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McDonald's</c:v>
                </c:pt>
                <c:pt idx="1">
                  <c:v>Spoon</c:v>
                </c:pt>
                <c:pt idx="2">
                  <c:v>Subway Costa Rica</c:v>
                </c:pt>
                <c:pt idx="3">
                  <c:v>Pizza Hut Costa Rica</c:v>
                </c:pt>
                <c:pt idx="4">
                  <c:v>Denny's Costa Rica</c:v>
                </c:pt>
                <c:pt idx="5">
                  <c:v>Chili's Costa Rica</c:v>
                </c:pt>
                <c:pt idx="6">
                  <c:v>La Fabbrica Pizzeria</c:v>
                </c:pt>
              </c:strCache>
            </c:strRef>
          </c:cat>
          <c:val>
            <c:numRef>
              <c:f>Sheet1!$B$2:$B$8</c:f>
              <c:numCache>
                <c:formatCode>General</c:formatCode>
                <c:ptCount val="7"/>
                <c:pt idx="0">
                  <c:v>33121</c:v>
                </c:pt>
                <c:pt idx="1">
                  <c:v>47627</c:v>
                </c:pt>
                <c:pt idx="2">
                  <c:v>1720</c:v>
                </c:pt>
                <c:pt idx="3">
                  <c:v>18004</c:v>
                </c:pt>
                <c:pt idx="4">
                  <c:v>2673</c:v>
                </c:pt>
                <c:pt idx="5">
                  <c:v>526</c:v>
                </c:pt>
                <c:pt idx="6">
                  <c:v>0</c:v>
                </c:pt>
              </c:numCache>
            </c:numRef>
          </c:val>
          <c:extLst>
            <c:ext xmlns:c16="http://schemas.microsoft.com/office/drawing/2014/chart" uri="{C3380CC4-5D6E-409C-BE32-E72D297353CC}">
              <c16:uniqueId val="{00000000-0498-4EE0-B1DB-7BC13FF61C46}"/>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McDonald's</c:v>
                </c:pt>
                <c:pt idx="1">
                  <c:v>Spoon</c:v>
                </c:pt>
                <c:pt idx="2">
                  <c:v>Subway Costa Rica</c:v>
                </c:pt>
                <c:pt idx="3">
                  <c:v>Pizza Hut Costa Rica</c:v>
                </c:pt>
                <c:pt idx="4">
                  <c:v>Denny's Costa Rica</c:v>
                </c:pt>
                <c:pt idx="5">
                  <c:v>Chili's Costa Rica</c:v>
                </c:pt>
                <c:pt idx="6">
                  <c:v>La Fabbrica Pizzeria</c:v>
                </c:pt>
              </c:strCache>
            </c:strRef>
          </c:cat>
          <c:val>
            <c:numRef>
              <c:f>Sheet1!$C$2:$C$8</c:f>
              <c:numCache>
                <c:formatCode>General</c:formatCode>
                <c:ptCount val="7"/>
                <c:pt idx="0">
                  <c:v>8325</c:v>
                </c:pt>
                <c:pt idx="1">
                  <c:v>7195</c:v>
                </c:pt>
                <c:pt idx="2">
                  <c:v>402</c:v>
                </c:pt>
                <c:pt idx="3">
                  <c:v>3214</c:v>
                </c:pt>
                <c:pt idx="4">
                  <c:v>396</c:v>
                </c:pt>
                <c:pt idx="5">
                  <c:v>104</c:v>
                </c:pt>
                <c:pt idx="6">
                  <c:v>0</c:v>
                </c:pt>
              </c:numCache>
            </c:numRef>
          </c:val>
          <c:extLst>
            <c:ext xmlns:c16="http://schemas.microsoft.com/office/drawing/2014/chart" uri="{C3380CC4-5D6E-409C-BE32-E72D297353CC}">
              <c16:uniqueId val="{00000001-0498-4EE0-B1DB-7BC13FF61C46}"/>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McDonald's</c:v>
                </c:pt>
                <c:pt idx="1">
                  <c:v>Spoon</c:v>
                </c:pt>
                <c:pt idx="2">
                  <c:v>Subway Costa Rica</c:v>
                </c:pt>
                <c:pt idx="3">
                  <c:v>Pizza Hut Costa Rica</c:v>
                </c:pt>
                <c:pt idx="4">
                  <c:v>Denny's Costa Rica</c:v>
                </c:pt>
                <c:pt idx="5">
                  <c:v>Chili's Costa Rica</c:v>
                </c:pt>
                <c:pt idx="6">
                  <c:v>La Fabbrica Pizzeria</c:v>
                </c:pt>
              </c:strCache>
            </c:strRef>
          </c:cat>
          <c:val>
            <c:numRef>
              <c:f>Sheet1!$D$2:$D$8</c:f>
              <c:numCache>
                <c:formatCode>General</c:formatCode>
                <c:ptCount val="7"/>
                <c:pt idx="0">
                  <c:v>821</c:v>
                </c:pt>
                <c:pt idx="1">
                  <c:v>293</c:v>
                </c:pt>
                <c:pt idx="2">
                  <c:v>52</c:v>
                </c:pt>
                <c:pt idx="3">
                  <c:v>209</c:v>
                </c:pt>
                <c:pt idx="4">
                  <c:v>25</c:v>
                </c:pt>
                <c:pt idx="5">
                  <c:v>4</c:v>
                </c:pt>
                <c:pt idx="6">
                  <c:v>0</c:v>
                </c:pt>
              </c:numCache>
            </c:numRef>
          </c:val>
          <c:extLst>
            <c:ext xmlns:c16="http://schemas.microsoft.com/office/drawing/2014/chart" uri="{C3380CC4-5D6E-409C-BE32-E72D297353CC}">
              <c16:uniqueId val="{00000002-0498-4EE0-B1DB-7BC13FF61C46}"/>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McDonald's</c:v>
                </c:pt>
                <c:pt idx="1">
                  <c:v>Spoon</c:v>
                </c:pt>
                <c:pt idx="2">
                  <c:v>Subway Costa Rica</c:v>
                </c:pt>
                <c:pt idx="3">
                  <c:v>Pizza Hut Costa Rica</c:v>
                </c:pt>
                <c:pt idx="4">
                  <c:v>Denny's Costa Rica</c:v>
                </c:pt>
                <c:pt idx="5">
                  <c:v>Chili's Costa Rica</c:v>
                </c:pt>
                <c:pt idx="6">
                  <c:v>La Fabbrica Pizzeria</c:v>
                </c:pt>
              </c:strCache>
            </c:strRef>
          </c:cat>
          <c:val>
            <c:numRef>
              <c:f>Sheet1!$E$2:$E$8</c:f>
              <c:numCache>
                <c:formatCode>General</c:formatCode>
                <c:ptCount val="7"/>
                <c:pt idx="0">
                  <c:v>1250</c:v>
                </c:pt>
                <c:pt idx="1">
                  <c:v>1054</c:v>
                </c:pt>
                <c:pt idx="2">
                  <c:v>25</c:v>
                </c:pt>
                <c:pt idx="3">
                  <c:v>314</c:v>
                </c:pt>
                <c:pt idx="4">
                  <c:v>63</c:v>
                </c:pt>
                <c:pt idx="5">
                  <c:v>12</c:v>
                </c:pt>
                <c:pt idx="6">
                  <c:v>0</c:v>
                </c:pt>
              </c:numCache>
            </c:numRef>
          </c:val>
          <c:extLst>
            <c:ext xmlns:c16="http://schemas.microsoft.com/office/drawing/2014/chart" uri="{C3380CC4-5D6E-409C-BE32-E72D297353CC}">
              <c16:uniqueId val="{00000003-0498-4EE0-B1DB-7BC13FF61C46}"/>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McDonald's</c:v>
                </c:pt>
                <c:pt idx="1">
                  <c:v>Spoon</c:v>
                </c:pt>
                <c:pt idx="2">
                  <c:v>Subway Costa Rica</c:v>
                </c:pt>
                <c:pt idx="3">
                  <c:v>Pizza Hut Costa Rica</c:v>
                </c:pt>
                <c:pt idx="4">
                  <c:v>Denny's Costa Rica</c:v>
                </c:pt>
                <c:pt idx="5">
                  <c:v>Chili's Costa Rica</c:v>
                </c:pt>
                <c:pt idx="6">
                  <c:v>La Fabbrica Pizzeria</c:v>
                </c:pt>
              </c:strCache>
            </c:strRef>
          </c:cat>
          <c:val>
            <c:numRef>
              <c:f>Sheet1!$F$2:$F$8</c:f>
              <c:numCache>
                <c:formatCode>General</c:formatCode>
                <c:ptCount val="7"/>
                <c:pt idx="0">
                  <c:v>249</c:v>
                </c:pt>
                <c:pt idx="1">
                  <c:v>42</c:v>
                </c:pt>
                <c:pt idx="2">
                  <c:v>5</c:v>
                </c:pt>
                <c:pt idx="3">
                  <c:v>36</c:v>
                </c:pt>
                <c:pt idx="4">
                  <c:v>2</c:v>
                </c:pt>
                <c:pt idx="5">
                  <c:v>16</c:v>
                </c:pt>
                <c:pt idx="6">
                  <c:v>0</c:v>
                </c:pt>
              </c:numCache>
            </c:numRef>
          </c:val>
          <c:extLst>
            <c:ext xmlns:c16="http://schemas.microsoft.com/office/drawing/2014/chart" uri="{C3380CC4-5D6E-409C-BE32-E72D297353CC}">
              <c16:uniqueId val="{00000004-0498-4EE0-B1DB-7BC13FF61C46}"/>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McDonald's</c:v>
                </c:pt>
                <c:pt idx="1">
                  <c:v>Spoon</c:v>
                </c:pt>
                <c:pt idx="2">
                  <c:v>Subway Costa Rica</c:v>
                </c:pt>
                <c:pt idx="3">
                  <c:v>Pizza Hut Costa Rica</c:v>
                </c:pt>
                <c:pt idx="4">
                  <c:v>Denny's Costa Rica</c:v>
                </c:pt>
                <c:pt idx="5">
                  <c:v>Chili's Costa Rica</c:v>
                </c:pt>
                <c:pt idx="6">
                  <c:v>La Fabbrica Pizzeria</c:v>
                </c:pt>
              </c:strCache>
            </c:strRef>
          </c:cat>
          <c:val>
            <c:numRef>
              <c:f>Sheet1!$G$2:$G$8</c:f>
              <c:numCache>
                <c:formatCode>General</c:formatCode>
                <c:ptCount val="7"/>
                <c:pt idx="0">
                  <c:v>161</c:v>
                </c:pt>
                <c:pt idx="1">
                  <c:v>57</c:v>
                </c:pt>
                <c:pt idx="2">
                  <c:v>14</c:v>
                </c:pt>
                <c:pt idx="3">
                  <c:v>36</c:v>
                </c:pt>
                <c:pt idx="4">
                  <c:v>1</c:v>
                </c:pt>
                <c:pt idx="5">
                  <c:v>0</c:v>
                </c:pt>
                <c:pt idx="6">
                  <c:v>0</c:v>
                </c:pt>
              </c:numCache>
            </c:numRef>
          </c:val>
          <c:extLst>
            <c:ext xmlns:c16="http://schemas.microsoft.com/office/drawing/2014/chart" uri="{C3380CC4-5D6E-409C-BE32-E72D297353CC}">
              <c16:uniqueId val="{00000005-0498-4EE0-B1DB-7BC13FF61C4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McDonald's</c:v>
                </c:pt>
                <c:pt idx="1">
                  <c:v>Spoon</c:v>
                </c:pt>
                <c:pt idx="2">
                  <c:v>Subway Costa Rica</c:v>
                </c:pt>
                <c:pt idx="3">
                  <c:v>Pizza Hut Costa Rica</c:v>
                </c:pt>
                <c:pt idx="4">
                  <c:v>Denny's Costa Rica</c:v>
                </c:pt>
                <c:pt idx="5">
                  <c:v>Chili's Costa Rica</c:v>
                </c:pt>
                <c:pt idx="6">
                  <c:v>La Fabbrica Pizzeria</c:v>
                </c:pt>
              </c:strCache>
            </c:strRef>
          </c:cat>
          <c:val>
            <c:numRef>
              <c:f>Sheet1!$H$2:$H$8</c:f>
              <c:numCache>
                <c:formatCode>General</c:formatCode>
                <c:ptCount val="7"/>
                <c:pt idx="0">
                  <c:v>14171</c:v>
                </c:pt>
                <c:pt idx="1">
                  <c:v>7853</c:v>
                </c:pt>
                <c:pt idx="2">
                  <c:v>345</c:v>
                </c:pt>
                <c:pt idx="3">
                  <c:v>25144</c:v>
                </c:pt>
                <c:pt idx="4">
                  <c:v>678</c:v>
                </c:pt>
                <c:pt idx="5">
                  <c:v>972</c:v>
                </c:pt>
                <c:pt idx="6">
                  <c:v>0</c:v>
                </c:pt>
              </c:numCache>
            </c:numRef>
          </c:val>
          <c:extLst>
            <c:ext xmlns:c16="http://schemas.microsoft.com/office/drawing/2014/chart" uri="{C3380CC4-5D6E-409C-BE32-E72D297353CC}">
              <c16:uniqueId val="{00000006-0498-4EE0-B1DB-7BC13FF61C4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McDonald's</c:v>
                </c:pt>
                <c:pt idx="1">
                  <c:v>Spoon</c:v>
                </c:pt>
                <c:pt idx="2">
                  <c:v>Subway Costa Rica</c:v>
                </c:pt>
                <c:pt idx="3">
                  <c:v>Pizza Hut Costa Rica</c:v>
                </c:pt>
                <c:pt idx="4">
                  <c:v>Denny's Costa Rica</c:v>
                </c:pt>
                <c:pt idx="5">
                  <c:v>Chili's Costa Rica</c:v>
                </c:pt>
                <c:pt idx="6">
                  <c:v>La Fabbrica Pizzeria</c:v>
                </c:pt>
              </c:strCache>
            </c:strRef>
          </c:cat>
          <c:val>
            <c:numRef>
              <c:f>Sheet1!$I$2:$I$8</c:f>
              <c:numCache>
                <c:formatCode>General</c:formatCode>
                <c:ptCount val="7"/>
                <c:pt idx="0">
                  <c:v>2795</c:v>
                </c:pt>
                <c:pt idx="1">
                  <c:v>1970</c:v>
                </c:pt>
                <c:pt idx="2">
                  <c:v>101</c:v>
                </c:pt>
                <c:pt idx="3">
                  <c:v>3229</c:v>
                </c:pt>
                <c:pt idx="4">
                  <c:v>124</c:v>
                </c:pt>
                <c:pt idx="5">
                  <c:v>48</c:v>
                </c:pt>
                <c:pt idx="6">
                  <c:v>0</c:v>
                </c:pt>
              </c:numCache>
            </c:numRef>
          </c:val>
          <c:extLst>
            <c:ext xmlns:c16="http://schemas.microsoft.com/office/drawing/2014/chart" uri="{C3380CC4-5D6E-409C-BE32-E72D297353CC}">
              <c16:uniqueId val="{00000007-0498-4EE0-B1DB-7BC13FF61C46}"/>
            </c:ext>
          </c:extLst>
        </c:ser>
        <c:dLbls>
          <c:showLegendKey val="0"/>
          <c:showVal val="0"/>
          <c:showCatName val="0"/>
          <c:showSerName val="0"/>
          <c:showPercent val="0"/>
          <c:showBubbleSize val="0"/>
        </c:dLbls>
        <c:gapWidth val="150"/>
        <c:overlap val="100"/>
        <c:axId val="303519240"/>
        <c:axId val="303518256"/>
      </c:barChart>
      <c:catAx>
        <c:axId val="303519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18256"/>
        <c:crosses val="autoZero"/>
        <c:auto val="1"/>
        <c:lblAlgn val="ctr"/>
        <c:lblOffset val="100"/>
        <c:noMultiLvlLbl val="0"/>
      </c:catAx>
      <c:valAx>
        <c:axId val="303518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51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McDonald's</c:v>
                </c:pt>
              </c:strCache>
            </c:strRef>
          </c:tx>
          <c:spPr>
            <a:solidFill>
              <a:schemeClr val="accent1"/>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Sheet1!$B$2:$B$6</c:f>
              <c:numCache>
                <c:formatCode>General</c:formatCode>
                <c:ptCount val="5"/>
                <c:pt idx="0">
                  <c:v>5.6652853891433E-4</c:v>
                </c:pt>
                <c:pt idx="1">
                  <c:v>7.1901830946519997E-4</c:v>
                </c:pt>
                <c:pt idx="2">
                  <c:v>1.6036513823665E-3</c:v>
                </c:pt>
                <c:pt idx="3">
                  <c:v>4.9302376854434002E-4</c:v>
                </c:pt>
                <c:pt idx="4">
                  <c:v>2.2936808736836E-4</c:v>
                </c:pt>
              </c:numCache>
            </c:numRef>
          </c:val>
          <c:extLst>
            <c:ext xmlns:c16="http://schemas.microsoft.com/office/drawing/2014/chart" uri="{C3380CC4-5D6E-409C-BE32-E72D297353CC}">
              <c16:uniqueId val="{00000000-000E-4B04-9810-E282DE112CED}"/>
            </c:ext>
          </c:extLst>
        </c:ser>
        <c:ser>
          <c:idx val="1"/>
          <c:order val="1"/>
          <c:tx>
            <c:strRef>
              <c:f>Sheet1!$C$1</c:f>
              <c:strCache>
                <c:ptCount val="1"/>
                <c:pt idx="0">
                  <c:v>Spoon</c:v>
                </c:pt>
              </c:strCache>
            </c:strRef>
          </c:tx>
          <c:spPr>
            <a:solidFill>
              <a:schemeClr val="accent2"/>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Sheet1!$C$2:$C$6</c:f>
              <c:numCache>
                <c:formatCode>General</c:formatCode>
                <c:ptCount val="5"/>
                <c:pt idx="0">
                  <c:v>1.3187972569016999E-2</c:v>
                </c:pt>
                <c:pt idx="1">
                  <c:v>0</c:v>
                </c:pt>
                <c:pt idx="2">
                  <c:v>0.43668281249115998</c:v>
                </c:pt>
                <c:pt idx="3">
                  <c:v>4.6796890484264997E-3</c:v>
                </c:pt>
                <c:pt idx="4">
                  <c:v>8.7197428795299001E-2</c:v>
                </c:pt>
              </c:numCache>
            </c:numRef>
          </c:val>
          <c:extLst>
            <c:ext xmlns:c16="http://schemas.microsoft.com/office/drawing/2014/chart" uri="{C3380CC4-5D6E-409C-BE32-E72D297353CC}">
              <c16:uniqueId val="{00000001-000E-4B04-9810-E282DE112CED}"/>
            </c:ext>
          </c:extLst>
        </c:ser>
        <c:ser>
          <c:idx val="2"/>
          <c:order val="2"/>
          <c:tx>
            <c:strRef>
              <c:f>Sheet1!$D$1</c:f>
              <c:strCache>
                <c:ptCount val="1"/>
                <c:pt idx="0">
                  <c:v>Subway Costa Rica</c:v>
                </c:pt>
              </c:strCache>
            </c:strRef>
          </c:tx>
          <c:spPr>
            <a:solidFill>
              <a:schemeClr val="accent3"/>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Sheet1!$D$2:$D$6</c:f>
              <c:numCache>
                <c:formatCode>General</c:formatCode>
                <c:ptCount val="5"/>
                <c:pt idx="0">
                  <c:v>0</c:v>
                </c:pt>
                <c:pt idx="1">
                  <c:v>0</c:v>
                </c:pt>
                <c:pt idx="2">
                  <c:v>4.2166103331995997E-2</c:v>
                </c:pt>
                <c:pt idx="3">
                  <c:v>0</c:v>
                </c:pt>
                <c:pt idx="4">
                  <c:v>0.13078782949307</c:v>
                </c:pt>
              </c:numCache>
            </c:numRef>
          </c:val>
          <c:extLst>
            <c:ext xmlns:c16="http://schemas.microsoft.com/office/drawing/2014/chart" uri="{C3380CC4-5D6E-409C-BE32-E72D297353CC}">
              <c16:uniqueId val="{00000002-000E-4B04-9810-E282DE112CED}"/>
            </c:ext>
          </c:extLst>
        </c:ser>
        <c:ser>
          <c:idx val="3"/>
          <c:order val="3"/>
          <c:tx>
            <c:strRef>
              <c:f>Sheet1!$E$1</c:f>
              <c:strCache>
                <c:ptCount val="1"/>
                <c:pt idx="0">
                  <c:v>Pizza Hut Costa Rica</c:v>
                </c:pt>
              </c:strCache>
            </c:strRef>
          </c:tx>
          <c:spPr>
            <a:solidFill>
              <a:schemeClr val="accent4"/>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Sheet1!$E$2:$E$6</c:f>
              <c:numCache>
                <c:formatCode>General</c:formatCode>
                <c:ptCount val="5"/>
                <c:pt idx="0">
                  <c:v>5.0063930983704E-2</c:v>
                </c:pt>
                <c:pt idx="1">
                  <c:v>0</c:v>
                </c:pt>
                <c:pt idx="2">
                  <c:v>0.16762287024945999</c:v>
                </c:pt>
                <c:pt idx="3">
                  <c:v>4.6427981325026998E-3</c:v>
                </c:pt>
                <c:pt idx="4">
                  <c:v>7.6710188604323007E-2</c:v>
                </c:pt>
              </c:numCache>
            </c:numRef>
          </c:val>
          <c:extLst>
            <c:ext xmlns:c16="http://schemas.microsoft.com/office/drawing/2014/chart" uri="{C3380CC4-5D6E-409C-BE32-E72D297353CC}">
              <c16:uniqueId val="{00000003-000E-4B04-9810-E282DE112CED}"/>
            </c:ext>
          </c:extLst>
        </c:ser>
        <c:ser>
          <c:idx val="4"/>
          <c:order val="4"/>
          <c:tx>
            <c:strRef>
              <c:f>Sheet1!$F$1</c:f>
              <c:strCache>
                <c:ptCount val="1"/>
                <c:pt idx="0">
                  <c:v>Denny's Costa Rica</c:v>
                </c:pt>
              </c:strCache>
            </c:strRef>
          </c:tx>
          <c:spPr>
            <a:solidFill>
              <a:schemeClr val="accent5"/>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Sheet1!$F$2:$F$6</c:f>
              <c:numCache>
                <c:formatCode>General</c:formatCode>
                <c:ptCount val="5"/>
                <c:pt idx="0">
                  <c:v>0</c:v>
                </c:pt>
                <c:pt idx="1">
                  <c:v>0</c:v>
                </c:pt>
                <c:pt idx="2">
                  <c:v>0.44563699214352998</c:v>
                </c:pt>
                <c:pt idx="3">
                  <c:v>9.5022548562014996E-4</c:v>
                </c:pt>
                <c:pt idx="4">
                  <c:v>0.11632611774226</c:v>
                </c:pt>
              </c:numCache>
            </c:numRef>
          </c:val>
          <c:extLst>
            <c:ext xmlns:c16="http://schemas.microsoft.com/office/drawing/2014/chart" uri="{C3380CC4-5D6E-409C-BE32-E72D297353CC}">
              <c16:uniqueId val="{00000004-000E-4B04-9810-E282DE112CED}"/>
            </c:ext>
          </c:extLst>
        </c:ser>
        <c:ser>
          <c:idx val="5"/>
          <c:order val="5"/>
          <c:tx>
            <c:strRef>
              <c:f>Sheet1!$G$1</c:f>
              <c:strCache>
                <c:ptCount val="1"/>
                <c:pt idx="0">
                  <c:v>Chili's Costa Rica</c:v>
                </c:pt>
              </c:strCache>
            </c:strRef>
          </c:tx>
          <c:spPr>
            <a:solidFill>
              <a:schemeClr val="accent6"/>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Sheet1!$G$2:$G$6</c:f>
              <c:numCache>
                <c:formatCode>General</c:formatCode>
                <c:ptCount val="5"/>
                <c:pt idx="0">
                  <c:v>0</c:v>
                </c:pt>
                <c:pt idx="1">
                  <c:v>0</c:v>
                </c:pt>
                <c:pt idx="2">
                  <c:v>0.2084455825498</c:v>
                </c:pt>
                <c:pt idx="3">
                  <c:v>0</c:v>
                </c:pt>
                <c:pt idx="4">
                  <c:v>4.8257543539082001E-2</c:v>
                </c:pt>
              </c:numCache>
            </c:numRef>
          </c:val>
          <c:extLst>
            <c:ext xmlns:c16="http://schemas.microsoft.com/office/drawing/2014/chart" uri="{C3380CC4-5D6E-409C-BE32-E72D297353CC}">
              <c16:uniqueId val="{00000005-000E-4B04-9810-E282DE112CED}"/>
            </c:ext>
          </c:extLst>
        </c:ser>
        <c:ser>
          <c:idx val="6"/>
          <c:order val="6"/>
          <c:tx>
            <c:strRef>
              <c:f>Sheet1!$H$1</c:f>
              <c:strCache>
                <c:ptCount val="1"/>
                <c:pt idx="0">
                  <c:v>La Fabbrica Pizzeria</c:v>
                </c:pt>
              </c:strCache>
            </c:strRef>
          </c:tx>
          <c:spPr>
            <a:solidFill>
              <a:schemeClr val="accent1">
                <a:lumMod val="60000"/>
              </a:schemeClr>
            </a:solidFill>
            <a:ln>
              <a:noFill/>
            </a:ln>
            <a:effectLst/>
          </c:spPr>
          <c:invertIfNegative val="0"/>
          <c:cat>
            <c:strRef>
              <c:f>Sheet1!$A$2:$A$6</c:f>
              <c:strCache>
                <c:ptCount val="5"/>
                <c:pt idx="0">
                  <c:v>Link</c:v>
                </c:pt>
                <c:pt idx="1">
                  <c:v>Live Video</c:v>
                </c:pt>
                <c:pt idx="2">
                  <c:v>Photo</c:v>
                </c:pt>
                <c:pt idx="3">
                  <c:v>Status</c:v>
                </c:pt>
                <c:pt idx="4">
                  <c:v>Video</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000E-4B04-9810-E282DE112CED}"/>
            </c:ext>
          </c:extLst>
        </c:ser>
        <c:dLbls>
          <c:showLegendKey val="0"/>
          <c:showVal val="0"/>
          <c:showCatName val="0"/>
          <c:showSerName val="0"/>
          <c:showPercent val="0"/>
          <c:showBubbleSize val="0"/>
        </c:dLbls>
        <c:gapWidth val="219"/>
        <c:overlap val="-27"/>
        <c:axId val="432698936"/>
        <c:axId val="432703528"/>
      </c:barChart>
      <c:catAx>
        <c:axId val="43269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03528"/>
        <c:crosses val="autoZero"/>
        <c:auto val="1"/>
        <c:lblAlgn val="ctr"/>
        <c:lblOffset val="100"/>
        <c:noMultiLvlLbl val="0"/>
      </c:catAx>
      <c:valAx>
        <c:axId val="43270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69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Sheet1!$A$2:$A$8</c:f>
              <c:strCache>
                <c:ptCount val="7"/>
                <c:pt idx="0">
                  <c:v>McDonald's</c:v>
                </c:pt>
                <c:pt idx="1">
                  <c:v>Spoon</c:v>
                </c:pt>
                <c:pt idx="2">
                  <c:v>Subway Costa Rica</c:v>
                </c:pt>
                <c:pt idx="3">
                  <c:v>Pizza Hut Costa Rica</c:v>
                </c:pt>
                <c:pt idx="4">
                  <c:v>Denny's Costa Rica</c:v>
                </c:pt>
                <c:pt idx="5">
                  <c:v>Chili's Costa Rica</c:v>
                </c:pt>
                <c:pt idx="6">
                  <c:v>La Fabbrica Pizzeria</c:v>
                </c:pt>
              </c:strCache>
            </c:strRef>
          </c:cat>
          <c:val>
            <c:numRef>
              <c:f>Sheet1!$B$2:$B$8</c:f>
              <c:numCache>
                <c:formatCode>General</c:formatCode>
                <c:ptCount val="7"/>
                <c:pt idx="0">
                  <c:v>0</c:v>
                </c:pt>
                <c:pt idx="1">
                  <c:v>5</c:v>
                </c:pt>
                <c:pt idx="2">
                  <c:v>14</c:v>
                </c:pt>
                <c:pt idx="3">
                  <c:v>23</c:v>
                </c:pt>
                <c:pt idx="4">
                  <c:v>9</c:v>
                </c:pt>
                <c:pt idx="5">
                  <c:v>18</c:v>
                </c:pt>
                <c:pt idx="6">
                  <c:v>0</c:v>
                </c:pt>
              </c:numCache>
            </c:numRef>
          </c:val>
          <c:extLst>
            <c:ext xmlns:c16="http://schemas.microsoft.com/office/drawing/2014/chart" uri="{C3380CC4-5D6E-409C-BE32-E72D297353CC}">
              <c16:uniqueId val="{00000000-7117-4B80-865B-9373EDFF5A28}"/>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Sheet1!$A$2:$A$8</c:f>
              <c:strCache>
                <c:ptCount val="7"/>
                <c:pt idx="0">
                  <c:v>McDonald's</c:v>
                </c:pt>
                <c:pt idx="1">
                  <c:v>Spoon</c:v>
                </c:pt>
                <c:pt idx="2">
                  <c:v>Subway Costa Rica</c:v>
                </c:pt>
                <c:pt idx="3">
                  <c:v>Pizza Hut Costa Rica</c:v>
                </c:pt>
                <c:pt idx="4">
                  <c:v>Denny's Costa Rica</c:v>
                </c:pt>
                <c:pt idx="5">
                  <c:v>Chili's Costa Rica</c:v>
                </c:pt>
                <c:pt idx="6">
                  <c:v>La Fabbrica Pizzeria</c:v>
                </c:pt>
              </c:strCache>
            </c:strRef>
          </c:cat>
          <c:val>
            <c:numRef>
              <c:f>Sheet1!$C$2:$C$8</c:f>
              <c:numCache>
                <c:formatCode>General</c:formatCode>
                <c:ptCount val="7"/>
                <c:pt idx="0">
                  <c:v>0</c:v>
                </c:pt>
                <c:pt idx="1">
                  <c:v>41</c:v>
                </c:pt>
                <c:pt idx="2">
                  <c:v>5</c:v>
                </c:pt>
                <c:pt idx="3">
                  <c:v>23</c:v>
                </c:pt>
                <c:pt idx="4">
                  <c:v>7</c:v>
                </c:pt>
                <c:pt idx="5">
                  <c:v>0</c:v>
                </c:pt>
                <c:pt idx="6">
                  <c:v>0</c:v>
                </c:pt>
              </c:numCache>
            </c:numRef>
          </c:val>
          <c:extLst>
            <c:ext xmlns:c16="http://schemas.microsoft.com/office/drawing/2014/chart" uri="{C3380CC4-5D6E-409C-BE32-E72D297353CC}">
              <c16:uniqueId val="{00000001-7117-4B80-865B-9373EDFF5A28}"/>
            </c:ext>
          </c:extLst>
        </c:ser>
        <c:ser>
          <c:idx val="2"/>
          <c:order val="2"/>
          <c:tx>
            <c:strRef>
              <c:f>Sheet1!$D$1</c:f>
              <c:strCache>
                <c:ptCount val="1"/>
                <c:pt idx="0">
                  <c:v>Not yet tagged</c:v>
                </c:pt>
              </c:strCache>
            </c:strRef>
          </c:tx>
          <c:spPr>
            <a:solidFill>
              <a:schemeClr val="accent3"/>
            </a:solidFill>
            <a:ln>
              <a:noFill/>
            </a:ln>
            <a:effectLst/>
          </c:spPr>
          <c:invertIfNegative val="0"/>
          <c:cat>
            <c:strRef>
              <c:f>Sheet1!$A$2:$A$8</c:f>
              <c:strCache>
                <c:ptCount val="7"/>
                <c:pt idx="0">
                  <c:v>McDonald's</c:v>
                </c:pt>
                <c:pt idx="1">
                  <c:v>Spoon</c:v>
                </c:pt>
                <c:pt idx="2">
                  <c:v>Subway Costa Rica</c:v>
                </c:pt>
                <c:pt idx="3">
                  <c:v>Pizza Hut Costa Rica</c:v>
                </c:pt>
                <c:pt idx="4">
                  <c:v>Denny's Costa Rica</c:v>
                </c:pt>
                <c:pt idx="5">
                  <c:v>Chili's Costa Rica</c:v>
                </c:pt>
                <c:pt idx="6">
                  <c:v>La Fabbrica Pizzeria</c:v>
                </c:pt>
              </c:strCache>
            </c:strRef>
          </c:cat>
          <c:val>
            <c:numRef>
              <c:f>Sheet1!$D$2:$D$8</c:f>
              <c:numCache>
                <c:formatCode>General</c:formatCode>
                <c:ptCount val="7"/>
                <c:pt idx="0">
                  <c:v>78</c:v>
                </c:pt>
                <c:pt idx="1">
                  <c:v>0</c:v>
                </c:pt>
                <c:pt idx="2">
                  <c:v>0</c:v>
                </c:pt>
                <c:pt idx="3">
                  <c:v>0</c:v>
                </c:pt>
                <c:pt idx="4">
                  <c:v>0</c:v>
                </c:pt>
                <c:pt idx="5">
                  <c:v>0</c:v>
                </c:pt>
                <c:pt idx="6">
                  <c:v>0</c:v>
                </c:pt>
              </c:numCache>
            </c:numRef>
          </c:val>
          <c:extLst>
            <c:ext xmlns:c16="http://schemas.microsoft.com/office/drawing/2014/chart" uri="{C3380CC4-5D6E-409C-BE32-E72D297353CC}">
              <c16:uniqueId val="{00000002-7117-4B80-865B-9373EDFF5A28}"/>
            </c:ext>
          </c:extLst>
        </c:ser>
        <c:dLbls>
          <c:showLegendKey val="0"/>
          <c:showVal val="0"/>
          <c:showCatName val="0"/>
          <c:showSerName val="0"/>
          <c:showPercent val="0"/>
          <c:showBubbleSize val="0"/>
        </c:dLbls>
        <c:gapWidth val="150"/>
        <c:overlap val="100"/>
        <c:axId val="432695328"/>
        <c:axId val="432704512"/>
      </c:barChart>
      <c:catAx>
        <c:axId val="43269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704512"/>
        <c:crosses val="autoZero"/>
        <c:auto val="1"/>
        <c:lblAlgn val="ctr"/>
        <c:lblOffset val="100"/>
        <c:noMultiLvlLbl val="0"/>
      </c:catAx>
      <c:valAx>
        <c:axId val="432704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69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001F5-BC08-459E-B457-7AE2A356AA26}"/>
              </a:ext>
            </a:extLst>
          </p:cNvPr>
          <p:cNvSpPr>
            <a:spLocks noGrp="1"/>
          </p:cNvSpPr>
          <p:nvPr>
            <p:ph type="ctrTitle"/>
          </p:nvPr>
        </p:nvSpPr>
        <p:spPr/>
        <p:txBody>
          <a:bodyPr/>
          <a:lstStyle/>
          <a:p>
            <a:r>
              <a:rPr lang="en-US"/>
              <a:t>FB-Mensual</a:t>
            </a:r>
          </a:p>
        </p:txBody>
      </p:sp>
      <p:sp>
        <p:nvSpPr>
          <p:cNvPr id="3" name="Subtitle 2">
            <a:extLst>
              <a:ext uri="{FF2B5EF4-FFF2-40B4-BE49-F238E27FC236}">
                <a16:creationId xmlns:a16="http://schemas.microsoft.com/office/drawing/2014/main" id="{44258891-B64D-46E1-A43E-D414C5A6C45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20093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2BEA5-FA64-46E3-AB22-E2204C57133C}"/>
              </a:ext>
            </a:extLst>
          </p:cNvPr>
          <p:cNvSpPr>
            <a:spLocks noGrp="1"/>
          </p:cNvSpPr>
          <p:nvPr>
            <p:ph type="title"/>
          </p:nvPr>
        </p:nvSpPr>
        <p:spPr/>
        <p:txBody>
          <a:bodyPr/>
          <a:lstStyle/>
          <a:p>
            <a:r>
              <a:rPr lang="en-US"/>
              <a:t>Facebook Key Metrics Table | Spoon</a:t>
            </a:r>
          </a:p>
        </p:txBody>
      </p:sp>
      <p:graphicFrame>
        <p:nvGraphicFramePr>
          <p:cNvPr id="5" name="Table Placeholder 4">
            <a:extLst>
              <a:ext uri="{FF2B5EF4-FFF2-40B4-BE49-F238E27FC236}">
                <a16:creationId xmlns:a16="http://schemas.microsoft.com/office/drawing/2014/main" id="{26C96223-2C19-4264-8507-BFE117658527}"/>
              </a:ext>
            </a:extLst>
          </p:cNvPr>
          <p:cNvGraphicFramePr>
            <a:graphicFrameLocks noGrp="1"/>
          </p:cNvGraphicFramePr>
          <p:nvPr>
            <p:ph type="tbl" sz="quarter" idx="13"/>
            <p:extLst>
              <p:ext uri="{D42A27DB-BD31-4B8C-83A1-F6EECF244321}">
                <p14:modId xmlns:p14="http://schemas.microsoft.com/office/powerpoint/2010/main" val="2969187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03743096"/>
                    </a:ext>
                  </a:extLst>
                </a:gridCol>
                <a:gridCol w="740664">
                  <a:extLst>
                    <a:ext uri="{9D8B030D-6E8A-4147-A177-3AD203B41FA5}">
                      <a16:colId xmlns:a16="http://schemas.microsoft.com/office/drawing/2014/main" val="3452083249"/>
                    </a:ext>
                  </a:extLst>
                </a:gridCol>
                <a:gridCol w="740664">
                  <a:extLst>
                    <a:ext uri="{9D8B030D-6E8A-4147-A177-3AD203B41FA5}">
                      <a16:colId xmlns:a16="http://schemas.microsoft.com/office/drawing/2014/main" val="2671672475"/>
                    </a:ext>
                  </a:extLst>
                </a:gridCol>
                <a:gridCol w="740664">
                  <a:extLst>
                    <a:ext uri="{9D8B030D-6E8A-4147-A177-3AD203B41FA5}">
                      <a16:colId xmlns:a16="http://schemas.microsoft.com/office/drawing/2014/main" val="3070081590"/>
                    </a:ext>
                  </a:extLst>
                </a:gridCol>
                <a:gridCol w="740664">
                  <a:extLst>
                    <a:ext uri="{9D8B030D-6E8A-4147-A177-3AD203B41FA5}">
                      <a16:colId xmlns:a16="http://schemas.microsoft.com/office/drawing/2014/main" val="1934555531"/>
                    </a:ext>
                  </a:extLst>
                </a:gridCol>
                <a:gridCol w="740664">
                  <a:extLst>
                    <a:ext uri="{9D8B030D-6E8A-4147-A177-3AD203B41FA5}">
                      <a16:colId xmlns:a16="http://schemas.microsoft.com/office/drawing/2014/main" val="118354883"/>
                    </a:ext>
                  </a:extLst>
                </a:gridCol>
                <a:gridCol w="740664">
                  <a:extLst>
                    <a:ext uri="{9D8B030D-6E8A-4147-A177-3AD203B41FA5}">
                      <a16:colId xmlns:a16="http://schemas.microsoft.com/office/drawing/2014/main" val="679942058"/>
                    </a:ext>
                  </a:extLst>
                </a:gridCol>
                <a:gridCol w="740664">
                  <a:extLst>
                    <a:ext uri="{9D8B030D-6E8A-4147-A177-3AD203B41FA5}">
                      <a16:colId xmlns:a16="http://schemas.microsoft.com/office/drawing/2014/main" val="3525903216"/>
                    </a:ext>
                  </a:extLst>
                </a:gridCol>
                <a:gridCol w="740664">
                  <a:extLst>
                    <a:ext uri="{9D8B030D-6E8A-4147-A177-3AD203B41FA5}">
                      <a16:colId xmlns:a16="http://schemas.microsoft.com/office/drawing/2014/main" val="2342667491"/>
                    </a:ext>
                  </a:extLst>
                </a:gridCol>
                <a:gridCol w="740664">
                  <a:extLst>
                    <a:ext uri="{9D8B030D-6E8A-4147-A177-3AD203B41FA5}">
                      <a16:colId xmlns:a16="http://schemas.microsoft.com/office/drawing/2014/main" val="40016593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01311314"/>
                  </a:ext>
                </a:extLst>
              </a:tr>
              <a:tr h="370840">
                <a:tc>
                  <a:txBody>
                    <a:bodyPr/>
                    <a:lstStyle/>
                    <a:p>
                      <a:r>
                        <a:rPr lang="en-US" sz="1000"/>
                        <a:t>McDonald's</a:t>
                      </a:r>
                    </a:p>
                  </a:txBody>
                  <a:tcPr/>
                </a:tc>
                <a:tc>
                  <a:txBody>
                    <a:bodyPr/>
                    <a:lstStyle/>
                    <a:p>
                      <a:r>
                        <a:rPr lang="en-US" sz="1000"/>
                        <a:t>78859313</a:t>
                      </a:r>
                    </a:p>
                  </a:txBody>
                  <a:tcPr/>
                </a:tc>
                <a:tc>
                  <a:txBody>
                    <a:bodyPr/>
                    <a:lstStyle/>
                    <a:p>
                      <a:r>
                        <a:rPr lang="en-US" sz="1000"/>
                        <a:t>174312</a:t>
                      </a:r>
                    </a:p>
                  </a:txBody>
                  <a:tcPr/>
                </a:tc>
                <a:tc>
                  <a:txBody>
                    <a:bodyPr/>
                    <a:lstStyle/>
                    <a:p>
                      <a:r>
                        <a:rPr lang="en-US" sz="1000"/>
                        <a:t>78</a:t>
                      </a:r>
                    </a:p>
                  </a:txBody>
                  <a:tcPr/>
                </a:tc>
                <a:tc>
                  <a:txBody>
                    <a:bodyPr/>
                    <a:lstStyle/>
                    <a:p>
                      <a:r>
                        <a:rPr lang="en-US" sz="1000"/>
                        <a:t>43927</a:t>
                      </a:r>
                    </a:p>
                  </a:txBody>
                  <a:tcPr/>
                </a:tc>
                <a:tc>
                  <a:txBody>
                    <a:bodyPr/>
                    <a:lstStyle/>
                    <a:p>
                      <a:r>
                        <a:rPr lang="en-US" sz="1000"/>
                        <a:t>14171</a:t>
                      </a:r>
                    </a:p>
                  </a:txBody>
                  <a:tcPr/>
                </a:tc>
                <a:tc>
                  <a:txBody>
                    <a:bodyPr/>
                    <a:lstStyle/>
                    <a:p>
                      <a:r>
                        <a:rPr lang="en-US" sz="1000"/>
                        <a:t>2795</a:t>
                      </a:r>
                    </a:p>
                  </a:txBody>
                  <a:tcPr/>
                </a:tc>
                <a:tc>
                  <a:txBody>
                    <a:bodyPr/>
                    <a:lstStyle/>
                    <a:p>
                      <a:r>
                        <a:rPr lang="en-US" sz="1000"/>
                        <a:t>0</a:t>
                      </a:r>
                    </a:p>
                  </a:txBody>
                  <a:tcPr/>
                </a:tc>
                <a:tc>
                  <a:txBody>
                    <a:bodyPr/>
                    <a:lstStyle/>
                    <a:p>
                      <a:r>
                        <a:rPr lang="en-US" sz="1000"/>
                        <a:t>0.0010 %</a:t>
                      </a:r>
                    </a:p>
                  </a:txBody>
                  <a:tcPr/>
                </a:tc>
                <a:tc>
                  <a:txBody>
                    <a:bodyPr/>
                    <a:lstStyle/>
                    <a:p>
                      <a:r>
                        <a:rPr lang="en-US" sz="1000"/>
                        <a:t>0.0 %</a:t>
                      </a:r>
                    </a:p>
                  </a:txBody>
                  <a:tcPr/>
                </a:tc>
                <a:extLst>
                  <a:ext uri="{0D108BD9-81ED-4DB2-BD59-A6C34878D82A}">
                    <a16:rowId xmlns:a16="http://schemas.microsoft.com/office/drawing/2014/main" val="2025006655"/>
                  </a:ext>
                </a:extLst>
              </a:tr>
              <a:tr h="370840">
                <a:tc>
                  <a:txBody>
                    <a:bodyPr/>
                    <a:lstStyle/>
                    <a:p>
                      <a:r>
                        <a:rPr lang="en-US" sz="1000"/>
                        <a:t>Pizza Hut Costa Rica</a:t>
                      </a:r>
                    </a:p>
                  </a:txBody>
                  <a:tcPr/>
                </a:tc>
                <a:tc>
                  <a:txBody>
                    <a:bodyPr/>
                    <a:lstStyle/>
                    <a:p>
                      <a:r>
                        <a:rPr lang="en-US" sz="1000"/>
                        <a:t>732430</a:t>
                      </a:r>
                    </a:p>
                  </a:txBody>
                  <a:tcPr/>
                </a:tc>
                <a:tc>
                  <a:txBody>
                    <a:bodyPr/>
                    <a:lstStyle/>
                    <a:p>
                      <a:r>
                        <a:rPr lang="en-US" sz="1000"/>
                        <a:t>1453</a:t>
                      </a:r>
                    </a:p>
                  </a:txBody>
                  <a:tcPr/>
                </a:tc>
                <a:tc>
                  <a:txBody>
                    <a:bodyPr/>
                    <a:lstStyle/>
                    <a:p>
                      <a:r>
                        <a:rPr lang="en-US" sz="1000"/>
                        <a:t>46</a:t>
                      </a:r>
                    </a:p>
                  </a:txBody>
                  <a:tcPr/>
                </a:tc>
                <a:tc>
                  <a:txBody>
                    <a:bodyPr/>
                    <a:lstStyle/>
                    <a:p>
                      <a:r>
                        <a:rPr lang="en-US" sz="1000"/>
                        <a:t>21813</a:t>
                      </a:r>
                    </a:p>
                  </a:txBody>
                  <a:tcPr/>
                </a:tc>
                <a:tc>
                  <a:txBody>
                    <a:bodyPr/>
                    <a:lstStyle/>
                    <a:p>
                      <a:r>
                        <a:rPr lang="en-US" sz="1000"/>
                        <a:t>25144</a:t>
                      </a:r>
                    </a:p>
                  </a:txBody>
                  <a:tcPr/>
                </a:tc>
                <a:tc>
                  <a:txBody>
                    <a:bodyPr/>
                    <a:lstStyle/>
                    <a:p>
                      <a:r>
                        <a:rPr lang="en-US" sz="1000"/>
                        <a:t>3229</a:t>
                      </a:r>
                    </a:p>
                  </a:txBody>
                  <a:tcPr/>
                </a:tc>
                <a:tc>
                  <a:txBody>
                    <a:bodyPr/>
                    <a:lstStyle/>
                    <a:p>
                      <a:r>
                        <a:rPr lang="en-US" sz="1000"/>
                        <a:t>36</a:t>
                      </a:r>
                    </a:p>
                  </a:txBody>
                  <a:tcPr/>
                </a:tc>
                <a:tc>
                  <a:txBody>
                    <a:bodyPr/>
                    <a:lstStyle/>
                    <a:p>
                      <a:r>
                        <a:rPr lang="en-US" sz="1000"/>
                        <a:t>0.1491 %</a:t>
                      </a:r>
                    </a:p>
                  </a:txBody>
                  <a:tcPr/>
                </a:tc>
                <a:tc>
                  <a:txBody>
                    <a:bodyPr/>
                    <a:lstStyle/>
                    <a:p>
                      <a:r>
                        <a:rPr lang="en-US" sz="1000"/>
                        <a:t>14.3 %</a:t>
                      </a:r>
                    </a:p>
                  </a:txBody>
                  <a:tcPr/>
                </a:tc>
                <a:extLst>
                  <a:ext uri="{0D108BD9-81ED-4DB2-BD59-A6C34878D82A}">
                    <a16:rowId xmlns:a16="http://schemas.microsoft.com/office/drawing/2014/main" val="2061512525"/>
                  </a:ext>
                </a:extLst>
              </a:tr>
              <a:tr h="370840">
                <a:tc>
                  <a:txBody>
                    <a:bodyPr/>
                    <a:lstStyle/>
                    <a:p>
                      <a:r>
                        <a:rPr lang="en-US" sz="1000"/>
                        <a:t>Spoon</a:t>
                      </a:r>
                    </a:p>
                  </a:txBody>
                  <a:tcPr/>
                </a:tc>
                <a:tc>
                  <a:txBody>
                    <a:bodyPr/>
                    <a:lstStyle/>
                    <a:p>
                      <a:r>
                        <a:rPr lang="en-US" sz="1000"/>
                        <a:t>364528</a:t>
                      </a:r>
                    </a:p>
                  </a:txBody>
                  <a:tcPr/>
                </a:tc>
                <a:tc>
                  <a:txBody>
                    <a:bodyPr/>
                    <a:lstStyle/>
                    <a:p>
                      <a:r>
                        <a:rPr lang="en-US" sz="1000"/>
                        <a:t>1726</a:t>
                      </a:r>
                    </a:p>
                  </a:txBody>
                  <a:tcPr/>
                </a:tc>
                <a:tc>
                  <a:txBody>
                    <a:bodyPr/>
                    <a:lstStyle/>
                    <a:p>
                      <a:r>
                        <a:rPr lang="en-US" sz="1000"/>
                        <a:t>46</a:t>
                      </a:r>
                    </a:p>
                  </a:txBody>
                  <a:tcPr/>
                </a:tc>
                <a:tc>
                  <a:txBody>
                    <a:bodyPr/>
                    <a:lstStyle/>
                    <a:p>
                      <a:r>
                        <a:rPr lang="en-US" sz="1000"/>
                        <a:t>56268</a:t>
                      </a:r>
                    </a:p>
                  </a:txBody>
                  <a:tcPr/>
                </a:tc>
                <a:tc>
                  <a:txBody>
                    <a:bodyPr/>
                    <a:lstStyle/>
                    <a:p>
                      <a:r>
                        <a:rPr lang="en-US" sz="1000"/>
                        <a:t>7853</a:t>
                      </a:r>
                    </a:p>
                  </a:txBody>
                  <a:tcPr/>
                </a:tc>
                <a:tc>
                  <a:txBody>
                    <a:bodyPr/>
                    <a:lstStyle/>
                    <a:p>
                      <a:r>
                        <a:rPr lang="en-US" sz="1000"/>
                        <a:t>1970</a:t>
                      </a:r>
                    </a:p>
                  </a:txBody>
                  <a:tcPr/>
                </a:tc>
                <a:tc>
                  <a:txBody>
                    <a:bodyPr/>
                    <a:lstStyle/>
                    <a:p>
                      <a:r>
                        <a:rPr lang="en-US" sz="1000"/>
                        <a:t>13</a:t>
                      </a:r>
                    </a:p>
                  </a:txBody>
                  <a:tcPr/>
                </a:tc>
                <a:tc>
                  <a:txBody>
                    <a:bodyPr/>
                    <a:lstStyle/>
                    <a:p>
                      <a:r>
                        <a:rPr lang="en-US" sz="1000"/>
                        <a:t>0.3951 %</a:t>
                      </a:r>
                    </a:p>
                  </a:txBody>
                  <a:tcPr/>
                </a:tc>
                <a:tc>
                  <a:txBody>
                    <a:bodyPr/>
                    <a:lstStyle/>
                    <a:p>
                      <a:r>
                        <a:rPr lang="en-US" sz="1000"/>
                        <a:t>50.0 %</a:t>
                      </a:r>
                    </a:p>
                  </a:txBody>
                  <a:tcPr/>
                </a:tc>
                <a:extLst>
                  <a:ext uri="{0D108BD9-81ED-4DB2-BD59-A6C34878D82A}">
                    <a16:rowId xmlns:a16="http://schemas.microsoft.com/office/drawing/2014/main" val="2769482037"/>
                  </a:ext>
                </a:extLst>
              </a:tr>
              <a:tr h="370840">
                <a:tc>
                  <a:txBody>
                    <a:bodyPr/>
                    <a:lstStyle/>
                    <a:p>
                      <a:r>
                        <a:rPr lang="en-US" sz="1000"/>
                        <a:t>Subway Costa Rica</a:t>
                      </a:r>
                    </a:p>
                  </a:txBody>
                  <a:tcPr/>
                </a:tc>
                <a:tc>
                  <a:txBody>
                    <a:bodyPr/>
                    <a:lstStyle/>
                    <a:p>
                      <a:r>
                        <a:rPr lang="en-US" sz="1000"/>
                        <a:t>272834</a:t>
                      </a:r>
                    </a:p>
                  </a:txBody>
                  <a:tcPr/>
                </a:tc>
                <a:tc>
                  <a:txBody>
                    <a:bodyPr/>
                    <a:lstStyle/>
                    <a:p>
                      <a:r>
                        <a:rPr lang="en-US" sz="1000"/>
                        <a:t>981</a:t>
                      </a:r>
                    </a:p>
                  </a:txBody>
                  <a:tcPr/>
                </a:tc>
                <a:tc>
                  <a:txBody>
                    <a:bodyPr/>
                    <a:lstStyle/>
                    <a:p>
                      <a:r>
                        <a:rPr lang="en-US" sz="1000"/>
                        <a:t>19</a:t>
                      </a:r>
                    </a:p>
                  </a:txBody>
                  <a:tcPr/>
                </a:tc>
                <a:tc>
                  <a:txBody>
                    <a:bodyPr/>
                    <a:lstStyle/>
                    <a:p>
                      <a:r>
                        <a:rPr lang="en-US" sz="1000"/>
                        <a:t>2218</a:t>
                      </a:r>
                    </a:p>
                  </a:txBody>
                  <a:tcPr/>
                </a:tc>
                <a:tc>
                  <a:txBody>
                    <a:bodyPr/>
                    <a:lstStyle/>
                    <a:p>
                      <a:r>
                        <a:rPr lang="en-US" sz="1000"/>
                        <a:t>345</a:t>
                      </a:r>
                    </a:p>
                  </a:txBody>
                  <a:tcPr/>
                </a:tc>
                <a:tc>
                  <a:txBody>
                    <a:bodyPr/>
                    <a:lstStyle/>
                    <a:p>
                      <a:r>
                        <a:rPr lang="en-US" sz="1000"/>
                        <a:t>101</a:t>
                      </a:r>
                    </a:p>
                  </a:txBody>
                  <a:tcPr/>
                </a:tc>
                <a:tc>
                  <a:txBody>
                    <a:bodyPr/>
                    <a:lstStyle/>
                    <a:p>
                      <a:r>
                        <a:rPr lang="en-US" sz="1000"/>
                        <a:t>0</a:t>
                      </a:r>
                    </a:p>
                  </a:txBody>
                  <a:tcPr/>
                </a:tc>
                <a:tc>
                  <a:txBody>
                    <a:bodyPr/>
                    <a:lstStyle/>
                    <a:p>
                      <a:r>
                        <a:rPr lang="en-US" sz="1000"/>
                        <a:t>0.0515 %</a:t>
                      </a:r>
                    </a:p>
                  </a:txBody>
                  <a:tcPr/>
                </a:tc>
                <a:tc>
                  <a:txBody>
                    <a:bodyPr/>
                    <a:lstStyle/>
                    <a:p>
                      <a:r>
                        <a:rPr lang="en-US" sz="1000"/>
                        <a:t>0.0 %</a:t>
                      </a:r>
                    </a:p>
                  </a:txBody>
                  <a:tcPr/>
                </a:tc>
                <a:extLst>
                  <a:ext uri="{0D108BD9-81ED-4DB2-BD59-A6C34878D82A}">
                    <a16:rowId xmlns:a16="http://schemas.microsoft.com/office/drawing/2014/main" val="1938594191"/>
                  </a:ext>
                </a:extLst>
              </a:tr>
              <a:tr h="370840">
                <a:tc>
                  <a:txBody>
                    <a:bodyPr/>
                    <a:lstStyle/>
                    <a:p>
                      <a:r>
                        <a:rPr lang="en-US" sz="1000"/>
                        <a:t>Chili's Costa Rica</a:t>
                      </a:r>
                    </a:p>
                  </a:txBody>
                  <a:tcPr/>
                </a:tc>
                <a:tc>
                  <a:txBody>
                    <a:bodyPr/>
                    <a:lstStyle/>
                    <a:p>
                      <a:r>
                        <a:rPr lang="en-US" sz="1000"/>
                        <a:t>124807</a:t>
                      </a:r>
                    </a:p>
                  </a:txBody>
                  <a:tcPr/>
                </a:tc>
                <a:tc>
                  <a:txBody>
                    <a:bodyPr/>
                    <a:lstStyle/>
                    <a:p>
                      <a:r>
                        <a:rPr lang="en-US" sz="1000"/>
                        <a:t>334</a:t>
                      </a:r>
                    </a:p>
                  </a:txBody>
                  <a:tcPr/>
                </a:tc>
                <a:tc>
                  <a:txBody>
                    <a:bodyPr/>
                    <a:lstStyle/>
                    <a:p>
                      <a:r>
                        <a:rPr lang="en-US" sz="1000"/>
                        <a:t>18</a:t>
                      </a:r>
                    </a:p>
                  </a:txBody>
                  <a:tcPr/>
                </a:tc>
                <a:tc>
                  <a:txBody>
                    <a:bodyPr/>
                    <a:lstStyle/>
                    <a:p>
                      <a:r>
                        <a:rPr lang="en-US" sz="1000"/>
                        <a:t>662</a:t>
                      </a:r>
                    </a:p>
                  </a:txBody>
                  <a:tcPr/>
                </a:tc>
                <a:tc>
                  <a:txBody>
                    <a:bodyPr/>
                    <a:lstStyle/>
                    <a:p>
                      <a:r>
                        <a:rPr lang="en-US" sz="1000"/>
                        <a:t>972</a:t>
                      </a:r>
                    </a:p>
                  </a:txBody>
                  <a:tcPr/>
                </a:tc>
                <a:tc>
                  <a:txBody>
                    <a:bodyPr/>
                    <a:lstStyle/>
                    <a:p>
                      <a:r>
                        <a:rPr lang="en-US" sz="1000"/>
                        <a:t>48</a:t>
                      </a:r>
                    </a:p>
                  </a:txBody>
                  <a:tcPr/>
                </a:tc>
                <a:tc>
                  <a:txBody>
                    <a:bodyPr/>
                    <a:lstStyle/>
                    <a:p>
                      <a:r>
                        <a:rPr lang="en-US" sz="1000"/>
                        <a:t>0</a:t>
                      </a:r>
                    </a:p>
                  </a:txBody>
                  <a:tcPr/>
                </a:tc>
                <a:tc>
                  <a:txBody>
                    <a:bodyPr/>
                    <a:lstStyle/>
                    <a:p>
                      <a:r>
                        <a:rPr lang="en-US" sz="1000"/>
                        <a:t>0.0750 %</a:t>
                      </a:r>
                    </a:p>
                  </a:txBody>
                  <a:tcPr/>
                </a:tc>
                <a:tc>
                  <a:txBody>
                    <a:bodyPr/>
                    <a:lstStyle/>
                    <a:p>
                      <a:r>
                        <a:rPr lang="en-US" sz="1000"/>
                        <a:t>0.0 %</a:t>
                      </a:r>
                    </a:p>
                  </a:txBody>
                  <a:tcPr/>
                </a:tc>
                <a:extLst>
                  <a:ext uri="{0D108BD9-81ED-4DB2-BD59-A6C34878D82A}">
                    <a16:rowId xmlns:a16="http://schemas.microsoft.com/office/drawing/2014/main" val="480015001"/>
                  </a:ext>
                </a:extLst>
              </a:tr>
              <a:tr h="370840">
                <a:tc>
                  <a:txBody>
                    <a:bodyPr/>
                    <a:lstStyle/>
                    <a:p>
                      <a:r>
                        <a:rPr lang="en-US" sz="1000"/>
                        <a:t>Denny's Costa Rica</a:t>
                      </a:r>
                    </a:p>
                  </a:txBody>
                  <a:tcPr/>
                </a:tc>
                <a:tc>
                  <a:txBody>
                    <a:bodyPr/>
                    <a:lstStyle/>
                    <a:p>
                      <a:r>
                        <a:rPr lang="en-US" sz="1000"/>
                        <a:t>79089</a:t>
                      </a:r>
                    </a:p>
                  </a:txBody>
                  <a:tcPr/>
                </a:tc>
                <a:tc>
                  <a:txBody>
                    <a:bodyPr/>
                    <a:lstStyle/>
                    <a:p>
                      <a:r>
                        <a:rPr lang="en-US" sz="1000"/>
                        <a:t>397</a:t>
                      </a:r>
                    </a:p>
                  </a:txBody>
                  <a:tcPr/>
                </a:tc>
                <a:tc>
                  <a:txBody>
                    <a:bodyPr/>
                    <a:lstStyle/>
                    <a:p>
                      <a:r>
                        <a:rPr lang="en-US" sz="1000"/>
                        <a:t>16</a:t>
                      </a:r>
                    </a:p>
                  </a:txBody>
                  <a:tcPr/>
                </a:tc>
                <a:tc>
                  <a:txBody>
                    <a:bodyPr/>
                    <a:lstStyle/>
                    <a:p>
                      <a:r>
                        <a:rPr lang="en-US" sz="1000"/>
                        <a:t>3160</a:t>
                      </a:r>
                    </a:p>
                  </a:txBody>
                  <a:tcPr/>
                </a:tc>
                <a:tc>
                  <a:txBody>
                    <a:bodyPr/>
                    <a:lstStyle/>
                    <a:p>
                      <a:r>
                        <a:rPr lang="en-US" sz="1000"/>
                        <a:t>678</a:t>
                      </a:r>
                    </a:p>
                  </a:txBody>
                  <a:tcPr/>
                </a:tc>
                <a:tc>
                  <a:txBody>
                    <a:bodyPr/>
                    <a:lstStyle/>
                    <a:p>
                      <a:r>
                        <a:rPr lang="en-US" sz="1000"/>
                        <a:t>124</a:t>
                      </a:r>
                    </a:p>
                  </a:txBody>
                  <a:tcPr/>
                </a:tc>
                <a:tc>
                  <a:txBody>
                    <a:bodyPr/>
                    <a:lstStyle/>
                    <a:p>
                      <a:r>
                        <a:rPr lang="en-US" sz="1000"/>
                        <a:t>1</a:t>
                      </a:r>
                    </a:p>
                  </a:txBody>
                  <a:tcPr/>
                </a:tc>
                <a:tc>
                  <a:txBody>
                    <a:bodyPr/>
                    <a:lstStyle/>
                    <a:p>
                      <a:r>
                        <a:rPr lang="en-US" sz="1000"/>
                        <a:t>0.3139 %</a:t>
                      </a:r>
                    </a:p>
                  </a:txBody>
                  <a:tcPr/>
                </a:tc>
                <a:tc>
                  <a:txBody>
                    <a:bodyPr/>
                    <a:lstStyle/>
                    <a:p>
                      <a:r>
                        <a:rPr lang="en-US" sz="1000"/>
                        <a:t>100.0 %</a:t>
                      </a:r>
                    </a:p>
                  </a:txBody>
                  <a:tcPr/>
                </a:tc>
                <a:extLst>
                  <a:ext uri="{0D108BD9-81ED-4DB2-BD59-A6C34878D82A}">
                    <a16:rowId xmlns:a16="http://schemas.microsoft.com/office/drawing/2014/main" val="973963738"/>
                  </a:ext>
                </a:extLst>
              </a:tr>
              <a:tr h="370840">
                <a:tc>
                  <a:txBody>
                    <a:bodyPr/>
                    <a:lstStyle/>
                    <a:p>
                      <a:r>
                        <a:rPr lang="en-US" sz="1000"/>
                        <a:t>La Fabbrica Pizzeria</a:t>
                      </a:r>
                    </a:p>
                  </a:txBody>
                  <a:tcPr/>
                </a:tc>
                <a:tc>
                  <a:txBody>
                    <a:bodyPr/>
                    <a:lstStyle/>
                    <a:p>
                      <a:r>
                        <a:rPr lang="en-US" sz="1000"/>
                        <a:t>68130</a:t>
                      </a:r>
                    </a:p>
                  </a:txBody>
                  <a:tcPr/>
                </a:tc>
                <a:tc>
                  <a:txBody>
                    <a:bodyPr/>
                    <a:lstStyle/>
                    <a:p>
                      <a:r>
                        <a:rPr lang="en-US" sz="1000"/>
                        <a:t>94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195089184"/>
                  </a:ext>
                </a:extLst>
              </a:tr>
            </a:tbl>
          </a:graphicData>
        </a:graphic>
      </p:graphicFrame>
      <p:sp>
        <p:nvSpPr>
          <p:cNvPr id="4" name="Text Placeholder 3">
            <a:extLst>
              <a:ext uri="{FF2B5EF4-FFF2-40B4-BE49-F238E27FC236}">
                <a16:creationId xmlns:a16="http://schemas.microsoft.com/office/drawing/2014/main" id="{CF64E3A4-8986-48C8-95DD-7FE4090BD76B}"/>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1889155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FBC94-287B-4F2B-84BD-F5C0F62AFC10}"/>
              </a:ext>
            </a:extLst>
          </p:cNvPr>
          <p:cNvSpPr>
            <a:spLocks noGrp="1"/>
          </p:cNvSpPr>
          <p:nvPr>
            <p:ph type="title"/>
          </p:nvPr>
        </p:nvSpPr>
        <p:spPr/>
        <p:txBody>
          <a:bodyPr/>
          <a:lstStyle/>
          <a:p>
            <a:r>
              <a:rPr lang="en-US"/>
              <a:t>Facebook Interactions Distribution | Spoon</a:t>
            </a:r>
          </a:p>
        </p:txBody>
      </p:sp>
      <p:graphicFrame>
        <p:nvGraphicFramePr>
          <p:cNvPr id="6" name="Chart Placeholder 5">
            <a:extLst>
              <a:ext uri="{FF2B5EF4-FFF2-40B4-BE49-F238E27FC236}">
                <a16:creationId xmlns:a16="http://schemas.microsoft.com/office/drawing/2014/main" id="{A8570F71-8393-45EF-A815-80C8CF46D5D7}"/>
              </a:ext>
            </a:extLst>
          </p:cNvPr>
          <p:cNvGraphicFramePr>
            <a:graphicFrameLocks noGrp="1"/>
          </p:cNvGraphicFramePr>
          <p:nvPr>
            <p:ph type="chart" sz="quarter" idx="13"/>
            <p:extLst>
              <p:ext uri="{D42A27DB-BD31-4B8C-83A1-F6EECF244321}">
                <p14:modId xmlns:p14="http://schemas.microsoft.com/office/powerpoint/2010/main" val="86828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CE4B0D-B0F0-474C-BBAF-EA64ADF95216}"/>
              </a:ext>
            </a:extLst>
          </p:cNvPr>
          <p:cNvSpPr>
            <a:spLocks noGrp="1"/>
          </p:cNvSpPr>
          <p:nvPr>
            <p:ph type="body" sz="quarter" idx="14"/>
          </p:nvPr>
        </p:nvSpPr>
        <p:spPr/>
        <p:txBody>
          <a:bodyPr/>
          <a:lstStyle/>
          <a:p>
            <a:r>
              <a:rPr lang="en-US"/>
              <a:t>01.11.2018 - 30.11.2018</a:t>
            </a:r>
          </a:p>
        </p:txBody>
      </p:sp>
      <p:sp>
        <p:nvSpPr>
          <p:cNvPr id="5" name="Footer Placeholder 4">
            <a:extLst>
              <a:ext uri="{FF2B5EF4-FFF2-40B4-BE49-F238E27FC236}">
                <a16:creationId xmlns:a16="http://schemas.microsoft.com/office/drawing/2014/main" id="{FA86EBB8-541E-4A81-A980-5A52C37FF8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6974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F6B1D-159C-4100-AD45-99E72C1E2C8B}"/>
              </a:ext>
            </a:extLst>
          </p:cNvPr>
          <p:cNvSpPr>
            <a:spLocks noGrp="1"/>
          </p:cNvSpPr>
          <p:nvPr>
            <p:ph type="title"/>
          </p:nvPr>
        </p:nvSpPr>
        <p:spPr/>
        <p:txBody>
          <a:bodyPr/>
          <a:lstStyle/>
          <a:p>
            <a:r>
              <a:rPr lang="en-US"/>
              <a:t>Facebook Own Posts Table | Spoon - 1 of 7</a:t>
            </a:r>
          </a:p>
        </p:txBody>
      </p:sp>
      <p:graphicFrame>
        <p:nvGraphicFramePr>
          <p:cNvPr id="5" name="Table Placeholder 4">
            <a:extLst>
              <a:ext uri="{FF2B5EF4-FFF2-40B4-BE49-F238E27FC236}">
                <a16:creationId xmlns:a16="http://schemas.microsoft.com/office/drawing/2014/main" id="{4C9FAE9A-7B57-4C3A-BFD8-669D31E6F436}"/>
              </a:ext>
            </a:extLst>
          </p:cNvPr>
          <p:cNvGraphicFramePr>
            <a:graphicFrameLocks noGrp="1"/>
          </p:cNvGraphicFramePr>
          <p:nvPr>
            <p:ph type="tbl" sz="quarter" idx="13"/>
            <p:extLst>
              <p:ext uri="{D42A27DB-BD31-4B8C-83A1-F6EECF244321}">
                <p14:modId xmlns:p14="http://schemas.microsoft.com/office/powerpoint/2010/main" val="3156768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72453139"/>
                    </a:ext>
                  </a:extLst>
                </a:gridCol>
                <a:gridCol w="658368">
                  <a:extLst>
                    <a:ext uri="{9D8B030D-6E8A-4147-A177-3AD203B41FA5}">
                      <a16:colId xmlns:a16="http://schemas.microsoft.com/office/drawing/2014/main" val="2602570445"/>
                    </a:ext>
                  </a:extLst>
                </a:gridCol>
                <a:gridCol w="658368">
                  <a:extLst>
                    <a:ext uri="{9D8B030D-6E8A-4147-A177-3AD203B41FA5}">
                      <a16:colId xmlns:a16="http://schemas.microsoft.com/office/drawing/2014/main" val="2430528395"/>
                    </a:ext>
                  </a:extLst>
                </a:gridCol>
                <a:gridCol w="658368">
                  <a:extLst>
                    <a:ext uri="{9D8B030D-6E8A-4147-A177-3AD203B41FA5}">
                      <a16:colId xmlns:a16="http://schemas.microsoft.com/office/drawing/2014/main" val="1800338767"/>
                    </a:ext>
                  </a:extLst>
                </a:gridCol>
                <a:gridCol w="658368">
                  <a:extLst>
                    <a:ext uri="{9D8B030D-6E8A-4147-A177-3AD203B41FA5}">
                      <a16:colId xmlns:a16="http://schemas.microsoft.com/office/drawing/2014/main" val="277546100"/>
                    </a:ext>
                  </a:extLst>
                </a:gridCol>
                <a:gridCol w="658368">
                  <a:extLst>
                    <a:ext uri="{9D8B030D-6E8A-4147-A177-3AD203B41FA5}">
                      <a16:colId xmlns:a16="http://schemas.microsoft.com/office/drawing/2014/main" val="3282798970"/>
                    </a:ext>
                  </a:extLst>
                </a:gridCol>
                <a:gridCol w="658368">
                  <a:extLst>
                    <a:ext uri="{9D8B030D-6E8A-4147-A177-3AD203B41FA5}">
                      <a16:colId xmlns:a16="http://schemas.microsoft.com/office/drawing/2014/main" val="3606933957"/>
                    </a:ext>
                  </a:extLst>
                </a:gridCol>
                <a:gridCol w="658368">
                  <a:extLst>
                    <a:ext uri="{9D8B030D-6E8A-4147-A177-3AD203B41FA5}">
                      <a16:colId xmlns:a16="http://schemas.microsoft.com/office/drawing/2014/main" val="500830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687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Subway Costa Rica - 2018-11-30 18:27:38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0566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Subway Costa Rica - 2018-11-30 18:26:54 </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2343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McDonald's - 2018-11-30 15:53:25 </a:t>
                      </a:r>
                      <a:r>
                        <a:rPr kumimoji="0" lang="es-ES" sz="1000" b="0" i="0" u="none" strike="noStrike" kern="1200" cap="none" spc="0" normalizeH="0" baseline="0" noProof="0">
                          <a:ln>
                            <a:noFill/>
                          </a:ln>
                          <a:solidFill>
                            <a:prstClr val="black"/>
                          </a:solidFill>
                          <a:effectLst/>
                          <a:uLnTx/>
                          <a:uFillTx/>
                          <a:latin typeface="+mn-lt"/>
                          <a:ea typeface="+mn-ea"/>
                          <a:cs typeface="+mn-cs"/>
                        </a:rPr>
                        <a:t> 
 Ya tenés los planes perfectos para recibir el fin de semana. 😄📆 ¡Aprovechá y descargala en McDonald's APP ! 👉 http://McD.to/6183E1ek5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2501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Denny's Costa Rica - 2018-11-30 12:40:52 </a:t>
                      </a:r>
                      <a:r>
                        <a:rPr kumimoji="0" lang="es-ES" sz="1000" b="0" i="0" u="none" strike="noStrike" kern="1200" cap="none" spc="0" normalizeH="0" baseline="0" noProof="0">
                          <a:ln>
                            <a:noFill/>
                          </a:ln>
                          <a:solidFill>
                            <a:prstClr val="black"/>
                          </a:solidFill>
                          <a:effectLst/>
                          <a:uLnTx/>
                          <a:uFillTx/>
                          <a:latin typeface="+mn-lt"/>
                          <a:ea typeface="+mn-ea"/>
                          <a:cs typeface="+mn-cs"/>
                        </a:rPr>
                        <a:t> 
 ¡Llego la Carta a Santa!
¡Vení a Denny's con tus hijos! 
Registra tu visita en nuestra App Denny's Costa Rica y por la compra de un plato fuerte y una bebida de la marca The Coca-Cola Company, tus hijos podrán completar una Carta a Santa para quedar participando por el mejor regalo esta Navidad.  
*Participan niños menores de 12 años presentes en la visita.
Válido del 1 al 20 de Diciembre 2018.
Ver Reglamento completo en: http://bit.ly/ReglamentoCartaSanta2018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0847125"/>
                  </a:ext>
                </a:extLst>
              </a:tr>
            </a:tbl>
          </a:graphicData>
        </a:graphic>
      </p:graphicFrame>
      <p:sp>
        <p:nvSpPr>
          <p:cNvPr id="4" name="Text Placeholder 3">
            <a:extLst>
              <a:ext uri="{FF2B5EF4-FFF2-40B4-BE49-F238E27FC236}">
                <a16:creationId xmlns:a16="http://schemas.microsoft.com/office/drawing/2014/main" id="{58984048-D1C2-49BE-AFA0-8439E52B3D88}"/>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2444130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D43EA-5B9E-4CA4-8FF1-6BF036B73B17}"/>
              </a:ext>
            </a:extLst>
          </p:cNvPr>
          <p:cNvSpPr>
            <a:spLocks noGrp="1"/>
          </p:cNvSpPr>
          <p:nvPr>
            <p:ph type="title"/>
          </p:nvPr>
        </p:nvSpPr>
        <p:spPr/>
        <p:txBody>
          <a:bodyPr/>
          <a:lstStyle/>
          <a:p>
            <a:r>
              <a:rPr lang="en-US"/>
              <a:t>Facebook Own Posts Table | Spoon - 2 of 7</a:t>
            </a:r>
          </a:p>
        </p:txBody>
      </p:sp>
      <p:graphicFrame>
        <p:nvGraphicFramePr>
          <p:cNvPr id="5" name="Table Placeholder 4">
            <a:extLst>
              <a:ext uri="{FF2B5EF4-FFF2-40B4-BE49-F238E27FC236}">
                <a16:creationId xmlns:a16="http://schemas.microsoft.com/office/drawing/2014/main" id="{24D2A0D1-A3D1-4E44-9DCC-5834C01AED0D}"/>
              </a:ext>
            </a:extLst>
          </p:cNvPr>
          <p:cNvGraphicFramePr>
            <a:graphicFrameLocks noGrp="1"/>
          </p:cNvGraphicFramePr>
          <p:nvPr>
            <p:ph type="tbl" sz="quarter" idx="13"/>
            <p:extLst>
              <p:ext uri="{D42A27DB-BD31-4B8C-83A1-F6EECF244321}">
                <p14:modId xmlns:p14="http://schemas.microsoft.com/office/powerpoint/2010/main" val="21650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21160936"/>
                    </a:ext>
                  </a:extLst>
                </a:gridCol>
                <a:gridCol w="658368">
                  <a:extLst>
                    <a:ext uri="{9D8B030D-6E8A-4147-A177-3AD203B41FA5}">
                      <a16:colId xmlns:a16="http://schemas.microsoft.com/office/drawing/2014/main" val="550001351"/>
                    </a:ext>
                  </a:extLst>
                </a:gridCol>
                <a:gridCol w="658368">
                  <a:extLst>
                    <a:ext uri="{9D8B030D-6E8A-4147-A177-3AD203B41FA5}">
                      <a16:colId xmlns:a16="http://schemas.microsoft.com/office/drawing/2014/main" val="193060898"/>
                    </a:ext>
                  </a:extLst>
                </a:gridCol>
                <a:gridCol w="658368">
                  <a:extLst>
                    <a:ext uri="{9D8B030D-6E8A-4147-A177-3AD203B41FA5}">
                      <a16:colId xmlns:a16="http://schemas.microsoft.com/office/drawing/2014/main" val="3770820616"/>
                    </a:ext>
                  </a:extLst>
                </a:gridCol>
                <a:gridCol w="658368">
                  <a:extLst>
                    <a:ext uri="{9D8B030D-6E8A-4147-A177-3AD203B41FA5}">
                      <a16:colId xmlns:a16="http://schemas.microsoft.com/office/drawing/2014/main" val="3022564961"/>
                    </a:ext>
                  </a:extLst>
                </a:gridCol>
                <a:gridCol w="658368">
                  <a:extLst>
                    <a:ext uri="{9D8B030D-6E8A-4147-A177-3AD203B41FA5}">
                      <a16:colId xmlns:a16="http://schemas.microsoft.com/office/drawing/2014/main" val="2814654994"/>
                    </a:ext>
                  </a:extLst>
                </a:gridCol>
                <a:gridCol w="658368">
                  <a:extLst>
                    <a:ext uri="{9D8B030D-6E8A-4147-A177-3AD203B41FA5}">
                      <a16:colId xmlns:a16="http://schemas.microsoft.com/office/drawing/2014/main" val="1429656108"/>
                    </a:ext>
                  </a:extLst>
                </a:gridCol>
                <a:gridCol w="658368">
                  <a:extLst>
                    <a:ext uri="{9D8B030D-6E8A-4147-A177-3AD203B41FA5}">
                      <a16:colId xmlns:a16="http://schemas.microsoft.com/office/drawing/2014/main" val="527296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0037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Denny's Costa Rica - 2018-11-30 12:30:47 </a:t>
                      </a:r>
                      <a:r>
                        <a:rPr kumimoji="0" lang="en-US" sz="1000" b="0" i="0" u="none" strike="noStrike" kern="1200" cap="none" spc="0" normalizeH="0" baseline="0" noProof="0">
                          <a:ln>
                            <a:noFill/>
                          </a:ln>
                          <a:solidFill>
                            <a:prstClr val="black"/>
                          </a:solidFill>
                          <a:effectLst/>
                          <a:uLnTx/>
                          <a:uFillTx/>
                          <a:latin typeface="+mn-lt"/>
                          <a:ea typeface="+mn-ea"/>
                          <a:cs typeface="+mn-cs"/>
                        </a:rPr>
                        <a:t> 
 Reglamento de Sorteo en Restaurantes Denny's “Carta a Santa”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9163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Spoon - 2018-11-30 09:00:01 </a:t>
                      </a:r>
                      <a:r>
                        <a:rPr kumimoji="0" lang="es-ES" sz="1000" b="0" i="0" u="none" strike="noStrike" kern="1200" cap="none" spc="0" normalizeH="0" baseline="0" noProof="0">
                          <a:ln>
                            <a:noFill/>
                          </a:ln>
                          <a:solidFill>
                            <a:prstClr val="black"/>
                          </a:solidFill>
                          <a:effectLst/>
                          <a:uLnTx/>
                          <a:uFillTx/>
                          <a:latin typeface="+mn-lt"/>
                          <a:ea typeface="+mn-ea"/>
                          <a:cs typeface="+mn-cs"/>
                        </a:rPr>
                        <a:t> 
 ¡Las buenas noticias no paran! 🔥 Si te encantó la chilenita y sos amante de la Navidad, está promo es justo para vos. Porque por la compra de un Six Pack de tamales, podés llevarte ¡UNA CHILENITA GRATIS! 😱 ¿Qué estás esperando?
* Válido hasta agotar existencias. Son 1000 unidades. Aplica únicamente para llevar.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3212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- 2018-11-30 08:13:52 </a:t>
                      </a:r>
                      <a:r>
                        <a:rPr kumimoji="0" lang="es-ES" sz="1000" b="0" i="0" u="none" strike="noStrike" kern="1200" cap="none" spc="0" normalizeH="0" baseline="0" noProof="0">
                          <a:ln>
                            <a:noFill/>
                          </a:ln>
                          <a:solidFill>
                            <a:prstClr val="black"/>
                          </a:solidFill>
                          <a:effectLst/>
                          <a:uLnTx/>
                          <a:uFillTx/>
                          <a:latin typeface="+mn-lt"/>
                          <a:ea typeface="+mn-ea"/>
                          <a:cs typeface="+mn-cs"/>
                        </a:rPr>
                        <a:t> 
 El #FindeMásRico 🎉 llegó para que aprovechés esta quincena comiendo pizza con un sabor real que nunca olvidarás.
Disfrutá de la pizza GRANDE de cualquier sabor  por sólo ¢8,500i.v.i, si le agregás ¢2,000 colones la convertís en Cheesy Pops o Hut Cheese = ¢10,500i.v.i,
🙌🍕 Etiquetá a 2 amigos y podrán ganarse 2 pizzas grandes, serán 4 ganadores.🍕 🙌
Ver reglamento: http://bit.ly/FindeMásRico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73328819"/>
                  </a:ext>
                </a:extLst>
              </a:tr>
            </a:tbl>
          </a:graphicData>
        </a:graphic>
      </p:graphicFrame>
      <p:sp>
        <p:nvSpPr>
          <p:cNvPr id="4" name="Text Placeholder 3">
            <a:extLst>
              <a:ext uri="{FF2B5EF4-FFF2-40B4-BE49-F238E27FC236}">
                <a16:creationId xmlns:a16="http://schemas.microsoft.com/office/drawing/2014/main" id="{A9030B81-536F-4545-9C5F-67DBD1CFB5F9}"/>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3162862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B9038-CA67-4AF7-9C0D-E88732E8A2DD}"/>
              </a:ext>
            </a:extLst>
          </p:cNvPr>
          <p:cNvSpPr>
            <a:spLocks noGrp="1"/>
          </p:cNvSpPr>
          <p:nvPr>
            <p:ph type="title"/>
          </p:nvPr>
        </p:nvSpPr>
        <p:spPr/>
        <p:txBody>
          <a:bodyPr/>
          <a:lstStyle/>
          <a:p>
            <a:r>
              <a:rPr lang="en-US"/>
              <a:t>Facebook Own Posts Table | Spoon - 3 of 7</a:t>
            </a:r>
          </a:p>
        </p:txBody>
      </p:sp>
      <p:graphicFrame>
        <p:nvGraphicFramePr>
          <p:cNvPr id="5" name="Table Placeholder 4">
            <a:extLst>
              <a:ext uri="{FF2B5EF4-FFF2-40B4-BE49-F238E27FC236}">
                <a16:creationId xmlns:a16="http://schemas.microsoft.com/office/drawing/2014/main" id="{F719650E-593E-4469-8B40-299D114E7039}"/>
              </a:ext>
            </a:extLst>
          </p:cNvPr>
          <p:cNvGraphicFramePr>
            <a:graphicFrameLocks noGrp="1"/>
          </p:cNvGraphicFramePr>
          <p:nvPr>
            <p:ph type="tbl" sz="quarter" idx="13"/>
            <p:extLst>
              <p:ext uri="{D42A27DB-BD31-4B8C-83A1-F6EECF244321}">
                <p14:modId xmlns:p14="http://schemas.microsoft.com/office/powerpoint/2010/main" val="3844442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6238338"/>
                    </a:ext>
                  </a:extLst>
                </a:gridCol>
                <a:gridCol w="658368">
                  <a:extLst>
                    <a:ext uri="{9D8B030D-6E8A-4147-A177-3AD203B41FA5}">
                      <a16:colId xmlns:a16="http://schemas.microsoft.com/office/drawing/2014/main" val="2303901209"/>
                    </a:ext>
                  </a:extLst>
                </a:gridCol>
                <a:gridCol w="658368">
                  <a:extLst>
                    <a:ext uri="{9D8B030D-6E8A-4147-A177-3AD203B41FA5}">
                      <a16:colId xmlns:a16="http://schemas.microsoft.com/office/drawing/2014/main" val="1798332132"/>
                    </a:ext>
                  </a:extLst>
                </a:gridCol>
                <a:gridCol w="658368">
                  <a:extLst>
                    <a:ext uri="{9D8B030D-6E8A-4147-A177-3AD203B41FA5}">
                      <a16:colId xmlns:a16="http://schemas.microsoft.com/office/drawing/2014/main" val="4022498592"/>
                    </a:ext>
                  </a:extLst>
                </a:gridCol>
                <a:gridCol w="658368">
                  <a:extLst>
                    <a:ext uri="{9D8B030D-6E8A-4147-A177-3AD203B41FA5}">
                      <a16:colId xmlns:a16="http://schemas.microsoft.com/office/drawing/2014/main" val="3081097119"/>
                    </a:ext>
                  </a:extLst>
                </a:gridCol>
                <a:gridCol w="658368">
                  <a:extLst>
                    <a:ext uri="{9D8B030D-6E8A-4147-A177-3AD203B41FA5}">
                      <a16:colId xmlns:a16="http://schemas.microsoft.com/office/drawing/2014/main" val="2029548939"/>
                    </a:ext>
                  </a:extLst>
                </a:gridCol>
                <a:gridCol w="658368">
                  <a:extLst>
                    <a:ext uri="{9D8B030D-6E8A-4147-A177-3AD203B41FA5}">
                      <a16:colId xmlns:a16="http://schemas.microsoft.com/office/drawing/2014/main" val="777527181"/>
                    </a:ext>
                  </a:extLst>
                </a:gridCol>
                <a:gridCol w="658368">
                  <a:extLst>
                    <a:ext uri="{9D8B030D-6E8A-4147-A177-3AD203B41FA5}">
                      <a16:colId xmlns:a16="http://schemas.microsoft.com/office/drawing/2014/main" val="1229086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0776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McDonald's - 2018-11-30 08:00:01 </a:t>
                      </a:r>
                      <a:r>
                        <a:rPr kumimoji="0" lang="es-ES" sz="1000" b="0" i="0" u="none" strike="noStrike" kern="1200" cap="none" spc="0" normalizeH="0" baseline="0" noProof="0">
                          <a:ln>
                            <a:noFill/>
                          </a:ln>
                          <a:solidFill>
                            <a:prstClr val="black"/>
                          </a:solidFill>
                          <a:effectLst/>
                          <a:uLnTx/>
                          <a:uFillTx/>
                          <a:latin typeface="+mn-lt"/>
                          <a:ea typeface="+mn-ea"/>
                          <a:cs typeface="+mn-cs"/>
                        </a:rPr>
                        <a:t> 
 Barbie y Hot Wheels están en la Cajita Feliz para que jugués en familia. 😊 Conocé toda la colección aquí: http://McD.to/6189EDSI7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29371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McDonald's - 2018-11-29 11:32:28 </a:t>
                      </a:r>
                      <a:r>
                        <a:rPr kumimoji="0" lang="es-ES" sz="1000" b="0" i="0" u="none" strike="noStrike" kern="1200" cap="none" spc="0" normalizeH="0" baseline="0" noProof="0">
                          <a:ln>
                            <a:noFill/>
                          </a:ln>
                          <a:solidFill>
                            <a:prstClr val="black"/>
                          </a:solidFill>
                          <a:effectLst/>
                          <a:uLnTx/>
                          <a:uFillTx/>
                          <a:latin typeface="+mn-lt"/>
                          <a:ea typeface="+mn-ea"/>
                          <a:cs typeface="+mn-cs"/>
                        </a:rPr>
                        <a:t> 
 Pagar sin contacto tu combo a lo grande sabe más dulce con VISA. 😋🍨 
*Promoción por tiempo limitado. Aplican restricciones*
http://McD.to/6189E1MV1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60880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Spoon - 2018-11-29 10:30:01 </a:t>
                      </a:r>
                      <a:r>
                        <a:rPr kumimoji="0" lang="es-ES" sz="1000" b="0" i="0" u="none" strike="noStrike" kern="1200" cap="none" spc="0" normalizeH="0" baseline="0" noProof="0">
                          <a:ln>
                            <a:noFill/>
                          </a:ln>
                          <a:solidFill>
                            <a:prstClr val="black"/>
                          </a:solidFill>
                          <a:effectLst/>
                          <a:uLnTx/>
                          <a:uFillTx/>
                          <a:latin typeface="+mn-lt"/>
                          <a:ea typeface="+mn-ea"/>
                          <a:cs typeface="+mn-cs"/>
                        </a:rPr>
                        <a:t> 
 ¡Qué levante la mano el que quiere pedir el almuerzo directo hasta la casa por medio de spoonenlinea.com y quedarse viendo películas navideñas!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7169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Subway Costa Rica - 2018-11-29 10:00:01 </a:t>
                      </a:r>
                      <a:r>
                        <a:rPr kumimoji="0" lang="es-ES" sz="1000" b="0" i="0" u="none" strike="noStrike" kern="1200" cap="none" spc="0" normalizeH="0" baseline="0" noProof="0">
                          <a:ln>
                            <a:noFill/>
                          </a:ln>
                          <a:solidFill>
                            <a:prstClr val="black"/>
                          </a:solidFill>
                          <a:effectLst/>
                          <a:uLnTx/>
                          <a:uFillTx/>
                          <a:latin typeface="+mn-lt"/>
                          <a:ea typeface="+mn-ea"/>
                          <a:cs typeface="+mn-cs"/>
                        </a:rPr>
                        <a:t> 
 Cambiá tus puntos Subway Card por sonrisas. 👦🏻👧🏻👐🏻
Doná aquí 👉bit.ly/donacionsubwaycard y nosotros aportaremos la misma cantidad.
¡Juntos alimentaremos a 7.500 niños en Navidad!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25549353"/>
                  </a:ext>
                </a:extLst>
              </a:tr>
            </a:tbl>
          </a:graphicData>
        </a:graphic>
      </p:graphicFrame>
      <p:sp>
        <p:nvSpPr>
          <p:cNvPr id="4" name="Text Placeholder 3">
            <a:extLst>
              <a:ext uri="{FF2B5EF4-FFF2-40B4-BE49-F238E27FC236}">
                <a16:creationId xmlns:a16="http://schemas.microsoft.com/office/drawing/2014/main" id="{58149DAC-36FB-47A5-A568-ED200E21638E}"/>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32561037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F66DA-B3DF-4518-A394-C228DFEA0E80}"/>
              </a:ext>
            </a:extLst>
          </p:cNvPr>
          <p:cNvSpPr>
            <a:spLocks noGrp="1"/>
          </p:cNvSpPr>
          <p:nvPr>
            <p:ph type="title"/>
          </p:nvPr>
        </p:nvSpPr>
        <p:spPr/>
        <p:txBody>
          <a:bodyPr/>
          <a:lstStyle/>
          <a:p>
            <a:r>
              <a:rPr lang="en-US"/>
              <a:t>Facebook Own Posts Table | Spoon - 4 of 7</a:t>
            </a:r>
          </a:p>
        </p:txBody>
      </p:sp>
      <p:graphicFrame>
        <p:nvGraphicFramePr>
          <p:cNvPr id="5" name="Table Placeholder 4">
            <a:extLst>
              <a:ext uri="{FF2B5EF4-FFF2-40B4-BE49-F238E27FC236}">
                <a16:creationId xmlns:a16="http://schemas.microsoft.com/office/drawing/2014/main" id="{753DE9B4-669B-467C-96F3-530D1962BBAE}"/>
              </a:ext>
            </a:extLst>
          </p:cNvPr>
          <p:cNvGraphicFramePr>
            <a:graphicFrameLocks noGrp="1"/>
          </p:cNvGraphicFramePr>
          <p:nvPr>
            <p:ph type="tbl" sz="quarter" idx="13"/>
            <p:extLst>
              <p:ext uri="{D42A27DB-BD31-4B8C-83A1-F6EECF244321}">
                <p14:modId xmlns:p14="http://schemas.microsoft.com/office/powerpoint/2010/main" val="363512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3786461"/>
                    </a:ext>
                  </a:extLst>
                </a:gridCol>
                <a:gridCol w="658368">
                  <a:extLst>
                    <a:ext uri="{9D8B030D-6E8A-4147-A177-3AD203B41FA5}">
                      <a16:colId xmlns:a16="http://schemas.microsoft.com/office/drawing/2014/main" val="303619798"/>
                    </a:ext>
                  </a:extLst>
                </a:gridCol>
                <a:gridCol w="658368">
                  <a:extLst>
                    <a:ext uri="{9D8B030D-6E8A-4147-A177-3AD203B41FA5}">
                      <a16:colId xmlns:a16="http://schemas.microsoft.com/office/drawing/2014/main" val="9408083"/>
                    </a:ext>
                  </a:extLst>
                </a:gridCol>
                <a:gridCol w="658368">
                  <a:extLst>
                    <a:ext uri="{9D8B030D-6E8A-4147-A177-3AD203B41FA5}">
                      <a16:colId xmlns:a16="http://schemas.microsoft.com/office/drawing/2014/main" val="2093675514"/>
                    </a:ext>
                  </a:extLst>
                </a:gridCol>
                <a:gridCol w="658368">
                  <a:extLst>
                    <a:ext uri="{9D8B030D-6E8A-4147-A177-3AD203B41FA5}">
                      <a16:colId xmlns:a16="http://schemas.microsoft.com/office/drawing/2014/main" val="3281572498"/>
                    </a:ext>
                  </a:extLst>
                </a:gridCol>
                <a:gridCol w="658368">
                  <a:extLst>
                    <a:ext uri="{9D8B030D-6E8A-4147-A177-3AD203B41FA5}">
                      <a16:colId xmlns:a16="http://schemas.microsoft.com/office/drawing/2014/main" val="3136502175"/>
                    </a:ext>
                  </a:extLst>
                </a:gridCol>
                <a:gridCol w="658368">
                  <a:extLst>
                    <a:ext uri="{9D8B030D-6E8A-4147-A177-3AD203B41FA5}">
                      <a16:colId xmlns:a16="http://schemas.microsoft.com/office/drawing/2014/main" val="3151581783"/>
                    </a:ext>
                  </a:extLst>
                </a:gridCol>
                <a:gridCol w="658368">
                  <a:extLst>
                    <a:ext uri="{9D8B030D-6E8A-4147-A177-3AD203B41FA5}">
                      <a16:colId xmlns:a16="http://schemas.microsoft.com/office/drawing/2014/main" val="2786475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89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McDonald's - 2018-11-29 10:00:01 </a:t>
                      </a:r>
                      <a:r>
                        <a:rPr kumimoji="0" lang="es-ES" sz="1000" b="0" i="0" u="none" strike="noStrike" kern="1200" cap="none" spc="0" normalizeH="0" baseline="0" noProof="0">
                          <a:ln>
                            <a:noFill/>
                          </a:ln>
                          <a:solidFill>
                            <a:prstClr val="black"/>
                          </a:solidFill>
                          <a:effectLst/>
                          <a:uLnTx/>
                          <a:uFillTx/>
                          <a:latin typeface="+mn-lt"/>
                          <a:ea typeface="+mn-ea"/>
                          <a:cs typeface="+mn-cs"/>
                        </a:rPr>
                        <a:t> 
 ¡Se acerca la hora de disfrutar un sabor muy nuestro! ¡La Tica te espera!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50970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Pizza Hut Costa Rica - 2018-11-29 09:18:03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0808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- 2018-11-29 07:30:00 </a:t>
                      </a:r>
                      <a:r>
                        <a:rPr kumimoji="0" lang="es-ES" sz="1000" b="0" i="0" u="none" strike="noStrike" kern="1200" cap="none" spc="0" normalizeH="0" baseline="0" noProof="0">
                          <a:ln>
                            <a:noFill/>
                          </a:ln>
                          <a:solidFill>
                            <a:prstClr val="black"/>
                          </a:solidFill>
                          <a:effectLst/>
                          <a:uLnTx/>
                          <a:uFillTx/>
                          <a:latin typeface="+mn-lt"/>
                          <a:ea typeface="+mn-ea"/>
                          <a:cs typeface="+mn-cs"/>
                        </a:rPr>
                        <a:t> 
 Nuestro día favorito son los jueves, porque la segunda pizza está a ¢1,000. Etiquetá con quién aprovecharías esta promo y podrán ganarse 2 pizzas grandes, serán 2 ganadores.
🍕
🍕Aplican restricciones. Las 2 pizzas deben ser del mismo tamaño. No aplica en Big 4. No aplica en pizza mediana de pepperoni de ¢4,059. Ver reglamento en: http://bit.ly/ReglamentoSegundaPizza1000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6568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Chili's Costa Rica - 2018-11-29 07:08:40 </a:t>
                      </a:r>
                      <a:r>
                        <a:rPr kumimoji="0" lang="es-ES" sz="1000" b="0" i="0" u="none" strike="noStrike" kern="1200" cap="none" spc="0" normalizeH="0" baseline="0" noProof="0">
                          <a:ln>
                            <a:noFill/>
                          </a:ln>
                          <a:solidFill>
                            <a:prstClr val="black"/>
                          </a:solidFill>
                          <a:effectLst/>
                          <a:uLnTx/>
                          <a:uFillTx/>
                          <a:latin typeface="+mn-lt"/>
                          <a:ea typeface="+mn-ea"/>
                          <a:cs typeface="+mn-cs"/>
                        </a:rPr>
                        <a:t> 
 😱 ¡Sorprendente! 😱 Comprá tu bebida favorita 🍺 y disfrutá la segunda completamente gratis. 🍸 Aprovechá esta increíble #PromoDelMes durante este jueves 29 y viernes 30 de noviembre, en todos nuestros restaurantes. 🍻
🔎 Ver reglamento en: http://bit.ly/PromoBebidas.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3536502"/>
                  </a:ext>
                </a:extLst>
              </a:tr>
            </a:tbl>
          </a:graphicData>
        </a:graphic>
      </p:graphicFrame>
      <p:sp>
        <p:nvSpPr>
          <p:cNvPr id="4" name="Text Placeholder 3">
            <a:extLst>
              <a:ext uri="{FF2B5EF4-FFF2-40B4-BE49-F238E27FC236}">
                <a16:creationId xmlns:a16="http://schemas.microsoft.com/office/drawing/2014/main" id="{3F63206A-DE07-4470-80D1-3D7667BE0E52}"/>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1559799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D7DF4-43DE-4573-B189-CE6546575D31}"/>
              </a:ext>
            </a:extLst>
          </p:cNvPr>
          <p:cNvSpPr>
            <a:spLocks noGrp="1"/>
          </p:cNvSpPr>
          <p:nvPr>
            <p:ph type="title"/>
          </p:nvPr>
        </p:nvSpPr>
        <p:spPr/>
        <p:txBody>
          <a:bodyPr/>
          <a:lstStyle/>
          <a:p>
            <a:r>
              <a:rPr lang="en-US"/>
              <a:t>Facebook Own Posts Table | Spoon - 5 of 7</a:t>
            </a:r>
          </a:p>
        </p:txBody>
      </p:sp>
      <p:graphicFrame>
        <p:nvGraphicFramePr>
          <p:cNvPr id="5" name="Table Placeholder 4">
            <a:extLst>
              <a:ext uri="{FF2B5EF4-FFF2-40B4-BE49-F238E27FC236}">
                <a16:creationId xmlns:a16="http://schemas.microsoft.com/office/drawing/2014/main" id="{413F264C-BA63-4029-A8C8-AFE4C5741309}"/>
              </a:ext>
            </a:extLst>
          </p:cNvPr>
          <p:cNvGraphicFramePr>
            <a:graphicFrameLocks noGrp="1"/>
          </p:cNvGraphicFramePr>
          <p:nvPr>
            <p:ph type="tbl" sz="quarter" idx="13"/>
            <p:extLst>
              <p:ext uri="{D42A27DB-BD31-4B8C-83A1-F6EECF244321}">
                <p14:modId xmlns:p14="http://schemas.microsoft.com/office/powerpoint/2010/main" val="3281192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4985271"/>
                    </a:ext>
                  </a:extLst>
                </a:gridCol>
                <a:gridCol w="658368">
                  <a:extLst>
                    <a:ext uri="{9D8B030D-6E8A-4147-A177-3AD203B41FA5}">
                      <a16:colId xmlns:a16="http://schemas.microsoft.com/office/drawing/2014/main" val="291178411"/>
                    </a:ext>
                  </a:extLst>
                </a:gridCol>
                <a:gridCol w="658368">
                  <a:extLst>
                    <a:ext uri="{9D8B030D-6E8A-4147-A177-3AD203B41FA5}">
                      <a16:colId xmlns:a16="http://schemas.microsoft.com/office/drawing/2014/main" val="2376325158"/>
                    </a:ext>
                  </a:extLst>
                </a:gridCol>
                <a:gridCol w="658368">
                  <a:extLst>
                    <a:ext uri="{9D8B030D-6E8A-4147-A177-3AD203B41FA5}">
                      <a16:colId xmlns:a16="http://schemas.microsoft.com/office/drawing/2014/main" val="8379555"/>
                    </a:ext>
                  </a:extLst>
                </a:gridCol>
                <a:gridCol w="658368">
                  <a:extLst>
                    <a:ext uri="{9D8B030D-6E8A-4147-A177-3AD203B41FA5}">
                      <a16:colId xmlns:a16="http://schemas.microsoft.com/office/drawing/2014/main" val="2706584071"/>
                    </a:ext>
                  </a:extLst>
                </a:gridCol>
                <a:gridCol w="658368">
                  <a:extLst>
                    <a:ext uri="{9D8B030D-6E8A-4147-A177-3AD203B41FA5}">
                      <a16:colId xmlns:a16="http://schemas.microsoft.com/office/drawing/2014/main" val="337052126"/>
                    </a:ext>
                  </a:extLst>
                </a:gridCol>
                <a:gridCol w="658368">
                  <a:extLst>
                    <a:ext uri="{9D8B030D-6E8A-4147-A177-3AD203B41FA5}">
                      <a16:colId xmlns:a16="http://schemas.microsoft.com/office/drawing/2014/main" val="3712482899"/>
                    </a:ext>
                  </a:extLst>
                </a:gridCol>
                <a:gridCol w="658368">
                  <a:extLst>
                    <a:ext uri="{9D8B030D-6E8A-4147-A177-3AD203B41FA5}">
                      <a16:colId xmlns:a16="http://schemas.microsoft.com/office/drawing/2014/main" val="3771154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3880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Pizza Hut Costa Rica - 2018-11-29 00:31:50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149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Denny's Costa Rica - 2018-11-28 16:50:30 </a:t>
                      </a:r>
                      <a:r>
                        <a:rPr kumimoji="0" lang="es-ES" sz="1000" b="0" i="0" u="none" strike="noStrike" kern="1200" cap="none" spc="0" normalizeH="0" baseline="0" noProof="0">
                          <a:ln>
                            <a:noFill/>
                          </a:ln>
                          <a:solidFill>
                            <a:prstClr val="black"/>
                          </a:solidFill>
                          <a:effectLst/>
                          <a:uLnTx/>
                          <a:uFillTx/>
                          <a:latin typeface="+mn-lt"/>
                          <a:ea typeface="+mn-ea"/>
                          <a:cs typeface="+mn-cs"/>
                        </a:rPr>
                        <a:t> 
 ¡Se viene diciembre y para ponernos en el sentimiento festivo, tendremos decoración de pancakes navideños! A partir del 3 de diciembre y únicamente de Lunes a Viernes. Disponible para todas las edades!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4300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Spoon - 2018-11-28 10:43:47 </a:t>
                      </a:r>
                      <a:r>
                        <a:rPr kumimoji="0" lang="es-ES" sz="1000" b="0" i="0" u="none" strike="noStrike" kern="1200" cap="none" spc="0" normalizeH="0" baseline="0" noProof="0">
                          <a:ln>
                            <a:noFill/>
                          </a:ln>
                          <a:solidFill>
                            <a:prstClr val="black"/>
                          </a:solidFill>
                          <a:effectLst/>
                          <a:uLnTx/>
                          <a:uFillTx/>
                          <a:latin typeface="+mn-lt"/>
                          <a:ea typeface="+mn-ea"/>
                          <a:cs typeface="+mn-cs"/>
                        </a:rPr>
                        <a:t> 
 Para los amantes de los tamales les traemos buenas noticias. 🎉 A partir de hoy y hasta el 9 de diciembre, ¡envío gratis! al pedir tus tamales por medio de Uber Eats. Debés ingresar el código tamalesya.
*Aplica únicamente por medio de Uber Eats al usar el código. Válido hasta el 9 de diciembre.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52814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Chili's Costa Rica - 2018-11-28 09:30:05 </a:t>
                      </a:r>
                      <a:r>
                        <a:rPr kumimoji="0" lang="es-ES" sz="1000" b="0" i="0" u="none" strike="noStrike" kern="1200" cap="none" spc="0" normalizeH="0" baseline="0" noProof="0">
                          <a:ln>
                            <a:noFill/>
                          </a:ln>
                          <a:solidFill>
                            <a:prstClr val="black"/>
                          </a:solidFill>
                          <a:effectLst/>
                          <a:uLnTx/>
                          <a:uFillTx/>
                          <a:latin typeface="+mn-lt"/>
                          <a:ea typeface="+mn-ea"/>
                          <a:cs typeface="+mn-cs"/>
                        </a:rPr>
                        <a:t> 
 ¡El Burger Fest te trae opciones para todos los gustos! 🍔 Disfrutá la variedad en nuestras Craft Burgers al increíble #PrecioEspecial de ¢5.450 i.i.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76467073"/>
                  </a:ext>
                </a:extLst>
              </a:tr>
            </a:tbl>
          </a:graphicData>
        </a:graphic>
      </p:graphicFrame>
      <p:sp>
        <p:nvSpPr>
          <p:cNvPr id="4" name="Text Placeholder 3">
            <a:extLst>
              <a:ext uri="{FF2B5EF4-FFF2-40B4-BE49-F238E27FC236}">
                <a16:creationId xmlns:a16="http://schemas.microsoft.com/office/drawing/2014/main" id="{4EFDB924-59B6-4464-B903-2831CE06F149}"/>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2607316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C4633-8D2E-4C0F-8CC4-43F42F2E7C2F}"/>
              </a:ext>
            </a:extLst>
          </p:cNvPr>
          <p:cNvSpPr>
            <a:spLocks noGrp="1"/>
          </p:cNvSpPr>
          <p:nvPr>
            <p:ph type="title"/>
          </p:nvPr>
        </p:nvSpPr>
        <p:spPr/>
        <p:txBody>
          <a:bodyPr/>
          <a:lstStyle/>
          <a:p>
            <a:r>
              <a:rPr lang="en-US"/>
              <a:t>Facebook Own Posts Table | Spoon - 6 of 7</a:t>
            </a:r>
          </a:p>
        </p:txBody>
      </p:sp>
      <p:graphicFrame>
        <p:nvGraphicFramePr>
          <p:cNvPr id="5" name="Table Placeholder 4">
            <a:extLst>
              <a:ext uri="{FF2B5EF4-FFF2-40B4-BE49-F238E27FC236}">
                <a16:creationId xmlns:a16="http://schemas.microsoft.com/office/drawing/2014/main" id="{7476C719-E21F-4ABE-8633-624CFDE07182}"/>
              </a:ext>
            </a:extLst>
          </p:cNvPr>
          <p:cNvGraphicFramePr>
            <a:graphicFrameLocks noGrp="1"/>
          </p:cNvGraphicFramePr>
          <p:nvPr>
            <p:ph type="tbl" sz="quarter" idx="13"/>
            <p:extLst>
              <p:ext uri="{D42A27DB-BD31-4B8C-83A1-F6EECF244321}">
                <p14:modId xmlns:p14="http://schemas.microsoft.com/office/powerpoint/2010/main" val="1669820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56022188"/>
                    </a:ext>
                  </a:extLst>
                </a:gridCol>
                <a:gridCol w="658368">
                  <a:extLst>
                    <a:ext uri="{9D8B030D-6E8A-4147-A177-3AD203B41FA5}">
                      <a16:colId xmlns:a16="http://schemas.microsoft.com/office/drawing/2014/main" val="3830132336"/>
                    </a:ext>
                  </a:extLst>
                </a:gridCol>
                <a:gridCol w="658368">
                  <a:extLst>
                    <a:ext uri="{9D8B030D-6E8A-4147-A177-3AD203B41FA5}">
                      <a16:colId xmlns:a16="http://schemas.microsoft.com/office/drawing/2014/main" val="2206769870"/>
                    </a:ext>
                  </a:extLst>
                </a:gridCol>
                <a:gridCol w="658368">
                  <a:extLst>
                    <a:ext uri="{9D8B030D-6E8A-4147-A177-3AD203B41FA5}">
                      <a16:colId xmlns:a16="http://schemas.microsoft.com/office/drawing/2014/main" val="3251342337"/>
                    </a:ext>
                  </a:extLst>
                </a:gridCol>
                <a:gridCol w="658368">
                  <a:extLst>
                    <a:ext uri="{9D8B030D-6E8A-4147-A177-3AD203B41FA5}">
                      <a16:colId xmlns:a16="http://schemas.microsoft.com/office/drawing/2014/main" val="1640080702"/>
                    </a:ext>
                  </a:extLst>
                </a:gridCol>
                <a:gridCol w="658368">
                  <a:extLst>
                    <a:ext uri="{9D8B030D-6E8A-4147-A177-3AD203B41FA5}">
                      <a16:colId xmlns:a16="http://schemas.microsoft.com/office/drawing/2014/main" val="2297795625"/>
                    </a:ext>
                  </a:extLst>
                </a:gridCol>
                <a:gridCol w="658368">
                  <a:extLst>
                    <a:ext uri="{9D8B030D-6E8A-4147-A177-3AD203B41FA5}">
                      <a16:colId xmlns:a16="http://schemas.microsoft.com/office/drawing/2014/main" val="2703960059"/>
                    </a:ext>
                  </a:extLst>
                </a:gridCol>
                <a:gridCol w="658368">
                  <a:extLst>
                    <a:ext uri="{9D8B030D-6E8A-4147-A177-3AD203B41FA5}">
                      <a16:colId xmlns:a16="http://schemas.microsoft.com/office/drawing/2014/main" val="992273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7019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McDonald's - 2018-11-28 09:00:02 </a:t>
                      </a:r>
                      <a:r>
                        <a:rPr kumimoji="0" lang="es-ES" sz="1000" b="0" i="0" u="none" strike="noStrike" kern="1200" cap="none" spc="0" normalizeH="0" baseline="0" noProof="0">
                          <a:ln>
                            <a:noFill/>
                          </a:ln>
                          <a:solidFill>
                            <a:prstClr val="black"/>
                          </a:solidFill>
                          <a:effectLst/>
                          <a:uLnTx/>
                          <a:uFillTx/>
                          <a:latin typeface="+mn-lt"/>
                          <a:ea typeface="+mn-ea"/>
                          <a:cs typeface="+mn-cs"/>
                        </a:rPr>
                        <a:t> 
 ¿Cuál era tu  Barbie favorita y Hot Wheels más rápido? Ahora tus hijos también pueden disfrutarlos con la Cajita Feliz.  http://McD.to/6189E855X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17638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- 2018-11-28 07:30:00 </a:t>
                      </a:r>
                      <a:r>
                        <a:rPr kumimoji="0" lang="es-ES" sz="1000" b="0" i="0" u="none" strike="noStrike" kern="1200" cap="none" spc="0" normalizeH="0" baseline="0" noProof="0">
                          <a:ln>
                            <a:noFill/>
                          </a:ln>
                          <a:solidFill>
                            <a:prstClr val="black"/>
                          </a:solidFill>
                          <a:effectLst/>
                          <a:uLnTx/>
                          <a:uFillTx/>
                          <a:latin typeface="+mn-lt"/>
                          <a:ea typeface="+mn-ea"/>
                          <a:cs typeface="+mn-cs"/>
                        </a:rPr>
                        <a:t> 
 🍕⚽¿Liguistas, morados, florenses o norteños? 🎉 Este miércoles de semis en #PizzaHut ganan todos 🏆… porque por la compra de 1 pizza GRANDE 🍕 te regalamos el pichel o refresco de 2Litros 
🙌🍕 Etiquetá a 2 amigos para que aprovechen la promo y vean el partido de su favorito ⚽, además podrán ser 1 de los 3 ganadores de 2 pizzas grandes  🙌
🍕 Ver condiciones en:  http://bit.ly/Refresco2L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5928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Pizza Hut Costa Rica - 2018-11-27 22:17:43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9472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Spoon - 2018-11-27 11:36:52 </a:t>
                      </a:r>
                      <a:r>
                        <a:rPr kumimoji="0" lang="es-ES" sz="1000" b="0" i="0" u="none" strike="noStrike" kern="1200" cap="none" spc="0" normalizeH="0" baseline="0" noProof="0">
                          <a:ln>
                            <a:noFill/>
                          </a:ln>
                          <a:solidFill>
                            <a:prstClr val="black"/>
                          </a:solidFill>
                          <a:effectLst/>
                          <a:uLnTx/>
                          <a:uFillTx/>
                          <a:latin typeface="+mn-lt"/>
                          <a:ea typeface="+mn-ea"/>
                          <a:cs typeface="+mn-cs"/>
                        </a:rPr>
                        <a:t> 
 Estos aires navideños están perfectos para pasarla con una buena compañía y venir por un tamal. 😋Especialmente porque al comprar uno, recibís un 25% descuento en el segundo. 😱🎉  
*Aplica únicamente para restaurantes con servicio a la mesa. Ver condiciones en: goo.gl/kjM7En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94907092"/>
                  </a:ext>
                </a:extLst>
              </a:tr>
            </a:tbl>
          </a:graphicData>
        </a:graphic>
      </p:graphicFrame>
      <p:sp>
        <p:nvSpPr>
          <p:cNvPr id="4" name="Text Placeholder 3">
            <a:extLst>
              <a:ext uri="{FF2B5EF4-FFF2-40B4-BE49-F238E27FC236}">
                <a16:creationId xmlns:a16="http://schemas.microsoft.com/office/drawing/2014/main" id="{DC048E80-34A1-4CF8-9916-6A822293E095}"/>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3002014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F099D-C628-4EC0-A3FA-E36547B8178D}"/>
              </a:ext>
            </a:extLst>
          </p:cNvPr>
          <p:cNvSpPr>
            <a:spLocks noGrp="1"/>
          </p:cNvSpPr>
          <p:nvPr>
            <p:ph type="title"/>
          </p:nvPr>
        </p:nvSpPr>
        <p:spPr/>
        <p:txBody>
          <a:bodyPr/>
          <a:lstStyle/>
          <a:p>
            <a:r>
              <a:rPr lang="en-US"/>
              <a:t>Facebook Own Posts Table | Spoon - 7 of 7</a:t>
            </a:r>
          </a:p>
        </p:txBody>
      </p:sp>
      <p:graphicFrame>
        <p:nvGraphicFramePr>
          <p:cNvPr id="5" name="Table Placeholder 4">
            <a:extLst>
              <a:ext uri="{FF2B5EF4-FFF2-40B4-BE49-F238E27FC236}">
                <a16:creationId xmlns:a16="http://schemas.microsoft.com/office/drawing/2014/main" id="{E18B4635-07DA-49E8-95EA-429BA2E47EAD}"/>
              </a:ext>
            </a:extLst>
          </p:cNvPr>
          <p:cNvGraphicFramePr>
            <a:graphicFrameLocks noGrp="1"/>
          </p:cNvGraphicFramePr>
          <p:nvPr>
            <p:ph type="tbl" sz="quarter" idx="13"/>
            <p:extLst>
              <p:ext uri="{D42A27DB-BD31-4B8C-83A1-F6EECF244321}">
                <p14:modId xmlns:p14="http://schemas.microsoft.com/office/powerpoint/2010/main" val="32350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2593144"/>
                    </a:ext>
                  </a:extLst>
                </a:gridCol>
                <a:gridCol w="658368">
                  <a:extLst>
                    <a:ext uri="{9D8B030D-6E8A-4147-A177-3AD203B41FA5}">
                      <a16:colId xmlns:a16="http://schemas.microsoft.com/office/drawing/2014/main" val="2966363688"/>
                    </a:ext>
                  </a:extLst>
                </a:gridCol>
                <a:gridCol w="658368">
                  <a:extLst>
                    <a:ext uri="{9D8B030D-6E8A-4147-A177-3AD203B41FA5}">
                      <a16:colId xmlns:a16="http://schemas.microsoft.com/office/drawing/2014/main" val="859060677"/>
                    </a:ext>
                  </a:extLst>
                </a:gridCol>
                <a:gridCol w="658368">
                  <a:extLst>
                    <a:ext uri="{9D8B030D-6E8A-4147-A177-3AD203B41FA5}">
                      <a16:colId xmlns:a16="http://schemas.microsoft.com/office/drawing/2014/main" val="1502169961"/>
                    </a:ext>
                  </a:extLst>
                </a:gridCol>
                <a:gridCol w="658368">
                  <a:extLst>
                    <a:ext uri="{9D8B030D-6E8A-4147-A177-3AD203B41FA5}">
                      <a16:colId xmlns:a16="http://schemas.microsoft.com/office/drawing/2014/main" val="520194746"/>
                    </a:ext>
                  </a:extLst>
                </a:gridCol>
                <a:gridCol w="658368">
                  <a:extLst>
                    <a:ext uri="{9D8B030D-6E8A-4147-A177-3AD203B41FA5}">
                      <a16:colId xmlns:a16="http://schemas.microsoft.com/office/drawing/2014/main" val="3769880167"/>
                    </a:ext>
                  </a:extLst>
                </a:gridCol>
                <a:gridCol w="658368">
                  <a:extLst>
                    <a:ext uri="{9D8B030D-6E8A-4147-A177-3AD203B41FA5}">
                      <a16:colId xmlns:a16="http://schemas.microsoft.com/office/drawing/2014/main" val="1244019683"/>
                    </a:ext>
                  </a:extLst>
                </a:gridCol>
                <a:gridCol w="658368">
                  <a:extLst>
                    <a:ext uri="{9D8B030D-6E8A-4147-A177-3AD203B41FA5}">
                      <a16:colId xmlns:a16="http://schemas.microsoft.com/office/drawing/2014/main" val="2711948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058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Chili's Costa Rica - 2018-11-27 11:25:35 </a:t>
                      </a:r>
                      <a:r>
                        <a:rPr kumimoji="0" lang="es-ES" sz="1000" b="0" i="0" u="none" strike="noStrike" kern="1200" cap="none" spc="0" normalizeH="0" baseline="0" noProof="0">
                          <a:ln>
                            <a:noFill/>
                          </a:ln>
                          <a:solidFill>
                            <a:prstClr val="black"/>
                          </a:solidFill>
                          <a:effectLst/>
                          <a:uLnTx/>
                          <a:uFillTx/>
                          <a:latin typeface="+mn-lt"/>
                          <a:ea typeface="+mn-ea"/>
                          <a:cs typeface="+mn-cs"/>
                        </a:rPr>
                        <a:t> 
 ¡El Burger Fest te trae opciones para todos los gustos! 🍔 Disfrutá la variedad en nuestras Craft Burgers al increíble #PrecioEspecial de ¢5.450 i.i.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9782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Denny's Costa Rica - 2018-11-27 11:18:31 </a:t>
                      </a:r>
                      <a:r>
                        <a:rPr kumimoji="0" lang="es-ES" sz="1000" b="0" i="0" u="none" strike="noStrike" kern="1200" cap="none" spc="0" normalizeH="0" baseline="0" noProof="0">
                          <a:ln>
                            <a:noFill/>
                          </a:ln>
                          <a:solidFill>
                            <a:prstClr val="black"/>
                          </a:solidFill>
                          <a:effectLst/>
                          <a:uLnTx/>
                          <a:uFillTx/>
                          <a:latin typeface="+mn-lt"/>
                          <a:ea typeface="+mn-ea"/>
                          <a:cs typeface="+mn-cs"/>
                        </a:rPr>
                        <a:t> 
 ¡Aunque ya no es Thanksgiving, nosotros seguimos celebrando y dando gracias por nuestros clientes, así que todavía tenemos disponible nuestro menú especial! Acompañanos a seguir la celebración con Pavo, Pecan Pie y Pumpkin Spice Pancakes!
¡Te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376746"/>
                  </a:ext>
                </a:extLst>
              </a:tr>
            </a:tbl>
          </a:graphicData>
        </a:graphic>
      </p:graphicFrame>
      <p:sp>
        <p:nvSpPr>
          <p:cNvPr id="4" name="Text Placeholder 3">
            <a:extLst>
              <a:ext uri="{FF2B5EF4-FFF2-40B4-BE49-F238E27FC236}">
                <a16:creationId xmlns:a16="http://schemas.microsoft.com/office/drawing/2014/main" id="{84958D22-83E9-47F3-9700-BF96E44988B3}"/>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336827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EBD44-3620-437F-962B-0424354D7129}"/>
              </a:ext>
            </a:extLst>
          </p:cNvPr>
          <p:cNvSpPr>
            <a:spLocks noGrp="1"/>
          </p:cNvSpPr>
          <p:nvPr>
            <p:ph type="title"/>
          </p:nvPr>
        </p:nvSpPr>
        <p:spPr/>
        <p:txBody>
          <a:bodyPr/>
          <a:lstStyle/>
          <a:p>
            <a:r>
              <a:rPr lang="en-US"/>
              <a:t>Facebook User Posts Table | Spoon - 1 of 12</a:t>
            </a:r>
          </a:p>
        </p:txBody>
      </p:sp>
      <p:graphicFrame>
        <p:nvGraphicFramePr>
          <p:cNvPr id="5" name="Table Placeholder 4">
            <a:extLst>
              <a:ext uri="{FF2B5EF4-FFF2-40B4-BE49-F238E27FC236}">
                <a16:creationId xmlns:a16="http://schemas.microsoft.com/office/drawing/2014/main" id="{BAB6F208-78DB-44FD-BE88-ADC90210A199}"/>
              </a:ext>
            </a:extLst>
          </p:cNvPr>
          <p:cNvGraphicFramePr>
            <a:graphicFrameLocks noGrp="1"/>
          </p:cNvGraphicFramePr>
          <p:nvPr>
            <p:ph type="tbl" sz="quarter" idx="13"/>
            <p:extLst>
              <p:ext uri="{D42A27DB-BD31-4B8C-83A1-F6EECF244321}">
                <p14:modId xmlns:p14="http://schemas.microsoft.com/office/powerpoint/2010/main" val="777315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47493740"/>
                    </a:ext>
                  </a:extLst>
                </a:gridCol>
                <a:gridCol w="1645920">
                  <a:extLst>
                    <a:ext uri="{9D8B030D-6E8A-4147-A177-3AD203B41FA5}">
                      <a16:colId xmlns:a16="http://schemas.microsoft.com/office/drawing/2014/main" val="339753451"/>
                    </a:ext>
                  </a:extLst>
                </a:gridCol>
                <a:gridCol w="822960">
                  <a:extLst>
                    <a:ext uri="{9D8B030D-6E8A-4147-A177-3AD203B41FA5}">
                      <a16:colId xmlns:a16="http://schemas.microsoft.com/office/drawing/2014/main" val="2596220753"/>
                    </a:ext>
                  </a:extLst>
                </a:gridCol>
                <a:gridCol w="822960">
                  <a:extLst>
                    <a:ext uri="{9D8B030D-6E8A-4147-A177-3AD203B41FA5}">
                      <a16:colId xmlns:a16="http://schemas.microsoft.com/office/drawing/2014/main" val="2712777537"/>
                    </a:ext>
                  </a:extLst>
                </a:gridCol>
                <a:gridCol w="822960">
                  <a:extLst>
                    <a:ext uri="{9D8B030D-6E8A-4147-A177-3AD203B41FA5}">
                      <a16:colId xmlns:a16="http://schemas.microsoft.com/office/drawing/2014/main" val="410280645"/>
                    </a:ext>
                  </a:extLst>
                </a:gridCol>
                <a:gridCol w="822960">
                  <a:extLst>
                    <a:ext uri="{9D8B030D-6E8A-4147-A177-3AD203B41FA5}">
                      <a16:colId xmlns:a16="http://schemas.microsoft.com/office/drawing/2014/main" val="3450372889"/>
                    </a:ext>
                  </a:extLst>
                </a:gridCol>
                <a:gridCol w="822960">
                  <a:extLst>
                    <a:ext uri="{9D8B030D-6E8A-4147-A177-3AD203B41FA5}">
                      <a16:colId xmlns:a16="http://schemas.microsoft.com/office/drawing/2014/main" val="4195832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57217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- 2018-11-30 20:51:11 </a:t>
                      </a:r>
                      <a:r>
                        <a:rPr kumimoji="0" lang="es-ES" sz="1000" b="0" i="0" u="none" strike="noStrike" kern="1200" cap="none" spc="0" normalizeH="0" baseline="0" noProof="0">
                          <a:ln>
                            <a:noFill/>
                          </a:ln>
                          <a:solidFill>
                            <a:prstClr val="black"/>
                          </a:solidFill>
                          <a:effectLst/>
                          <a:uLnTx/>
                          <a:uFillTx/>
                          <a:latin typeface="+mn-lt"/>
                          <a:ea typeface="+mn-ea"/>
                          <a:cs typeface="+mn-cs"/>
                        </a:rPr>
                        <a:t> 
 Completamente decepcionado del mal servicio, hoy pedí una pizza y esto fue lo que me llegó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https://scontent.xx.fbcdn.net/v/t1.0-9/s720x720/47295512_2547180731960525_5925020449846067200_n.jpg?_nc_cat=111&amp;_nc_ht=scontent.xx&amp;oh=d1c693618f992a21559c6120776c1365&amp;oe=5C6C3AFC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 11:18:36</a:t>
                      </a:r>
                    </a:p>
                  </a:txBody>
                  <a:tcPr/>
                </a:tc>
                <a:extLst>
                  <a:ext uri="{0D108BD9-81ED-4DB2-BD59-A6C34878D82A}">
                    <a16:rowId xmlns:a16="http://schemas.microsoft.com/office/drawing/2014/main" val="163408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Spoon - 2018-11-30 20:25:16 </a:t>
                      </a:r>
                      <a:r>
                        <a:rPr kumimoji="0" lang="es-ES" sz="1000" b="0" i="0" u="none" strike="noStrike" kern="1200" cap="none" spc="0" normalizeH="0" baseline="0" noProof="0">
                          <a:ln>
                            <a:noFill/>
                          </a:ln>
                          <a:solidFill>
                            <a:prstClr val="black"/>
                          </a:solidFill>
                          <a:effectLst/>
                          <a:uLnTx/>
                          <a:uFillTx/>
                          <a:latin typeface="+mn-lt"/>
                          <a:ea typeface="+mn-ea"/>
                          <a:cs typeface="+mn-cs"/>
                        </a:rPr>
                        <a:t> 
 En mesa 10. Salí a las 8:15 pm esperando casi 20 min. Por un simple pie de limón. Se queda corto el servicio de spoon boulevard en comparación a otras más rápidas y con mejor trato. Fatal.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 08:27:13</a:t>
                      </a:r>
                    </a:p>
                  </a:txBody>
                  <a:tcPr/>
                </a:tc>
                <a:extLst>
                  <a:ext uri="{0D108BD9-81ED-4DB2-BD59-A6C34878D82A}">
                    <a16:rowId xmlns:a16="http://schemas.microsoft.com/office/drawing/2014/main" val="3531872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- 2018-11-30 20:08:16 </a:t>
                      </a:r>
                      <a:r>
                        <a:rPr kumimoji="0" lang="es-ES" sz="1000" b="0" i="0" u="none" strike="noStrike" kern="1200" cap="none" spc="0" normalizeH="0" baseline="0" noProof="0">
                          <a:ln>
                            <a:noFill/>
                          </a:ln>
                          <a:solidFill>
                            <a:prstClr val="black"/>
                          </a:solidFill>
                          <a:effectLst/>
                          <a:uLnTx/>
                          <a:uFillTx/>
                          <a:latin typeface="+mn-lt"/>
                          <a:ea typeface="+mn-ea"/>
                          <a:cs typeface="+mn-cs"/>
                        </a:rPr>
                        <a:t> 
 Media hora por una pizza mediada sencilla. Varias mesas esperando la pizza. Me parece demasiado tiempo! Solamente 2 persona atendiendo y el restaurante casi vacío. Muy mal servicio el de hoy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3801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Pizza Hut Costa Rica - 2018-11-30 19:46:11 </a:t>
                      </a:r>
                      <a:r>
                        <a:rPr kumimoji="0" lang="en-US" sz="1000" b="0" i="0" u="none" strike="noStrike" kern="1200" cap="none" spc="0" normalizeH="0" baseline="0" noProof="0">
                          <a:ln>
                            <a:noFill/>
                          </a:ln>
                          <a:solidFill>
                            <a:prstClr val="black"/>
                          </a:solidFill>
                          <a:effectLst/>
                          <a:uLnTx/>
                          <a:uFillTx/>
                          <a:latin typeface="+mn-lt"/>
                          <a:ea typeface="+mn-ea"/>
                          <a:cs typeface="+mn-cs"/>
                        </a:rPr>
                        <a:t> 
 Hola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8088263"/>
                  </a:ext>
                </a:extLst>
              </a:tr>
            </a:tbl>
          </a:graphicData>
        </a:graphic>
      </p:graphicFrame>
      <p:sp>
        <p:nvSpPr>
          <p:cNvPr id="4" name="Text Placeholder 3">
            <a:extLst>
              <a:ext uri="{FF2B5EF4-FFF2-40B4-BE49-F238E27FC236}">
                <a16:creationId xmlns:a16="http://schemas.microsoft.com/office/drawing/2014/main" id="{7666AA87-3AB6-49D9-B1F7-C2D1EDD2D317}"/>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3784756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5BC9E-905E-47AB-B16D-6551052C3FEB}"/>
              </a:ext>
            </a:extLst>
          </p:cNvPr>
          <p:cNvSpPr>
            <a:spLocks noGrp="1"/>
          </p:cNvSpPr>
          <p:nvPr>
            <p:ph type="title"/>
          </p:nvPr>
        </p:nvSpPr>
        <p:spPr/>
        <p:txBody>
          <a:bodyPr/>
          <a:lstStyle/>
          <a:p>
            <a:r>
              <a:rPr lang="en-US"/>
              <a:t>Facebook User Posts Table | Spoon - 2 of 12</a:t>
            </a:r>
          </a:p>
        </p:txBody>
      </p:sp>
      <p:graphicFrame>
        <p:nvGraphicFramePr>
          <p:cNvPr id="5" name="Table Placeholder 4">
            <a:extLst>
              <a:ext uri="{FF2B5EF4-FFF2-40B4-BE49-F238E27FC236}">
                <a16:creationId xmlns:a16="http://schemas.microsoft.com/office/drawing/2014/main" id="{72B08F9E-2218-4A82-BD5B-4C68CC0EBB4E}"/>
              </a:ext>
            </a:extLst>
          </p:cNvPr>
          <p:cNvGraphicFramePr>
            <a:graphicFrameLocks noGrp="1"/>
          </p:cNvGraphicFramePr>
          <p:nvPr>
            <p:ph type="tbl" sz="quarter" idx="13"/>
            <p:extLst>
              <p:ext uri="{D42A27DB-BD31-4B8C-83A1-F6EECF244321}">
                <p14:modId xmlns:p14="http://schemas.microsoft.com/office/powerpoint/2010/main" val="1560643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87706955"/>
                    </a:ext>
                  </a:extLst>
                </a:gridCol>
                <a:gridCol w="1645920">
                  <a:extLst>
                    <a:ext uri="{9D8B030D-6E8A-4147-A177-3AD203B41FA5}">
                      <a16:colId xmlns:a16="http://schemas.microsoft.com/office/drawing/2014/main" val="3212765647"/>
                    </a:ext>
                  </a:extLst>
                </a:gridCol>
                <a:gridCol w="822960">
                  <a:extLst>
                    <a:ext uri="{9D8B030D-6E8A-4147-A177-3AD203B41FA5}">
                      <a16:colId xmlns:a16="http://schemas.microsoft.com/office/drawing/2014/main" val="2719186781"/>
                    </a:ext>
                  </a:extLst>
                </a:gridCol>
                <a:gridCol w="822960">
                  <a:extLst>
                    <a:ext uri="{9D8B030D-6E8A-4147-A177-3AD203B41FA5}">
                      <a16:colId xmlns:a16="http://schemas.microsoft.com/office/drawing/2014/main" val="1242137467"/>
                    </a:ext>
                  </a:extLst>
                </a:gridCol>
                <a:gridCol w="822960">
                  <a:extLst>
                    <a:ext uri="{9D8B030D-6E8A-4147-A177-3AD203B41FA5}">
                      <a16:colId xmlns:a16="http://schemas.microsoft.com/office/drawing/2014/main" val="3938703344"/>
                    </a:ext>
                  </a:extLst>
                </a:gridCol>
                <a:gridCol w="822960">
                  <a:extLst>
                    <a:ext uri="{9D8B030D-6E8A-4147-A177-3AD203B41FA5}">
                      <a16:colId xmlns:a16="http://schemas.microsoft.com/office/drawing/2014/main" val="3062606989"/>
                    </a:ext>
                  </a:extLst>
                </a:gridCol>
                <a:gridCol w="822960">
                  <a:extLst>
                    <a:ext uri="{9D8B030D-6E8A-4147-A177-3AD203B41FA5}">
                      <a16:colId xmlns:a16="http://schemas.microsoft.com/office/drawing/2014/main" val="1929084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960297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- 2018-11-30 19:40:09 </a:t>
                      </a:r>
                      <a:r>
                        <a:rPr kumimoji="0" lang="es-ES" sz="1000" b="0" i="0" u="none" strike="noStrike" kern="1200" cap="none" spc="0" normalizeH="0" baseline="0" noProof="0">
                          <a:ln>
                            <a:noFill/>
                          </a:ln>
                          <a:solidFill>
                            <a:prstClr val="black"/>
                          </a:solidFill>
                          <a:effectLst/>
                          <a:uLnTx/>
                          <a:uFillTx/>
                          <a:latin typeface="+mn-lt"/>
                          <a:ea typeface="+mn-ea"/>
                          <a:cs typeface="+mn-cs"/>
                        </a:rPr>
                        <a:t> 
 Porque van a retirar las biblias de los restaurantes??? Por ser inclusivos?? Quien más inclusivo que Jesús que murió por todos nosotros?.
Si tienen una Biblia en sus restaurantes leanla y se darán cuenta de que no es necesario retirarlas para ser inclusivos.
Para mí como cristiano es un orgullo llegar a sus restaurantes y ver una Biblia, algo que pocos tienen el valor de hacer en éstos tiempos.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3856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Spoon - 2018-11-30 16:16:59 </a:t>
                      </a:r>
                      <a:r>
                        <a:rPr kumimoji="0" lang="es-ES" sz="1000" b="0" i="0" u="none" strike="noStrike" kern="1200" cap="none" spc="0" normalizeH="0" baseline="0" noProof="0">
                          <a:ln>
                            <a:noFill/>
                          </a:ln>
                          <a:solidFill>
                            <a:prstClr val="black"/>
                          </a:solidFill>
                          <a:effectLst/>
                          <a:uLnTx/>
                          <a:uFillTx/>
                          <a:latin typeface="+mn-lt"/>
                          <a:ea typeface="+mn-ea"/>
                          <a:cs typeface="+mn-cs"/>
                        </a:rPr>
                        <a:t> 
 Buenas un saludo ... Que por este medio felicitar a un compañero de trabajo de spoon El es el Sr. Jose Viales . El caballero viales nos atendió muy bien en Spoon de ciudad del este . Excelente a mí en lo personal no me gusta leer el munù y don José muy amable me ofreció varios aperitivos y pude escoger . Muchas gracias ... Y muy rico todo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30.11.2018 16:18:41</a:t>
                      </a:r>
                    </a:p>
                  </a:txBody>
                  <a:tcPr/>
                </a:tc>
                <a:extLst>
                  <a:ext uri="{0D108BD9-81ED-4DB2-BD59-A6C34878D82A}">
                    <a16:rowId xmlns:a16="http://schemas.microsoft.com/office/drawing/2014/main" val="1023458568"/>
                  </a:ext>
                </a:extLst>
              </a:tr>
            </a:tbl>
          </a:graphicData>
        </a:graphic>
      </p:graphicFrame>
      <p:sp>
        <p:nvSpPr>
          <p:cNvPr id="4" name="Text Placeholder 3">
            <a:extLst>
              <a:ext uri="{FF2B5EF4-FFF2-40B4-BE49-F238E27FC236}">
                <a16:creationId xmlns:a16="http://schemas.microsoft.com/office/drawing/2014/main" id="{AF867B75-28E9-4FE9-941E-5E8B91C003C4}"/>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777754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36F27-7E23-461A-B350-7A43A2587D71}"/>
              </a:ext>
            </a:extLst>
          </p:cNvPr>
          <p:cNvSpPr>
            <a:spLocks noGrp="1"/>
          </p:cNvSpPr>
          <p:nvPr>
            <p:ph type="title"/>
          </p:nvPr>
        </p:nvSpPr>
        <p:spPr/>
        <p:txBody>
          <a:bodyPr/>
          <a:lstStyle/>
          <a:p>
            <a:r>
              <a:rPr lang="en-US"/>
              <a:t>Facebook User Posts Table | Spoon - 3 of 12</a:t>
            </a:r>
          </a:p>
        </p:txBody>
      </p:sp>
      <p:graphicFrame>
        <p:nvGraphicFramePr>
          <p:cNvPr id="5" name="Table Placeholder 4">
            <a:extLst>
              <a:ext uri="{FF2B5EF4-FFF2-40B4-BE49-F238E27FC236}">
                <a16:creationId xmlns:a16="http://schemas.microsoft.com/office/drawing/2014/main" id="{02E0E502-6370-4693-9C4B-47A4A0245C3C}"/>
              </a:ext>
            </a:extLst>
          </p:cNvPr>
          <p:cNvGraphicFramePr>
            <a:graphicFrameLocks noGrp="1"/>
          </p:cNvGraphicFramePr>
          <p:nvPr>
            <p:ph type="tbl" sz="quarter" idx="13"/>
            <p:extLst>
              <p:ext uri="{D42A27DB-BD31-4B8C-83A1-F6EECF244321}">
                <p14:modId xmlns:p14="http://schemas.microsoft.com/office/powerpoint/2010/main" val="2680117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9372517"/>
                    </a:ext>
                  </a:extLst>
                </a:gridCol>
                <a:gridCol w="1645920">
                  <a:extLst>
                    <a:ext uri="{9D8B030D-6E8A-4147-A177-3AD203B41FA5}">
                      <a16:colId xmlns:a16="http://schemas.microsoft.com/office/drawing/2014/main" val="1393443911"/>
                    </a:ext>
                  </a:extLst>
                </a:gridCol>
                <a:gridCol w="822960">
                  <a:extLst>
                    <a:ext uri="{9D8B030D-6E8A-4147-A177-3AD203B41FA5}">
                      <a16:colId xmlns:a16="http://schemas.microsoft.com/office/drawing/2014/main" val="1260640644"/>
                    </a:ext>
                  </a:extLst>
                </a:gridCol>
                <a:gridCol w="822960">
                  <a:extLst>
                    <a:ext uri="{9D8B030D-6E8A-4147-A177-3AD203B41FA5}">
                      <a16:colId xmlns:a16="http://schemas.microsoft.com/office/drawing/2014/main" val="2474224732"/>
                    </a:ext>
                  </a:extLst>
                </a:gridCol>
                <a:gridCol w="822960">
                  <a:extLst>
                    <a:ext uri="{9D8B030D-6E8A-4147-A177-3AD203B41FA5}">
                      <a16:colId xmlns:a16="http://schemas.microsoft.com/office/drawing/2014/main" val="743806396"/>
                    </a:ext>
                  </a:extLst>
                </a:gridCol>
                <a:gridCol w="822960">
                  <a:extLst>
                    <a:ext uri="{9D8B030D-6E8A-4147-A177-3AD203B41FA5}">
                      <a16:colId xmlns:a16="http://schemas.microsoft.com/office/drawing/2014/main" val="2144454767"/>
                    </a:ext>
                  </a:extLst>
                </a:gridCol>
                <a:gridCol w="822960">
                  <a:extLst>
                    <a:ext uri="{9D8B030D-6E8A-4147-A177-3AD203B41FA5}">
                      <a16:colId xmlns:a16="http://schemas.microsoft.com/office/drawing/2014/main" val="861151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9120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- 2018-11-30 15:29:31 </a:t>
                      </a:r>
                      <a:r>
                        <a:rPr kumimoji="0" lang="es-ES" sz="1000" b="0" i="0" u="none" strike="noStrike" kern="1200" cap="none" spc="0" normalizeH="0" baseline="0" noProof="0">
                          <a:ln>
                            <a:noFill/>
                          </a:ln>
                          <a:solidFill>
                            <a:prstClr val="black"/>
                          </a:solidFill>
                          <a:effectLst/>
                          <a:uLnTx/>
                          <a:uFillTx/>
                          <a:latin typeface="+mn-lt"/>
                          <a:ea typeface="+mn-ea"/>
                          <a:cs typeface="+mn-cs"/>
                        </a:rPr>
                        <a:t> 
 Quiero poner una queja por este medio porque he hablado hasta el momento con 5 personas distintas, personal y telefónicamente y de ninguna he recibido atención. El día miércoles 28 fui al Pizza Hutt que está frente a la Universal, hice una compra en la cual me dieron vuelto de 6 mil y resto, un billete de 5 mil y uno de mil, la cajera, de la cuál tengo el nombre, pero no lo indico en este medio por prevención, me dio los billetes junto con la cédula por lo que yo lo hice un rollito y lo guardé en mi cartera. Un rato después necesitaba cambiar un billete de 10 mil para pagar un taxi y esta misma cajeta me dio otros 2 billetes de 5 mil, que le tomé (Con toda ingenuidad sin revisar ya que uno no se imagina que en un lugar como este de renombre le vaya a pasar algo así), los guardé de igual manera en la billetera y me fui. Más tarde tomé un taxi a la hora de pagar me llevo la sorpresa que los 3 billetes ERAN FALSOS. Inmediatamente al día siguiente me presenté a hablar con la administradora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 11:15:13</a:t>
                      </a:r>
                    </a:p>
                  </a:txBody>
                  <a:tcPr/>
                </a:tc>
                <a:extLst>
                  <a:ext uri="{0D108BD9-81ED-4DB2-BD59-A6C34878D82A}">
                    <a16:rowId xmlns:a16="http://schemas.microsoft.com/office/drawing/2014/main" val="3798736272"/>
                  </a:ext>
                </a:extLst>
              </a:tr>
            </a:tbl>
          </a:graphicData>
        </a:graphic>
      </p:graphicFrame>
      <p:sp>
        <p:nvSpPr>
          <p:cNvPr id="4" name="Text Placeholder 3">
            <a:extLst>
              <a:ext uri="{FF2B5EF4-FFF2-40B4-BE49-F238E27FC236}">
                <a16:creationId xmlns:a16="http://schemas.microsoft.com/office/drawing/2014/main" id="{0DBCB347-EACE-4980-BEEB-6CC1A5B92970}"/>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1489061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55C60-0445-465C-9ED9-5B1B8E0BE8C7}"/>
              </a:ext>
            </a:extLst>
          </p:cNvPr>
          <p:cNvSpPr>
            <a:spLocks noGrp="1"/>
          </p:cNvSpPr>
          <p:nvPr>
            <p:ph type="title"/>
          </p:nvPr>
        </p:nvSpPr>
        <p:spPr/>
        <p:txBody>
          <a:bodyPr/>
          <a:lstStyle/>
          <a:p>
            <a:r>
              <a:rPr lang="en-US"/>
              <a:t>Facebook User Posts Table | Spoon - 4 of 12</a:t>
            </a:r>
          </a:p>
        </p:txBody>
      </p:sp>
      <p:graphicFrame>
        <p:nvGraphicFramePr>
          <p:cNvPr id="5" name="Table Placeholder 4">
            <a:extLst>
              <a:ext uri="{FF2B5EF4-FFF2-40B4-BE49-F238E27FC236}">
                <a16:creationId xmlns:a16="http://schemas.microsoft.com/office/drawing/2014/main" id="{5373BA34-5DD4-4A30-B3E2-36D715E02D6A}"/>
              </a:ext>
            </a:extLst>
          </p:cNvPr>
          <p:cNvGraphicFramePr>
            <a:graphicFrameLocks noGrp="1"/>
          </p:cNvGraphicFramePr>
          <p:nvPr>
            <p:ph type="tbl" sz="quarter" idx="13"/>
            <p:extLst>
              <p:ext uri="{D42A27DB-BD31-4B8C-83A1-F6EECF244321}">
                <p14:modId xmlns:p14="http://schemas.microsoft.com/office/powerpoint/2010/main" val="3242463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7027949"/>
                    </a:ext>
                  </a:extLst>
                </a:gridCol>
                <a:gridCol w="1645920">
                  <a:extLst>
                    <a:ext uri="{9D8B030D-6E8A-4147-A177-3AD203B41FA5}">
                      <a16:colId xmlns:a16="http://schemas.microsoft.com/office/drawing/2014/main" val="3506695509"/>
                    </a:ext>
                  </a:extLst>
                </a:gridCol>
                <a:gridCol w="822960">
                  <a:extLst>
                    <a:ext uri="{9D8B030D-6E8A-4147-A177-3AD203B41FA5}">
                      <a16:colId xmlns:a16="http://schemas.microsoft.com/office/drawing/2014/main" val="442420607"/>
                    </a:ext>
                  </a:extLst>
                </a:gridCol>
                <a:gridCol w="822960">
                  <a:extLst>
                    <a:ext uri="{9D8B030D-6E8A-4147-A177-3AD203B41FA5}">
                      <a16:colId xmlns:a16="http://schemas.microsoft.com/office/drawing/2014/main" val="1763194200"/>
                    </a:ext>
                  </a:extLst>
                </a:gridCol>
                <a:gridCol w="822960">
                  <a:extLst>
                    <a:ext uri="{9D8B030D-6E8A-4147-A177-3AD203B41FA5}">
                      <a16:colId xmlns:a16="http://schemas.microsoft.com/office/drawing/2014/main" val="3908904269"/>
                    </a:ext>
                  </a:extLst>
                </a:gridCol>
                <a:gridCol w="822960">
                  <a:extLst>
                    <a:ext uri="{9D8B030D-6E8A-4147-A177-3AD203B41FA5}">
                      <a16:colId xmlns:a16="http://schemas.microsoft.com/office/drawing/2014/main" val="3162810686"/>
                    </a:ext>
                  </a:extLst>
                </a:gridCol>
                <a:gridCol w="822960">
                  <a:extLst>
                    <a:ext uri="{9D8B030D-6E8A-4147-A177-3AD203B41FA5}">
                      <a16:colId xmlns:a16="http://schemas.microsoft.com/office/drawing/2014/main" val="494920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4599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Pizza Hut Costa Rica - 2018-11-30 08:38:16 </a:t>
                      </a:r>
                      <a:r>
                        <a:rPr kumimoji="0" lang="en-US" sz="1000" b="0" i="0" u="none" strike="noStrike" kern="1200" cap="none" spc="0" normalizeH="0" baseline="0" noProof="0">
                          <a:ln>
                            <a:noFill/>
                          </a:ln>
                          <a:solidFill>
                            <a:prstClr val="black"/>
                          </a:solidFill>
                          <a:effectLst/>
                          <a:uLnTx/>
                          <a:uFillTx/>
                          <a:latin typeface="+mn-lt"/>
                          <a:ea typeface="+mn-ea"/>
                          <a:cs typeface="+mn-cs"/>
                        </a:rPr>
                        <a:t> 
 Nunca ganadores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824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- 2018-11-27 13:21:06 </a:t>
                      </a:r>
                      <a:r>
                        <a:rPr kumimoji="0" lang="es-ES" sz="1000" b="0" i="0" u="none" strike="noStrike" kern="1200" cap="none" spc="0" normalizeH="0" baseline="0" noProof="0">
                          <a:ln>
                            <a:noFill/>
                          </a:ln>
                          <a:solidFill>
                            <a:prstClr val="black"/>
                          </a:solidFill>
                          <a:effectLst/>
                          <a:uLnTx/>
                          <a:uFillTx/>
                          <a:latin typeface="+mn-lt"/>
                          <a:ea typeface="+mn-ea"/>
                          <a:cs typeface="+mn-cs"/>
                        </a:rPr>
                        <a:t> 
 El servicio al cliente en Ciudad Quesada  es terrible. Duran una eternidad en darse cuenta que uno llega, a tal punto que tengo que ir a buscar yo un salonero. 
Luego no vuelven a aparecer en la mesa a pesar de que solicitamos su presencia. 
Fatal como ha caído la calidad de esta empresa.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01513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- 2018-11-26 21:11:31 </a:t>
                      </a:r>
                      <a:r>
                        <a:rPr kumimoji="0" lang="es-ES" sz="1000" b="0" i="0" u="none" strike="noStrike" kern="1200" cap="none" spc="0" normalizeH="0" baseline="0" noProof="0">
                          <a:ln>
                            <a:noFill/>
                          </a:ln>
                          <a:solidFill>
                            <a:prstClr val="black"/>
                          </a:solidFill>
                          <a:effectLst/>
                          <a:uLnTx/>
                          <a:uFillTx/>
                          <a:latin typeface="+mn-lt"/>
                          <a:ea typeface="+mn-ea"/>
                          <a:cs typeface="+mn-cs"/>
                        </a:rPr>
                        <a:t> 
 Como es posible.una hora y quince minutos y no han traído mi pedido y son unos simples breadsticks........ a 5 minutos de la.casa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0258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- 2018-11-26 16:52:38 </a:t>
                      </a:r>
                      <a:r>
                        <a:rPr kumimoji="0" lang="es-ES" sz="1000" b="0" i="0" u="none" strike="noStrike" kern="1200" cap="none" spc="0" normalizeH="0" baseline="0" noProof="0">
                          <a:ln>
                            <a:noFill/>
                          </a:ln>
                          <a:solidFill>
                            <a:prstClr val="black"/>
                          </a:solidFill>
                          <a:effectLst/>
                          <a:uLnTx/>
                          <a:uFillTx/>
                          <a:latin typeface="+mn-lt"/>
                          <a:ea typeface="+mn-ea"/>
                          <a:cs typeface="+mn-cs"/>
                        </a:rPr>
                        <a:t> 
 Deberían poner un oficial en el restaurante de la avenida central frente universal,allí cualquier persona que entra hace lo que quiera y vieras que feo estar comiendo y que pasen a molestar un montón de gente,desde indigentes o vendedores y todo lo que se imagine,no sean tacaños!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6330091"/>
                  </a:ext>
                </a:extLst>
              </a:tr>
            </a:tbl>
          </a:graphicData>
        </a:graphic>
      </p:graphicFrame>
      <p:sp>
        <p:nvSpPr>
          <p:cNvPr id="4" name="Text Placeholder 3">
            <a:extLst>
              <a:ext uri="{FF2B5EF4-FFF2-40B4-BE49-F238E27FC236}">
                <a16:creationId xmlns:a16="http://schemas.microsoft.com/office/drawing/2014/main" id="{1CB64CC4-DB58-421F-A085-A8ED1AD8B510}"/>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2812154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66F90-2157-45BD-9379-33FA119C381F}"/>
              </a:ext>
            </a:extLst>
          </p:cNvPr>
          <p:cNvSpPr>
            <a:spLocks noGrp="1"/>
          </p:cNvSpPr>
          <p:nvPr>
            <p:ph type="title"/>
          </p:nvPr>
        </p:nvSpPr>
        <p:spPr/>
        <p:txBody>
          <a:bodyPr/>
          <a:lstStyle/>
          <a:p>
            <a:r>
              <a:rPr lang="en-US"/>
              <a:t>Facebook User Posts Table | Spoon - 5 of 12</a:t>
            </a:r>
          </a:p>
        </p:txBody>
      </p:sp>
      <p:graphicFrame>
        <p:nvGraphicFramePr>
          <p:cNvPr id="5" name="Table Placeholder 4">
            <a:extLst>
              <a:ext uri="{FF2B5EF4-FFF2-40B4-BE49-F238E27FC236}">
                <a16:creationId xmlns:a16="http://schemas.microsoft.com/office/drawing/2014/main" id="{7AB0D8AE-5FC7-4F25-8412-1D404A5B92FF}"/>
              </a:ext>
            </a:extLst>
          </p:cNvPr>
          <p:cNvGraphicFramePr>
            <a:graphicFrameLocks noGrp="1"/>
          </p:cNvGraphicFramePr>
          <p:nvPr>
            <p:ph type="tbl" sz="quarter" idx="13"/>
            <p:extLst>
              <p:ext uri="{D42A27DB-BD31-4B8C-83A1-F6EECF244321}">
                <p14:modId xmlns:p14="http://schemas.microsoft.com/office/powerpoint/2010/main" val="2462017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91154136"/>
                    </a:ext>
                  </a:extLst>
                </a:gridCol>
                <a:gridCol w="1645920">
                  <a:extLst>
                    <a:ext uri="{9D8B030D-6E8A-4147-A177-3AD203B41FA5}">
                      <a16:colId xmlns:a16="http://schemas.microsoft.com/office/drawing/2014/main" val="3238154699"/>
                    </a:ext>
                  </a:extLst>
                </a:gridCol>
                <a:gridCol w="822960">
                  <a:extLst>
                    <a:ext uri="{9D8B030D-6E8A-4147-A177-3AD203B41FA5}">
                      <a16:colId xmlns:a16="http://schemas.microsoft.com/office/drawing/2014/main" val="2359366604"/>
                    </a:ext>
                  </a:extLst>
                </a:gridCol>
                <a:gridCol w="822960">
                  <a:extLst>
                    <a:ext uri="{9D8B030D-6E8A-4147-A177-3AD203B41FA5}">
                      <a16:colId xmlns:a16="http://schemas.microsoft.com/office/drawing/2014/main" val="1026338715"/>
                    </a:ext>
                  </a:extLst>
                </a:gridCol>
                <a:gridCol w="822960">
                  <a:extLst>
                    <a:ext uri="{9D8B030D-6E8A-4147-A177-3AD203B41FA5}">
                      <a16:colId xmlns:a16="http://schemas.microsoft.com/office/drawing/2014/main" val="903681841"/>
                    </a:ext>
                  </a:extLst>
                </a:gridCol>
                <a:gridCol w="822960">
                  <a:extLst>
                    <a:ext uri="{9D8B030D-6E8A-4147-A177-3AD203B41FA5}">
                      <a16:colId xmlns:a16="http://schemas.microsoft.com/office/drawing/2014/main" val="1530381198"/>
                    </a:ext>
                  </a:extLst>
                </a:gridCol>
                <a:gridCol w="822960">
                  <a:extLst>
                    <a:ext uri="{9D8B030D-6E8A-4147-A177-3AD203B41FA5}">
                      <a16:colId xmlns:a16="http://schemas.microsoft.com/office/drawing/2014/main" val="755721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34858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Spoon - 2018-11-24 19:14:12 </a:t>
                      </a:r>
                      <a:r>
                        <a:rPr kumimoji="0" lang="es-ES" sz="1000" b="0" i="0" u="none" strike="noStrike" kern="1200" cap="none" spc="0" normalizeH="0" baseline="0" noProof="0">
                          <a:ln>
                            <a:noFill/>
                          </a:ln>
                          <a:solidFill>
                            <a:prstClr val="black"/>
                          </a:solidFill>
                          <a:effectLst/>
                          <a:uLnTx/>
                          <a:uFillTx/>
                          <a:latin typeface="+mn-lt"/>
                          <a:ea typeface="+mn-ea"/>
                          <a:cs typeface="+mn-cs"/>
                        </a:rPr>
                        <a:t> 
 No vuelvo a ir a Spoon 😤 el servicio es PÉSIMO Noelia se llama la salonera y definitivamente no sabe en donde está parada, demasiado lerda, tenía que pedirle las cosas como 10 veces para que me pudiera dar las cosas y además de eso cada vez que la llamaba me hacía gestos de malacrianza.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25.11.2018 08:10:29</a:t>
                      </a:r>
                    </a:p>
                  </a:txBody>
                  <a:tcPr/>
                </a:tc>
                <a:extLst>
                  <a:ext uri="{0D108BD9-81ED-4DB2-BD59-A6C34878D82A}">
                    <a16:rowId xmlns:a16="http://schemas.microsoft.com/office/drawing/2014/main" val="49362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Spoon - 2018-11-23 18:22:08 </a:t>
                      </a:r>
                      <a:r>
                        <a:rPr kumimoji="0" lang="es-ES" sz="1000" b="0" i="0" u="none" strike="noStrike" kern="1200" cap="none" spc="0" normalizeH="0" baseline="0" noProof="0">
                          <a:ln>
                            <a:noFill/>
                          </a:ln>
                          <a:solidFill>
                            <a:prstClr val="black"/>
                          </a:solidFill>
                          <a:effectLst/>
                          <a:uLnTx/>
                          <a:uFillTx/>
                          <a:latin typeface="+mn-lt"/>
                          <a:ea typeface="+mn-ea"/>
                          <a:cs typeface="+mn-cs"/>
                        </a:rPr>
                        <a:t> 
 En uber Eats 2 mini pedacitos de queque 3590 colones 
No lo recomiendo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https://scontent.xx.fbcdn.net/v/t1.0-9/s720x720/46768461_2048069328565738_6712393761722204160_n.jpg?_nc_cat=103&amp;_nc_ht=scontent.xx&amp;oh=c103ab04b0d89527f2afa1a738947f67&amp;oe=5CAA65B3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3022000"/>
                  </a:ext>
                </a:extLst>
              </a:tr>
            </a:tbl>
          </a:graphicData>
        </a:graphic>
      </p:graphicFrame>
      <p:sp>
        <p:nvSpPr>
          <p:cNvPr id="4" name="Text Placeholder 3">
            <a:extLst>
              <a:ext uri="{FF2B5EF4-FFF2-40B4-BE49-F238E27FC236}">
                <a16:creationId xmlns:a16="http://schemas.microsoft.com/office/drawing/2014/main" id="{65E06496-4B1D-4380-BEF0-FB00B1C0F5C5}"/>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3642036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9BDD6-9EDD-4582-BA72-A43C52D843CD}"/>
              </a:ext>
            </a:extLst>
          </p:cNvPr>
          <p:cNvSpPr>
            <a:spLocks noGrp="1"/>
          </p:cNvSpPr>
          <p:nvPr>
            <p:ph type="title"/>
          </p:nvPr>
        </p:nvSpPr>
        <p:spPr/>
        <p:txBody>
          <a:bodyPr/>
          <a:lstStyle/>
          <a:p>
            <a:r>
              <a:rPr lang="en-US"/>
              <a:t>Facebook User Posts Table | Spoon - 6 of 12</a:t>
            </a:r>
          </a:p>
        </p:txBody>
      </p:sp>
      <p:graphicFrame>
        <p:nvGraphicFramePr>
          <p:cNvPr id="5" name="Table Placeholder 4">
            <a:extLst>
              <a:ext uri="{FF2B5EF4-FFF2-40B4-BE49-F238E27FC236}">
                <a16:creationId xmlns:a16="http://schemas.microsoft.com/office/drawing/2014/main" id="{B501F47C-61AD-46B0-AE73-FA298821167F}"/>
              </a:ext>
            </a:extLst>
          </p:cNvPr>
          <p:cNvGraphicFramePr>
            <a:graphicFrameLocks noGrp="1"/>
          </p:cNvGraphicFramePr>
          <p:nvPr>
            <p:ph type="tbl" sz="quarter" idx="13"/>
            <p:extLst>
              <p:ext uri="{D42A27DB-BD31-4B8C-83A1-F6EECF244321}">
                <p14:modId xmlns:p14="http://schemas.microsoft.com/office/powerpoint/2010/main" val="103266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32055841"/>
                    </a:ext>
                  </a:extLst>
                </a:gridCol>
                <a:gridCol w="1645920">
                  <a:extLst>
                    <a:ext uri="{9D8B030D-6E8A-4147-A177-3AD203B41FA5}">
                      <a16:colId xmlns:a16="http://schemas.microsoft.com/office/drawing/2014/main" val="1147055322"/>
                    </a:ext>
                  </a:extLst>
                </a:gridCol>
                <a:gridCol w="822960">
                  <a:extLst>
                    <a:ext uri="{9D8B030D-6E8A-4147-A177-3AD203B41FA5}">
                      <a16:colId xmlns:a16="http://schemas.microsoft.com/office/drawing/2014/main" val="2332303969"/>
                    </a:ext>
                  </a:extLst>
                </a:gridCol>
                <a:gridCol w="822960">
                  <a:extLst>
                    <a:ext uri="{9D8B030D-6E8A-4147-A177-3AD203B41FA5}">
                      <a16:colId xmlns:a16="http://schemas.microsoft.com/office/drawing/2014/main" val="3241601405"/>
                    </a:ext>
                  </a:extLst>
                </a:gridCol>
                <a:gridCol w="822960">
                  <a:extLst>
                    <a:ext uri="{9D8B030D-6E8A-4147-A177-3AD203B41FA5}">
                      <a16:colId xmlns:a16="http://schemas.microsoft.com/office/drawing/2014/main" val="2979562161"/>
                    </a:ext>
                  </a:extLst>
                </a:gridCol>
                <a:gridCol w="822960">
                  <a:extLst>
                    <a:ext uri="{9D8B030D-6E8A-4147-A177-3AD203B41FA5}">
                      <a16:colId xmlns:a16="http://schemas.microsoft.com/office/drawing/2014/main" val="2761775953"/>
                    </a:ext>
                  </a:extLst>
                </a:gridCol>
                <a:gridCol w="822960">
                  <a:extLst>
                    <a:ext uri="{9D8B030D-6E8A-4147-A177-3AD203B41FA5}">
                      <a16:colId xmlns:a16="http://schemas.microsoft.com/office/drawing/2014/main" val="968229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8303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Spoon - 2018-11-22 15:43:42 </a:t>
                      </a:r>
                      <a:r>
                        <a:rPr kumimoji="0" lang="es-ES" sz="1000" b="0" i="0" u="none" strike="noStrike" kern="1200" cap="none" spc="0" normalizeH="0" baseline="0" noProof="0">
                          <a:ln>
                            <a:noFill/>
                          </a:ln>
                          <a:solidFill>
                            <a:prstClr val="black"/>
                          </a:solidFill>
                          <a:effectLst/>
                          <a:uLnTx/>
                          <a:uFillTx/>
                          <a:latin typeface="+mn-lt"/>
                          <a:ea typeface="+mn-ea"/>
                          <a:cs typeface="+mn-cs"/>
                        </a:rPr>
                        <a:t> 
 Simplemente  DELICIOSO PAN ÁRABE CON FALAFEL Y HUMMUS... Y AGUACATE 😍😋🤤🤤#AMOSPOON #DELICIOSO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https://scontent.xx.fbcdn.net/v/t15.5256-10/s720x720/42948003_1131936720294111_382068320578306048_n.jpg?_nc_cat=102&amp;_nc_ht=scontent.xx&amp;oh=366146a1bdbc0e0ab4591e6cd9084cfa&amp;oe=5C6569E0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22.11.2018 16:36:11</a:t>
                      </a:r>
                    </a:p>
                  </a:txBody>
                  <a:tcPr/>
                </a:tc>
                <a:extLst>
                  <a:ext uri="{0D108BD9-81ED-4DB2-BD59-A6C34878D82A}">
                    <a16:rowId xmlns:a16="http://schemas.microsoft.com/office/drawing/2014/main" val="366798816"/>
                  </a:ext>
                </a:extLst>
              </a:tr>
            </a:tbl>
          </a:graphicData>
        </a:graphic>
      </p:graphicFrame>
      <p:sp>
        <p:nvSpPr>
          <p:cNvPr id="4" name="Text Placeholder 3">
            <a:extLst>
              <a:ext uri="{FF2B5EF4-FFF2-40B4-BE49-F238E27FC236}">
                <a16:creationId xmlns:a16="http://schemas.microsoft.com/office/drawing/2014/main" id="{B3D4AE98-4385-42B8-B124-FD41B87564DF}"/>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3389298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8FBE7-7CED-40B8-B475-0E8F243F6930}"/>
              </a:ext>
            </a:extLst>
          </p:cNvPr>
          <p:cNvSpPr>
            <a:spLocks noGrp="1"/>
          </p:cNvSpPr>
          <p:nvPr>
            <p:ph type="title"/>
          </p:nvPr>
        </p:nvSpPr>
        <p:spPr/>
        <p:txBody>
          <a:bodyPr/>
          <a:lstStyle/>
          <a:p>
            <a:r>
              <a:rPr lang="en-US"/>
              <a:t>Facebook User Posts Table | Spoon - 7 of 12</a:t>
            </a:r>
          </a:p>
        </p:txBody>
      </p:sp>
      <p:graphicFrame>
        <p:nvGraphicFramePr>
          <p:cNvPr id="5" name="Table Placeholder 4">
            <a:extLst>
              <a:ext uri="{FF2B5EF4-FFF2-40B4-BE49-F238E27FC236}">
                <a16:creationId xmlns:a16="http://schemas.microsoft.com/office/drawing/2014/main" id="{6A15F816-847E-4D1F-A617-5FE71B0C19AC}"/>
              </a:ext>
            </a:extLst>
          </p:cNvPr>
          <p:cNvGraphicFramePr>
            <a:graphicFrameLocks noGrp="1"/>
          </p:cNvGraphicFramePr>
          <p:nvPr>
            <p:ph type="tbl" sz="quarter" idx="13"/>
            <p:extLst>
              <p:ext uri="{D42A27DB-BD31-4B8C-83A1-F6EECF244321}">
                <p14:modId xmlns:p14="http://schemas.microsoft.com/office/powerpoint/2010/main" val="3483139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11676850"/>
                    </a:ext>
                  </a:extLst>
                </a:gridCol>
                <a:gridCol w="1645920">
                  <a:extLst>
                    <a:ext uri="{9D8B030D-6E8A-4147-A177-3AD203B41FA5}">
                      <a16:colId xmlns:a16="http://schemas.microsoft.com/office/drawing/2014/main" val="3682534196"/>
                    </a:ext>
                  </a:extLst>
                </a:gridCol>
                <a:gridCol w="822960">
                  <a:extLst>
                    <a:ext uri="{9D8B030D-6E8A-4147-A177-3AD203B41FA5}">
                      <a16:colId xmlns:a16="http://schemas.microsoft.com/office/drawing/2014/main" val="3040301718"/>
                    </a:ext>
                  </a:extLst>
                </a:gridCol>
                <a:gridCol w="822960">
                  <a:extLst>
                    <a:ext uri="{9D8B030D-6E8A-4147-A177-3AD203B41FA5}">
                      <a16:colId xmlns:a16="http://schemas.microsoft.com/office/drawing/2014/main" val="3738457331"/>
                    </a:ext>
                  </a:extLst>
                </a:gridCol>
                <a:gridCol w="822960">
                  <a:extLst>
                    <a:ext uri="{9D8B030D-6E8A-4147-A177-3AD203B41FA5}">
                      <a16:colId xmlns:a16="http://schemas.microsoft.com/office/drawing/2014/main" val="4268640633"/>
                    </a:ext>
                  </a:extLst>
                </a:gridCol>
                <a:gridCol w="822960">
                  <a:extLst>
                    <a:ext uri="{9D8B030D-6E8A-4147-A177-3AD203B41FA5}">
                      <a16:colId xmlns:a16="http://schemas.microsoft.com/office/drawing/2014/main" val="85391538"/>
                    </a:ext>
                  </a:extLst>
                </a:gridCol>
                <a:gridCol w="822960">
                  <a:extLst>
                    <a:ext uri="{9D8B030D-6E8A-4147-A177-3AD203B41FA5}">
                      <a16:colId xmlns:a16="http://schemas.microsoft.com/office/drawing/2014/main" val="3469461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72699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- 2018-11-22 15:43:06 </a:t>
                      </a:r>
                      <a:r>
                        <a:rPr kumimoji="0" lang="es-ES" sz="1000" b="0" i="0" u="none" strike="noStrike" kern="1200" cap="none" spc="0" normalizeH="0" baseline="0" noProof="0">
                          <a:ln>
                            <a:noFill/>
                          </a:ln>
                          <a:solidFill>
                            <a:prstClr val="black"/>
                          </a:solidFill>
                          <a:effectLst/>
                          <a:uLnTx/>
                          <a:uFillTx/>
                          <a:latin typeface="+mn-lt"/>
                          <a:ea typeface="+mn-ea"/>
                          <a:cs typeface="+mn-cs"/>
                        </a:rPr>
                        <a:t> 
 Hoy Tome la mala decisión de ir a Pizza Hut del Paseo Colón. Aún y cuando su personal tiene y logran un excelente trato y servicio no podemos decir lo mismo de su planta física. Soy consciente que esta Pizza debe ser sino el primer restaurante de su cadena al menos uno de los primeros en San José, lo cual significa que tiene muchos años; pero este local sin lugar a duda se quedó atrapado en el tiempo y la peor pesadilla la obtienes cuando visitas sus baños; son una historia de terror, al  mejor estilo de una carcel de un pueblo olvidado..!!! 
Pero, para ser justos con la cadena Pizza Hut,  esto no sucede con el resto de sus tiendas, es algo muy puntual de este local.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https://scontent.xx.fbcdn.net/v/t1.0-1/c81.0.275.275/418333_10149999285994467_1920585607_n.png?_nc_cat=1&amp;_nc_ht=scontent.xx&amp;oh=ceefa0b8894e7878bde16772ff172f8d&amp;oe=5C7634CE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8347920"/>
                  </a:ext>
                </a:extLst>
              </a:tr>
            </a:tbl>
          </a:graphicData>
        </a:graphic>
      </p:graphicFrame>
      <p:sp>
        <p:nvSpPr>
          <p:cNvPr id="4" name="Text Placeholder 3">
            <a:extLst>
              <a:ext uri="{FF2B5EF4-FFF2-40B4-BE49-F238E27FC236}">
                <a16:creationId xmlns:a16="http://schemas.microsoft.com/office/drawing/2014/main" id="{886430D1-6E29-4BAB-88BC-7D244DA736B3}"/>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23093426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507FE-A4A6-46C2-99C2-BADEA74478BB}"/>
              </a:ext>
            </a:extLst>
          </p:cNvPr>
          <p:cNvSpPr>
            <a:spLocks noGrp="1"/>
          </p:cNvSpPr>
          <p:nvPr>
            <p:ph type="title"/>
          </p:nvPr>
        </p:nvSpPr>
        <p:spPr/>
        <p:txBody>
          <a:bodyPr/>
          <a:lstStyle/>
          <a:p>
            <a:r>
              <a:rPr lang="en-US"/>
              <a:t>Facebook User Posts Table | Spoon - 8 of 12</a:t>
            </a:r>
          </a:p>
        </p:txBody>
      </p:sp>
      <p:graphicFrame>
        <p:nvGraphicFramePr>
          <p:cNvPr id="5" name="Table Placeholder 4">
            <a:extLst>
              <a:ext uri="{FF2B5EF4-FFF2-40B4-BE49-F238E27FC236}">
                <a16:creationId xmlns:a16="http://schemas.microsoft.com/office/drawing/2014/main" id="{AFF2ED6C-B89A-4BDA-8FE2-00865012CA41}"/>
              </a:ext>
            </a:extLst>
          </p:cNvPr>
          <p:cNvGraphicFramePr>
            <a:graphicFrameLocks noGrp="1"/>
          </p:cNvGraphicFramePr>
          <p:nvPr>
            <p:ph type="tbl" sz="quarter" idx="13"/>
            <p:extLst>
              <p:ext uri="{D42A27DB-BD31-4B8C-83A1-F6EECF244321}">
                <p14:modId xmlns:p14="http://schemas.microsoft.com/office/powerpoint/2010/main" val="28623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0343266"/>
                    </a:ext>
                  </a:extLst>
                </a:gridCol>
                <a:gridCol w="1645920">
                  <a:extLst>
                    <a:ext uri="{9D8B030D-6E8A-4147-A177-3AD203B41FA5}">
                      <a16:colId xmlns:a16="http://schemas.microsoft.com/office/drawing/2014/main" val="735942040"/>
                    </a:ext>
                  </a:extLst>
                </a:gridCol>
                <a:gridCol w="822960">
                  <a:extLst>
                    <a:ext uri="{9D8B030D-6E8A-4147-A177-3AD203B41FA5}">
                      <a16:colId xmlns:a16="http://schemas.microsoft.com/office/drawing/2014/main" val="1825513188"/>
                    </a:ext>
                  </a:extLst>
                </a:gridCol>
                <a:gridCol w="822960">
                  <a:extLst>
                    <a:ext uri="{9D8B030D-6E8A-4147-A177-3AD203B41FA5}">
                      <a16:colId xmlns:a16="http://schemas.microsoft.com/office/drawing/2014/main" val="3595819651"/>
                    </a:ext>
                  </a:extLst>
                </a:gridCol>
                <a:gridCol w="822960">
                  <a:extLst>
                    <a:ext uri="{9D8B030D-6E8A-4147-A177-3AD203B41FA5}">
                      <a16:colId xmlns:a16="http://schemas.microsoft.com/office/drawing/2014/main" val="1514909132"/>
                    </a:ext>
                  </a:extLst>
                </a:gridCol>
                <a:gridCol w="822960">
                  <a:extLst>
                    <a:ext uri="{9D8B030D-6E8A-4147-A177-3AD203B41FA5}">
                      <a16:colId xmlns:a16="http://schemas.microsoft.com/office/drawing/2014/main" val="3532853625"/>
                    </a:ext>
                  </a:extLst>
                </a:gridCol>
                <a:gridCol w="822960">
                  <a:extLst>
                    <a:ext uri="{9D8B030D-6E8A-4147-A177-3AD203B41FA5}">
                      <a16:colId xmlns:a16="http://schemas.microsoft.com/office/drawing/2014/main" val="4120961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79060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- 2018-11-20 22:35:08 </a:t>
                      </a:r>
                      <a:r>
                        <a:rPr kumimoji="0" lang="es-ES" sz="1000" b="0" i="0" u="none" strike="noStrike" kern="1200" cap="none" spc="0" normalizeH="0" baseline="0" noProof="0">
                          <a:ln>
                            <a:noFill/>
                          </a:ln>
                          <a:solidFill>
                            <a:prstClr val="black"/>
                          </a:solidFill>
                          <a:effectLst/>
                          <a:uLnTx/>
                          <a:uFillTx/>
                          <a:latin typeface="+mn-lt"/>
                          <a:ea typeface="+mn-ea"/>
                          <a:cs typeface="+mn-cs"/>
                        </a:rPr>
                        <a:t> 
 Diferencia entre lo que ofrece el menú y lo que sirven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https://scontent.xx.fbcdn.net/v/t1.0-9/s720x720/46514283_1000600053464064_5051879982553366528_o.jpg?_nc_cat=108&amp;_nc_ht=scontent.xx&amp;oh=c98ada8e569eb12af984fab1bd598cf7&amp;oe=5C75B1D9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9871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- 2018-11-20 20:18:30 </a:t>
                      </a:r>
                      <a:r>
                        <a:rPr kumimoji="0" lang="es-ES" sz="1000" b="0" i="0" u="none" strike="noStrike" kern="1200" cap="none" spc="0" normalizeH="0" baseline="0" noProof="0">
                          <a:ln>
                            <a:noFill/>
                          </a:ln>
                          <a:solidFill>
                            <a:prstClr val="black"/>
                          </a:solidFill>
                          <a:effectLst/>
                          <a:uLnTx/>
                          <a:uFillTx/>
                          <a:latin typeface="+mn-lt"/>
                          <a:ea typeface="+mn-ea"/>
                          <a:cs typeface="+mn-cs"/>
                        </a:rPr>
                        <a:t> 
 Buenas noches, el día de hoy pedí 2 pizzas con borde de queso, sin embargo, me mandan 2 pizzas normales pero me cobran las de borde de queso. Llamo para reportar el incidente y me indican que no pueden hacer nada y que lamentablemente voy a perder los 3500 colones, porque tengo que devolver el productos entero. Producto que ya consumí porque era para la cena de mi familia... Quien putas se va hacer responsable por la diferencia.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7588660"/>
                  </a:ext>
                </a:extLst>
              </a:tr>
            </a:tbl>
          </a:graphicData>
        </a:graphic>
      </p:graphicFrame>
      <p:sp>
        <p:nvSpPr>
          <p:cNvPr id="4" name="Text Placeholder 3">
            <a:extLst>
              <a:ext uri="{FF2B5EF4-FFF2-40B4-BE49-F238E27FC236}">
                <a16:creationId xmlns:a16="http://schemas.microsoft.com/office/drawing/2014/main" id="{E84A017D-1DBC-41B0-ABCA-03BB2549FFF4}"/>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1823577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261E3-D103-4818-AC6F-CE34996E7487}"/>
              </a:ext>
            </a:extLst>
          </p:cNvPr>
          <p:cNvSpPr>
            <a:spLocks noGrp="1"/>
          </p:cNvSpPr>
          <p:nvPr>
            <p:ph type="title"/>
          </p:nvPr>
        </p:nvSpPr>
        <p:spPr/>
        <p:txBody>
          <a:bodyPr/>
          <a:lstStyle/>
          <a:p>
            <a:r>
              <a:rPr lang="en-US"/>
              <a:t>Facebook User Posts Table | Spoon - 9 of 12</a:t>
            </a:r>
          </a:p>
        </p:txBody>
      </p:sp>
      <p:graphicFrame>
        <p:nvGraphicFramePr>
          <p:cNvPr id="5" name="Table Placeholder 4">
            <a:extLst>
              <a:ext uri="{FF2B5EF4-FFF2-40B4-BE49-F238E27FC236}">
                <a16:creationId xmlns:a16="http://schemas.microsoft.com/office/drawing/2014/main" id="{F4DE4E43-A916-4862-82C5-5D26965C18C5}"/>
              </a:ext>
            </a:extLst>
          </p:cNvPr>
          <p:cNvGraphicFramePr>
            <a:graphicFrameLocks noGrp="1"/>
          </p:cNvGraphicFramePr>
          <p:nvPr>
            <p:ph type="tbl" sz="quarter" idx="13"/>
            <p:extLst>
              <p:ext uri="{D42A27DB-BD31-4B8C-83A1-F6EECF244321}">
                <p14:modId xmlns:p14="http://schemas.microsoft.com/office/powerpoint/2010/main" val="2635601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02037854"/>
                    </a:ext>
                  </a:extLst>
                </a:gridCol>
                <a:gridCol w="1645920">
                  <a:extLst>
                    <a:ext uri="{9D8B030D-6E8A-4147-A177-3AD203B41FA5}">
                      <a16:colId xmlns:a16="http://schemas.microsoft.com/office/drawing/2014/main" val="4073467247"/>
                    </a:ext>
                  </a:extLst>
                </a:gridCol>
                <a:gridCol w="822960">
                  <a:extLst>
                    <a:ext uri="{9D8B030D-6E8A-4147-A177-3AD203B41FA5}">
                      <a16:colId xmlns:a16="http://schemas.microsoft.com/office/drawing/2014/main" val="2547583323"/>
                    </a:ext>
                  </a:extLst>
                </a:gridCol>
                <a:gridCol w="822960">
                  <a:extLst>
                    <a:ext uri="{9D8B030D-6E8A-4147-A177-3AD203B41FA5}">
                      <a16:colId xmlns:a16="http://schemas.microsoft.com/office/drawing/2014/main" val="392733214"/>
                    </a:ext>
                  </a:extLst>
                </a:gridCol>
                <a:gridCol w="822960">
                  <a:extLst>
                    <a:ext uri="{9D8B030D-6E8A-4147-A177-3AD203B41FA5}">
                      <a16:colId xmlns:a16="http://schemas.microsoft.com/office/drawing/2014/main" val="1374207176"/>
                    </a:ext>
                  </a:extLst>
                </a:gridCol>
                <a:gridCol w="822960">
                  <a:extLst>
                    <a:ext uri="{9D8B030D-6E8A-4147-A177-3AD203B41FA5}">
                      <a16:colId xmlns:a16="http://schemas.microsoft.com/office/drawing/2014/main" val="953285280"/>
                    </a:ext>
                  </a:extLst>
                </a:gridCol>
                <a:gridCol w="822960">
                  <a:extLst>
                    <a:ext uri="{9D8B030D-6E8A-4147-A177-3AD203B41FA5}">
                      <a16:colId xmlns:a16="http://schemas.microsoft.com/office/drawing/2014/main" val="3321297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62955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- 2018-11-20 20:17:48 </a:t>
                      </a:r>
                      <a:r>
                        <a:rPr kumimoji="0" lang="es-ES" sz="1000" b="0" i="0" u="none" strike="noStrike" kern="1200" cap="none" spc="0" normalizeH="0" baseline="0" noProof="0">
                          <a:ln>
                            <a:noFill/>
                          </a:ln>
                          <a:solidFill>
                            <a:prstClr val="black"/>
                          </a:solidFill>
                          <a:effectLst/>
                          <a:uLnTx/>
                          <a:uFillTx/>
                          <a:latin typeface="+mn-lt"/>
                          <a:ea typeface="+mn-ea"/>
                          <a:cs typeface="+mn-cs"/>
                        </a:rPr>
                        <a:t> 
 Buenas noches, el día de hoy pedí 2 pizzas con borde de queso, sin embargo, me mandan 2 pizzas normales pero me cobran las de borde de queso. Llamo para reportar el incidente y me indican que no pueden hacer nada y que lamentablemente voy a perder los 3500 colones, porque tengo que devolver el productos entero. Producto que ya consumí porque era para la cena de mi familia... Quien putas se va hacer responsable por la diferencia. Que falta de seriedad e irresponsabilidad por parte de la responsable, si se puede llamar así, de la tienducha donde emitieron la orden. # de orden 7731692 pizza Hut U. N. 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643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- 2018-11-20 18:41:15 </a:t>
                      </a:r>
                      <a:r>
                        <a:rPr kumimoji="0" lang="es-ES" sz="1000" b="0" i="0" u="none" strike="noStrike" kern="1200" cap="none" spc="0" normalizeH="0" baseline="0" noProof="0">
                          <a:ln>
                            <a:noFill/>
                          </a:ln>
                          <a:solidFill>
                            <a:prstClr val="black"/>
                          </a:solidFill>
                          <a:effectLst/>
                          <a:uLnTx/>
                          <a:uFillTx/>
                          <a:latin typeface="+mn-lt"/>
                          <a:ea typeface="+mn-ea"/>
                          <a:cs typeface="+mn-cs"/>
                        </a:rPr>
                        <a:t> 
 El servicio de ustedes es pésimo pedí una pizza NUNCA llego y llamo y nadie supo dar razón moraleja nunca pedir pizza hut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6176054"/>
                  </a:ext>
                </a:extLst>
              </a:tr>
            </a:tbl>
          </a:graphicData>
        </a:graphic>
      </p:graphicFrame>
      <p:sp>
        <p:nvSpPr>
          <p:cNvPr id="4" name="Text Placeholder 3">
            <a:extLst>
              <a:ext uri="{FF2B5EF4-FFF2-40B4-BE49-F238E27FC236}">
                <a16:creationId xmlns:a16="http://schemas.microsoft.com/office/drawing/2014/main" id="{BBCC0E9E-BBBC-43D6-9926-6EF3648DC3DE}"/>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41348015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EC360-DB3A-4275-8FFC-04F7FCBD100A}"/>
              </a:ext>
            </a:extLst>
          </p:cNvPr>
          <p:cNvSpPr>
            <a:spLocks noGrp="1"/>
          </p:cNvSpPr>
          <p:nvPr>
            <p:ph type="title"/>
          </p:nvPr>
        </p:nvSpPr>
        <p:spPr/>
        <p:txBody>
          <a:bodyPr/>
          <a:lstStyle/>
          <a:p>
            <a:r>
              <a:rPr lang="en-US"/>
              <a:t>Facebook User Posts Table | Spoon - 10 of 12</a:t>
            </a:r>
          </a:p>
        </p:txBody>
      </p:sp>
      <p:graphicFrame>
        <p:nvGraphicFramePr>
          <p:cNvPr id="5" name="Table Placeholder 4">
            <a:extLst>
              <a:ext uri="{FF2B5EF4-FFF2-40B4-BE49-F238E27FC236}">
                <a16:creationId xmlns:a16="http://schemas.microsoft.com/office/drawing/2014/main" id="{94DC65EF-FF7F-4AC3-89AE-7A6E77074551}"/>
              </a:ext>
            </a:extLst>
          </p:cNvPr>
          <p:cNvGraphicFramePr>
            <a:graphicFrameLocks noGrp="1"/>
          </p:cNvGraphicFramePr>
          <p:nvPr>
            <p:ph type="tbl" sz="quarter" idx="13"/>
            <p:extLst>
              <p:ext uri="{D42A27DB-BD31-4B8C-83A1-F6EECF244321}">
                <p14:modId xmlns:p14="http://schemas.microsoft.com/office/powerpoint/2010/main" val="1681864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21728808"/>
                    </a:ext>
                  </a:extLst>
                </a:gridCol>
                <a:gridCol w="1645920">
                  <a:extLst>
                    <a:ext uri="{9D8B030D-6E8A-4147-A177-3AD203B41FA5}">
                      <a16:colId xmlns:a16="http://schemas.microsoft.com/office/drawing/2014/main" val="3720801866"/>
                    </a:ext>
                  </a:extLst>
                </a:gridCol>
                <a:gridCol w="822960">
                  <a:extLst>
                    <a:ext uri="{9D8B030D-6E8A-4147-A177-3AD203B41FA5}">
                      <a16:colId xmlns:a16="http://schemas.microsoft.com/office/drawing/2014/main" val="3595514451"/>
                    </a:ext>
                  </a:extLst>
                </a:gridCol>
                <a:gridCol w="822960">
                  <a:extLst>
                    <a:ext uri="{9D8B030D-6E8A-4147-A177-3AD203B41FA5}">
                      <a16:colId xmlns:a16="http://schemas.microsoft.com/office/drawing/2014/main" val="1960837786"/>
                    </a:ext>
                  </a:extLst>
                </a:gridCol>
                <a:gridCol w="822960">
                  <a:extLst>
                    <a:ext uri="{9D8B030D-6E8A-4147-A177-3AD203B41FA5}">
                      <a16:colId xmlns:a16="http://schemas.microsoft.com/office/drawing/2014/main" val="3007457067"/>
                    </a:ext>
                  </a:extLst>
                </a:gridCol>
                <a:gridCol w="822960">
                  <a:extLst>
                    <a:ext uri="{9D8B030D-6E8A-4147-A177-3AD203B41FA5}">
                      <a16:colId xmlns:a16="http://schemas.microsoft.com/office/drawing/2014/main" val="572932409"/>
                    </a:ext>
                  </a:extLst>
                </a:gridCol>
                <a:gridCol w="822960">
                  <a:extLst>
                    <a:ext uri="{9D8B030D-6E8A-4147-A177-3AD203B41FA5}">
                      <a16:colId xmlns:a16="http://schemas.microsoft.com/office/drawing/2014/main" val="3793791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43619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Pizza Hut Costa Rica - 2018-11-20 16:25:46 </a:t>
                      </a:r>
                      <a:r>
                        <a:rPr kumimoji="0" lang="en-US" sz="1000" b="0" i="0" u="none" strike="noStrike" kern="1200" cap="none" spc="0" normalizeH="0" baseline="0" noProof="0">
                          <a:ln>
                            <a:noFill/>
                          </a:ln>
                          <a:solidFill>
                            <a:prstClr val="black"/>
                          </a:solidFill>
                          <a:effectLst/>
                          <a:uLnTx/>
                          <a:uFillTx/>
                          <a:latin typeface="+mn-lt"/>
                          <a:ea typeface="+mn-ea"/>
                          <a:cs typeface="+mn-cs"/>
                        </a:rPr>
                        <a:t> 
 La #1 del pais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https://scontent.xx.fbcdn.net/v/t1.0-9/46492262_1933061833398087_7673505007596994560_n.jpg?_nc_cat=107&amp;_nc_ht=scontent.xx&amp;oh=bec3f1b6d09c61a250a0909f8f8f7bd0&amp;oe=5C81D550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7482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- 2018-11-20 16:17:13 </a:t>
                      </a:r>
                      <a:r>
                        <a:rPr kumimoji="0" lang="es-ES" sz="1000" b="0" i="0" u="none" strike="noStrike" kern="1200" cap="none" spc="0" normalizeH="0" baseline="0" noProof="0">
                          <a:ln>
                            <a:noFill/>
                          </a:ln>
                          <a:solidFill>
                            <a:prstClr val="black"/>
                          </a:solidFill>
                          <a:effectLst/>
                          <a:uLnTx/>
                          <a:uFillTx/>
                          <a:latin typeface="+mn-lt"/>
                          <a:ea typeface="+mn-ea"/>
                          <a:cs typeface="+mn-cs"/>
                        </a:rPr>
                        <a:t> 
 La #1 sin duda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https://scontent.xx.fbcdn.net/v/t1.0-9/46492434_1933055836732020_2106121820154363904_n.jpg?_nc_cat=103&amp;_nc_ht=scontent.xx&amp;oh=9c03b42eed1f6300609fad8e6e9a67ac&amp;oe=5C78B3D9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3182489"/>
                  </a:ext>
                </a:extLst>
              </a:tr>
            </a:tbl>
          </a:graphicData>
        </a:graphic>
      </p:graphicFrame>
      <p:sp>
        <p:nvSpPr>
          <p:cNvPr id="4" name="Text Placeholder 3">
            <a:extLst>
              <a:ext uri="{FF2B5EF4-FFF2-40B4-BE49-F238E27FC236}">
                <a16:creationId xmlns:a16="http://schemas.microsoft.com/office/drawing/2014/main" id="{D0F825FB-FBDF-47D6-A391-DBF695C45D3C}"/>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4262012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B2F92-4B30-436B-8893-5DFFF0B1F269}"/>
              </a:ext>
            </a:extLst>
          </p:cNvPr>
          <p:cNvSpPr>
            <a:spLocks noGrp="1"/>
          </p:cNvSpPr>
          <p:nvPr>
            <p:ph type="title"/>
          </p:nvPr>
        </p:nvSpPr>
        <p:spPr/>
        <p:txBody>
          <a:bodyPr/>
          <a:lstStyle/>
          <a:p>
            <a:r>
              <a:rPr lang="en-US"/>
              <a:t>Facebook User Posts Table | Spoon - 11 of 12</a:t>
            </a:r>
          </a:p>
        </p:txBody>
      </p:sp>
      <p:graphicFrame>
        <p:nvGraphicFramePr>
          <p:cNvPr id="5" name="Table Placeholder 4">
            <a:extLst>
              <a:ext uri="{FF2B5EF4-FFF2-40B4-BE49-F238E27FC236}">
                <a16:creationId xmlns:a16="http://schemas.microsoft.com/office/drawing/2014/main" id="{FB810DFE-9B2E-45A5-B3C8-74ADB581DB1D}"/>
              </a:ext>
            </a:extLst>
          </p:cNvPr>
          <p:cNvGraphicFramePr>
            <a:graphicFrameLocks noGrp="1"/>
          </p:cNvGraphicFramePr>
          <p:nvPr>
            <p:ph type="tbl" sz="quarter" idx="13"/>
            <p:extLst>
              <p:ext uri="{D42A27DB-BD31-4B8C-83A1-F6EECF244321}">
                <p14:modId xmlns:p14="http://schemas.microsoft.com/office/powerpoint/2010/main" val="2680665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01547700"/>
                    </a:ext>
                  </a:extLst>
                </a:gridCol>
                <a:gridCol w="1645920">
                  <a:extLst>
                    <a:ext uri="{9D8B030D-6E8A-4147-A177-3AD203B41FA5}">
                      <a16:colId xmlns:a16="http://schemas.microsoft.com/office/drawing/2014/main" val="1828653457"/>
                    </a:ext>
                  </a:extLst>
                </a:gridCol>
                <a:gridCol w="822960">
                  <a:extLst>
                    <a:ext uri="{9D8B030D-6E8A-4147-A177-3AD203B41FA5}">
                      <a16:colId xmlns:a16="http://schemas.microsoft.com/office/drawing/2014/main" val="2352089925"/>
                    </a:ext>
                  </a:extLst>
                </a:gridCol>
                <a:gridCol w="822960">
                  <a:extLst>
                    <a:ext uri="{9D8B030D-6E8A-4147-A177-3AD203B41FA5}">
                      <a16:colId xmlns:a16="http://schemas.microsoft.com/office/drawing/2014/main" val="1339611465"/>
                    </a:ext>
                  </a:extLst>
                </a:gridCol>
                <a:gridCol w="822960">
                  <a:extLst>
                    <a:ext uri="{9D8B030D-6E8A-4147-A177-3AD203B41FA5}">
                      <a16:colId xmlns:a16="http://schemas.microsoft.com/office/drawing/2014/main" val="3907051543"/>
                    </a:ext>
                  </a:extLst>
                </a:gridCol>
                <a:gridCol w="822960">
                  <a:extLst>
                    <a:ext uri="{9D8B030D-6E8A-4147-A177-3AD203B41FA5}">
                      <a16:colId xmlns:a16="http://schemas.microsoft.com/office/drawing/2014/main" val="1501218306"/>
                    </a:ext>
                  </a:extLst>
                </a:gridCol>
                <a:gridCol w="822960">
                  <a:extLst>
                    <a:ext uri="{9D8B030D-6E8A-4147-A177-3AD203B41FA5}">
                      <a16:colId xmlns:a16="http://schemas.microsoft.com/office/drawing/2014/main" val="3814347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2856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Spoon - 2018-11-20 13:04:37 </a:t>
                      </a:r>
                      <a:r>
                        <a:rPr kumimoji="0" lang="es-ES" sz="1000" b="0" i="0" u="none" strike="noStrike" kern="1200" cap="none" spc="0" normalizeH="0" baseline="0" noProof="0">
                          <a:ln>
                            <a:noFill/>
                          </a:ln>
                          <a:solidFill>
                            <a:prstClr val="black"/>
                          </a:solidFill>
                          <a:effectLst/>
                          <a:uLnTx/>
                          <a:uFillTx/>
                          <a:latin typeface="+mn-lt"/>
                          <a:ea typeface="+mn-ea"/>
                          <a:cs typeface="+mn-cs"/>
                        </a:rPr>
                        <a:t> 
 Esto parece un arroz con leche en lugar de un arroz con palmito, y el queso??? Qué es esto nunca en la oficina nos habían quedado tan mal como hoy y para empeorar las cosas era una sorpresa para una compañera que cumplía años!!!!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https://scontent.xx.fbcdn.net/v/t1.0-9/s720x720/46495544_10156801035706624_7558846113986379776_o.jpg?_nc_cat=111&amp;_nc_ht=scontent.xx&amp;oh=b10d98b34d0f949fc36e3bc32486c88f&amp;oe=5C6BC898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20.11.2018 13:30:05</a:t>
                      </a:r>
                    </a:p>
                  </a:txBody>
                  <a:tcPr/>
                </a:tc>
                <a:extLst>
                  <a:ext uri="{0D108BD9-81ED-4DB2-BD59-A6C34878D82A}">
                    <a16:rowId xmlns:a16="http://schemas.microsoft.com/office/drawing/2014/main" val="1628331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- 2018-11-19 20:08:26 </a:t>
                      </a:r>
                      <a:r>
                        <a:rPr kumimoji="0" lang="es-ES" sz="1000" b="0" i="0" u="none" strike="noStrike" kern="1200" cap="none" spc="0" normalizeH="0" baseline="0" noProof="0">
                          <a:ln>
                            <a:noFill/>
                          </a:ln>
                          <a:solidFill>
                            <a:prstClr val="black"/>
                          </a:solidFill>
                          <a:effectLst/>
                          <a:uLnTx/>
                          <a:uFillTx/>
                          <a:latin typeface="+mn-lt"/>
                          <a:ea typeface="+mn-ea"/>
                          <a:cs typeface="+mn-cs"/>
                        </a:rPr>
                        <a:t> 
 El día de hoy lunes 19 de noviembre, estuve con mi hija sentada en el restaurante de Liberia,  por más de 20 minutos y nunca nos tomaron la orden, tuve que Irme del lugar!!! pésimo servicio!!!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75514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Pizza Hut Costa Rica - 2018-11-19 19:29:52 </a:t>
                      </a:r>
                      <a:r>
                        <a:rPr kumimoji="0" lang="es-ES" sz="1000" b="0" i="0" u="none" strike="noStrike" kern="1200" cap="none" spc="0" normalizeH="0" baseline="0" noProof="0">
                          <a:ln>
                            <a:noFill/>
                          </a:ln>
                          <a:solidFill>
                            <a:prstClr val="black"/>
                          </a:solidFill>
                          <a:effectLst/>
                          <a:uLnTx/>
                          <a:uFillTx/>
                          <a:latin typeface="+mn-lt"/>
                          <a:ea typeface="+mn-ea"/>
                          <a:cs typeface="+mn-cs"/>
                        </a:rPr>
                        <a:t> 
 Hola buenas noches, quiero saber que paso con el pizza attack.!?
🤔
Me quedé esperándolo!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20.11.2018 16:16:12</a:t>
                      </a:r>
                    </a:p>
                  </a:txBody>
                  <a:tcPr/>
                </a:tc>
                <a:extLst>
                  <a:ext uri="{0D108BD9-81ED-4DB2-BD59-A6C34878D82A}">
                    <a16:rowId xmlns:a16="http://schemas.microsoft.com/office/drawing/2014/main" val="2217055928"/>
                  </a:ext>
                </a:extLst>
              </a:tr>
            </a:tbl>
          </a:graphicData>
        </a:graphic>
      </p:graphicFrame>
      <p:sp>
        <p:nvSpPr>
          <p:cNvPr id="4" name="Text Placeholder 3">
            <a:extLst>
              <a:ext uri="{FF2B5EF4-FFF2-40B4-BE49-F238E27FC236}">
                <a16:creationId xmlns:a16="http://schemas.microsoft.com/office/drawing/2014/main" id="{90C19749-37CD-4848-BC07-F9DEDC267467}"/>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2952873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AE1EE-E786-474E-BD30-E3B89994C104}"/>
              </a:ext>
            </a:extLst>
          </p:cNvPr>
          <p:cNvSpPr>
            <a:spLocks noGrp="1"/>
          </p:cNvSpPr>
          <p:nvPr>
            <p:ph type="title"/>
          </p:nvPr>
        </p:nvSpPr>
        <p:spPr/>
        <p:txBody>
          <a:bodyPr/>
          <a:lstStyle/>
          <a:p>
            <a:r>
              <a:rPr lang="en-US"/>
              <a:t>Facebook User Posts Table | Spoon - 12 of 12</a:t>
            </a:r>
          </a:p>
        </p:txBody>
      </p:sp>
      <p:graphicFrame>
        <p:nvGraphicFramePr>
          <p:cNvPr id="5" name="Table Placeholder 4">
            <a:extLst>
              <a:ext uri="{FF2B5EF4-FFF2-40B4-BE49-F238E27FC236}">
                <a16:creationId xmlns:a16="http://schemas.microsoft.com/office/drawing/2014/main" id="{AC5DCDF3-1FD2-410D-9AA2-43A6B3D3DC7B}"/>
              </a:ext>
            </a:extLst>
          </p:cNvPr>
          <p:cNvGraphicFramePr>
            <a:graphicFrameLocks noGrp="1"/>
          </p:cNvGraphicFramePr>
          <p:nvPr>
            <p:ph type="tbl" sz="quarter" idx="13"/>
            <p:extLst>
              <p:ext uri="{D42A27DB-BD31-4B8C-83A1-F6EECF244321}">
                <p14:modId xmlns:p14="http://schemas.microsoft.com/office/powerpoint/2010/main" val="938174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92787821"/>
                    </a:ext>
                  </a:extLst>
                </a:gridCol>
                <a:gridCol w="1645920">
                  <a:extLst>
                    <a:ext uri="{9D8B030D-6E8A-4147-A177-3AD203B41FA5}">
                      <a16:colId xmlns:a16="http://schemas.microsoft.com/office/drawing/2014/main" val="1452123935"/>
                    </a:ext>
                  </a:extLst>
                </a:gridCol>
                <a:gridCol w="822960">
                  <a:extLst>
                    <a:ext uri="{9D8B030D-6E8A-4147-A177-3AD203B41FA5}">
                      <a16:colId xmlns:a16="http://schemas.microsoft.com/office/drawing/2014/main" val="860267322"/>
                    </a:ext>
                  </a:extLst>
                </a:gridCol>
                <a:gridCol w="822960">
                  <a:extLst>
                    <a:ext uri="{9D8B030D-6E8A-4147-A177-3AD203B41FA5}">
                      <a16:colId xmlns:a16="http://schemas.microsoft.com/office/drawing/2014/main" val="3005118281"/>
                    </a:ext>
                  </a:extLst>
                </a:gridCol>
                <a:gridCol w="822960">
                  <a:extLst>
                    <a:ext uri="{9D8B030D-6E8A-4147-A177-3AD203B41FA5}">
                      <a16:colId xmlns:a16="http://schemas.microsoft.com/office/drawing/2014/main" val="1675120016"/>
                    </a:ext>
                  </a:extLst>
                </a:gridCol>
                <a:gridCol w="822960">
                  <a:extLst>
                    <a:ext uri="{9D8B030D-6E8A-4147-A177-3AD203B41FA5}">
                      <a16:colId xmlns:a16="http://schemas.microsoft.com/office/drawing/2014/main" val="581504699"/>
                    </a:ext>
                  </a:extLst>
                </a:gridCol>
                <a:gridCol w="822960">
                  <a:extLst>
                    <a:ext uri="{9D8B030D-6E8A-4147-A177-3AD203B41FA5}">
                      <a16:colId xmlns:a16="http://schemas.microsoft.com/office/drawing/2014/main" val="2281607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37144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Spoon - 2018-11-19 12:24:36 </a:t>
                      </a:r>
                      <a:r>
                        <a:rPr kumimoji="0" lang="es-ES" sz="1000" b="0" i="0" u="none" strike="noStrike" kern="1200" cap="none" spc="0" normalizeH="0" baseline="0" noProof="0">
                          <a:ln>
                            <a:noFill/>
                          </a:ln>
                          <a:solidFill>
                            <a:prstClr val="black"/>
                          </a:solidFill>
                          <a:effectLst/>
                          <a:uLnTx/>
                          <a:uFillTx/>
                          <a:latin typeface="+mn-lt"/>
                          <a:ea typeface="+mn-ea"/>
                          <a:cs typeface="+mn-cs"/>
                        </a:rPr>
                        <a:t> 
 Pesima calidad....vea el aderezo que ponen a una ensalada...da pena que no tengan un control de calidad...Spoon Lincoln Plaza servicio Express...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https://scontent.xx.fbcdn.net/v/t1.0-9/s720x720/46458620_10157407547530961_4437808476516777984_o.jpg?_nc_cat=111&amp;_nc_ht=scontent.xx&amp;oh=fb8eca88dfa4f30a833b8dd84c4b033a&amp;oe=5C7C79CB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19.11.2018 14:19:52</a:t>
                      </a:r>
                    </a:p>
                  </a:txBody>
                  <a:tcPr/>
                </a:tc>
                <a:extLst>
                  <a:ext uri="{0D108BD9-81ED-4DB2-BD59-A6C34878D82A}">
                    <a16:rowId xmlns:a16="http://schemas.microsoft.com/office/drawing/2014/main" val="3332573297"/>
                  </a:ext>
                </a:extLst>
              </a:tr>
            </a:tbl>
          </a:graphicData>
        </a:graphic>
      </p:graphicFrame>
      <p:sp>
        <p:nvSpPr>
          <p:cNvPr id="4" name="Text Placeholder 3">
            <a:extLst>
              <a:ext uri="{FF2B5EF4-FFF2-40B4-BE49-F238E27FC236}">
                <a16:creationId xmlns:a16="http://schemas.microsoft.com/office/drawing/2014/main" id="{8CF189B1-D44B-4E11-ADDA-FF0C8D204EE2}"/>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1862438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1C7D6-7C88-4207-99BF-C05C062A0DF9}"/>
              </a:ext>
            </a:extLst>
          </p:cNvPr>
          <p:cNvSpPr>
            <a:spLocks noGrp="1"/>
          </p:cNvSpPr>
          <p:nvPr>
            <p:ph type="title"/>
          </p:nvPr>
        </p:nvSpPr>
        <p:spPr/>
        <p:txBody>
          <a:bodyPr/>
          <a:lstStyle/>
          <a:p>
            <a:r>
              <a:rPr lang="en-US"/>
              <a:t>Facebook Hashtag Detection | Spoon - 1 of 3</a:t>
            </a:r>
          </a:p>
        </p:txBody>
      </p:sp>
      <p:graphicFrame>
        <p:nvGraphicFramePr>
          <p:cNvPr id="5" name="Table Placeholder 4">
            <a:extLst>
              <a:ext uri="{FF2B5EF4-FFF2-40B4-BE49-F238E27FC236}">
                <a16:creationId xmlns:a16="http://schemas.microsoft.com/office/drawing/2014/main" id="{90C6FA0B-4E5C-4DDC-9C4D-D9690914A06A}"/>
              </a:ext>
            </a:extLst>
          </p:cNvPr>
          <p:cNvGraphicFramePr>
            <a:graphicFrameLocks noGrp="1"/>
          </p:cNvGraphicFramePr>
          <p:nvPr>
            <p:ph type="tbl" sz="quarter" idx="13"/>
            <p:extLst>
              <p:ext uri="{D42A27DB-BD31-4B8C-83A1-F6EECF244321}">
                <p14:modId xmlns:p14="http://schemas.microsoft.com/office/powerpoint/2010/main" val="980956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4247711"/>
                    </a:ext>
                  </a:extLst>
                </a:gridCol>
                <a:gridCol w="1234440">
                  <a:extLst>
                    <a:ext uri="{9D8B030D-6E8A-4147-A177-3AD203B41FA5}">
                      <a16:colId xmlns:a16="http://schemas.microsoft.com/office/drawing/2014/main" val="896710152"/>
                    </a:ext>
                  </a:extLst>
                </a:gridCol>
                <a:gridCol w="1234440">
                  <a:extLst>
                    <a:ext uri="{9D8B030D-6E8A-4147-A177-3AD203B41FA5}">
                      <a16:colId xmlns:a16="http://schemas.microsoft.com/office/drawing/2014/main" val="2749714248"/>
                    </a:ext>
                  </a:extLst>
                </a:gridCol>
                <a:gridCol w="1234440">
                  <a:extLst>
                    <a:ext uri="{9D8B030D-6E8A-4147-A177-3AD203B41FA5}">
                      <a16:colId xmlns:a16="http://schemas.microsoft.com/office/drawing/2014/main" val="879699876"/>
                    </a:ext>
                  </a:extLst>
                </a:gridCol>
                <a:gridCol w="1234440">
                  <a:extLst>
                    <a:ext uri="{9D8B030D-6E8A-4147-A177-3AD203B41FA5}">
                      <a16:colId xmlns:a16="http://schemas.microsoft.com/office/drawing/2014/main" val="1552642483"/>
                    </a:ext>
                  </a:extLst>
                </a:gridCol>
                <a:gridCol w="1234440">
                  <a:extLst>
                    <a:ext uri="{9D8B030D-6E8A-4147-A177-3AD203B41FA5}">
                      <a16:colId xmlns:a16="http://schemas.microsoft.com/office/drawing/2014/main" val="2361236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868357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#DíaMundialdelSándwich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extLst>
                  <a:ext uri="{0D108BD9-81ED-4DB2-BD59-A6C34878D82A}">
                    <a16:rowId xmlns:a16="http://schemas.microsoft.com/office/drawing/2014/main" val="1342167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#DuplicáElSentimiento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extLst>
                  <a:ext uri="{0D108BD9-81ED-4DB2-BD59-A6C34878D82A}">
                    <a16:rowId xmlns:a16="http://schemas.microsoft.com/office/drawing/2014/main" val="199684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#TanBuenasComoTuSub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013071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#MeditaSub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309329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#PrecioEspecial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108.08333333333</a:t>
                      </a:r>
                    </a:p>
                  </a:txBody>
                  <a:tcPr/>
                </a:tc>
                <a:extLst>
                  <a:ext uri="{0D108BD9-81ED-4DB2-BD59-A6C34878D82A}">
                    <a16:rowId xmlns:a16="http://schemas.microsoft.com/office/drawing/2014/main" val="3782250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#ByeBye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extLst>
                  <a:ext uri="{0D108BD9-81ED-4DB2-BD59-A6C34878D82A}">
                    <a16:rowId xmlns:a16="http://schemas.microsoft.com/office/drawing/2014/main" val="55768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#ÚltimoDía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847928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#LuckyLunes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72714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#DoblePromoción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71199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#PromoDelMes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extLst>
                  <a:ext uri="{0D108BD9-81ED-4DB2-BD59-A6C34878D82A}">
                    <a16:rowId xmlns:a16="http://schemas.microsoft.com/office/drawing/2014/main" val="1370487672"/>
                  </a:ext>
                </a:extLst>
              </a:tr>
            </a:tbl>
          </a:graphicData>
        </a:graphic>
      </p:graphicFrame>
      <p:sp>
        <p:nvSpPr>
          <p:cNvPr id="4" name="Text Placeholder 3">
            <a:extLst>
              <a:ext uri="{FF2B5EF4-FFF2-40B4-BE49-F238E27FC236}">
                <a16:creationId xmlns:a16="http://schemas.microsoft.com/office/drawing/2014/main" id="{620B0B3C-4DFA-4F50-A832-A0B2412CA752}"/>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1168171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B5231-E5C0-4063-BA01-6FA665F79A67}"/>
              </a:ext>
            </a:extLst>
          </p:cNvPr>
          <p:cNvSpPr>
            <a:spLocks noGrp="1"/>
          </p:cNvSpPr>
          <p:nvPr>
            <p:ph type="title"/>
          </p:nvPr>
        </p:nvSpPr>
        <p:spPr/>
        <p:txBody>
          <a:bodyPr/>
          <a:lstStyle/>
          <a:p>
            <a:r>
              <a:rPr lang="en-US"/>
              <a:t>Facebook Hashtag Detection | Spoon - 2 of 3</a:t>
            </a:r>
          </a:p>
        </p:txBody>
      </p:sp>
      <p:graphicFrame>
        <p:nvGraphicFramePr>
          <p:cNvPr id="5" name="Table Placeholder 4">
            <a:extLst>
              <a:ext uri="{FF2B5EF4-FFF2-40B4-BE49-F238E27FC236}">
                <a16:creationId xmlns:a16="http://schemas.microsoft.com/office/drawing/2014/main" id="{9118FDA9-F875-4956-8FBF-0D0801CC9444}"/>
              </a:ext>
            </a:extLst>
          </p:cNvPr>
          <p:cNvGraphicFramePr>
            <a:graphicFrameLocks noGrp="1"/>
          </p:cNvGraphicFramePr>
          <p:nvPr>
            <p:ph type="tbl" sz="quarter" idx="13"/>
            <p:extLst>
              <p:ext uri="{D42A27DB-BD31-4B8C-83A1-F6EECF244321}">
                <p14:modId xmlns:p14="http://schemas.microsoft.com/office/powerpoint/2010/main" val="702811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4122248"/>
                    </a:ext>
                  </a:extLst>
                </a:gridCol>
                <a:gridCol w="1234440">
                  <a:extLst>
                    <a:ext uri="{9D8B030D-6E8A-4147-A177-3AD203B41FA5}">
                      <a16:colId xmlns:a16="http://schemas.microsoft.com/office/drawing/2014/main" val="4206194193"/>
                    </a:ext>
                  </a:extLst>
                </a:gridCol>
                <a:gridCol w="1234440">
                  <a:extLst>
                    <a:ext uri="{9D8B030D-6E8A-4147-A177-3AD203B41FA5}">
                      <a16:colId xmlns:a16="http://schemas.microsoft.com/office/drawing/2014/main" val="3291376167"/>
                    </a:ext>
                  </a:extLst>
                </a:gridCol>
                <a:gridCol w="1234440">
                  <a:extLst>
                    <a:ext uri="{9D8B030D-6E8A-4147-A177-3AD203B41FA5}">
                      <a16:colId xmlns:a16="http://schemas.microsoft.com/office/drawing/2014/main" val="3008602328"/>
                    </a:ext>
                  </a:extLst>
                </a:gridCol>
                <a:gridCol w="1234440">
                  <a:extLst>
                    <a:ext uri="{9D8B030D-6E8A-4147-A177-3AD203B41FA5}">
                      <a16:colId xmlns:a16="http://schemas.microsoft.com/office/drawing/2014/main" val="3235396970"/>
                    </a:ext>
                  </a:extLst>
                </a:gridCol>
                <a:gridCol w="1234440">
                  <a:extLst>
                    <a:ext uri="{9D8B030D-6E8A-4147-A177-3AD203B41FA5}">
                      <a16:colId xmlns:a16="http://schemas.microsoft.com/office/drawing/2014/main" val="3656450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2559899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#NavidadFriendly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166303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#FindeMásRicoDelAño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288.33333333333</a:t>
                      </a:r>
                    </a:p>
                  </a:txBody>
                  <a:tcPr/>
                </a:tc>
                <a:extLst>
                  <a:ext uri="{0D108BD9-81ED-4DB2-BD59-A6C34878D82A}">
                    <a16:rowId xmlns:a16="http://schemas.microsoft.com/office/drawing/2014/main" val="1712693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#PizzaLover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2490.3333333333</a:t>
                      </a:r>
                    </a:p>
                  </a:txBody>
                  <a:tcPr/>
                </a:tc>
                <a:extLst>
                  <a:ext uri="{0D108BD9-81ED-4DB2-BD59-A6C34878D82A}">
                    <a16:rowId xmlns:a16="http://schemas.microsoft.com/office/drawing/2014/main" val="155040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#FindeWOW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160688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#Big4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3136</a:t>
                      </a:r>
                    </a:p>
                  </a:txBody>
                  <a:tcPr/>
                </a:tc>
                <a:extLst>
                  <a:ext uri="{0D108BD9-81ED-4DB2-BD59-A6C34878D82A}">
                    <a16:rowId xmlns:a16="http://schemas.microsoft.com/office/drawing/2014/main" val="2461264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#PizzaWeekend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427.33333333333</a:t>
                      </a:r>
                    </a:p>
                  </a:txBody>
                  <a:tcPr/>
                </a:tc>
                <a:extLst>
                  <a:ext uri="{0D108BD9-81ED-4DB2-BD59-A6C34878D82A}">
                    <a16:rowId xmlns:a16="http://schemas.microsoft.com/office/drawing/2014/main" val="1368611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#BIGMiércoles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3635</a:t>
                      </a:r>
                    </a:p>
                  </a:txBody>
                  <a:tcPr/>
                </a:tc>
                <a:extLst>
                  <a:ext uri="{0D108BD9-81ED-4DB2-BD59-A6C34878D82A}">
                    <a16:rowId xmlns:a16="http://schemas.microsoft.com/office/drawing/2014/main" val="341806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#PizzaHutBlackWeekend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extLst>
                  <a:ext uri="{0D108BD9-81ED-4DB2-BD59-A6C34878D82A}">
                    <a16:rowId xmlns:a16="http://schemas.microsoft.com/office/drawing/2014/main" val="1608427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#Pizzalover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extLst>
                  <a:ext uri="{0D108BD9-81ED-4DB2-BD59-A6C34878D82A}">
                    <a16:rowId xmlns:a16="http://schemas.microsoft.com/office/drawing/2014/main" val="35567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#PizzaHut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extLst>
                  <a:ext uri="{0D108BD9-81ED-4DB2-BD59-A6C34878D82A}">
                    <a16:rowId xmlns:a16="http://schemas.microsoft.com/office/drawing/2014/main" val="3553208270"/>
                  </a:ext>
                </a:extLst>
              </a:tr>
            </a:tbl>
          </a:graphicData>
        </a:graphic>
      </p:graphicFrame>
      <p:sp>
        <p:nvSpPr>
          <p:cNvPr id="4" name="Text Placeholder 3">
            <a:extLst>
              <a:ext uri="{FF2B5EF4-FFF2-40B4-BE49-F238E27FC236}">
                <a16:creationId xmlns:a16="http://schemas.microsoft.com/office/drawing/2014/main" id="{520865ED-E0D7-4139-B0BB-144967BEC756}"/>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3592907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ED66F-2889-4727-841D-7CB920697C8B}"/>
              </a:ext>
            </a:extLst>
          </p:cNvPr>
          <p:cNvSpPr>
            <a:spLocks noGrp="1"/>
          </p:cNvSpPr>
          <p:nvPr>
            <p:ph type="title"/>
          </p:nvPr>
        </p:nvSpPr>
        <p:spPr/>
        <p:txBody>
          <a:bodyPr/>
          <a:lstStyle/>
          <a:p>
            <a:r>
              <a:rPr lang="en-US"/>
              <a:t>Facebook Hashtag Detection | Spoon - 3 of 3</a:t>
            </a:r>
          </a:p>
        </p:txBody>
      </p:sp>
      <p:graphicFrame>
        <p:nvGraphicFramePr>
          <p:cNvPr id="5" name="Table Placeholder 4">
            <a:extLst>
              <a:ext uri="{FF2B5EF4-FFF2-40B4-BE49-F238E27FC236}">
                <a16:creationId xmlns:a16="http://schemas.microsoft.com/office/drawing/2014/main" id="{EE7B5EB7-FFFB-4118-89DE-951AE2D476E2}"/>
              </a:ext>
            </a:extLst>
          </p:cNvPr>
          <p:cNvGraphicFramePr>
            <a:graphicFrameLocks noGrp="1"/>
          </p:cNvGraphicFramePr>
          <p:nvPr>
            <p:ph type="tbl" sz="quarter" idx="13"/>
            <p:extLst>
              <p:ext uri="{D42A27DB-BD31-4B8C-83A1-F6EECF244321}">
                <p14:modId xmlns:p14="http://schemas.microsoft.com/office/powerpoint/2010/main" val="2591988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06897820"/>
                    </a:ext>
                  </a:extLst>
                </a:gridCol>
                <a:gridCol w="1234440">
                  <a:extLst>
                    <a:ext uri="{9D8B030D-6E8A-4147-A177-3AD203B41FA5}">
                      <a16:colId xmlns:a16="http://schemas.microsoft.com/office/drawing/2014/main" val="3369015281"/>
                    </a:ext>
                  </a:extLst>
                </a:gridCol>
                <a:gridCol w="1234440">
                  <a:extLst>
                    <a:ext uri="{9D8B030D-6E8A-4147-A177-3AD203B41FA5}">
                      <a16:colId xmlns:a16="http://schemas.microsoft.com/office/drawing/2014/main" val="107214974"/>
                    </a:ext>
                  </a:extLst>
                </a:gridCol>
                <a:gridCol w="1234440">
                  <a:extLst>
                    <a:ext uri="{9D8B030D-6E8A-4147-A177-3AD203B41FA5}">
                      <a16:colId xmlns:a16="http://schemas.microsoft.com/office/drawing/2014/main" val="3925321605"/>
                    </a:ext>
                  </a:extLst>
                </a:gridCol>
                <a:gridCol w="1234440">
                  <a:extLst>
                    <a:ext uri="{9D8B030D-6E8A-4147-A177-3AD203B41FA5}">
                      <a16:colId xmlns:a16="http://schemas.microsoft.com/office/drawing/2014/main" val="2618854082"/>
                    </a:ext>
                  </a:extLst>
                </a:gridCol>
                <a:gridCol w="1234440">
                  <a:extLst>
                    <a:ext uri="{9D8B030D-6E8A-4147-A177-3AD203B41FA5}">
                      <a16:colId xmlns:a16="http://schemas.microsoft.com/office/drawing/2014/main" val="4096916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221810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#FindeMásRico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extLst>
                  <a:ext uri="{0D108BD9-81ED-4DB2-BD59-A6C34878D82A}">
                    <a16:rowId xmlns:a16="http://schemas.microsoft.com/office/drawing/2014/main" val="181108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#SaborAAyudar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238.30434782609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27.391304347826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34.608695652174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300.30434782609</a:t>
                      </a:r>
                    </a:p>
                  </a:txBody>
                  <a:tcPr/>
                </a:tc>
                <a:extLst>
                  <a:ext uri="{0D108BD9-81ED-4DB2-BD59-A6C34878D82A}">
                    <a16:rowId xmlns:a16="http://schemas.microsoft.com/office/drawing/2014/main" val="2171961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#GranDía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191.29411764706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19.882352941176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239.26470588235</a:t>
                      </a:r>
                    </a:p>
                  </a:txBody>
                  <a:tcPr/>
                </a:tc>
                <a:extLst>
                  <a:ext uri="{0D108BD9-81ED-4DB2-BD59-A6C34878D82A}">
                    <a16:rowId xmlns:a16="http://schemas.microsoft.com/office/drawing/2014/main" val="2437664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#CrazyWeekend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2191.25</a:t>
                      </a:r>
                    </a:p>
                  </a:txBody>
                  <a:tcPr/>
                </a:tc>
                <a:extLst>
                  <a:ext uri="{0D108BD9-81ED-4DB2-BD59-A6C34878D82A}">
                    <a16:rowId xmlns:a16="http://schemas.microsoft.com/office/drawing/2014/main" val="322989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#LeerYJugar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290.66666666667</a:t>
                      </a:r>
                    </a:p>
                  </a:txBody>
                  <a:tcPr/>
                </a:tc>
                <a:extLst>
                  <a:ext uri="{0D108BD9-81ED-4DB2-BD59-A6C34878D82A}">
                    <a16:rowId xmlns:a16="http://schemas.microsoft.com/office/drawing/2014/main" val="2735339050"/>
                  </a:ext>
                </a:extLst>
              </a:tr>
            </a:tbl>
          </a:graphicData>
        </a:graphic>
      </p:graphicFrame>
      <p:sp>
        <p:nvSpPr>
          <p:cNvPr id="4" name="Text Placeholder 3">
            <a:extLst>
              <a:ext uri="{FF2B5EF4-FFF2-40B4-BE49-F238E27FC236}">
                <a16:creationId xmlns:a16="http://schemas.microsoft.com/office/drawing/2014/main" id="{DA706D6E-7C61-4DCC-967F-C39C610DD10B}"/>
              </a:ext>
            </a:extLst>
          </p:cNvPr>
          <p:cNvSpPr>
            <a:spLocks noGrp="1"/>
          </p:cNvSpPr>
          <p:nvPr>
            <p:ph type="body" sz="quarter" idx="14"/>
          </p:nvPr>
        </p:nvSpPr>
        <p:spPr/>
        <p:txBody>
          <a:bodyPr/>
          <a:lstStyle/>
          <a:p>
            <a:r>
              <a:rPr lang="en-US"/>
              <a:t>01.11.2018 - 30.11.2018</a:t>
            </a:r>
          </a:p>
        </p:txBody>
      </p:sp>
    </p:spTree>
    <p:extLst>
      <p:ext uri="{BB962C8B-B14F-4D97-AF65-F5344CB8AC3E}">
        <p14:creationId xmlns:p14="http://schemas.microsoft.com/office/powerpoint/2010/main" val="33393931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5A107-BE14-4D5C-BDEE-7A01D30A57E8}"/>
              </a:ext>
            </a:extLst>
          </p:cNvPr>
          <p:cNvSpPr>
            <a:spLocks noGrp="1"/>
          </p:cNvSpPr>
          <p:nvPr>
            <p:ph type="title"/>
          </p:nvPr>
        </p:nvSpPr>
        <p:spPr/>
        <p:txBody>
          <a:bodyPr/>
          <a:lstStyle/>
          <a:p>
            <a:r>
              <a:rPr lang="en-US"/>
              <a:t>Facebook Interaction Rate By Post Type | Spoon</a:t>
            </a:r>
          </a:p>
        </p:txBody>
      </p:sp>
      <p:graphicFrame>
        <p:nvGraphicFramePr>
          <p:cNvPr id="6" name="Chart Placeholder 5">
            <a:extLst>
              <a:ext uri="{FF2B5EF4-FFF2-40B4-BE49-F238E27FC236}">
                <a16:creationId xmlns:a16="http://schemas.microsoft.com/office/drawing/2014/main" id="{F6C407DD-A60B-4B21-AA6D-52CA853E94EC}"/>
              </a:ext>
            </a:extLst>
          </p:cNvPr>
          <p:cNvGraphicFramePr>
            <a:graphicFrameLocks noGrp="1"/>
          </p:cNvGraphicFramePr>
          <p:nvPr>
            <p:ph type="chart" sz="quarter" idx="13"/>
            <p:extLst>
              <p:ext uri="{D42A27DB-BD31-4B8C-83A1-F6EECF244321}">
                <p14:modId xmlns:p14="http://schemas.microsoft.com/office/powerpoint/2010/main" val="2476213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DCB228-A9AB-4BE6-9DCD-D9919F39BCE3}"/>
              </a:ext>
            </a:extLst>
          </p:cNvPr>
          <p:cNvSpPr>
            <a:spLocks noGrp="1"/>
          </p:cNvSpPr>
          <p:nvPr>
            <p:ph type="body" sz="quarter" idx="14"/>
          </p:nvPr>
        </p:nvSpPr>
        <p:spPr/>
        <p:txBody>
          <a:bodyPr/>
          <a:lstStyle/>
          <a:p>
            <a:r>
              <a:rPr lang="en-US"/>
              <a:t>01.11.2018 - 30.11.2018</a:t>
            </a:r>
          </a:p>
        </p:txBody>
      </p:sp>
      <p:sp>
        <p:nvSpPr>
          <p:cNvPr id="5" name="Footer Placeholder 4">
            <a:extLst>
              <a:ext uri="{FF2B5EF4-FFF2-40B4-BE49-F238E27FC236}">
                <a16:creationId xmlns:a16="http://schemas.microsoft.com/office/drawing/2014/main" id="{DAF4B79A-BEE5-42F8-8012-D8785A0E61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3061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563B8-FDDD-4510-B525-22CBCBF71477}"/>
              </a:ext>
            </a:extLst>
          </p:cNvPr>
          <p:cNvSpPr>
            <a:spLocks noGrp="1"/>
          </p:cNvSpPr>
          <p:nvPr>
            <p:ph type="title"/>
          </p:nvPr>
        </p:nvSpPr>
        <p:spPr/>
        <p:txBody>
          <a:bodyPr/>
          <a:lstStyle/>
          <a:p>
            <a:r>
              <a:rPr lang="en-US"/>
              <a:t>Facebook Sponsored Posts Distribution | Spoon</a:t>
            </a:r>
          </a:p>
        </p:txBody>
      </p:sp>
      <p:graphicFrame>
        <p:nvGraphicFramePr>
          <p:cNvPr id="6" name="Chart Placeholder 5">
            <a:extLst>
              <a:ext uri="{FF2B5EF4-FFF2-40B4-BE49-F238E27FC236}">
                <a16:creationId xmlns:a16="http://schemas.microsoft.com/office/drawing/2014/main" id="{E2CCDACE-7E2A-451D-B8F6-4B81AF963734}"/>
              </a:ext>
            </a:extLst>
          </p:cNvPr>
          <p:cNvGraphicFramePr>
            <a:graphicFrameLocks noGrp="1"/>
          </p:cNvGraphicFramePr>
          <p:nvPr>
            <p:ph type="chart" sz="quarter" idx="13"/>
            <p:extLst>
              <p:ext uri="{D42A27DB-BD31-4B8C-83A1-F6EECF244321}">
                <p14:modId xmlns:p14="http://schemas.microsoft.com/office/powerpoint/2010/main" val="3372888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E8B88A-2D15-4BDB-9150-9332F61DD186}"/>
              </a:ext>
            </a:extLst>
          </p:cNvPr>
          <p:cNvSpPr>
            <a:spLocks noGrp="1"/>
          </p:cNvSpPr>
          <p:nvPr>
            <p:ph type="body" sz="quarter" idx="14"/>
          </p:nvPr>
        </p:nvSpPr>
        <p:spPr/>
        <p:txBody>
          <a:bodyPr/>
          <a:lstStyle/>
          <a:p>
            <a:r>
              <a:rPr lang="en-US"/>
              <a:t>01.11.2018 - 30.11.2018</a:t>
            </a:r>
          </a:p>
        </p:txBody>
      </p:sp>
      <p:sp>
        <p:nvSpPr>
          <p:cNvPr id="5" name="Footer Placeholder 4">
            <a:extLst>
              <a:ext uri="{FF2B5EF4-FFF2-40B4-BE49-F238E27FC236}">
                <a16:creationId xmlns:a16="http://schemas.microsoft.com/office/drawing/2014/main" id="{F04D3DE0-A6AE-4EC8-9F22-2DC9AD2D70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19181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1975</Words>
  <Application>Microsoft Office PowerPoint</Application>
  <PresentationFormat>On-screen Show (4:3)</PresentationFormat>
  <Paragraphs>819</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FB-Mensual</vt:lpstr>
      <vt:lpstr>Facebook Key Metrics Table | Spoon</vt:lpstr>
      <vt:lpstr>Facebook Interactions Distribution | Spoon</vt:lpstr>
      <vt:lpstr>Facebook Own Posts Table | Spoon - 1 of 7</vt:lpstr>
      <vt:lpstr>Facebook Own Posts Table | Spoon - 2 of 7</vt:lpstr>
      <vt:lpstr>Facebook Own Posts Table | Spoon - 3 of 7</vt:lpstr>
      <vt:lpstr>Facebook Own Posts Table | Spoon - 4 of 7</vt:lpstr>
      <vt:lpstr>Facebook Own Posts Table | Spoon - 5 of 7</vt:lpstr>
      <vt:lpstr>Facebook Own Posts Table | Spoon - 6 of 7</vt:lpstr>
      <vt:lpstr>Facebook Own Posts Table | Spoon - 7 of 7</vt:lpstr>
      <vt:lpstr>Facebook User Posts Table | Spoon - 1 of 12</vt:lpstr>
      <vt:lpstr>Facebook User Posts Table | Spoon - 2 of 12</vt:lpstr>
      <vt:lpstr>Facebook User Posts Table | Spoon - 3 of 12</vt:lpstr>
      <vt:lpstr>Facebook User Posts Table | Spoon - 4 of 12</vt:lpstr>
      <vt:lpstr>Facebook User Posts Table | Spoon - 5 of 12</vt:lpstr>
      <vt:lpstr>Facebook User Posts Table | Spoon - 6 of 12</vt:lpstr>
      <vt:lpstr>Facebook User Posts Table | Spoon - 7 of 12</vt:lpstr>
      <vt:lpstr>Facebook User Posts Table | Spoon - 8 of 12</vt:lpstr>
      <vt:lpstr>Facebook User Posts Table | Spoon - 9 of 12</vt:lpstr>
      <vt:lpstr>Facebook User Posts Table | Spoon - 10 of 12</vt:lpstr>
      <vt:lpstr>Facebook User Posts Table | Spoon - 11 of 12</vt:lpstr>
      <vt:lpstr>Facebook User Posts Table | Spoon - 12 of 12</vt:lpstr>
      <vt:lpstr>Facebook Hashtag Detection | Spoon - 1 of 3</vt:lpstr>
      <vt:lpstr>Facebook Hashtag Detection | Spoon - 2 of 3</vt:lpstr>
      <vt:lpstr>Facebook Hashtag Detection | Spoon - 3 of 3</vt:lpstr>
      <vt:lpstr>Facebook Interaction Rate By Post Type | Spoon</vt:lpstr>
      <vt:lpstr>Facebook Sponsored Posts Distribution | Spoon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FB-Mensual</dc:title>
  <dc:creator>Administrator</dc:creator>
  <cp:lastModifiedBy>Administrator</cp:lastModifiedBy>
  <cp:revision>1</cp:revision>
  <dcterms:created xsi:type="dcterms:W3CDTF">2018-12-03T21:06:43Z</dcterms:created>
  <dcterms:modified xsi:type="dcterms:W3CDTF">2018-12-03T21:07:59Z</dcterms:modified>
</cp:coreProperties>
</file>