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Sheet1!$B$2:$B$31</c:f>
              <c:numCache>
                <c:formatCode>General</c:formatCode>
                <c:ptCount val="30"/>
                <c:pt idx="0">
                  <c:v>212798</c:v>
                </c:pt>
                <c:pt idx="1">
                  <c:v>212818</c:v>
                </c:pt>
                <c:pt idx="2">
                  <c:v>212852</c:v>
                </c:pt>
                <c:pt idx="3">
                  <c:v>212863</c:v>
                </c:pt>
                <c:pt idx="4">
                  <c:v>212911</c:v>
                </c:pt>
                <c:pt idx="5">
                  <c:v>212932</c:v>
                </c:pt>
                <c:pt idx="6">
                  <c:v>212957</c:v>
                </c:pt>
                <c:pt idx="7">
                  <c:v>212975</c:v>
                </c:pt>
                <c:pt idx="8">
                  <c:v>212998</c:v>
                </c:pt>
                <c:pt idx="9">
                  <c:v>213066</c:v>
                </c:pt>
                <c:pt idx="10">
                  <c:v>213100</c:v>
                </c:pt>
                <c:pt idx="11">
                  <c:v>213114</c:v>
                </c:pt>
                <c:pt idx="12">
                  <c:v>213125</c:v>
                </c:pt>
                <c:pt idx="13">
                  <c:v>213162</c:v>
                </c:pt>
                <c:pt idx="14">
                  <c:v>213182</c:v>
                </c:pt>
                <c:pt idx="15">
                  <c:v>213235</c:v>
                </c:pt>
                <c:pt idx="16">
                  <c:v>213293</c:v>
                </c:pt>
                <c:pt idx="17">
                  <c:v>213342</c:v>
                </c:pt>
                <c:pt idx="18">
                  <c:v>213384</c:v>
                </c:pt>
                <c:pt idx="19">
                  <c:v>213428</c:v>
                </c:pt>
                <c:pt idx="20">
                  <c:v>213453</c:v>
                </c:pt>
                <c:pt idx="21">
                  <c:v>213482</c:v>
                </c:pt>
                <c:pt idx="22">
                  <c:v>213509</c:v>
                </c:pt>
                <c:pt idx="23">
                  <c:v>213555</c:v>
                </c:pt>
                <c:pt idx="24">
                  <c:v>213580</c:v>
                </c:pt>
                <c:pt idx="25">
                  <c:v>213628</c:v>
                </c:pt>
                <c:pt idx="26">
                  <c:v>213653</c:v>
                </c:pt>
                <c:pt idx="27">
                  <c:v>213700</c:v>
                </c:pt>
                <c:pt idx="28">
                  <c:v>213732</c:v>
                </c:pt>
                <c:pt idx="29">
                  <c:v>213751</c:v>
                </c:pt>
              </c:numCache>
            </c:numRef>
          </c:val>
          <c:smooth val="0"/>
          <c:extLst>
            <c:ext xmlns:c16="http://schemas.microsoft.com/office/drawing/2014/chart" uri="{C3380CC4-5D6E-409C-BE32-E72D297353CC}">
              <c16:uniqueId val="{00000000-DDCA-4DA0-9A49-C01F673DD603}"/>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Sheet1!$C$2:$C$31</c:f>
              <c:numCache>
                <c:formatCode>General</c:formatCode>
                <c:ptCount val="30"/>
                <c:pt idx="0">
                  <c:v>179655</c:v>
                </c:pt>
                <c:pt idx="1">
                  <c:v>179686</c:v>
                </c:pt>
                <c:pt idx="2">
                  <c:v>179741</c:v>
                </c:pt>
                <c:pt idx="3">
                  <c:v>179787</c:v>
                </c:pt>
                <c:pt idx="4">
                  <c:v>179847</c:v>
                </c:pt>
                <c:pt idx="5">
                  <c:v>179895</c:v>
                </c:pt>
                <c:pt idx="6">
                  <c:v>179936</c:v>
                </c:pt>
                <c:pt idx="7">
                  <c:v>179987</c:v>
                </c:pt>
                <c:pt idx="8">
                  <c:v>180042</c:v>
                </c:pt>
                <c:pt idx="9">
                  <c:v>180112</c:v>
                </c:pt>
                <c:pt idx="10">
                  <c:v>180175</c:v>
                </c:pt>
                <c:pt idx="11">
                  <c:v>180249</c:v>
                </c:pt>
                <c:pt idx="12">
                  <c:v>180325</c:v>
                </c:pt>
                <c:pt idx="13">
                  <c:v>180374</c:v>
                </c:pt>
                <c:pt idx="14">
                  <c:v>180459</c:v>
                </c:pt>
                <c:pt idx="15">
                  <c:v>180580</c:v>
                </c:pt>
                <c:pt idx="16">
                  <c:v>180675</c:v>
                </c:pt>
                <c:pt idx="17">
                  <c:v>180735</c:v>
                </c:pt>
                <c:pt idx="18">
                  <c:v>180800</c:v>
                </c:pt>
                <c:pt idx="19">
                  <c:v>180875</c:v>
                </c:pt>
                <c:pt idx="20">
                  <c:v>180948</c:v>
                </c:pt>
                <c:pt idx="21">
                  <c:v>180996</c:v>
                </c:pt>
                <c:pt idx="22">
                  <c:v>181057</c:v>
                </c:pt>
                <c:pt idx="23">
                  <c:v>181111</c:v>
                </c:pt>
                <c:pt idx="24">
                  <c:v>181153</c:v>
                </c:pt>
                <c:pt idx="25">
                  <c:v>181200</c:v>
                </c:pt>
                <c:pt idx="26">
                  <c:v>181250</c:v>
                </c:pt>
                <c:pt idx="27">
                  <c:v>181298</c:v>
                </c:pt>
                <c:pt idx="28">
                  <c:v>181350</c:v>
                </c:pt>
                <c:pt idx="29">
                  <c:v>223373</c:v>
                </c:pt>
              </c:numCache>
            </c:numRef>
          </c:val>
          <c:smooth val="0"/>
          <c:extLst>
            <c:ext xmlns:c16="http://schemas.microsoft.com/office/drawing/2014/chart" uri="{C3380CC4-5D6E-409C-BE32-E72D297353CC}">
              <c16:uniqueId val="{00000001-DDCA-4DA0-9A49-C01F673DD603}"/>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DDCA-4DA0-9A49-C01F673DD603}"/>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Sheet1!$E$2:$E$31</c:f>
              <c:numCache>
                <c:formatCode>General</c:formatCode>
                <c:ptCount val="30"/>
                <c:pt idx="5">
                  <c:v>5269</c:v>
                </c:pt>
                <c:pt idx="6">
                  <c:v>5271</c:v>
                </c:pt>
                <c:pt idx="7">
                  <c:v>5271</c:v>
                </c:pt>
                <c:pt idx="8">
                  <c:v>5273</c:v>
                </c:pt>
                <c:pt idx="9">
                  <c:v>5273</c:v>
                </c:pt>
                <c:pt idx="10">
                  <c:v>5274</c:v>
                </c:pt>
                <c:pt idx="11">
                  <c:v>5274</c:v>
                </c:pt>
                <c:pt idx="12">
                  <c:v>5275</c:v>
                </c:pt>
                <c:pt idx="13">
                  <c:v>5274</c:v>
                </c:pt>
                <c:pt idx="14">
                  <c:v>5276</c:v>
                </c:pt>
                <c:pt idx="15">
                  <c:v>5276</c:v>
                </c:pt>
                <c:pt idx="16">
                  <c:v>5276</c:v>
                </c:pt>
                <c:pt idx="17">
                  <c:v>5277</c:v>
                </c:pt>
                <c:pt idx="18">
                  <c:v>5277</c:v>
                </c:pt>
                <c:pt idx="19">
                  <c:v>5277</c:v>
                </c:pt>
                <c:pt idx="20">
                  <c:v>5281</c:v>
                </c:pt>
                <c:pt idx="21">
                  <c:v>5281</c:v>
                </c:pt>
                <c:pt idx="22">
                  <c:v>5281</c:v>
                </c:pt>
                <c:pt idx="23">
                  <c:v>5282</c:v>
                </c:pt>
                <c:pt idx="24">
                  <c:v>5283</c:v>
                </c:pt>
                <c:pt idx="25">
                  <c:v>5282</c:v>
                </c:pt>
                <c:pt idx="26">
                  <c:v>5284</c:v>
                </c:pt>
                <c:pt idx="27">
                  <c:v>5285</c:v>
                </c:pt>
                <c:pt idx="28">
                  <c:v>5285</c:v>
                </c:pt>
                <c:pt idx="29">
                  <c:v>5285</c:v>
                </c:pt>
              </c:numCache>
            </c:numRef>
          </c:val>
          <c:smooth val="0"/>
          <c:extLst>
            <c:ext xmlns:c16="http://schemas.microsoft.com/office/drawing/2014/chart" uri="{C3380CC4-5D6E-409C-BE32-E72D297353CC}">
              <c16:uniqueId val="{00000003-DDCA-4DA0-9A49-C01F673DD603}"/>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Sheet1!$F$2:$F$31</c:f>
              <c:numCache>
                <c:formatCode>General</c:formatCode>
                <c:ptCount val="30"/>
                <c:pt idx="0">
                  <c:v>8922</c:v>
                </c:pt>
                <c:pt idx="1">
                  <c:v>8929</c:v>
                </c:pt>
                <c:pt idx="2">
                  <c:v>8929</c:v>
                </c:pt>
                <c:pt idx="3">
                  <c:v>8937</c:v>
                </c:pt>
                <c:pt idx="4">
                  <c:v>8944</c:v>
                </c:pt>
                <c:pt idx="5">
                  <c:v>8943</c:v>
                </c:pt>
                <c:pt idx="6">
                  <c:v>8951</c:v>
                </c:pt>
                <c:pt idx="7">
                  <c:v>8952</c:v>
                </c:pt>
                <c:pt idx="8">
                  <c:v>8964</c:v>
                </c:pt>
                <c:pt idx="9">
                  <c:v>8976</c:v>
                </c:pt>
                <c:pt idx="10">
                  <c:v>8980</c:v>
                </c:pt>
                <c:pt idx="11">
                  <c:v>8993</c:v>
                </c:pt>
                <c:pt idx="12">
                  <c:v>8999</c:v>
                </c:pt>
                <c:pt idx="13">
                  <c:v>9007</c:v>
                </c:pt>
                <c:pt idx="14">
                  <c:v>9016</c:v>
                </c:pt>
                <c:pt idx="15">
                  <c:v>9027</c:v>
                </c:pt>
                <c:pt idx="16">
                  <c:v>9041</c:v>
                </c:pt>
                <c:pt idx="17">
                  <c:v>9045</c:v>
                </c:pt>
                <c:pt idx="18">
                  <c:v>9050</c:v>
                </c:pt>
                <c:pt idx="19">
                  <c:v>9053</c:v>
                </c:pt>
                <c:pt idx="20">
                  <c:v>9059</c:v>
                </c:pt>
                <c:pt idx="21">
                  <c:v>9066</c:v>
                </c:pt>
                <c:pt idx="22">
                  <c:v>9070</c:v>
                </c:pt>
                <c:pt idx="23">
                  <c:v>9077</c:v>
                </c:pt>
                <c:pt idx="24">
                  <c:v>9078</c:v>
                </c:pt>
                <c:pt idx="25">
                  <c:v>9083</c:v>
                </c:pt>
                <c:pt idx="26">
                  <c:v>9083</c:v>
                </c:pt>
                <c:pt idx="27">
                  <c:v>9094</c:v>
                </c:pt>
                <c:pt idx="28">
                  <c:v>9095</c:v>
                </c:pt>
                <c:pt idx="29">
                  <c:v>9098</c:v>
                </c:pt>
              </c:numCache>
            </c:numRef>
          </c:val>
          <c:smooth val="0"/>
          <c:extLst>
            <c:ext xmlns:c16="http://schemas.microsoft.com/office/drawing/2014/chart" uri="{C3380CC4-5D6E-409C-BE32-E72D297353CC}">
              <c16:uniqueId val="{00000004-DDCA-4DA0-9A49-C01F673DD603}"/>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DDCA-4DA0-9A49-C01F673DD603}"/>
            </c:ext>
          </c:extLst>
        </c:ser>
        <c:dLbls>
          <c:showLegendKey val="0"/>
          <c:showVal val="0"/>
          <c:showCatName val="0"/>
          <c:showSerName val="0"/>
          <c:showPercent val="0"/>
          <c:showBubbleSize val="0"/>
        </c:dLbls>
        <c:smooth val="0"/>
        <c:axId val="372681536"/>
        <c:axId val="372681864"/>
      </c:lineChart>
      <c:dateAx>
        <c:axId val="372681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81864"/>
        <c:crosses val="autoZero"/>
        <c:auto val="1"/>
        <c:lblOffset val="100"/>
        <c:baseTimeUnit val="days"/>
      </c:dateAx>
      <c:valAx>
        <c:axId val="37268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8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Sheet1!$B$2:$B$31</c:f>
              <c:numCache>
                <c:formatCode>General</c:formatCode>
                <c:ptCount val="30"/>
                <c:pt idx="0">
                  <c:v>7</c:v>
                </c:pt>
                <c:pt idx="1">
                  <c:v>8</c:v>
                </c:pt>
                <c:pt idx="2">
                  <c:v>14</c:v>
                </c:pt>
                <c:pt idx="3">
                  <c:v>7</c:v>
                </c:pt>
                <c:pt idx="4">
                  <c:v>7</c:v>
                </c:pt>
                <c:pt idx="5">
                  <c:v>7</c:v>
                </c:pt>
                <c:pt idx="6">
                  <c:v>6</c:v>
                </c:pt>
                <c:pt idx="7">
                  <c:v>7</c:v>
                </c:pt>
                <c:pt idx="8">
                  <c:v>10</c:v>
                </c:pt>
                <c:pt idx="9">
                  <c:v>17</c:v>
                </c:pt>
                <c:pt idx="10">
                  <c:v>9</c:v>
                </c:pt>
                <c:pt idx="11">
                  <c:v>13</c:v>
                </c:pt>
                <c:pt idx="12">
                  <c:v>9</c:v>
                </c:pt>
                <c:pt idx="13">
                  <c:v>7</c:v>
                </c:pt>
                <c:pt idx="14">
                  <c:v>4</c:v>
                </c:pt>
                <c:pt idx="15">
                  <c:v>8</c:v>
                </c:pt>
                <c:pt idx="16">
                  <c:v>9</c:v>
                </c:pt>
                <c:pt idx="17">
                  <c:v>15</c:v>
                </c:pt>
                <c:pt idx="18">
                  <c:v>11</c:v>
                </c:pt>
                <c:pt idx="19">
                  <c:v>13</c:v>
                </c:pt>
                <c:pt idx="20">
                  <c:v>16</c:v>
                </c:pt>
                <c:pt idx="21">
                  <c:v>12</c:v>
                </c:pt>
                <c:pt idx="22">
                  <c:v>11</c:v>
                </c:pt>
                <c:pt idx="23">
                  <c:v>12</c:v>
                </c:pt>
                <c:pt idx="24">
                  <c:v>12</c:v>
                </c:pt>
                <c:pt idx="25">
                  <c:v>4</c:v>
                </c:pt>
                <c:pt idx="26">
                  <c:v>14</c:v>
                </c:pt>
                <c:pt idx="27">
                  <c:v>10</c:v>
                </c:pt>
                <c:pt idx="28">
                  <c:v>11</c:v>
                </c:pt>
                <c:pt idx="29">
                  <c:v>5</c:v>
                </c:pt>
              </c:numCache>
            </c:numRef>
          </c:val>
          <c:smooth val="0"/>
          <c:extLst>
            <c:ext xmlns:c16="http://schemas.microsoft.com/office/drawing/2014/chart" uri="{C3380CC4-5D6E-409C-BE32-E72D297353CC}">
              <c16:uniqueId val="{00000000-D284-4B9E-BA36-106FBF40EA8B}"/>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Sheet1!$C$2:$C$31</c:f>
              <c:numCache>
                <c:formatCode>General</c:formatCode>
                <c:ptCount val="30"/>
                <c:pt idx="0">
                  <c:v>8</c:v>
                </c:pt>
                <c:pt idx="1">
                  <c:v>8</c:v>
                </c:pt>
                <c:pt idx="2">
                  <c:v>14</c:v>
                </c:pt>
                <c:pt idx="3">
                  <c:v>9</c:v>
                </c:pt>
                <c:pt idx="4">
                  <c:v>8</c:v>
                </c:pt>
                <c:pt idx="5">
                  <c:v>14</c:v>
                </c:pt>
                <c:pt idx="6">
                  <c:v>13</c:v>
                </c:pt>
                <c:pt idx="7">
                  <c:v>13</c:v>
                </c:pt>
                <c:pt idx="8">
                  <c:v>15</c:v>
                </c:pt>
                <c:pt idx="9">
                  <c:v>20</c:v>
                </c:pt>
                <c:pt idx="10">
                  <c:v>11</c:v>
                </c:pt>
                <c:pt idx="11">
                  <c:v>10</c:v>
                </c:pt>
                <c:pt idx="12">
                  <c:v>10</c:v>
                </c:pt>
                <c:pt idx="13">
                  <c:v>12</c:v>
                </c:pt>
                <c:pt idx="14">
                  <c:v>10</c:v>
                </c:pt>
                <c:pt idx="15">
                  <c:v>16</c:v>
                </c:pt>
                <c:pt idx="16">
                  <c:v>20</c:v>
                </c:pt>
                <c:pt idx="17">
                  <c:v>17</c:v>
                </c:pt>
                <c:pt idx="18">
                  <c:v>11</c:v>
                </c:pt>
                <c:pt idx="19">
                  <c:v>19</c:v>
                </c:pt>
                <c:pt idx="20">
                  <c:v>24</c:v>
                </c:pt>
                <c:pt idx="21">
                  <c:v>25</c:v>
                </c:pt>
                <c:pt idx="22">
                  <c:v>21</c:v>
                </c:pt>
                <c:pt idx="23">
                  <c:v>16</c:v>
                </c:pt>
                <c:pt idx="24">
                  <c:v>12</c:v>
                </c:pt>
                <c:pt idx="25">
                  <c:v>5</c:v>
                </c:pt>
                <c:pt idx="26">
                  <c:v>28</c:v>
                </c:pt>
                <c:pt idx="27">
                  <c:v>9</c:v>
                </c:pt>
                <c:pt idx="28">
                  <c:v>19</c:v>
                </c:pt>
                <c:pt idx="29">
                  <c:v>2</c:v>
                </c:pt>
              </c:numCache>
            </c:numRef>
          </c:val>
          <c:smooth val="0"/>
          <c:extLst>
            <c:ext xmlns:c16="http://schemas.microsoft.com/office/drawing/2014/chart" uri="{C3380CC4-5D6E-409C-BE32-E72D297353CC}">
              <c16:uniqueId val="{00000001-D284-4B9E-BA36-106FBF40EA8B}"/>
            </c:ext>
          </c:extLst>
        </c:ser>
        <c:ser>
          <c:idx val="2"/>
          <c:order val="2"/>
          <c:tx>
            <c:strRef>
              <c:f>Sheet1!$D$1</c:f>
              <c:strCache>
                <c:ptCount val="1"/>
                <c:pt idx="0">
                  <c:v>LinkedIn</c:v>
                </c:pt>
              </c:strCache>
            </c:strRef>
          </c:tx>
          <c:spPr>
            <a:ln w="28575" cap="rnd">
              <a:solidFill>
                <a:schemeClr val="accent3"/>
              </a:solidFill>
              <a:round/>
            </a:ln>
            <a:effectLst/>
          </c:spPr>
          <c:marker>
            <c:symbol val="none"/>
          </c:marke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D284-4B9E-BA36-106FBF40EA8B}"/>
            </c:ext>
          </c:extLst>
        </c:ser>
        <c:ser>
          <c:idx val="3"/>
          <c:order val="3"/>
          <c:tx>
            <c:strRef>
              <c:f>Sheet1!$E$1</c:f>
              <c:strCache>
                <c:ptCount val="1"/>
                <c:pt idx="0">
                  <c:v>Instagram</c:v>
                </c:pt>
              </c:strCache>
            </c:strRef>
          </c:tx>
          <c:spPr>
            <a:ln w="28575" cap="rnd">
              <a:solidFill>
                <a:schemeClr val="accent4"/>
              </a:solidFill>
              <a:round/>
            </a:ln>
            <a:effectLst/>
          </c:spPr>
          <c:marker>
            <c:symbol val="none"/>
          </c:marke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Sheet1!$E$2:$E$31</c:f>
              <c:numCache>
                <c:formatCode>General</c:formatCode>
                <c:ptCount val="30"/>
                <c:pt idx="0">
                  <c:v>4</c:v>
                </c:pt>
                <c:pt idx="1">
                  <c:v>2</c:v>
                </c:pt>
                <c:pt idx="2">
                  <c:v>4</c:v>
                </c:pt>
                <c:pt idx="3">
                  <c:v>6</c:v>
                </c:pt>
                <c:pt idx="4">
                  <c:v>2</c:v>
                </c:pt>
                <c:pt idx="5">
                  <c:v>5</c:v>
                </c:pt>
                <c:pt idx="6">
                  <c:v>9</c:v>
                </c:pt>
                <c:pt idx="7">
                  <c:v>5</c:v>
                </c:pt>
                <c:pt idx="8">
                  <c:v>7</c:v>
                </c:pt>
                <c:pt idx="9">
                  <c:v>5</c:v>
                </c:pt>
                <c:pt idx="10">
                  <c:v>1</c:v>
                </c:pt>
                <c:pt idx="11">
                  <c:v>0</c:v>
                </c:pt>
                <c:pt idx="12">
                  <c:v>2</c:v>
                </c:pt>
                <c:pt idx="13">
                  <c:v>6</c:v>
                </c:pt>
                <c:pt idx="14">
                  <c:v>7</c:v>
                </c:pt>
                <c:pt idx="15">
                  <c:v>7</c:v>
                </c:pt>
                <c:pt idx="16">
                  <c:v>12</c:v>
                </c:pt>
                <c:pt idx="17">
                  <c:v>3</c:v>
                </c:pt>
                <c:pt idx="18">
                  <c:v>1</c:v>
                </c:pt>
                <c:pt idx="19">
                  <c:v>5</c:v>
                </c:pt>
                <c:pt idx="20">
                  <c:v>9</c:v>
                </c:pt>
                <c:pt idx="21">
                  <c:v>14</c:v>
                </c:pt>
                <c:pt idx="22">
                  <c:v>11</c:v>
                </c:pt>
                <c:pt idx="23">
                  <c:v>9</c:v>
                </c:pt>
                <c:pt idx="24">
                  <c:v>7</c:v>
                </c:pt>
                <c:pt idx="25">
                  <c:v>3</c:v>
                </c:pt>
                <c:pt idx="26">
                  <c:v>16</c:v>
                </c:pt>
                <c:pt idx="27">
                  <c:v>6</c:v>
                </c:pt>
                <c:pt idx="28">
                  <c:v>10</c:v>
                </c:pt>
                <c:pt idx="29">
                  <c:v>3</c:v>
                </c:pt>
              </c:numCache>
            </c:numRef>
          </c:val>
          <c:smooth val="0"/>
          <c:extLst>
            <c:ext xmlns:c16="http://schemas.microsoft.com/office/drawing/2014/chart" uri="{C3380CC4-5D6E-409C-BE32-E72D297353CC}">
              <c16:uniqueId val="{00000003-D284-4B9E-BA36-106FBF40EA8B}"/>
            </c:ext>
          </c:extLst>
        </c:ser>
        <c:ser>
          <c:idx val="4"/>
          <c:order val="4"/>
          <c:tx>
            <c:strRef>
              <c:f>Sheet1!$F$1</c:f>
              <c:strCache>
                <c:ptCount val="1"/>
                <c:pt idx="0">
                  <c:v>YouTube</c:v>
                </c:pt>
              </c:strCache>
            </c:strRef>
          </c:tx>
          <c:spPr>
            <a:ln w="28575" cap="rnd">
              <a:solidFill>
                <a:schemeClr val="accent5"/>
              </a:solidFill>
              <a:round/>
            </a:ln>
            <a:effectLst/>
          </c:spPr>
          <c:marker>
            <c:symbol val="none"/>
          </c:marke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4-D284-4B9E-BA36-106FBF40EA8B}"/>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D284-4B9E-BA36-106FBF40EA8B}"/>
            </c:ext>
          </c:extLst>
        </c:ser>
        <c:dLbls>
          <c:showLegendKey val="0"/>
          <c:showVal val="0"/>
          <c:showCatName val="0"/>
          <c:showSerName val="0"/>
          <c:showPercent val="0"/>
          <c:showBubbleSize val="0"/>
        </c:dLbls>
        <c:smooth val="0"/>
        <c:axId val="372681208"/>
        <c:axId val="372682192"/>
      </c:lineChart>
      <c:dateAx>
        <c:axId val="372681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82192"/>
        <c:crosses val="autoZero"/>
        <c:auto val="1"/>
        <c:lblOffset val="100"/>
        <c:baseTimeUnit val="days"/>
      </c:dateAx>
      <c:valAx>
        <c:axId val="37268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8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Facebook</c:v>
                </c:pt>
              </c:strCache>
            </c:strRef>
          </c:tx>
          <c:spPr>
            <a:solidFill>
              <a:schemeClr val="accent1"/>
            </a:solidFill>
            <a:ln>
              <a:noFill/>
            </a:ln>
            <a:effectLst/>
          </c:spP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Sheet1!$B$2:$B$31</c:f>
              <c:numCache>
                <c:formatCode>General</c:formatCode>
                <c:ptCount val="30"/>
                <c:pt idx="0">
                  <c:v>18</c:v>
                </c:pt>
                <c:pt idx="1">
                  <c:v>20</c:v>
                </c:pt>
                <c:pt idx="2">
                  <c:v>34</c:v>
                </c:pt>
                <c:pt idx="3">
                  <c:v>11</c:v>
                </c:pt>
                <c:pt idx="4">
                  <c:v>48</c:v>
                </c:pt>
                <c:pt idx="5">
                  <c:v>21</c:v>
                </c:pt>
                <c:pt idx="6">
                  <c:v>25</c:v>
                </c:pt>
                <c:pt idx="7">
                  <c:v>18</c:v>
                </c:pt>
                <c:pt idx="8">
                  <c:v>23</c:v>
                </c:pt>
                <c:pt idx="9">
                  <c:v>68</c:v>
                </c:pt>
                <c:pt idx="10">
                  <c:v>34</c:v>
                </c:pt>
                <c:pt idx="11">
                  <c:v>14</c:v>
                </c:pt>
                <c:pt idx="12">
                  <c:v>11</c:v>
                </c:pt>
                <c:pt idx="13">
                  <c:v>37</c:v>
                </c:pt>
                <c:pt idx="14">
                  <c:v>20</c:v>
                </c:pt>
                <c:pt idx="15">
                  <c:v>53</c:v>
                </c:pt>
                <c:pt idx="16">
                  <c:v>58</c:v>
                </c:pt>
                <c:pt idx="17">
                  <c:v>49</c:v>
                </c:pt>
                <c:pt idx="18">
                  <c:v>42</c:v>
                </c:pt>
                <c:pt idx="19">
                  <c:v>44</c:v>
                </c:pt>
                <c:pt idx="20">
                  <c:v>25</c:v>
                </c:pt>
                <c:pt idx="21">
                  <c:v>29</c:v>
                </c:pt>
                <c:pt idx="22">
                  <c:v>27</c:v>
                </c:pt>
                <c:pt idx="23">
                  <c:v>46</c:v>
                </c:pt>
                <c:pt idx="24">
                  <c:v>25</c:v>
                </c:pt>
                <c:pt idx="25">
                  <c:v>48</c:v>
                </c:pt>
                <c:pt idx="26">
                  <c:v>25</c:v>
                </c:pt>
                <c:pt idx="27">
                  <c:v>47</c:v>
                </c:pt>
                <c:pt idx="28">
                  <c:v>32</c:v>
                </c:pt>
                <c:pt idx="29">
                  <c:v>19</c:v>
                </c:pt>
              </c:numCache>
            </c:numRef>
          </c:val>
          <c:extLst>
            <c:ext xmlns:c16="http://schemas.microsoft.com/office/drawing/2014/chart" uri="{C3380CC4-5D6E-409C-BE32-E72D297353CC}">
              <c16:uniqueId val="{00000000-1393-4C7E-AAC9-1556E7A63AFD}"/>
            </c:ext>
          </c:extLst>
        </c:ser>
        <c:ser>
          <c:idx val="1"/>
          <c:order val="1"/>
          <c:tx>
            <c:strRef>
              <c:f>Sheet1!$C$1</c:f>
              <c:strCache>
                <c:ptCount val="1"/>
                <c:pt idx="0">
                  <c:v>Twitter</c:v>
                </c:pt>
              </c:strCache>
            </c:strRef>
          </c:tx>
          <c:spPr>
            <a:solidFill>
              <a:schemeClr val="accent2"/>
            </a:solidFill>
            <a:ln>
              <a:noFill/>
            </a:ln>
            <a:effectLst/>
          </c:spP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Sheet1!$C$2:$C$31</c:f>
              <c:numCache>
                <c:formatCode>General</c:formatCode>
                <c:ptCount val="30"/>
                <c:pt idx="0">
                  <c:v>49</c:v>
                </c:pt>
                <c:pt idx="1">
                  <c:v>31</c:v>
                </c:pt>
                <c:pt idx="2">
                  <c:v>55</c:v>
                </c:pt>
                <c:pt idx="3">
                  <c:v>46</c:v>
                </c:pt>
                <c:pt idx="4">
                  <c:v>60</c:v>
                </c:pt>
                <c:pt idx="5">
                  <c:v>48</c:v>
                </c:pt>
                <c:pt idx="6">
                  <c:v>41</c:v>
                </c:pt>
                <c:pt idx="7">
                  <c:v>51</c:v>
                </c:pt>
                <c:pt idx="8">
                  <c:v>55</c:v>
                </c:pt>
                <c:pt idx="9">
                  <c:v>70</c:v>
                </c:pt>
                <c:pt idx="10">
                  <c:v>63</c:v>
                </c:pt>
                <c:pt idx="11">
                  <c:v>74</c:v>
                </c:pt>
                <c:pt idx="12">
                  <c:v>76</c:v>
                </c:pt>
                <c:pt idx="13">
                  <c:v>49</c:v>
                </c:pt>
                <c:pt idx="14">
                  <c:v>85</c:v>
                </c:pt>
                <c:pt idx="15">
                  <c:v>121</c:v>
                </c:pt>
                <c:pt idx="16">
                  <c:v>95</c:v>
                </c:pt>
                <c:pt idx="17">
                  <c:v>60</c:v>
                </c:pt>
                <c:pt idx="18">
                  <c:v>65</c:v>
                </c:pt>
                <c:pt idx="19">
                  <c:v>75</c:v>
                </c:pt>
                <c:pt idx="20">
                  <c:v>73</c:v>
                </c:pt>
                <c:pt idx="21">
                  <c:v>48</c:v>
                </c:pt>
                <c:pt idx="22">
                  <c:v>61</c:v>
                </c:pt>
                <c:pt idx="23">
                  <c:v>54</c:v>
                </c:pt>
                <c:pt idx="24">
                  <c:v>42</c:v>
                </c:pt>
                <c:pt idx="25">
                  <c:v>47</c:v>
                </c:pt>
                <c:pt idx="26">
                  <c:v>50</c:v>
                </c:pt>
                <c:pt idx="27">
                  <c:v>48</c:v>
                </c:pt>
                <c:pt idx="28">
                  <c:v>52</c:v>
                </c:pt>
                <c:pt idx="29">
                  <c:v>23</c:v>
                </c:pt>
              </c:numCache>
            </c:numRef>
          </c:val>
          <c:extLst>
            <c:ext xmlns:c16="http://schemas.microsoft.com/office/drawing/2014/chart" uri="{C3380CC4-5D6E-409C-BE32-E72D297353CC}">
              <c16:uniqueId val="{00000001-1393-4C7E-AAC9-1556E7A63AFD}"/>
            </c:ext>
          </c:extLst>
        </c:ser>
        <c:ser>
          <c:idx val="2"/>
          <c:order val="2"/>
          <c:tx>
            <c:strRef>
              <c:f>Sheet1!$D$1</c:f>
              <c:strCache>
                <c:ptCount val="1"/>
                <c:pt idx="0">
                  <c:v>YouTube</c:v>
                </c:pt>
              </c:strCache>
            </c:strRef>
          </c:tx>
          <c:spPr>
            <a:solidFill>
              <a:schemeClr val="accent3"/>
            </a:solidFill>
            <a:ln w="25400">
              <a:noFill/>
            </a:ln>
            <a:effectLst/>
          </c:spP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extLst>
            <c:ext xmlns:c16="http://schemas.microsoft.com/office/drawing/2014/chart" uri="{C3380CC4-5D6E-409C-BE32-E72D297353CC}">
              <c16:uniqueId val="{00000002-1393-4C7E-AAC9-1556E7A63AFD}"/>
            </c:ext>
          </c:extLst>
        </c:ser>
        <c:ser>
          <c:idx val="3"/>
          <c:order val="3"/>
          <c:tx>
            <c:strRef>
              <c:f>Sheet1!$E$1</c:f>
              <c:strCache>
                <c:ptCount val="1"/>
                <c:pt idx="0">
                  <c:v>LinkedIn</c:v>
                </c:pt>
              </c:strCache>
            </c:strRef>
          </c:tx>
          <c:spPr>
            <a:solidFill>
              <a:schemeClr val="accent4"/>
            </a:solidFill>
            <a:ln w="25400">
              <a:noFill/>
            </a:ln>
            <a:effectLst/>
          </c:spP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Sheet1!$E$2:$E$31</c:f>
              <c:numCache>
                <c:formatCode>General</c:formatCode>
                <c:ptCount val="30"/>
                <c:pt idx="6">
                  <c:v>2</c:v>
                </c:pt>
                <c:pt idx="7">
                  <c:v>0</c:v>
                </c:pt>
                <c:pt idx="8">
                  <c:v>2</c:v>
                </c:pt>
                <c:pt idx="9">
                  <c:v>0</c:v>
                </c:pt>
                <c:pt idx="10">
                  <c:v>1</c:v>
                </c:pt>
                <c:pt idx="11">
                  <c:v>0</c:v>
                </c:pt>
                <c:pt idx="12">
                  <c:v>1</c:v>
                </c:pt>
                <c:pt idx="13">
                  <c:v>-1</c:v>
                </c:pt>
                <c:pt idx="14">
                  <c:v>2</c:v>
                </c:pt>
                <c:pt idx="15">
                  <c:v>0</c:v>
                </c:pt>
                <c:pt idx="16">
                  <c:v>0</c:v>
                </c:pt>
                <c:pt idx="17">
                  <c:v>1</c:v>
                </c:pt>
                <c:pt idx="18">
                  <c:v>0</c:v>
                </c:pt>
                <c:pt idx="19">
                  <c:v>0</c:v>
                </c:pt>
                <c:pt idx="20">
                  <c:v>4</c:v>
                </c:pt>
                <c:pt idx="21">
                  <c:v>0</c:v>
                </c:pt>
                <c:pt idx="22">
                  <c:v>0</c:v>
                </c:pt>
                <c:pt idx="23">
                  <c:v>1</c:v>
                </c:pt>
                <c:pt idx="24">
                  <c:v>1</c:v>
                </c:pt>
                <c:pt idx="25">
                  <c:v>-1</c:v>
                </c:pt>
                <c:pt idx="26">
                  <c:v>2</c:v>
                </c:pt>
                <c:pt idx="27">
                  <c:v>1</c:v>
                </c:pt>
                <c:pt idx="28">
                  <c:v>0</c:v>
                </c:pt>
                <c:pt idx="29">
                  <c:v>0</c:v>
                </c:pt>
              </c:numCache>
            </c:numRef>
          </c:val>
          <c:extLst>
            <c:ext xmlns:c16="http://schemas.microsoft.com/office/drawing/2014/chart" uri="{C3380CC4-5D6E-409C-BE32-E72D297353CC}">
              <c16:uniqueId val="{00000003-1393-4C7E-AAC9-1556E7A63AFD}"/>
            </c:ext>
          </c:extLst>
        </c:ser>
        <c:ser>
          <c:idx val="4"/>
          <c:order val="4"/>
          <c:tx>
            <c:strRef>
              <c:f>Sheet1!$F$1</c:f>
              <c:strCache>
                <c:ptCount val="1"/>
                <c:pt idx="0">
                  <c:v>Instagram</c:v>
                </c:pt>
              </c:strCache>
            </c:strRef>
          </c:tx>
          <c:spPr>
            <a:solidFill>
              <a:schemeClr val="accent5"/>
            </a:solidFill>
            <a:ln w="25400">
              <a:noFill/>
            </a:ln>
            <a:effectLst/>
          </c:spP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Sheet1!$F$2:$F$31</c:f>
              <c:numCache>
                <c:formatCode>General</c:formatCode>
                <c:ptCount val="30"/>
                <c:pt idx="0">
                  <c:v>16</c:v>
                </c:pt>
                <c:pt idx="1">
                  <c:v>7</c:v>
                </c:pt>
                <c:pt idx="2">
                  <c:v>0</c:v>
                </c:pt>
                <c:pt idx="3">
                  <c:v>8</c:v>
                </c:pt>
                <c:pt idx="4">
                  <c:v>7</c:v>
                </c:pt>
                <c:pt idx="5">
                  <c:v>-1</c:v>
                </c:pt>
                <c:pt idx="6">
                  <c:v>8</c:v>
                </c:pt>
                <c:pt idx="7">
                  <c:v>1</c:v>
                </c:pt>
                <c:pt idx="8">
                  <c:v>12</c:v>
                </c:pt>
                <c:pt idx="9">
                  <c:v>12</c:v>
                </c:pt>
                <c:pt idx="10">
                  <c:v>4</c:v>
                </c:pt>
                <c:pt idx="11">
                  <c:v>13</c:v>
                </c:pt>
                <c:pt idx="12">
                  <c:v>6</c:v>
                </c:pt>
                <c:pt idx="13">
                  <c:v>8</c:v>
                </c:pt>
                <c:pt idx="14">
                  <c:v>9</c:v>
                </c:pt>
                <c:pt idx="15">
                  <c:v>11</c:v>
                </c:pt>
                <c:pt idx="16">
                  <c:v>14</c:v>
                </c:pt>
                <c:pt idx="17">
                  <c:v>4</c:v>
                </c:pt>
                <c:pt idx="18">
                  <c:v>5</c:v>
                </c:pt>
                <c:pt idx="19">
                  <c:v>3</c:v>
                </c:pt>
                <c:pt idx="20">
                  <c:v>6</c:v>
                </c:pt>
                <c:pt idx="21">
                  <c:v>7</c:v>
                </c:pt>
                <c:pt idx="22">
                  <c:v>4</c:v>
                </c:pt>
                <c:pt idx="23">
                  <c:v>7</c:v>
                </c:pt>
                <c:pt idx="24">
                  <c:v>1</c:v>
                </c:pt>
                <c:pt idx="25">
                  <c:v>5</c:v>
                </c:pt>
                <c:pt idx="26">
                  <c:v>0</c:v>
                </c:pt>
                <c:pt idx="27">
                  <c:v>11</c:v>
                </c:pt>
                <c:pt idx="28">
                  <c:v>1</c:v>
                </c:pt>
                <c:pt idx="29">
                  <c:v>3</c:v>
                </c:pt>
              </c:numCache>
            </c:numRef>
          </c:val>
          <c:extLst>
            <c:ext xmlns:c16="http://schemas.microsoft.com/office/drawing/2014/chart" uri="{C3380CC4-5D6E-409C-BE32-E72D297353CC}">
              <c16:uniqueId val="{00000004-1393-4C7E-AAC9-1556E7A63AFD}"/>
            </c:ext>
          </c:extLst>
        </c:ser>
        <c:ser>
          <c:idx val="5"/>
          <c:order val="5"/>
          <c:tx>
            <c:strRef>
              <c:f>Sheet1!$G$1</c:f>
              <c:strCache>
                <c:ptCount val="1"/>
                <c:pt idx="0">
                  <c:v>Pinterest</c:v>
                </c:pt>
              </c:strCache>
            </c:strRef>
          </c:tx>
          <c:spPr>
            <a:solidFill>
              <a:schemeClr val="accent6"/>
            </a:solidFill>
            <a:ln w="25400">
              <a:noFill/>
            </a:ln>
            <a:effectLst/>
          </c:spP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extLst>
            <c:ext xmlns:c16="http://schemas.microsoft.com/office/drawing/2014/chart" uri="{C3380CC4-5D6E-409C-BE32-E72D297353CC}">
              <c16:uniqueId val="{00000005-1393-4C7E-AAC9-1556E7A63AFD}"/>
            </c:ext>
          </c:extLst>
        </c:ser>
        <c:dLbls>
          <c:showLegendKey val="0"/>
          <c:showVal val="0"/>
          <c:showCatName val="0"/>
          <c:showSerName val="0"/>
          <c:showPercent val="0"/>
          <c:showBubbleSize val="0"/>
        </c:dLbls>
        <c:axId val="372671368"/>
        <c:axId val="372675960"/>
      </c:areaChart>
      <c:dateAx>
        <c:axId val="372671368"/>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75960"/>
        <c:crosses val="autoZero"/>
        <c:auto val="1"/>
        <c:lblOffset val="100"/>
        <c:baseTimeUnit val="days"/>
      </c:dateAx>
      <c:valAx>
        <c:axId val="372675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7136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Sheet1!$B$2:$B$31</c:f>
              <c:numCache>
                <c:formatCode>General</c:formatCode>
                <c:ptCount val="30"/>
                <c:pt idx="0">
                  <c:v>18</c:v>
                </c:pt>
                <c:pt idx="1">
                  <c:v>20</c:v>
                </c:pt>
                <c:pt idx="2">
                  <c:v>34</c:v>
                </c:pt>
                <c:pt idx="3">
                  <c:v>11</c:v>
                </c:pt>
                <c:pt idx="4">
                  <c:v>48</c:v>
                </c:pt>
                <c:pt idx="5">
                  <c:v>21</c:v>
                </c:pt>
                <c:pt idx="6">
                  <c:v>25</c:v>
                </c:pt>
                <c:pt idx="7">
                  <c:v>18</c:v>
                </c:pt>
                <c:pt idx="8">
                  <c:v>23</c:v>
                </c:pt>
                <c:pt idx="9">
                  <c:v>68</c:v>
                </c:pt>
                <c:pt idx="10">
                  <c:v>34</c:v>
                </c:pt>
                <c:pt idx="11">
                  <c:v>14</c:v>
                </c:pt>
                <c:pt idx="12">
                  <c:v>11</c:v>
                </c:pt>
                <c:pt idx="13">
                  <c:v>37</c:v>
                </c:pt>
                <c:pt idx="14">
                  <c:v>20</c:v>
                </c:pt>
                <c:pt idx="15">
                  <c:v>53</c:v>
                </c:pt>
                <c:pt idx="16">
                  <c:v>58</c:v>
                </c:pt>
                <c:pt idx="17">
                  <c:v>49</c:v>
                </c:pt>
                <c:pt idx="18">
                  <c:v>42</c:v>
                </c:pt>
                <c:pt idx="19">
                  <c:v>44</c:v>
                </c:pt>
                <c:pt idx="20">
                  <c:v>25</c:v>
                </c:pt>
                <c:pt idx="21">
                  <c:v>29</c:v>
                </c:pt>
                <c:pt idx="22">
                  <c:v>27</c:v>
                </c:pt>
                <c:pt idx="23">
                  <c:v>46</c:v>
                </c:pt>
                <c:pt idx="24">
                  <c:v>25</c:v>
                </c:pt>
                <c:pt idx="25">
                  <c:v>48</c:v>
                </c:pt>
                <c:pt idx="26">
                  <c:v>25</c:v>
                </c:pt>
                <c:pt idx="27">
                  <c:v>47</c:v>
                </c:pt>
                <c:pt idx="28">
                  <c:v>32</c:v>
                </c:pt>
                <c:pt idx="29">
                  <c:v>19</c:v>
                </c:pt>
              </c:numCache>
            </c:numRef>
          </c:val>
          <c:smooth val="0"/>
          <c:extLst>
            <c:ext xmlns:c16="http://schemas.microsoft.com/office/drawing/2014/chart" uri="{C3380CC4-5D6E-409C-BE32-E72D297353CC}">
              <c16:uniqueId val="{00000000-73A7-4164-B865-80ED047AD2A9}"/>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Sheet1!$C$2:$C$31</c:f>
              <c:numCache>
                <c:formatCode>General</c:formatCode>
                <c:ptCount val="30"/>
                <c:pt idx="0">
                  <c:v>49</c:v>
                </c:pt>
                <c:pt idx="1">
                  <c:v>31</c:v>
                </c:pt>
                <c:pt idx="2">
                  <c:v>55</c:v>
                </c:pt>
                <c:pt idx="3">
                  <c:v>46</c:v>
                </c:pt>
                <c:pt idx="4">
                  <c:v>60</c:v>
                </c:pt>
                <c:pt idx="5">
                  <c:v>48</c:v>
                </c:pt>
                <c:pt idx="6">
                  <c:v>41</c:v>
                </c:pt>
                <c:pt idx="7">
                  <c:v>51</c:v>
                </c:pt>
                <c:pt idx="8">
                  <c:v>55</c:v>
                </c:pt>
                <c:pt idx="9">
                  <c:v>70</c:v>
                </c:pt>
                <c:pt idx="10">
                  <c:v>63</c:v>
                </c:pt>
                <c:pt idx="11">
                  <c:v>74</c:v>
                </c:pt>
                <c:pt idx="12">
                  <c:v>76</c:v>
                </c:pt>
                <c:pt idx="13">
                  <c:v>49</c:v>
                </c:pt>
                <c:pt idx="14">
                  <c:v>85</c:v>
                </c:pt>
                <c:pt idx="15">
                  <c:v>121</c:v>
                </c:pt>
                <c:pt idx="16">
                  <c:v>95</c:v>
                </c:pt>
                <c:pt idx="17">
                  <c:v>60</c:v>
                </c:pt>
                <c:pt idx="18">
                  <c:v>65</c:v>
                </c:pt>
                <c:pt idx="19">
                  <c:v>75</c:v>
                </c:pt>
                <c:pt idx="20">
                  <c:v>73</c:v>
                </c:pt>
                <c:pt idx="21">
                  <c:v>48</c:v>
                </c:pt>
                <c:pt idx="22">
                  <c:v>61</c:v>
                </c:pt>
                <c:pt idx="23">
                  <c:v>54</c:v>
                </c:pt>
                <c:pt idx="24">
                  <c:v>42</c:v>
                </c:pt>
                <c:pt idx="25">
                  <c:v>47</c:v>
                </c:pt>
                <c:pt idx="26">
                  <c:v>50</c:v>
                </c:pt>
                <c:pt idx="27">
                  <c:v>48</c:v>
                </c:pt>
                <c:pt idx="28">
                  <c:v>52</c:v>
                </c:pt>
                <c:pt idx="29">
                  <c:v>23</c:v>
                </c:pt>
              </c:numCache>
            </c:numRef>
          </c:val>
          <c:smooth val="0"/>
          <c:extLst>
            <c:ext xmlns:c16="http://schemas.microsoft.com/office/drawing/2014/chart" uri="{C3380CC4-5D6E-409C-BE32-E72D297353CC}">
              <c16:uniqueId val="{00000001-73A7-4164-B865-80ED047AD2A9}"/>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73A7-4164-B865-80ED047AD2A9}"/>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Sheet1!$E$2:$E$31</c:f>
              <c:numCache>
                <c:formatCode>General</c:formatCode>
                <c:ptCount val="30"/>
                <c:pt idx="6">
                  <c:v>2</c:v>
                </c:pt>
                <c:pt idx="7">
                  <c:v>0</c:v>
                </c:pt>
                <c:pt idx="8">
                  <c:v>2</c:v>
                </c:pt>
                <c:pt idx="9">
                  <c:v>0</c:v>
                </c:pt>
                <c:pt idx="10">
                  <c:v>1</c:v>
                </c:pt>
                <c:pt idx="11">
                  <c:v>0</c:v>
                </c:pt>
                <c:pt idx="12">
                  <c:v>1</c:v>
                </c:pt>
                <c:pt idx="13">
                  <c:v>-1</c:v>
                </c:pt>
                <c:pt idx="14">
                  <c:v>2</c:v>
                </c:pt>
                <c:pt idx="15">
                  <c:v>0</c:v>
                </c:pt>
                <c:pt idx="16">
                  <c:v>0</c:v>
                </c:pt>
                <c:pt idx="17">
                  <c:v>1</c:v>
                </c:pt>
                <c:pt idx="18">
                  <c:v>0</c:v>
                </c:pt>
                <c:pt idx="19">
                  <c:v>0</c:v>
                </c:pt>
                <c:pt idx="20">
                  <c:v>4</c:v>
                </c:pt>
                <c:pt idx="21">
                  <c:v>0</c:v>
                </c:pt>
                <c:pt idx="22">
                  <c:v>0</c:v>
                </c:pt>
                <c:pt idx="23">
                  <c:v>1</c:v>
                </c:pt>
                <c:pt idx="24">
                  <c:v>1</c:v>
                </c:pt>
                <c:pt idx="25">
                  <c:v>-1</c:v>
                </c:pt>
                <c:pt idx="26">
                  <c:v>2</c:v>
                </c:pt>
                <c:pt idx="27">
                  <c:v>1</c:v>
                </c:pt>
                <c:pt idx="28">
                  <c:v>0</c:v>
                </c:pt>
                <c:pt idx="29">
                  <c:v>0</c:v>
                </c:pt>
              </c:numCache>
            </c:numRef>
          </c:val>
          <c:smooth val="0"/>
          <c:extLst>
            <c:ext xmlns:c16="http://schemas.microsoft.com/office/drawing/2014/chart" uri="{C3380CC4-5D6E-409C-BE32-E72D297353CC}">
              <c16:uniqueId val="{00000003-73A7-4164-B865-80ED047AD2A9}"/>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Sheet1!$F$2:$F$31</c:f>
              <c:numCache>
                <c:formatCode>General</c:formatCode>
                <c:ptCount val="30"/>
                <c:pt idx="0">
                  <c:v>16</c:v>
                </c:pt>
                <c:pt idx="1">
                  <c:v>7</c:v>
                </c:pt>
                <c:pt idx="2">
                  <c:v>0</c:v>
                </c:pt>
                <c:pt idx="3">
                  <c:v>8</c:v>
                </c:pt>
                <c:pt idx="4">
                  <c:v>7</c:v>
                </c:pt>
                <c:pt idx="5">
                  <c:v>-1</c:v>
                </c:pt>
                <c:pt idx="6">
                  <c:v>8</c:v>
                </c:pt>
                <c:pt idx="7">
                  <c:v>1</c:v>
                </c:pt>
                <c:pt idx="8">
                  <c:v>12</c:v>
                </c:pt>
                <c:pt idx="9">
                  <c:v>12</c:v>
                </c:pt>
                <c:pt idx="10">
                  <c:v>4</c:v>
                </c:pt>
                <c:pt idx="11">
                  <c:v>13</c:v>
                </c:pt>
                <c:pt idx="12">
                  <c:v>6</c:v>
                </c:pt>
                <c:pt idx="13">
                  <c:v>8</c:v>
                </c:pt>
                <c:pt idx="14">
                  <c:v>9</c:v>
                </c:pt>
                <c:pt idx="15">
                  <c:v>11</c:v>
                </c:pt>
                <c:pt idx="16">
                  <c:v>14</c:v>
                </c:pt>
                <c:pt idx="17">
                  <c:v>4</c:v>
                </c:pt>
                <c:pt idx="18">
                  <c:v>5</c:v>
                </c:pt>
                <c:pt idx="19">
                  <c:v>3</c:v>
                </c:pt>
                <c:pt idx="20">
                  <c:v>6</c:v>
                </c:pt>
                <c:pt idx="21">
                  <c:v>7</c:v>
                </c:pt>
                <c:pt idx="22">
                  <c:v>4</c:v>
                </c:pt>
                <c:pt idx="23">
                  <c:v>7</c:v>
                </c:pt>
                <c:pt idx="24">
                  <c:v>1</c:v>
                </c:pt>
                <c:pt idx="25">
                  <c:v>5</c:v>
                </c:pt>
                <c:pt idx="26">
                  <c:v>0</c:v>
                </c:pt>
                <c:pt idx="27">
                  <c:v>11</c:v>
                </c:pt>
                <c:pt idx="28">
                  <c:v>1</c:v>
                </c:pt>
                <c:pt idx="29">
                  <c:v>3</c:v>
                </c:pt>
              </c:numCache>
            </c:numRef>
          </c:val>
          <c:smooth val="0"/>
          <c:extLst>
            <c:ext xmlns:c16="http://schemas.microsoft.com/office/drawing/2014/chart" uri="{C3380CC4-5D6E-409C-BE32-E72D297353CC}">
              <c16:uniqueId val="{00000004-73A7-4164-B865-80ED047AD2A9}"/>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Sheet1!$A$2:$A$31</c:f>
              <c:numCache>
                <c:formatCode>m/d/yyyy</c:formatCode>
                <c:ptCount val="30"/>
                <c:pt idx="0">
                  <c:v>43824</c:v>
                </c:pt>
                <c:pt idx="1">
                  <c:v>43825</c:v>
                </c:pt>
                <c:pt idx="2">
                  <c:v>43826</c:v>
                </c:pt>
                <c:pt idx="3">
                  <c:v>43827</c:v>
                </c:pt>
                <c:pt idx="4">
                  <c:v>43828</c:v>
                </c:pt>
                <c:pt idx="5">
                  <c:v>43829</c:v>
                </c:pt>
                <c:pt idx="6">
                  <c:v>43830</c:v>
                </c:pt>
                <c:pt idx="7">
                  <c:v>43831</c:v>
                </c:pt>
                <c:pt idx="8">
                  <c:v>43832</c:v>
                </c:pt>
                <c:pt idx="9">
                  <c:v>43833</c:v>
                </c:pt>
                <c:pt idx="10">
                  <c:v>43834</c:v>
                </c:pt>
                <c:pt idx="11">
                  <c:v>43835</c:v>
                </c:pt>
                <c:pt idx="12">
                  <c:v>43836</c:v>
                </c:pt>
                <c:pt idx="13">
                  <c:v>43837</c:v>
                </c:pt>
                <c:pt idx="14">
                  <c:v>43838</c:v>
                </c:pt>
                <c:pt idx="15">
                  <c:v>43839</c:v>
                </c:pt>
                <c:pt idx="16">
                  <c:v>43840</c:v>
                </c:pt>
                <c:pt idx="17">
                  <c:v>43841</c:v>
                </c:pt>
                <c:pt idx="18">
                  <c:v>43842</c:v>
                </c:pt>
                <c:pt idx="19">
                  <c:v>43843</c:v>
                </c:pt>
                <c:pt idx="20">
                  <c:v>43844</c:v>
                </c:pt>
                <c:pt idx="21">
                  <c:v>43845</c:v>
                </c:pt>
                <c:pt idx="22">
                  <c:v>43846</c:v>
                </c:pt>
                <c:pt idx="23">
                  <c:v>43847</c:v>
                </c:pt>
                <c:pt idx="24">
                  <c:v>43848</c:v>
                </c:pt>
                <c:pt idx="25">
                  <c:v>43849</c:v>
                </c:pt>
                <c:pt idx="26">
                  <c:v>43850</c:v>
                </c:pt>
                <c:pt idx="27">
                  <c:v>43851</c:v>
                </c:pt>
                <c:pt idx="28">
                  <c:v>43852</c:v>
                </c:pt>
                <c:pt idx="29">
                  <c:v>43853</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73A7-4164-B865-80ED047AD2A9}"/>
            </c:ext>
          </c:extLst>
        </c:ser>
        <c:dLbls>
          <c:showLegendKey val="0"/>
          <c:showVal val="0"/>
          <c:showCatName val="0"/>
          <c:showSerName val="0"/>
          <c:showPercent val="0"/>
          <c:showBubbleSize val="0"/>
        </c:dLbls>
        <c:smooth val="0"/>
        <c:axId val="372672352"/>
        <c:axId val="372666776"/>
      </c:lineChart>
      <c:dateAx>
        <c:axId val="372672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66776"/>
        <c:crosses val="autoZero"/>
        <c:auto val="1"/>
        <c:lblOffset val="100"/>
        <c:baseTimeUnit val="days"/>
      </c:dateAx>
      <c:valAx>
        <c:axId val="37266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67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C2858-FC90-40E7-B0F7-7E2169D47D21}"/>
              </a:ext>
            </a:extLst>
          </p:cNvPr>
          <p:cNvSpPr>
            <a:spLocks noGrp="1"/>
          </p:cNvSpPr>
          <p:nvPr>
            <p:ph type="ctrTitle"/>
          </p:nvPr>
        </p:nvSpPr>
        <p:spPr/>
        <p:txBody>
          <a:bodyPr/>
          <a:lstStyle/>
          <a:p>
            <a:r>
              <a:rPr lang="en-US"/>
              <a:t>Management Report</a:t>
            </a:r>
          </a:p>
        </p:txBody>
      </p:sp>
      <p:sp>
        <p:nvSpPr>
          <p:cNvPr id="3" name="Subtitle 2">
            <a:extLst>
              <a:ext uri="{FF2B5EF4-FFF2-40B4-BE49-F238E27FC236}">
                <a16:creationId xmlns:a16="http://schemas.microsoft.com/office/drawing/2014/main" id="{0714CBF0-5870-4B45-B4A7-CDA7396B988B}"/>
              </a:ext>
            </a:extLst>
          </p:cNvPr>
          <p:cNvSpPr>
            <a:spLocks noGrp="1"/>
          </p:cNvSpPr>
          <p:nvPr>
            <p:ph type="subTitle" idx="1"/>
          </p:nvPr>
        </p:nvSpPr>
        <p:spPr/>
        <p:txBody>
          <a:bodyPr/>
          <a:lstStyle/>
          <a:p>
            <a:r>
              <a:rPr lang="en-US"/>
              <a:t>ER24 EMS Pty Ltd</a:t>
            </a:r>
          </a:p>
        </p:txBody>
      </p:sp>
    </p:spTree>
    <p:extLst>
      <p:ext uri="{BB962C8B-B14F-4D97-AF65-F5344CB8AC3E}">
        <p14:creationId xmlns:p14="http://schemas.microsoft.com/office/powerpoint/2010/main" val="1255741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0594B-5FD2-4B19-B75D-43D9B3C2F3AE}"/>
              </a:ext>
            </a:extLst>
          </p:cNvPr>
          <p:cNvSpPr>
            <a:spLocks noGrp="1"/>
          </p:cNvSpPr>
          <p:nvPr>
            <p:ph type="title"/>
          </p:nvPr>
        </p:nvSpPr>
        <p:spPr/>
        <p:txBody>
          <a:bodyPr/>
          <a:lstStyle/>
          <a:p>
            <a:r>
              <a:rPr lang="en-US"/>
              <a:t>Overall Network Key Metrics Table | ER24 vs Competitor</a:t>
            </a:r>
          </a:p>
        </p:txBody>
      </p:sp>
      <p:graphicFrame>
        <p:nvGraphicFramePr>
          <p:cNvPr id="5" name="Table Placeholder 4">
            <a:extLst>
              <a:ext uri="{FF2B5EF4-FFF2-40B4-BE49-F238E27FC236}">
                <a16:creationId xmlns:a16="http://schemas.microsoft.com/office/drawing/2014/main" id="{B54390E8-88B3-46DE-BBC1-42E1512BFD2D}"/>
              </a:ext>
            </a:extLst>
          </p:cNvPr>
          <p:cNvGraphicFramePr>
            <a:graphicFrameLocks noGrp="1"/>
          </p:cNvGraphicFramePr>
          <p:nvPr>
            <p:ph type="tbl" sz="quarter" idx="13"/>
            <p:extLst>
              <p:ext uri="{D42A27DB-BD31-4B8C-83A1-F6EECF244321}">
                <p14:modId xmlns:p14="http://schemas.microsoft.com/office/powerpoint/2010/main" val="4095163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15874898"/>
                    </a:ext>
                  </a:extLst>
                </a:gridCol>
                <a:gridCol w="822960">
                  <a:extLst>
                    <a:ext uri="{9D8B030D-6E8A-4147-A177-3AD203B41FA5}">
                      <a16:colId xmlns:a16="http://schemas.microsoft.com/office/drawing/2014/main" val="3100391297"/>
                    </a:ext>
                  </a:extLst>
                </a:gridCol>
                <a:gridCol w="822960">
                  <a:extLst>
                    <a:ext uri="{9D8B030D-6E8A-4147-A177-3AD203B41FA5}">
                      <a16:colId xmlns:a16="http://schemas.microsoft.com/office/drawing/2014/main" val="3084730951"/>
                    </a:ext>
                  </a:extLst>
                </a:gridCol>
                <a:gridCol w="822960">
                  <a:extLst>
                    <a:ext uri="{9D8B030D-6E8A-4147-A177-3AD203B41FA5}">
                      <a16:colId xmlns:a16="http://schemas.microsoft.com/office/drawing/2014/main" val="41643743"/>
                    </a:ext>
                  </a:extLst>
                </a:gridCol>
                <a:gridCol w="822960">
                  <a:extLst>
                    <a:ext uri="{9D8B030D-6E8A-4147-A177-3AD203B41FA5}">
                      <a16:colId xmlns:a16="http://schemas.microsoft.com/office/drawing/2014/main" val="3431731193"/>
                    </a:ext>
                  </a:extLst>
                </a:gridCol>
                <a:gridCol w="822960">
                  <a:extLst>
                    <a:ext uri="{9D8B030D-6E8A-4147-A177-3AD203B41FA5}">
                      <a16:colId xmlns:a16="http://schemas.microsoft.com/office/drawing/2014/main" val="4268128334"/>
                    </a:ext>
                  </a:extLst>
                </a:gridCol>
                <a:gridCol w="822960">
                  <a:extLst>
                    <a:ext uri="{9D8B030D-6E8A-4147-A177-3AD203B41FA5}">
                      <a16:colId xmlns:a16="http://schemas.microsoft.com/office/drawing/2014/main" val="343226197"/>
                    </a:ext>
                  </a:extLst>
                </a:gridCol>
                <a:gridCol w="822960">
                  <a:extLst>
                    <a:ext uri="{9D8B030D-6E8A-4147-A177-3AD203B41FA5}">
                      <a16:colId xmlns:a16="http://schemas.microsoft.com/office/drawing/2014/main" val="2580048466"/>
                    </a:ext>
                  </a:extLst>
                </a:gridCol>
                <a:gridCol w="822960">
                  <a:extLst>
                    <a:ext uri="{9D8B030D-6E8A-4147-A177-3AD203B41FA5}">
                      <a16:colId xmlns:a16="http://schemas.microsoft.com/office/drawing/2014/main" val="2340258060"/>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Total Audience Change</a:t>
                      </a:r>
                    </a:p>
                  </a:txBody>
                  <a:tcPr/>
                </a:tc>
                <a:tc>
                  <a:txBody>
                    <a:bodyPr/>
                    <a:lstStyle/>
                    <a:p>
                      <a:r>
                        <a:rPr lang="en-US" sz="1000"/>
                        <a:t>Avg. Posted Content</a:t>
                      </a:r>
                    </a:p>
                  </a:txBody>
                  <a:tcPr/>
                </a:tc>
                <a:tc>
                  <a:txBody>
                    <a:bodyPr/>
                    <a:lstStyle/>
                    <a:p>
                      <a:r>
                        <a:rPr lang="en-US" sz="1000"/>
                        <a:t>Total Posted Content</a:t>
                      </a:r>
                    </a:p>
                  </a:txBody>
                  <a:tcPr/>
                </a:tc>
                <a:tc>
                  <a:txBody>
                    <a:bodyPr/>
                    <a:lstStyle/>
                    <a:p>
                      <a:r>
                        <a:rPr lang="en-US" sz="1000"/>
                        <a:t>Avg. Interactions</a:t>
                      </a:r>
                    </a:p>
                  </a:txBody>
                  <a:tcPr/>
                </a:tc>
                <a:tc>
                  <a:txBody>
                    <a:bodyPr/>
                    <a:lstStyle/>
                    <a:p>
                      <a:r>
                        <a:rPr lang="en-US" sz="1000"/>
                        <a:t>Total Interactions</a:t>
                      </a:r>
                    </a:p>
                  </a:txBody>
                  <a:tcPr/>
                </a:tc>
                <a:tc>
                  <a:txBody>
                    <a:bodyPr/>
                    <a:lstStyle/>
                    <a:p>
                      <a:r>
                        <a:rPr lang="en-US" sz="1000"/>
                        <a:t>Interactions per Posted Content</a:t>
                      </a:r>
                    </a:p>
                  </a:txBody>
                  <a:tcPr/>
                </a:tc>
                <a:tc>
                  <a:txBody>
                    <a:bodyPr/>
                    <a:lstStyle/>
                    <a:p>
                      <a:r>
                        <a:rPr lang="en-US" sz="1000"/>
                        <a:t>Avg. Interaction Rate</a:t>
                      </a:r>
                    </a:p>
                  </a:txBody>
                  <a:tcPr/>
                </a:tc>
                <a:extLst>
                  <a:ext uri="{0D108BD9-81ED-4DB2-BD59-A6C34878D82A}">
                    <a16:rowId xmlns:a16="http://schemas.microsoft.com/office/drawing/2014/main" val="3978228983"/>
                  </a:ext>
                </a:extLst>
              </a:tr>
              <a:tr h="370840">
                <a:tc>
                  <a:txBody>
                    <a:bodyPr/>
                    <a:lstStyle/>
                    <a:p>
                      <a:r>
                        <a:rPr lang="en-US" sz="1000"/>
                        <a:t>Twitter</a:t>
                      </a:r>
                    </a:p>
                  </a:txBody>
                  <a:tcPr/>
                </a:tc>
                <a:tc>
                  <a:txBody>
                    <a:bodyPr/>
                    <a:lstStyle/>
                    <a:p>
                      <a:r>
                        <a:rPr lang="en-US" sz="1000"/>
                        <a:t>884</a:t>
                      </a:r>
                    </a:p>
                  </a:txBody>
                  <a:tcPr/>
                </a:tc>
                <a:tc>
                  <a:txBody>
                    <a:bodyPr/>
                    <a:lstStyle/>
                    <a:p>
                      <a:r>
                        <a:rPr lang="en-US" sz="1000"/>
                        <a:t>1767</a:t>
                      </a:r>
                    </a:p>
                  </a:txBody>
                  <a:tcPr/>
                </a:tc>
                <a:tc>
                  <a:txBody>
                    <a:bodyPr/>
                    <a:lstStyle/>
                    <a:p>
                      <a:r>
                        <a:rPr lang="en-US" sz="1000"/>
                        <a:t>140</a:t>
                      </a:r>
                    </a:p>
                  </a:txBody>
                  <a:tcPr/>
                </a:tc>
                <a:tc>
                  <a:txBody>
                    <a:bodyPr/>
                    <a:lstStyle/>
                    <a:p>
                      <a:r>
                        <a:rPr lang="en-US" sz="1000"/>
                        <a:t>419</a:t>
                      </a:r>
                    </a:p>
                  </a:txBody>
                  <a:tcPr/>
                </a:tc>
                <a:tc>
                  <a:txBody>
                    <a:bodyPr/>
                    <a:lstStyle/>
                    <a:p>
                      <a:r>
                        <a:rPr lang="en-US" sz="1000"/>
                        <a:t>1520</a:t>
                      </a:r>
                    </a:p>
                  </a:txBody>
                  <a:tcPr/>
                </a:tc>
                <a:tc>
                  <a:txBody>
                    <a:bodyPr/>
                    <a:lstStyle/>
                    <a:p>
                      <a:r>
                        <a:rPr lang="en-US" sz="1000"/>
                        <a:t>4559</a:t>
                      </a:r>
                    </a:p>
                  </a:txBody>
                  <a:tcPr/>
                </a:tc>
                <a:tc>
                  <a:txBody>
                    <a:bodyPr/>
                    <a:lstStyle/>
                    <a:p>
                      <a:r>
                        <a:rPr lang="en-US" sz="1000"/>
                        <a:t>11</a:t>
                      </a:r>
                    </a:p>
                  </a:txBody>
                  <a:tcPr/>
                </a:tc>
                <a:tc>
                  <a:txBody>
                    <a:bodyPr/>
                    <a:lstStyle/>
                    <a:p>
                      <a:r>
                        <a:rPr lang="en-US" sz="1000"/>
                        <a:t>0.0179 %</a:t>
                      </a:r>
                    </a:p>
                  </a:txBody>
                  <a:tcPr/>
                </a:tc>
                <a:extLst>
                  <a:ext uri="{0D108BD9-81ED-4DB2-BD59-A6C34878D82A}">
                    <a16:rowId xmlns:a16="http://schemas.microsoft.com/office/drawing/2014/main" val="3271134604"/>
                  </a:ext>
                </a:extLst>
              </a:tr>
              <a:tr h="370840">
                <a:tc>
                  <a:txBody>
                    <a:bodyPr/>
                    <a:lstStyle/>
                    <a:p>
                      <a:r>
                        <a:rPr lang="en-US" sz="1000"/>
                        <a:t>Facebook</a:t>
                      </a:r>
                    </a:p>
                  </a:txBody>
                  <a:tcPr/>
                </a:tc>
                <a:tc>
                  <a:txBody>
                    <a:bodyPr/>
                    <a:lstStyle/>
                    <a:p>
                      <a:r>
                        <a:rPr lang="en-US" sz="1000"/>
                        <a:t>486</a:t>
                      </a:r>
                    </a:p>
                  </a:txBody>
                  <a:tcPr/>
                </a:tc>
                <a:tc>
                  <a:txBody>
                    <a:bodyPr/>
                    <a:lstStyle/>
                    <a:p>
                      <a:r>
                        <a:rPr lang="en-US" sz="1000"/>
                        <a:t>971</a:t>
                      </a:r>
                    </a:p>
                  </a:txBody>
                  <a:tcPr/>
                </a:tc>
                <a:tc>
                  <a:txBody>
                    <a:bodyPr/>
                    <a:lstStyle/>
                    <a:p>
                      <a:r>
                        <a:rPr lang="en-US" sz="1000"/>
                        <a:t>148</a:t>
                      </a:r>
                    </a:p>
                  </a:txBody>
                  <a:tcPr/>
                </a:tc>
                <a:tc>
                  <a:txBody>
                    <a:bodyPr/>
                    <a:lstStyle/>
                    <a:p>
                      <a:r>
                        <a:rPr lang="en-US" sz="1000"/>
                        <a:t>295</a:t>
                      </a:r>
                    </a:p>
                  </a:txBody>
                  <a:tcPr/>
                </a:tc>
                <a:tc>
                  <a:txBody>
                    <a:bodyPr/>
                    <a:lstStyle/>
                    <a:p>
                      <a:r>
                        <a:rPr lang="en-US" sz="1000"/>
                        <a:t>9309</a:t>
                      </a:r>
                    </a:p>
                  </a:txBody>
                  <a:tcPr/>
                </a:tc>
                <a:tc>
                  <a:txBody>
                    <a:bodyPr/>
                    <a:lstStyle/>
                    <a:p>
                      <a:r>
                        <a:rPr lang="en-US" sz="1000"/>
                        <a:t>18618</a:t>
                      </a:r>
                    </a:p>
                  </a:txBody>
                  <a:tcPr/>
                </a:tc>
                <a:tc>
                  <a:txBody>
                    <a:bodyPr/>
                    <a:lstStyle/>
                    <a:p>
                      <a:r>
                        <a:rPr lang="en-US" sz="1000"/>
                        <a:t>63</a:t>
                      </a:r>
                    </a:p>
                  </a:txBody>
                  <a:tcPr/>
                </a:tc>
                <a:tc>
                  <a:txBody>
                    <a:bodyPr/>
                    <a:lstStyle/>
                    <a:p>
                      <a:r>
                        <a:rPr lang="en-US" sz="1000"/>
                        <a:t>0.0754 %</a:t>
                      </a:r>
                    </a:p>
                  </a:txBody>
                  <a:tcPr/>
                </a:tc>
                <a:extLst>
                  <a:ext uri="{0D108BD9-81ED-4DB2-BD59-A6C34878D82A}">
                    <a16:rowId xmlns:a16="http://schemas.microsoft.com/office/drawing/2014/main" val="567931007"/>
                  </a:ext>
                </a:extLst>
              </a:tr>
              <a:tr h="370840">
                <a:tc>
                  <a:txBody>
                    <a:bodyPr/>
                    <a:lstStyle/>
                    <a:p>
                      <a:r>
                        <a:rPr lang="en-US" sz="1000"/>
                        <a:t>Instagram</a:t>
                      </a:r>
                    </a:p>
                  </a:txBody>
                  <a:tcPr/>
                </a:tc>
                <a:tc>
                  <a:txBody>
                    <a:bodyPr/>
                    <a:lstStyle/>
                    <a:p>
                      <a:r>
                        <a:rPr lang="en-US" sz="1000"/>
                        <a:t>96</a:t>
                      </a:r>
                    </a:p>
                  </a:txBody>
                  <a:tcPr/>
                </a:tc>
                <a:tc>
                  <a:txBody>
                    <a:bodyPr/>
                    <a:lstStyle/>
                    <a:p>
                      <a:r>
                        <a:rPr lang="en-US" sz="1000"/>
                        <a:t>192</a:t>
                      </a:r>
                    </a:p>
                  </a:txBody>
                  <a:tcPr/>
                </a:tc>
                <a:tc>
                  <a:txBody>
                    <a:bodyPr/>
                    <a:lstStyle/>
                    <a:p>
                      <a:r>
                        <a:rPr lang="en-US" sz="1000"/>
                        <a:t>90</a:t>
                      </a:r>
                    </a:p>
                  </a:txBody>
                  <a:tcPr/>
                </a:tc>
                <a:tc>
                  <a:txBody>
                    <a:bodyPr/>
                    <a:lstStyle/>
                    <a:p>
                      <a:r>
                        <a:rPr lang="en-US" sz="1000"/>
                        <a:t>181</a:t>
                      </a:r>
                    </a:p>
                  </a:txBody>
                  <a:tcPr/>
                </a:tc>
                <a:tc>
                  <a:txBody>
                    <a:bodyPr/>
                    <a:lstStyle/>
                    <a:p>
                      <a:r>
                        <a:rPr lang="en-US" sz="1000"/>
                        <a:t>2441</a:t>
                      </a:r>
                    </a:p>
                  </a:txBody>
                  <a:tcPr/>
                </a:tc>
                <a:tc>
                  <a:txBody>
                    <a:bodyPr/>
                    <a:lstStyle/>
                    <a:p>
                      <a:r>
                        <a:rPr lang="en-US" sz="1000"/>
                        <a:t>4882</a:t>
                      </a:r>
                    </a:p>
                  </a:txBody>
                  <a:tcPr/>
                </a:tc>
                <a:tc>
                  <a:txBody>
                    <a:bodyPr/>
                    <a:lstStyle/>
                    <a:p>
                      <a:r>
                        <a:rPr lang="en-US" sz="1000"/>
                        <a:t>44</a:t>
                      </a:r>
                    </a:p>
                  </a:txBody>
                  <a:tcPr/>
                </a:tc>
                <a:tc>
                  <a:txBody>
                    <a:bodyPr/>
                    <a:lstStyle/>
                    <a:p>
                      <a:r>
                        <a:rPr lang="en-US" sz="1000"/>
                        <a:t>1.0613 %</a:t>
                      </a:r>
                    </a:p>
                  </a:txBody>
                  <a:tcPr/>
                </a:tc>
                <a:extLst>
                  <a:ext uri="{0D108BD9-81ED-4DB2-BD59-A6C34878D82A}">
                    <a16:rowId xmlns:a16="http://schemas.microsoft.com/office/drawing/2014/main" val="1693626767"/>
                  </a:ext>
                </a:extLst>
              </a:tr>
              <a:tr h="370840">
                <a:tc>
                  <a:txBody>
                    <a:bodyPr/>
                    <a:lstStyle/>
                    <a:p>
                      <a:r>
                        <a:rPr lang="en-US" sz="1000"/>
                        <a:t>LinkedIn</a:t>
                      </a:r>
                    </a:p>
                  </a:txBody>
                  <a:tcPr/>
                </a:tc>
                <a:tc>
                  <a:txBody>
                    <a:bodyPr/>
                    <a:lstStyle/>
                    <a:p>
                      <a:r>
                        <a:rPr lang="en-US" sz="1000"/>
                        <a:t>n/a</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0 %</a:t>
                      </a:r>
                    </a:p>
                  </a:txBody>
                  <a:tcPr/>
                </a:tc>
                <a:extLst>
                  <a:ext uri="{0D108BD9-81ED-4DB2-BD59-A6C34878D82A}">
                    <a16:rowId xmlns:a16="http://schemas.microsoft.com/office/drawing/2014/main" val="3065501584"/>
                  </a:ext>
                </a:extLst>
              </a:tr>
            </a:tbl>
          </a:graphicData>
        </a:graphic>
      </p:graphicFrame>
      <p:sp>
        <p:nvSpPr>
          <p:cNvPr id="4" name="Text Placeholder 3">
            <a:extLst>
              <a:ext uri="{FF2B5EF4-FFF2-40B4-BE49-F238E27FC236}">
                <a16:creationId xmlns:a16="http://schemas.microsoft.com/office/drawing/2014/main" id="{CE1DBDFC-DFDF-4A6C-82D4-763783A25DC6}"/>
              </a:ext>
            </a:extLst>
          </p:cNvPr>
          <p:cNvSpPr>
            <a:spLocks noGrp="1"/>
          </p:cNvSpPr>
          <p:nvPr>
            <p:ph type="body" sz="quarter" idx="14"/>
          </p:nvPr>
        </p:nvSpPr>
        <p:spPr/>
        <p:txBody>
          <a:bodyPr/>
          <a:lstStyle/>
          <a:p>
            <a:r>
              <a:rPr lang="en-US"/>
              <a:t>12/25/2019 - 01/23/2020</a:t>
            </a:r>
          </a:p>
        </p:txBody>
      </p:sp>
    </p:spTree>
    <p:extLst>
      <p:ext uri="{BB962C8B-B14F-4D97-AF65-F5344CB8AC3E}">
        <p14:creationId xmlns:p14="http://schemas.microsoft.com/office/powerpoint/2010/main" val="1010402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D1E5B-06E3-483B-9F26-E876BB2EE67B}"/>
              </a:ext>
            </a:extLst>
          </p:cNvPr>
          <p:cNvSpPr>
            <a:spLocks noGrp="1"/>
          </p:cNvSpPr>
          <p:nvPr>
            <p:ph type="title"/>
          </p:nvPr>
        </p:nvSpPr>
        <p:spPr/>
        <p:txBody>
          <a:bodyPr/>
          <a:lstStyle/>
          <a:p>
            <a:r>
              <a:rPr lang="en-US"/>
              <a:t>Overall Overall Top Pages | ER24 vs Competitor</a:t>
            </a:r>
          </a:p>
        </p:txBody>
      </p:sp>
      <p:graphicFrame>
        <p:nvGraphicFramePr>
          <p:cNvPr id="5" name="Table Placeholder 4">
            <a:extLst>
              <a:ext uri="{FF2B5EF4-FFF2-40B4-BE49-F238E27FC236}">
                <a16:creationId xmlns:a16="http://schemas.microsoft.com/office/drawing/2014/main" id="{67F481D2-1410-4792-9E44-258685FD88F8}"/>
              </a:ext>
            </a:extLst>
          </p:cNvPr>
          <p:cNvGraphicFramePr>
            <a:graphicFrameLocks noGrp="1"/>
          </p:cNvGraphicFramePr>
          <p:nvPr>
            <p:ph type="tbl" sz="quarter" idx="13"/>
            <p:extLst>
              <p:ext uri="{D42A27DB-BD31-4B8C-83A1-F6EECF244321}">
                <p14:modId xmlns:p14="http://schemas.microsoft.com/office/powerpoint/2010/main" val="856936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60416835"/>
                    </a:ext>
                  </a:extLst>
                </a:gridCol>
                <a:gridCol w="1316736">
                  <a:extLst>
                    <a:ext uri="{9D8B030D-6E8A-4147-A177-3AD203B41FA5}">
                      <a16:colId xmlns:a16="http://schemas.microsoft.com/office/drawing/2014/main" val="680790494"/>
                    </a:ext>
                  </a:extLst>
                </a:gridCol>
                <a:gridCol w="1316736">
                  <a:extLst>
                    <a:ext uri="{9D8B030D-6E8A-4147-A177-3AD203B41FA5}">
                      <a16:colId xmlns:a16="http://schemas.microsoft.com/office/drawing/2014/main" val="700783142"/>
                    </a:ext>
                  </a:extLst>
                </a:gridCol>
                <a:gridCol w="1316736">
                  <a:extLst>
                    <a:ext uri="{9D8B030D-6E8A-4147-A177-3AD203B41FA5}">
                      <a16:colId xmlns:a16="http://schemas.microsoft.com/office/drawing/2014/main" val="3970724284"/>
                    </a:ext>
                  </a:extLst>
                </a:gridCol>
                <a:gridCol w="1316736">
                  <a:extLst>
                    <a:ext uri="{9D8B030D-6E8A-4147-A177-3AD203B41FA5}">
                      <a16:colId xmlns:a16="http://schemas.microsoft.com/office/drawing/2014/main" val="3223392148"/>
                    </a:ext>
                  </a:extLst>
                </a:gridCol>
                <a:gridCol w="1316736">
                  <a:extLst>
                    <a:ext uri="{9D8B030D-6E8A-4147-A177-3AD203B41FA5}">
                      <a16:colId xmlns:a16="http://schemas.microsoft.com/office/drawing/2014/main" val="3449122721"/>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Interactions/posted Content</a:t>
                      </a:r>
                    </a:p>
                  </a:txBody>
                  <a:tcPr/>
                </a:tc>
                <a:extLst>
                  <a:ext uri="{0D108BD9-81ED-4DB2-BD59-A6C34878D82A}">
                    <a16:rowId xmlns:a16="http://schemas.microsoft.com/office/drawing/2014/main" val="2617816344"/>
                  </a:ext>
                </a:extLst>
              </a:tr>
              <a:tr h="370840">
                <a:tc>
                  <a:txBody>
                    <a:bodyPr/>
                    <a:lstStyle/>
                    <a:p>
                      <a:r>
                        <a:rPr lang="en-US" sz="1000"/>
                        <a:t>Twitter</a:t>
                      </a:r>
                    </a:p>
                  </a:txBody>
                  <a:tcPr/>
                </a:tc>
                <a:tc>
                  <a:txBody>
                    <a:bodyPr/>
                    <a:lstStyle/>
                    <a:p>
                      <a:r>
                        <a:rPr lang="en-US" sz="1000"/>
                        <a:t>Netcare 911</a:t>
                      </a:r>
                    </a:p>
                  </a:txBody>
                  <a:tcPr/>
                </a:tc>
                <a:tc>
                  <a:txBody>
                    <a:bodyPr/>
                    <a:lstStyle/>
                    <a:p>
                      <a:r>
                        <a:rPr lang="en-US" sz="1000"/>
                        <a:t>960</a:t>
                      </a:r>
                    </a:p>
                  </a:txBody>
                  <a:tcPr/>
                </a:tc>
                <a:tc>
                  <a:txBody>
                    <a:bodyPr/>
                    <a:lstStyle/>
                    <a:p>
                      <a:r>
                        <a:rPr lang="en-US" sz="1000"/>
                        <a:t>158</a:t>
                      </a:r>
                    </a:p>
                  </a:txBody>
                  <a:tcPr/>
                </a:tc>
                <a:tc>
                  <a:txBody>
                    <a:bodyPr/>
                    <a:lstStyle/>
                    <a:p>
                      <a:r>
                        <a:rPr lang="en-US" sz="1000"/>
                        <a:t>2309</a:t>
                      </a:r>
                    </a:p>
                  </a:txBody>
                  <a:tcPr/>
                </a:tc>
                <a:tc>
                  <a:txBody>
                    <a:bodyPr/>
                    <a:lstStyle/>
                    <a:p>
                      <a:r>
                        <a:rPr lang="en-US" sz="1000"/>
                        <a:t>15</a:t>
                      </a:r>
                    </a:p>
                  </a:txBody>
                  <a:tcPr/>
                </a:tc>
                <a:extLst>
                  <a:ext uri="{0D108BD9-81ED-4DB2-BD59-A6C34878D82A}">
                    <a16:rowId xmlns:a16="http://schemas.microsoft.com/office/drawing/2014/main" val="248548672"/>
                  </a:ext>
                </a:extLst>
              </a:tr>
              <a:tr h="370840">
                <a:tc>
                  <a:txBody>
                    <a:bodyPr/>
                    <a:lstStyle/>
                    <a:p>
                      <a:r>
                        <a:rPr lang="en-US" sz="1000"/>
                        <a:t>Twitter</a:t>
                      </a:r>
                    </a:p>
                  </a:txBody>
                  <a:tcPr/>
                </a:tc>
                <a:tc>
                  <a:txBody>
                    <a:bodyPr/>
                    <a:lstStyle/>
                    <a:p>
                      <a:r>
                        <a:rPr lang="en-US" sz="1000"/>
                        <a:t>ER24 EMS (Pty) Ltd.</a:t>
                      </a:r>
                    </a:p>
                  </a:txBody>
                  <a:tcPr/>
                </a:tc>
                <a:tc>
                  <a:txBody>
                    <a:bodyPr/>
                    <a:lstStyle/>
                    <a:p>
                      <a:r>
                        <a:rPr lang="en-US" sz="1000"/>
                        <a:t>807</a:t>
                      </a:r>
                    </a:p>
                  </a:txBody>
                  <a:tcPr/>
                </a:tc>
                <a:tc>
                  <a:txBody>
                    <a:bodyPr/>
                    <a:lstStyle/>
                    <a:p>
                      <a:r>
                        <a:rPr lang="en-US" sz="1000"/>
                        <a:t>86</a:t>
                      </a:r>
                    </a:p>
                  </a:txBody>
                  <a:tcPr/>
                </a:tc>
                <a:tc>
                  <a:txBody>
                    <a:bodyPr/>
                    <a:lstStyle/>
                    <a:p>
                      <a:r>
                        <a:rPr lang="en-US" sz="1000"/>
                        <a:t>994</a:t>
                      </a:r>
                    </a:p>
                  </a:txBody>
                  <a:tcPr/>
                </a:tc>
                <a:tc>
                  <a:txBody>
                    <a:bodyPr/>
                    <a:lstStyle/>
                    <a:p>
                      <a:r>
                        <a:rPr lang="en-US" sz="1000"/>
                        <a:t>12</a:t>
                      </a:r>
                    </a:p>
                  </a:txBody>
                  <a:tcPr/>
                </a:tc>
                <a:extLst>
                  <a:ext uri="{0D108BD9-81ED-4DB2-BD59-A6C34878D82A}">
                    <a16:rowId xmlns:a16="http://schemas.microsoft.com/office/drawing/2014/main" val="1989607123"/>
                  </a:ext>
                </a:extLst>
              </a:tr>
              <a:tr h="370840">
                <a:tc>
                  <a:txBody>
                    <a:bodyPr/>
                    <a:lstStyle/>
                    <a:p>
                      <a:r>
                        <a:rPr lang="en-US" sz="1000"/>
                        <a:t>Facebook</a:t>
                      </a:r>
                    </a:p>
                  </a:txBody>
                  <a:tcPr/>
                </a:tc>
                <a:tc>
                  <a:txBody>
                    <a:bodyPr/>
                    <a:lstStyle/>
                    <a:p>
                      <a:r>
                        <a:rPr lang="en-US" sz="1000"/>
                        <a:t>Netcare911</a:t>
                      </a:r>
                    </a:p>
                  </a:txBody>
                  <a:tcPr/>
                </a:tc>
                <a:tc>
                  <a:txBody>
                    <a:bodyPr/>
                    <a:lstStyle/>
                    <a:p>
                      <a:r>
                        <a:rPr lang="en-US" sz="1000"/>
                        <a:t>613</a:t>
                      </a:r>
                    </a:p>
                  </a:txBody>
                  <a:tcPr/>
                </a:tc>
                <a:tc>
                  <a:txBody>
                    <a:bodyPr/>
                    <a:lstStyle/>
                    <a:p>
                      <a:r>
                        <a:rPr lang="en-US" sz="1000"/>
                        <a:t>173</a:t>
                      </a:r>
                    </a:p>
                  </a:txBody>
                  <a:tcPr/>
                </a:tc>
                <a:tc>
                  <a:txBody>
                    <a:bodyPr/>
                    <a:lstStyle/>
                    <a:p>
                      <a:r>
                        <a:rPr lang="en-US" sz="1000"/>
                        <a:t>11091</a:t>
                      </a:r>
                    </a:p>
                  </a:txBody>
                  <a:tcPr/>
                </a:tc>
                <a:tc>
                  <a:txBody>
                    <a:bodyPr/>
                    <a:lstStyle/>
                    <a:p>
                      <a:r>
                        <a:rPr lang="en-US" sz="1000"/>
                        <a:t>64</a:t>
                      </a:r>
                    </a:p>
                  </a:txBody>
                  <a:tcPr/>
                </a:tc>
                <a:extLst>
                  <a:ext uri="{0D108BD9-81ED-4DB2-BD59-A6C34878D82A}">
                    <a16:rowId xmlns:a16="http://schemas.microsoft.com/office/drawing/2014/main" val="3636370082"/>
                  </a:ext>
                </a:extLst>
              </a:tr>
              <a:tr h="370840">
                <a:tc>
                  <a:txBody>
                    <a:bodyPr/>
                    <a:lstStyle/>
                    <a:p>
                      <a:r>
                        <a:rPr lang="en-US" sz="1000"/>
                        <a:t>Facebook</a:t>
                      </a:r>
                    </a:p>
                  </a:txBody>
                  <a:tcPr/>
                </a:tc>
                <a:tc>
                  <a:txBody>
                    <a:bodyPr/>
                    <a:lstStyle/>
                    <a:p>
                      <a:r>
                        <a:rPr lang="en-US" sz="1000"/>
                        <a:t>ER24 EMS (Pty) Ltd.</a:t>
                      </a:r>
                    </a:p>
                  </a:txBody>
                  <a:tcPr/>
                </a:tc>
                <a:tc>
                  <a:txBody>
                    <a:bodyPr/>
                    <a:lstStyle/>
                    <a:p>
                      <a:r>
                        <a:rPr lang="en-US" sz="1000"/>
                        <a:t>358</a:t>
                      </a:r>
                    </a:p>
                  </a:txBody>
                  <a:tcPr/>
                </a:tc>
                <a:tc>
                  <a:txBody>
                    <a:bodyPr/>
                    <a:lstStyle/>
                    <a:p>
                      <a:r>
                        <a:rPr lang="en-US" sz="1000"/>
                        <a:t>122</a:t>
                      </a:r>
                    </a:p>
                  </a:txBody>
                  <a:tcPr/>
                </a:tc>
                <a:tc>
                  <a:txBody>
                    <a:bodyPr/>
                    <a:lstStyle/>
                    <a:p>
                      <a:r>
                        <a:rPr lang="en-US" sz="1000"/>
                        <a:t>7527</a:t>
                      </a:r>
                    </a:p>
                  </a:txBody>
                  <a:tcPr/>
                </a:tc>
                <a:tc>
                  <a:txBody>
                    <a:bodyPr/>
                    <a:lstStyle/>
                    <a:p>
                      <a:r>
                        <a:rPr lang="en-US" sz="1000"/>
                        <a:t>62</a:t>
                      </a:r>
                    </a:p>
                  </a:txBody>
                  <a:tcPr/>
                </a:tc>
                <a:extLst>
                  <a:ext uri="{0D108BD9-81ED-4DB2-BD59-A6C34878D82A}">
                    <a16:rowId xmlns:a16="http://schemas.microsoft.com/office/drawing/2014/main" val="576008424"/>
                  </a:ext>
                </a:extLst>
              </a:tr>
              <a:tr h="370840">
                <a:tc>
                  <a:txBody>
                    <a:bodyPr/>
                    <a:lstStyle/>
                    <a:p>
                      <a:r>
                        <a:rPr lang="en-US" sz="1000"/>
                        <a:t>Instagram</a:t>
                      </a:r>
                    </a:p>
                  </a:txBody>
                  <a:tcPr/>
                </a:tc>
                <a:tc>
                  <a:txBody>
                    <a:bodyPr/>
                    <a:lstStyle/>
                    <a:p>
                      <a:r>
                        <a:rPr lang="en-US" sz="1000"/>
                        <a:t>emer_g_med</a:t>
                      </a:r>
                    </a:p>
                  </a:txBody>
                  <a:tcPr/>
                </a:tc>
                <a:tc>
                  <a:txBody>
                    <a:bodyPr/>
                    <a:lstStyle/>
                    <a:p>
                      <a:r>
                        <a:rPr lang="en-US" sz="1000"/>
                        <a:t>99</a:t>
                      </a:r>
                    </a:p>
                  </a:txBody>
                  <a:tcPr/>
                </a:tc>
                <a:tc>
                  <a:txBody>
                    <a:bodyPr/>
                    <a:lstStyle/>
                    <a:p>
                      <a:r>
                        <a:rPr lang="en-US" sz="1000"/>
                        <a:t>177</a:t>
                      </a:r>
                    </a:p>
                  </a:txBody>
                  <a:tcPr/>
                </a:tc>
                <a:tc>
                  <a:txBody>
                    <a:bodyPr/>
                    <a:lstStyle/>
                    <a:p>
                      <a:r>
                        <a:rPr lang="en-US" sz="1000"/>
                        <a:t>4634</a:t>
                      </a:r>
                    </a:p>
                  </a:txBody>
                  <a:tcPr/>
                </a:tc>
                <a:tc>
                  <a:txBody>
                    <a:bodyPr/>
                    <a:lstStyle/>
                    <a:p>
                      <a:r>
                        <a:rPr lang="en-US" sz="1000"/>
                        <a:t>26</a:t>
                      </a:r>
                    </a:p>
                  </a:txBody>
                  <a:tcPr/>
                </a:tc>
                <a:extLst>
                  <a:ext uri="{0D108BD9-81ED-4DB2-BD59-A6C34878D82A}">
                    <a16:rowId xmlns:a16="http://schemas.microsoft.com/office/drawing/2014/main" val="3185876269"/>
                  </a:ext>
                </a:extLst>
              </a:tr>
              <a:tr h="370840">
                <a:tc>
                  <a:txBody>
                    <a:bodyPr/>
                    <a:lstStyle/>
                    <a:p>
                      <a:r>
                        <a:rPr lang="en-US" sz="1000"/>
                        <a:t>Instagram</a:t>
                      </a:r>
                    </a:p>
                  </a:txBody>
                  <a:tcPr/>
                </a:tc>
                <a:tc>
                  <a:txBody>
                    <a:bodyPr/>
                    <a:lstStyle/>
                    <a:p>
                      <a:r>
                        <a:rPr lang="en-US" sz="1000"/>
                        <a:t>er24ems</a:t>
                      </a:r>
                    </a:p>
                  </a:txBody>
                  <a:tcPr/>
                </a:tc>
                <a:tc>
                  <a:txBody>
                    <a:bodyPr/>
                    <a:lstStyle/>
                    <a:p>
                      <a:r>
                        <a:rPr lang="en-US" sz="1000"/>
                        <a:t>93</a:t>
                      </a:r>
                    </a:p>
                  </a:txBody>
                  <a:tcPr/>
                </a:tc>
                <a:tc>
                  <a:txBody>
                    <a:bodyPr/>
                    <a:lstStyle/>
                    <a:p>
                      <a:r>
                        <a:rPr lang="en-US" sz="1000"/>
                        <a:t>4</a:t>
                      </a:r>
                    </a:p>
                  </a:txBody>
                  <a:tcPr/>
                </a:tc>
                <a:tc>
                  <a:txBody>
                    <a:bodyPr/>
                    <a:lstStyle/>
                    <a:p>
                      <a:r>
                        <a:rPr lang="en-US" sz="1000"/>
                        <a:t>248</a:t>
                      </a:r>
                    </a:p>
                  </a:txBody>
                  <a:tcPr/>
                </a:tc>
                <a:tc>
                  <a:txBody>
                    <a:bodyPr/>
                    <a:lstStyle/>
                    <a:p>
                      <a:r>
                        <a:rPr lang="en-US" sz="1000"/>
                        <a:t>62</a:t>
                      </a:r>
                    </a:p>
                  </a:txBody>
                  <a:tcPr/>
                </a:tc>
                <a:extLst>
                  <a:ext uri="{0D108BD9-81ED-4DB2-BD59-A6C34878D82A}">
                    <a16:rowId xmlns:a16="http://schemas.microsoft.com/office/drawing/2014/main" val="2021357344"/>
                  </a:ext>
                </a:extLst>
              </a:tr>
              <a:tr h="370840">
                <a:tc>
                  <a:txBody>
                    <a:bodyPr/>
                    <a:lstStyle/>
                    <a:p>
                      <a:r>
                        <a:rPr lang="en-US" sz="1000"/>
                        <a:t>Twitter</a:t>
                      </a:r>
                    </a:p>
                  </a:txBody>
                  <a:tcPr/>
                </a:tc>
                <a:tc>
                  <a:txBody>
                    <a:bodyPr/>
                    <a:lstStyle/>
                    <a:p>
                      <a:r>
                        <a:rPr lang="en-US" sz="1000"/>
                        <a:t>EMER-G-MED</a:t>
                      </a:r>
                    </a:p>
                  </a:txBody>
                  <a:tcPr/>
                </a:tc>
                <a:tc>
                  <a:txBody>
                    <a:bodyPr/>
                    <a:lstStyle/>
                    <a:p>
                      <a:r>
                        <a:rPr lang="en-US" sz="1000"/>
                        <a:t>n/a</a:t>
                      </a:r>
                    </a:p>
                  </a:txBody>
                  <a:tcPr/>
                </a:tc>
                <a:tc>
                  <a:txBody>
                    <a:bodyPr/>
                    <a:lstStyle/>
                    <a:p>
                      <a:r>
                        <a:rPr lang="en-US" sz="1000"/>
                        <a:t>175</a:t>
                      </a:r>
                    </a:p>
                  </a:txBody>
                  <a:tcPr/>
                </a:tc>
                <a:tc>
                  <a:txBody>
                    <a:bodyPr/>
                    <a:lstStyle/>
                    <a:p>
                      <a:r>
                        <a:rPr lang="en-US" sz="1000"/>
                        <a:t>1256</a:t>
                      </a:r>
                    </a:p>
                  </a:txBody>
                  <a:tcPr/>
                </a:tc>
                <a:tc>
                  <a:txBody>
                    <a:bodyPr/>
                    <a:lstStyle/>
                    <a:p>
                      <a:r>
                        <a:rPr lang="en-US" sz="1000"/>
                        <a:t>7</a:t>
                      </a:r>
                    </a:p>
                  </a:txBody>
                  <a:tcPr/>
                </a:tc>
                <a:extLst>
                  <a:ext uri="{0D108BD9-81ED-4DB2-BD59-A6C34878D82A}">
                    <a16:rowId xmlns:a16="http://schemas.microsoft.com/office/drawing/2014/main" val="36693343"/>
                  </a:ext>
                </a:extLst>
              </a:tr>
              <a:tr h="370840">
                <a:tc>
                  <a:txBody>
                    <a:bodyPr/>
                    <a:lstStyle/>
                    <a:p>
                      <a:r>
                        <a:rPr lang="en-US" sz="1000"/>
                        <a:t>linkedIn</a:t>
                      </a:r>
                    </a:p>
                  </a:txBody>
                  <a:tcPr/>
                </a:tc>
                <a:tc>
                  <a:txBody>
                    <a:bodyPr/>
                    <a:lstStyle/>
                    <a:p>
                      <a:r>
                        <a:rPr lang="en-US" sz="1000"/>
                        <a:t>ER24</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03623875"/>
                  </a:ext>
                </a:extLst>
              </a:tr>
              <a:tr h="370840">
                <a:tc>
                  <a:txBody>
                    <a:bodyPr/>
                    <a:lstStyle/>
                    <a:p>
                      <a:r>
                        <a:rPr lang="en-US" sz="1000"/>
                        <a:t>Instagram</a:t>
                      </a:r>
                    </a:p>
                  </a:txBody>
                  <a:tcPr/>
                </a:tc>
                <a:tc>
                  <a:txBody>
                    <a:bodyPr/>
                    <a:lstStyle/>
                    <a:p>
                      <a:r>
                        <a:rPr lang="en-US" sz="1000"/>
                        <a:t>netcare911 (Netcare911)</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974040470"/>
                  </a:ext>
                </a:extLst>
              </a:tr>
            </a:tbl>
          </a:graphicData>
        </a:graphic>
      </p:graphicFrame>
      <p:sp>
        <p:nvSpPr>
          <p:cNvPr id="4" name="Text Placeholder 3">
            <a:extLst>
              <a:ext uri="{FF2B5EF4-FFF2-40B4-BE49-F238E27FC236}">
                <a16:creationId xmlns:a16="http://schemas.microsoft.com/office/drawing/2014/main" id="{9256B7FA-FD15-4E00-B1D6-70E628039432}"/>
              </a:ext>
            </a:extLst>
          </p:cNvPr>
          <p:cNvSpPr>
            <a:spLocks noGrp="1"/>
          </p:cNvSpPr>
          <p:nvPr>
            <p:ph type="body" sz="quarter" idx="14"/>
          </p:nvPr>
        </p:nvSpPr>
        <p:spPr/>
        <p:txBody>
          <a:bodyPr/>
          <a:lstStyle/>
          <a:p>
            <a:r>
              <a:rPr lang="en-US"/>
              <a:t>12/25/2019 - 01/23/2020</a:t>
            </a:r>
          </a:p>
        </p:txBody>
      </p:sp>
    </p:spTree>
    <p:extLst>
      <p:ext uri="{BB962C8B-B14F-4D97-AF65-F5344CB8AC3E}">
        <p14:creationId xmlns:p14="http://schemas.microsoft.com/office/powerpoint/2010/main" val="1292505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88AEB-EEF1-43BC-96F8-7DF77241BC49}"/>
              </a:ext>
            </a:extLst>
          </p:cNvPr>
          <p:cNvSpPr>
            <a:spLocks noGrp="1"/>
          </p:cNvSpPr>
          <p:nvPr>
            <p:ph type="title"/>
          </p:nvPr>
        </p:nvSpPr>
        <p:spPr/>
        <p:txBody>
          <a:bodyPr/>
          <a:lstStyle/>
          <a:p>
            <a:r>
              <a:rPr lang="en-US"/>
              <a:t>Overall Network Key Metrics Table | ER24 vs Competitor</a:t>
            </a:r>
          </a:p>
        </p:txBody>
      </p:sp>
      <p:graphicFrame>
        <p:nvGraphicFramePr>
          <p:cNvPr id="5" name="Table Placeholder 4">
            <a:extLst>
              <a:ext uri="{FF2B5EF4-FFF2-40B4-BE49-F238E27FC236}">
                <a16:creationId xmlns:a16="http://schemas.microsoft.com/office/drawing/2014/main" id="{4ECF9A67-89AA-44E8-9983-8BC889F340BD}"/>
              </a:ext>
            </a:extLst>
          </p:cNvPr>
          <p:cNvGraphicFramePr>
            <a:graphicFrameLocks noGrp="1"/>
          </p:cNvGraphicFramePr>
          <p:nvPr>
            <p:ph type="tbl" sz="quarter" idx="13"/>
            <p:extLst>
              <p:ext uri="{D42A27DB-BD31-4B8C-83A1-F6EECF244321}">
                <p14:modId xmlns:p14="http://schemas.microsoft.com/office/powerpoint/2010/main" val="3073944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63140884"/>
                    </a:ext>
                  </a:extLst>
                </a:gridCol>
                <a:gridCol w="822960">
                  <a:extLst>
                    <a:ext uri="{9D8B030D-6E8A-4147-A177-3AD203B41FA5}">
                      <a16:colId xmlns:a16="http://schemas.microsoft.com/office/drawing/2014/main" val="3041005504"/>
                    </a:ext>
                  </a:extLst>
                </a:gridCol>
                <a:gridCol w="822960">
                  <a:extLst>
                    <a:ext uri="{9D8B030D-6E8A-4147-A177-3AD203B41FA5}">
                      <a16:colId xmlns:a16="http://schemas.microsoft.com/office/drawing/2014/main" val="3822559820"/>
                    </a:ext>
                  </a:extLst>
                </a:gridCol>
                <a:gridCol w="822960">
                  <a:extLst>
                    <a:ext uri="{9D8B030D-6E8A-4147-A177-3AD203B41FA5}">
                      <a16:colId xmlns:a16="http://schemas.microsoft.com/office/drawing/2014/main" val="1071764099"/>
                    </a:ext>
                  </a:extLst>
                </a:gridCol>
                <a:gridCol w="822960">
                  <a:extLst>
                    <a:ext uri="{9D8B030D-6E8A-4147-A177-3AD203B41FA5}">
                      <a16:colId xmlns:a16="http://schemas.microsoft.com/office/drawing/2014/main" val="339390726"/>
                    </a:ext>
                  </a:extLst>
                </a:gridCol>
                <a:gridCol w="822960">
                  <a:extLst>
                    <a:ext uri="{9D8B030D-6E8A-4147-A177-3AD203B41FA5}">
                      <a16:colId xmlns:a16="http://schemas.microsoft.com/office/drawing/2014/main" val="3925316039"/>
                    </a:ext>
                  </a:extLst>
                </a:gridCol>
                <a:gridCol w="822960">
                  <a:extLst>
                    <a:ext uri="{9D8B030D-6E8A-4147-A177-3AD203B41FA5}">
                      <a16:colId xmlns:a16="http://schemas.microsoft.com/office/drawing/2014/main" val="2097149914"/>
                    </a:ext>
                  </a:extLst>
                </a:gridCol>
                <a:gridCol w="822960">
                  <a:extLst>
                    <a:ext uri="{9D8B030D-6E8A-4147-A177-3AD203B41FA5}">
                      <a16:colId xmlns:a16="http://schemas.microsoft.com/office/drawing/2014/main" val="2419266985"/>
                    </a:ext>
                  </a:extLst>
                </a:gridCol>
                <a:gridCol w="822960">
                  <a:extLst>
                    <a:ext uri="{9D8B030D-6E8A-4147-A177-3AD203B41FA5}">
                      <a16:colId xmlns:a16="http://schemas.microsoft.com/office/drawing/2014/main" val="1820525984"/>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Total Audience Change</a:t>
                      </a:r>
                    </a:p>
                  </a:txBody>
                  <a:tcPr/>
                </a:tc>
                <a:tc>
                  <a:txBody>
                    <a:bodyPr/>
                    <a:lstStyle/>
                    <a:p>
                      <a:r>
                        <a:rPr lang="en-US" sz="1000"/>
                        <a:t>Avg. Posted Content</a:t>
                      </a:r>
                    </a:p>
                  </a:txBody>
                  <a:tcPr/>
                </a:tc>
                <a:tc>
                  <a:txBody>
                    <a:bodyPr/>
                    <a:lstStyle/>
                    <a:p>
                      <a:r>
                        <a:rPr lang="en-US" sz="1000"/>
                        <a:t>Total Posted Content</a:t>
                      </a:r>
                    </a:p>
                  </a:txBody>
                  <a:tcPr/>
                </a:tc>
                <a:tc>
                  <a:txBody>
                    <a:bodyPr/>
                    <a:lstStyle/>
                    <a:p>
                      <a:r>
                        <a:rPr lang="en-US" sz="1000"/>
                        <a:t>Avg. Interactions</a:t>
                      </a:r>
                    </a:p>
                  </a:txBody>
                  <a:tcPr/>
                </a:tc>
                <a:tc>
                  <a:txBody>
                    <a:bodyPr/>
                    <a:lstStyle/>
                    <a:p>
                      <a:r>
                        <a:rPr lang="en-US" sz="1000"/>
                        <a:t>Total Interactions</a:t>
                      </a:r>
                    </a:p>
                  </a:txBody>
                  <a:tcPr/>
                </a:tc>
                <a:tc>
                  <a:txBody>
                    <a:bodyPr/>
                    <a:lstStyle/>
                    <a:p>
                      <a:r>
                        <a:rPr lang="en-US" sz="1000"/>
                        <a:t>Interactions per Posted Content</a:t>
                      </a:r>
                    </a:p>
                  </a:txBody>
                  <a:tcPr/>
                </a:tc>
                <a:tc>
                  <a:txBody>
                    <a:bodyPr/>
                    <a:lstStyle/>
                    <a:p>
                      <a:r>
                        <a:rPr lang="en-US" sz="1000"/>
                        <a:t>Avg. Interaction Rate</a:t>
                      </a:r>
                    </a:p>
                  </a:txBody>
                  <a:tcPr/>
                </a:tc>
                <a:extLst>
                  <a:ext uri="{0D108BD9-81ED-4DB2-BD59-A6C34878D82A}">
                    <a16:rowId xmlns:a16="http://schemas.microsoft.com/office/drawing/2014/main" val="1100176562"/>
                  </a:ext>
                </a:extLst>
              </a:tr>
              <a:tr h="370840">
                <a:tc>
                  <a:txBody>
                    <a:bodyPr/>
                    <a:lstStyle/>
                    <a:p>
                      <a:r>
                        <a:rPr lang="en-US" sz="1000"/>
                        <a:t>Twitter</a:t>
                      </a:r>
                    </a:p>
                  </a:txBody>
                  <a:tcPr/>
                </a:tc>
                <a:tc>
                  <a:txBody>
                    <a:bodyPr/>
                    <a:lstStyle/>
                    <a:p>
                      <a:r>
                        <a:rPr lang="en-US" sz="1000"/>
                        <a:t>884</a:t>
                      </a:r>
                    </a:p>
                  </a:txBody>
                  <a:tcPr/>
                </a:tc>
                <a:tc>
                  <a:txBody>
                    <a:bodyPr/>
                    <a:lstStyle/>
                    <a:p>
                      <a:r>
                        <a:rPr lang="en-US" sz="1000"/>
                        <a:t>1767</a:t>
                      </a:r>
                    </a:p>
                  </a:txBody>
                  <a:tcPr/>
                </a:tc>
                <a:tc>
                  <a:txBody>
                    <a:bodyPr/>
                    <a:lstStyle/>
                    <a:p>
                      <a:r>
                        <a:rPr lang="en-US" sz="1000"/>
                        <a:t>140</a:t>
                      </a:r>
                    </a:p>
                  </a:txBody>
                  <a:tcPr/>
                </a:tc>
                <a:tc>
                  <a:txBody>
                    <a:bodyPr/>
                    <a:lstStyle/>
                    <a:p>
                      <a:r>
                        <a:rPr lang="en-US" sz="1000"/>
                        <a:t>419</a:t>
                      </a:r>
                    </a:p>
                  </a:txBody>
                  <a:tcPr/>
                </a:tc>
                <a:tc>
                  <a:txBody>
                    <a:bodyPr/>
                    <a:lstStyle/>
                    <a:p>
                      <a:r>
                        <a:rPr lang="en-US" sz="1000"/>
                        <a:t>1520</a:t>
                      </a:r>
                    </a:p>
                  </a:txBody>
                  <a:tcPr/>
                </a:tc>
                <a:tc>
                  <a:txBody>
                    <a:bodyPr/>
                    <a:lstStyle/>
                    <a:p>
                      <a:r>
                        <a:rPr lang="en-US" sz="1000"/>
                        <a:t>4559</a:t>
                      </a:r>
                    </a:p>
                  </a:txBody>
                  <a:tcPr/>
                </a:tc>
                <a:tc>
                  <a:txBody>
                    <a:bodyPr/>
                    <a:lstStyle/>
                    <a:p>
                      <a:r>
                        <a:rPr lang="en-US" sz="1000"/>
                        <a:t>11</a:t>
                      </a:r>
                    </a:p>
                  </a:txBody>
                  <a:tcPr/>
                </a:tc>
                <a:tc>
                  <a:txBody>
                    <a:bodyPr/>
                    <a:lstStyle/>
                    <a:p>
                      <a:r>
                        <a:rPr lang="en-US" sz="1000"/>
                        <a:t>0.0179 %</a:t>
                      </a:r>
                    </a:p>
                  </a:txBody>
                  <a:tcPr/>
                </a:tc>
                <a:extLst>
                  <a:ext uri="{0D108BD9-81ED-4DB2-BD59-A6C34878D82A}">
                    <a16:rowId xmlns:a16="http://schemas.microsoft.com/office/drawing/2014/main" val="1087571203"/>
                  </a:ext>
                </a:extLst>
              </a:tr>
              <a:tr h="370840">
                <a:tc>
                  <a:txBody>
                    <a:bodyPr/>
                    <a:lstStyle/>
                    <a:p>
                      <a:r>
                        <a:rPr lang="en-US" sz="1000"/>
                        <a:t>Facebook</a:t>
                      </a:r>
                    </a:p>
                  </a:txBody>
                  <a:tcPr/>
                </a:tc>
                <a:tc>
                  <a:txBody>
                    <a:bodyPr/>
                    <a:lstStyle/>
                    <a:p>
                      <a:r>
                        <a:rPr lang="en-US" sz="1000"/>
                        <a:t>486</a:t>
                      </a:r>
                    </a:p>
                  </a:txBody>
                  <a:tcPr/>
                </a:tc>
                <a:tc>
                  <a:txBody>
                    <a:bodyPr/>
                    <a:lstStyle/>
                    <a:p>
                      <a:r>
                        <a:rPr lang="en-US" sz="1000"/>
                        <a:t>971</a:t>
                      </a:r>
                    </a:p>
                  </a:txBody>
                  <a:tcPr/>
                </a:tc>
                <a:tc>
                  <a:txBody>
                    <a:bodyPr/>
                    <a:lstStyle/>
                    <a:p>
                      <a:r>
                        <a:rPr lang="en-US" sz="1000"/>
                        <a:t>148</a:t>
                      </a:r>
                    </a:p>
                  </a:txBody>
                  <a:tcPr/>
                </a:tc>
                <a:tc>
                  <a:txBody>
                    <a:bodyPr/>
                    <a:lstStyle/>
                    <a:p>
                      <a:r>
                        <a:rPr lang="en-US" sz="1000"/>
                        <a:t>295</a:t>
                      </a:r>
                    </a:p>
                  </a:txBody>
                  <a:tcPr/>
                </a:tc>
                <a:tc>
                  <a:txBody>
                    <a:bodyPr/>
                    <a:lstStyle/>
                    <a:p>
                      <a:r>
                        <a:rPr lang="en-US" sz="1000"/>
                        <a:t>9309</a:t>
                      </a:r>
                    </a:p>
                  </a:txBody>
                  <a:tcPr/>
                </a:tc>
                <a:tc>
                  <a:txBody>
                    <a:bodyPr/>
                    <a:lstStyle/>
                    <a:p>
                      <a:r>
                        <a:rPr lang="en-US" sz="1000"/>
                        <a:t>18618</a:t>
                      </a:r>
                    </a:p>
                  </a:txBody>
                  <a:tcPr/>
                </a:tc>
                <a:tc>
                  <a:txBody>
                    <a:bodyPr/>
                    <a:lstStyle/>
                    <a:p>
                      <a:r>
                        <a:rPr lang="en-US" sz="1000"/>
                        <a:t>63</a:t>
                      </a:r>
                    </a:p>
                  </a:txBody>
                  <a:tcPr/>
                </a:tc>
                <a:tc>
                  <a:txBody>
                    <a:bodyPr/>
                    <a:lstStyle/>
                    <a:p>
                      <a:r>
                        <a:rPr lang="en-US" sz="1000"/>
                        <a:t>0.0754 %</a:t>
                      </a:r>
                    </a:p>
                  </a:txBody>
                  <a:tcPr/>
                </a:tc>
                <a:extLst>
                  <a:ext uri="{0D108BD9-81ED-4DB2-BD59-A6C34878D82A}">
                    <a16:rowId xmlns:a16="http://schemas.microsoft.com/office/drawing/2014/main" val="480110856"/>
                  </a:ext>
                </a:extLst>
              </a:tr>
              <a:tr h="370840">
                <a:tc>
                  <a:txBody>
                    <a:bodyPr/>
                    <a:lstStyle/>
                    <a:p>
                      <a:r>
                        <a:rPr lang="en-US" sz="1000"/>
                        <a:t>Instagram</a:t>
                      </a:r>
                    </a:p>
                  </a:txBody>
                  <a:tcPr/>
                </a:tc>
                <a:tc>
                  <a:txBody>
                    <a:bodyPr/>
                    <a:lstStyle/>
                    <a:p>
                      <a:r>
                        <a:rPr lang="en-US" sz="1000"/>
                        <a:t>96</a:t>
                      </a:r>
                    </a:p>
                  </a:txBody>
                  <a:tcPr/>
                </a:tc>
                <a:tc>
                  <a:txBody>
                    <a:bodyPr/>
                    <a:lstStyle/>
                    <a:p>
                      <a:r>
                        <a:rPr lang="en-US" sz="1000"/>
                        <a:t>192</a:t>
                      </a:r>
                    </a:p>
                  </a:txBody>
                  <a:tcPr/>
                </a:tc>
                <a:tc>
                  <a:txBody>
                    <a:bodyPr/>
                    <a:lstStyle/>
                    <a:p>
                      <a:r>
                        <a:rPr lang="en-US" sz="1000"/>
                        <a:t>90</a:t>
                      </a:r>
                    </a:p>
                  </a:txBody>
                  <a:tcPr/>
                </a:tc>
                <a:tc>
                  <a:txBody>
                    <a:bodyPr/>
                    <a:lstStyle/>
                    <a:p>
                      <a:r>
                        <a:rPr lang="en-US" sz="1000"/>
                        <a:t>181</a:t>
                      </a:r>
                    </a:p>
                  </a:txBody>
                  <a:tcPr/>
                </a:tc>
                <a:tc>
                  <a:txBody>
                    <a:bodyPr/>
                    <a:lstStyle/>
                    <a:p>
                      <a:r>
                        <a:rPr lang="en-US" sz="1000"/>
                        <a:t>2441</a:t>
                      </a:r>
                    </a:p>
                  </a:txBody>
                  <a:tcPr/>
                </a:tc>
                <a:tc>
                  <a:txBody>
                    <a:bodyPr/>
                    <a:lstStyle/>
                    <a:p>
                      <a:r>
                        <a:rPr lang="en-US" sz="1000"/>
                        <a:t>4882</a:t>
                      </a:r>
                    </a:p>
                  </a:txBody>
                  <a:tcPr/>
                </a:tc>
                <a:tc>
                  <a:txBody>
                    <a:bodyPr/>
                    <a:lstStyle/>
                    <a:p>
                      <a:r>
                        <a:rPr lang="en-US" sz="1000"/>
                        <a:t>44</a:t>
                      </a:r>
                    </a:p>
                  </a:txBody>
                  <a:tcPr/>
                </a:tc>
                <a:tc>
                  <a:txBody>
                    <a:bodyPr/>
                    <a:lstStyle/>
                    <a:p>
                      <a:r>
                        <a:rPr lang="en-US" sz="1000"/>
                        <a:t>1.0613 %</a:t>
                      </a:r>
                    </a:p>
                  </a:txBody>
                  <a:tcPr/>
                </a:tc>
                <a:extLst>
                  <a:ext uri="{0D108BD9-81ED-4DB2-BD59-A6C34878D82A}">
                    <a16:rowId xmlns:a16="http://schemas.microsoft.com/office/drawing/2014/main" val="3888294527"/>
                  </a:ext>
                </a:extLst>
              </a:tr>
              <a:tr h="370840">
                <a:tc>
                  <a:txBody>
                    <a:bodyPr/>
                    <a:lstStyle/>
                    <a:p>
                      <a:r>
                        <a:rPr lang="en-US" sz="1000"/>
                        <a:t>LinkedIn</a:t>
                      </a:r>
                    </a:p>
                  </a:txBody>
                  <a:tcPr/>
                </a:tc>
                <a:tc>
                  <a:txBody>
                    <a:bodyPr/>
                    <a:lstStyle/>
                    <a:p>
                      <a:r>
                        <a:rPr lang="en-US" sz="1000"/>
                        <a:t>n/a</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0 %</a:t>
                      </a:r>
                    </a:p>
                  </a:txBody>
                  <a:tcPr/>
                </a:tc>
                <a:extLst>
                  <a:ext uri="{0D108BD9-81ED-4DB2-BD59-A6C34878D82A}">
                    <a16:rowId xmlns:a16="http://schemas.microsoft.com/office/drawing/2014/main" val="427527440"/>
                  </a:ext>
                </a:extLst>
              </a:tr>
            </a:tbl>
          </a:graphicData>
        </a:graphic>
      </p:graphicFrame>
      <p:sp>
        <p:nvSpPr>
          <p:cNvPr id="4" name="Text Placeholder 3">
            <a:extLst>
              <a:ext uri="{FF2B5EF4-FFF2-40B4-BE49-F238E27FC236}">
                <a16:creationId xmlns:a16="http://schemas.microsoft.com/office/drawing/2014/main" id="{A19B8779-0786-4390-8E30-F10BC93C72B6}"/>
              </a:ext>
            </a:extLst>
          </p:cNvPr>
          <p:cNvSpPr>
            <a:spLocks noGrp="1"/>
          </p:cNvSpPr>
          <p:nvPr>
            <p:ph type="body" sz="quarter" idx="14"/>
          </p:nvPr>
        </p:nvSpPr>
        <p:spPr/>
        <p:txBody>
          <a:bodyPr/>
          <a:lstStyle/>
          <a:p>
            <a:r>
              <a:rPr lang="en-US"/>
              <a:t>12/25/2019 - 01/23/2020</a:t>
            </a:r>
          </a:p>
        </p:txBody>
      </p:sp>
    </p:spTree>
    <p:extLst>
      <p:ext uri="{BB962C8B-B14F-4D97-AF65-F5344CB8AC3E}">
        <p14:creationId xmlns:p14="http://schemas.microsoft.com/office/powerpoint/2010/main" val="2023418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E5431-5633-490D-AD15-2C240D655D5D}"/>
              </a:ext>
            </a:extLst>
          </p:cNvPr>
          <p:cNvSpPr>
            <a:spLocks noGrp="1"/>
          </p:cNvSpPr>
          <p:nvPr>
            <p:ph type="title"/>
          </p:nvPr>
        </p:nvSpPr>
        <p:spPr/>
        <p:txBody>
          <a:bodyPr/>
          <a:lstStyle/>
          <a:p>
            <a:r>
              <a:rPr lang="en-US"/>
              <a:t>Overall Overall Top Pages | ER24 vs Competitor</a:t>
            </a:r>
          </a:p>
        </p:txBody>
      </p:sp>
      <p:graphicFrame>
        <p:nvGraphicFramePr>
          <p:cNvPr id="5" name="Table Placeholder 4">
            <a:extLst>
              <a:ext uri="{FF2B5EF4-FFF2-40B4-BE49-F238E27FC236}">
                <a16:creationId xmlns:a16="http://schemas.microsoft.com/office/drawing/2014/main" id="{EBEA7B27-68CA-4484-BFB0-37AFB3195D37}"/>
              </a:ext>
            </a:extLst>
          </p:cNvPr>
          <p:cNvGraphicFramePr>
            <a:graphicFrameLocks noGrp="1"/>
          </p:cNvGraphicFramePr>
          <p:nvPr>
            <p:ph type="tbl" sz="quarter" idx="13"/>
            <p:extLst>
              <p:ext uri="{D42A27DB-BD31-4B8C-83A1-F6EECF244321}">
                <p14:modId xmlns:p14="http://schemas.microsoft.com/office/powerpoint/2010/main" val="3608156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45652841"/>
                    </a:ext>
                  </a:extLst>
                </a:gridCol>
                <a:gridCol w="1316736">
                  <a:extLst>
                    <a:ext uri="{9D8B030D-6E8A-4147-A177-3AD203B41FA5}">
                      <a16:colId xmlns:a16="http://schemas.microsoft.com/office/drawing/2014/main" val="1618638103"/>
                    </a:ext>
                  </a:extLst>
                </a:gridCol>
                <a:gridCol w="1316736">
                  <a:extLst>
                    <a:ext uri="{9D8B030D-6E8A-4147-A177-3AD203B41FA5}">
                      <a16:colId xmlns:a16="http://schemas.microsoft.com/office/drawing/2014/main" val="1712869925"/>
                    </a:ext>
                  </a:extLst>
                </a:gridCol>
                <a:gridCol w="1316736">
                  <a:extLst>
                    <a:ext uri="{9D8B030D-6E8A-4147-A177-3AD203B41FA5}">
                      <a16:colId xmlns:a16="http://schemas.microsoft.com/office/drawing/2014/main" val="902139043"/>
                    </a:ext>
                  </a:extLst>
                </a:gridCol>
                <a:gridCol w="1316736">
                  <a:extLst>
                    <a:ext uri="{9D8B030D-6E8A-4147-A177-3AD203B41FA5}">
                      <a16:colId xmlns:a16="http://schemas.microsoft.com/office/drawing/2014/main" val="4221786014"/>
                    </a:ext>
                  </a:extLst>
                </a:gridCol>
                <a:gridCol w="1316736">
                  <a:extLst>
                    <a:ext uri="{9D8B030D-6E8A-4147-A177-3AD203B41FA5}">
                      <a16:colId xmlns:a16="http://schemas.microsoft.com/office/drawing/2014/main" val="1452477767"/>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Audience Change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Interactions/posted Content</a:t>
                      </a:r>
                    </a:p>
                  </a:txBody>
                  <a:tcPr/>
                </a:tc>
                <a:extLst>
                  <a:ext uri="{0D108BD9-81ED-4DB2-BD59-A6C34878D82A}">
                    <a16:rowId xmlns:a16="http://schemas.microsoft.com/office/drawing/2014/main" val="1326707374"/>
                  </a:ext>
                </a:extLst>
              </a:tr>
              <a:tr h="370840">
                <a:tc>
                  <a:txBody>
                    <a:bodyPr/>
                    <a:lstStyle/>
                    <a:p>
                      <a:r>
                        <a:rPr lang="en-US" sz="1000"/>
                        <a:t>Twitter</a:t>
                      </a:r>
                    </a:p>
                  </a:txBody>
                  <a:tcPr/>
                </a:tc>
                <a:tc>
                  <a:txBody>
                    <a:bodyPr/>
                    <a:lstStyle/>
                    <a:p>
                      <a:r>
                        <a:rPr lang="en-US" sz="1000"/>
                        <a:t>Netcare 911</a:t>
                      </a:r>
                    </a:p>
                  </a:txBody>
                  <a:tcPr/>
                </a:tc>
                <a:tc>
                  <a:txBody>
                    <a:bodyPr/>
                    <a:lstStyle/>
                    <a:p>
                      <a:r>
                        <a:rPr lang="en-US" sz="1000"/>
                        <a:t>960</a:t>
                      </a:r>
                    </a:p>
                  </a:txBody>
                  <a:tcPr/>
                </a:tc>
                <a:tc>
                  <a:txBody>
                    <a:bodyPr/>
                    <a:lstStyle/>
                    <a:p>
                      <a:r>
                        <a:rPr lang="en-US" sz="1000"/>
                        <a:t>158</a:t>
                      </a:r>
                    </a:p>
                  </a:txBody>
                  <a:tcPr/>
                </a:tc>
                <a:tc>
                  <a:txBody>
                    <a:bodyPr/>
                    <a:lstStyle/>
                    <a:p>
                      <a:r>
                        <a:rPr lang="en-US" sz="1000"/>
                        <a:t>2309</a:t>
                      </a:r>
                    </a:p>
                  </a:txBody>
                  <a:tcPr/>
                </a:tc>
                <a:tc>
                  <a:txBody>
                    <a:bodyPr/>
                    <a:lstStyle/>
                    <a:p>
                      <a:r>
                        <a:rPr lang="en-US" sz="1000"/>
                        <a:t>15</a:t>
                      </a:r>
                    </a:p>
                  </a:txBody>
                  <a:tcPr/>
                </a:tc>
                <a:extLst>
                  <a:ext uri="{0D108BD9-81ED-4DB2-BD59-A6C34878D82A}">
                    <a16:rowId xmlns:a16="http://schemas.microsoft.com/office/drawing/2014/main" val="3582718644"/>
                  </a:ext>
                </a:extLst>
              </a:tr>
              <a:tr h="370840">
                <a:tc>
                  <a:txBody>
                    <a:bodyPr/>
                    <a:lstStyle/>
                    <a:p>
                      <a:r>
                        <a:rPr lang="en-US" sz="1000"/>
                        <a:t>Twitter</a:t>
                      </a:r>
                    </a:p>
                  </a:txBody>
                  <a:tcPr/>
                </a:tc>
                <a:tc>
                  <a:txBody>
                    <a:bodyPr/>
                    <a:lstStyle/>
                    <a:p>
                      <a:r>
                        <a:rPr lang="en-US" sz="1000"/>
                        <a:t>ER24 EMS (Pty) Ltd.</a:t>
                      </a:r>
                    </a:p>
                  </a:txBody>
                  <a:tcPr/>
                </a:tc>
                <a:tc>
                  <a:txBody>
                    <a:bodyPr/>
                    <a:lstStyle/>
                    <a:p>
                      <a:r>
                        <a:rPr lang="en-US" sz="1000"/>
                        <a:t>807</a:t>
                      </a:r>
                    </a:p>
                  </a:txBody>
                  <a:tcPr/>
                </a:tc>
                <a:tc>
                  <a:txBody>
                    <a:bodyPr/>
                    <a:lstStyle/>
                    <a:p>
                      <a:r>
                        <a:rPr lang="en-US" sz="1000"/>
                        <a:t>86</a:t>
                      </a:r>
                    </a:p>
                  </a:txBody>
                  <a:tcPr/>
                </a:tc>
                <a:tc>
                  <a:txBody>
                    <a:bodyPr/>
                    <a:lstStyle/>
                    <a:p>
                      <a:r>
                        <a:rPr lang="en-US" sz="1000"/>
                        <a:t>994</a:t>
                      </a:r>
                    </a:p>
                  </a:txBody>
                  <a:tcPr/>
                </a:tc>
                <a:tc>
                  <a:txBody>
                    <a:bodyPr/>
                    <a:lstStyle/>
                    <a:p>
                      <a:r>
                        <a:rPr lang="en-US" sz="1000"/>
                        <a:t>12</a:t>
                      </a:r>
                    </a:p>
                  </a:txBody>
                  <a:tcPr/>
                </a:tc>
                <a:extLst>
                  <a:ext uri="{0D108BD9-81ED-4DB2-BD59-A6C34878D82A}">
                    <a16:rowId xmlns:a16="http://schemas.microsoft.com/office/drawing/2014/main" val="3661552070"/>
                  </a:ext>
                </a:extLst>
              </a:tr>
              <a:tr h="370840">
                <a:tc>
                  <a:txBody>
                    <a:bodyPr/>
                    <a:lstStyle/>
                    <a:p>
                      <a:r>
                        <a:rPr lang="en-US" sz="1000"/>
                        <a:t>Facebook</a:t>
                      </a:r>
                    </a:p>
                  </a:txBody>
                  <a:tcPr/>
                </a:tc>
                <a:tc>
                  <a:txBody>
                    <a:bodyPr/>
                    <a:lstStyle/>
                    <a:p>
                      <a:r>
                        <a:rPr lang="en-US" sz="1000"/>
                        <a:t>Netcare911</a:t>
                      </a:r>
                    </a:p>
                  </a:txBody>
                  <a:tcPr/>
                </a:tc>
                <a:tc>
                  <a:txBody>
                    <a:bodyPr/>
                    <a:lstStyle/>
                    <a:p>
                      <a:r>
                        <a:rPr lang="en-US" sz="1000"/>
                        <a:t>613</a:t>
                      </a:r>
                    </a:p>
                  </a:txBody>
                  <a:tcPr/>
                </a:tc>
                <a:tc>
                  <a:txBody>
                    <a:bodyPr/>
                    <a:lstStyle/>
                    <a:p>
                      <a:r>
                        <a:rPr lang="en-US" sz="1000"/>
                        <a:t>173</a:t>
                      </a:r>
                    </a:p>
                  </a:txBody>
                  <a:tcPr/>
                </a:tc>
                <a:tc>
                  <a:txBody>
                    <a:bodyPr/>
                    <a:lstStyle/>
                    <a:p>
                      <a:r>
                        <a:rPr lang="en-US" sz="1000"/>
                        <a:t>11091</a:t>
                      </a:r>
                    </a:p>
                  </a:txBody>
                  <a:tcPr/>
                </a:tc>
                <a:tc>
                  <a:txBody>
                    <a:bodyPr/>
                    <a:lstStyle/>
                    <a:p>
                      <a:r>
                        <a:rPr lang="en-US" sz="1000"/>
                        <a:t>64</a:t>
                      </a:r>
                    </a:p>
                  </a:txBody>
                  <a:tcPr/>
                </a:tc>
                <a:extLst>
                  <a:ext uri="{0D108BD9-81ED-4DB2-BD59-A6C34878D82A}">
                    <a16:rowId xmlns:a16="http://schemas.microsoft.com/office/drawing/2014/main" val="285786840"/>
                  </a:ext>
                </a:extLst>
              </a:tr>
              <a:tr h="370840">
                <a:tc>
                  <a:txBody>
                    <a:bodyPr/>
                    <a:lstStyle/>
                    <a:p>
                      <a:r>
                        <a:rPr lang="en-US" sz="1000"/>
                        <a:t>Facebook</a:t>
                      </a:r>
                    </a:p>
                  </a:txBody>
                  <a:tcPr/>
                </a:tc>
                <a:tc>
                  <a:txBody>
                    <a:bodyPr/>
                    <a:lstStyle/>
                    <a:p>
                      <a:r>
                        <a:rPr lang="en-US" sz="1000"/>
                        <a:t>ER24 EMS (Pty) Ltd.</a:t>
                      </a:r>
                    </a:p>
                  </a:txBody>
                  <a:tcPr/>
                </a:tc>
                <a:tc>
                  <a:txBody>
                    <a:bodyPr/>
                    <a:lstStyle/>
                    <a:p>
                      <a:r>
                        <a:rPr lang="en-US" sz="1000"/>
                        <a:t>358</a:t>
                      </a:r>
                    </a:p>
                  </a:txBody>
                  <a:tcPr/>
                </a:tc>
                <a:tc>
                  <a:txBody>
                    <a:bodyPr/>
                    <a:lstStyle/>
                    <a:p>
                      <a:r>
                        <a:rPr lang="en-US" sz="1000"/>
                        <a:t>122</a:t>
                      </a:r>
                    </a:p>
                  </a:txBody>
                  <a:tcPr/>
                </a:tc>
                <a:tc>
                  <a:txBody>
                    <a:bodyPr/>
                    <a:lstStyle/>
                    <a:p>
                      <a:r>
                        <a:rPr lang="en-US" sz="1000"/>
                        <a:t>7527</a:t>
                      </a:r>
                    </a:p>
                  </a:txBody>
                  <a:tcPr/>
                </a:tc>
                <a:tc>
                  <a:txBody>
                    <a:bodyPr/>
                    <a:lstStyle/>
                    <a:p>
                      <a:r>
                        <a:rPr lang="en-US" sz="1000"/>
                        <a:t>62</a:t>
                      </a:r>
                    </a:p>
                  </a:txBody>
                  <a:tcPr/>
                </a:tc>
                <a:extLst>
                  <a:ext uri="{0D108BD9-81ED-4DB2-BD59-A6C34878D82A}">
                    <a16:rowId xmlns:a16="http://schemas.microsoft.com/office/drawing/2014/main" val="952351670"/>
                  </a:ext>
                </a:extLst>
              </a:tr>
              <a:tr h="370840">
                <a:tc>
                  <a:txBody>
                    <a:bodyPr/>
                    <a:lstStyle/>
                    <a:p>
                      <a:r>
                        <a:rPr lang="en-US" sz="1000"/>
                        <a:t>Instagram</a:t>
                      </a:r>
                    </a:p>
                  </a:txBody>
                  <a:tcPr/>
                </a:tc>
                <a:tc>
                  <a:txBody>
                    <a:bodyPr/>
                    <a:lstStyle/>
                    <a:p>
                      <a:r>
                        <a:rPr lang="en-US" sz="1000"/>
                        <a:t>emer_g_med</a:t>
                      </a:r>
                    </a:p>
                  </a:txBody>
                  <a:tcPr/>
                </a:tc>
                <a:tc>
                  <a:txBody>
                    <a:bodyPr/>
                    <a:lstStyle/>
                    <a:p>
                      <a:r>
                        <a:rPr lang="en-US" sz="1000"/>
                        <a:t>99</a:t>
                      </a:r>
                    </a:p>
                  </a:txBody>
                  <a:tcPr/>
                </a:tc>
                <a:tc>
                  <a:txBody>
                    <a:bodyPr/>
                    <a:lstStyle/>
                    <a:p>
                      <a:r>
                        <a:rPr lang="en-US" sz="1000"/>
                        <a:t>177</a:t>
                      </a:r>
                    </a:p>
                  </a:txBody>
                  <a:tcPr/>
                </a:tc>
                <a:tc>
                  <a:txBody>
                    <a:bodyPr/>
                    <a:lstStyle/>
                    <a:p>
                      <a:r>
                        <a:rPr lang="en-US" sz="1000"/>
                        <a:t>4634</a:t>
                      </a:r>
                    </a:p>
                  </a:txBody>
                  <a:tcPr/>
                </a:tc>
                <a:tc>
                  <a:txBody>
                    <a:bodyPr/>
                    <a:lstStyle/>
                    <a:p>
                      <a:r>
                        <a:rPr lang="en-US" sz="1000"/>
                        <a:t>26</a:t>
                      </a:r>
                    </a:p>
                  </a:txBody>
                  <a:tcPr/>
                </a:tc>
                <a:extLst>
                  <a:ext uri="{0D108BD9-81ED-4DB2-BD59-A6C34878D82A}">
                    <a16:rowId xmlns:a16="http://schemas.microsoft.com/office/drawing/2014/main" val="611117737"/>
                  </a:ext>
                </a:extLst>
              </a:tr>
              <a:tr h="370840">
                <a:tc>
                  <a:txBody>
                    <a:bodyPr/>
                    <a:lstStyle/>
                    <a:p>
                      <a:r>
                        <a:rPr lang="en-US" sz="1000"/>
                        <a:t>Instagram</a:t>
                      </a:r>
                    </a:p>
                  </a:txBody>
                  <a:tcPr/>
                </a:tc>
                <a:tc>
                  <a:txBody>
                    <a:bodyPr/>
                    <a:lstStyle/>
                    <a:p>
                      <a:r>
                        <a:rPr lang="en-US" sz="1000"/>
                        <a:t>er24ems</a:t>
                      </a:r>
                    </a:p>
                  </a:txBody>
                  <a:tcPr/>
                </a:tc>
                <a:tc>
                  <a:txBody>
                    <a:bodyPr/>
                    <a:lstStyle/>
                    <a:p>
                      <a:r>
                        <a:rPr lang="en-US" sz="1000"/>
                        <a:t>93</a:t>
                      </a:r>
                    </a:p>
                  </a:txBody>
                  <a:tcPr/>
                </a:tc>
                <a:tc>
                  <a:txBody>
                    <a:bodyPr/>
                    <a:lstStyle/>
                    <a:p>
                      <a:r>
                        <a:rPr lang="en-US" sz="1000"/>
                        <a:t>4</a:t>
                      </a:r>
                    </a:p>
                  </a:txBody>
                  <a:tcPr/>
                </a:tc>
                <a:tc>
                  <a:txBody>
                    <a:bodyPr/>
                    <a:lstStyle/>
                    <a:p>
                      <a:r>
                        <a:rPr lang="en-US" sz="1000"/>
                        <a:t>248</a:t>
                      </a:r>
                    </a:p>
                  </a:txBody>
                  <a:tcPr/>
                </a:tc>
                <a:tc>
                  <a:txBody>
                    <a:bodyPr/>
                    <a:lstStyle/>
                    <a:p>
                      <a:r>
                        <a:rPr lang="en-US" sz="1000"/>
                        <a:t>62</a:t>
                      </a:r>
                    </a:p>
                  </a:txBody>
                  <a:tcPr/>
                </a:tc>
                <a:extLst>
                  <a:ext uri="{0D108BD9-81ED-4DB2-BD59-A6C34878D82A}">
                    <a16:rowId xmlns:a16="http://schemas.microsoft.com/office/drawing/2014/main" val="2631136133"/>
                  </a:ext>
                </a:extLst>
              </a:tr>
              <a:tr h="370840">
                <a:tc>
                  <a:txBody>
                    <a:bodyPr/>
                    <a:lstStyle/>
                    <a:p>
                      <a:r>
                        <a:rPr lang="en-US" sz="1000"/>
                        <a:t>Twitter</a:t>
                      </a:r>
                    </a:p>
                  </a:txBody>
                  <a:tcPr/>
                </a:tc>
                <a:tc>
                  <a:txBody>
                    <a:bodyPr/>
                    <a:lstStyle/>
                    <a:p>
                      <a:r>
                        <a:rPr lang="en-US" sz="1000"/>
                        <a:t>EMER-G-MED</a:t>
                      </a:r>
                    </a:p>
                  </a:txBody>
                  <a:tcPr/>
                </a:tc>
                <a:tc>
                  <a:txBody>
                    <a:bodyPr/>
                    <a:lstStyle/>
                    <a:p>
                      <a:r>
                        <a:rPr lang="en-US" sz="1000"/>
                        <a:t>n/a</a:t>
                      </a:r>
                    </a:p>
                  </a:txBody>
                  <a:tcPr/>
                </a:tc>
                <a:tc>
                  <a:txBody>
                    <a:bodyPr/>
                    <a:lstStyle/>
                    <a:p>
                      <a:r>
                        <a:rPr lang="en-US" sz="1000"/>
                        <a:t>175</a:t>
                      </a:r>
                    </a:p>
                  </a:txBody>
                  <a:tcPr/>
                </a:tc>
                <a:tc>
                  <a:txBody>
                    <a:bodyPr/>
                    <a:lstStyle/>
                    <a:p>
                      <a:r>
                        <a:rPr lang="en-US" sz="1000"/>
                        <a:t>1256</a:t>
                      </a:r>
                    </a:p>
                  </a:txBody>
                  <a:tcPr/>
                </a:tc>
                <a:tc>
                  <a:txBody>
                    <a:bodyPr/>
                    <a:lstStyle/>
                    <a:p>
                      <a:r>
                        <a:rPr lang="en-US" sz="1000"/>
                        <a:t>7</a:t>
                      </a:r>
                    </a:p>
                  </a:txBody>
                  <a:tcPr/>
                </a:tc>
                <a:extLst>
                  <a:ext uri="{0D108BD9-81ED-4DB2-BD59-A6C34878D82A}">
                    <a16:rowId xmlns:a16="http://schemas.microsoft.com/office/drawing/2014/main" val="2719006567"/>
                  </a:ext>
                </a:extLst>
              </a:tr>
              <a:tr h="370840">
                <a:tc>
                  <a:txBody>
                    <a:bodyPr/>
                    <a:lstStyle/>
                    <a:p>
                      <a:r>
                        <a:rPr lang="en-US" sz="1000"/>
                        <a:t>linkedIn</a:t>
                      </a:r>
                    </a:p>
                  </a:txBody>
                  <a:tcPr/>
                </a:tc>
                <a:tc>
                  <a:txBody>
                    <a:bodyPr/>
                    <a:lstStyle/>
                    <a:p>
                      <a:r>
                        <a:rPr lang="en-US" sz="1000"/>
                        <a:t>ER24</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273405438"/>
                  </a:ext>
                </a:extLst>
              </a:tr>
              <a:tr h="370840">
                <a:tc>
                  <a:txBody>
                    <a:bodyPr/>
                    <a:lstStyle/>
                    <a:p>
                      <a:r>
                        <a:rPr lang="en-US" sz="1000"/>
                        <a:t>Instagram</a:t>
                      </a:r>
                    </a:p>
                  </a:txBody>
                  <a:tcPr/>
                </a:tc>
                <a:tc>
                  <a:txBody>
                    <a:bodyPr/>
                    <a:lstStyle/>
                    <a:p>
                      <a:r>
                        <a:rPr lang="en-US" sz="1000"/>
                        <a:t>netcare911 (Netcare911)</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188886127"/>
                  </a:ext>
                </a:extLst>
              </a:tr>
            </a:tbl>
          </a:graphicData>
        </a:graphic>
      </p:graphicFrame>
      <p:sp>
        <p:nvSpPr>
          <p:cNvPr id="4" name="Text Placeholder 3">
            <a:extLst>
              <a:ext uri="{FF2B5EF4-FFF2-40B4-BE49-F238E27FC236}">
                <a16:creationId xmlns:a16="http://schemas.microsoft.com/office/drawing/2014/main" id="{9005CDFD-E742-4D39-9404-52178A43A8DB}"/>
              </a:ext>
            </a:extLst>
          </p:cNvPr>
          <p:cNvSpPr>
            <a:spLocks noGrp="1"/>
          </p:cNvSpPr>
          <p:nvPr>
            <p:ph type="body" sz="quarter" idx="14"/>
          </p:nvPr>
        </p:nvSpPr>
        <p:spPr/>
        <p:txBody>
          <a:bodyPr/>
          <a:lstStyle/>
          <a:p>
            <a:r>
              <a:rPr lang="en-US"/>
              <a:t>12/25/2019 - 01/23/2020</a:t>
            </a:r>
          </a:p>
        </p:txBody>
      </p:sp>
    </p:spTree>
    <p:extLst>
      <p:ext uri="{BB962C8B-B14F-4D97-AF65-F5344CB8AC3E}">
        <p14:creationId xmlns:p14="http://schemas.microsoft.com/office/powerpoint/2010/main" val="1185919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CEDE9-194F-4EBB-8769-BE09C58F7DA6}"/>
              </a:ext>
            </a:extLst>
          </p:cNvPr>
          <p:cNvSpPr>
            <a:spLocks noGrp="1"/>
          </p:cNvSpPr>
          <p:nvPr>
            <p:ph type="title"/>
          </p:nvPr>
        </p:nvSpPr>
        <p:spPr/>
        <p:txBody>
          <a:bodyPr/>
          <a:lstStyle/>
          <a:p>
            <a:r>
              <a:rPr lang="en-US"/>
              <a:t>Overall Overall Audience | ER24 vs Competitor</a:t>
            </a:r>
          </a:p>
        </p:txBody>
      </p:sp>
      <p:graphicFrame>
        <p:nvGraphicFramePr>
          <p:cNvPr id="6" name="Chart Placeholder 5">
            <a:extLst>
              <a:ext uri="{FF2B5EF4-FFF2-40B4-BE49-F238E27FC236}">
                <a16:creationId xmlns:a16="http://schemas.microsoft.com/office/drawing/2014/main" id="{8E832D18-E9A5-4155-A1A1-FE8721F054E9}"/>
              </a:ext>
            </a:extLst>
          </p:cNvPr>
          <p:cNvGraphicFramePr>
            <a:graphicFrameLocks noGrp="1"/>
          </p:cNvGraphicFramePr>
          <p:nvPr>
            <p:ph type="chart" sz="quarter" idx="13"/>
            <p:extLst>
              <p:ext uri="{D42A27DB-BD31-4B8C-83A1-F6EECF244321}">
                <p14:modId xmlns:p14="http://schemas.microsoft.com/office/powerpoint/2010/main" val="3860923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0151AA-E49B-4264-8BFD-0118B43E72C9}"/>
              </a:ext>
            </a:extLst>
          </p:cNvPr>
          <p:cNvSpPr>
            <a:spLocks noGrp="1"/>
          </p:cNvSpPr>
          <p:nvPr>
            <p:ph type="body" sz="quarter" idx="14"/>
          </p:nvPr>
        </p:nvSpPr>
        <p:spPr/>
        <p:txBody>
          <a:bodyPr/>
          <a:lstStyle/>
          <a:p>
            <a:r>
              <a:rPr lang="en-US"/>
              <a:t>12/25/2019 - 01/23/2020</a:t>
            </a:r>
          </a:p>
        </p:txBody>
      </p:sp>
      <p:sp>
        <p:nvSpPr>
          <p:cNvPr id="5" name="Footer Placeholder 4">
            <a:extLst>
              <a:ext uri="{FF2B5EF4-FFF2-40B4-BE49-F238E27FC236}">
                <a16:creationId xmlns:a16="http://schemas.microsoft.com/office/drawing/2014/main" id="{AB0C5A76-2851-4FB8-8CDE-7019082B38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22788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2D704-0440-42DD-94F6-8460AA3DE86D}"/>
              </a:ext>
            </a:extLst>
          </p:cNvPr>
          <p:cNvSpPr>
            <a:spLocks noGrp="1"/>
          </p:cNvSpPr>
          <p:nvPr>
            <p:ph type="title"/>
          </p:nvPr>
        </p:nvSpPr>
        <p:spPr/>
        <p:txBody>
          <a:bodyPr/>
          <a:lstStyle/>
          <a:p>
            <a:r>
              <a:rPr lang="en-US"/>
              <a:t>Overall Overall Posted Content | ER24 vs Competitor</a:t>
            </a:r>
          </a:p>
        </p:txBody>
      </p:sp>
      <p:graphicFrame>
        <p:nvGraphicFramePr>
          <p:cNvPr id="6" name="Chart Placeholder 5">
            <a:extLst>
              <a:ext uri="{FF2B5EF4-FFF2-40B4-BE49-F238E27FC236}">
                <a16:creationId xmlns:a16="http://schemas.microsoft.com/office/drawing/2014/main" id="{6DF803AE-2CEF-4B54-AC01-6CB8485A5F42}"/>
              </a:ext>
            </a:extLst>
          </p:cNvPr>
          <p:cNvGraphicFramePr>
            <a:graphicFrameLocks noGrp="1"/>
          </p:cNvGraphicFramePr>
          <p:nvPr>
            <p:ph type="chart" sz="quarter" idx="13"/>
            <p:extLst>
              <p:ext uri="{D42A27DB-BD31-4B8C-83A1-F6EECF244321}">
                <p14:modId xmlns:p14="http://schemas.microsoft.com/office/powerpoint/2010/main" val="977222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8FF060-9797-4FFF-A70C-BE46445AE765}"/>
              </a:ext>
            </a:extLst>
          </p:cNvPr>
          <p:cNvSpPr>
            <a:spLocks noGrp="1"/>
          </p:cNvSpPr>
          <p:nvPr>
            <p:ph type="body" sz="quarter" idx="14"/>
          </p:nvPr>
        </p:nvSpPr>
        <p:spPr/>
        <p:txBody>
          <a:bodyPr/>
          <a:lstStyle/>
          <a:p>
            <a:r>
              <a:rPr lang="en-US"/>
              <a:t>12/25/2019 - 01/23/2020</a:t>
            </a:r>
          </a:p>
        </p:txBody>
      </p:sp>
      <p:sp>
        <p:nvSpPr>
          <p:cNvPr id="5" name="Footer Placeholder 4">
            <a:extLst>
              <a:ext uri="{FF2B5EF4-FFF2-40B4-BE49-F238E27FC236}">
                <a16:creationId xmlns:a16="http://schemas.microsoft.com/office/drawing/2014/main" id="{930A481E-12C4-40E2-AA72-DBC7B4C17B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222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74C60-88A8-45F0-BA87-4EA3EDA97F8A}"/>
              </a:ext>
            </a:extLst>
          </p:cNvPr>
          <p:cNvSpPr>
            <a:spLocks noGrp="1"/>
          </p:cNvSpPr>
          <p:nvPr>
            <p:ph type="title"/>
          </p:nvPr>
        </p:nvSpPr>
        <p:spPr/>
        <p:txBody>
          <a:bodyPr/>
          <a:lstStyle/>
          <a:p>
            <a:r>
              <a:rPr lang="en-US"/>
              <a:t>Overall Overall Audience Distribution Development | ER24 vs Competitor</a:t>
            </a:r>
          </a:p>
        </p:txBody>
      </p:sp>
      <p:graphicFrame>
        <p:nvGraphicFramePr>
          <p:cNvPr id="6" name="Chart Placeholder 5">
            <a:extLst>
              <a:ext uri="{FF2B5EF4-FFF2-40B4-BE49-F238E27FC236}">
                <a16:creationId xmlns:a16="http://schemas.microsoft.com/office/drawing/2014/main" id="{4807415D-453A-426B-813E-09745F79198F}"/>
              </a:ext>
            </a:extLst>
          </p:cNvPr>
          <p:cNvGraphicFramePr>
            <a:graphicFrameLocks noGrp="1"/>
          </p:cNvGraphicFramePr>
          <p:nvPr>
            <p:ph type="chart" sz="quarter" idx="13"/>
            <p:extLst>
              <p:ext uri="{D42A27DB-BD31-4B8C-83A1-F6EECF244321}">
                <p14:modId xmlns:p14="http://schemas.microsoft.com/office/powerpoint/2010/main" val="3211187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92489F-6E3E-4FE5-B9E8-2A1BF82392F4}"/>
              </a:ext>
            </a:extLst>
          </p:cNvPr>
          <p:cNvSpPr>
            <a:spLocks noGrp="1"/>
          </p:cNvSpPr>
          <p:nvPr>
            <p:ph type="body" sz="quarter" idx="14"/>
          </p:nvPr>
        </p:nvSpPr>
        <p:spPr/>
        <p:txBody>
          <a:bodyPr/>
          <a:lstStyle/>
          <a:p>
            <a:r>
              <a:rPr lang="en-US"/>
              <a:t>12/25/2019 - 01/23/2020</a:t>
            </a:r>
          </a:p>
        </p:txBody>
      </p:sp>
      <p:sp>
        <p:nvSpPr>
          <p:cNvPr id="5" name="Footer Placeholder 4">
            <a:extLst>
              <a:ext uri="{FF2B5EF4-FFF2-40B4-BE49-F238E27FC236}">
                <a16:creationId xmlns:a16="http://schemas.microsoft.com/office/drawing/2014/main" id="{A863B9B9-E9F4-4B8D-8476-C4263EFFD4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7588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2119D-E98C-4EDE-9EBC-65EE9CC4BC6C}"/>
              </a:ext>
            </a:extLst>
          </p:cNvPr>
          <p:cNvSpPr>
            <a:spLocks noGrp="1"/>
          </p:cNvSpPr>
          <p:nvPr>
            <p:ph type="title"/>
          </p:nvPr>
        </p:nvSpPr>
        <p:spPr/>
        <p:txBody>
          <a:bodyPr/>
          <a:lstStyle/>
          <a:p>
            <a:r>
              <a:rPr lang="en-US"/>
              <a:t>Overall Overall Audience Change | ER24 vs Competitor</a:t>
            </a:r>
          </a:p>
        </p:txBody>
      </p:sp>
      <p:graphicFrame>
        <p:nvGraphicFramePr>
          <p:cNvPr id="6" name="Chart Placeholder 5">
            <a:extLst>
              <a:ext uri="{FF2B5EF4-FFF2-40B4-BE49-F238E27FC236}">
                <a16:creationId xmlns:a16="http://schemas.microsoft.com/office/drawing/2014/main" id="{AFA7164F-60C1-4D21-B451-D2CC384163B4}"/>
              </a:ext>
            </a:extLst>
          </p:cNvPr>
          <p:cNvGraphicFramePr>
            <a:graphicFrameLocks noGrp="1"/>
          </p:cNvGraphicFramePr>
          <p:nvPr>
            <p:ph type="chart" sz="quarter" idx="13"/>
            <p:extLst>
              <p:ext uri="{D42A27DB-BD31-4B8C-83A1-F6EECF244321}">
                <p14:modId xmlns:p14="http://schemas.microsoft.com/office/powerpoint/2010/main" val="573598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A8445D-1C82-4715-A26F-369CD797F761}"/>
              </a:ext>
            </a:extLst>
          </p:cNvPr>
          <p:cNvSpPr>
            <a:spLocks noGrp="1"/>
          </p:cNvSpPr>
          <p:nvPr>
            <p:ph type="body" sz="quarter" idx="14"/>
          </p:nvPr>
        </p:nvSpPr>
        <p:spPr/>
        <p:txBody>
          <a:bodyPr/>
          <a:lstStyle/>
          <a:p>
            <a:r>
              <a:rPr lang="en-US"/>
              <a:t>12/25/2019 - 01/23/2020</a:t>
            </a:r>
          </a:p>
        </p:txBody>
      </p:sp>
      <p:sp>
        <p:nvSpPr>
          <p:cNvPr id="5" name="Footer Placeholder 4">
            <a:extLst>
              <a:ext uri="{FF2B5EF4-FFF2-40B4-BE49-F238E27FC236}">
                <a16:creationId xmlns:a16="http://schemas.microsoft.com/office/drawing/2014/main" id="{5859DAF1-35E1-4FCD-84CA-A448945574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1020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F474F-77DA-41DD-8BB2-8C00285B299B}"/>
              </a:ext>
            </a:extLst>
          </p:cNvPr>
          <p:cNvSpPr>
            <a:spLocks noGrp="1"/>
          </p:cNvSpPr>
          <p:nvPr>
            <p:ph type="title"/>
          </p:nvPr>
        </p:nvSpPr>
        <p:spPr/>
        <p:txBody>
          <a:bodyPr/>
          <a:lstStyle/>
          <a:p>
            <a:r>
              <a:rPr lang="en-US"/>
              <a:t>Overall Followers Count Progression | ER24 vs Competitor</a:t>
            </a:r>
          </a:p>
        </p:txBody>
      </p:sp>
      <p:graphicFrame>
        <p:nvGraphicFramePr>
          <p:cNvPr id="5" name="Table Placeholder 4">
            <a:extLst>
              <a:ext uri="{FF2B5EF4-FFF2-40B4-BE49-F238E27FC236}">
                <a16:creationId xmlns:a16="http://schemas.microsoft.com/office/drawing/2014/main" id="{8130B3B0-93D1-4C2E-AFE1-232C76FF98DB}"/>
              </a:ext>
            </a:extLst>
          </p:cNvPr>
          <p:cNvGraphicFramePr>
            <a:graphicFrameLocks noGrp="1"/>
          </p:cNvGraphicFramePr>
          <p:nvPr>
            <p:ph type="tbl" sz="quarter" idx="13"/>
            <p:extLst>
              <p:ext uri="{D42A27DB-BD31-4B8C-83A1-F6EECF244321}">
                <p14:modId xmlns:p14="http://schemas.microsoft.com/office/powerpoint/2010/main" val="1499319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3847109"/>
                    </a:ext>
                  </a:extLst>
                </a:gridCol>
                <a:gridCol w="1645920">
                  <a:extLst>
                    <a:ext uri="{9D8B030D-6E8A-4147-A177-3AD203B41FA5}">
                      <a16:colId xmlns:a16="http://schemas.microsoft.com/office/drawing/2014/main" val="2709735815"/>
                    </a:ext>
                  </a:extLst>
                </a:gridCol>
                <a:gridCol w="1645920">
                  <a:extLst>
                    <a:ext uri="{9D8B030D-6E8A-4147-A177-3AD203B41FA5}">
                      <a16:colId xmlns:a16="http://schemas.microsoft.com/office/drawing/2014/main" val="773429072"/>
                    </a:ext>
                  </a:extLst>
                </a:gridCol>
                <a:gridCol w="1645920">
                  <a:extLst>
                    <a:ext uri="{9D8B030D-6E8A-4147-A177-3AD203B41FA5}">
                      <a16:colId xmlns:a16="http://schemas.microsoft.com/office/drawing/2014/main" val="66376647"/>
                    </a:ext>
                  </a:extLst>
                </a:gridCol>
                <a:gridCol w="1645920">
                  <a:extLst>
                    <a:ext uri="{9D8B030D-6E8A-4147-A177-3AD203B41FA5}">
                      <a16:colId xmlns:a16="http://schemas.microsoft.com/office/drawing/2014/main" val="3320981321"/>
                    </a:ext>
                  </a:extLst>
                </a:gridCol>
              </a:tblGrid>
              <a:tr h="370840">
                <a:tc>
                  <a:txBody>
                    <a:bodyPr/>
                    <a:lstStyle/>
                    <a:p>
                      <a:r>
                        <a:rPr lang="en-US" sz="1000"/>
                        <a:t>network</a:t>
                      </a:r>
                    </a:p>
                  </a:txBody>
                  <a:tcPr/>
                </a:tc>
                <a:tc>
                  <a:txBody>
                    <a:bodyPr/>
                    <a:lstStyle/>
                    <a:p>
                      <a:r>
                        <a:rPr lang="en-US" sz="1000"/>
                        <a:t>Profile</a:t>
                      </a:r>
                    </a:p>
                  </a:txBody>
                  <a:tcPr/>
                </a:tc>
                <a:tc>
                  <a:txBody>
                    <a:bodyPr/>
                    <a:lstStyle/>
                    <a:p>
                      <a:r>
                        <a:rPr lang="en-US" sz="1000"/>
                        <a:t>Previous Count</a:t>
                      </a:r>
                    </a:p>
                  </a:txBody>
                  <a:tcPr/>
                </a:tc>
                <a:tc>
                  <a:txBody>
                    <a:bodyPr/>
                    <a:lstStyle/>
                    <a:p>
                      <a:r>
                        <a:rPr lang="en-US" sz="1000"/>
                        <a:t>Recent Count</a:t>
                      </a:r>
                    </a:p>
                  </a:txBody>
                  <a:tcPr/>
                </a:tc>
                <a:tc>
                  <a:txBody>
                    <a:bodyPr/>
                    <a:lstStyle/>
                    <a:p>
                      <a:r>
                        <a:rPr lang="en-US" sz="1000"/>
                        <a:t>+/-%</a:t>
                      </a:r>
                    </a:p>
                  </a:txBody>
                  <a:tcPr/>
                </a:tc>
                <a:extLst>
                  <a:ext uri="{0D108BD9-81ED-4DB2-BD59-A6C34878D82A}">
                    <a16:rowId xmlns:a16="http://schemas.microsoft.com/office/drawing/2014/main" val="548560140"/>
                  </a:ext>
                </a:extLst>
              </a:tr>
              <a:tr h="370840">
                <a:tc>
                  <a:txBody>
                    <a:bodyPr/>
                    <a:lstStyle/>
                    <a:p>
                      <a:r>
                        <a:rPr lang="en-US" sz="1000"/>
                        <a:t>Twitter</a:t>
                      </a:r>
                    </a:p>
                  </a:txBody>
                  <a:tcPr/>
                </a:tc>
                <a:tc>
                  <a:txBody>
                    <a:bodyPr/>
                    <a:lstStyle/>
                    <a:p>
                      <a:r>
                        <a:rPr lang="en-US" sz="1000"/>
                        <a:t>EMER-G-MED</a:t>
                      </a:r>
                    </a:p>
                  </a:txBody>
                  <a:tcPr/>
                </a:tc>
                <a:tc>
                  <a:txBody>
                    <a:bodyPr/>
                    <a:lstStyle/>
                    <a:p>
                      <a:r>
                        <a:rPr lang="en-US" sz="1000"/>
                        <a:t>n/a</a:t>
                      </a:r>
                    </a:p>
                  </a:txBody>
                  <a:tcPr/>
                </a:tc>
                <a:tc>
                  <a:txBody>
                    <a:bodyPr/>
                    <a:lstStyle/>
                    <a:p>
                      <a:r>
                        <a:rPr lang="en-US" sz="1000"/>
                        <a:t>42000</a:t>
                      </a:r>
                    </a:p>
                  </a:txBody>
                  <a:tcPr/>
                </a:tc>
                <a:tc>
                  <a:txBody>
                    <a:bodyPr/>
                    <a:lstStyle/>
                    <a:p>
                      <a:r>
                        <a:rPr lang="en-US" sz="1000"/>
                        <a:t>n/a</a:t>
                      </a:r>
                    </a:p>
                  </a:txBody>
                  <a:tcPr/>
                </a:tc>
                <a:extLst>
                  <a:ext uri="{0D108BD9-81ED-4DB2-BD59-A6C34878D82A}">
                    <a16:rowId xmlns:a16="http://schemas.microsoft.com/office/drawing/2014/main" val="2724223869"/>
                  </a:ext>
                </a:extLst>
              </a:tr>
              <a:tr h="370840">
                <a:tc>
                  <a:txBody>
                    <a:bodyPr/>
                    <a:lstStyle/>
                    <a:p>
                      <a:r>
                        <a:rPr lang="en-US" sz="1000"/>
                        <a:t>Instagram</a:t>
                      </a:r>
                    </a:p>
                  </a:txBody>
                  <a:tcPr/>
                </a:tc>
                <a:tc>
                  <a:txBody>
                    <a:bodyPr/>
                    <a:lstStyle/>
                    <a:p>
                      <a:r>
                        <a:rPr lang="en-US" sz="1000"/>
                        <a:t>emer_g_med</a:t>
                      </a:r>
                    </a:p>
                  </a:txBody>
                  <a:tcPr/>
                </a:tc>
                <a:tc>
                  <a:txBody>
                    <a:bodyPr/>
                    <a:lstStyle/>
                    <a:p>
                      <a:r>
                        <a:rPr lang="en-US" sz="1000"/>
                        <a:t>2101</a:t>
                      </a:r>
                    </a:p>
                  </a:txBody>
                  <a:tcPr/>
                </a:tc>
                <a:tc>
                  <a:txBody>
                    <a:bodyPr/>
                    <a:lstStyle/>
                    <a:p>
                      <a:r>
                        <a:rPr lang="en-US" sz="1000"/>
                        <a:t>2200</a:t>
                      </a:r>
                    </a:p>
                  </a:txBody>
                  <a:tcPr/>
                </a:tc>
                <a:tc>
                  <a:txBody>
                    <a:bodyPr/>
                    <a:lstStyle/>
                    <a:p>
                      <a:r>
                        <a:rPr lang="en-US" sz="1000"/>
                        <a:t>4.7120418848168 %</a:t>
                      </a:r>
                    </a:p>
                  </a:txBody>
                  <a:tcPr/>
                </a:tc>
                <a:extLst>
                  <a:ext uri="{0D108BD9-81ED-4DB2-BD59-A6C34878D82A}">
                    <a16:rowId xmlns:a16="http://schemas.microsoft.com/office/drawing/2014/main" val="748788309"/>
                  </a:ext>
                </a:extLst>
              </a:tr>
              <a:tr h="370840">
                <a:tc>
                  <a:txBody>
                    <a:bodyPr/>
                    <a:lstStyle/>
                    <a:p>
                      <a:r>
                        <a:rPr lang="en-US" sz="1000"/>
                        <a:t>LinkedIn</a:t>
                      </a:r>
                    </a:p>
                  </a:txBody>
                  <a:tcPr/>
                </a:tc>
                <a:tc>
                  <a:txBody>
                    <a:bodyPr/>
                    <a:lstStyle/>
                    <a:p>
                      <a:r>
                        <a:rPr lang="en-US" sz="1000"/>
                        <a:t>ER24</a:t>
                      </a:r>
                    </a:p>
                  </a:txBody>
                  <a:tcPr/>
                </a:tc>
                <a:tc>
                  <a:txBody>
                    <a:bodyPr/>
                    <a:lstStyle/>
                    <a:p>
                      <a:r>
                        <a:rPr lang="en-US" sz="1000"/>
                        <a:t>n/a</a:t>
                      </a:r>
                    </a:p>
                  </a:txBody>
                  <a:tcPr/>
                </a:tc>
                <a:tc>
                  <a:txBody>
                    <a:bodyPr/>
                    <a:lstStyle/>
                    <a:p>
                      <a:r>
                        <a:rPr lang="en-US" sz="1000"/>
                        <a:t>5285</a:t>
                      </a:r>
                    </a:p>
                  </a:txBody>
                  <a:tcPr/>
                </a:tc>
                <a:tc>
                  <a:txBody>
                    <a:bodyPr/>
                    <a:lstStyle/>
                    <a:p>
                      <a:r>
                        <a:rPr lang="en-US" sz="1000"/>
                        <a:t>n/a</a:t>
                      </a:r>
                    </a:p>
                  </a:txBody>
                  <a:tcPr/>
                </a:tc>
                <a:extLst>
                  <a:ext uri="{0D108BD9-81ED-4DB2-BD59-A6C34878D82A}">
                    <a16:rowId xmlns:a16="http://schemas.microsoft.com/office/drawing/2014/main" val="711470457"/>
                  </a:ext>
                </a:extLst>
              </a:tr>
              <a:tr h="370840">
                <a:tc>
                  <a:txBody>
                    <a:bodyPr/>
                    <a:lstStyle/>
                    <a:p>
                      <a:r>
                        <a:rPr lang="en-US" sz="1000"/>
                        <a:t>Facebook</a:t>
                      </a:r>
                    </a:p>
                  </a:txBody>
                  <a:tcPr/>
                </a:tc>
                <a:tc>
                  <a:txBody>
                    <a:bodyPr/>
                    <a:lstStyle/>
                    <a:p>
                      <a:r>
                        <a:rPr lang="en-US" sz="1000"/>
                        <a:t>ER24 EMS (Pty) Ltd.</a:t>
                      </a:r>
                    </a:p>
                  </a:txBody>
                  <a:tcPr/>
                </a:tc>
                <a:tc>
                  <a:txBody>
                    <a:bodyPr/>
                    <a:lstStyle/>
                    <a:p>
                      <a:r>
                        <a:rPr lang="en-US" sz="1000"/>
                        <a:t>155353</a:t>
                      </a:r>
                    </a:p>
                  </a:txBody>
                  <a:tcPr/>
                </a:tc>
                <a:tc>
                  <a:txBody>
                    <a:bodyPr/>
                    <a:lstStyle/>
                    <a:p>
                      <a:r>
                        <a:rPr lang="en-US" sz="1000"/>
                        <a:t>155711</a:t>
                      </a:r>
                    </a:p>
                  </a:txBody>
                  <a:tcPr/>
                </a:tc>
                <a:tc>
                  <a:txBody>
                    <a:bodyPr/>
                    <a:lstStyle/>
                    <a:p>
                      <a:r>
                        <a:rPr lang="en-US" sz="1000"/>
                        <a:t>0.23044292675391 %</a:t>
                      </a:r>
                    </a:p>
                  </a:txBody>
                  <a:tcPr/>
                </a:tc>
                <a:extLst>
                  <a:ext uri="{0D108BD9-81ED-4DB2-BD59-A6C34878D82A}">
                    <a16:rowId xmlns:a16="http://schemas.microsoft.com/office/drawing/2014/main" val="180485219"/>
                  </a:ext>
                </a:extLst>
              </a:tr>
              <a:tr h="370840">
                <a:tc>
                  <a:txBody>
                    <a:bodyPr/>
                    <a:lstStyle/>
                    <a:p>
                      <a:r>
                        <a:rPr lang="en-US" sz="1000"/>
                        <a:t>Twitter</a:t>
                      </a:r>
                    </a:p>
                  </a:txBody>
                  <a:tcPr/>
                </a:tc>
                <a:tc>
                  <a:txBody>
                    <a:bodyPr/>
                    <a:lstStyle/>
                    <a:p>
                      <a:r>
                        <a:rPr lang="en-US" sz="1000"/>
                        <a:t>ER24 EMS (Pty) Ltd.</a:t>
                      </a:r>
                    </a:p>
                  </a:txBody>
                  <a:tcPr/>
                </a:tc>
                <a:tc>
                  <a:txBody>
                    <a:bodyPr/>
                    <a:lstStyle/>
                    <a:p>
                      <a:r>
                        <a:rPr lang="en-US" sz="1000"/>
                        <a:t>125216</a:t>
                      </a:r>
                    </a:p>
                  </a:txBody>
                  <a:tcPr/>
                </a:tc>
                <a:tc>
                  <a:txBody>
                    <a:bodyPr/>
                    <a:lstStyle/>
                    <a:p>
                      <a:r>
                        <a:rPr lang="en-US" sz="1000"/>
                        <a:t>126023</a:t>
                      </a:r>
                    </a:p>
                  </a:txBody>
                  <a:tcPr/>
                </a:tc>
                <a:tc>
                  <a:txBody>
                    <a:bodyPr/>
                    <a:lstStyle/>
                    <a:p>
                      <a:r>
                        <a:rPr lang="en-US" sz="1000"/>
                        <a:t>0.64448632762586 %</a:t>
                      </a:r>
                    </a:p>
                  </a:txBody>
                  <a:tcPr/>
                </a:tc>
                <a:extLst>
                  <a:ext uri="{0D108BD9-81ED-4DB2-BD59-A6C34878D82A}">
                    <a16:rowId xmlns:a16="http://schemas.microsoft.com/office/drawing/2014/main" val="1796936709"/>
                  </a:ext>
                </a:extLst>
              </a:tr>
              <a:tr h="370840">
                <a:tc>
                  <a:txBody>
                    <a:bodyPr/>
                    <a:lstStyle/>
                    <a:p>
                      <a:r>
                        <a:rPr lang="en-US" sz="1000"/>
                        <a:t>Instagram</a:t>
                      </a:r>
                    </a:p>
                  </a:txBody>
                  <a:tcPr/>
                </a:tc>
                <a:tc>
                  <a:txBody>
                    <a:bodyPr/>
                    <a:lstStyle/>
                    <a:p>
                      <a:r>
                        <a:rPr lang="en-US" sz="1000"/>
                        <a:t>er24ems</a:t>
                      </a:r>
                    </a:p>
                  </a:txBody>
                  <a:tcPr/>
                </a:tc>
                <a:tc>
                  <a:txBody>
                    <a:bodyPr/>
                    <a:lstStyle/>
                    <a:p>
                      <a:r>
                        <a:rPr lang="en-US" sz="1000"/>
                        <a:t>6805</a:t>
                      </a:r>
                    </a:p>
                  </a:txBody>
                  <a:tcPr/>
                </a:tc>
                <a:tc>
                  <a:txBody>
                    <a:bodyPr/>
                    <a:lstStyle/>
                    <a:p>
                      <a:r>
                        <a:rPr lang="en-US" sz="1000"/>
                        <a:t>6898</a:t>
                      </a:r>
                    </a:p>
                  </a:txBody>
                  <a:tcPr/>
                </a:tc>
                <a:tc>
                  <a:txBody>
                    <a:bodyPr/>
                    <a:lstStyle/>
                    <a:p>
                      <a:r>
                        <a:rPr lang="en-US" sz="1000"/>
                        <a:t>1.3666421748714 %</a:t>
                      </a:r>
                    </a:p>
                  </a:txBody>
                  <a:tcPr/>
                </a:tc>
                <a:extLst>
                  <a:ext uri="{0D108BD9-81ED-4DB2-BD59-A6C34878D82A}">
                    <a16:rowId xmlns:a16="http://schemas.microsoft.com/office/drawing/2014/main" val="1991267515"/>
                  </a:ext>
                </a:extLst>
              </a:tr>
              <a:tr h="370840">
                <a:tc>
                  <a:txBody>
                    <a:bodyPr/>
                    <a:lstStyle/>
                    <a:p>
                      <a:r>
                        <a:rPr lang="en-US" sz="1000"/>
                        <a:t>Twitter</a:t>
                      </a:r>
                    </a:p>
                  </a:txBody>
                  <a:tcPr/>
                </a:tc>
                <a:tc>
                  <a:txBody>
                    <a:bodyPr/>
                    <a:lstStyle/>
                    <a:p>
                      <a:r>
                        <a:rPr lang="en-US" sz="1000"/>
                        <a:t>Netcare 911</a:t>
                      </a:r>
                    </a:p>
                  </a:txBody>
                  <a:tcPr/>
                </a:tc>
                <a:tc>
                  <a:txBody>
                    <a:bodyPr/>
                    <a:lstStyle/>
                    <a:p>
                      <a:r>
                        <a:rPr lang="en-US" sz="1000"/>
                        <a:t>54390</a:t>
                      </a:r>
                    </a:p>
                  </a:txBody>
                  <a:tcPr/>
                </a:tc>
                <a:tc>
                  <a:txBody>
                    <a:bodyPr/>
                    <a:lstStyle/>
                    <a:p>
                      <a:r>
                        <a:rPr lang="en-US" sz="1000"/>
                        <a:t>55350</a:t>
                      </a:r>
                    </a:p>
                  </a:txBody>
                  <a:tcPr/>
                </a:tc>
                <a:tc>
                  <a:txBody>
                    <a:bodyPr/>
                    <a:lstStyle/>
                    <a:p>
                      <a:r>
                        <a:rPr lang="en-US" sz="1000"/>
                        <a:t>1.7650303364589 %</a:t>
                      </a:r>
                    </a:p>
                  </a:txBody>
                  <a:tcPr/>
                </a:tc>
                <a:extLst>
                  <a:ext uri="{0D108BD9-81ED-4DB2-BD59-A6C34878D82A}">
                    <a16:rowId xmlns:a16="http://schemas.microsoft.com/office/drawing/2014/main" val="3889176656"/>
                  </a:ext>
                </a:extLst>
              </a:tr>
              <a:tr h="370840">
                <a:tc>
                  <a:txBody>
                    <a:bodyPr/>
                    <a:lstStyle/>
                    <a:p>
                      <a:r>
                        <a:rPr lang="en-US" sz="1000"/>
                        <a:t>Facebook</a:t>
                      </a:r>
                    </a:p>
                  </a:txBody>
                  <a:tcPr/>
                </a:tc>
                <a:tc>
                  <a:txBody>
                    <a:bodyPr/>
                    <a:lstStyle/>
                    <a:p>
                      <a:r>
                        <a:rPr lang="en-US" sz="1000"/>
                        <a:t>Netcare911</a:t>
                      </a:r>
                    </a:p>
                  </a:txBody>
                  <a:tcPr/>
                </a:tc>
                <a:tc>
                  <a:txBody>
                    <a:bodyPr/>
                    <a:lstStyle/>
                    <a:p>
                      <a:r>
                        <a:rPr lang="en-US" sz="1000"/>
                        <a:t>57427</a:t>
                      </a:r>
                    </a:p>
                  </a:txBody>
                  <a:tcPr/>
                </a:tc>
                <a:tc>
                  <a:txBody>
                    <a:bodyPr/>
                    <a:lstStyle/>
                    <a:p>
                      <a:r>
                        <a:rPr lang="en-US" sz="1000"/>
                        <a:t>58040</a:t>
                      </a:r>
                    </a:p>
                  </a:txBody>
                  <a:tcPr/>
                </a:tc>
                <a:tc>
                  <a:txBody>
                    <a:bodyPr/>
                    <a:lstStyle/>
                    <a:p>
                      <a:r>
                        <a:rPr lang="en-US" sz="1000"/>
                        <a:t>1.0674421439393 %</a:t>
                      </a:r>
                    </a:p>
                  </a:txBody>
                  <a:tcPr/>
                </a:tc>
                <a:extLst>
                  <a:ext uri="{0D108BD9-81ED-4DB2-BD59-A6C34878D82A}">
                    <a16:rowId xmlns:a16="http://schemas.microsoft.com/office/drawing/2014/main" val="2043691170"/>
                  </a:ext>
                </a:extLst>
              </a:tr>
              <a:tr h="370840">
                <a:tc>
                  <a:txBody>
                    <a:bodyPr/>
                    <a:lstStyle/>
                    <a:p>
                      <a:r>
                        <a:rPr lang="en-US" sz="1000"/>
                        <a:t>Instagram</a:t>
                      </a:r>
                    </a:p>
                  </a:txBody>
                  <a:tcPr/>
                </a:tc>
                <a:tc>
                  <a:txBody>
                    <a:bodyPr/>
                    <a:lstStyle/>
                    <a:p>
                      <a:r>
                        <a:rPr lang="en-US" sz="1000"/>
                        <a:t>netcare911 (Netcare911)</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3428992700"/>
                  </a:ext>
                </a:extLst>
              </a:tr>
            </a:tbl>
          </a:graphicData>
        </a:graphic>
      </p:graphicFrame>
      <p:sp>
        <p:nvSpPr>
          <p:cNvPr id="4" name="Text Placeholder 3">
            <a:extLst>
              <a:ext uri="{FF2B5EF4-FFF2-40B4-BE49-F238E27FC236}">
                <a16:creationId xmlns:a16="http://schemas.microsoft.com/office/drawing/2014/main" id="{176E94CA-7A5E-4FAC-83DC-FCCB57EBD27A}"/>
              </a:ext>
            </a:extLst>
          </p:cNvPr>
          <p:cNvSpPr>
            <a:spLocks noGrp="1"/>
          </p:cNvSpPr>
          <p:nvPr>
            <p:ph type="body" sz="quarter" idx="14"/>
          </p:nvPr>
        </p:nvSpPr>
        <p:spPr/>
        <p:txBody>
          <a:bodyPr/>
          <a:lstStyle/>
          <a:p>
            <a:r>
              <a:rPr lang="en-US"/>
              <a:t>12/25/2019 - 01/23/2020</a:t>
            </a:r>
          </a:p>
        </p:txBody>
      </p:sp>
    </p:spTree>
    <p:extLst>
      <p:ext uri="{BB962C8B-B14F-4D97-AF65-F5344CB8AC3E}">
        <p14:creationId xmlns:p14="http://schemas.microsoft.com/office/powerpoint/2010/main" val="1947203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EF32B-5597-4271-9C04-A2B3EC66A4C5}"/>
              </a:ext>
            </a:extLst>
          </p:cNvPr>
          <p:cNvSpPr>
            <a:spLocks noGrp="1"/>
          </p:cNvSpPr>
          <p:nvPr>
            <p:ph type="title"/>
          </p:nvPr>
        </p:nvSpPr>
        <p:spPr/>
        <p:txBody>
          <a:bodyPr/>
          <a:lstStyle/>
          <a:p>
            <a:r>
              <a:rPr lang="en-US"/>
              <a:t>Overall Top Post Table | ER24 vs Competitor - 1 of 7</a:t>
            </a:r>
          </a:p>
        </p:txBody>
      </p:sp>
      <p:graphicFrame>
        <p:nvGraphicFramePr>
          <p:cNvPr id="5" name="Table Placeholder 4">
            <a:extLst>
              <a:ext uri="{FF2B5EF4-FFF2-40B4-BE49-F238E27FC236}">
                <a16:creationId xmlns:a16="http://schemas.microsoft.com/office/drawing/2014/main" id="{089358F4-BB60-45FE-B27F-6BEF81091412}"/>
              </a:ext>
            </a:extLst>
          </p:cNvPr>
          <p:cNvGraphicFramePr>
            <a:graphicFrameLocks noGrp="1"/>
          </p:cNvGraphicFramePr>
          <p:nvPr>
            <p:ph type="tbl" sz="quarter" idx="13"/>
            <p:extLst>
              <p:ext uri="{D42A27DB-BD31-4B8C-83A1-F6EECF244321}">
                <p14:modId xmlns:p14="http://schemas.microsoft.com/office/powerpoint/2010/main" val="3422385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138555339"/>
                    </a:ext>
                  </a:extLst>
                </a:gridCol>
                <a:gridCol w="576072">
                  <a:extLst>
                    <a:ext uri="{9D8B030D-6E8A-4147-A177-3AD203B41FA5}">
                      <a16:colId xmlns:a16="http://schemas.microsoft.com/office/drawing/2014/main" val="3515450687"/>
                    </a:ext>
                  </a:extLst>
                </a:gridCol>
                <a:gridCol w="576072">
                  <a:extLst>
                    <a:ext uri="{9D8B030D-6E8A-4147-A177-3AD203B41FA5}">
                      <a16:colId xmlns:a16="http://schemas.microsoft.com/office/drawing/2014/main" val="297110978"/>
                    </a:ext>
                  </a:extLst>
                </a:gridCol>
                <a:gridCol w="576072">
                  <a:extLst>
                    <a:ext uri="{9D8B030D-6E8A-4147-A177-3AD203B41FA5}">
                      <a16:colId xmlns:a16="http://schemas.microsoft.com/office/drawing/2014/main" val="3322606116"/>
                    </a:ext>
                  </a:extLst>
                </a:gridCol>
                <a:gridCol w="905256">
                  <a:extLst>
                    <a:ext uri="{9D8B030D-6E8A-4147-A177-3AD203B41FA5}">
                      <a16:colId xmlns:a16="http://schemas.microsoft.com/office/drawing/2014/main" val="769208508"/>
                    </a:ext>
                  </a:extLst>
                </a:gridCol>
                <a:gridCol w="1152144">
                  <a:extLst>
                    <a:ext uri="{9D8B030D-6E8A-4147-A177-3AD203B41FA5}">
                      <a16:colId xmlns:a16="http://schemas.microsoft.com/office/drawing/2014/main" val="2411826013"/>
                    </a:ext>
                  </a:extLst>
                </a:gridCol>
                <a:gridCol w="740664">
                  <a:extLst>
                    <a:ext uri="{9D8B030D-6E8A-4147-A177-3AD203B41FA5}">
                      <a16:colId xmlns:a16="http://schemas.microsoft.com/office/drawing/2014/main" val="4003541142"/>
                    </a:ext>
                  </a:extLst>
                </a:gridCol>
                <a:gridCol w="576072">
                  <a:extLst>
                    <a:ext uri="{9D8B030D-6E8A-4147-A177-3AD203B41FA5}">
                      <a16:colId xmlns:a16="http://schemas.microsoft.com/office/drawing/2014/main" val="842094889"/>
                    </a:ext>
                  </a:extLst>
                </a:gridCol>
                <a:gridCol w="576072">
                  <a:extLst>
                    <a:ext uri="{9D8B030D-6E8A-4147-A177-3AD203B41FA5}">
                      <a16:colId xmlns:a16="http://schemas.microsoft.com/office/drawing/2014/main" val="3335466647"/>
                    </a:ext>
                  </a:extLst>
                </a:gridCol>
                <a:gridCol w="576072">
                  <a:extLst>
                    <a:ext uri="{9D8B030D-6E8A-4147-A177-3AD203B41FA5}">
                      <a16:colId xmlns:a16="http://schemas.microsoft.com/office/drawing/2014/main" val="3849561531"/>
                    </a:ext>
                  </a:extLst>
                </a:gridCol>
                <a:gridCol w="576072">
                  <a:extLst>
                    <a:ext uri="{9D8B030D-6E8A-4147-A177-3AD203B41FA5}">
                      <a16:colId xmlns:a16="http://schemas.microsoft.com/office/drawing/2014/main" val="811812452"/>
                    </a:ext>
                  </a:extLst>
                </a:gridCol>
                <a:gridCol w="576072">
                  <a:extLst>
                    <a:ext uri="{9D8B030D-6E8A-4147-A177-3AD203B41FA5}">
                      <a16:colId xmlns:a16="http://schemas.microsoft.com/office/drawing/2014/main" val="4189181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91785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EMER-G-MED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01/18/2020 20:40:58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07:00:27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RT @crimeairnetwork: WANTED!  ZIMBABWEAN NATIONAL - PREYMORE DUBE. FOR THE MURDER OF SAPS DIEPSLOOT DETECTIVE CPT. THIS PERP SHOT &amp;amp; KILLED…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https://twitter.com/406266989/status/1218604209509146624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extLst>
                  <a:ext uri="{0D108BD9-81ED-4DB2-BD59-A6C34878D82A}">
                    <a16:rowId xmlns:a16="http://schemas.microsoft.com/office/drawing/2014/main" val="1068198248"/>
                  </a:ext>
                </a:extLst>
              </a:tr>
            </a:tbl>
          </a:graphicData>
        </a:graphic>
      </p:graphicFrame>
      <p:sp>
        <p:nvSpPr>
          <p:cNvPr id="4" name="Text Placeholder 3">
            <a:extLst>
              <a:ext uri="{FF2B5EF4-FFF2-40B4-BE49-F238E27FC236}">
                <a16:creationId xmlns:a16="http://schemas.microsoft.com/office/drawing/2014/main" id="{68744032-7C53-4565-85CA-3EA539A514E6}"/>
              </a:ext>
            </a:extLst>
          </p:cNvPr>
          <p:cNvSpPr>
            <a:spLocks noGrp="1"/>
          </p:cNvSpPr>
          <p:nvPr>
            <p:ph type="body" sz="quarter" idx="14"/>
          </p:nvPr>
        </p:nvSpPr>
        <p:spPr/>
        <p:txBody>
          <a:bodyPr/>
          <a:lstStyle/>
          <a:p>
            <a:r>
              <a:rPr lang="en-US"/>
              <a:t>12/25/2019 - 01/23/2020</a:t>
            </a:r>
          </a:p>
        </p:txBody>
      </p:sp>
    </p:spTree>
    <p:extLst>
      <p:ext uri="{BB962C8B-B14F-4D97-AF65-F5344CB8AC3E}">
        <p14:creationId xmlns:p14="http://schemas.microsoft.com/office/powerpoint/2010/main" val="6627679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5C9F9-68E1-43B3-B68A-C76488405699}"/>
              </a:ext>
            </a:extLst>
          </p:cNvPr>
          <p:cNvSpPr>
            <a:spLocks noGrp="1"/>
          </p:cNvSpPr>
          <p:nvPr>
            <p:ph type="title"/>
          </p:nvPr>
        </p:nvSpPr>
        <p:spPr/>
        <p:txBody>
          <a:bodyPr/>
          <a:lstStyle/>
          <a:p>
            <a:r>
              <a:rPr lang="en-US"/>
              <a:t>Overall Top Post Table | ER24 vs Competitor - 2 of 7</a:t>
            </a:r>
          </a:p>
        </p:txBody>
      </p:sp>
      <p:graphicFrame>
        <p:nvGraphicFramePr>
          <p:cNvPr id="5" name="Table Placeholder 4">
            <a:extLst>
              <a:ext uri="{FF2B5EF4-FFF2-40B4-BE49-F238E27FC236}">
                <a16:creationId xmlns:a16="http://schemas.microsoft.com/office/drawing/2014/main" id="{ED2E3CA2-58B2-4F0F-8B25-FBC86F46DEE9}"/>
              </a:ext>
            </a:extLst>
          </p:cNvPr>
          <p:cNvGraphicFramePr>
            <a:graphicFrameLocks noGrp="1"/>
          </p:cNvGraphicFramePr>
          <p:nvPr>
            <p:ph type="tbl" sz="quarter" idx="13"/>
            <p:extLst>
              <p:ext uri="{D42A27DB-BD31-4B8C-83A1-F6EECF244321}">
                <p14:modId xmlns:p14="http://schemas.microsoft.com/office/powerpoint/2010/main" val="4287137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869609273"/>
                    </a:ext>
                  </a:extLst>
                </a:gridCol>
                <a:gridCol w="576072">
                  <a:extLst>
                    <a:ext uri="{9D8B030D-6E8A-4147-A177-3AD203B41FA5}">
                      <a16:colId xmlns:a16="http://schemas.microsoft.com/office/drawing/2014/main" val="3750811875"/>
                    </a:ext>
                  </a:extLst>
                </a:gridCol>
                <a:gridCol w="576072">
                  <a:extLst>
                    <a:ext uri="{9D8B030D-6E8A-4147-A177-3AD203B41FA5}">
                      <a16:colId xmlns:a16="http://schemas.microsoft.com/office/drawing/2014/main" val="160744684"/>
                    </a:ext>
                  </a:extLst>
                </a:gridCol>
                <a:gridCol w="576072">
                  <a:extLst>
                    <a:ext uri="{9D8B030D-6E8A-4147-A177-3AD203B41FA5}">
                      <a16:colId xmlns:a16="http://schemas.microsoft.com/office/drawing/2014/main" val="704599758"/>
                    </a:ext>
                  </a:extLst>
                </a:gridCol>
                <a:gridCol w="905256">
                  <a:extLst>
                    <a:ext uri="{9D8B030D-6E8A-4147-A177-3AD203B41FA5}">
                      <a16:colId xmlns:a16="http://schemas.microsoft.com/office/drawing/2014/main" val="2364568356"/>
                    </a:ext>
                  </a:extLst>
                </a:gridCol>
                <a:gridCol w="1152144">
                  <a:extLst>
                    <a:ext uri="{9D8B030D-6E8A-4147-A177-3AD203B41FA5}">
                      <a16:colId xmlns:a16="http://schemas.microsoft.com/office/drawing/2014/main" val="1614967600"/>
                    </a:ext>
                  </a:extLst>
                </a:gridCol>
                <a:gridCol w="740664">
                  <a:extLst>
                    <a:ext uri="{9D8B030D-6E8A-4147-A177-3AD203B41FA5}">
                      <a16:colId xmlns:a16="http://schemas.microsoft.com/office/drawing/2014/main" val="3209943511"/>
                    </a:ext>
                  </a:extLst>
                </a:gridCol>
                <a:gridCol w="576072">
                  <a:extLst>
                    <a:ext uri="{9D8B030D-6E8A-4147-A177-3AD203B41FA5}">
                      <a16:colId xmlns:a16="http://schemas.microsoft.com/office/drawing/2014/main" val="1415526783"/>
                    </a:ext>
                  </a:extLst>
                </a:gridCol>
                <a:gridCol w="576072">
                  <a:extLst>
                    <a:ext uri="{9D8B030D-6E8A-4147-A177-3AD203B41FA5}">
                      <a16:colId xmlns:a16="http://schemas.microsoft.com/office/drawing/2014/main" val="517342988"/>
                    </a:ext>
                  </a:extLst>
                </a:gridCol>
                <a:gridCol w="576072">
                  <a:extLst>
                    <a:ext uri="{9D8B030D-6E8A-4147-A177-3AD203B41FA5}">
                      <a16:colId xmlns:a16="http://schemas.microsoft.com/office/drawing/2014/main" val="2750772358"/>
                    </a:ext>
                  </a:extLst>
                </a:gridCol>
                <a:gridCol w="576072">
                  <a:extLst>
                    <a:ext uri="{9D8B030D-6E8A-4147-A177-3AD203B41FA5}">
                      <a16:colId xmlns:a16="http://schemas.microsoft.com/office/drawing/2014/main" val="1646394854"/>
                    </a:ext>
                  </a:extLst>
                </a:gridCol>
                <a:gridCol w="576072">
                  <a:extLst>
                    <a:ext uri="{9D8B030D-6E8A-4147-A177-3AD203B41FA5}">
                      <a16:colId xmlns:a16="http://schemas.microsoft.com/office/drawing/2014/main" val="1661567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88157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Netcare911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01/02/2020 21:24:51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10:14:08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Gauteng: On the 31 December 2019 Netcare 911 Emergency Care Practitioner Claudia Hodges Responded to reports of a patient that had collapsed at a hair salon in Weltevredenpark Roodepoort. 
On arrival the patient an adult female was found on the floor unresponsive and not breathing.
Claudia who was the first Paramedic to arrive on scene and single crew at the time immediately started a full advanced life support resuscitation which included intubation, ventilation and drug administration according to the patients condition. 
After doing CPR for over fifteen minutes another crew joined in the resuscitation efforts.
After defibrillating the patient a pulse was successfully regained and the patients efforts to breathe improved.
The patient was carefully placed on the ambulance stretcher and transported under Claudia's care to a specialist facility for the care she required.
A later update on the patient and we are happy to announce the patients condition is improving day by day and 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https://scontent.xx.fbcdn.net/v/t1.0-9/s720x720/80874697_2776883822332736_6299865597505175552_o.jpg?_nc_cat=110&amp;_nc_ohc=xLIkk_G3k2IAX9E31IZ&amp;_nc_ht=scontent.xx&amp;_nc_tp=1&amp;oh=79f78eacfc98b0a124a966abaa7bbc1e&amp;oe=5E91A03C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http://www.facebook.com/permalink.php?story_fbid=2776883872332731&amp;id=257641367590340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1.2162 %</a:t>
                      </a:r>
                    </a:p>
                  </a:txBody>
                  <a:tcPr/>
                </a:tc>
                <a:extLst>
                  <a:ext uri="{0D108BD9-81ED-4DB2-BD59-A6C34878D82A}">
                    <a16:rowId xmlns:a16="http://schemas.microsoft.com/office/drawing/2014/main" val="3854711777"/>
                  </a:ext>
                </a:extLst>
              </a:tr>
            </a:tbl>
          </a:graphicData>
        </a:graphic>
      </p:graphicFrame>
      <p:sp>
        <p:nvSpPr>
          <p:cNvPr id="4" name="Text Placeholder 3">
            <a:extLst>
              <a:ext uri="{FF2B5EF4-FFF2-40B4-BE49-F238E27FC236}">
                <a16:creationId xmlns:a16="http://schemas.microsoft.com/office/drawing/2014/main" id="{36B4F5F6-184C-49FF-929C-4B34221FED08}"/>
              </a:ext>
            </a:extLst>
          </p:cNvPr>
          <p:cNvSpPr>
            <a:spLocks noGrp="1"/>
          </p:cNvSpPr>
          <p:nvPr>
            <p:ph type="body" sz="quarter" idx="14"/>
          </p:nvPr>
        </p:nvSpPr>
        <p:spPr/>
        <p:txBody>
          <a:bodyPr/>
          <a:lstStyle/>
          <a:p>
            <a:r>
              <a:rPr lang="en-US"/>
              <a:t>12/25/2019 - 01/23/2020</a:t>
            </a:r>
          </a:p>
        </p:txBody>
      </p:sp>
    </p:spTree>
    <p:extLst>
      <p:ext uri="{BB962C8B-B14F-4D97-AF65-F5344CB8AC3E}">
        <p14:creationId xmlns:p14="http://schemas.microsoft.com/office/powerpoint/2010/main" val="35003034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3C964-68D6-41DF-BC5A-1661B275796C}"/>
              </a:ext>
            </a:extLst>
          </p:cNvPr>
          <p:cNvSpPr>
            <a:spLocks noGrp="1"/>
          </p:cNvSpPr>
          <p:nvPr>
            <p:ph type="title"/>
          </p:nvPr>
        </p:nvSpPr>
        <p:spPr/>
        <p:txBody>
          <a:bodyPr/>
          <a:lstStyle/>
          <a:p>
            <a:r>
              <a:rPr lang="en-US"/>
              <a:t>Overall Top Post Table | ER24 vs Competitor - 3 of 7</a:t>
            </a:r>
          </a:p>
        </p:txBody>
      </p:sp>
      <p:graphicFrame>
        <p:nvGraphicFramePr>
          <p:cNvPr id="5" name="Table Placeholder 4">
            <a:extLst>
              <a:ext uri="{FF2B5EF4-FFF2-40B4-BE49-F238E27FC236}">
                <a16:creationId xmlns:a16="http://schemas.microsoft.com/office/drawing/2014/main" id="{E74A85F4-CFC3-4C03-BB54-2DD21883300A}"/>
              </a:ext>
            </a:extLst>
          </p:cNvPr>
          <p:cNvGraphicFramePr>
            <a:graphicFrameLocks noGrp="1"/>
          </p:cNvGraphicFramePr>
          <p:nvPr>
            <p:ph type="tbl" sz="quarter" idx="13"/>
            <p:extLst>
              <p:ext uri="{D42A27DB-BD31-4B8C-83A1-F6EECF244321}">
                <p14:modId xmlns:p14="http://schemas.microsoft.com/office/powerpoint/2010/main" val="351450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144186652"/>
                    </a:ext>
                  </a:extLst>
                </a:gridCol>
                <a:gridCol w="576072">
                  <a:extLst>
                    <a:ext uri="{9D8B030D-6E8A-4147-A177-3AD203B41FA5}">
                      <a16:colId xmlns:a16="http://schemas.microsoft.com/office/drawing/2014/main" val="2503064840"/>
                    </a:ext>
                  </a:extLst>
                </a:gridCol>
                <a:gridCol w="576072">
                  <a:extLst>
                    <a:ext uri="{9D8B030D-6E8A-4147-A177-3AD203B41FA5}">
                      <a16:colId xmlns:a16="http://schemas.microsoft.com/office/drawing/2014/main" val="4000515785"/>
                    </a:ext>
                  </a:extLst>
                </a:gridCol>
                <a:gridCol w="576072">
                  <a:extLst>
                    <a:ext uri="{9D8B030D-6E8A-4147-A177-3AD203B41FA5}">
                      <a16:colId xmlns:a16="http://schemas.microsoft.com/office/drawing/2014/main" val="2965144600"/>
                    </a:ext>
                  </a:extLst>
                </a:gridCol>
                <a:gridCol w="905256">
                  <a:extLst>
                    <a:ext uri="{9D8B030D-6E8A-4147-A177-3AD203B41FA5}">
                      <a16:colId xmlns:a16="http://schemas.microsoft.com/office/drawing/2014/main" val="3174603713"/>
                    </a:ext>
                  </a:extLst>
                </a:gridCol>
                <a:gridCol w="1152144">
                  <a:extLst>
                    <a:ext uri="{9D8B030D-6E8A-4147-A177-3AD203B41FA5}">
                      <a16:colId xmlns:a16="http://schemas.microsoft.com/office/drawing/2014/main" val="4072970860"/>
                    </a:ext>
                  </a:extLst>
                </a:gridCol>
                <a:gridCol w="740664">
                  <a:extLst>
                    <a:ext uri="{9D8B030D-6E8A-4147-A177-3AD203B41FA5}">
                      <a16:colId xmlns:a16="http://schemas.microsoft.com/office/drawing/2014/main" val="4041363687"/>
                    </a:ext>
                  </a:extLst>
                </a:gridCol>
                <a:gridCol w="576072">
                  <a:extLst>
                    <a:ext uri="{9D8B030D-6E8A-4147-A177-3AD203B41FA5}">
                      <a16:colId xmlns:a16="http://schemas.microsoft.com/office/drawing/2014/main" val="2107339849"/>
                    </a:ext>
                  </a:extLst>
                </a:gridCol>
                <a:gridCol w="576072">
                  <a:extLst>
                    <a:ext uri="{9D8B030D-6E8A-4147-A177-3AD203B41FA5}">
                      <a16:colId xmlns:a16="http://schemas.microsoft.com/office/drawing/2014/main" val="2832556407"/>
                    </a:ext>
                  </a:extLst>
                </a:gridCol>
                <a:gridCol w="576072">
                  <a:extLst>
                    <a:ext uri="{9D8B030D-6E8A-4147-A177-3AD203B41FA5}">
                      <a16:colId xmlns:a16="http://schemas.microsoft.com/office/drawing/2014/main" val="3928099046"/>
                    </a:ext>
                  </a:extLst>
                </a:gridCol>
                <a:gridCol w="576072">
                  <a:extLst>
                    <a:ext uri="{9D8B030D-6E8A-4147-A177-3AD203B41FA5}">
                      <a16:colId xmlns:a16="http://schemas.microsoft.com/office/drawing/2014/main" val="2218400314"/>
                    </a:ext>
                  </a:extLst>
                </a:gridCol>
                <a:gridCol w="576072">
                  <a:extLst>
                    <a:ext uri="{9D8B030D-6E8A-4147-A177-3AD203B41FA5}">
                      <a16:colId xmlns:a16="http://schemas.microsoft.com/office/drawing/2014/main" val="3871686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204361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ER24 EMS (Pty) Ltd.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14:15:22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01/21/2020 20:07:38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[TAYLORS HALT] – One killed, another injured in shooting. https://t.co/WZjZlc8Au8 @ewnupdates @eNCA @jour_maine @SABCNewsOnline
@IOL @News24 @ECR_Newswatch @WitnessKZN @_ArriveAlive @KayaNews @POWER987News @yfmtraffic @TimesLIVE https://t.co/VsWsDhisyB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https://twitter.com/111249082/status/1215245676881334272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0.2753 %</a:t>
                      </a:r>
                    </a:p>
                  </a:txBody>
                  <a:tcPr/>
                </a:tc>
                <a:extLst>
                  <a:ext uri="{0D108BD9-81ED-4DB2-BD59-A6C34878D82A}">
                    <a16:rowId xmlns:a16="http://schemas.microsoft.com/office/drawing/2014/main" val="1017528328"/>
                  </a:ext>
                </a:extLst>
              </a:tr>
            </a:tbl>
          </a:graphicData>
        </a:graphic>
      </p:graphicFrame>
      <p:sp>
        <p:nvSpPr>
          <p:cNvPr id="4" name="Text Placeholder 3">
            <a:extLst>
              <a:ext uri="{FF2B5EF4-FFF2-40B4-BE49-F238E27FC236}">
                <a16:creationId xmlns:a16="http://schemas.microsoft.com/office/drawing/2014/main" id="{4099AFFB-8118-4B95-8467-8C2D715EF22A}"/>
              </a:ext>
            </a:extLst>
          </p:cNvPr>
          <p:cNvSpPr>
            <a:spLocks noGrp="1"/>
          </p:cNvSpPr>
          <p:nvPr>
            <p:ph type="body" sz="quarter" idx="14"/>
          </p:nvPr>
        </p:nvSpPr>
        <p:spPr/>
        <p:txBody>
          <a:bodyPr/>
          <a:lstStyle/>
          <a:p>
            <a:r>
              <a:rPr lang="en-US"/>
              <a:t>12/25/2019 - 01/23/2020</a:t>
            </a:r>
          </a:p>
        </p:txBody>
      </p:sp>
    </p:spTree>
    <p:extLst>
      <p:ext uri="{BB962C8B-B14F-4D97-AF65-F5344CB8AC3E}">
        <p14:creationId xmlns:p14="http://schemas.microsoft.com/office/powerpoint/2010/main" val="812190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9DCF2-9F93-4B26-B2BE-14AC842A9E91}"/>
              </a:ext>
            </a:extLst>
          </p:cNvPr>
          <p:cNvSpPr>
            <a:spLocks noGrp="1"/>
          </p:cNvSpPr>
          <p:nvPr>
            <p:ph type="title"/>
          </p:nvPr>
        </p:nvSpPr>
        <p:spPr/>
        <p:txBody>
          <a:bodyPr/>
          <a:lstStyle/>
          <a:p>
            <a:r>
              <a:rPr lang="en-US"/>
              <a:t>Overall Top Post Table | ER24 vs Competitor - 4 of 7</a:t>
            </a:r>
          </a:p>
        </p:txBody>
      </p:sp>
      <p:graphicFrame>
        <p:nvGraphicFramePr>
          <p:cNvPr id="5" name="Table Placeholder 4">
            <a:extLst>
              <a:ext uri="{FF2B5EF4-FFF2-40B4-BE49-F238E27FC236}">
                <a16:creationId xmlns:a16="http://schemas.microsoft.com/office/drawing/2014/main" id="{DEF56D2B-7A53-440E-BE32-F86BE3F010B4}"/>
              </a:ext>
            </a:extLst>
          </p:cNvPr>
          <p:cNvGraphicFramePr>
            <a:graphicFrameLocks noGrp="1"/>
          </p:cNvGraphicFramePr>
          <p:nvPr>
            <p:ph type="tbl" sz="quarter" idx="13"/>
            <p:extLst>
              <p:ext uri="{D42A27DB-BD31-4B8C-83A1-F6EECF244321}">
                <p14:modId xmlns:p14="http://schemas.microsoft.com/office/powerpoint/2010/main" val="164177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056004310"/>
                    </a:ext>
                  </a:extLst>
                </a:gridCol>
                <a:gridCol w="576072">
                  <a:extLst>
                    <a:ext uri="{9D8B030D-6E8A-4147-A177-3AD203B41FA5}">
                      <a16:colId xmlns:a16="http://schemas.microsoft.com/office/drawing/2014/main" val="1947182763"/>
                    </a:ext>
                  </a:extLst>
                </a:gridCol>
                <a:gridCol w="576072">
                  <a:extLst>
                    <a:ext uri="{9D8B030D-6E8A-4147-A177-3AD203B41FA5}">
                      <a16:colId xmlns:a16="http://schemas.microsoft.com/office/drawing/2014/main" val="455655707"/>
                    </a:ext>
                  </a:extLst>
                </a:gridCol>
                <a:gridCol w="576072">
                  <a:extLst>
                    <a:ext uri="{9D8B030D-6E8A-4147-A177-3AD203B41FA5}">
                      <a16:colId xmlns:a16="http://schemas.microsoft.com/office/drawing/2014/main" val="3095909714"/>
                    </a:ext>
                  </a:extLst>
                </a:gridCol>
                <a:gridCol w="905256">
                  <a:extLst>
                    <a:ext uri="{9D8B030D-6E8A-4147-A177-3AD203B41FA5}">
                      <a16:colId xmlns:a16="http://schemas.microsoft.com/office/drawing/2014/main" val="1163672077"/>
                    </a:ext>
                  </a:extLst>
                </a:gridCol>
                <a:gridCol w="1152144">
                  <a:extLst>
                    <a:ext uri="{9D8B030D-6E8A-4147-A177-3AD203B41FA5}">
                      <a16:colId xmlns:a16="http://schemas.microsoft.com/office/drawing/2014/main" val="3795740530"/>
                    </a:ext>
                  </a:extLst>
                </a:gridCol>
                <a:gridCol w="740664">
                  <a:extLst>
                    <a:ext uri="{9D8B030D-6E8A-4147-A177-3AD203B41FA5}">
                      <a16:colId xmlns:a16="http://schemas.microsoft.com/office/drawing/2014/main" val="4090548097"/>
                    </a:ext>
                  </a:extLst>
                </a:gridCol>
                <a:gridCol w="576072">
                  <a:extLst>
                    <a:ext uri="{9D8B030D-6E8A-4147-A177-3AD203B41FA5}">
                      <a16:colId xmlns:a16="http://schemas.microsoft.com/office/drawing/2014/main" val="1813968662"/>
                    </a:ext>
                  </a:extLst>
                </a:gridCol>
                <a:gridCol w="576072">
                  <a:extLst>
                    <a:ext uri="{9D8B030D-6E8A-4147-A177-3AD203B41FA5}">
                      <a16:colId xmlns:a16="http://schemas.microsoft.com/office/drawing/2014/main" val="2048416599"/>
                    </a:ext>
                  </a:extLst>
                </a:gridCol>
                <a:gridCol w="576072">
                  <a:extLst>
                    <a:ext uri="{9D8B030D-6E8A-4147-A177-3AD203B41FA5}">
                      <a16:colId xmlns:a16="http://schemas.microsoft.com/office/drawing/2014/main" val="2606685647"/>
                    </a:ext>
                  </a:extLst>
                </a:gridCol>
                <a:gridCol w="576072">
                  <a:extLst>
                    <a:ext uri="{9D8B030D-6E8A-4147-A177-3AD203B41FA5}">
                      <a16:colId xmlns:a16="http://schemas.microsoft.com/office/drawing/2014/main" val="2565855407"/>
                    </a:ext>
                  </a:extLst>
                </a:gridCol>
                <a:gridCol w="576072">
                  <a:extLst>
                    <a:ext uri="{9D8B030D-6E8A-4147-A177-3AD203B41FA5}">
                      <a16:colId xmlns:a16="http://schemas.microsoft.com/office/drawing/2014/main" val="1799346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043475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ER24 EMS (Pty) Ltd.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20:44:43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01/11/2020 10:00:47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 suspected armed robber believed to be in his 40s has been shot dead and another injured as they tried to escape the scene of an alleged home invasion in the Rustenburg suburb of Zinniaville this afternoon.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https://external.xx.fbcdn.net/safe_image.php?d=AQBmx_6i3uzeBhPl&amp;w=720&amp;h=720&amp;url=https%3A%2F%2Fer24.info%2Fwp-content%2Fuploads%2F2020%2F01%2FZinniaville-2020-01-07-at-14.45.37.jpeg&amp;cfs=1&amp;_nc_hash=AQB6nzXp-dCHNDD5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http://www.facebook.com/permalink.php?story_fbid=2769680959759917&amp;id=100436060017767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0.1138 %</a:t>
                      </a:r>
                    </a:p>
                  </a:txBody>
                  <a:tcPr/>
                </a:tc>
                <a:extLst>
                  <a:ext uri="{0D108BD9-81ED-4DB2-BD59-A6C34878D82A}">
                    <a16:rowId xmlns:a16="http://schemas.microsoft.com/office/drawing/2014/main" val="1927024250"/>
                  </a:ext>
                </a:extLst>
              </a:tr>
            </a:tbl>
          </a:graphicData>
        </a:graphic>
      </p:graphicFrame>
      <p:sp>
        <p:nvSpPr>
          <p:cNvPr id="4" name="Text Placeholder 3">
            <a:extLst>
              <a:ext uri="{FF2B5EF4-FFF2-40B4-BE49-F238E27FC236}">
                <a16:creationId xmlns:a16="http://schemas.microsoft.com/office/drawing/2014/main" id="{EA0EF1E0-F229-4AE9-A26A-1D7A22BE7FFA}"/>
              </a:ext>
            </a:extLst>
          </p:cNvPr>
          <p:cNvSpPr>
            <a:spLocks noGrp="1"/>
          </p:cNvSpPr>
          <p:nvPr>
            <p:ph type="body" sz="quarter" idx="14"/>
          </p:nvPr>
        </p:nvSpPr>
        <p:spPr/>
        <p:txBody>
          <a:bodyPr/>
          <a:lstStyle/>
          <a:p>
            <a:r>
              <a:rPr lang="en-US"/>
              <a:t>12/25/2019 - 01/23/2020</a:t>
            </a:r>
          </a:p>
        </p:txBody>
      </p:sp>
    </p:spTree>
    <p:extLst>
      <p:ext uri="{BB962C8B-B14F-4D97-AF65-F5344CB8AC3E}">
        <p14:creationId xmlns:p14="http://schemas.microsoft.com/office/powerpoint/2010/main" val="2178738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66FCE-C88A-4D86-B6F5-8AA774DCBB44}"/>
              </a:ext>
            </a:extLst>
          </p:cNvPr>
          <p:cNvSpPr>
            <a:spLocks noGrp="1"/>
          </p:cNvSpPr>
          <p:nvPr>
            <p:ph type="title"/>
          </p:nvPr>
        </p:nvSpPr>
        <p:spPr/>
        <p:txBody>
          <a:bodyPr/>
          <a:lstStyle/>
          <a:p>
            <a:r>
              <a:rPr lang="en-US"/>
              <a:t>Overall Top Post Table | ER24 vs Competitor - 5 of 7</a:t>
            </a:r>
          </a:p>
        </p:txBody>
      </p:sp>
      <p:graphicFrame>
        <p:nvGraphicFramePr>
          <p:cNvPr id="5" name="Table Placeholder 4">
            <a:extLst>
              <a:ext uri="{FF2B5EF4-FFF2-40B4-BE49-F238E27FC236}">
                <a16:creationId xmlns:a16="http://schemas.microsoft.com/office/drawing/2014/main" id="{97D7E564-2962-4A94-9FE4-6047D6022F7F}"/>
              </a:ext>
            </a:extLst>
          </p:cNvPr>
          <p:cNvGraphicFramePr>
            <a:graphicFrameLocks noGrp="1"/>
          </p:cNvGraphicFramePr>
          <p:nvPr>
            <p:ph type="tbl" sz="quarter" idx="13"/>
            <p:extLst>
              <p:ext uri="{D42A27DB-BD31-4B8C-83A1-F6EECF244321}">
                <p14:modId xmlns:p14="http://schemas.microsoft.com/office/powerpoint/2010/main" val="2800193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533432556"/>
                    </a:ext>
                  </a:extLst>
                </a:gridCol>
                <a:gridCol w="576072">
                  <a:extLst>
                    <a:ext uri="{9D8B030D-6E8A-4147-A177-3AD203B41FA5}">
                      <a16:colId xmlns:a16="http://schemas.microsoft.com/office/drawing/2014/main" val="1780507861"/>
                    </a:ext>
                  </a:extLst>
                </a:gridCol>
                <a:gridCol w="576072">
                  <a:extLst>
                    <a:ext uri="{9D8B030D-6E8A-4147-A177-3AD203B41FA5}">
                      <a16:colId xmlns:a16="http://schemas.microsoft.com/office/drawing/2014/main" val="2125490185"/>
                    </a:ext>
                  </a:extLst>
                </a:gridCol>
                <a:gridCol w="576072">
                  <a:extLst>
                    <a:ext uri="{9D8B030D-6E8A-4147-A177-3AD203B41FA5}">
                      <a16:colId xmlns:a16="http://schemas.microsoft.com/office/drawing/2014/main" val="4081634897"/>
                    </a:ext>
                  </a:extLst>
                </a:gridCol>
                <a:gridCol w="905256">
                  <a:extLst>
                    <a:ext uri="{9D8B030D-6E8A-4147-A177-3AD203B41FA5}">
                      <a16:colId xmlns:a16="http://schemas.microsoft.com/office/drawing/2014/main" val="3110849858"/>
                    </a:ext>
                  </a:extLst>
                </a:gridCol>
                <a:gridCol w="1152144">
                  <a:extLst>
                    <a:ext uri="{9D8B030D-6E8A-4147-A177-3AD203B41FA5}">
                      <a16:colId xmlns:a16="http://schemas.microsoft.com/office/drawing/2014/main" val="2160100981"/>
                    </a:ext>
                  </a:extLst>
                </a:gridCol>
                <a:gridCol w="740664">
                  <a:extLst>
                    <a:ext uri="{9D8B030D-6E8A-4147-A177-3AD203B41FA5}">
                      <a16:colId xmlns:a16="http://schemas.microsoft.com/office/drawing/2014/main" val="3871563809"/>
                    </a:ext>
                  </a:extLst>
                </a:gridCol>
                <a:gridCol w="576072">
                  <a:extLst>
                    <a:ext uri="{9D8B030D-6E8A-4147-A177-3AD203B41FA5}">
                      <a16:colId xmlns:a16="http://schemas.microsoft.com/office/drawing/2014/main" val="438420675"/>
                    </a:ext>
                  </a:extLst>
                </a:gridCol>
                <a:gridCol w="576072">
                  <a:extLst>
                    <a:ext uri="{9D8B030D-6E8A-4147-A177-3AD203B41FA5}">
                      <a16:colId xmlns:a16="http://schemas.microsoft.com/office/drawing/2014/main" val="2531801764"/>
                    </a:ext>
                  </a:extLst>
                </a:gridCol>
                <a:gridCol w="576072">
                  <a:extLst>
                    <a:ext uri="{9D8B030D-6E8A-4147-A177-3AD203B41FA5}">
                      <a16:colId xmlns:a16="http://schemas.microsoft.com/office/drawing/2014/main" val="2217085622"/>
                    </a:ext>
                  </a:extLst>
                </a:gridCol>
                <a:gridCol w="576072">
                  <a:extLst>
                    <a:ext uri="{9D8B030D-6E8A-4147-A177-3AD203B41FA5}">
                      <a16:colId xmlns:a16="http://schemas.microsoft.com/office/drawing/2014/main" val="2720164002"/>
                    </a:ext>
                  </a:extLst>
                </a:gridCol>
                <a:gridCol w="576072">
                  <a:extLst>
                    <a:ext uri="{9D8B030D-6E8A-4147-A177-3AD203B41FA5}">
                      <a16:colId xmlns:a16="http://schemas.microsoft.com/office/drawing/2014/main" val="3250901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688759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emer_g_med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01/09/2020 18:13:29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09:05:10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《Broadacres》#TM2, #TM3, #F01, #A23 &amp; #A03 responded to Cedar Road West for a Taxi collision. Multiple patients were treated on scene. Netcare 7 was activated by EGM to airlift a critically injured patient to a suitable facility  GTP_Traffstats EWNTraffic Netcare911_sa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https://www.instagram.com/p/B7Gu3JcA8hW/media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https://www.instagram.com/p/B7Gu3JcA8hW/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3.8196 %</a:t>
                      </a:r>
                    </a:p>
                  </a:txBody>
                  <a:tcPr/>
                </a:tc>
                <a:extLst>
                  <a:ext uri="{0D108BD9-81ED-4DB2-BD59-A6C34878D82A}">
                    <a16:rowId xmlns:a16="http://schemas.microsoft.com/office/drawing/2014/main" val="2713981847"/>
                  </a:ext>
                </a:extLst>
              </a:tr>
            </a:tbl>
          </a:graphicData>
        </a:graphic>
      </p:graphicFrame>
      <p:sp>
        <p:nvSpPr>
          <p:cNvPr id="4" name="Text Placeholder 3">
            <a:extLst>
              <a:ext uri="{FF2B5EF4-FFF2-40B4-BE49-F238E27FC236}">
                <a16:creationId xmlns:a16="http://schemas.microsoft.com/office/drawing/2014/main" id="{49655C76-AE9B-4D36-B24D-700B55432325}"/>
              </a:ext>
            </a:extLst>
          </p:cNvPr>
          <p:cNvSpPr>
            <a:spLocks noGrp="1"/>
          </p:cNvSpPr>
          <p:nvPr>
            <p:ph type="body" sz="quarter" idx="14"/>
          </p:nvPr>
        </p:nvSpPr>
        <p:spPr/>
        <p:txBody>
          <a:bodyPr/>
          <a:lstStyle/>
          <a:p>
            <a:r>
              <a:rPr lang="en-US"/>
              <a:t>12/25/2019 - 01/23/2020</a:t>
            </a:r>
          </a:p>
        </p:txBody>
      </p:sp>
    </p:spTree>
    <p:extLst>
      <p:ext uri="{BB962C8B-B14F-4D97-AF65-F5344CB8AC3E}">
        <p14:creationId xmlns:p14="http://schemas.microsoft.com/office/powerpoint/2010/main" val="827728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0E68A-419E-4480-A442-E80B05D4E770}"/>
              </a:ext>
            </a:extLst>
          </p:cNvPr>
          <p:cNvSpPr>
            <a:spLocks noGrp="1"/>
          </p:cNvSpPr>
          <p:nvPr>
            <p:ph type="title"/>
          </p:nvPr>
        </p:nvSpPr>
        <p:spPr/>
        <p:txBody>
          <a:bodyPr/>
          <a:lstStyle/>
          <a:p>
            <a:r>
              <a:rPr lang="en-US"/>
              <a:t>Overall Top Post Table | ER24 vs Competitor - 6 of 7</a:t>
            </a:r>
          </a:p>
        </p:txBody>
      </p:sp>
      <p:graphicFrame>
        <p:nvGraphicFramePr>
          <p:cNvPr id="5" name="Table Placeholder 4">
            <a:extLst>
              <a:ext uri="{FF2B5EF4-FFF2-40B4-BE49-F238E27FC236}">
                <a16:creationId xmlns:a16="http://schemas.microsoft.com/office/drawing/2014/main" id="{2D8F3FAA-2347-4EA8-A2E0-8F4835205CF6}"/>
              </a:ext>
            </a:extLst>
          </p:cNvPr>
          <p:cNvGraphicFramePr>
            <a:graphicFrameLocks noGrp="1"/>
          </p:cNvGraphicFramePr>
          <p:nvPr>
            <p:ph type="tbl" sz="quarter" idx="13"/>
            <p:extLst>
              <p:ext uri="{D42A27DB-BD31-4B8C-83A1-F6EECF244321}">
                <p14:modId xmlns:p14="http://schemas.microsoft.com/office/powerpoint/2010/main" val="4216908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088290609"/>
                    </a:ext>
                  </a:extLst>
                </a:gridCol>
                <a:gridCol w="576072">
                  <a:extLst>
                    <a:ext uri="{9D8B030D-6E8A-4147-A177-3AD203B41FA5}">
                      <a16:colId xmlns:a16="http://schemas.microsoft.com/office/drawing/2014/main" val="778829991"/>
                    </a:ext>
                  </a:extLst>
                </a:gridCol>
                <a:gridCol w="576072">
                  <a:extLst>
                    <a:ext uri="{9D8B030D-6E8A-4147-A177-3AD203B41FA5}">
                      <a16:colId xmlns:a16="http://schemas.microsoft.com/office/drawing/2014/main" val="3130446442"/>
                    </a:ext>
                  </a:extLst>
                </a:gridCol>
                <a:gridCol w="576072">
                  <a:extLst>
                    <a:ext uri="{9D8B030D-6E8A-4147-A177-3AD203B41FA5}">
                      <a16:colId xmlns:a16="http://schemas.microsoft.com/office/drawing/2014/main" val="2278049541"/>
                    </a:ext>
                  </a:extLst>
                </a:gridCol>
                <a:gridCol w="905256">
                  <a:extLst>
                    <a:ext uri="{9D8B030D-6E8A-4147-A177-3AD203B41FA5}">
                      <a16:colId xmlns:a16="http://schemas.microsoft.com/office/drawing/2014/main" val="3849463027"/>
                    </a:ext>
                  </a:extLst>
                </a:gridCol>
                <a:gridCol w="1152144">
                  <a:extLst>
                    <a:ext uri="{9D8B030D-6E8A-4147-A177-3AD203B41FA5}">
                      <a16:colId xmlns:a16="http://schemas.microsoft.com/office/drawing/2014/main" val="871453077"/>
                    </a:ext>
                  </a:extLst>
                </a:gridCol>
                <a:gridCol w="740664">
                  <a:extLst>
                    <a:ext uri="{9D8B030D-6E8A-4147-A177-3AD203B41FA5}">
                      <a16:colId xmlns:a16="http://schemas.microsoft.com/office/drawing/2014/main" val="1501603753"/>
                    </a:ext>
                  </a:extLst>
                </a:gridCol>
                <a:gridCol w="576072">
                  <a:extLst>
                    <a:ext uri="{9D8B030D-6E8A-4147-A177-3AD203B41FA5}">
                      <a16:colId xmlns:a16="http://schemas.microsoft.com/office/drawing/2014/main" val="2572907456"/>
                    </a:ext>
                  </a:extLst>
                </a:gridCol>
                <a:gridCol w="576072">
                  <a:extLst>
                    <a:ext uri="{9D8B030D-6E8A-4147-A177-3AD203B41FA5}">
                      <a16:colId xmlns:a16="http://schemas.microsoft.com/office/drawing/2014/main" val="2708923707"/>
                    </a:ext>
                  </a:extLst>
                </a:gridCol>
                <a:gridCol w="576072">
                  <a:extLst>
                    <a:ext uri="{9D8B030D-6E8A-4147-A177-3AD203B41FA5}">
                      <a16:colId xmlns:a16="http://schemas.microsoft.com/office/drawing/2014/main" val="4224544178"/>
                    </a:ext>
                  </a:extLst>
                </a:gridCol>
                <a:gridCol w="576072">
                  <a:extLst>
                    <a:ext uri="{9D8B030D-6E8A-4147-A177-3AD203B41FA5}">
                      <a16:colId xmlns:a16="http://schemas.microsoft.com/office/drawing/2014/main" val="979424562"/>
                    </a:ext>
                  </a:extLst>
                </a:gridCol>
                <a:gridCol w="576072">
                  <a:extLst>
                    <a:ext uri="{9D8B030D-6E8A-4147-A177-3AD203B41FA5}">
                      <a16:colId xmlns:a16="http://schemas.microsoft.com/office/drawing/2014/main" val="1874313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572692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er24ems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01/21/2020 11:36:32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09:05:41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Congratulations to Jeni Goncalves, the winner of the First Aid Kit.
We have sent you an inbox on how to claim your prize!
Didn't win this time around? You have one last opportunity to win a prize during our Summer of Safety Competition. Check out our Instagram page or look for the post on our Facebook page.
#ER24SOS #RealHelpRealFast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https://www.instagram.com/p/B7k6-svlYBs/media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https://www.instagram.com/p/B7k6-svlYBs/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1.1891 %</a:t>
                      </a:r>
                    </a:p>
                  </a:txBody>
                  <a:tcPr/>
                </a:tc>
                <a:extLst>
                  <a:ext uri="{0D108BD9-81ED-4DB2-BD59-A6C34878D82A}">
                    <a16:rowId xmlns:a16="http://schemas.microsoft.com/office/drawing/2014/main" val="3853513722"/>
                  </a:ext>
                </a:extLst>
              </a:tr>
            </a:tbl>
          </a:graphicData>
        </a:graphic>
      </p:graphicFrame>
      <p:sp>
        <p:nvSpPr>
          <p:cNvPr id="4" name="Text Placeholder 3">
            <a:extLst>
              <a:ext uri="{FF2B5EF4-FFF2-40B4-BE49-F238E27FC236}">
                <a16:creationId xmlns:a16="http://schemas.microsoft.com/office/drawing/2014/main" id="{C92E366B-222A-4668-A41D-BFC4E71C2AD2}"/>
              </a:ext>
            </a:extLst>
          </p:cNvPr>
          <p:cNvSpPr>
            <a:spLocks noGrp="1"/>
          </p:cNvSpPr>
          <p:nvPr>
            <p:ph type="body" sz="quarter" idx="14"/>
          </p:nvPr>
        </p:nvSpPr>
        <p:spPr/>
        <p:txBody>
          <a:bodyPr/>
          <a:lstStyle/>
          <a:p>
            <a:r>
              <a:rPr lang="en-US"/>
              <a:t>12/25/2019 - 01/23/2020</a:t>
            </a:r>
          </a:p>
        </p:txBody>
      </p:sp>
    </p:spTree>
    <p:extLst>
      <p:ext uri="{BB962C8B-B14F-4D97-AF65-F5344CB8AC3E}">
        <p14:creationId xmlns:p14="http://schemas.microsoft.com/office/powerpoint/2010/main" val="1425513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F8B89-182C-4084-93F6-602298A21B4E}"/>
              </a:ext>
            </a:extLst>
          </p:cNvPr>
          <p:cNvSpPr>
            <a:spLocks noGrp="1"/>
          </p:cNvSpPr>
          <p:nvPr>
            <p:ph type="title"/>
          </p:nvPr>
        </p:nvSpPr>
        <p:spPr/>
        <p:txBody>
          <a:bodyPr/>
          <a:lstStyle/>
          <a:p>
            <a:r>
              <a:rPr lang="en-US"/>
              <a:t>Overall Top Post Table | ER24 vs Competitor - 7 of 7</a:t>
            </a:r>
          </a:p>
        </p:txBody>
      </p:sp>
      <p:graphicFrame>
        <p:nvGraphicFramePr>
          <p:cNvPr id="5" name="Table Placeholder 4">
            <a:extLst>
              <a:ext uri="{FF2B5EF4-FFF2-40B4-BE49-F238E27FC236}">
                <a16:creationId xmlns:a16="http://schemas.microsoft.com/office/drawing/2014/main" id="{4618669A-4436-4D9D-A614-CC72064E83D7}"/>
              </a:ext>
            </a:extLst>
          </p:cNvPr>
          <p:cNvGraphicFramePr>
            <a:graphicFrameLocks noGrp="1"/>
          </p:cNvGraphicFramePr>
          <p:nvPr>
            <p:ph type="tbl" sz="quarter" idx="13"/>
            <p:extLst>
              <p:ext uri="{D42A27DB-BD31-4B8C-83A1-F6EECF244321}">
                <p14:modId xmlns:p14="http://schemas.microsoft.com/office/powerpoint/2010/main" val="545063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913997332"/>
                    </a:ext>
                  </a:extLst>
                </a:gridCol>
                <a:gridCol w="576072">
                  <a:extLst>
                    <a:ext uri="{9D8B030D-6E8A-4147-A177-3AD203B41FA5}">
                      <a16:colId xmlns:a16="http://schemas.microsoft.com/office/drawing/2014/main" val="2751924980"/>
                    </a:ext>
                  </a:extLst>
                </a:gridCol>
                <a:gridCol w="576072">
                  <a:extLst>
                    <a:ext uri="{9D8B030D-6E8A-4147-A177-3AD203B41FA5}">
                      <a16:colId xmlns:a16="http://schemas.microsoft.com/office/drawing/2014/main" val="2443083305"/>
                    </a:ext>
                  </a:extLst>
                </a:gridCol>
                <a:gridCol w="576072">
                  <a:extLst>
                    <a:ext uri="{9D8B030D-6E8A-4147-A177-3AD203B41FA5}">
                      <a16:colId xmlns:a16="http://schemas.microsoft.com/office/drawing/2014/main" val="77866933"/>
                    </a:ext>
                  </a:extLst>
                </a:gridCol>
                <a:gridCol w="905256">
                  <a:extLst>
                    <a:ext uri="{9D8B030D-6E8A-4147-A177-3AD203B41FA5}">
                      <a16:colId xmlns:a16="http://schemas.microsoft.com/office/drawing/2014/main" val="3951044794"/>
                    </a:ext>
                  </a:extLst>
                </a:gridCol>
                <a:gridCol w="1152144">
                  <a:extLst>
                    <a:ext uri="{9D8B030D-6E8A-4147-A177-3AD203B41FA5}">
                      <a16:colId xmlns:a16="http://schemas.microsoft.com/office/drawing/2014/main" val="930596607"/>
                    </a:ext>
                  </a:extLst>
                </a:gridCol>
                <a:gridCol w="740664">
                  <a:extLst>
                    <a:ext uri="{9D8B030D-6E8A-4147-A177-3AD203B41FA5}">
                      <a16:colId xmlns:a16="http://schemas.microsoft.com/office/drawing/2014/main" val="2456270740"/>
                    </a:ext>
                  </a:extLst>
                </a:gridCol>
                <a:gridCol w="576072">
                  <a:extLst>
                    <a:ext uri="{9D8B030D-6E8A-4147-A177-3AD203B41FA5}">
                      <a16:colId xmlns:a16="http://schemas.microsoft.com/office/drawing/2014/main" val="80836782"/>
                    </a:ext>
                  </a:extLst>
                </a:gridCol>
                <a:gridCol w="576072">
                  <a:extLst>
                    <a:ext uri="{9D8B030D-6E8A-4147-A177-3AD203B41FA5}">
                      <a16:colId xmlns:a16="http://schemas.microsoft.com/office/drawing/2014/main" val="2865582062"/>
                    </a:ext>
                  </a:extLst>
                </a:gridCol>
                <a:gridCol w="576072">
                  <a:extLst>
                    <a:ext uri="{9D8B030D-6E8A-4147-A177-3AD203B41FA5}">
                      <a16:colId xmlns:a16="http://schemas.microsoft.com/office/drawing/2014/main" val="1280187770"/>
                    </a:ext>
                  </a:extLst>
                </a:gridCol>
                <a:gridCol w="576072">
                  <a:extLst>
                    <a:ext uri="{9D8B030D-6E8A-4147-A177-3AD203B41FA5}">
                      <a16:colId xmlns:a16="http://schemas.microsoft.com/office/drawing/2014/main" val="1275590253"/>
                    </a:ext>
                  </a:extLst>
                </a:gridCol>
                <a:gridCol w="576072">
                  <a:extLst>
                    <a:ext uri="{9D8B030D-6E8A-4147-A177-3AD203B41FA5}">
                      <a16:colId xmlns:a16="http://schemas.microsoft.com/office/drawing/2014/main" val="2520199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135949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Netcare 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12/25/2019 08:42:14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12/28/2019 08:13:18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Gauteng: Netcare 911 Roodepoort operations staff and their families   will be getting together over the next few nights for amazing Christmas meals specially prepared by a one of the mom's.
Merry Christmas and a festive season to all. https://t.co/SdudQB8TJX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https://twitter.com/2287857331/status/1209726024130473985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0.1066 %</a:t>
                      </a:r>
                    </a:p>
                  </a:txBody>
                  <a:tcPr/>
                </a:tc>
                <a:extLst>
                  <a:ext uri="{0D108BD9-81ED-4DB2-BD59-A6C34878D82A}">
                    <a16:rowId xmlns:a16="http://schemas.microsoft.com/office/drawing/2014/main" val="282062157"/>
                  </a:ext>
                </a:extLst>
              </a:tr>
            </a:tbl>
          </a:graphicData>
        </a:graphic>
      </p:graphicFrame>
      <p:sp>
        <p:nvSpPr>
          <p:cNvPr id="4" name="Text Placeholder 3">
            <a:extLst>
              <a:ext uri="{FF2B5EF4-FFF2-40B4-BE49-F238E27FC236}">
                <a16:creationId xmlns:a16="http://schemas.microsoft.com/office/drawing/2014/main" id="{94331E71-9FEC-41FF-8809-333CD339C9B2}"/>
              </a:ext>
            </a:extLst>
          </p:cNvPr>
          <p:cNvSpPr>
            <a:spLocks noGrp="1"/>
          </p:cNvSpPr>
          <p:nvPr>
            <p:ph type="body" sz="quarter" idx="14"/>
          </p:nvPr>
        </p:nvSpPr>
        <p:spPr/>
        <p:txBody>
          <a:bodyPr/>
          <a:lstStyle/>
          <a:p>
            <a:r>
              <a:rPr lang="en-US"/>
              <a:t>12/25/2019 - 01/23/2020</a:t>
            </a:r>
          </a:p>
        </p:txBody>
      </p:sp>
    </p:spTree>
    <p:extLst>
      <p:ext uri="{BB962C8B-B14F-4D97-AF65-F5344CB8AC3E}">
        <p14:creationId xmlns:p14="http://schemas.microsoft.com/office/powerpoint/2010/main" val="3443761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42FFB-2A8F-4359-ADF5-32F5A21A7A98}"/>
              </a:ext>
            </a:extLst>
          </p:cNvPr>
          <p:cNvSpPr>
            <a:spLocks noGrp="1"/>
          </p:cNvSpPr>
          <p:nvPr>
            <p:ph type="title"/>
          </p:nvPr>
        </p:nvSpPr>
        <p:spPr/>
        <p:txBody>
          <a:bodyPr/>
          <a:lstStyle/>
          <a:p>
            <a:r>
              <a:rPr lang="en-US"/>
              <a:t>Overall Average Comments Per Post | ER24 vs Competitor</a:t>
            </a:r>
          </a:p>
        </p:txBody>
      </p:sp>
      <p:graphicFrame>
        <p:nvGraphicFramePr>
          <p:cNvPr id="5" name="Table Placeholder 4">
            <a:extLst>
              <a:ext uri="{FF2B5EF4-FFF2-40B4-BE49-F238E27FC236}">
                <a16:creationId xmlns:a16="http://schemas.microsoft.com/office/drawing/2014/main" id="{F4DF66AC-8C5F-4E8E-BC3F-E27A391F779B}"/>
              </a:ext>
            </a:extLst>
          </p:cNvPr>
          <p:cNvGraphicFramePr>
            <a:graphicFrameLocks noGrp="1"/>
          </p:cNvGraphicFramePr>
          <p:nvPr>
            <p:ph type="tbl" sz="quarter" idx="13"/>
            <p:extLst>
              <p:ext uri="{D42A27DB-BD31-4B8C-83A1-F6EECF244321}">
                <p14:modId xmlns:p14="http://schemas.microsoft.com/office/powerpoint/2010/main" val="3813375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53902756"/>
                    </a:ext>
                  </a:extLst>
                </a:gridCol>
                <a:gridCol w="2468880">
                  <a:extLst>
                    <a:ext uri="{9D8B030D-6E8A-4147-A177-3AD203B41FA5}">
                      <a16:colId xmlns:a16="http://schemas.microsoft.com/office/drawing/2014/main" val="3744928368"/>
                    </a:ext>
                  </a:extLst>
                </a:gridCol>
                <a:gridCol w="3209544">
                  <a:extLst>
                    <a:ext uri="{9D8B030D-6E8A-4147-A177-3AD203B41FA5}">
                      <a16:colId xmlns:a16="http://schemas.microsoft.com/office/drawing/2014/main" val="1520489067"/>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Avg. Comments per Post</a:t>
                      </a:r>
                    </a:p>
                  </a:txBody>
                  <a:tcPr/>
                </a:tc>
                <a:extLst>
                  <a:ext uri="{0D108BD9-81ED-4DB2-BD59-A6C34878D82A}">
                    <a16:rowId xmlns:a16="http://schemas.microsoft.com/office/drawing/2014/main" val="93760156"/>
                  </a:ext>
                </a:extLst>
              </a:tr>
              <a:tr h="370840">
                <a:tc>
                  <a:txBody>
                    <a:bodyPr/>
                    <a:lstStyle/>
                    <a:p>
                      <a:r>
                        <a:rPr lang="en-US" sz="1000"/>
                        <a:t>Twitter</a:t>
                      </a:r>
                    </a:p>
                  </a:txBody>
                  <a:tcPr/>
                </a:tc>
                <a:tc>
                  <a:txBody>
                    <a:bodyPr/>
                    <a:lstStyle/>
                    <a:p>
                      <a:r>
                        <a:rPr lang="en-US" sz="1000"/>
                        <a:t>EMER-G-MED</a:t>
                      </a:r>
                    </a:p>
                  </a:txBody>
                  <a:tcPr/>
                </a:tc>
                <a:tc>
                  <a:txBody>
                    <a:bodyPr/>
                    <a:lstStyle/>
                    <a:p>
                      <a:r>
                        <a:rPr lang="en-US" sz="1000"/>
                        <a:t>2.00</a:t>
                      </a:r>
                    </a:p>
                  </a:txBody>
                  <a:tcPr/>
                </a:tc>
                <a:extLst>
                  <a:ext uri="{0D108BD9-81ED-4DB2-BD59-A6C34878D82A}">
                    <a16:rowId xmlns:a16="http://schemas.microsoft.com/office/drawing/2014/main" val="1488628282"/>
                  </a:ext>
                </a:extLst>
              </a:tr>
              <a:tr h="370840">
                <a:tc>
                  <a:txBody>
                    <a:bodyPr/>
                    <a:lstStyle/>
                    <a:p>
                      <a:r>
                        <a:rPr lang="en-US" sz="1000"/>
                        <a:t>Instagram</a:t>
                      </a:r>
                    </a:p>
                  </a:txBody>
                  <a:tcPr/>
                </a:tc>
                <a:tc>
                  <a:txBody>
                    <a:bodyPr/>
                    <a:lstStyle/>
                    <a:p>
                      <a:r>
                        <a:rPr lang="en-US" sz="1000"/>
                        <a:t>emer_g_med</a:t>
                      </a:r>
                    </a:p>
                  </a:txBody>
                  <a:tcPr/>
                </a:tc>
                <a:tc>
                  <a:txBody>
                    <a:bodyPr/>
                    <a:lstStyle/>
                    <a:p>
                      <a:r>
                        <a:rPr lang="en-US" sz="1000"/>
                        <a:t>0.00</a:t>
                      </a:r>
                    </a:p>
                  </a:txBody>
                  <a:tcPr/>
                </a:tc>
                <a:extLst>
                  <a:ext uri="{0D108BD9-81ED-4DB2-BD59-A6C34878D82A}">
                    <a16:rowId xmlns:a16="http://schemas.microsoft.com/office/drawing/2014/main" val="3021068098"/>
                  </a:ext>
                </a:extLst>
              </a:tr>
              <a:tr h="370840">
                <a:tc>
                  <a:txBody>
                    <a:bodyPr/>
                    <a:lstStyle/>
                    <a:p>
                      <a:r>
                        <a:rPr lang="en-US" sz="1000"/>
                        <a:t>LinkedIn</a:t>
                      </a:r>
                    </a:p>
                  </a:txBody>
                  <a:tcPr/>
                </a:tc>
                <a:tc>
                  <a:txBody>
                    <a:bodyPr/>
                    <a:lstStyle/>
                    <a:p>
                      <a:r>
                        <a:rPr lang="en-US" sz="1000"/>
                        <a:t>ER24</a:t>
                      </a:r>
                    </a:p>
                  </a:txBody>
                  <a:tcPr/>
                </a:tc>
                <a:tc>
                  <a:txBody>
                    <a:bodyPr/>
                    <a:lstStyle/>
                    <a:p>
                      <a:r>
                        <a:rPr lang="en-US" sz="1000"/>
                        <a:t>0.00</a:t>
                      </a:r>
                    </a:p>
                  </a:txBody>
                  <a:tcPr/>
                </a:tc>
                <a:extLst>
                  <a:ext uri="{0D108BD9-81ED-4DB2-BD59-A6C34878D82A}">
                    <a16:rowId xmlns:a16="http://schemas.microsoft.com/office/drawing/2014/main" val="1051125395"/>
                  </a:ext>
                </a:extLst>
              </a:tr>
              <a:tr h="370840">
                <a:tc>
                  <a:txBody>
                    <a:bodyPr/>
                    <a:lstStyle/>
                    <a:p>
                      <a:r>
                        <a:rPr lang="en-US" sz="1000"/>
                        <a:t>Facebook</a:t>
                      </a:r>
                    </a:p>
                  </a:txBody>
                  <a:tcPr/>
                </a:tc>
                <a:tc>
                  <a:txBody>
                    <a:bodyPr/>
                    <a:lstStyle/>
                    <a:p>
                      <a:r>
                        <a:rPr lang="en-US" sz="1000"/>
                        <a:t>ER24 EMS (Pty) Ltd.</a:t>
                      </a:r>
                    </a:p>
                  </a:txBody>
                  <a:tcPr/>
                </a:tc>
                <a:tc>
                  <a:txBody>
                    <a:bodyPr/>
                    <a:lstStyle/>
                    <a:p>
                      <a:r>
                        <a:rPr lang="en-US" sz="1000"/>
                        <a:t>0.00</a:t>
                      </a:r>
                    </a:p>
                  </a:txBody>
                  <a:tcPr/>
                </a:tc>
                <a:extLst>
                  <a:ext uri="{0D108BD9-81ED-4DB2-BD59-A6C34878D82A}">
                    <a16:rowId xmlns:a16="http://schemas.microsoft.com/office/drawing/2014/main" val="4089829005"/>
                  </a:ext>
                </a:extLst>
              </a:tr>
              <a:tr h="370840">
                <a:tc>
                  <a:txBody>
                    <a:bodyPr/>
                    <a:lstStyle/>
                    <a:p>
                      <a:r>
                        <a:rPr lang="en-US" sz="1000"/>
                        <a:t>Twitter</a:t>
                      </a:r>
                    </a:p>
                  </a:txBody>
                  <a:tcPr/>
                </a:tc>
                <a:tc>
                  <a:txBody>
                    <a:bodyPr/>
                    <a:lstStyle/>
                    <a:p>
                      <a:r>
                        <a:rPr lang="en-US" sz="1000"/>
                        <a:t>ER24 EMS (Pty) Ltd.</a:t>
                      </a:r>
                    </a:p>
                  </a:txBody>
                  <a:tcPr/>
                </a:tc>
                <a:tc>
                  <a:txBody>
                    <a:bodyPr/>
                    <a:lstStyle/>
                    <a:p>
                      <a:r>
                        <a:rPr lang="en-US" sz="1000"/>
                        <a:t>5.00</a:t>
                      </a:r>
                    </a:p>
                  </a:txBody>
                  <a:tcPr/>
                </a:tc>
                <a:extLst>
                  <a:ext uri="{0D108BD9-81ED-4DB2-BD59-A6C34878D82A}">
                    <a16:rowId xmlns:a16="http://schemas.microsoft.com/office/drawing/2014/main" val="2572419071"/>
                  </a:ext>
                </a:extLst>
              </a:tr>
              <a:tr h="370840">
                <a:tc>
                  <a:txBody>
                    <a:bodyPr/>
                    <a:lstStyle/>
                    <a:p>
                      <a:r>
                        <a:rPr lang="en-US" sz="1000"/>
                        <a:t>Instagram</a:t>
                      </a:r>
                    </a:p>
                  </a:txBody>
                  <a:tcPr/>
                </a:tc>
                <a:tc>
                  <a:txBody>
                    <a:bodyPr/>
                    <a:lstStyle/>
                    <a:p>
                      <a:r>
                        <a:rPr lang="en-US" sz="1000"/>
                        <a:t>er24ems</a:t>
                      </a:r>
                    </a:p>
                  </a:txBody>
                  <a:tcPr/>
                </a:tc>
                <a:tc>
                  <a:txBody>
                    <a:bodyPr/>
                    <a:lstStyle/>
                    <a:p>
                      <a:r>
                        <a:rPr lang="en-US" sz="1000"/>
                        <a:t>2.00</a:t>
                      </a:r>
                    </a:p>
                  </a:txBody>
                  <a:tcPr/>
                </a:tc>
                <a:extLst>
                  <a:ext uri="{0D108BD9-81ED-4DB2-BD59-A6C34878D82A}">
                    <a16:rowId xmlns:a16="http://schemas.microsoft.com/office/drawing/2014/main" val="106005939"/>
                  </a:ext>
                </a:extLst>
              </a:tr>
              <a:tr h="370840">
                <a:tc>
                  <a:txBody>
                    <a:bodyPr/>
                    <a:lstStyle/>
                    <a:p>
                      <a:r>
                        <a:rPr lang="en-US" sz="1000"/>
                        <a:t>Twitter</a:t>
                      </a:r>
                    </a:p>
                  </a:txBody>
                  <a:tcPr/>
                </a:tc>
                <a:tc>
                  <a:txBody>
                    <a:bodyPr/>
                    <a:lstStyle/>
                    <a:p>
                      <a:r>
                        <a:rPr lang="en-US" sz="1000"/>
                        <a:t>Netcare 911</a:t>
                      </a:r>
                    </a:p>
                  </a:txBody>
                  <a:tcPr/>
                </a:tc>
                <a:tc>
                  <a:txBody>
                    <a:bodyPr/>
                    <a:lstStyle/>
                    <a:p>
                      <a:r>
                        <a:rPr lang="en-US" sz="1000"/>
                        <a:t>4.00</a:t>
                      </a:r>
                    </a:p>
                  </a:txBody>
                  <a:tcPr/>
                </a:tc>
                <a:extLst>
                  <a:ext uri="{0D108BD9-81ED-4DB2-BD59-A6C34878D82A}">
                    <a16:rowId xmlns:a16="http://schemas.microsoft.com/office/drawing/2014/main" val="943315448"/>
                  </a:ext>
                </a:extLst>
              </a:tr>
              <a:tr h="370840">
                <a:tc>
                  <a:txBody>
                    <a:bodyPr/>
                    <a:lstStyle/>
                    <a:p>
                      <a:r>
                        <a:rPr lang="en-US" sz="1000"/>
                        <a:t>Facebook</a:t>
                      </a:r>
                    </a:p>
                  </a:txBody>
                  <a:tcPr/>
                </a:tc>
                <a:tc>
                  <a:txBody>
                    <a:bodyPr/>
                    <a:lstStyle/>
                    <a:p>
                      <a:r>
                        <a:rPr lang="en-US" sz="1000"/>
                        <a:t>Netcare911</a:t>
                      </a:r>
                    </a:p>
                  </a:txBody>
                  <a:tcPr/>
                </a:tc>
                <a:tc>
                  <a:txBody>
                    <a:bodyPr/>
                    <a:lstStyle/>
                    <a:p>
                      <a:r>
                        <a:rPr lang="en-US" sz="1000"/>
                        <a:t>0.00</a:t>
                      </a:r>
                    </a:p>
                  </a:txBody>
                  <a:tcPr/>
                </a:tc>
                <a:extLst>
                  <a:ext uri="{0D108BD9-81ED-4DB2-BD59-A6C34878D82A}">
                    <a16:rowId xmlns:a16="http://schemas.microsoft.com/office/drawing/2014/main" val="2943913983"/>
                  </a:ext>
                </a:extLst>
              </a:tr>
              <a:tr h="370840">
                <a:tc>
                  <a:txBody>
                    <a:bodyPr/>
                    <a:lstStyle/>
                    <a:p>
                      <a:r>
                        <a:rPr lang="en-US" sz="1000"/>
                        <a:t>Instagram</a:t>
                      </a:r>
                    </a:p>
                  </a:txBody>
                  <a:tcPr/>
                </a:tc>
                <a:tc>
                  <a:txBody>
                    <a:bodyPr/>
                    <a:lstStyle/>
                    <a:p>
                      <a:r>
                        <a:rPr lang="en-US" sz="1000"/>
                        <a:t>netcare911 (Netcare911)</a:t>
                      </a:r>
                    </a:p>
                  </a:txBody>
                  <a:tcPr/>
                </a:tc>
                <a:tc>
                  <a:txBody>
                    <a:bodyPr/>
                    <a:lstStyle/>
                    <a:p>
                      <a:r>
                        <a:rPr lang="en-US" sz="1000"/>
                        <a:t>0.00</a:t>
                      </a:r>
                    </a:p>
                  </a:txBody>
                  <a:tcPr/>
                </a:tc>
                <a:extLst>
                  <a:ext uri="{0D108BD9-81ED-4DB2-BD59-A6C34878D82A}">
                    <a16:rowId xmlns:a16="http://schemas.microsoft.com/office/drawing/2014/main" val="3056271230"/>
                  </a:ext>
                </a:extLst>
              </a:tr>
            </a:tbl>
          </a:graphicData>
        </a:graphic>
      </p:graphicFrame>
      <p:sp>
        <p:nvSpPr>
          <p:cNvPr id="4" name="Text Placeholder 3">
            <a:extLst>
              <a:ext uri="{FF2B5EF4-FFF2-40B4-BE49-F238E27FC236}">
                <a16:creationId xmlns:a16="http://schemas.microsoft.com/office/drawing/2014/main" id="{0E63D5DA-D7A6-4AA3-9297-E9CD05006D48}"/>
              </a:ext>
            </a:extLst>
          </p:cNvPr>
          <p:cNvSpPr>
            <a:spLocks noGrp="1"/>
          </p:cNvSpPr>
          <p:nvPr>
            <p:ph type="body" sz="quarter" idx="14"/>
          </p:nvPr>
        </p:nvSpPr>
        <p:spPr/>
        <p:txBody>
          <a:bodyPr/>
          <a:lstStyle/>
          <a:p>
            <a:r>
              <a:rPr lang="en-US"/>
              <a:t>12/25/2019 - 01/23/2020</a:t>
            </a:r>
          </a:p>
        </p:txBody>
      </p:sp>
    </p:spTree>
    <p:extLst>
      <p:ext uri="{BB962C8B-B14F-4D97-AF65-F5344CB8AC3E}">
        <p14:creationId xmlns:p14="http://schemas.microsoft.com/office/powerpoint/2010/main" val="6585987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1427</Words>
  <Application>Microsoft Office PowerPoint</Application>
  <PresentationFormat>On-screen Show (4:3)</PresentationFormat>
  <Paragraphs>498</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Calibri</vt:lpstr>
      <vt:lpstr>Arial</vt:lpstr>
      <vt:lpstr>quintly_template</vt:lpstr>
      <vt:lpstr>Management Report</vt:lpstr>
      <vt:lpstr>Overall Network Key Metrics Table | ER24 vs Competitor</vt:lpstr>
      <vt:lpstr>Overall Overall Top Pages | ER24 vs Competitor</vt:lpstr>
      <vt:lpstr>Overall Network Key Metrics Table | ER24 vs Competitor</vt:lpstr>
      <vt:lpstr>Overall Overall Top Pages | ER24 vs Competitor</vt:lpstr>
      <vt:lpstr>Overall Overall Audience | ER24 vs Competitor</vt:lpstr>
      <vt:lpstr>Overall Overall Posted Content | ER24 vs Competitor</vt:lpstr>
      <vt:lpstr>Overall Overall Audience Distribution Development | ER24 vs Competitor</vt:lpstr>
      <vt:lpstr>Overall Overall Audience Change | ER24 vs Competitor</vt:lpstr>
      <vt:lpstr>Overall Followers Count Progression | ER24 vs Competitor</vt:lpstr>
      <vt:lpstr>Overall Top Post Table | ER24 vs Competitor - 1 of 7</vt:lpstr>
      <vt:lpstr>Overall Top Post Table | ER24 vs Competitor - 2 of 7</vt:lpstr>
      <vt:lpstr>Overall Top Post Table | ER24 vs Competitor - 3 of 7</vt:lpstr>
      <vt:lpstr>Overall Top Post Table | ER24 vs Competitor - 4 of 7</vt:lpstr>
      <vt:lpstr>Overall Top Post Table | ER24 vs Competitor - 5 of 7</vt:lpstr>
      <vt:lpstr>Overall Top Post Table | ER24 vs Competitor - 6 of 7</vt:lpstr>
      <vt:lpstr>Overall Top Post Table | ER24 vs Competitor - 7 of 7</vt:lpstr>
      <vt:lpstr>Overall Average Comments Per Post | ER24 vs Competitor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Report</dc:title>
  <dc:creator>Frederik Peiniger</dc:creator>
  <cp:lastModifiedBy>Frederik Peiniger</cp:lastModifiedBy>
  <cp:revision>1</cp:revision>
  <dcterms:created xsi:type="dcterms:W3CDTF">2020-01-23T08:19:26Z</dcterms:created>
  <dcterms:modified xsi:type="dcterms:W3CDTF">2020-01-23T08:19:58Z</dcterms:modified>
</cp:coreProperties>
</file>