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Lst>
  <p:sldSz cx="9144000" cy="6858000" type="screen4x3"/>
  <p:notesSz cx="6858000" cy="9144000"/>
  <p:embeddedFontLst>
    <p:embeddedFont>
      <p:font typeface="Calibri" panose="020F0502020204030204"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8/24/2026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8/24/2026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8/24/2026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8/24/2026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8/24/2026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8/24/2026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8/24/2026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8/24/2026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8/24/2026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8/24/2026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9512D-E236-4827-B094-2E0259D9EAC1}"/>
              </a:ext>
            </a:extLst>
          </p:cNvPr>
          <p:cNvSpPr>
            <a:spLocks noGrp="1"/>
          </p:cNvSpPr>
          <p:nvPr>
            <p:ph type="title"/>
          </p:nvPr>
        </p:nvSpPr>
        <p:spPr/>
        <p:txBody>
          <a:bodyPr/>
          <a:lstStyle/>
          <a:p>
            <a:r>
              <a:rPr lang="en-US"/>
              <a:t>Instagram Posts Table with Fans | 3 profiles - 1 of 14</a:t>
            </a:r>
          </a:p>
        </p:txBody>
      </p:sp>
      <p:graphicFrame>
        <p:nvGraphicFramePr>
          <p:cNvPr id="5" name="Table Placeholder 4">
            <a:extLst>
              <a:ext uri="{FF2B5EF4-FFF2-40B4-BE49-F238E27FC236}">
                <a16:creationId xmlns:a16="http://schemas.microsoft.com/office/drawing/2014/main" id="{BDF6766B-95AB-4700-88BB-2AC589723AF7}"/>
              </a:ext>
            </a:extLst>
          </p:cNvPr>
          <p:cNvGraphicFramePr>
            <a:graphicFrameLocks noGrp="1"/>
          </p:cNvGraphicFramePr>
          <p:nvPr>
            <p:ph type="tbl" sz="quarter" idx="13"/>
            <p:extLst>
              <p:ext uri="{D42A27DB-BD31-4B8C-83A1-F6EECF244321}">
                <p14:modId xmlns:p14="http://schemas.microsoft.com/office/powerpoint/2010/main" val="3623626304"/>
              </p:ext>
            </p:extLst>
          </p:nvPr>
        </p:nvGraphicFramePr>
        <p:xfrm>
          <a:off x="457200" y="1731963"/>
          <a:ext cx="7653528" cy="1463040"/>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67817031"/>
                    </a:ext>
                  </a:extLst>
                </a:gridCol>
                <a:gridCol w="905256">
                  <a:extLst>
                    <a:ext uri="{9D8B030D-6E8A-4147-A177-3AD203B41FA5}">
                      <a16:colId xmlns:a16="http://schemas.microsoft.com/office/drawing/2014/main" val="2312818383"/>
                    </a:ext>
                  </a:extLst>
                </a:gridCol>
                <a:gridCol w="411480">
                  <a:extLst>
                    <a:ext uri="{9D8B030D-6E8A-4147-A177-3AD203B41FA5}">
                      <a16:colId xmlns:a16="http://schemas.microsoft.com/office/drawing/2014/main" val="4084067155"/>
                    </a:ext>
                  </a:extLst>
                </a:gridCol>
                <a:gridCol w="411480">
                  <a:extLst>
                    <a:ext uri="{9D8B030D-6E8A-4147-A177-3AD203B41FA5}">
                      <a16:colId xmlns:a16="http://schemas.microsoft.com/office/drawing/2014/main" val="1456832444"/>
                    </a:ext>
                  </a:extLst>
                </a:gridCol>
                <a:gridCol w="411480">
                  <a:extLst>
                    <a:ext uri="{9D8B030D-6E8A-4147-A177-3AD203B41FA5}">
                      <a16:colId xmlns:a16="http://schemas.microsoft.com/office/drawing/2014/main" val="176058143"/>
                    </a:ext>
                  </a:extLst>
                </a:gridCol>
                <a:gridCol w="411480">
                  <a:extLst>
                    <a:ext uri="{9D8B030D-6E8A-4147-A177-3AD203B41FA5}">
                      <a16:colId xmlns:a16="http://schemas.microsoft.com/office/drawing/2014/main" val="2480539774"/>
                    </a:ext>
                  </a:extLst>
                </a:gridCol>
                <a:gridCol w="411480">
                  <a:extLst>
                    <a:ext uri="{9D8B030D-6E8A-4147-A177-3AD203B41FA5}">
                      <a16:colId xmlns:a16="http://schemas.microsoft.com/office/drawing/2014/main" val="1645548636"/>
                    </a:ext>
                  </a:extLst>
                </a:gridCol>
                <a:gridCol w="411480">
                  <a:extLst>
                    <a:ext uri="{9D8B030D-6E8A-4147-A177-3AD203B41FA5}">
                      <a16:colId xmlns:a16="http://schemas.microsoft.com/office/drawing/2014/main" val="1335249259"/>
                    </a:ext>
                  </a:extLst>
                </a:gridCol>
                <a:gridCol w="411480">
                  <a:extLst>
                    <a:ext uri="{9D8B030D-6E8A-4147-A177-3AD203B41FA5}">
                      <a16:colId xmlns:a16="http://schemas.microsoft.com/office/drawing/2014/main" val="1654312858"/>
                    </a:ext>
                  </a:extLst>
                </a:gridCol>
                <a:gridCol w="411480">
                  <a:extLst>
                    <a:ext uri="{9D8B030D-6E8A-4147-A177-3AD203B41FA5}">
                      <a16:colId xmlns:a16="http://schemas.microsoft.com/office/drawing/2014/main" val="1215063439"/>
                    </a:ext>
                  </a:extLst>
                </a:gridCol>
                <a:gridCol w="411480">
                  <a:extLst>
                    <a:ext uri="{9D8B030D-6E8A-4147-A177-3AD203B41FA5}">
                      <a16:colId xmlns:a16="http://schemas.microsoft.com/office/drawing/2014/main" val="3144837828"/>
                    </a:ext>
                  </a:extLst>
                </a:gridCol>
                <a:gridCol w="411480">
                  <a:extLst>
                    <a:ext uri="{9D8B030D-6E8A-4147-A177-3AD203B41FA5}">
                      <a16:colId xmlns:a16="http://schemas.microsoft.com/office/drawing/2014/main" val="3557467134"/>
                    </a:ext>
                  </a:extLst>
                </a:gridCol>
                <a:gridCol w="411480">
                  <a:extLst>
                    <a:ext uri="{9D8B030D-6E8A-4147-A177-3AD203B41FA5}">
                      <a16:colId xmlns:a16="http://schemas.microsoft.com/office/drawing/2014/main" val="3249749187"/>
                    </a:ext>
                  </a:extLst>
                </a:gridCol>
                <a:gridCol w="411480">
                  <a:extLst>
                    <a:ext uri="{9D8B030D-6E8A-4147-A177-3AD203B41FA5}">
                      <a16:colId xmlns:a16="http://schemas.microsoft.com/office/drawing/2014/main" val="2864376750"/>
                    </a:ext>
                  </a:extLst>
                </a:gridCol>
                <a:gridCol w="411480">
                  <a:extLst>
                    <a:ext uri="{9D8B030D-6E8A-4147-A177-3AD203B41FA5}">
                      <a16:colId xmlns:a16="http://schemas.microsoft.com/office/drawing/2014/main" val="12229411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489811209"/>
                  </a:ext>
                </a:extLst>
              </a:tr>
            </a:tbl>
          </a:graphicData>
        </a:graphic>
      </p:graphicFrame>
      <p:sp>
        <p:nvSpPr>
          <p:cNvPr id="4" name="Text Placeholder 3">
            <a:extLst>
              <a:ext uri="{FF2B5EF4-FFF2-40B4-BE49-F238E27FC236}">
                <a16:creationId xmlns:a16="http://schemas.microsoft.com/office/drawing/2014/main" id="{950FB5C3-C5C0-4704-BA31-2030B4B0F2E7}"/>
              </a:ext>
            </a:extLst>
          </p:cNvPr>
          <p:cNvSpPr>
            <a:spLocks noGrp="1"/>
          </p:cNvSpPr>
          <p:nvPr>
            <p:ph type="body" sz="quarter" idx="14"/>
          </p:nvPr>
        </p:nvSpPr>
        <p:spPr/>
        <p:txBody>
          <a:bodyPr/>
          <a:lstStyle/>
          <a:p>
            <a:r>
              <a:rPr lang="en-US"/>
              <a:t>08/10/2026 - 08/23/2026</a:t>
            </a:r>
          </a:p>
        </p:txBody>
      </p:sp>
    </p:spTree>
    <p:extLst>
      <p:ext uri="{BB962C8B-B14F-4D97-AF65-F5344CB8AC3E}">
        <p14:creationId xmlns:p14="http://schemas.microsoft.com/office/powerpoint/2010/main" val="31758511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CC4DF-4ACF-4C46-AFBE-505353EE0ACA}"/>
              </a:ext>
            </a:extLst>
          </p:cNvPr>
          <p:cNvSpPr>
            <a:spLocks noGrp="1"/>
          </p:cNvSpPr>
          <p:nvPr>
            <p:ph type="title"/>
          </p:nvPr>
        </p:nvSpPr>
        <p:spPr/>
        <p:txBody>
          <a:bodyPr/>
          <a:lstStyle/>
          <a:p>
            <a:r>
              <a:rPr lang="en-US"/>
              <a:t>Instagram Posts Table with Fans | 3 profiles - 2 of 14</a:t>
            </a:r>
          </a:p>
        </p:txBody>
      </p:sp>
      <p:graphicFrame>
        <p:nvGraphicFramePr>
          <p:cNvPr id="5" name="Table Placeholder 4">
            <a:extLst>
              <a:ext uri="{FF2B5EF4-FFF2-40B4-BE49-F238E27FC236}">
                <a16:creationId xmlns:a16="http://schemas.microsoft.com/office/drawing/2014/main" id="{C0A8CE41-AD91-454E-9396-48B53FEEDFCA}"/>
              </a:ext>
            </a:extLst>
          </p:cNvPr>
          <p:cNvGraphicFramePr>
            <a:graphicFrameLocks noGrp="1"/>
          </p:cNvGraphicFramePr>
          <p:nvPr>
            <p:ph type="tbl" sz="quarter" idx="13"/>
            <p:extLst>
              <p:ext uri="{D42A27DB-BD31-4B8C-83A1-F6EECF244321}">
                <p14:modId xmlns:p14="http://schemas.microsoft.com/office/powerpoint/2010/main" val="1726371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93107282"/>
                    </a:ext>
                  </a:extLst>
                </a:gridCol>
                <a:gridCol w="905256">
                  <a:extLst>
                    <a:ext uri="{9D8B030D-6E8A-4147-A177-3AD203B41FA5}">
                      <a16:colId xmlns:a16="http://schemas.microsoft.com/office/drawing/2014/main" val="1348725712"/>
                    </a:ext>
                  </a:extLst>
                </a:gridCol>
                <a:gridCol w="411480">
                  <a:extLst>
                    <a:ext uri="{9D8B030D-6E8A-4147-A177-3AD203B41FA5}">
                      <a16:colId xmlns:a16="http://schemas.microsoft.com/office/drawing/2014/main" val="2567160596"/>
                    </a:ext>
                  </a:extLst>
                </a:gridCol>
                <a:gridCol w="411480">
                  <a:extLst>
                    <a:ext uri="{9D8B030D-6E8A-4147-A177-3AD203B41FA5}">
                      <a16:colId xmlns:a16="http://schemas.microsoft.com/office/drawing/2014/main" val="3722015537"/>
                    </a:ext>
                  </a:extLst>
                </a:gridCol>
                <a:gridCol w="411480">
                  <a:extLst>
                    <a:ext uri="{9D8B030D-6E8A-4147-A177-3AD203B41FA5}">
                      <a16:colId xmlns:a16="http://schemas.microsoft.com/office/drawing/2014/main" val="1073421401"/>
                    </a:ext>
                  </a:extLst>
                </a:gridCol>
                <a:gridCol w="411480">
                  <a:extLst>
                    <a:ext uri="{9D8B030D-6E8A-4147-A177-3AD203B41FA5}">
                      <a16:colId xmlns:a16="http://schemas.microsoft.com/office/drawing/2014/main" val="4061634041"/>
                    </a:ext>
                  </a:extLst>
                </a:gridCol>
                <a:gridCol w="411480">
                  <a:extLst>
                    <a:ext uri="{9D8B030D-6E8A-4147-A177-3AD203B41FA5}">
                      <a16:colId xmlns:a16="http://schemas.microsoft.com/office/drawing/2014/main" val="103790699"/>
                    </a:ext>
                  </a:extLst>
                </a:gridCol>
                <a:gridCol w="411480">
                  <a:extLst>
                    <a:ext uri="{9D8B030D-6E8A-4147-A177-3AD203B41FA5}">
                      <a16:colId xmlns:a16="http://schemas.microsoft.com/office/drawing/2014/main" val="238873133"/>
                    </a:ext>
                  </a:extLst>
                </a:gridCol>
                <a:gridCol w="411480">
                  <a:extLst>
                    <a:ext uri="{9D8B030D-6E8A-4147-A177-3AD203B41FA5}">
                      <a16:colId xmlns:a16="http://schemas.microsoft.com/office/drawing/2014/main" val="784477246"/>
                    </a:ext>
                  </a:extLst>
                </a:gridCol>
                <a:gridCol w="411480">
                  <a:extLst>
                    <a:ext uri="{9D8B030D-6E8A-4147-A177-3AD203B41FA5}">
                      <a16:colId xmlns:a16="http://schemas.microsoft.com/office/drawing/2014/main" val="2631540289"/>
                    </a:ext>
                  </a:extLst>
                </a:gridCol>
                <a:gridCol w="411480">
                  <a:extLst>
                    <a:ext uri="{9D8B030D-6E8A-4147-A177-3AD203B41FA5}">
                      <a16:colId xmlns:a16="http://schemas.microsoft.com/office/drawing/2014/main" val="3796306602"/>
                    </a:ext>
                  </a:extLst>
                </a:gridCol>
                <a:gridCol w="411480">
                  <a:extLst>
                    <a:ext uri="{9D8B030D-6E8A-4147-A177-3AD203B41FA5}">
                      <a16:colId xmlns:a16="http://schemas.microsoft.com/office/drawing/2014/main" val="1222663296"/>
                    </a:ext>
                  </a:extLst>
                </a:gridCol>
                <a:gridCol w="411480">
                  <a:extLst>
                    <a:ext uri="{9D8B030D-6E8A-4147-A177-3AD203B41FA5}">
                      <a16:colId xmlns:a16="http://schemas.microsoft.com/office/drawing/2014/main" val="1020890585"/>
                    </a:ext>
                  </a:extLst>
                </a:gridCol>
                <a:gridCol w="411480">
                  <a:extLst>
                    <a:ext uri="{9D8B030D-6E8A-4147-A177-3AD203B41FA5}">
                      <a16:colId xmlns:a16="http://schemas.microsoft.com/office/drawing/2014/main" val="2706515864"/>
                    </a:ext>
                  </a:extLst>
                </a:gridCol>
                <a:gridCol w="411480">
                  <a:extLst>
                    <a:ext uri="{9D8B030D-6E8A-4147-A177-3AD203B41FA5}">
                      <a16:colId xmlns:a16="http://schemas.microsoft.com/office/drawing/2014/main" val="28282591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790368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- 2026-08-22 12:07:09</a:t>
                      </a:r>
                      <a:r>
                        <a:rPr kumimoji="0" lang="de-DE" sz="1000" b="0" i="0" u="none" strike="noStrike" kern="1200" cap="none" spc="0" normalizeH="0" baseline="0" noProof="0">
                          <a:ln>
                            <a:noFill/>
                          </a:ln>
                          <a:solidFill>
                            <a:prstClr val="black"/>
                          </a:solidFill>
                          <a:effectLst/>
                          <a:uLnTx/>
                          <a:uFillTx/>
                          <a:latin typeface="Calibri"/>
                          <a:ea typeface="+mn-ea"/>
                          <a:cs typeface="+mn-cs"/>
                        </a:rPr>
                        <a:t>
 Stromausfall oder Wasserrettung - für Marco zählt immer dasselbe: das Team. ⚡🤝​
Als Servicetechniker beim Bayernwerk sorgt er dafür, dass die Versorgungssicherheit in der Region jeden Tag stimmt. Und wenn er nicht gerade Störungen behebt oder Energienetze fit für die Zukunft macht - ist er bei der Wasserwacht im Einsatz.​
Zwei Welten, ein Antrieb: Da sein, wenn es darauf ankommt.​
🎥 Schau dir jetzt das Video an und erfahre mehr über Marcos Geschichte zwischen Beruf und Ehrenamt.​
💬 Was verbindet deinen Job und dein Ehrenamt oder Hobby? Erzähl’s uns in den Kommentaren!​
#Bayernwerk #dahoamoffice #Energiewende​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https://quintly-eu-image-storage.s3.amazonaws.com/e8592415fa173d078d8bc710b723a0a6/d211032e99422ef8caee6974b776af84.jpg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08/24/2026 08:24:26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4068</a:t>
                      </a:r>
                    </a:p>
                  </a:txBody>
                  <a:tcPr/>
                </a:tc>
                <a:extLst>
                  <a:ext uri="{0D108BD9-81ED-4DB2-BD59-A6C34878D82A}">
                    <a16:rowId xmlns:a16="http://schemas.microsoft.com/office/drawing/2014/main" val="4097363257"/>
                  </a:ext>
                </a:extLst>
              </a:tr>
            </a:tbl>
          </a:graphicData>
        </a:graphic>
      </p:graphicFrame>
      <p:sp>
        <p:nvSpPr>
          <p:cNvPr id="4" name="Text Placeholder 3">
            <a:extLst>
              <a:ext uri="{FF2B5EF4-FFF2-40B4-BE49-F238E27FC236}">
                <a16:creationId xmlns:a16="http://schemas.microsoft.com/office/drawing/2014/main" id="{76D12D1B-5B4E-4998-AFD6-E6C738CC333B}"/>
              </a:ext>
            </a:extLst>
          </p:cNvPr>
          <p:cNvSpPr>
            <a:spLocks noGrp="1"/>
          </p:cNvSpPr>
          <p:nvPr>
            <p:ph type="body" sz="quarter" idx="14"/>
          </p:nvPr>
        </p:nvSpPr>
        <p:spPr/>
        <p:txBody>
          <a:bodyPr/>
          <a:lstStyle/>
          <a:p>
            <a:r>
              <a:rPr lang="en-US"/>
              <a:t>08/10/2026 - 08/23/2026</a:t>
            </a:r>
          </a:p>
        </p:txBody>
      </p:sp>
    </p:spTree>
    <p:extLst>
      <p:ext uri="{BB962C8B-B14F-4D97-AF65-F5344CB8AC3E}">
        <p14:creationId xmlns:p14="http://schemas.microsoft.com/office/powerpoint/2010/main" val="7829363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FF150-03F2-4AE5-BFEB-6D7F38098737}"/>
              </a:ext>
            </a:extLst>
          </p:cNvPr>
          <p:cNvSpPr>
            <a:spLocks noGrp="1"/>
          </p:cNvSpPr>
          <p:nvPr>
            <p:ph type="title"/>
          </p:nvPr>
        </p:nvSpPr>
        <p:spPr/>
        <p:txBody>
          <a:bodyPr/>
          <a:lstStyle/>
          <a:p>
            <a:r>
              <a:rPr lang="en-US"/>
              <a:t>Instagram Posts Table with Fans | 3 profiles - 3 of 14</a:t>
            </a:r>
          </a:p>
        </p:txBody>
      </p:sp>
      <p:graphicFrame>
        <p:nvGraphicFramePr>
          <p:cNvPr id="5" name="Table Placeholder 4">
            <a:extLst>
              <a:ext uri="{FF2B5EF4-FFF2-40B4-BE49-F238E27FC236}">
                <a16:creationId xmlns:a16="http://schemas.microsoft.com/office/drawing/2014/main" id="{8306B2B4-87C6-4AE1-BA87-6505E5B404C8}"/>
              </a:ext>
            </a:extLst>
          </p:cNvPr>
          <p:cNvGraphicFramePr>
            <a:graphicFrameLocks noGrp="1"/>
          </p:cNvGraphicFramePr>
          <p:nvPr>
            <p:ph type="tbl" sz="quarter" idx="13"/>
            <p:extLst>
              <p:ext uri="{D42A27DB-BD31-4B8C-83A1-F6EECF244321}">
                <p14:modId xmlns:p14="http://schemas.microsoft.com/office/powerpoint/2010/main" val="1344860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366197118"/>
                    </a:ext>
                  </a:extLst>
                </a:gridCol>
                <a:gridCol w="905256">
                  <a:extLst>
                    <a:ext uri="{9D8B030D-6E8A-4147-A177-3AD203B41FA5}">
                      <a16:colId xmlns:a16="http://schemas.microsoft.com/office/drawing/2014/main" val="1863651454"/>
                    </a:ext>
                  </a:extLst>
                </a:gridCol>
                <a:gridCol w="411480">
                  <a:extLst>
                    <a:ext uri="{9D8B030D-6E8A-4147-A177-3AD203B41FA5}">
                      <a16:colId xmlns:a16="http://schemas.microsoft.com/office/drawing/2014/main" val="238591525"/>
                    </a:ext>
                  </a:extLst>
                </a:gridCol>
                <a:gridCol w="411480">
                  <a:extLst>
                    <a:ext uri="{9D8B030D-6E8A-4147-A177-3AD203B41FA5}">
                      <a16:colId xmlns:a16="http://schemas.microsoft.com/office/drawing/2014/main" val="1958963525"/>
                    </a:ext>
                  </a:extLst>
                </a:gridCol>
                <a:gridCol w="411480">
                  <a:extLst>
                    <a:ext uri="{9D8B030D-6E8A-4147-A177-3AD203B41FA5}">
                      <a16:colId xmlns:a16="http://schemas.microsoft.com/office/drawing/2014/main" val="573473832"/>
                    </a:ext>
                  </a:extLst>
                </a:gridCol>
                <a:gridCol w="411480">
                  <a:extLst>
                    <a:ext uri="{9D8B030D-6E8A-4147-A177-3AD203B41FA5}">
                      <a16:colId xmlns:a16="http://schemas.microsoft.com/office/drawing/2014/main" val="386974613"/>
                    </a:ext>
                  </a:extLst>
                </a:gridCol>
                <a:gridCol w="411480">
                  <a:extLst>
                    <a:ext uri="{9D8B030D-6E8A-4147-A177-3AD203B41FA5}">
                      <a16:colId xmlns:a16="http://schemas.microsoft.com/office/drawing/2014/main" val="3564295199"/>
                    </a:ext>
                  </a:extLst>
                </a:gridCol>
                <a:gridCol w="411480">
                  <a:extLst>
                    <a:ext uri="{9D8B030D-6E8A-4147-A177-3AD203B41FA5}">
                      <a16:colId xmlns:a16="http://schemas.microsoft.com/office/drawing/2014/main" val="1185743415"/>
                    </a:ext>
                  </a:extLst>
                </a:gridCol>
                <a:gridCol w="411480">
                  <a:extLst>
                    <a:ext uri="{9D8B030D-6E8A-4147-A177-3AD203B41FA5}">
                      <a16:colId xmlns:a16="http://schemas.microsoft.com/office/drawing/2014/main" val="2152997424"/>
                    </a:ext>
                  </a:extLst>
                </a:gridCol>
                <a:gridCol w="411480">
                  <a:extLst>
                    <a:ext uri="{9D8B030D-6E8A-4147-A177-3AD203B41FA5}">
                      <a16:colId xmlns:a16="http://schemas.microsoft.com/office/drawing/2014/main" val="4019294623"/>
                    </a:ext>
                  </a:extLst>
                </a:gridCol>
                <a:gridCol w="411480">
                  <a:extLst>
                    <a:ext uri="{9D8B030D-6E8A-4147-A177-3AD203B41FA5}">
                      <a16:colId xmlns:a16="http://schemas.microsoft.com/office/drawing/2014/main" val="3743359039"/>
                    </a:ext>
                  </a:extLst>
                </a:gridCol>
                <a:gridCol w="411480">
                  <a:extLst>
                    <a:ext uri="{9D8B030D-6E8A-4147-A177-3AD203B41FA5}">
                      <a16:colId xmlns:a16="http://schemas.microsoft.com/office/drawing/2014/main" val="3233435194"/>
                    </a:ext>
                  </a:extLst>
                </a:gridCol>
                <a:gridCol w="411480">
                  <a:extLst>
                    <a:ext uri="{9D8B030D-6E8A-4147-A177-3AD203B41FA5}">
                      <a16:colId xmlns:a16="http://schemas.microsoft.com/office/drawing/2014/main" val="1622625682"/>
                    </a:ext>
                  </a:extLst>
                </a:gridCol>
                <a:gridCol w="411480">
                  <a:extLst>
                    <a:ext uri="{9D8B030D-6E8A-4147-A177-3AD203B41FA5}">
                      <a16:colId xmlns:a16="http://schemas.microsoft.com/office/drawing/2014/main" val="2528638927"/>
                    </a:ext>
                  </a:extLst>
                </a:gridCol>
                <a:gridCol w="411480">
                  <a:extLst>
                    <a:ext uri="{9D8B030D-6E8A-4147-A177-3AD203B41FA5}">
                      <a16:colId xmlns:a16="http://schemas.microsoft.com/office/drawing/2014/main" val="281438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094551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- 2026-08-21 17:46:06</a:t>
                      </a:r>
                      <a:r>
                        <a:rPr kumimoji="0" lang="de-DE" sz="1000" b="0" i="0" u="none" strike="noStrike" kern="1200" cap="none" spc="0" normalizeH="0" baseline="0" noProof="0">
                          <a:ln>
                            <a:noFill/>
                          </a:ln>
                          <a:solidFill>
                            <a:prstClr val="black"/>
                          </a:solidFill>
                          <a:effectLst/>
                          <a:uLnTx/>
                          <a:uFillTx/>
                          <a:latin typeface="Calibri"/>
                          <a:ea typeface="+mn-ea"/>
                          <a:cs typeface="+mn-cs"/>
                        </a:rPr>
                        <a:t>
 Also, das habt ihr optimal gemacht! 👍
Anerkennung für sicheres Verhalten? Unbedingt! 🙂↕
Wir sprechen darüber, wenn etwas gut läuft – denn wer aufmerksam arbeitet und konzentriert bleibt, schützt nicht nur sich selbst, sondern auch das ganze Team. 🤝
👉 Markiere jemanden, der heute ein Lob verdient hat! 💬
#BayernwerkNetz #ArbeitenUnterSpannung #VisionZero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https://quintly-eu-image-storage.s3.amazonaws.com/e8592415fa173d078d8bc710b723a0a6/80ddcf54886c57adc8a122e8046b5d15.jpg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08/24/2026 08:24:26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5867</a:t>
                      </a:r>
                    </a:p>
                  </a:txBody>
                  <a:tcPr/>
                </a:tc>
                <a:extLst>
                  <a:ext uri="{0D108BD9-81ED-4DB2-BD59-A6C34878D82A}">
                    <a16:rowId xmlns:a16="http://schemas.microsoft.com/office/drawing/2014/main" val="3631891684"/>
                  </a:ext>
                </a:extLst>
              </a:tr>
            </a:tbl>
          </a:graphicData>
        </a:graphic>
      </p:graphicFrame>
      <p:sp>
        <p:nvSpPr>
          <p:cNvPr id="4" name="Text Placeholder 3">
            <a:extLst>
              <a:ext uri="{FF2B5EF4-FFF2-40B4-BE49-F238E27FC236}">
                <a16:creationId xmlns:a16="http://schemas.microsoft.com/office/drawing/2014/main" id="{5B7EDA11-DB78-4DBA-9C8E-4DFEC6C45308}"/>
              </a:ext>
            </a:extLst>
          </p:cNvPr>
          <p:cNvSpPr>
            <a:spLocks noGrp="1"/>
          </p:cNvSpPr>
          <p:nvPr>
            <p:ph type="body" sz="quarter" idx="14"/>
          </p:nvPr>
        </p:nvSpPr>
        <p:spPr/>
        <p:txBody>
          <a:bodyPr/>
          <a:lstStyle/>
          <a:p>
            <a:r>
              <a:rPr lang="en-US"/>
              <a:t>08/10/2026 - 08/23/2026</a:t>
            </a:r>
          </a:p>
        </p:txBody>
      </p:sp>
    </p:spTree>
    <p:extLst>
      <p:ext uri="{BB962C8B-B14F-4D97-AF65-F5344CB8AC3E}">
        <p14:creationId xmlns:p14="http://schemas.microsoft.com/office/powerpoint/2010/main" val="3690805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97992-2F02-49CF-B34F-7FC684B0C842}"/>
              </a:ext>
            </a:extLst>
          </p:cNvPr>
          <p:cNvSpPr>
            <a:spLocks noGrp="1"/>
          </p:cNvSpPr>
          <p:nvPr>
            <p:ph type="title"/>
          </p:nvPr>
        </p:nvSpPr>
        <p:spPr/>
        <p:txBody>
          <a:bodyPr/>
          <a:lstStyle/>
          <a:p>
            <a:r>
              <a:rPr lang="en-US"/>
              <a:t>Instagram Posts Table with Fans | 3 profiles - 4 of 14</a:t>
            </a:r>
          </a:p>
        </p:txBody>
      </p:sp>
      <p:graphicFrame>
        <p:nvGraphicFramePr>
          <p:cNvPr id="5" name="Table Placeholder 4">
            <a:extLst>
              <a:ext uri="{FF2B5EF4-FFF2-40B4-BE49-F238E27FC236}">
                <a16:creationId xmlns:a16="http://schemas.microsoft.com/office/drawing/2014/main" id="{D9F5B030-C404-478D-95A0-D721083809EC}"/>
              </a:ext>
            </a:extLst>
          </p:cNvPr>
          <p:cNvGraphicFramePr>
            <a:graphicFrameLocks noGrp="1"/>
          </p:cNvGraphicFramePr>
          <p:nvPr>
            <p:ph type="tbl" sz="quarter" idx="13"/>
            <p:extLst>
              <p:ext uri="{D42A27DB-BD31-4B8C-83A1-F6EECF244321}">
                <p14:modId xmlns:p14="http://schemas.microsoft.com/office/powerpoint/2010/main" val="2823859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809110008"/>
                    </a:ext>
                  </a:extLst>
                </a:gridCol>
                <a:gridCol w="905256">
                  <a:extLst>
                    <a:ext uri="{9D8B030D-6E8A-4147-A177-3AD203B41FA5}">
                      <a16:colId xmlns:a16="http://schemas.microsoft.com/office/drawing/2014/main" val="2858642847"/>
                    </a:ext>
                  </a:extLst>
                </a:gridCol>
                <a:gridCol w="411480">
                  <a:extLst>
                    <a:ext uri="{9D8B030D-6E8A-4147-A177-3AD203B41FA5}">
                      <a16:colId xmlns:a16="http://schemas.microsoft.com/office/drawing/2014/main" val="3507393735"/>
                    </a:ext>
                  </a:extLst>
                </a:gridCol>
                <a:gridCol w="411480">
                  <a:extLst>
                    <a:ext uri="{9D8B030D-6E8A-4147-A177-3AD203B41FA5}">
                      <a16:colId xmlns:a16="http://schemas.microsoft.com/office/drawing/2014/main" val="2885238953"/>
                    </a:ext>
                  </a:extLst>
                </a:gridCol>
                <a:gridCol w="411480">
                  <a:extLst>
                    <a:ext uri="{9D8B030D-6E8A-4147-A177-3AD203B41FA5}">
                      <a16:colId xmlns:a16="http://schemas.microsoft.com/office/drawing/2014/main" val="513058877"/>
                    </a:ext>
                  </a:extLst>
                </a:gridCol>
                <a:gridCol w="411480">
                  <a:extLst>
                    <a:ext uri="{9D8B030D-6E8A-4147-A177-3AD203B41FA5}">
                      <a16:colId xmlns:a16="http://schemas.microsoft.com/office/drawing/2014/main" val="3768789586"/>
                    </a:ext>
                  </a:extLst>
                </a:gridCol>
                <a:gridCol w="411480">
                  <a:extLst>
                    <a:ext uri="{9D8B030D-6E8A-4147-A177-3AD203B41FA5}">
                      <a16:colId xmlns:a16="http://schemas.microsoft.com/office/drawing/2014/main" val="4011449699"/>
                    </a:ext>
                  </a:extLst>
                </a:gridCol>
                <a:gridCol w="411480">
                  <a:extLst>
                    <a:ext uri="{9D8B030D-6E8A-4147-A177-3AD203B41FA5}">
                      <a16:colId xmlns:a16="http://schemas.microsoft.com/office/drawing/2014/main" val="2704640306"/>
                    </a:ext>
                  </a:extLst>
                </a:gridCol>
                <a:gridCol w="411480">
                  <a:extLst>
                    <a:ext uri="{9D8B030D-6E8A-4147-A177-3AD203B41FA5}">
                      <a16:colId xmlns:a16="http://schemas.microsoft.com/office/drawing/2014/main" val="4045776096"/>
                    </a:ext>
                  </a:extLst>
                </a:gridCol>
                <a:gridCol w="411480">
                  <a:extLst>
                    <a:ext uri="{9D8B030D-6E8A-4147-A177-3AD203B41FA5}">
                      <a16:colId xmlns:a16="http://schemas.microsoft.com/office/drawing/2014/main" val="911802061"/>
                    </a:ext>
                  </a:extLst>
                </a:gridCol>
                <a:gridCol w="411480">
                  <a:extLst>
                    <a:ext uri="{9D8B030D-6E8A-4147-A177-3AD203B41FA5}">
                      <a16:colId xmlns:a16="http://schemas.microsoft.com/office/drawing/2014/main" val="2654173145"/>
                    </a:ext>
                  </a:extLst>
                </a:gridCol>
                <a:gridCol w="411480">
                  <a:extLst>
                    <a:ext uri="{9D8B030D-6E8A-4147-A177-3AD203B41FA5}">
                      <a16:colId xmlns:a16="http://schemas.microsoft.com/office/drawing/2014/main" val="4117195705"/>
                    </a:ext>
                  </a:extLst>
                </a:gridCol>
                <a:gridCol w="411480">
                  <a:extLst>
                    <a:ext uri="{9D8B030D-6E8A-4147-A177-3AD203B41FA5}">
                      <a16:colId xmlns:a16="http://schemas.microsoft.com/office/drawing/2014/main" val="3257934350"/>
                    </a:ext>
                  </a:extLst>
                </a:gridCol>
                <a:gridCol w="411480">
                  <a:extLst>
                    <a:ext uri="{9D8B030D-6E8A-4147-A177-3AD203B41FA5}">
                      <a16:colId xmlns:a16="http://schemas.microsoft.com/office/drawing/2014/main" val="4210491969"/>
                    </a:ext>
                  </a:extLst>
                </a:gridCol>
                <a:gridCol w="411480">
                  <a:extLst>
                    <a:ext uri="{9D8B030D-6E8A-4147-A177-3AD203B41FA5}">
                      <a16:colId xmlns:a16="http://schemas.microsoft.com/office/drawing/2014/main" val="29175132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513856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- 2026-08-20 16:41:59</a:t>
                      </a:r>
                      <a:r>
                        <a:rPr kumimoji="0" lang="de-DE" sz="1000" b="0" i="0" u="none" strike="noStrike" kern="1200" cap="none" spc="0" normalizeH="0" baseline="0" noProof="0">
                          <a:ln>
                            <a:noFill/>
                          </a:ln>
                          <a:solidFill>
                            <a:prstClr val="black"/>
                          </a:solidFill>
                          <a:effectLst/>
                          <a:uLnTx/>
                          <a:uFillTx/>
                          <a:latin typeface="Calibri"/>
                          <a:ea typeface="+mn-ea"/>
                          <a:cs typeface="+mn-cs"/>
                        </a:rPr>
                        <a:t>
 🚀 Mit 26 Jahren Führungskraft, und das aus voller Überzeugung!​
Emre hat früh die Chance genutzt, Verantwortung zu übernehmen, und dabei schnell gelernt: Es gibt keinen perfekten Führungsstil. Es geht darum, zuzuhören, auf jeden Einzelnen einzugehen und das Beste aus dem Team herauszuholen.​
„Authentizität ist wichtiger als Perfektion.“​
Klingt nach einem Führungsstil, den wir alle brauchen, oder? ​
Hast du schon mal eine Führungskraft erlebt, die dich wirklich inspiriert hat? 👇
#FührungImPortrait #Bayernwerk #Leadership #Karriere #Energiewende​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https://quintly-eu-image-storage.s3.amazonaws.com/e8592415fa173d078d8bc710b723a0a6/b690a9e87473456b50fb5e786eb78144.jpg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08/24/2026 08:24:26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5681</a:t>
                      </a:r>
                    </a:p>
                  </a:txBody>
                  <a:tcPr/>
                </a:tc>
                <a:extLst>
                  <a:ext uri="{0D108BD9-81ED-4DB2-BD59-A6C34878D82A}">
                    <a16:rowId xmlns:a16="http://schemas.microsoft.com/office/drawing/2014/main" val="3835494884"/>
                  </a:ext>
                </a:extLst>
              </a:tr>
            </a:tbl>
          </a:graphicData>
        </a:graphic>
      </p:graphicFrame>
      <p:sp>
        <p:nvSpPr>
          <p:cNvPr id="4" name="Text Placeholder 3">
            <a:extLst>
              <a:ext uri="{FF2B5EF4-FFF2-40B4-BE49-F238E27FC236}">
                <a16:creationId xmlns:a16="http://schemas.microsoft.com/office/drawing/2014/main" id="{82E991E1-71AB-48F6-B2BD-5D2C6ADDD563}"/>
              </a:ext>
            </a:extLst>
          </p:cNvPr>
          <p:cNvSpPr>
            <a:spLocks noGrp="1"/>
          </p:cNvSpPr>
          <p:nvPr>
            <p:ph type="body" sz="quarter" idx="14"/>
          </p:nvPr>
        </p:nvSpPr>
        <p:spPr/>
        <p:txBody>
          <a:bodyPr/>
          <a:lstStyle/>
          <a:p>
            <a:r>
              <a:rPr lang="en-US"/>
              <a:t>08/10/2026 - 08/23/2026</a:t>
            </a:r>
          </a:p>
        </p:txBody>
      </p:sp>
    </p:spTree>
    <p:extLst>
      <p:ext uri="{BB962C8B-B14F-4D97-AF65-F5344CB8AC3E}">
        <p14:creationId xmlns:p14="http://schemas.microsoft.com/office/powerpoint/2010/main" val="22654723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458E2-2833-4149-9D9F-07824617A9CE}"/>
              </a:ext>
            </a:extLst>
          </p:cNvPr>
          <p:cNvSpPr>
            <a:spLocks noGrp="1"/>
          </p:cNvSpPr>
          <p:nvPr>
            <p:ph type="title"/>
          </p:nvPr>
        </p:nvSpPr>
        <p:spPr/>
        <p:txBody>
          <a:bodyPr/>
          <a:lstStyle/>
          <a:p>
            <a:r>
              <a:rPr lang="en-US"/>
              <a:t>Instagram Posts Table with Fans | 3 profiles - 5 of 14</a:t>
            </a:r>
          </a:p>
        </p:txBody>
      </p:sp>
      <p:graphicFrame>
        <p:nvGraphicFramePr>
          <p:cNvPr id="5" name="Table Placeholder 4">
            <a:extLst>
              <a:ext uri="{FF2B5EF4-FFF2-40B4-BE49-F238E27FC236}">
                <a16:creationId xmlns:a16="http://schemas.microsoft.com/office/drawing/2014/main" id="{AF33539C-65C7-456A-8B4B-AE63DA9DAF67}"/>
              </a:ext>
            </a:extLst>
          </p:cNvPr>
          <p:cNvGraphicFramePr>
            <a:graphicFrameLocks noGrp="1"/>
          </p:cNvGraphicFramePr>
          <p:nvPr>
            <p:ph type="tbl" sz="quarter" idx="13"/>
            <p:extLst>
              <p:ext uri="{D42A27DB-BD31-4B8C-83A1-F6EECF244321}">
                <p14:modId xmlns:p14="http://schemas.microsoft.com/office/powerpoint/2010/main" val="1840983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834193208"/>
                    </a:ext>
                  </a:extLst>
                </a:gridCol>
                <a:gridCol w="905256">
                  <a:extLst>
                    <a:ext uri="{9D8B030D-6E8A-4147-A177-3AD203B41FA5}">
                      <a16:colId xmlns:a16="http://schemas.microsoft.com/office/drawing/2014/main" val="1121733406"/>
                    </a:ext>
                  </a:extLst>
                </a:gridCol>
                <a:gridCol w="411480">
                  <a:extLst>
                    <a:ext uri="{9D8B030D-6E8A-4147-A177-3AD203B41FA5}">
                      <a16:colId xmlns:a16="http://schemas.microsoft.com/office/drawing/2014/main" val="2006964577"/>
                    </a:ext>
                  </a:extLst>
                </a:gridCol>
                <a:gridCol w="411480">
                  <a:extLst>
                    <a:ext uri="{9D8B030D-6E8A-4147-A177-3AD203B41FA5}">
                      <a16:colId xmlns:a16="http://schemas.microsoft.com/office/drawing/2014/main" val="3020152496"/>
                    </a:ext>
                  </a:extLst>
                </a:gridCol>
                <a:gridCol w="411480">
                  <a:extLst>
                    <a:ext uri="{9D8B030D-6E8A-4147-A177-3AD203B41FA5}">
                      <a16:colId xmlns:a16="http://schemas.microsoft.com/office/drawing/2014/main" val="2182482855"/>
                    </a:ext>
                  </a:extLst>
                </a:gridCol>
                <a:gridCol w="411480">
                  <a:extLst>
                    <a:ext uri="{9D8B030D-6E8A-4147-A177-3AD203B41FA5}">
                      <a16:colId xmlns:a16="http://schemas.microsoft.com/office/drawing/2014/main" val="1905847150"/>
                    </a:ext>
                  </a:extLst>
                </a:gridCol>
                <a:gridCol w="411480">
                  <a:extLst>
                    <a:ext uri="{9D8B030D-6E8A-4147-A177-3AD203B41FA5}">
                      <a16:colId xmlns:a16="http://schemas.microsoft.com/office/drawing/2014/main" val="285074089"/>
                    </a:ext>
                  </a:extLst>
                </a:gridCol>
                <a:gridCol w="411480">
                  <a:extLst>
                    <a:ext uri="{9D8B030D-6E8A-4147-A177-3AD203B41FA5}">
                      <a16:colId xmlns:a16="http://schemas.microsoft.com/office/drawing/2014/main" val="4128480102"/>
                    </a:ext>
                  </a:extLst>
                </a:gridCol>
                <a:gridCol w="411480">
                  <a:extLst>
                    <a:ext uri="{9D8B030D-6E8A-4147-A177-3AD203B41FA5}">
                      <a16:colId xmlns:a16="http://schemas.microsoft.com/office/drawing/2014/main" val="1255128416"/>
                    </a:ext>
                  </a:extLst>
                </a:gridCol>
                <a:gridCol w="411480">
                  <a:extLst>
                    <a:ext uri="{9D8B030D-6E8A-4147-A177-3AD203B41FA5}">
                      <a16:colId xmlns:a16="http://schemas.microsoft.com/office/drawing/2014/main" val="125366700"/>
                    </a:ext>
                  </a:extLst>
                </a:gridCol>
                <a:gridCol w="411480">
                  <a:extLst>
                    <a:ext uri="{9D8B030D-6E8A-4147-A177-3AD203B41FA5}">
                      <a16:colId xmlns:a16="http://schemas.microsoft.com/office/drawing/2014/main" val="4279712979"/>
                    </a:ext>
                  </a:extLst>
                </a:gridCol>
                <a:gridCol w="411480">
                  <a:extLst>
                    <a:ext uri="{9D8B030D-6E8A-4147-A177-3AD203B41FA5}">
                      <a16:colId xmlns:a16="http://schemas.microsoft.com/office/drawing/2014/main" val="415768304"/>
                    </a:ext>
                  </a:extLst>
                </a:gridCol>
                <a:gridCol w="411480">
                  <a:extLst>
                    <a:ext uri="{9D8B030D-6E8A-4147-A177-3AD203B41FA5}">
                      <a16:colId xmlns:a16="http://schemas.microsoft.com/office/drawing/2014/main" val="3283797015"/>
                    </a:ext>
                  </a:extLst>
                </a:gridCol>
                <a:gridCol w="411480">
                  <a:extLst>
                    <a:ext uri="{9D8B030D-6E8A-4147-A177-3AD203B41FA5}">
                      <a16:colId xmlns:a16="http://schemas.microsoft.com/office/drawing/2014/main" val="591975890"/>
                    </a:ext>
                  </a:extLst>
                </a:gridCol>
                <a:gridCol w="411480">
                  <a:extLst>
                    <a:ext uri="{9D8B030D-6E8A-4147-A177-3AD203B41FA5}">
                      <a16:colId xmlns:a16="http://schemas.microsoft.com/office/drawing/2014/main" val="32894248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433239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- 2026-08-19 18:41:19</a:t>
                      </a:r>
                      <a:r>
                        <a:rPr kumimoji="0" lang="de-DE" sz="1000" b="0" i="0" u="none" strike="noStrike" kern="1200" cap="none" spc="0" normalizeH="0" baseline="0" noProof="0">
                          <a:ln>
                            <a:noFill/>
                          </a:ln>
                          <a:solidFill>
                            <a:prstClr val="black"/>
                          </a:solidFill>
                          <a:effectLst/>
                          <a:uLnTx/>
                          <a:uFillTx/>
                          <a:latin typeface="Calibri"/>
                          <a:ea typeface="+mn-ea"/>
                          <a:cs typeface="+mn-cs"/>
                        </a:rPr>
                        <a:t>
 Stell dir vor, du kannst deinen Strom völlig frei managen …
Genau das macht das Flexband möglich. Es gibt einen klaren Rahmen vor und innerhalb dieses Korridors optimierst ganz nach deinen Wünschen. Wann du lädst, wann du einspeist, wie du sparst. Deine Entscheidung. 🙌
#Flexumer #Prosumer #Energiewende #Bayernwerk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https://quintly-eu-image-storage.s3.amazonaws.com/e8592415fa173d078d8bc710b723a0a6/dedfb737de3e8f5bc1eb29cae146c4f1.jpg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08/24/2026 08:24:26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2418</a:t>
                      </a:r>
                    </a:p>
                  </a:txBody>
                  <a:tcPr/>
                </a:tc>
                <a:extLst>
                  <a:ext uri="{0D108BD9-81ED-4DB2-BD59-A6C34878D82A}">
                    <a16:rowId xmlns:a16="http://schemas.microsoft.com/office/drawing/2014/main" val="4083971472"/>
                  </a:ext>
                </a:extLst>
              </a:tr>
            </a:tbl>
          </a:graphicData>
        </a:graphic>
      </p:graphicFrame>
      <p:sp>
        <p:nvSpPr>
          <p:cNvPr id="4" name="Text Placeholder 3">
            <a:extLst>
              <a:ext uri="{FF2B5EF4-FFF2-40B4-BE49-F238E27FC236}">
                <a16:creationId xmlns:a16="http://schemas.microsoft.com/office/drawing/2014/main" id="{875FE671-2A97-486A-8B40-377FEC1667D7}"/>
              </a:ext>
            </a:extLst>
          </p:cNvPr>
          <p:cNvSpPr>
            <a:spLocks noGrp="1"/>
          </p:cNvSpPr>
          <p:nvPr>
            <p:ph type="body" sz="quarter" idx="14"/>
          </p:nvPr>
        </p:nvSpPr>
        <p:spPr/>
        <p:txBody>
          <a:bodyPr/>
          <a:lstStyle/>
          <a:p>
            <a:r>
              <a:rPr lang="en-US"/>
              <a:t>08/10/2026 - 08/23/2026</a:t>
            </a:r>
          </a:p>
        </p:txBody>
      </p:sp>
    </p:spTree>
    <p:extLst>
      <p:ext uri="{BB962C8B-B14F-4D97-AF65-F5344CB8AC3E}">
        <p14:creationId xmlns:p14="http://schemas.microsoft.com/office/powerpoint/2010/main" val="22029697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55B65-D58D-4813-8C4E-502CCDBFFA21}"/>
              </a:ext>
            </a:extLst>
          </p:cNvPr>
          <p:cNvSpPr>
            <a:spLocks noGrp="1"/>
          </p:cNvSpPr>
          <p:nvPr>
            <p:ph type="title"/>
          </p:nvPr>
        </p:nvSpPr>
        <p:spPr/>
        <p:txBody>
          <a:bodyPr/>
          <a:lstStyle/>
          <a:p>
            <a:r>
              <a:rPr lang="en-US"/>
              <a:t>Instagram Posts Table with Fans | 3 profiles - 6 of 14</a:t>
            </a:r>
          </a:p>
        </p:txBody>
      </p:sp>
      <p:graphicFrame>
        <p:nvGraphicFramePr>
          <p:cNvPr id="5" name="Table Placeholder 4">
            <a:extLst>
              <a:ext uri="{FF2B5EF4-FFF2-40B4-BE49-F238E27FC236}">
                <a16:creationId xmlns:a16="http://schemas.microsoft.com/office/drawing/2014/main" id="{963BD850-DBB4-4F04-B6F3-1D026EA86324}"/>
              </a:ext>
            </a:extLst>
          </p:cNvPr>
          <p:cNvGraphicFramePr>
            <a:graphicFrameLocks noGrp="1"/>
          </p:cNvGraphicFramePr>
          <p:nvPr>
            <p:ph type="tbl" sz="quarter" idx="13"/>
            <p:extLst>
              <p:ext uri="{D42A27DB-BD31-4B8C-83A1-F6EECF244321}">
                <p14:modId xmlns:p14="http://schemas.microsoft.com/office/powerpoint/2010/main" val="2200919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867943053"/>
                    </a:ext>
                  </a:extLst>
                </a:gridCol>
                <a:gridCol w="905256">
                  <a:extLst>
                    <a:ext uri="{9D8B030D-6E8A-4147-A177-3AD203B41FA5}">
                      <a16:colId xmlns:a16="http://schemas.microsoft.com/office/drawing/2014/main" val="4233492554"/>
                    </a:ext>
                  </a:extLst>
                </a:gridCol>
                <a:gridCol w="411480">
                  <a:extLst>
                    <a:ext uri="{9D8B030D-6E8A-4147-A177-3AD203B41FA5}">
                      <a16:colId xmlns:a16="http://schemas.microsoft.com/office/drawing/2014/main" val="543928171"/>
                    </a:ext>
                  </a:extLst>
                </a:gridCol>
                <a:gridCol w="411480">
                  <a:extLst>
                    <a:ext uri="{9D8B030D-6E8A-4147-A177-3AD203B41FA5}">
                      <a16:colId xmlns:a16="http://schemas.microsoft.com/office/drawing/2014/main" val="617716020"/>
                    </a:ext>
                  </a:extLst>
                </a:gridCol>
                <a:gridCol w="411480">
                  <a:extLst>
                    <a:ext uri="{9D8B030D-6E8A-4147-A177-3AD203B41FA5}">
                      <a16:colId xmlns:a16="http://schemas.microsoft.com/office/drawing/2014/main" val="3267370355"/>
                    </a:ext>
                  </a:extLst>
                </a:gridCol>
                <a:gridCol w="411480">
                  <a:extLst>
                    <a:ext uri="{9D8B030D-6E8A-4147-A177-3AD203B41FA5}">
                      <a16:colId xmlns:a16="http://schemas.microsoft.com/office/drawing/2014/main" val="1378148854"/>
                    </a:ext>
                  </a:extLst>
                </a:gridCol>
                <a:gridCol w="411480">
                  <a:extLst>
                    <a:ext uri="{9D8B030D-6E8A-4147-A177-3AD203B41FA5}">
                      <a16:colId xmlns:a16="http://schemas.microsoft.com/office/drawing/2014/main" val="4149811264"/>
                    </a:ext>
                  </a:extLst>
                </a:gridCol>
                <a:gridCol w="411480">
                  <a:extLst>
                    <a:ext uri="{9D8B030D-6E8A-4147-A177-3AD203B41FA5}">
                      <a16:colId xmlns:a16="http://schemas.microsoft.com/office/drawing/2014/main" val="2875501635"/>
                    </a:ext>
                  </a:extLst>
                </a:gridCol>
                <a:gridCol w="411480">
                  <a:extLst>
                    <a:ext uri="{9D8B030D-6E8A-4147-A177-3AD203B41FA5}">
                      <a16:colId xmlns:a16="http://schemas.microsoft.com/office/drawing/2014/main" val="144884810"/>
                    </a:ext>
                  </a:extLst>
                </a:gridCol>
                <a:gridCol w="411480">
                  <a:extLst>
                    <a:ext uri="{9D8B030D-6E8A-4147-A177-3AD203B41FA5}">
                      <a16:colId xmlns:a16="http://schemas.microsoft.com/office/drawing/2014/main" val="2872477459"/>
                    </a:ext>
                  </a:extLst>
                </a:gridCol>
                <a:gridCol w="411480">
                  <a:extLst>
                    <a:ext uri="{9D8B030D-6E8A-4147-A177-3AD203B41FA5}">
                      <a16:colId xmlns:a16="http://schemas.microsoft.com/office/drawing/2014/main" val="4214172438"/>
                    </a:ext>
                  </a:extLst>
                </a:gridCol>
                <a:gridCol w="411480">
                  <a:extLst>
                    <a:ext uri="{9D8B030D-6E8A-4147-A177-3AD203B41FA5}">
                      <a16:colId xmlns:a16="http://schemas.microsoft.com/office/drawing/2014/main" val="4158678885"/>
                    </a:ext>
                  </a:extLst>
                </a:gridCol>
                <a:gridCol w="411480">
                  <a:extLst>
                    <a:ext uri="{9D8B030D-6E8A-4147-A177-3AD203B41FA5}">
                      <a16:colId xmlns:a16="http://schemas.microsoft.com/office/drawing/2014/main" val="2770332979"/>
                    </a:ext>
                  </a:extLst>
                </a:gridCol>
                <a:gridCol w="411480">
                  <a:extLst>
                    <a:ext uri="{9D8B030D-6E8A-4147-A177-3AD203B41FA5}">
                      <a16:colId xmlns:a16="http://schemas.microsoft.com/office/drawing/2014/main" val="1246011072"/>
                    </a:ext>
                  </a:extLst>
                </a:gridCol>
                <a:gridCol w="411480">
                  <a:extLst>
                    <a:ext uri="{9D8B030D-6E8A-4147-A177-3AD203B41FA5}">
                      <a16:colId xmlns:a16="http://schemas.microsoft.com/office/drawing/2014/main" val="2391263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336099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- 2026-08-18 18:28:03</a:t>
                      </a:r>
                      <a:r>
                        <a:rPr kumimoji="0" lang="de-DE" sz="1000" b="0" i="0" u="none" strike="noStrike" kern="1200" cap="none" spc="0" normalizeH="0" baseline="0" noProof="0">
                          <a:ln>
                            <a:noFill/>
                          </a:ln>
                          <a:solidFill>
                            <a:prstClr val="black"/>
                          </a:solidFill>
                          <a:effectLst/>
                          <a:uLnTx/>
                          <a:uFillTx/>
                          <a:latin typeface="Calibri"/>
                          <a:ea typeface="+mn-ea"/>
                          <a:cs typeface="+mn-cs"/>
                        </a:rPr>
                        <a:t>
 Ganz nah dran. ⚡
Leon und Jörg bauen heute eine flexible Trennstelle ein - direkt unter Spannung. Damit das sicher klappt, gibt es vor jedem 
Einsatz ein festes Ritual:
✅ PSA täglich checken
✅ Isolierende, störlichtbogenfeste Schutzkleidung
✅ Helm mit Gesichtsschutz
✅ PEEK-Sensor am Arm – erkennt Felder, warnt rechtzeitig
Mehr dazu unter dem Link in der Bio „HSE“
#BayernwerkNetz #ArbeitenUnterSpannung #PSA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https://quintly-eu-image-storage.s3.amazonaws.com/e8592415fa173d078d8bc710b723a0a6/95cb8002c992dc26429dd14d987a792b.jpg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08/24/2026 08:24:26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9438</a:t>
                      </a:r>
                    </a:p>
                  </a:txBody>
                  <a:tcPr/>
                </a:tc>
                <a:extLst>
                  <a:ext uri="{0D108BD9-81ED-4DB2-BD59-A6C34878D82A}">
                    <a16:rowId xmlns:a16="http://schemas.microsoft.com/office/drawing/2014/main" val="3688976733"/>
                  </a:ext>
                </a:extLst>
              </a:tr>
            </a:tbl>
          </a:graphicData>
        </a:graphic>
      </p:graphicFrame>
      <p:sp>
        <p:nvSpPr>
          <p:cNvPr id="4" name="Text Placeholder 3">
            <a:extLst>
              <a:ext uri="{FF2B5EF4-FFF2-40B4-BE49-F238E27FC236}">
                <a16:creationId xmlns:a16="http://schemas.microsoft.com/office/drawing/2014/main" id="{9CAE8E18-5E06-42E0-B1FC-310D3F846B3F}"/>
              </a:ext>
            </a:extLst>
          </p:cNvPr>
          <p:cNvSpPr>
            <a:spLocks noGrp="1"/>
          </p:cNvSpPr>
          <p:nvPr>
            <p:ph type="body" sz="quarter" idx="14"/>
          </p:nvPr>
        </p:nvSpPr>
        <p:spPr/>
        <p:txBody>
          <a:bodyPr/>
          <a:lstStyle/>
          <a:p>
            <a:r>
              <a:rPr lang="en-US"/>
              <a:t>08/10/2026 - 08/23/2026</a:t>
            </a:r>
          </a:p>
        </p:txBody>
      </p:sp>
    </p:spTree>
    <p:extLst>
      <p:ext uri="{BB962C8B-B14F-4D97-AF65-F5344CB8AC3E}">
        <p14:creationId xmlns:p14="http://schemas.microsoft.com/office/powerpoint/2010/main" val="5832385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22DA3-687F-4F61-8A8F-56FF3BBC5827}"/>
              </a:ext>
            </a:extLst>
          </p:cNvPr>
          <p:cNvSpPr>
            <a:spLocks noGrp="1"/>
          </p:cNvSpPr>
          <p:nvPr>
            <p:ph type="title"/>
          </p:nvPr>
        </p:nvSpPr>
        <p:spPr/>
        <p:txBody>
          <a:bodyPr/>
          <a:lstStyle/>
          <a:p>
            <a:r>
              <a:rPr lang="en-US"/>
              <a:t>Instagram Posts Table with Fans | 3 profiles - 7 of 14</a:t>
            </a:r>
          </a:p>
        </p:txBody>
      </p:sp>
      <p:graphicFrame>
        <p:nvGraphicFramePr>
          <p:cNvPr id="5" name="Table Placeholder 4">
            <a:extLst>
              <a:ext uri="{FF2B5EF4-FFF2-40B4-BE49-F238E27FC236}">
                <a16:creationId xmlns:a16="http://schemas.microsoft.com/office/drawing/2014/main" id="{ED628E7C-EBEC-401A-987C-CCE61BF6D1E9}"/>
              </a:ext>
            </a:extLst>
          </p:cNvPr>
          <p:cNvGraphicFramePr>
            <a:graphicFrameLocks noGrp="1"/>
          </p:cNvGraphicFramePr>
          <p:nvPr>
            <p:ph type="tbl" sz="quarter" idx="13"/>
            <p:extLst>
              <p:ext uri="{D42A27DB-BD31-4B8C-83A1-F6EECF244321}">
                <p14:modId xmlns:p14="http://schemas.microsoft.com/office/powerpoint/2010/main" val="2397640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122693548"/>
                    </a:ext>
                  </a:extLst>
                </a:gridCol>
                <a:gridCol w="905256">
                  <a:extLst>
                    <a:ext uri="{9D8B030D-6E8A-4147-A177-3AD203B41FA5}">
                      <a16:colId xmlns:a16="http://schemas.microsoft.com/office/drawing/2014/main" val="3113050441"/>
                    </a:ext>
                  </a:extLst>
                </a:gridCol>
                <a:gridCol w="411480">
                  <a:extLst>
                    <a:ext uri="{9D8B030D-6E8A-4147-A177-3AD203B41FA5}">
                      <a16:colId xmlns:a16="http://schemas.microsoft.com/office/drawing/2014/main" val="3196833404"/>
                    </a:ext>
                  </a:extLst>
                </a:gridCol>
                <a:gridCol w="411480">
                  <a:extLst>
                    <a:ext uri="{9D8B030D-6E8A-4147-A177-3AD203B41FA5}">
                      <a16:colId xmlns:a16="http://schemas.microsoft.com/office/drawing/2014/main" val="2176083509"/>
                    </a:ext>
                  </a:extLst>
                </a:gridCol>
                <a:gridCol w="411480">
                  <a:extLst>
                    <a:ext uri="{9D8B030D-6E8A-4147-A177-3AD203B41FA5}">
                      <a16:colId xmlns:a16="http://schemas.microsoft.com/office/drawing/2014/main" val="3856383008"/>
                    </a:ext>
                  </a:extLst>
                </a:gridCol>
                <a:gridCol w="411480">
                  <a:extLst>
                    <a:ext uri="{9D8B030D-6E8A-4147-A177-3AD203B41FA5}">
                      <a16:colId xmlns:a16="http://schemas.microsoft.com/office/drawing/2014/main" val="3580700878"/>
                    </a:ext>
                  </a:extLst>
                </a:gridCol>
                <a:gridCol w="411480">
                  <a:extLst>
                    <a:ext uri="{9D8B030D-6E8A-4147-A177-3AD203B41FA5}">
                      <a16:colId xmlns:a16="http://schemas.microsoft.com/office/drawing/2014/main" val="3098171627"/>
                    </a:ext>
                  </a:extLst>
                </a:gridCol>
                <a:gridCol w="411480">
                  <a:extLst>
                    <a:ext uri="{9D8B030D-6E8A-4147-A177-3AD203B41FA5}">
                      <a16:colId xmlns:a16="http://schemas.microsoft.com/office/drawing/2014/main" val="4256516288"/>
                    </a:ext>
                  </a:extLst>
                </a:gridCol>
                <a:gridCol w="411480">
                  <a:extLst>
                    <a:ext uri="{9D8B030D-6E8A-4147-A177-3AD203B41FA5}">
                      <a16:colId xmlns:a16="http://schemas.microsoft.com/office/drawing/2014/main" val="4220486422"/>
                    </a:ext>
                  </a:extLst>
                </a:gridCol>
                <a:gridCol w="411480">
                  <a:extLst>
                    <a:ext uri="{9D8B030D-6E8A-4147-A177-3AD203B41FA5}">
                      <a16:colId xmlns:a16="http://schemas.microsoft.com/office/drawing/2014/main" val="544290664"/>
                    </a:ext>
                  </a:extLst>
                </a:gridCol>
                <a:gridCol w="411480">
                  <a:extLst>
                    <a:ext uri="{9D8B030D-6E8A-4147-A177-3AD203B41FA5}">
                      <a16:colId xmlns:a16="http://schemas.microsoft.com/office/drawing/2014/main" val="4129747687"/>
                    </a:ext>
                  </a:extLst>
                </a:gridCol>
                <a:gridCol w="411480">
                  <a:extLst>
                    <a:ext uri="{9D8B030D-6E8A-4147-A177-3AD203B41FA5}">
                      <a16:colId xmlns:a16="http://schemas.microsoft.com/office/drawing/2014/main" val="685045844"/>
                    </a:ext>
                  </a:extLst>
                </a:gridCol>
                <a:gridCol w="411480">
                  <a:extLst>
                    <a:ext uri="{9D8B030D-6E8A-4147-A177-3AD203B41FA5}">
                      <a16:colId xmlns:a16="http://schemas.microsoft.com/office/drawing/2014/main" val="2327857298"/>
                    </a:ext>
                  </a:extLst>
                </a:gridCol>
                <a:gridCol w="411480">
                  <a:extLst>
                    <a:ext uri="{9D8B030D-6E8A-4147-A177-3AD203B41FA5}">
                      <a16:colId xmlns:a16="http://schemas.microsoft.com/office/drawing/2014/main" val="784646028"/>
                    </a:ext>
                  </a:extLst>
                </a:gridCol>
                <a:gridCol w="411480">
                  <a:extLst>
                    <a:ext uri="{9D8B030D-6E8A-4147-A177-3AD203B41FA5}">
                      <a16:colId xmlns:a16="http://schemas.microsoft.com/office/drawing/2014/main" val="1645266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529272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- 2026-08-17 16:52:18</a:t>
                      </a:r>
                      <a:r>
                        <a:rPr kumimoji="0" lang="de-DE" sz="1000" b="0" i="0" u="none" strike="noStrike" kern="1200" cap="none" spc="0" normalizeH="0" baseline="0" noProof="0">
                          <a:ln>
                            <a:noFill/>
                          </a:ln>
                          <a:solidFill>
                            <a:prstClr val="black"/>
                          </a:solidFill>
                          <a:effectLst/>
                          <a:uLnTx/>
                          <a:uFillTx/>
                          <a:latin typeface="Calibri"/>
                          <a:ea typeface="+mn-ea"/>
                          <a:cs typeface="+mn-cs"/>
                        </a:rPr>
                        <a:t>
 POV: Du wirst von deinem zukünftigen Ausbildungsteam empfangen​
Hier in Eggenfelden warten wir und drehen schon mal den Stuhl frei 😉 Was dich bei uns erwartet? Ein junges, engagiertes Team, das dich von Tag 1 an unterstützt, spannende Einblicke in die Welt der Energieversorgung, moderne Technik zum Anfassen und Weiterbildungsmöglichkeiten, die dich wirklich weiterbringen. Und eine Branche, die auch morgen noch viel bewegt. ⚡​
Ready? Dann bewirb dich jetzt! 🔗 Link in Bio​
#Bayernwerk #BayernwerkAkademie #Ausbildung #Eggenfelden​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https://quintly-eu-image-storage.s3.amazonaws.com/e8592415fa173d078d8bc710b723a0a6/ba06179c63cde9a9e138368f06a58ab3.jpg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08/24/2026 08:24:26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7273</a:t>
                      </a:r>
                    </a:p>
                  </a:txBody>
                  <a:tcPr/>
                </a:tc>
                <a:extLst>
                  <a:ext uri="{0D108BD9-81ED-4DB2-BD59-A6C34878D82A}">
                    <a16:rowId xmlns:a16="http://schemas.microsoft.com/office/drawing/2014/main" val="86632048"/>
                  </a:ext>
                </a:extLst>
              </a:tr>
            </a:tbl>
          </a:graphicData>
        </a:graphic>
      </p:graphicFrame>
      <p:sp>
        <p:nvSpPr>
          <p:cNvPr id="4" name="Text Placeholder 3">
            <a:extLst>
              <a:ext uri="{FF2B5EF4-FFF2-40B4-BE49-F238E27FC236}">
                <a16:creationId xmlns:a16="http://schemas.microsoft.com/office/drawing/2014/main" id="{9CE284CD-C075-435A-A740-9CCDA8820F5F}"/>
              </a:ext>
            </a:extLst>
          </p:cNvPr>
          <p:cNvSpPr>
            <a:spLocks noGrp="1"/>
          </p:cNvSpPr>
          <p:nvPr>
            <p:ph type="body" sz="quarter" idx="14"/>
          </p:nvPr>
        </p:nvSpPr>
        <p:spPr/>
        <p:txBody>
          <a:bodyPr/>
          <a:lstStyle/>
          <a:p>
            <a:r>
              <a:rPr lang="en-US"/>
              <a:t>08/10/2026 - 08/23/2026</a:t>
            </a:r>
          </a:p>
        </p:txBody>
      </p:sp>
    </p:spTree>
    <p:extLst>
      <p:ext uri="{BB962C8B-B14F-4D97-AF65-F5344CB8AC3E}">
        <p14:creationId xmlns:p14="http://schemas.microsoft.com/office/powerpoint/2010/main" val="14949734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0C27B-9672-4C97-8D27-C986C15360A3}"/>
              </a:ext>
            </a:extLst>
          </p:cNvPr>
          <p:cNvSpPr>
            <a:spLocks noGrp="1"/>
          </p:cNvSpPr>
          <p:nvPr>
            <p:ph type="title"/>
          </p:nvPr>
        </p:nvSpPr>
        <p:spPr/>
        <p:txBody>
          <a:bodyPr/>
          <a:lstStyle/>
          <a:p>
            <a:r>
              <a:rPr lang="en-US"/>
              <a:t>Instagram Posts Table with Fans | 3 profiles - 8 of 14</a:t>
            </a:r>
          </a:p>
        </p:txBody>
      </p:sp>
      <p:graphicFrame>
        <p:nvGraphicFramePr>
          <p:cNvPr id="5" name="Table Placeholder 4">
            <a:extLst>
              <a:ext uri="{FF2B5EF4-FFF2-40B4-BE49-F238E27FC236}">
                <a16:creationId xmlns:a16="http://schemas.microsoft.com/office/drawing/2014/main" id="{BB2D65D8-67EF-4AAE-8EEE-45C71B86EC06}"/>
              </a:ext>
            </a:extLst>
          </p:cNvPr>
          <p:cNvGraphicFramePr>
            <a:graphicFrameLocks noGrp="1"/>
          </p:cNvGraphicFramePr>
          <p:nvPr>
            <p:ph type="tbl" sz="quarter" idx="13"/>
            <p:extLst>
              <p:ext uri="{D42A27DB-BD31-4B8C-83A1-F6EECF244321}">
                <p14:modId xmlns:p14="http://schemas.microsoft.com/office/powerpoint/2010/main" val="3067907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956937616"/>
                    </a:ext>
                  </a:extLst>
                </a:gridCol>
                <a:gridCol w="905256">
                  <a:extLst>
                    <a:ext uri="{9D8B030D-6E8A-4147-A177-3AD203B41FA5}">
                      <a16:colId xmlns:a16="http://schemas.microsoft.com/office/drawing/2014/main" val="1290344070"/>
                    </a:ext>
                  </a:extLst>
                </a:gridCol>
                <a:gridCol w="411480">
                  <a:extLst>
                    <a:ext uri="{9D8B030D-6E8A-4147-A177-3AD203B41FA5}">
                      <a16:colId xmlns:a16="http://schemas.microsoft.com/office/drawing/2014/main" val="976640978"/>
                    </a:ext>
                  </a:extLst>
                </a:gridCol>
                <a:gridCol w="411480">
                  <a:extLst>
                    <a:ext uri="{9D8B030D-6E8A-4147-A177-3AD203B41FA5}">
                      <a16:colId xmlns:a16="http://schemas.microsoft.com/office/drawing/2014/main" val="1142030820"/>
                    </a:ext>
                  </a:extLst>
                </a:gridCol>
                <a:gridCol w="411480">
                  <a:extLst>
                    <a:ext uri="{9D8B030D-6E8A-4147-A177-3AD203B41FA5}">
                      <a16:colId xmlns:a16="http://schemas.microsoft.com/office/drawing/2014/main" val="2415277162"/>
                    </a:ext>
                  </a:extLst>
                </a:gridCol>
                <a:gridCol w="411480">
                  <a:extLst>
                    <a:ext uri="{9D8B030D-6E8A-4147-A177-3AD203B41FA5}">
                      <a16:colId xmlns:a16="http://schemas.microsoft.com/office/drawing/2014/main" val="3095877193"/>
                    </a:ext>
                  </a:extLst>
                </a:gridCol>
                <a:gridCol w="411480">
                  <a:extLst>
                    <a:ext uri="{9D8B030D-6E8A-4147-A177-3AD203B41FA5}">
                      <a16:colId xmlns:a16="http://schemas.microsoft.com/office/drawing/2014/main" val="882684228"/>
                    </a:ext>
                  </a:extLst>
                </a:gridCol>
                <a:gridCol w="411480">
                  <a:extLst>
                    <a:ext uri="{9D8B030D-6E8A-4147-A177-3AD203B41FA5}">
                      <a16:colId xmlns:a16="http://schemas.microsoft.com/office/drawing/2014/main" val="1058817133"/>
                    </a:ext>
                  </a:extLst>
                </a:gridCol>
                <a:gridCol w="411480">
                  <a:extLst>
                    <a:ext uri="{9D8B030D-6E8A-4147-A177-3AD203B41FA5}">
                      <a16:colId xmlns:a16="http://schemas.microsoft.com/office/drawing/2014/main" val="2717929510"/>
                    </a:ext>
                  </a:extLst>
                </a:gridCol>
                <a:gridCol w="411480">
                  <a:extLst>
                    <a:ext uri="{9D8B030D-6E8A-4147-A177-3AD203B41FA5}">
                      <a16:colId xmlns:a16="http://schemas.microsoft.com/office/drawing/2014/main" val="549365391"/>
                    </a:ext>
                  </a:extLst>
                </a:gridCol>
                <a:gridCol w="411480">
                  <a:extLst>
                    <a:ext uri="{9D8B030D-6E8A-4147-A177-3AD203B41FA5}">
                      <a16:colId xmlns:a16="http://schemas.microsoft.com/office/drawing/2014/main" val="2267452431"/>
                    </a:ext>
                  </a:extLst>
                </a:gridCol>
                <a:gridCol w="411480">
                  <a:extLst>
                    <a:ext uri="{9D8B030D-6E8A-4147-A177-3AD203B41FA5}">
                      <a16:colId xmlns:a16="http://schemas.microsoft.com/office/drawing/2014/main" val="2800997780"/>
                    </a:ext>
                  </a:extLst>
                </a:gridCol>
                <a:gridCol w="411480">
                  <a:extLst>
                    <a:ext uri="{9D8B030D-6E8A-4147-A177-3AD203B41FA5}">
                      <a16:colId xmlns:a16="http://schemas.microsoft.com/office/drawing/2014/main" val="1344004175"/>
                    </a:ext>
                  </a:extLst>
                </a:gridCol>
                <a:gridCol w="411480">
                  <a:extLst>
                    <a:ext uri="{9D8B030D-6E8A-4147-A177-3AD203B41FA5}">
                      <a16:colId xmlns:a16="http://schemas.microsoft.com/office/drawing/2014/main" val="3241347780"/>
                    </a:ext>
                  </a:extLst>
                </a:gridCol>
                <a:gridCol w="411480">
                  <a:extLst>
                    <a:ext uri="{9D8B030D-6E8A-4147-A177-3AD203B41FA5}">
                      <a16:colId xmlns:a16="http://schemas.microsoft.com/office/drawing/2014/main" val="38635558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852689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- 2026-08-16 11:20:50</a:t>
                      </a:r>
                      <a:r>
                        <a:rPr kumimoji="0" lang="de-DE" sz="1000" b="0" i="0" u="none" strike="noStrike" kern="1200" cap="none" spc="0" normalizeH="0" baseline="0" noProof="0">
                          <a:ln>
                            <a:noFill/>
                          </a:ln>
                          <a:solidFill>
                            <a:prstClr val="black"/>
                          </a:solidFill>
                          <a:effectLst/>
                          <a:uLnTx/>
                          <a:uFillTx/>
                          <a:latin typeface="Calibri"/>
                          <a:ea typeface="+mn-ea"/>
                          <a:cs typeface="+mn-cs"/>
                        </a:rPr>
                        <a:t>
 Hast du einen Heimspeicher? Dann nutze ihn smart. 🔋​
Das Flexband gibt vor, in welchem Rahmen dein Speicher agieren darf, damit du und das Netz gleichzeitig profitieren. Innerhalb dieses Rahmens entscheidest du alles selbst.​
Mehr dazu im Reel. 👆​
#Flexband #Energiespeicher #Flexumer #Bayernwerk​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https://quintly-eu-image-storage.s3.amazonaws.com/e8592415fa173d078d8bc710b723a0a6/320da849c9def57fb181dc1c88aada4d.jpg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08/24/2026 08:24:26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3827</a:t>
                      </a:r>
                    </a:p>
                  </a:txBody>
                  <a:tcPr/>
                </a:tc>
                <a:extLst>
                  <a:ext uri="{0D108BD9-81ED-4DB2-BD59-A6C34878D82A}">
                    <a16:rowId xmlns:a16="http://schemas.microsoft.com/office/drawing/2014/main" val="558428509"/>
                  </a:ext>
                </a:extLst>
              </a:tr>
            </a:tbl>
          </a:graphicData>
        </a:graphic>
      </p:graphicFrame>
      <p:sp>
        <p:nvSpPr>
          <p:cNvPr id="4" name="Text Placeholder 3">
            <a:extLst>
              <a:ext uri="{FF2B5EF4-FFF2-40B4-BE49-F238E27FC236}">
                <a16:creationId xmlns:a16="http://schemas.microsoft.com/office/drawing/2014/main" id="{F5167125-4B15-435F-922A-4645523A1C47}"/>
              </a:ext>
            </a:extLst>
          </p:cNvPr>
          <p:cNvSpPr>
            <a:spLocks noGrp="1"/>
          </p:cNvSpPr>
          <p:nvPr>
            <p:ph type="body" sz="quarter" idx="14"/>
          </p:nvPr>
        </p:nvSpPr>
        <p:spPr/>
        <p:txBody>
          <a:bodyPr/>
          <a:lstStyle/>
          <a:p>
            <a:r>
              <a:rPr lang="en-US"/>
              <a:t>08/10/2026 - 08/23/2026</a:t>
            </a:r>
          </a:p>
        </p:txBody>
      </p:sp>
    </p:spTree>
    <p:extLst>
      <p:ext uri="{BB962C8B-B14F-4D97-AF65-F5344CB8AC3E}">
        <p14:creationId xmlns:p14="http://schemas.microsoft.com/office/powerpoint/2010/main" val="17335346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A3EED-F38A-45C3-B2DF-1DB38F4C6A9E}"/>
              </a:ext>
            </a:extLst>
          </p:cNvPr>
          <p:cNvSpPr>
            <a:spLocks noGrp="1"/>
          </p:cNvSpPr>
          <p:nvPr>
            <p:ph type="title"/>
          </p:nvPr>
        </p:nvSpPr>
        <p:spPr/>
        <p:txBody>
          <a:bodyPr/>
          <a:lstStyle/>
          <a:p>
            <a:r>
              <a:rPr lang="en-US"/>
              <a:t>Instagram Posts Table with Fans | 3 profiles - 9 of 14</a:t>
            </a:r>
          </a:p>
        </p:txBody>
      </p:sp>
      <p:graphicFrame>
        <p:nvGraphicFramePr>
          <p:cNvPr id="5" name="Table Placeholder 4">
            <a:extLst>
              <a:ext uri="{FF2B5EF4-FFF2-40B4-BE49-F238E27FC236}">
                <a16:creationId xmlns:a16="http://schemas.microsoft.com/office/drawing/2014/main" id="{C27E6708-FF96-4EDB-8DF6-39530F0702EC}"/>
              </a:ext>
            </a:extLst>
          </p:cNvPr>
          <p:cNvGraphicFramePr>
            <a:graphicFrameLocks noGrp="1"/>
          </p:cNvGraphicFramePr>
          <p:nvPr>
            <p:ph type="tbl" sz="quarter" idx="13"/>
            <p:extLst>
              <p:ext uri="{D42A27DB-BD31-4B8C-83A1-F6EECF244321}">
                <p14:modId xmlns:p14="http://schemas.microsoft.com/office/powerpoint/2010/main" val="1584391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984991199"/>
                    </a:ext>
                  </a:extLst>
                </a:gridCol>
                <a:gridCol w="905256">
                  <a:extLst>
                    <a:ext uri="{9D8B030D-6E8A-4147-A177-3AD203B41FA5}">
                      <a16:colId xmlns:a16="http://schemas.microsoft.com/office/drawing/2014/main" val="3020020216"/>
                    </a:ext>
                  </a:extLst>
                </a:gridCol>
                <a:gridCol w="411480">
                  <a:extLst>
                    <a:ext uri="{9D8B030D-6E8A-4147-A177-3AD203B41FA5}">
                      <a16:colId xmlns:a16="http://schemas.microsoft.com/office/drawing/2014/main" val="578085503"/>
                    </a:ext>
                  </a:extLst>
                </a:gridCol>
                <a:gridCol w="411480">
                  <a:extLst>
                    <a:ext uri="{9D8B030D-6E8A-4147-A177-3AD203B41FA5}">
                      <a16:colId xmlns:a16="http://schemas.microsoft.com/office/drawing/2014/main" val="134997428"/>
                    </a:ext>
                  </a:extLst>
                </a:gridCol>
                <a:gridCol w="411480">
                  <a:extLst>
                    <a:ext uri="{9D8B030D-6E8A-4147-A177-3AD203B41FA5}">
                      <a16:colId xmlns:a16="http://schemas.microsoft.com/office/drawing/2014/main" val="2732791980"/>
                    </a:ext>
                  </a:extLst>
                </a:gridCol>
                <a:gridCol w="411480">
                  <a:extLst>
                    <a:ext uri="{9D8B030D-6E8A-4147-A177-3AD203B41FA5}">
                      <a16:colId xmlns:a16="http://schemas.microsoft.com/office/drawing/2014/main" val="1081573127"/>
                    </a:ext>
                  </a:extLst>
                </a:gridCol>
                <a:gridCol w="411480">
                  <a:extLst>
                    <a:ext uri="{9D8B030D-6E8A-4147-A177-3AD203B41FA5}">
                      <a16:colId xmlns:a16="http://schemas.microsoft.com/office/drawing/2014/main" val="1629533429"/>
                    </a:ext>
                  </a:extLst>
                </a:gridCol>
                <a:gridCol w="411480">
                  <a:extLst>
                    <a:ext uri="{9D8B030D-6E8A-4147-A177-3AD203B41FA5}">
                      <a16:colId xmlns:a16="http://schemas.microsoft.com/office/drawing/2014/main" val="3133176828"/>
                    </a:ext>
                  </a:extLst>
                </a:gridCol>
                <a:gridCol w="411480">
                  <a:extLst>
                    <a:ext uri="{9D8B030D-6E8A-4147-A177-3AD203B41FA5}">
                      <a16:colId xmlns:a16="http://schemas.microsoft.com/office/drawing/2014/main" val="416339274"/>
                    </a:ext>
                  </a:extLst>
                </a:gridCol>
                <a:gridCol w="411480">
                  <a:extLst>
                    <a:ext uri="{9D8B030D-6E8A-4147-A177-3AD203B41FA5}">
                      <a16:colId xmlns:a16="http://schemas.microsoft.com/office/drawing/2014/main" val="2020740704"/>
                    </a:ext>
                  </a:extLst>
                </a:gridCol>
                <a:gridCol w="411480">
                  <a:extLst>
                    <a:ext uri="{9D8B030D-6E8A-4147-A177-3AD203B41FA5}">
                      <a16:colId xmlns:a16="http://schemas.microsoft.com/office/drawing/2014/main" val="1905433974"/>
                    </a:ext>
                  </a:extLst>
                </a:gridCol>
                <a:gridCol w="411480">
                  <a:extLst>
                    <a:ext uri="{9D8B030D-6E8A-4147-A177-3AD203B41FA5}">
                      <a16:colId xmlns:a16="http://schemas.microsoft.com/office/drawing/2014/main" val="92957944"/>
                    </a:ext>
                  </a:extLst>
                </a:gridCol>
                <a:gridCol w="411480">
                  <a:extLst>
                    <a:ext uri="{9D8B030D-6E8A-4147-A177-3AD203B41FA5}">
                      <a16:colId xmlns:a16="http://schemas.microsoft.com/office/drawing/2014/main" val="1898374600"/>
                    </a:ext>
                  </a:extLst>
                </a:gridCol>
                <a:gridCol w="411480">
                  <a:extLst>
                    <a:ext uri="{9D8B030D-6E8A-4147-A177-3AD203B41FA5}">
                      <a16:colId xmlns:a16="http://schemas.microsoft.com/office/drawing/2014/main" val="1856378732"/>
                    </a:ext>
                  </a:extLst>
                </a:gridCol>
                <a:gridCol w="411480">
                  <a:extLst>
                    <a:ext uri="{9D8B030D-6E8A-4147-A177-3AD203B41FA5}">
                      <a16:colId xmlns:a16="http://schemas.microsoft.com/office/drawing/2014/main" val="578338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465836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- 2026-08-15 12:11:44</a:t>
                      </a:r>
                      <a:r>
                        <a:rPr kumimoji="0" lang="de-DE" sz="1000" b="0" i="0" u="none" strike="noStrike" kern="1200" cap="none" spc="0" normalizeH="0" baseline="0" noProof="0">
                          <a:ln>
                            <a:noFill/>
                          </a:ln>
                          <a:solidFill>
                            <a:prstClr val="black"/>
                          </a:solidFill>
                          <a:effectLst/>
                          <a:uLnTx/>
                          <a:uFillTx/>
                          <a:latin typeface="Calibri"/>
                          <a:ea typeface="+mn-ea"/>
                          <a:cs typeface="+mn-cs"/>
                        </a:rPr>
                        <a:t>
 🚴 Tschüss, BR-Radltour - was für eine Woche!​
Rund 1.000 Radlerinnen und Radler. Hunderte Kilometer quer durch Bayern. Unzählige Begegnungen, Gespräche und gemeinsame Momente. 🤝​
Die BR-Radltour ist mehr als ein Event - sie ist ein Zeichen für Zusammenhalt. Genau das, wofür auch wir als Bayernwerk jeden Tag stehen: für die Menschen in Bayern. Da sein für Land und Leute - auf dem Sattel und im Netz. ⚡​
Ein riesiges Dankeschön an alle Radlerinnen und Radler, die fleißigen Helferinnen und Helfer, den @bayerischer_rundfunk , die Organisatoren, und natürlich an unsere Bayernwerk-Kolleginnen und Kollegen, die mit angepackt und mitgeradelt sind. 👏
Bis zur nächsten Runde! 🙌​
#BRRadltour #Bayernwerk #Radltour #Bayern​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https://quintly-eu-image-storage.s3.amazonaws.com/e8592415fa173d078d8bc710b723a0a6/869640fbdfb5246a039684fbb1fd28b1.jpg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08/24/2026 08:24:26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4684</a:t>
                      </a:r>
                    </a:p>
                  </a:txBody>
                  <a:tcPr/>
                </a:tc>
                <a:extLst>
                  <a:ext uri="{0D108BD9-81ED-4DB2-BD59-A6C34878D82A}">
                    <a16:rowId xmlns:a16="http://schemas.microsoft.com/office/drawing/2014/main" val="2040581494"/>
                  </a:ext>
                </a:extLst>
              </a:tr>
            </a:tbl>
          </a:graphicData>
        </a:graphic>
      </p:graphicFrame>
      <p:sp>
        <p:nvSpPr>
          <p:cNvPr id="4" name="Text Placeholder 3">
            <a:extLst>
              <a:ext uri="{FF2B5EF4-FFF2-40B4-BE49-F238E27FC236}">
                <a16:creationId xmlns:a16="http://schemas.microsoft.com/office/drawing/2014/main" id="{805BC1D7-2544-4E7F-BD36-1EB986C89867}"/>
              </a:ext>
            </a:extLst>
          </p:cNvPr>
          <p:cNvSpPr>
            <a:spLocks noGrp="1"/>
          </p:cNvSpPr>
          <p:nvPr>
            <p:ph type="body" sz="quarter" idx="14"/>
          </p:nvPr>
        </p:nvSpPr>
        <p:spPr/>
        <p:txBody>
          <a:bodyPr/>
          <a:lstStyle/>
          <a:p>
            <a:r>
              <a:rPr lang="en-US"/>
              <a:t>08/10/2026 - 08/23/2026</a:t>
            </a:r>
          </a:p>
        </p:txBody>
      </p:sp>
    </p:spTree>
    <p:extLst>
      <p:ext uri="{BB962C8B-B14F-4D97-AF65-F5344CB8AC3E}">
        <p14:creationId xmlns:p14="http://schemas.microsoft.com/office/powerpoint/2010/main" val="24557151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B4110-650A-4822-877E-CA05EA5EB1AE}"/>
              </a:ext>
            </a:extLst>
          </p:cNvPr>
          <p:cNvSpPr>
            <a:spLocks noGrp="1"/>
          </p:cNvSpPr>
          <p:nvPr>
            <p:ph type="title"/>
          </p:nvPr>
        </p:nvSpPr>
        <p:spPr/>
        <p:txBody>
          <a:bodyPr/>
          <a:lstStyle/>
          <a:p>
            <a:r>
              <a:rPr lang="en-US"/>
              <a:t>Instagram Posts Table with Fans | 3 profiles - 10 of 14</a:t>
            </a:r>
          </a:p>
        </p:txBody>
      </p:sp>
      <p:graphicFrame>
        <p:nvGraphicFramePr>
          <p:cNvPr id="5" name="Table Placeholder 4">
            <a:extLst>
              <a:ext uri="{FF2B5EF4-FFF2-40B4-BE49-F238E27FC236}">
                <a16:creationId xmlns:a16="http://schemas.microsoft.com/office/drawing/2014/main" id="{6CB22144-2CA8-4C05-B00C-C1938F35BB94}"/>
              </a:ext>
            </a:extLst>
          </p:cNvPr>
          <p:cNvGraphicFramePr>
            <a:graphicFrameLocks noGrp="1"/>
          </p:cNvGraphicFramePr>
          <p:nvPr>
            <p:ph type="tbl" sz="quarter" idx="13"/>
            <p:extLst>
              <p:ext uri="{D42A27DB-BD31-4B8C-83A1-F6EECF244321}">
                <p14:modId xmlns:p14="http://schemas.microsoft.com/office/powerpoint/2010/main" val="3937466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331933812"/>
                    </a:ext>
                  </a:extLst>
                </a:gridCol>
                <a:gridCol w="905256">
                  <a:extLst>
                    <a:ext uri="{9D8B030D-6E8A-4147-A177-3AD203B41FA5}">
                      <a16:colId xmlns:a16="http://schemas.microsoft.com/office/drawing/2014/main" val="775821240"/>
                    </a:ext>
                  </a:extLst>
                </a:gridCol>
                <a:gridCol w="411480">
                  <a:extLst>
                    <a:ext uri="{9D8B030D-6E8A-4147-A177-3AD203B41FA5}">
                      <a16:colId xmlns:a16="http://schemas.microsoft.com/office/drawing/2014/main" val="2165401575"/>
                    </a:ext>
                  </a:extLst>
                </a:gridCol>
                <a:gridCol w="411480">
                  <a:extLst>
                    <a:ext uri="{9D8B030D-6E8A-4147-A177-3AD203B41FA5}">
                      <a16:colId xmlns:a16="http://schemas.microsoft.com/office/drawing/2014/main" val="2260149214"/>
                    </a:ext>
                  </a:extLst>
                </a:gridCol>
                <a:gridCol w="411480">
                  <a:extLst>
                    <a:ext uri="{9D8B030D-6E8A-4147-A177-3AD203B41FA5}">
                      <a16:colId xmlns:a16="http://schemas.microsoft.com/office/drawing/2014/main" val="334867381"/>
                    </a:ext>
                  </a:extLst>
                </a:gridCol>
                <a:gridCol w="411480">
                  <a:extLst>
                    <a:ext uri="{9D8B030D-6E8A-4147-A177-3AD203B41FA5}">
                      <a16:colId xmlns:a16="http://schemas.microsoft.com/office/drawing/2014/main" val="2946857487"/>
                    </a:ext>
                  </a:extLst>
                </a:gridCol>
                <a:gridCol w="411480">
                  <a:extLst>
                    <a:ext uri="{9D8B030D-6E8A-4147-A177-3AD203B41FA5}">
                      <a16:colId xmlns:a16="http://schemas.microsoft.com/office/drawing/2014/main" val="2702896609"/>
                    </a:ext>
                  </a:extLst>
                </a:gridCol>
                <a:gridCol w="411480">
                  <a:extLst>
                    <a:ext uri="{9D8B030D-6E8A-4147-A177-3AD203B41FA5}">
                      <a16:colId xmlns:a16="http://schemas.microsoft.com/office/drawing/2014/main" val="290044505"/>
                    </a:ext>
                  </a:extLst>
                </a:gridCol>
                <a:gridCol w="411480">
                  <a:extLst>
                    <a:ext uri="{9D8B030D-6E8A-4147-A177-3AD203B41FA5}">
                      <a16:colId xmlns:a16="http://schemas.microsoft.com/office/drawing/2014/main" val="842411765"/>
                    </a:ext>
                  </a:extLst>
                </a:gridCol>
                <a:gridCol w="411480">
                  <a:extLst>
                    <a:ext uri="{9D8B030D-6E8A-4147-A177-3AD203B41FA5}">
                      <a16:colId xmlns:a16="http://schemas.microsoft.com/office/drawing/2014/main" val="961256397"/>
                    </a:ext>
                  </a:extLst>
                </a:gridCol>
                <a:gridCol w="411480">
                  <a:extLst>
                    <a:ext uri="{9D8B030D-6E8A-4147-A177-3AD203B41FA5}">
                      <a16:colId xmlns:a16="http://schemas.microsoft.com/office/drawing/2014/main" val="2562369716"/>
                    </a:ext>
                  </a:extLst>
                </a:gridCol>
                <a:gridCol w="411480">
                  <a:extLst>
                    <a:ext uri="{9D8B030D-6E8A-4147-A177-3AD203B41FA5}">
                      <a16:colId xmlns:a16="http://schemas.microsoft.com/office/drawing/2014/main" val="1050171665"/>
                    </a:ext>
                  </a:extLst>
                </a:gridCol>
                <a:gridCol w="411480">
                  <a:extLst>
                    <a:ext uri="{9D8B030D-6E8A-4147-A177-3AD203B41FA5}">
                      <a16:colId xmlns:a16="http://schemas.microsoft.com/office/drawing/2014/main" val="2302241486"/>
                    </a:ext>
                  </a:extLst>
                </a:gridCol>
                <a:gridCol w="411480">
                  <a:extLst>
                    <a:ext uri="{9D8B030D-6E8A-4147-A177-3AD203B41FA5}">
                      <a16:colId xmlns:a16="http://schemas.microsoft.com/office/drawing/2014/main" val="1088585122"/>
                    </a:ext>
                  </a:extLst>
                </a:gridCol>
                <a:gridCol w="411480">
                  <a:extLst>
                    <a:ext uri="{9D8B030D-6E8A-4147-A177-3AD203B41FA5}">
                      <a16:colId xmlns:a16="http://schemas.microsoft.com/office/drawing/2014/main" val="2427537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099203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- 2026-08-14 16:05:38</a:t>
                      </a:r>
                      <a:r>
                        <a:rPr kumimoji="0" lang="de-DE" sz="1000" b="0" i="0" u="none" strike="noStrike" kern="1200" cap="none" spc="0" normalizeH="0" baseline="0" noProof="0">
                          <a:ln>
                            <a:noFill/>
                          </a:ln>
                          <a:solidFill>
                            <a:prstClr val="black"/>
                          </a:solidFill>
                          <a:effectLst/>
                          <a:uLnTx/>
                          <a:uFillTx/>
                          <a:latin typeface="Calibri"/>
                          <a:ea typeface="+mn-ea"/>
                          <a:cs typeface="+mn-cs"/>
                        </a:rPr>
                        <a:t>
 Kleiner Sensor, große Wirkung🔌☀️​
Im Solarpark Kronstetten wurde der erste Sensor Hub von Nuno Labs installiert. Das Gerät erfasst Wetter- und Anlagendaten direkt vor Ort und sorgt dafür, dass künftig noch genauer vorhergesagt werden kann, wie viel Strom die Anlage produziert. Bessere Daten, smartere Prognosen, effizientere Energievermarktung.​
Erst der Anfang eines spannenden Pilotprojekts der Bayernwerk Natur. 🚀
Danke an alle Beteiligten und das Team von Nuno Labs! 🙌​
#Energiewende #Photovoltaik #Solarenergie​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https://quintly-eu-image-storage.s3.amazonaws.com/e8592415fa173d078d8bc710b723a0a6/e190e5fb0c1629d7d14c0b2705dfddbe.jpg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08/24/2026 08:24:26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4259</a:t>
                      </a:r>
                    </a:p>
                  </a:txBody>
                  <a:tcPr/>
                </a:tc>
                <a:extLst>
                  <a:ext uri="{0D108BD9-81ED-4DB2-BD59-A6C34878D82A}">
                    <a16:rowId xmlns:a16="http://schemas.microsoft.com/office/drawing/2014/main" val="216060372"/>
                  </a:ext>
                </a:extLst>
              </a:tr>
            </a:tbl>
          </a:graphicData>
        </a:graphic>
      </p:graphicFrame>
      <p:sp>
        <p:nvSpPr>
          <p:cNvPr id="4" name="Text Placeholder 3">
            <a:extLst>
              <a:ext uri="{FF2B5EF4-FFF2-40B4-BE49-F238E27FC236}">
                <a16:creationId xmlns:a16="http://schemas.microsoft.com/office/drawing/2014/main" id="{D59D42FC-CFF9-4F68-9C20-F934B914C925}"/>
              </a:ext>
            </a:extLst>
          </p:cNvPr>
          <p:cNvSpPr>
            <a:spLocks noGrp="1"/>
          </p:cNvSpPr>
          <p:nvPr>
            <p:ph type="body" sz="quarter" idx="14"/>
          </p:nvPr>
        </p:nvSpPr>
        <p:spPr/>
        <p:txBody>
          <a:bodyPr/>
          <a:lstStyle/>
          <a:p>
            <a:r>
              <a:rPr lang="en-US"/>
              <a:t>08/10/2026 - 08/23/2026</a:t>
            </a:r>
          </a:p>
        </p:txBody>
      </p:sp>
    </p:spTree>
    <p:extLst>
      <p:ext uri="{BB962C8B-B14F-4D97-AF65-F5344CB8AC3E}">
        <p14:creationId xmlns:p14="http://schemas.microsoft.com/office/powerpoint/2010/main" val="37007217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F1653-1654-414E-BA3D-EEE4B0F05958}"/>
              </a:ext>
            </a:extLst>
          </p:cNvPr>
          <p:cNvSpPr>
            <a:spLocks noGrp="1"/>
          </p:cNvSpPr>
          <p:nvPr>
            <p:ph type="title"/>
          </p:nvPr>
        </p:nvSpPr>
        <p:spPr/>
        <p:txBody>
          <a:bodyPr/>
          <a:lstStyle/>
          <a:p>
            <a:r>
              <a:rPr lang="en-US"/>
              <a:t>Instagram Posts Table with Fans | 3 profiles - 11 of 14</a:t>
            </a:r>
          </a:p>
        </p:txBody>
      </p:sp>
      <p:graphicFrame>
        <p:nvGraphicFramePr>
          <p:cNvPr id="5" name="Table Placeholder 4">
            <a:extLst>
              <a:ext uri="{FF2B5EF4-FFF2-40B4-BE49-F238E27FC236}">
                <a16:creationId xmlns:a16="http://schemas.microsoft.com/office/drawing/2014/main" id="{4CE5290B-6C80-48C7-8C3B-6749B97DD7E2}"/>
              </a:ext>
            </a:extLst>
          </p:cNvPr>
          <p:cNvGraphicFramePr>
            <a:graphicFrameLocks noGrp="1"/>
          </p:cNvGraphicFramePr>
          <p:nvPr>
            <p:ph type="tbl" sz="quarter" idx="13"/>
            <p:extLst>
              <p:ext uri="{D42A27DB-BD31-4B8C-83A1-F6EECF244321}">
                <p14:modId xmlns:p14="http://schemas.microsoft.com/office/powerpoint/2010/main" val="3934303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076057246"/>
                    </a:ext>
                  </a:extLst>
                </a:gridCol>
                <a:gridCol w="905256">
                  <a:extLst>
                    <a:ext uri="{9D8B030D-6E8A-4147-A177-3AD203B41FA5}">
                      <a16:colId xmlns:a16="http://schemas.microsoft.com/office/drawing/2014/main" val="1647994032"/>
                    </a:ext>
                  </a:extLst>
                </a:gridCol>
                <a:gridCol w="411480">
                  <a:extLst>
                    <a:ext uri="{9D8B030D-6E8A-4147-A177-3AD203B41FA5}">
                      <a16:colId xmlns:a16="http://schemas.microsoft.com/office/drawing/2014/main" val="3141263506"/>
                    </a:ext>
                  </a:extLst>
                </a:gridCol>
                <a:gridCol w="411480">
                  <a:extLst>
                    <a:ext uri="{9D8B030D-6E8A-4147-A177-3AD203B41FA5}">
                      <a16:colId xmlns:a16="http://schemas.microsoft.com/office/drawing/2014/main" val="1964787062"/>
                    </a:ext>
                  </a:extLst>
                </a:gridCol>
                <a:gridCol w="411480">
                  <a:extLst>
                    <a:ext uri="{9D8B030D-6E8A-4147-A177-3AD203B41FA5}">
                      <a16:colId xmlns:a16="http://schemas.microsoft.com/office/drawing/2014/main" val="2940726860"/>
                    </a:ext>
                  </a:extLst>
                </a:gridCol>
                <a:gridCol w="411480">
                  <a:extLst>
                    <a:ext uri="{9D8B030D-6E8A-4147-A177-3AD203B41FA5}">
                      <a16:colId xmlns:a16="http://schemas.microsoft.com/office/drawing/2014/main" val="1595625777"/>
                    </a:ext>
                  </a:extLst>
                </a:gridCol>
                <a:gridCol w="411480">
                  <a:extLst>
                    <a:ext uri="{9D8B030D-6E8A-4147-A177-3AD203B41FA5}">
                      <a16:colId xmlns:a16="http://schemas.microsoft.com/office/drawing/2014/main" val="1774576290"/>
                    </a:ext>
                  </a:extLst>
                </a:gridCol>
                <a:gridCol w="411480">
                  <a:extLst>
                    <a:ext uri="{9D8B030D-6E8A-4147-A177-3AD203B41FA5}">
                      <a16:colId xmlns:a16="http://schemas.microsoft.com/office/drawing/2014/main" val="265258966"/>
                    </a:ext>
                  </a:extLst>
                </a:gridCol>
                <a:gridCol w="411480">
                  <a:extLst>
                    <a:ext uri="{9D8B030D-6E8A-4147-A177-3AD203B41FA5}">
                      <a16:colId xmlns:a16="http://schemas.microsoft.com/office/drawing/2014/main" val="2918100858"/>
                    </a:ext>
                  </a:extLst>
                </a:gridCol>
                <a:gridCol w="411480">
                  <a:extLst>
                    <a:ext uri="{9D8B030D-6E8A-4147-A177-3AD203B41FA5}">
                      <a16:colId xmlns:a16="http://schemas.microsoft.com/office/drawing/2014/main" val="2434268508"/>
                    </a:ext>
                  </a:extLst>
                </a:gridCol>
                <a:gridCol w="411480">
                  <a:extLst>
                    <a:ext uri="{9D8B030D-6E8A-4147-A177-3AD203B41FA5}">
                      <a16:colId xmlns:a16="http://schemas.microsoft.com/office/drawing/2014/main" val="4163524668"/>
                    </a:ext>
                  </a:extLst>
                </a:gridCol>
                <a:gridCol w="411480">
                  <a:extLst>
                    <a:ext uri="{9D8B030D-6E8A-4147-A177-3AD203B41FA5}">
                      <a16:colId xmlns:a16="http://schemas.microsoft.com/office/drawing/2014/main" val="1374103549"/>
                    </a:ext>
                  </a:extLst>
                </a:gridCol>
                <a:gridCol w="411480">
                  <a:extLst>
                    <a:ext uri="{9D8B030D-6E8A-4147-A177-3AD203B41FA5}">
                      <a16:colId xmlns:a16="http://schemas.microsoft.com/office/drawing/2014/main" val="238203573"/>
                    </a:ext>
                  </a:extLst>
                </a:gridCol>
                <a:gridCol w="411480">
                  <a:extLst>
                    <a:ext uri="{9D8B030D-6E8A-4147-A177-3AD203B41FA5}">
                      <a16:colId xmlns:a16="http://schemas.microsoft.com/office/drawing/2014/main" val="4045430186"/>
                    </a:ext>
                  </a:extLst>
                </a:gridCol>
                <a:gridCol w="411480">
                  <a:extLst>
                    <a:ext uri="{9D8B030D-6E8A-4147-A177-3AD203B41FA5}">
                      <a16:colId xmlns:a16="http://schemas.microsoft.com/office/drawing/2014/main" val="1423104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049681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- 2026-08-13 16:49:51</a:t>
                      </a:r>
                      <a:r>
                        <a:rPr kumimoji="0" lang="de-DE" sz="1000" b="0" i="0" u="none" strike="noStrike" kern="1200" cap="none" spc="0" normalizeH="0" baseline="0" noProof="0">
                          <a:ln>
                            <a:noFill/>
                          </a:ln>
                          <a:solidFill>
                            <a:prstClr val="black"/>
                          </a:solidFill>
                          <a:effectLst/>
                          <a:uLnTx/>
                          <a:uFillTx/>
                          <a:latin typeface="Calibri"/>
                          <a:ea typeface="+mn-ea"/>
                          <a:cs typeface="+mn-cs"/>
                        </a:rPr>
                        <a:t>
 In Bayern schläft man einfach anders. 😄✨​
Petra und Gerda haben sich für die neue Folge @bayern.kurios aus den Bayernwerk Studios einmal genauer umgeschaut: Wo sind eigentlich die kuriosesten Schlafplätze Bayerns?
Spoiler: Es sind einige. 😉​
Vom gemütlichen Baumhaus über den rustikalen Schäferwagen bis hin zur Übernachtung im Heu. Für alle, die es noch etwas außergewöhnlicher mögen: Wie wär’s mit einer Nacht im Bahnwaggon oder in einer echten Gefängniszelle? Oder lieber hoch hinaus im Iglu-Hotel mit Blick auf den Sternenhimmel? 🛏️✨​
Freut euch auf jede Menge Inspiration für den nächsten Ausflug in Bayern - es darf gebucht werden.​
🎧 Jetzt reinhören!​
#bayernkurios #podcast​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https://quintly-eu-image-storage.s3.amazonaws.com/e8592415fa173d078d8bc710b723a0a6/413622719e3a3b4026112200e0d056ba.jpg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08/24/2026 08:24:26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3235</a:t>
                      </a:r>
                    </a:p>
                  </a:txBody>
                  <a:tcPr/>
                </a:tc>
                <a:extLst>
                  <a:ext uri="{0D108BD9-81ED-4DB2-BD59-A6C34878D82A}">
                    <a16:rowId xmlns:a16="http://schemas.microsoft.com/office/drawing/2014/main" val="3998645950"/>
                  </a:ext>
                </a:extLst>
              </a:tr>
            </a:tbl>
          </a:graphicData>
        </a:graphic>
      </p:graphicFrame>
      <p:sp>
        <p:nvSpPr>
          <p:cNvPr id="4" name="Text Placeholder 3">
            <a:extLst>
              <a:ext uri="{FF2B5EF4-FFF2-40B4-BE49-F238E27FC236}">
                <a16:creationId xmlns:a16="http://schemas.microsoft.com/office/drawing/2014/main" id="{D9753D50-0C73-41C8-B821-84814E5FBC17}"/>
              </a:ext>
            </a:extLst>
          </p:cNvPr>
          <p:cNvSpPr>
            <a:spLocks noGrp="1"/>
          </p:cNvSpPr>
          <p:nvPr>
            <p:ph type="body" sz="quarter" idx="14"/>
          </p:nvPr>
        </p:nvSpPr>
        <p:spPr/>
        <p:txBody>
          <a:bodyPr/>
          <a:lstStyle/>
          <a:p>
            <a:r>
              <a:rPr lang="en-US"/>
              <a:t>08/10/2026 - 08/23/2026</a:t>
            </a:r>
          </a:p>
        </p:txBody>
      </p:sp>
    </p:spTree>
    <p:extLst>
      <p:ext uri="{BB962C8B-B14F-4D97-AF65-F5344CB8AC3E}">
        <p14:creationId xmlns:p14="http://schemas.microsoft.com/office/powerpoint/2010/main" val="32305197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45905-1957-4F58-AD83-0AD409AD8A4B}"/>
              </a:ext>
            </a:extLst>
          </p:cNvPr>
          <p:cNvSpPr>
            <a:spLocks noGrp="1"/>
          </p:cNvSpPr>
          <p:nvPr>
            <p:ph type="title"/>
          </p:nvPr>
        </p:nvSpPr>
        <p:spPr/>
        <p:txBody>
          <a:bodyPr/>
          <a:lstStyle/>
          <a:p>
            <a:r>
              <a:rPr lang="en-US"/>
              <a:t>Instagram Posts Table with Fans | 3 profiles - 12 of 14</a:t>
            </a:r>
          </a:p>
        </p:txBody>
      </p:sp>
      <p:graphicFrame>
        <p:nvGraphicFramePr>
          <p:cNvPr id="5" name="Table Placeholder 4">
            <a:extLst>
              <a:ext uri="{FF2B5EF4-FFF2-40B4-BE49-F238E27FC236}">
                <a16:creationId xmlns:a16="http://schemas.microsoft.com/office/drawing/2014/main" id="{A80ACA7C-1916-430A-9920-DAB8E6E34B2A}"/>
              </a:ext>
            </a:extLst>
          </p:cNvPr>
          <p:cNvGraphicFramePr>
            <a:graphicFrameLocks noGrp="1"/>
          </p:cNvGraphicFramePr>
          <p:nvPr>
            <p:ph type="tbl" sz="quarter" idx="13"/>
            <p:extLst>
              <p:ext uri="{D42A27DB-BD31-4B8C-83A1-F6EECF244321}">
                <p14:modId xmlns:p14="http://schemas.microsoft.com/office/powerpoint/2010/main" val="2522340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406772742"/>
                    </a:ext>
                  </a:extLst>
                </a:gridCol>
                <a:gridCol w="905256">
                  <a:extLst>
                    <a:ext uri="{9D8B030D-6E8A-4147-A177-3AD203B41FA5}">
                      <a16:colId xmlns:a16="http://schemas.microsoft.com/office/drawing/2014/main" val="3468903302"/>
                    </a:ext>
                  </a:extLst>
                </a:gridCol>
                <a:gridCol w="411480">
                  <a:extLst>
                    <a:ext uri="{9D8B030D-6E8A-4147-A177-3AD203B41FA5}">
                      <a16:colId xmlns:a16="http://schemas.microsoft.com/office/drawing/2014/main" val="2776489401"/>
                    </a:ext>
                  </a:extLst>
                </a:gridCol>
                <a:gridCol w="411480">
                  <a:extLst>
                    <a:ext uri="{9D8B030D-6E8A-4147-A177-3AD203B41FA5}">
                      <a16:colId xmlns:a16="http://schemas.microsoft.com/office/drawing/2014/main" val="2106449371"/>
                    </a:ext>
                  </a:extLst>
                </a:gridCol>
                <a:gridCol w="411480">
                  <a:extLst>
                    <a:ext uri="{9D8B030D-6E8A-4147-A177-3AD203B41FA5}">
                      <a16:colId xmlns:a16="http://schemas.microsoft.com/office/drawing/2014/main" val="2022337284"/>
                    </a:ext>
                  </a:extLst>
                </a:gridCol>
                <a:gridCol w="411480">
                  <a:extLst>
                    <a:ext uri="{9D8B030D-6E8A-4147-A177-3AD203B41FA5}">
                      <a16:colId xmlns:a16="http://schemas.microsoft.com/office/drawing/2014/main" val="490301793"/>
                    </a:ext>
                  </a:extLst>
                </a:gridCol>
                <a:gridCol w="411480">
                  <a:extLst>
                    <a:ext uri="{9D8B030D-6E8A-4147-A177-3AD203B41FA5}">
                      <a16:colId xmlns:a16="http://schemas.microsoft.com/office/drawing/2014/main" val="2243732561"/>
                    </a:ext>
                  </a:extLst>
                </a:gridCol>
                <a:gridCol w="411480">
                  <a:extLst>
                    <a:ext uri="{9D8B030D-6E8A-4147-A177-3AD203B41FA5}">
                      <a16:colId xmlns:a16="http://schemas.microsoft.com/office/drawing/2014/main" val="3318644212"/>
                    </a:ext>
                  </a:extLst>
                </a:gridCol>
                <a:gridCol w="411480">
                  <a:extLst>
                    <a:ext uri="{9D8B030D-6E8A-4147-A177-3AD203B41FA5}">
                      <a16:colId xmlns:a16="http://schemas.microsoft.com/office/drawing/2014/main" val="3590110380"/>
                    </a:ext>
                  </a:extLst>
                </a:gridCol>
                <a:gridCol w="411480">
                  <a:extLst>
                    <a:ext uri="{9D8B030D-6E8A-4147-A177-3AD203B41FA5}">
                      <a16:colId xmlns:a16="http://schemas.microsoft.com/office/drawing/2014/main" val="88019592"/>
                    </a:ext>
                  </a:extLst>
                </a:gridCol>
                <a:gridCol w="411480">
                  <a:extLst>
                    <a:ext uri="{9D8B030D-6E8A-4147-A177-3AD203B41FA5}">
                      <a16:colId xmlns:a16="http://schemas.microsoft.com/office/drawing/2014/main" val="589097390"/>
                    </a:ext>
                  </a:extLst>
                </a:gridCol>
                <a:gridCol w="411480">
                  <a:extLst>
                    <a:ext uri="{9D8B030D-6E8A-4147-A177-3AD203B41FA5}">
                      <a16:colId xmlns:a16="http://schemas.microsoft.com/office/drawing/2014/main" val="1073256324"/>
                    </a:ext>
                  </a:extLst>
                </a:gridCol>
                <a:gridCol w="411480">
                  <a:extLst>
                    <a:ext uri="{9D8B030D-6E8A-4147-A177-3AD203B41FA5}">
                      <a16:colId xmlns:a16="http://schemas.microsoft.com/office/drawing/2014/main" val="1248339160"/>
                    </a:ext>
                  </a:extLst>
                </a:gridCol>
                <a:gridCol w="411480">
                  <a:extLst>
                    <a:ext uri="{9D8B030D-6E8A-4147-A177-3AD203B41FA5}">
                      <a16:colId xmlns:a16="http://schemas.microsoft.com/office/drawing/2014/main" val="1800995086"/>
                    </a:ext>
                  </a:extLst>
                </a:gridCol>
                <a:gridCol w="411480">
                  <a:extLst>
                    <a:ext uri="{9D8B030D-6E8A-4147-A177-3AD203B41FA5}">
                      <a16:colId xmlns:a16="http://schemas.microsoft.com/office/drawing/2014/main" val="408982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394671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- 2026-08-12 16:29:50</a:t>
                      </a:r>
                      <a:r>
                        <a:rPr kumimoji="0" lang="de-DE" sz="1000" b="0" i="0" u="none" strike="noStrike" kern="1200" cap="none" spc="0" normalizeH="0" baseline="0" noProof="0">
                          <a:ln>
                            <a:noFill/>
                          </a:ln>
                          <a:solidFill>
                            <a:prstClr val="black"/>
                          </a:solidFill>
                          <a:effectLst/>
                          <a:uLnTx/>
                          <a:uFillTx/>
                          <a:latin typeface="Calibri"/>
                          <a:ea typeface="+mn-ea"/>
                          <a:cs typeface="+mn-cs"/>
                        </a:rPr>
                        <a:t>
 🎮 Vom Hobby zum Beruf – wie wird man eigentlich eSportler?
In der zweiten Folge von #INSIDEGAME, dem neuen Podcast von BFV eFootball und Bayernwerk, spricht Host und Influencer Lukas Hösch @badeschlappenyt mit dem ehemaligen eSportler Franjo Lucic-Jozak und Niklas Weinreich vom BFV eFootball über den Weg in den professionellen eSport. ✨
Sie werfen einen Blick hinter die Kulissen und beantworten die Fragen, die viele Gamer und Nicht-Gamer gleichermaßen beschäftigen: Zockt man als Profi wirklich den ganzen Tag? Wie gut muss man sein, um den Sprung in den professionellen eSport zu schaffen? Außerdem sprechen sie über Karrierewege im eSport, bestehende Wettbewerbsstrukturen im eFootball🏆 und warum es nicht den einen klassischen Weg zum Profi gibt. 
🎧 Jetzt reinhören und erfahren, was wirklich hinter dem Traum vom eSport-Profi steckt. Überall, wo es Podcasts gibt!
👇 Könntest du dir vorstellen, dein Hobby Gaming zum Beruf zu machen? 
#esports #bayernwerk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https://quintly-eu-image-storage.s3.amazonaws.com/e8592415fa173d078d8bc710b723a0a6/23be056f699f8a621f62b4d96d738dad.jpg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08/24/2026 08:24:26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11506</a:t>
                      </a:r>
                    </a:p>
                  </a:txBody>
                  <a:tcPr/>
                </a:tc>
                <a:extLst>
                  <a:ext uri="{0D108BD9-81ED-4DB2-BD59-A6C34878D82A}">
                    <a16:rowId xmlns:a16="http://schemas.microsoft.com/office/drawing/2014/main" val="2871780701"/>
                  </a:ext>
                </a:extLst>
              </a:tr>
            </a:tbl>
          </a:graphicData>
        </a:graphic>
      </p:graphicFrame>
      <p:sp>
        <p:nvSpPr>
          <p:cNvPr id="4" name="Text Placeholder 3">
            <a:extLst>
              <a:ext uri="{FF2B5EF4-FFF2-40B4-BE49-F238E27FC236}">
                <a16:creationId xmlns:a16="http://schemas.microsoft.com/office/drawing/2014/main" id="{CB9B0B77-CBE8-4FE6-9FF3-F71ABE04D1FE}"/>
              </a:ext>
            </a:extLst>
          </p:cNvPr>
          <p:cNvSpPr>
            <a:spLocks noGrp="1"/>
          </p:cNvSpPr>
          <p:nvPr>
            <p:ph type="body" sz="quarter" idx="14"/>
          </p:nvPr>
        </p:nvSpPr>
        <p:spPr/>
        <p:txBody>
          <a:bodyPr/>
          <a:lstStyle/>
          <a:p>
            <a:r>
              <a:rPr lang="en-US"/>
              <a:t>08/10/2026 - 08/23/2026</a:t>
            </a:r>
          </a:p>
        </p:txBody>
      </p:sp>
    </p:spTree>
    <p:extLst>
      <p:ext uri="{BB962C8B-B14F-4D97-AF65-F5344CB8AC3E}">
        <p14:creationId xmlns:p14="http://schemas.microsoft.com/office/powerpoint/2010/main" val="42847391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931DC-5D78-4602-8AF5-0F35230D7A08}"/>
              </a:ext>
            </a:extLst>
          </p:cNvPr>
          <p:cNvSpPr>
            <a:spLocks noGrp="1"/>
          </p:cNvSpPr>
          <p:nvPr>
            <p:ph type="title"/>
          </p:nvPr>
        </p:nvSpPr>
        <p:spPr/>
        <p:txBody>
          <a:bodyPr/>
          <a:lstStyle/>
          <a:p>
            <a:r>
              <a:rPr lang="en-US"/>
              <a:t>Instagram Posts Table with Fans | 3 profiles - 13 of 14</a:t>
            </a:r>
          </a:p>
        </p:txBody>
      </p:sp>
      <p:graphicFrame>
        <p:nvGraphicFramePr>
          <p:cNvPr id="5" name="Table Placeholder 4">
            <a:extLst>
              <a:ext uri="{FF2B5EF4-FFF2-40B4-BE49-F238E27FC236}">
                <a16:creationId xmlns:a16="http://schemas.microsoft.com/office/drawing/2014/main" id="{71BD582E-FDE8-42A0-87CE-CF8E2B904E10}"/>
              </a:ext>
            </a:extLst>
          </p:cNvPr>
          <p:cNvGraphicFramePr>
            <a:graphicFrameLocks noGrp="1"/>
          </p:cNvGraphicFramePr>
          <p:nvPr>
            <p:ph type="tbl" sz="quarter" idx="13"/>
            <p:extLst>
              <p:ext uri="{D42A27DB-BD31-4B8C-83A1-F6EECF244321}">
                <p14:modId xmlns:p14="http://schemas.microsoft.com/office/powerpoint/2010/main" val="1510050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355694495"/>
                    </a:ext>
                  </a:extLst>
                </a:gridCol>
                <a:gridCol w="905256">
                  <a:extLst>
                    <a:ext uri="{9D8B030D-6E8A-4147-A177-3AD203B41FA5}">
                      <a16:colId xmlns:a16="http://schemas.microsoft.com/office/drawing/2014/main" val="205440645"/>
                    </a:ext>
                  </a:extLst>
                </a:gridCol>
                <a:gridCol w="411480">
                  <a:extLst>
                    <a:ext uri="{9D8B030D-6E8A-4147-A177-3AD203B41FA5}">
                      <a16:colId xmlns:a16="http://schemas.microsoft.com/office/drawing/2014/main" val="32404667"/>
                    </a:ext>
                  </a:extLst>
                </a:gridCol>
                <a:gridCol w="411480">
                  <a:extLst>
                    <a:ext uri="{9D8B030D-6E8A-4147-A177-3AD203B41FA5}">
                      <a16:colId xmlns:a16="http://schemas.microsoft.com/office/drawing/2014/main" val="3920823312"/>
                    </a:ext>
                  </a:extLst>
                </a:gridCol>
                <a:gridCol w="411480">
                  <a:extLst>
                    <a:ext uri="{9D8B030D-6E8A-4147-A177-3AD203B41FA5}">
                      <a16:colId xmlns:a16="http://schemas.microsoft.com/office/drawing/2014/main" val="3126983664"/>
                    </a:ext>
                  </a:extLst>
                </a:gridCol>
                <a:gridCol w="411480">
                  <a:extLst>
                    <a:ext uri="{9D8B030D-6E8A-4147-A177-3AD203B41FA5}">
                      <a16:colId xmlns:a16="http://schemas.microsoft.com/office/drawing/2014/main" val="2382046433"/>
                    </a:ext>
                  </a:extLst>
                </a:gridCol>
                <a:gridCol w="411480">
                  <a:extLst>
                    <a:ext uri="{9D8B030D-6E8A-4147-A177-3AD203B41FA5}">
                      <a16:colId xmlns:a16="http://schemas.microsoft.com/office/drawing/2014/main" val="1789402970"/>
                    </a:ext>
                  </a:extLst>
                </a:gridCol>
                <a:gridCol w="411480">
                  <a:extLst>
                    <a:ext uri="{9D8B030D-6E8A-4147-A177-3AD203B41FA5}">
                      <a16:colId xmlns:a16="http://schemas.microsoft.com/office/drawing/2014/main" val="2744800762"/>
                    </a:ext>
                  </a:extLst>
                </a:gridCol>
                <a:gridCol w="411480">
                  <a:extLst>
                    <a:ext uri="{9D8B030D-6E8A-4147-A177-3AD203B41FA5}">
                      <a16:colId xmlns:a16="http://schemas.microsoft.com/office/drawing/2014/main" val="669911063"/>
                    </a:ext>
                  </a:extLst>
                </a:gridCol>
                <a:gridCol w="411480">
                  <a:extLst>
                    <a:ext uri="{9D8B030D-6E8A-4147-A177-3AD203B41FA5}">
                      <a16:colId xmlns:a16="http://schemas.microsoft.com/office/drawing/2014/main" val="2672658709"/>
                    </a:ext>
                  </a:extLst>
                </a:gridCol>
                <a:gridCol w="411480">
                  <a:extLst>
                    <a:ext uri="{9D8B030D-6E8A-4147-A177-3AD203B41FA5}">
                      <a16:colId xmlns:a16="http://schemas.microsoft.com/office/drawing/2014/main" val="1659263894"/>
                    </a:ext>
                  </a:extLst>
                </a:gridCol>
                <a:gridCol w="411480">
                  <a:extLst>
                    <a:ext uri="{9D8B030D-6E8A-4147-A177-3AD203B41FA5}">
                      <a16:colId xmlns:a16="http://schemas.microsoft.com/office/drawing/2014/main" val="662976332"/>
                    </a:ext>
                  </a:extLst>
                </a:gridCol>
                <a:gridCol w="411480">
                  <a:extLst>
                    <a:ext uri="{9D8B030D-6E8A-4147-A177-3AD203B41FA5}">
                      <a16:colId xmlns:a16="http://schemas.microsoft.com/office/drawing/2014/main" val="3970227369"/>
                    </a:ext>
                  </a:extLst>
                </a:gridCol>
                <a:gridCol w="411480">
                  <a:extLst>
                    <a:ext uri="{9D8B030D-6E8A-4147-A177-3AD203B41FA5}">
                      <a16:colId xmlns:a16="http://schemas.microsoft.com/office/drawing/2014/main" val="4239733541"/>
                    </a:ext>
                  </a:extLst>
                </a:gridCol>
                <a:gridCol w="411480">
                  <a:extLst>
                    <a:ext uri="{9D8B030D-6E8A-4147-A177-3AD203B41FA5}">
                      <a16:colId xmlns:a16="http://schemas.microsoft.com/office/drawing/2014/main" val="39598408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992108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- 2026-08-11 16:51:35</a:t>
                      </a:r>
                      <a:r>
                        <a:rPr kumimoji="0" lang="de-DE" sz="1000" b="0" i="0" u="none" strike="noStrike" kern="1200" cap="none" spc="0" normalizeH="0" baseline="0" noProof="0">
                          <a:ln>
                            <a:noFill/>
                          </a:ln>
                          <a:solidFill>
                            <a:prstClr val="black"/>
                          </a:solidFill>
                          <a:effectLst/>
                          <a:uLnTx/>
                          <a:uFillTx/>
                          <a:latin typeface="Calibri"/>
                          <a:ea typeface="+mn-ea"/>
                          <a:cs typeface="+mn-cs"/>
                        </a:rPr>
                        <a:t>
 Die Zukunft der Energiewende hat gerade ihr nächstes Kapitel aufgeschlagen. ⚡​
Zum 5. Mal öffnet die Bayernwerk Akademie ihre Türen für die zukünftigen Industriemeister, und wir waren dabei. 🎓​
9 Monate. Ehrgeiz. Wachstum. Zukunft. 💪​
▶️ Schau jetzt das Highlight Reel und lass dich inspirieren!​
#BayernwerkAkademie #Bayernwerk #Industriemeister #Energiewende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https://quintly-eu-image-storage.s3.amazonaws.com/e8592415fa173d078d8bc710b723a0a6/7f2bf7ec6a32b95ef8f3bacc96fe027e.jpg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08/24/2026 08:24:26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5926</a:t>
                      </a:r>
                    </a:p>
                  </a:txBody>
                  <a:tcPr/>
                </a:tc>
                <a:extLst>
                  <a:ext uri="{0D108BD9-81ED-4DB2-BD59-A6C34878D82A}">
                    <a16:rowId xmlns:a16="http://schemas.microsoft.com/office/drawing/2014/main" val="2994547442"/>
                  </a:ext>
                </a:extLst>
              </a:tr>
            </a:tbl>
          </a:graphicData>
        </a:graphic>
      </p:graphicFrame>
      <p:sp>
        <p:nvSpPr>
          <p:cNvPr id="4" name="Text Placeholder 3">
            <a:extLst>
              <a:ext uri="{FF2B5EF4-FFF2-40B4-BE49-F238E27FC236}">
                <a16:creationId xmlns:a16="http://schemas.microsoft.com/office/drawing/2014/main" id="{480BDCBA-2E19-4F12-91A7-5FD40234079B}"/>
              </a:ext>
            </a:extLst>
          </p:cNvPr>
          <p:cNvSpPr>
            <a:spLocks noGrp="1"/>
          </p:cNvSpPr>
          <p:nvPr>
            <p:ph type="body" sz="quarter" idx="14"/>
          </p:nvPr>
        </p:nvSpPr>
        <p:spPr/>
        <p:txBody>
          <a:bodyPr/>
          <a:lstStyle/>
          <a:p>
            <a:r>
              <a:rPr lang="en-US"/>
              <a:t>08/10/2026 - 08/23/2026</a:t>
            </a:r>
          </a:p>
        </p:txBody>
      </p:sp>
    </p:spTree>
    <p:extLst>
      <p:ext uri="{BB962C8B-B14F-4D97-AF65-F5344CB8AC3E}">
        <p14:creationId xmlns:p14="http://schemas.microsoft.com/office/powerpoint/2010/main" val="21160411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B3979-55D2-442B-BFC7-DA6F43351A45}"/>
              </a:ext>
            </a:extLst>
          </p:cNvPr>
          <p:cNvSpPr>
            <a:spLocks noGrp="1"/>
          </p:cNvSpPr>
          <p:nvPr>
            <p:ph type="title"/>
          </p:nvPr>
        </p:nvSpPr>
        <p:spPr/>
        <p:txBody>
          <a:bodyPr/>
          <a:lstStyle/>
          <a:p>
            <a:r>
              <a:rPr lang="en-US"/>
              <a:t>Instagram Posts Table with Fans | 3 profiles - 14 of 14</a:t>
            </a:r>
          </a:p>
        </p:txBody>
      </p:sp>
      <p:graphicFrame>
        <p:nvGraphicFramePr>
          <p:cNvPr id="5" name="Table Placeholder 4">
            <a:extLst>
              <a:ext uri="{FF2B5EF4-FFF2-40B4-BE49-F238E27FC236}">
                <a16:creationId xmlns:a16="http://schemas.microsoft.com/office/drawing/2014/main" id="{E049C459-6EDA-4176-B0E3-185569E39DB4}"/>
              </a:ext>
            </a:extLst>
          </p:cNvPr>
          <p:cNvGraphicFramePr>
            <a:graphicFrameLocks noGrp="1"/>
          </p:cNvGraphicFramePr>
          <p:nvPr>
            <p:ph type="tbl" sz="quarter" idx="13"/>
            <p:extLst>
              <p:ext uri="{D42A27DB-BD31-4B8C-83A1-F6EECF244321}">
                <p14:modId xmlns:p14="http://schemas.microsoft.com/office/powerpoint/2010/main" val="591974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148604663"/>
                    </a:ext>
                  </a:extLst>
                </a:gridCol>
                <a:gridCol w="905256">
                  <a:extLst>
                    <a:ext uri="{9D8B030D-6E8A-4147-A177-3AD203B41FA5}">
                      <a16:colId xmlns:a16="http://schemas.microsoft.com/office/drawing/2014/main" val="846424572"/>
                    </a:ext>
                  </a:extLst>
                </a:gridCol>
                <a:gridCol w="411480">
                  <a:extLst>
                    <a:ext uri="{9D8B030D-6E8A-4147-A177-3AD203B41FA5}">
                      <a16:colId xmlns:a16="http://schemas.microsoft.com/office/drawing/2014/main" val="2845988041"/>
                    </a:ext>
                  </a:extLst>
                </a:gridCol>
                <a:gridCol w="411480">
                  <a:extLst>
                    <a:ext uri="{9D8B030D-6E8A-4147-A177-3AD203B41FA5}">
                      <a16:colId xmlns:a16="http://schemas.microsoft.com/office/drawing/2014/main" val="484927143"/>
                    </a:ext>
                  </a:extLst>
                </a:gridCol>
                <a:gridCol w="411480">
                  <a:extLst>
                    <a:ext uri="{9D8B030D-6E8A-4147-A177-3AD203B41FA5}">
                      <a16:colId xmlns:a16="http://schemas.microsoft.com/office/drawing/2014/main" val="2625503950"/>
                    </a:ext>
                  </a:extLst>
                </a:gridCol>
                <a:gridCol w="411480">
                  <a:extLst>
                    <a:ext uri="{9D8B030D-6E8A-4147-A177-3AD203B41FA5}">
                      <a16:colId xmlns:a16="http://schemas.microsoft.com/office/drawing/2014/main" val="4249408333"/>
                    </a:ext>
                  </a:extLst>
                </a:gridCol>
                <a:gridCol w="411480">
                  <a:extLst>
                    <a:ext uri="{9D8B030D-6E8A-4147-A177-3AD203B41FA5}">
                      <a16:colId xmlns:a16="http://schemas.microsoft.com/office/drawing/2014/main" val="3726648316"/>
                    </a:ext>
                  </a:extLst>
                </a:gridCol>
                <a:gridCol w="411480">
                  <a:extLst>
                    <a:ext uri="{9D8B030D-6E8A-4147-A177-3AD203B41FA5}">
                      <a16:colId xmlns:a16="http://schemas.microsoft.com/office/drawing/2014/main" val="3837430509"/>
                    </a:ext>
                  </a:extLst>
                </a:gridCol>
                <a:gridCol w="411480">
                  <a:extLst>
                    <a:ext uri="{9D8B030D-6E8A-4147-A177-3AD203B41FA5}">
                      <a16:colId xmlns:a16="http://schemas.microsoft.com/office/drawing/2014/main" val="1383443841"/>
                    </a:ext>
                  </a:extLst>
                </a:gridCol>
                <a:gridCol w="411480">
                  <a:extLst>
                    <a:ext uri="{9D8B030D-6E8A-4147-A177-3AD203B41FA5}">
                      <a16:colId xmlns:a16="http://schemas.microsoft.com/office/drawing/2014/main" val="2238857491"/>
                    </a:ext>
                  </a:extLst>
                </a:gridCol>
                <a:gridCol w="411480">
                  <a:extLst>
                    <a:ext uri="{9D8B030D-6E8A-4147-A177-3AD203B41FA5}">
                      <a16:colId xmlns:a16="http://schemas.microsoft.com/office/drawing/2014/main" val="3109775612"/>
                    </a:ext>
                  </a:extLst>
                </a:gridCol>
                <a:gridCol w="411480">
                  <a:extLst>
                    <a:ext uri="{9D8B030D-6E8A-4147-A177-3AD203B41FA5}">
                      <a16:colId xmlns:a16="http://schemas.microsoft.com/office/drawing/2014/main" val="3743467644"/>
                    </a:ext>
                  </a:extLst>
                </a:gridCol>
                <a:gridCol w="411480">
                  <a:extLst>
                    <a:ext uri="{9D8B030D-6E8A-4147-A177-3AD203B41FA5}">
                      <a16:colId xmlns:a16="http://schemas.microsoft.com/office/drawing/2014/main" val="3197460740"/>
                    </a:ext>
                  </a:extLst>
                </a:gridCol>
                <a:gridCol w="411480">
                  <a:extLst>
                    <a:ext uri="{9D8B030D-6E8A-4147-A177-3AD203B41FA5}">
                      <a16:colId xmlns:a16="http://schemas.microsoft.com/office/drawing/2014/main" val="957282259"/>
                    </a:ext>
                  </a:extLst>
                </a:gridCol>
                <a:gridCol w="411480">
                  <a:extLst>
                    <a:ext uri="{9D8B030D-6E8A-4147-A177-3AD203B41FA5}">
                      <a16:colId xmlns:a16="http://schemas.microsoft.com/office/drawing/2014/main" val="18754423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044894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- 2026-08-10 16:21:36</a:t>
                      </a:r>
                      <a:r>
                        <a:rPr kumimoji="0" lang="de-DE" sz="1000" b="0" i="0" u="none" strike="noStrike" kern="1200" cap="none" spc="0" normalizeH="0" baseline="0" noProof="0">
                          <a:ln>
                            <a:noFill/>
                          </a:ln>
                          <a:solidFill>
                            <a:prstClr val="black"/>
                          </a:solidFill>
                          <a:effectLst/>
                          <a:uLnTx/>
                          <a:uFillTx/>
                          <a:latin typeface="Calibri"/>
                          <a:ea typeface="+mn-ea"/>
                          <a:cs typeface="+mn-cs"/>
                        </a:rPr>
                        <a:t>
 ⚡ Die Energiewende passiert nicht von selbst - sie braucht Menschen, die sie täglich möglich machen.​
Beim Bayernwerk arbeiten Teams direkt am Stromnetz, an technischen Anlagen und nah an den Menschen in der Region. Ihr Einsatz hält die Infrastruktur am Laufen, und macht Fortschritt real.​
💡 Digitalisierung, intelligente Netze, erneuerbare Energien: Diese Berufe sind alles andere als gewöhnlich. Und der Unterschied, den man damit macht, ist jeden Tag spürbar.​
👇 Was macht einen Beruf für dich zukunftsfähig?​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https://quintly-eu-image-storage.s3.amazonaws.com/e8592415fa173d078d8bc710b723a0a6/5f9d9b3a7b8cc11a27ea763fe409ca83.jpg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08/24/2026 08:24:26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5568</a:t>
                      </a:r>
                    </a:p>
                  </a:txBody>
                  <a:tcPr/>
                </a:tc>
                <a:extLst>
                  <a:ext uri="{0D108BD9-81ED-4DB2-BD59-A6C34878D82A}">
                    <a16:rowId xmlns:a16="http://schemas.microsoft.com/office/drawing/2014/main" val="441449973"/>
                  </a:ext>
                </a:extLst>
              </a:tr>
            </a:tbl>
          </a:graphicData>
        </a:graphic>
      </p:graphicFrame>
      <p:sp>
        <p:nvSpPr>
          <p:cNvPr id="4" name="Text Placeholder 3">
            <a:extLst>
              <a:ext uri="{FF2B5EF4-FFF2-40B4-BE49-F238E27FC236}">
                <a16:creationId xmlns:a16="http://schemas.microsoft.com/office/drawing/2014/main" id="{558ED06F-61B7-4273-80DE-1848789A5E9A}"/>
              </a:ext>
            </a:extLst>
          </p:cNvPr>
          <p:cNvSpPr>
            <a:spLocks noGrp="1"/>
          </p:cNvSpPr>
          <p:nvPr>
            <p:ph type="body" sz="quarter" idx="14"/>
          </p:nvPr>
        </p:nvSpPr>
        <p:spPr/>
        <p:txBody>
          <a:bodyPr/>
          <a:lstStyle/>
          <a:p>
            <a:r>
              <a:rPr lang="en-US"/>
              <a:t>08/10/2026 - 08/23/2026</a:t>
            </a:r>
          </a:p>
        </p:txBody>
      </p:sp>
    </p:spTree>
    <p:extLst>
      <p:ext uri="{BB962C8B-B14F-4D97-AF65-F5344CB8AC3E}">
        <p14:creationId xmlns:p14="http://schemas.microsoft.com/office/powerpoint/2010/main" val="57197326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2664</Words>
  <Application>Microsoft Office PowerPoint</Application>
  <PresentationFormat>On-screen Show (4:3)</PresentationFormat>
  <Paragraphs>433</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Calibri</vt:lpstr>
      <vt:lpstr>Arial</vt:lpstr>
      <vt:lpstr>quintly_template</vt:lpstr>
      <vt:lpstr>Instagram Posts Table with Fans | 3 profiles - 1 of 14</vt:lpstr>
      <vt:lpstr>Instagram Posts Table with Fans | 3 profiles - 2 of 14</vt:lpstr>
      <vt:lpstr>Instagram Posts Table with Fans | 3 profiles - 3 of 14</vt:lpstr>
      <vt:lpstr>Instagram Posts Table with Fans | 3 profiles - 4 of 14</vt:lpstr>
      <vt:lpstr>Instagram Posts Table with Fans | 3 profiles - 5 of 14</vt:lpstr>
      <vt:lpstr>Instagram Posts Table with Fans | 3 profiles - 6 of 14</vt:lpstr>
      <vt:lpstr>Instagram Posts Table with Fans | 3 profiles - 7 of 14</vt:lpstr>
      <vt:lpstr>Instagram Posts Table with Fans | 3 profiles - 8 of 14</vt:lpstr>
      <vt:lpstr>Instagram Posts Table with Fans | 3 profiles - 9 of 14</vt:lpstr>
      <vt:lpstr>Instagram Posts Table with Fans | 3 profiles - 10 of 14</vt:lpstr>
      <vt:lpstr>Instagram Posts Table with Fans | 3 profiles - 11 of 14</vt:lpstr>
      <vt:lpstr>Instagram Posts Table with Fans | 3 profiles - 12 of 14</vt:lpstr>
      <vt:lpstr>Instagram Posts Table with Fans | 3 profiles - 13 of 14</vt:lpstr>
      <vt:lpstr>Instagram Posts Table with Fans | 3 profiles - 14 of 14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with Fans | 3 profiles - 1 of 14</dc:title>
  <dc:creator>Frederik Born</dc:creator>
  <cp:lastModifiedBy>Frederik Born</cp:lastModifiedBy>
  <cp:revision>1</cp:revision>
  <dcterms:created xsi:type="dcterms:W3CDTF">2026-08-24T07:11:56Z</dcterms:created>
  <dcterms:modified xsi:type="dcterms:W3CDTF">2026-08-24T07:14:02Z</dcterms:modified>
</cp:coreProperties>
</file>