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A1F9-69BA-45E4-AA35-E769324601B8}"/>
              </a:ext>
            </a:extLst>
          </p:cNvPr>
          <p:cNvSpPr>
            <a:spLocks noGrp="1"/>
          </p:cNvSpPr>
          <p:nvPr>
            <p:ph type="title"/>
          </p:nvPr>
        </p:nvSpPr>
        <p:spPr/>
        <p:txBody>
          <a:bodyPr/>
          <a:lstStyle/>
          <a:p>
            <a:r>
              <a:rPr lang="en-US"/>
              <a:t>Instagram Posts Table with Fans | 3 profiles - 1 of 7</a:t>
            </a:r>
          </a:p>
        </p:txBody>
      </p:sp>
      <p:graphicFrame>
        <p:nvGraphicFramePr>
          <p:cNvPr id="5" name="Table Placeholder 4">
            <a:extLst>
              <a:ext uri="{FF2B5EF4-FFF2-40B4-BE49-F238E27FC236}">
                <a16:creationId xmlns:a16="http://schemas.microsoft.com/office/drawing/2014/main" id="{41699715-0A3C-48DA-BE4A-5A0351322E53}"/>
              </a:ext>
            </a:extLst>
          </p:cNvPr>
          <p:cNvGraphicFramePr>
            <a:graphicFrameLocks noGrp="1"/>
          </p:cNvGraphicFramePr>
          <p:nvPr>
            <p:ph type="tbl" sz="quarter" idx="13"/>
            <p:extLst>
              <p:ext uri="{D42A27DB-BD31-4B8C-83A1-F6EECF244321}">
                <p14:modId xmlns:p14="http://schemas.microsoft.com/office/powerpoint/2010/main" val="1626833122"/>
              </p:ext>
            </p:extLst>
          </p:nvPr>
        </p:nvGraphicFramePr>
        <p:xfrm>
          <a:off x="457200" y="1731963"/>
          <a:ext cx="7653528" cy="18338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52551213"/>
                    </a:ext>
                  </a:extLst>
                </a:gridCol>
                <a:gridCol w="905256">
                  <a:extLst>
                    <a:ext uri="{9D8B030D-6E8A-4147-A177-3AD203B41FA5}">
                      <a16:colId xmlns:a16="http://schemas.microsoft.com/office/drawing/2014/main" val="1627463039"/>
                    </a:ext>
                  </a:extLst>
                </a:gridCol>
                <a:gridCol w="411480">
                  <a:extLst>
                    <a:ext uri="{9D8B030D-6E8A-4147-A177-3AD203B41FA5}">
                      <a16:colId xmlns:a16="http://schemas.microsoft.com/office/drawing/2014/main" val="991365103"/>
                    </a:ext>
                  </a:extLst>
                </a:gridCol>
                <a:gridCol w="411480">
                  <a:extLst>
                    <a:ext uri="{9D8B030D-6E8A-4147-A177-3AD203B41FA5}">
                      <a16:colId xmlns:a16="http://schemas.microsoft.com/office/drawing/2014/main" val="2222944808"/>
                    </a:ext>
                  </a:extLst>
                </a:gridCol>
                <a:gridCol w="411480">
                  <a:extLst>
                    <a:ext uri="{9D8B030D-6E8A-4147-A177-3AD203B41FA5}">
                      <a16:colId xmlns:a16="http://schemas.microsoft.com/office/drawing/2014/main" val="1512569491"/>
                    </a:ext>
                  </a:extLst>
                </a:gridCol>
                <a:gridCol w="411480">
                  <a:extLst>
                    <a:ext uri="{9D8B030D-6E8A-4147-A177-3AD203B41FA5}">
                      <a16:colId xmlns:a16="http://schemas.microsoft.com/office/drawing/2014/main" val="4120003202"/>
                    </a:ext>
                  </a:extLst>
                </a:gridCol>
                <a:gridCol w="411480">
                  <a:extLst>
                    <a:ext uri="{9D8B030D-6E8A-4147-A177-3AD203B41FA5}">
                      <a16:colId xmlns:a16="http://schemas.microsoft.com/office/drawing/2014/main" val="4291812519"/>
                    </a:ext>
                  </a:extLst>
                </a:gridCol>
                <a:gridCol w="411480">
                  <a:extLst>
                    <a:ext uri="{9D8B030D-6E8A-4147-A177-3AD203B41FA5}">
                      <a16:colId xmlns:a16="http://schemas.microsoft.com/office/drawing/2014/main" val="4062231200"/>
                    </a:ext>
                  </a:extLst>
                </a:gridCol>
                <a:gridCol w="411480">
                  <a:extLst>
                    <a:ext uri="{9D8B030D-6E8A-4147-A177-3AD203B41FA5}">
                      <a16:colId xmlns:a16="http://schemas.microsoft.com/office/drawing/2014/main" val="1323453375"/>
                    </a:ext>
                  </a:extLst>
                </a:gridCol>
                <a:gridCol w="411480">
                  <a:extLst>
                    <a:ext uri="{9D8B030D-6E8A-4147-A177-3AD203B41FA5}">
                      <a16:colId xmlns:a16="http://schemas.microsoft.com/office/drawing/2014/main" val="876774336"/>
                    </a:ext>
                  </a:extLst>
                </a:gridCol>
                <a:gridCol w="411480">
                  <a:extLst>
                    <a:ext uri="{9D8B030D-6E8A-4147-A177-3AD203B41FA5}">
                      <a16:colId xmlns:a16="http://schemas.microsoft.com/office/drawing/2014/main" val="3796071089"/>
                    </a:ext>
                  </a:extLst>
                </a:gridCol>
                <a:gridCol w="411480">
                  <a:extLst>
                    <a:ext uri="{9D8B030D-6E8A-4147-A177-3AD203B41FA5}">
                      <a16:colId xmlns:a16="http://schemas.microsoft.com/office/drawing/2014/main" val="3472403593"/>
                    </a:ext>
                  </a:extLst>
                </a:gridCol>
                <a:gridCol w="411480">
                  <a:extLst>
                    <a:ext uri="{9D8B030D-6E8A-4147-A177-3AD203B41FA5}">
                      <a16:colId xmlns:a16="http://schemas.microsoft.com/office/drawing/2014/main" val="3369230925"/>
                    </a:ext>
                  </a:extLst>
                </a:gridCol>
                <a:gridCol w="411480">
                  <a:extLst>
                    <a:ext uri="{9D8B030D-6E8A-4147-A177-3AD203B41FA5}">
                      <a16:colId xmlns:a16="http://schemas.microsoft.com/office/drawing/2014/main" val="124181284"/>
                    </a:ext>
                  </a:extLst>
                </a:gridCol>
                <a:gridCol w="411480">
                  <a:extLst>
                    <a:ext uri="{9D8B030D-6E8A-4147-A177-3AD203B41FA5}">
                      <a16:colId xmlns:a16="http://schemas.microsoft.com/office/drawing/2014/main" val="409951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1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- 2026-07-22 06:06:02</a:t>
                      </a:r>
                      <a:r>
                        <a:rPr kumimoji="0" lang="de-DE" sz="1000" b="0" i="0" u="none" strike="noStrike" kern="1200" cap="none" spc="0" normalizeH="0" baseline="0" noProof="0">
                          <a:ln>
                            <a:noFill/>
                          </a:ln>
                          <a:solidFill>
                            <a:prstClr val="black"/>
                          </a:solidFill>
                          <a:effectLst/>
                          <a:uLnTx/>
                          <a:uFillTx/>
                          <a:latin typeface="Calibri"/>
                          <a:ea typeface="+mn-ea"/>
                          <a:cs typeface="+mn-cs"/>
                        </a:rPr>
                        <a:t>
 Wunderbarer Abend beim Sommerempfang des bayerischen Landtags und tolle Möglichkeiten, für viele Gespräche. Heuer stand der Abend unter dem Motto „Sport“, so dass neben vielen Ehrenamtlichen aus unserer Gesellschaft auch zahlreiche Sportlerinnen und Sportler zu Gast waren und deutlich machten: Bayern ist Sportland!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https://quintly-eu-image-storage.s3.amazonaws.com/3d771ea3008ac1aead09f497e0104e20/d52c195663e54aa4ee1f85ee76662634.jpg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extLst>
                  <a:ext uri="{0D108BD9-81ED-4DB2-BD59-A6C34878D82A}">
                    <a16:rowId xmlns:a16="http://schemas.microsoft.com/office/drawing/2014/main" val="2744068499"/>
                  </a:ext>
                </a:extLst>
              </a:tr>
            </a:tbl>
          </a:graphicData>
        </a:graphic>
      </p:graphicFrame>
      <p:sp>
        <p:nvSpPr>
          <p:cNvPr id="4" name="Text Placeholder 3">
            <a:extLst>
              <a:ext uri="{FF2B5EF4-FFF2-40B4-BE49-F238E27FC236}">
                <a16:creationId xmlns:a16="http://schemas.microsoft.com/office/drawing/2014/main" id="{1A4E566A-901B-4FBE-B955-A9058B359E35}"/>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2331409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0ED67-3468-4DB2-867C-43E1E3E36A09}"/>
              </a:ext>
            </a:extLst>
          </p:cNvPr>
          <p:cNvSpPr>
            <a:spLocks noGrp="1"/>
          </p:cNvSpPr>
          <p:nvPr>
            <p:ph type="title"/>
          </p:nvPr>
        </p:nvSpPr>
        <p:spPr/>
        <p:txBody>
          <a:bodyPr/>
          <a:lstStyle/>
          <a:p>
            <a:r>
              <a:rPr lang="en-US"/>
              <a:t>Instagram Posts Table with Fans | 3 profiles - 2 of 7</a:t>
            </a:r>
          </a:p>
        </p:txBody>
      </p:sp>
      <p:graphicFrame>
        <p:nvGraphicFramePr>
          <p:cNvPr id="5" name="Table Placeholder 4">
            <a:extLst>
              <a:ext uri="{FF2B5EF4-FFF2-40B4-BE49-F238E27FC236}">
                <a16:creationId xmlns:a16="http://schemas.microsoft.com/office/drawing/2014/main" id="{5F129CD7-4ACE-4FD0-8987-D682009D6CE7}"/>
              </a:ext>
            </a:extLst>
          </p:cNvPr>
          <p:cNvGraphicFramePr>
            <a:graphicFrameLocks noGrp="1"/>
          </p:cNvGraphicFramePr>
          <p:nvPr>
            <p:ph type="tbl" sz="quarter" idx="13"/>
            <p:extLst>
              <p:ext uri="{D42A27DB-BD31-4B8C-83A1-F6EECF244321}">
                <p14:modId xmlns:p14="http://schemas.microsoft.com/office/powerpoint/2010/main" val="347537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3526524"/>
                    </a:ext>
                  </a:extLst>
                </a:gridCol>
                <a:gridCol w="905256">
                  <a:extLst>
                    <a:ext uri="{9D8B030D-6E8A-4147-A177-3AD203B41FA5}">
                      <a16:colId xmlns:a16="http://schemas.microsoft.com/office/drawing/2014/main" val="1321108457"/>
                    </a:ext>
                  </a:extLst>
                </a:gridCol>
                <a:gridCol w="411480">
                  <a:extLst>
                    <a:ext uri="{9D8B030D-6E8A-4147-A177-3AD203B41FA5}">
                      <a16:colId xmlns:a16="http://schemas.microsoft.com/office/drawing/2014/main" val="2798591548"/>
                    </a:ext>
                  </a:extLst>
                </a:gridCol>
                <a:gridCol w="411480">
                  <a:extLst>
                    <a:ext uri="{9D8B030D-6E8A-4147-A177-3AD203B41FA5}">
                      <a16:colId xmlns:a16="http://schemas.microsoft.com/office/drawing/2014/main" val="408823410"/>
                    </a:ext>
                  </a:extLst>
                </a:gridCol>
                <a:gridCol w="411480">
                  <a:extLst>
                    <a:ext uri="{9D8B030D-6E8A-4147-A177-3AD203B41FA5}">
                      <a16:colId xmlns:a16="http://schemas.microsoft.com/office/drawing/2014/main" val="155343995"/>
                    </a:ext>
                  </a:extLst>
                </a:gridCol>
                <a:gridCol w="411480">
                  <a:extLst>
                    <a:ext uri="{9D8B030D-6E8A-4147-A177-3AD203B41FA5}">
                      <a16:colId xmlns:a16="http://schemas.microsoft.com/office/drawing/2014/main" val="2049847442"/>
                    </a:ext>
                  </a:extLst>
                </a:gridCol>
                <a:gridCol w="411480">
                  <a:extLst>
                    <a:ext uri="{9D8B030D-6E8A-4147-A177-3AD203B41FA5}">
                      <a16:colId xmlns:a16="http://schemas.microsoft.com/office/drawing/2014/main" val="972570713"/>
                    </a:ext>
                  </a:extLst>
                </a:gridCol>
                <a:gridCol w="411480">
                  <a:extLst>
                    <a:ext uri="{9D8B030D-6E8A-4147-A177-3AD203B41FA5}">
                      <a16:colId xmlns:a16="http://schemas.microsoft.com/office/drawing/2014/main" val="3111473844"/>
                    </a:ext>
                  </a:extLst>
                </a:gridCol>
                <a:gridCol w="411480">
                  <a:extLst>
                    <a:ext uri="{9D8B030D-6E8A-4147-A177-3AD203B41FA5}">
                      <a16:colId xmlns:a16="http://schemas.microsoft.com/office/drawing/2014/main" val="3175960025"/>
                    </a:ext>
                  </a:extLst>
                </a:gridCol>
                <a:gridCol w="411480">
                  <a:extLst>
                    <a:ext uri="{9D8B030D-6E8A-4147-A177-3AD203B41FA5}">
                      <a16:colId xmlns:a16="http://schemas.microsoft.com/office/drawing/2014/main" val="872642569"/>
                    </a:ext>
                  </a:extLst>
                </a:gridCol>
                <a:gridCol w="411480">
                  <a:extLst>
                    <a:ext uri="{9D8B030D-6E8A-4147-A177-3AD203B41FA5}">
                      <a16:colId xmlns:a16="http://schemas.microsoft.com/office/drawing/2014/main" val="2031870247"/>
                    </a:ext>
                  </a:extLst>
                </a:gridCol>
                <a:gridCol w="411480">
                  <a:extLst>
                    <a:ext uri="{9D8B030D-6E8A-4147-A177-3AD203B41FA5}">
                      <a16:colId xmlns:a16="http://schemas.microsoft.com/office/drawing/2014/main" val="1944906401"/>
                    </a:ext>
                  </a:extLst>
                </a:gridCol>
                <a:gridCol w="411480">
                  <a:extLst>
                    <a:ext uri="{9D8B030D-6E8A-4147-A177-3AD203B41FA5}">
                      <a16:colId xmlns:a16="http://schemas.microsoft.com/office/drawing/2014/main" val="1521773349"/>
                    </a:ext>
                  </a:extLst>
                </a:gridCol>
                <a:gridCol w="411480">
                  <a:extLst>
                    <a:ext uri="{9D8B030D-6E8A-4147-A177-3AD203B41FA5}">
                      <a16:colId xmlns:a16="http://schemas.microsoft.com/office/drawing/2014/main" val="4161812540"/>
                    </a:ext>
                  </a:extLst>
                </a:gridCol>
                <a:gridCol w="411480">
                  <a:extLst>
                    <a:ext uri="{9D8B030D-6E8A-4147-A177-3AD203B41FA5}">
                      <a16:colId xmlns:a16="http://schemas.microsoft.com/office/drawing/2014/main" val="123454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3957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- 2026-07-21 07:46:47</a:t>
                      </a:r>
                      <a:r>
                        <a:rPr kumimoji="0" lang="de-DE" sz="1000" b="0" i="0" u="none" strike="noStrike" kern="1200" cap="none" spc="0" normalizeH="0" baseline="0" noProof="0">
                          <a:ln>
                            <a:noFill/>
                          </a:ln>
                          <a:solidFill>
                            <a:prstClr val="black"/>
                          </a:solidFill>
                          <a:effectLst/>
                          <a:uLnTx/>
                          <a:uFillTx/>
                          <a:latin typeface="Calibri"/>
                          <a:ea typeface="+mn-ea"/>
                          <a:cs typeface="+mn-cs"/>
                        </a:rPr>
                        <a:t>
 Frische Luft, ein paar Sonnenstrahlen und vor allem: Bewegung - am besten in der Natur. So geht der Tag richtig gut los. 🌿🏃‍♂️Wünsche Euch auch einen guten Start in den Tag. #joggen #jogging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https://quintly-eu-image-storage.s3.amazonaws.com/3d771ea3008ac1aead09f497e0104e20/12a02a258ffe82630407d02a667fe70d.jpg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extLst>
                  <a:ext uri="{0D108BD9-81ED-4DB2-BD59-A6C34878D82A}">
                    <a16:rowId xmlns:a16="http://schemas.microsoft.com/office/drawing/2014/main" val="2568165370"/>
                  </a:ext>
                </a:extLst>
              </a:tr>
            </a:tbl>
          </a:graphicData>
        </a:graphic>
      </p:graphicFrame>
      <p:sp>
        <p:nvSpPr>
          <p:cNvPr id="4" name="Text Placeholder 3">
            <a:extLst>
              <a:ext uri="{FF2B5EF4-FFF2-40B4-BE49-F238E27FC236}">
                <a16:creationId xmlns:a16="http://schemas.microsoft.com/office/drawing/2014/main" id="{6FC5A2F9-6373-461B-8490-987D2C88D3FB}"/>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3409654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F490-0154-43E0-9DA6-621FD9C9F0C6}"/>
              </a:ext>
            </a:extLst>
          </p:cNvPr>
          <p:cNvSpPr>
            <a:spLocks noGrp="1"/>
          </p:cNvSpPr>
          <p:nvPr>
            <p:ph type="title"/>
          </p:nvPr>
        </p:nvSpPr>
        <p:spPr/>
        <p:txBody>
          <a:bodyPr/>
          <a:lstStyle/>
          <a:p>
            <a:r>
              <a:rPr lang="en-US"/>
              <a:t>Instagram Posts Table with Fans | 3 profiles - 3 of 7</a:t>
            </a:r>
          </a:p>
        </p:txBody>
      </p:sp>
      <p:graphicFrame>
        <p:nvGraphicFramePr>
          <p:cNvPr id="5" name="Table Placeholder 4">
            <a:extLst>
              <a:ext uri="{FF2B5EF4-FFF2-40B4-BE49-F238E27FC236}">
                <a16:creationId xmlns:a16="http://schemas.microsoft.com/office/drawing/2014/main" id="{3D5D2E31-78B5-455E-A028-4B9B8F182194}"/>
              </a:ext>
            </a:extLst>
          </p:cNvPr>
          <p:cNvGraphicFramePr>
            <a:graphicFrameLocks noGrp="1"/>
          </p:cNvGraphicFramePr>
          <p:nvPr>
            <p:ph type="tbl" sz="quarter" idx="13"/>
            <p:extLst>
              <p:ext uri="{D42A27DB-BD31-4B8C-83A1-F6EECF244321}">
                <p14:modId xmlns:p14="http://schemas.microsoft.com/office/powerpoint/2010/main" val="38058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5851863"/>
                    </a:ext>
                  </a:extLst>
                </a:gridCol>
                <a:gridCol w="905256">
                  <a:extLst>
                    <a:ext uri="{9D8B030D-6E8A-4147-A177-3AD203B41FA5}">
                      <a16:colId xmlns:a16="http://schemas.microsoft.com/office/drawing/2014/main" val="3891306211"/>
                    </a:ext>
                  </a:extLst>
                </a:gridCol>
                <a:gridCol w="411480">
                  <a:extLst>
                    <a:ext uri="{9D8B030D-6E8A-4147-A177-3AD203B41FA5}">
                      <a16:colId xmlns:a16="http://schemas.microsoft.com/office/drawing/2014/main" val="4177442006"/>
                    </a:ext>
                  </a:extLst>
                </a:gridCol>
                <a:gridCol w="411480">
                  <a:extLst>
                    <a:ext uri="{9D8B030D-6E8A-4147-A177-3AD203B41FA5}">
                      <a16:colId xmlns:a16="http://schemas.microsoft.com/office/drawing/2014/main" val="4154811802"/>
                    </a:ext>
                  </a:extLst>
                </a:gridCol>
                <a:gridCol w="411480">
                  <a:extLst>
                    <a:ext uri="{9D8B030D-6E8A-4147-A177-3AD203B41FA5}">
                      <a16:colId xmlns:a16="http://schemas.microsoft.com/office/drawing/2014/main" val="3556967505"/>
                    </a:ext>
                  </a:extLst>
                </a:gridCol>
                <a:gridCol w="411480">
                  <a:extLst>
                    <a:ext uri="{9D8B030D-6E8A-4147-A177-3AD203B41FA5}">
                      <a16:colId xmlns:a16="http://schemas.microsoft.com/office/drawing/2014/main" val="2679777968"/>
                    </a:ext>
                  </a:extLst>
                </a:gridCol>
                <a:gridCol w="411480">
                  <a:extLst>
                    <a:ext uri="{9D8B030D-6E8A-4147-A177-3AD203B41FA5}">
                      <a16:colId xmlns:a16="http://schemas.microsoft.com/office/drawing/2014/main" val="257363101"/>
                    </a:ext>
                  </a:extLst>
                </a:gridCol>
                <a:gridCol w="411480">
                  <a:extLst>
                    <a:ext uri="{9D8B030D-6E8A-4147-A177-3AD203B41FA5}">
                      <a16:colId xmlns:a16="http://schemas.microsoft.com/office/drawing/2014/main" val="3302039458"/>
                    </a:ext>
                  </a:extLst>
                </a:gridCol>
                <a:gridCol w="411480">
                  <a:extLst>
                    <a:ext uri="{9D8B030D-6E8A-4147-A177-3AD203B41FA5}">
                      <a16:colId xmlns:a16="http://schemas.microsoft.com/office/drawing/2014/main" val="2858655334"/>
                    </a:ext>
                  </a:extLst>
                </a:gridCol>
                <a:gridCol w="411480">
                  <a:extLst>
                    <a:ext uri="{9D8B030D-6E8A-4147-A177-3AD203B41FA5}">
                      <a16:colId xmlns:a16="http://schemas.microsoft.com/office/drawing/2014/main" val="3130967477"/>
                    </a:ext>
                  </a:extLst>
                </a:gridCol>
                <a:gridCol w="411480">
                  <a:extLst>
                    <a:ext uri="{9D8B030D-6E8A-4147-A177-3AD203B41FA5}">
                      <a16:colId xmlns:a16="http://schemas.microsoft.com/office/drawing/2014/main" val="3757226978"/>
                    </a:ext>
                  </a:extLst>
                </a:gridCol>
                <a:gridCol w="411480">
                  <a:extLst>
                    <a:ext uri="{9D8B030D-6E8A-4147-A177-3AD203B41FA5}">
                      <a16:colId xmlns:a16="http://schemas.microsoft.com/office/drawing/2014/main" val="1082941666"/>
                    </a:ext>
                  </a:extLst>
                </a:gridCol>
                <a:gridCol w="411480">
                  <a:extLst>
                    <a:ext uri="{9D8B030D-6E8A-4147-A177-3AD203B41FA5}">
                      <a16:colId xmlns:a16="http://schemas.microsoft.com/office/drawing/2014/main" val="22708523"/>
                    </a:ext>
                  </a:extLst>
                </a:gridCol>
                <a:gridCol w="411480">
                  <a:extLst>
                    <a:ext uri="{9D8B030D-6E8A-4147-A177-3AD203B41FA5}">
                      <a16:colId xmlns:a16="http://schemas.microsoft.com/office/drawing/2014/main" val="2558457009"/>
                    </a:ext>
                  </a:extLst>
                </a:gridCol>
                <a:gridCol w="411480">
                  <a:extLst>
                    <a:ext uri="{9D8B030D-6E8A-4147-A177-3AD203B41FA5}">
                      <a16:colId xmlns:a16="http://schemas.microsoft.com/office/drawing/2014/main" val="388456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7092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- 2026-07-20 16:02:32</a:t>
                      </a:r>
                      <a:r>
                        <a:rPr kumimoji="0" lang="de-DE" sz="1000" b="0" i="0" u="none" strike="noStrike" kern="1200" cap="none" spc="0" normalizeH="0" baseline="0" noProof="0">
                          <a:ln>
                            <a:noFill/>
                          </a:ln>
                          <a:solidFill>
                            <a:prstClr val="black"/>
                          </a:solidFill>
                          <a:effectLst/>
                          <a:uLnTx/>
                          <a:uFillTx/>
                          <a:latin typeface="Calibri"/>
                          <a:ea typeface="+mn-ea"/>
                          <a:cs typeface="+mn-cs"/>
                        </a:rPr>
                        <a:t>
 Heute zu Gast beim Bezirksvorstand und den Kreisvorsitzenden der Senioren-Union Oberbayern. Vielen Dank für die Einladung und den offenen Austausch!
Klar ist: Die älteren Generationen haben unser Land geprägt und mit Fleiß und Kraft unsere Wirtschaft aufgebaut und damit den Grundstein für unseren heutigen Wohlstand gelegt. Ohne sie wäre Deutschland heute nicht die stärkste Volkswirtschaft Europas und die drittgrößte der Welt!
Unsere Seniorinnen und Senioren bringen Erfahrung, Verantwortungsbewusstsein und klare Haltung in unsere Partei ein. Dieser Austausch ist ein wichtiger Impuls für unsere gemeinsame politische Arbeit.
Herzlichen Dank an alle Teilnehmerinnen und Teilnehmer für die spannenden Diskussionen und das große Engagement für unsere @CSU und für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https://quintly-eu-image-storage.s3.amazonaws.com/3d771ea3008ac1aead09f497e0104e20/d0aebe42f3438bf3b60d44b39a15e959.jpg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extLst>
                  <a:ext uri="{0D108BD9-81ED-4DB2-BD59-A6C34878D82A}">
                    <a16:rowId xmlns:a16="http://schemas.microsoft.com/office/drawing/2014/main" val="1271685283"/>
                  </a:ext>
                </a:extLst>
              </a:tr>
            </a:tbl>
          </a:graphicData>
        </a:graphic>
      </p:graphicFrame>
      <p:sp>
        <p:nvSpPr>
          <p:cNvPr id="4" name="Text Placeholder 3">
            <a:extLst>
              <a:ext uri="{FF2B5EF4-FFF2-40B4-BE49-F238E27FC236}">
                <a16:creationId xmlns:a16="http://schemas.microsoft.com/office/drawing/2014/main" id="{41889F16-5D5F-40AA-B4DD-BC4F86B8D3A3}"/>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1821866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094C6-61A0-4FE5-8B87-FAA225969880}"/>
              </a:ext>
            </a:extLst>
          </p:cNvPr>
          <p:cNvSpPr>
            <a:spLocks noGrp="1"/>
          </p:cNvSpPr>
          <p:nvPr>
            <p:ph type="title"/>
          </p:nvPr>
        </p:nvSpPr>
        <p:spPr/>
        <p:txBody>
          <a:bodyPr/>
          <a:lstStyle/>
          <a:p>
            <a:r>
              <a:rPr lang="en-US"/>
              <a:t>Instagram Posts Table with Fans | 3 profiles - 4 of 7</a:t>
            </a:r>
          </a:p>
        </p:txBody>
      </p:sp>
      <p:graphicFrame>
        <p:nvGraphicFramePr>
          <p:cNvPr id="5" name="Table Placeholder 4">
            <a:extLst>
              <a:ext uri="{FF2B5EF4-FFF2-40B4-BE49-F238E27FC236}">
                <a16:creationId xmlns:a16="http://schemas.microsoft.com/office/drawing/2014/main" id="{4502676B-F41E-4D74-95D0-ADFEF8A49712}"/>
              </a:ext>
            </a:extLst>
          </p:cNvPr>
          <p:cNvGraphicFramePr>
            <a:graphicFrameLocks noGrp="1"/>
          </p:cNvGraphicFramePr>
          <p:nvPr>
            <p:ph type="tbl" sz="quarter" idx="13"/>
            <p:extLst>
              <p:ext uri="{D42A27DB-BD31-4B8C-83A1-F6EECF244321}">
                <p14:modId xmlns:p14="http://schemas.microsoft.com/office/powerpoint/2010/main" val="10568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82415419"/>
                    </a:ext>
                  </a:extLst>
                </a:gridCol>
                <a:gridCol w="905256">
                  <a:extLst>
                    <a:ext uri="{9D8B030D-6E8A-4147-A177-3AD203B41FA5}">
                      <a16:colId xmlns:a16="http://schemas.microsoft.com/office/drawing/2014/main" val="3052242178"/>
                    </a:ext>
                  </a:extLst>
                </a:gridCol>
                <a:gridCol w="411480">
                  <a:extLst>
                    <a:ext uri="{9D8B030D-6E8A-4147-A177-3AD203B41FA5}">
                      <a16:colId xmlns:a16="http://schemas.microsoft.com/office/drawing/2014/main" val="404001408"/>
                    </a:ext>
                  </a:extLst>
                </a:gridCol>
                <a:gridCol w="411480">
                  <a:extLst>
                    <a:ext uri="{9D8B030D-6E8A-4147-A177-3AD203B41FA5}">
                      <a16:colId xmlns:a16="http://schemas.microsoft.com/office/drawing/2014/main" val="4225320864"/>
                    </a:ext>
                  </a:extLst>
                </a:gridCol>
                <a:gridCol w="411480">
                  <a:extLst>
                    <a:ext uri="{9D8B030D-6E8A-4147-A177-3AD203B41FA5}">
                      <a16:colId xmlns:a16="http://schemas.microsoft.com/office/drawing/2014/main" val="4237360269"/>
                    </a:ext>
                  </a:extLst>
                </a:gridCol>
                <a:gridCol w="411480">
                  <a:extLst>
                    <a:ext uri="{9D8B030D-6E8A-4147-A177-3AD203B41FA5}">
                      <a16:colId xmlns:a16="http://schemas.microsoft.com/office/drawing/2014/main" val="3051969268"/>
                    </a:ext>
                  </a:extLst>
                </a:gridCol>
                <a:gridCol w="411480">
                  <a:extLst>
                    <a:ext uri="{9D8B030D-6E8A-4147-A177-3AD203B41FA5}">
                      <a16:colId xmlns:a16="http://schemas.microsoft.com/office/drawing/2014/main" val="88821129"/>
                    </a:ext>
                  </a:extLst>
                </a:gridCol>
                <a:gridCol w="411480">
                  <a:extLst>
                    <a:ext uri="{9D8B030D-6E8A-4147-A177-3AD203B41FA5}">
                      <a16:colId xmlns:a16="http://schemas.microsoft.com/office/drawing/2014/main" val="1282387921"/>
                    </a:ext>
                  </a:extLst>
                </a:gridCol>
                <a:gridCol w="411480">
                  <a:extLst>
                    <a:ext uri="{9D8B030D-6E8A-4147-A177-3AD203B41FA5}">
                      <a16:colId xmlns:a16="http://schemas.microsoft.com/office/drawing/2014/main" val="427825167"/>
                    </a:ext>
                  </a:extLst>
                </a:gridCol>
                <a:gridCol w="411480">
                  <a:extLst>
                    <a:ext uri="{9D8B030D-6E8A-4147-A177-3AD203B41FA5}">
                      <a16:colId xmlns:a16="http://schemas.microsoft.com/office/drawing/2014/main" val="443569185"/>
                    </a:ext>
                  </a:extLst>
                </a:gridCol>
                <a:gridCol w="411480">
                  <a:extLst>
                    <a:ext uri="{9D8B030D-6E8A-4147-A177-3AD203B41FA5}">
                      <a16:colId xmlns:a16="http://schemas.microsoft.com/office/drawing/2014/main" val="371054424"/>
                    </a:ext>
                  </a:extLst>
                </a:gridCol>
                <a:gridCol w="411480">
                  <a:extLst>
                    <a:ext uri="{9D8B030D-6E8A-4147-A177-3AD203B41FA5}">
                      <a16:colId xmlns:a16="http://schemas.microsoft.com/office/drawing/2014/main" val="3794401897"/>
                    </a:ext>
                  </a:extLst>
                </a:gridCol>
                <a:gridCol w="411480">
                  <a:extLst>
                    <a:ext uri="{9D8B030D-6E8A-4147-A177-3AD203B41FA5}">
                      <a16:colId xmlns:a16="http://schemas.microsoft.com/office/drawing/2014/main" val="713504220"/>
                    </a:ext>
                  </a:extLst>
                </a:gridCol>
                <a:gridCol w="411480">
                  <a:extLst>
                    <a:ext uri="{9D8B030D-6E8A-4147-A177-3AD203B41FA5}">
                      <a16:colId xmlns:a16="http://schemas.microsoft.com/office/drawing/2014/main" val="204209020"/>
                    </a:ext>
                  </a:extLst>
                </a:gridCol>
                <a:gridCol w="411480">
                  <a:extLst>
                    <a:ext uri="{9D8B030D-6E8A-4147-A177-3AD203B41FA5}">
                      <a16:colId xmlns:a16="http://schemas.microsoft.com/office/drawing/2014/main" val="77908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9494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- 2026-07-19 14:12:01</a:t>
                      </a:r>
                      <a:r>
                        <a:rPr kumimoji="0" lang="de-DE" sz="1000" b="0" i="0" u="none" strike="noStrike" kern="1200" cap="none" spc="0" normalizeH="0" baseline="0" noProof="0">
                          <a:ln>
                            <a:noFill/>
                          </a:ln>
                          <a:solidFill>
                            <a:prstClr val="black"/>
                          </a:solidFill>
                          <a:effectLst/>
                          <a:uLnTx/>
                          <a:uFillTx/>
                          <a:latin typeface="Calibri"/>
                          <a:ea typeface="+mn-ea"/>
                          <a:cs typeface="+mn-cs"/>
                        </a:rPr>
                        <a:t>
 Was für ein großartiger Tag beim Flugfest der Fluggruppe Alt-Neuötting! ✈️☀️
Beeindruckende Flugvorführungen, faszinierende Flugzeuge und jede Menge spannende Eindrücke. 
Ein herzliches Dankeschön an alle, die dieses tolle Flugfest möglich gemacht haben. @fluggruppe_altoetting #landkreisaltötting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https://quintly-eu-image-storage.s3.amazonaws.com/3d771ea3008ac1aead09f497e0104e20/1e60acabdbe6784b714700de751307d9.jpg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2294</a:t>
                      </a:r>
                    </a:p>
                  </a:txBody>
                  <a:tcPr/>
                </a:tc>
                <a:extLst>
                  <a:ext uri="{0D108BD9-81ED-4DB2-BD59-A6C34878D82A}">
                    <a16:rowId xmlns:a16="http://schemas.microsoft.com/office/drawing/2014/main" val="3170717864"/>
                  </a:ext>
                </a:extLst>
              </a:tr>
            </a:tbl>
          </a:graphicData>
        </a:graphic>
      </p:graphicFrame>
      <p:sp>
        <p:nvSpPr>
          <p:cNvPr id="4" name="Text Placeholder 3">
            <a:extLst>
              <a:ext uri="{FF2B5EF4-FFF2-40B4-BE49-F238E27FC236}">
                <a16:creationId xmlns:a16="http://schemas.microsoft.com/office/drawing/2014/main" id="{FEC0C2C3-A6CF-4403-801A-7DD949E8464D}"/>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323946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FED3-68FE-45E9-AFED-0E5FA275F95B}"/>
              </a:ext>
            </a:extLst>
          </p:cNvPr>
          <p:cNvSpPr>
            <a:spLocks noGrp="1"/>
          </p:cNvSpPr>
          <p:nvPr>
            <p:ph type="title"/>
          </p:nvPr>
        </p:nvSpPr>
        <p:spPr/>
        <p:txBody>
          <a:bodyPr/>
          <a:lstStyle/>
          <a:p>
            <a:r>
              <a:rPr lang="en-US"/>
              <a:t>Instagram Posts Table with Fans | 3 profiles - 5 of 7</a:t>
            </a:r>
          </a:p>
        </p:txBody>
      </p:sp>
      <p:graphicFrame>
        <p:nvGraphicFramePr>
          <p:cNvPr id="5" name="Table Placeholder 4">
            <a:extLst>
              <a:ext uri="{FF2B5EF4-FFF2-40B4-BE49-F238E27FC236}">
                <a16:creationId xmlns:a16="http://schemas.microsoft.com/office/drawing/2014/main" id="{8B141B81-528B-4A6A-89CF-55A2994A2F3B}"/>
              </a:ext>
            </a:extLst>
          </p:cNvPr>
          <p:cNvGraphicFramePr>
            <a:graphicFrameLocks noGrp="1"/>
          </p:cNvGraphicFramePr>
          <p:nvPr>
            <p:ph type="tbl" sz="quarter" idx="13"/>
            <p:extLst>
              <p:ext uri="{D42A27DB-BD31-4B8C-83A1-F6EECF244321}">
                <p14:modId xmlns:p14="http://schemas.microsoft.com/office/powerpoint/2010/main" val="1368146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19386592"/>
                    </a:ext>
                  </a:extLst>
                </a:gridCol>
                <a:gridCol w="905256">
                  <a:extLst>
                    <a:ext uri="{9D8B030D-6E8A-4147-A177-3AD203B41FA5}">
                      <a16:colId xmlns:a16="http://schemas.microsoft.com/office/drawing/2014/main" val="2732175372"/>
                    </a:ext>
                  </a:extLst>
                </a:gridCol>
                <a:gridCol w="411480">
                  <a:extLst>
                    <a:ext uri="{9D8B030D-6E8A-4147-A177-3AD203B41FA5}">
                      <a16:colId xmlns:a16="http://schemas.microsoft.com/office/drawing/2014/main" val="4243041"/>
                    </a:ext>
                  </a:extLst>
                </a:gridCol>
                <a:gridCol w="411480">
                  <a:extLst>
                    <a:ext uri="{9D8B030D-6E8A-4147-A177-3AD203B41FA5}">
                      <a16:colId xmlns:a16="http://schemas.microsoft.com/office/drawing/2014/main" val="703800166"/>
                    </a:ext>
                  </a:extLst>
                </a:gridCol>
                <a:gridCol w="411480">
                  <a:extLst>
                    <a:ext uri="{9D8B030D-6E8A-4147-A177-3AD203B41FA5}">
                      <a16:colId xmlns:a16="http://schemas.microsoft.com/office/drawing/2014/main" val="1470903552"/>
                    </a:ext>
                  </a:extLst>
                </a:gridCol>
                <a:gridCol w="411480">
                  <a:extLst>
                    <a:ext uri="{9D8B030D-6E8A-4147-A177-3AD203B41FA5}">
                      <a16:colId xmlns:a16="http://schemas.microsoft.com/office/drawing/2014/main" val="2992087305"/>
                    </a:ext>
                  </a:extLst>
                </a:gridCol>
                <a:gridCol w="411480">
                  <a:extLst>
                    <a:ext uri="{9D8B030D-6E8A-4147-A177-3AD203B41FA5}">
                      <a16:colId xmlns:a16="http://schemas.microsoft.com/office/drawing/2014/main" val="2785018348"/>
                    </a:ext>
                  </a:extLst>
                </a:gridCol>
                <a:gridCol w="411480">
                  <a:extLst>
                    <a:ext uri="{9D8B030D-6E8A-4147-A177-3AD203B41FA5}">
                      <a16:colId xmlns:a16="http://schemas.microsoft.com/office/drawing/2014/main" val="664672116"/>
                    </a:ext>
                  </a:extLst>
                </a:gridCol>
                <a:gridCol w="411480">
                  <a:extLst>
                    <a:ext uri="{9D8B030D-6E8A-4147-A177-3AD203B41FA5}">
                      <a16:colId xmlns:a16="http://schemas.microsoft.com/office/drawing/2014/main" val="1710041863"/>
                    </a:ext>
                  </a:extLst>
                </a:gridCol>
                <a:gridCol w="411480">
                  <a:extLst>
                    <a:ext uri="{9D8B030D-6E8A-4147-A177-3AD203B41FA5}">
                      <a16:colId xmlns:a16="http://schemas.microsoft.com/office/drawing/2014/main" val="1155027280"/>
                    </a:ext>
                  </a:extLst>
                </a:gridCol>
                <a:gridCol w="411480">
                  <a:extLst>
                    <a:ext uri="{9D8B030D-6E8A-4147-A177-3AD203B41FA5}">
                      <a16:colId xmlns:a16="http://schemas.microsoft.com/office/drawing/2014/main" val="834884740"/>
                    </a:ext>
                  </a:extLst>
                </a:gridCol>
                <a:gridCol w="411480">
                  <a:extLst>
                    <a:ext uri="{9D8B030D-6E8A-4147-A177-3AD203B41FA5}">
                      <a16:colId xmlns:a16="http://schemas.microsoft.com/office/drawing/2014/main" val="1694838985"/>
                    </a:ext>
                  </a:extLst>
                </a:gridCol>
                <a:gridCol w="411480">
                  <a:extLst>
                    <a:ext uri="{9D8B030D-6E8A-4147-A177-3AD203B41FA5}">
                      <a16:colId xmlns:a16="http://schemas.microsoft.com/office/drawing/2014/main" val="501340542"/>
                    </a:ext>
                  </a:extLst>
                </a:gridCol>
                <a:gridCol w="411480">
                  <a:extLst>
                    <a:ext uri="{9D8B030D-6E8A-4147-A177-3AD203B41FA5}">
                      <a16:colId xmlns:a16="http://schemas.microsoft.com/office/drawing/2014/main" val="1549369435"/>
                    </a:ext>
                  </a:extLst>
                </a:gridCol>
                <a:gridCol w="411480">
                  <a:extLst>
                    <a:ext uri="{9D8B030D-6E8A-4147-A177-3AD203B41FA5}">
                      <a16:colId xmlns:a16="http://schemas.microsoft.com/office/drawing/2014/main" val="405242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2495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- 2026-07-18 10:57:18</a:t>
                      </a:r>
                      <a:r>
                        <a:rPr kumimoji="0" lang="de-DE" sz="1000" b="0" i="0" u="none" strike="noStrike" kern="1200" cap="none" spc="0" normalizeH="0" baseline="0" noProof="0">
                          <a:ln>
                            <a:noFill/>
                          </a:ln>
                          <a:solidFill>
                            <a:prstClr val="black"/>
                          </a:solidFill>
                          <a:effectLst/>
                          <a:uLnTx/>
                          <a:uFillTx/>
                          <a:latin typeface="Calibri"/>
                          <a:ea typeface="+mn-ea"/>
                          <a:cs typeface="+mn-cs"/>
                        </a:rPr>
                        <a:t>
 Eröffnung und Einweihung der neuen Räumlichkeiten des @kjr.altoetting in Winhöring. Da durfte eine Runde Kickern nicht fehlen 😀 Herzlichen Dank dem Team vom Kreisjugendring für den tollen Einsatz für die Jugendlichen. Gemeinsam mit unserem Landrat @tobiaswindhorst und MdB @stephanmayercsu habe ich deutlich gemacht: auch politisch liegt uns die Jugendarbeit am Herzen. Mit Vereinspauschale, Ehrenamtspauschale und dem Abbau von Bürokratie wollen wir die Jugendarbeit unterstützen und das Engagement im Ehrenamt weiter fördern. #landkreisaltötting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https://quintly-eu-image-storage.s3.amazonaws.com/3d771ea3008ac1aead09f497e0104e20/9d2cf60377d17ef5dfe169a1299a6acb.jpg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extLst>
                  <a:ext uri="{0D108BD9-81ED-4DB2-BD59-A6C34878D82A}">
                    <a16:rowId xmlns:a16="http://schemas.microsoft.com/office/drawing/2014/main" val="1344777966"/>
                  </a:ext>
                </a:extLst>
              </a:tr>
            </a:tbl>
          </a:graphicData>
        </a:graphic>
      </p:graphicFrame>
      <p:sp>
        <p:nvSpPr>
          <p:cNvPr id="4" name="Text Placeholder 3">
            <a:extLst>
              <a:ext uri="{FF2B5EF4-FFF2-40B4-BE49-F238E27FC236}">
                <a16:creationId xmlns:a16="http://schemas.microsoft.com/office/drawing/2014/main" id="{A0DD599A-6CBE-4627-913A-DFFA5FA9A351}"/>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3220110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BC7BA-8686-43D2-B7FD-A1246D6F5E62}"/>
              </a:ext>
            </a:extLst>
          </p:cNvPr>
          <p:cNvSpPr>
            <a:spLocks noGrp="1"/>
          </p:cNvSpPr>
          <p:nvPr>
            <p:ph type="title"/>
          </p:nvPr>
        </p:nvSpPr>
        <p:spPr/>
        <p:txBody>
          <a:bodyPr/>
          <a:lstStyle/>
          <a:p>
            <a:r>
              <a:rPr lang="en-US"/>
              <a:t>Instagram Posts Table with Fans | 3 profiles - 6 of 7</a:t>
            </a:r>
          </a:p>
        </p:txBody>
      </p:sp>
      <p:graphicFrame>
        <p:nvGraphicFramePr>
          <p:cNvPr id="5" name="Table Placeholder 4">
            <a:extLst>
              <a:ext uri="{FF2B5EF4-FFF2-40B4-BE49-F238E27FC236}">
                <a16:creationId xmlns:a16="http://schemas.microsoft.com/office/drawing/2014/main" id="{2159953D-999C-461E-8C18-08FD26CDE6C4}"/>
              </a:ext>
            </a:extLst>
          </p:cNvPr>
          <p:cNvGraphicFramePr>
            <a:graphicFrameLocks noGrp="1"/>
          </p:cNvGraphicFramePr>
          <p:nvPr>
            <p:ph type="tbl" sz="quarter" idx="13"/>
            <p:extLst>
              <p:ext uri="{D42A27DB-BD31-4B8C-83A1-F6EECF244321}">
                <p14:modId xmlns:p14="http://schemas.microsoft.com/office/powerpoint/2010/main" val="245386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5330460"/>
                    </a:ext>
                  </a:extLst>
                </a:gridCol>
                <a:gridCol w="905256">
                  <a:extLst>
                    <a:ext uri="{9D8B030D-6E8A-4147-A177-3AD203B41FA5}">
                      <a16:colId xmlns:a16="http://schemas.microsoft.com/office/drawing/2014/main" val="4206946855"/>
                    </a:ext>
                  </a:extLst>
                </a:gridCol>
                <a:gridCol w="411480">
                  <a:extLst>
                    <a:ext uri="{9D8B030D-6E8A-4147-A177-3AD203B41FA5}">
                      <a16:colId xmlns:a16="http://schemas.microsoft.com/office/drawing/2014/main" val="1362995187"/>
                    </a:ext>
                  </a:extLst>
                </a:gridCol>
                <a:gridCol w="411480">
                  <a:extLst>
                    <a:ext uri="{9D8B030D-6E8A-4147-A177-3AD203B41FA5}">
                      <a16:colId xmlns:a16="http://schemas.microsoft.com/office/drawing/2014/main" val="2742738147"/>
                    </a:ext>
                  </a:extLst>
                </a:gridCol>
                <a:gridCol w="411480">
                  <a:extLst>
                    <a:ext uri="{9D8B030D-6E8A-4147-A177-3AD203B41FA5}">
                      <a16:colId xmlns:a16="http://schemas.microsoft.com/office/drawing/2014/main" val="2726171154"/>
                    </a:ext>
                  </a:extLst>
                </a:gridCol>
                <a:gridCol w="411480">
                  <a:extLst>
                    <a:ext uri="{9D8B030D-6E8A-4147-A177-3AD203B41FA5}">
                      <a16:colId xmlns:a16="http://schemas.microsoft.com/office/drawing/2014/main" val="1975855389"/>
                    </a:ext>
                  </a:extLst>
                </a:gridCol>
                <a:gridCol w="411480">
                  <a:extLst>
                    <a:ext uri="{9D8B030D-6E8A-4147-A177-3AD203B41FA5}">
                      <a16:colId xmlns:a16="http://schemas.microsoft.com/office/drawing/2014/main" val="1998087484"/>
                    </a:ext>
                  </a:extLst>
                </a:gridCol>
                <a:gridCol w="411480">
                  <a:extLst>
                    <a:ext uri="{9D8B030D-6E8A-4147-A177-3AD203B41FA5}">
                      <a16:colId xmlns:a16="http://schemas.microsoft.com/office/drawing/2014/main" val="965240552"/>
                    </a:ext>
                  </a:extLst>
                </a:gridCol>
                <a:gridCol w="411480">
                  <a:extLst>
                    <a:ext uri="{9D8B030D-6E8A-4147-A177-3AD203B41FA5}">
                      <a16:colId xmlns:a16="http://schemas.microsoft.com/office/drawing/2014/main" val="4198996904"/>
                    </a:ext>
                  </a:extLst>
                </a:gridCol>
                <a:gridCol w="411480">
                  <a:extLst>
                    <a:ext uri="{9D8B030D-6E8A-4147-A177-3AD203B41FA5}">
                      <a16:colId xmlns:a16="http://schemas.microsoft.com/office/drawing/2014/main" val="3957819208"/>
                    </a:ext>
                  </a:extLst>
                </a:gridCol>
                <a:gridCol w="411480">
                  <a:extLst>
                    <a:ext uri="{9D8B030D-6E8A-4147-A177-3AD203B41FA5}">
                      <a16:colId xmlns:a16="http://schemas.microsoft.com/office/drawing/2014/main" val="2413314291"/>
                    </a:ext>
                  </a:extLst>
                </a:gridCol>
                <a:gridCol w="411480">
                  <a:extLst>
                    <a:ext uri="{9D8B030D-6E8A-4147-A177-3AD203B41FA5}">
                      <a16:colId xmlns:a16="http://schemas.microsoft.com/office/drawing/2014/main" val="1476049401"/>
                    </a:ext>
                  </a:extLst>
                </a:gridCol>
                <a:gridCol w="411480">
                  <a:extLst>
                    <a:ext uri="{9D8B030D-6E8A-4147-A177-3AD203B41FA5}">
                      <a16:colId xmlns:a16="http://schemas.microsoft.com/office/drawing/2014/main" val="1379240563"/>
                    </a:ext>
                  </a:extLst>
                </a:gridCol>
                <a:gridCol w="411480">
                  <a:extLst>
                    <a:ext uri="{9D8B030D-6E8A-4147-A177-3AD203B41FA5}">
                      <a16:colId xmlns:a16="http://schemas.microsoft.com/office/drawing/2014/main" val="1481064959"/>
                    </a:ext>
                  </a:extLst>
                </a:gridCol>
                <a:gridCol w="411480">
                  <a:extLst>
                    <a:ext uri="{9D8B030D-6E8A-4147-A177-3AD203B41FA5}">
                      <a16:colId xmlns:a16="http://schemas.microsoft.com/office/drawing/2014/main" val="2422307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2703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- 2026-07-17 18:42:17</a:t>
                      </a:r>
                      <a:r>
                        <a:rPr kumimoji="0" lang="de-DE" sz="1000" b="0" i="0" u="none" strike="noStrike" kern="1200" cap="none" spc="0" normalizeH="0" baseline="0" noProof="0">
                          <a:ln>
                            <a:noFill/>
                          </a:ln>
                          <a:solidFill>
                            <a:prstClr val="black"/>
                          </a:solidFill>
                          <a:effectLst/>
                          <a:uLnTx/>
                          <a:uFillTx/>
                          <a:latin typeface="Calibri"/>
                          <a:ea typeface="+mn-ea"/>
                          <a:cs typeface="+mn-cs"/>
                        </a:rPr>
                        <a:t>
 Längst lieb gewonnene Tradition: Die Informations-Sommerreise des CSU-Generalsekretärs, zu der ich auch heuer wieder Vertreterinnen und Vertreter der Hauptstadtpresse aus Berlin eingeladen habe. Mit dem COO von Stark Defence Martin Rost haben wir uns über die Herausforderungen moderner Verteidigungspolitik ausgetauscht. Wir haben darüber gesprochen, warum Bayern wie kein anderes Land in Defence Tech investiert. Mit Dr.Thomas Becker von der BMW Group haben wir uns über den Automobilstandort Deutschland unterhalten. Bayern ist und bleibt Autoland und die Automobilindustrie die wichtigste Einzelindustrie im Freistaat. Am zweiten Tag haben wir dann Isar Aerospace in Ottobrunn besucht. Danke an die Gründer Daniel Metzler und Josef Fleischmann für die Einblicke. Bayern ist das Space-Valley Deutschlands - auch dank der Hightech Agenda von Markus Söder. Isar Aerospace und der Freistaat Bayern verfolgen das Ziel, Europas Zugang zum Weltraum durch souveräne Startkapazitäten zu sichern und auszubauen. Die Raumfahrt ist ein wichtiger Wachstumsmarkt. Für uns ist klar: Frieden und Demokratie werden in Zukunft auch im Weltraum verteidigt. Dazu gehört ein souveräner Zugang zum Weltraum für Deutschland und die NATO-Partner. Zum Abschluss gab es dann noch ein Gespräch mit dem Staatsminister im Auswärtigen Amt und Landesvorsitzenden des Arbeitskreises Außen- und Sicherheitspolitik der CSU, Florian Hahn, MdB. Und als ob wir es bestellt hätten: Das Wetter war sonnig und der Himmel weiß-blau. Foto: Isar Aerospace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https://quintly-eu-image-storage.s3.amazonaws.com/3d771ea3008ac1aead09f497e0104e20/15efd218ac4d5ec6774f0c4f0e573ba9.jpg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extLst>
                  <a:ext uri="{0D108BD9-81ED-4DB2-BD59-A6C34878D82A}">
                    <a16:rowId xmlns:a16="http://schemas.microsoft.com/office/drawing/2014/main" val="1393327314"/>
                  </a:ext>
                </a:extLst>
              </a:tr>
            </a:tbl>
          </a:graphicData>
        </a:graphic>
      </p:graphicFrame>
      <p:sp>
        <p:nvSpPr>
          <p:cNvPr id="4" name="Text Placeholder 3">
            <a:extLst>
              <a:ext uri="{FF2B5EF4-FFF2-40B4-BE49-F238E27FC236}">
                <a16:creationId xmlns:a16="http://schemas.microsoft.com/office/drawing/2014/main" id="{4E93CDDF-F16A-43E1-8C71-319C67556C7C}"/>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2966339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D243-3364-4060-9261-43BA245D4037}"/>
              </a:ext>
            </a:extLst>
          </p:cNvPr>
          <p:cNvSpPr>
            <a:spLocks noGrp="1"/>
          </p:cNvSpPr>
          <p:nvPr>
            <p:ph type="title"/>
          </p:nvPr>
        </p:nvSpPr>
        <p:spPr/>
        <p:txBody>
          <a:bodyPr/>
          <a:lstStyle/>
          <a:p>
            <a:r>
              <a:rPr lang="en-US"/>
              <a:t>Instagram Posts Table with Fans | 3 profiles - 7 of 7</a:t>
            </a:r>
          </a:p>
        </p:txBody>
      </p:sp>
      <p:graphicFrame>
        <p:nvGraphicFramePr>
          <p:cNvPr id="5" name="Table Placeholder 4">
            <a:extLst>
              <a:ext uri="{FF2B5EF4-FFF2-40B4-BE49-F238E27FC236}">
                <a16:creationId xmlns:a16="http://schemas.microsoft.com/office/drawing/2014/main" id="{C07AA007-0692-4195-BC8C-F32255794E47}"/>
              </a:ext>
            </a:extLst>
          </p:cNvPr>
          <p:cNvGraphicFramePr>
            <a:graphicFrameLocks noGrp="1"/>
          </p:cNvGraphicFramePr>
          <p:nvPr>
            <p:ph type="tbl" sz="quarter" idx="13"/>
            <p:extLst>
              <p:ext uri="{D42A27DB-BD31-4B8C-83A1-F6EECF244321}">
                <p14:modId xmlns:p14="http://schemas.microsoft.com/office/powerpoint/2010/main" val="417760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36430505"/>
                    </a:ext>
                  </a:extLst>
                </a:gridCol>
                <a:gridCol w="905256">
                  <a:extLst>
                    <a:ext uri="{9D8B030D-6E8A-4147-A177-3AD203B41FA5}">
                      <a16:colId xmlns:a16="http://schemas.microsoft.com/office/drawing/2014/main" val="3019263648"/>
                    </a:ext>
                  </a:extLst>
                </a:gridCol>
                <a:gridCol w="411480">
                  <a:extLst>
                    <a:ext uri="{9D8B030D-6E8A-4147-A177-3AD203B41FA5}">
                      <a16:colId xmlns:a16="http://schemas.microsoft.com/office/drawing/2014/main" val="3297625342"/>
                    </a:ext>
                  </a:extLst>
                </a:gridCol>
                <a:gridCol w="411480">
                  <a:extLst>
                    <a:ext uri="{9D8B030D-6E8A-4147-A177-3AD203B41FA5}">
                      <a16:colId xmlns:a16="http://schemas.microsoft.com/office/drawing/2014/main" val="1141685971"/>
                    </a:ext>
                  </a:extLst>
                </a:gridCol>
                <a:gridCol w="411480">
                  <a:extLst>
                    <a:ext uri="{9D8B030D-6E8A-4147-A177-3AD203B41FA5}">
                      <a16:colId xmlns:a16="http://schemas.microsoft.com/office/drawing/2014/main" val="3195687487"/>
                    </a:ext>
                  </a:extLst>
                </a:gridCol>
                <a:gridCol w="411480">
                  <a:extLst>
                    <a:ext uri="{9D8B030D-6E8A-4147-A177-3AD203B41FA5}">
                      <a16:colId xmlns:a16="http://schemas.microsoft.com/office/drawing/2014/main" val="394966104"/>
                    </a:ext>
                  </a:extLst>
                </a:gridCol>
                <a:gridCol w="411480">
                  <a:extLst>
                    <a:ext uri="{9D8B030D-6E8A-4147-A177-3AD203B41FA5}">
                      <a16:colId xmlns:a16="http://schemas.microsoft.com/office/drawing/2014/main" val="3173614495"/>
                    </a:ext>
                  </a:extLst>
                </a:gridCol>
                <a:gridCol w="411480">
                  <a:extLst>
                    <a:ext uri="{9D8B030D-6E8A-4147-A177-3AD203B41FA5}">
                      <a16:colId xmlns:a16="http://schemas.microsoft.com/office/drawing/2014/main" val="1382696544"/>
                    </a:ext>
                  </a:extLst>
                </a:gridCol>
                <a:gridCol w="411480">
                  <a:extLst>
                    <a:ext uri="{9D8B030D-6E8A-4147-A177-3AD203B41FA5}">
                      <a16:colId xmlns:a16="http://schemas.microsoft.com/office/drawing/2014/main" val="1851350499"/>
                    </a:ext>
                  </a:extLst>
                </a:gridCol>
                <a:gridCol w="411480">
                  <a:extLst>
                    <a:ext uri="{9D8B030D-6E8A-4147-A177-3AD203B41FA5}">
                      <a16:colId xmlns:a16="http://schemas.microsoft.com/office/drawing/2014/main" val="759581996"/>
                    </a:ext>
                  </a:extLst>
                </a:gridCol>
                <a:gridCol w="411480">
                  <a:extLst>
                    <a:ext uri="{9D8B030D-6E8A-4147-A177-3AD203B41FA5}">
                      <a16:colId xmlns:a16="http://schemas.microsoft.com/office/drawing/2014/main" val="15032865"/>
                    </a:ext>
                  </a:extLst>
                </a:gridCol>
                <a:gridCol w="411480">
                  <a:extLst>
                    <a:ext uri="{9D8B030D-6E8A-4147-A177-3AD203B41FA5}">
                      <a16:colId xmlns:a16="http://schemas.microsoft.com/office/drawing/2014/main" val="2256639044"/>
                    </a:ext>
                  </a:extLst>
                </a:gridCol>
                <a:gridCol w="411480">
                  <a:extLst>
                    <a:ext uri="{9D8B030D-6E8A-4147-A177-3AD203B41FA5}">
                      <a16:colId xmlns:a16="http://schemas.microsoft.com/office/drawing/2014/main" val="2193862644"/>
                    </a:ext>
                  </a:extLst>
                </a:gridCol>
                <a:gridCol w="411480">
                  <a:extLst>
                    <a:ext uri="{9D8B030D-6E8A-4147-A177-3AD203B41FA5}">
                      <a16:colId xmlns:a16="http://schemas.microsoft.com/office/drawing/2014/main" val="3278462535"/>
                    </a:ext>
                  </a:extLst>
                </a:gridCol>
                <a:gridCol w="411480">
                  <a:extLst>
                    <a:ext uri="{9D8B030D-6E8A-4147-A177-3AD203B41FA5}">
                      <a16:colId xmlns:a16="http://schemas.microsoft.com/office/drawing/2014/main" val="397472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57463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- 2026-07-17 14:08:36</a:t>
                      </a:r>
                      <a:r>
                        <a:rPr kumimoji="0" lang="de-DE" sz="1000" b="0" i="0" u="none" strike="noStrike" kern="1200" cap="none" spc="0" normalizeH="0" baseline="0" noProof="0">
                          <a:ln>
                            <a:noFill/>
                          </a:ln>
                          <a:solidFill>
                            <a:prstClr val="black"/>
                          </a:solidFill>
                          <a:effectLst/>
                          <a:uLnTx/>
                          <a:uFillTx/>
                          <a:latin typeface="Calibri"/>
                          <a:ea typeface="+mn-ea"/>
                          <a:cs typeface="+mn-cs"/>
                        </a:rPr>
                        <a:t>
 Leise. Sauber. Wasserstoff.  Ab Dezember 2026 werden auf der Strecke Mühldorf – Burghausen wasserstoffbetriebene Züge eingesetzt. Diese leisten damit einen wichtigen Beitrag zu einem emissionsfreien Regionalverkehr. Gemeinsam haben hier Bund und Freistaat Bayern wichtige Impulse für unsere Region gesetzt. @deutschebahn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https://quintly-eu-image-storage.s3.amazonaws.com/3d771ea3008ac1aead09f497e0104e20/b2eb97d59048291017a318e2a18cf452.jpg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07/24/2026 06:19:55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extLst>
                  <a:ext uri="{0D108BD9-81ED-4DB2-BD59-A6C34878D82A}">
                    <a16:rowId xmlns:a16="http://schemas.microsoft.com/office/drawing/2014/main" val="2870431980"/>
                  </a:ext>
                </a:extLst>
              </a:tr>
            </a:tbl>
          </a:graphicData>
        </a:graphic>
      </p:graphicFrame>
      <p:sp>
        <p:nvSpPr>
          <p:cNvPr id="4" name="Text Placeholder 3">
            <a:extLst>
              <a:ext uri="{FF2B5EF4-FFF2-40B4-BE49-F238E27FC236}">
                <a16:creationId xmlns:a16="http://schemas.microsoft.com/office/drawing/2014/main" id="{54656D5F-1925-4C16-B99F-26A998943020}"/>
              </a:ext>
            </a:extLst>
          </p:cNvPr>
          <p:cNvSpPr>
            <a:spLocks noGrp="1"/>
          </p:cNvSpPr>
          <p:nvPr>
            <p:ph type="body" sz="quarter" idx="14"/>
          </p:nvPr>
        </p:nvSpPr>
        <p:spPr/>
        <p:txBody>
          <a:bodyPr/>
          <a:lstStyle/>
          <a:p>
            <a:r>
              <a:rPr lang="en-US"/>
              <a:t>07/17/2026 - 07/23/2026</a:t>
            </a:r>
          </a:p>
        </p:txBody>
      </p:sp>
    </p:spTree>
    <p:extLst>
      <p:ext uri="{BB962C8B-B14F-4D97-AF65-F5344CB8AC3E}">
        <p14:creationId xmlns:p14="http://schemas.microsoft.com/office/powerpoint/2010/main" val="27563815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1316</Words>
  <Application>Microsoft Office PowerPoint</Application>
  <PresentationFormat>On-screen Show (4:3)</PresentationFormat>
  <Paragraphs>224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Posts Table with Fans | 3 profiles - 1 of 7</vt:lpstr>
      <vt:lpstr>Instagram Posts Table with Fans | 3 profiles - 2 of 7</vt:lpstr>
      <vt:lpstr>Instagram Posts Table with Fans | 3 profiles - 3 of 7</vt:lpstr>
      <vt:lpstr>Instagram Posts Table with Fans | 3 profiles - 4 of 7</vt:lpstr>
      <vt:lpstr>Instagram Posts Table with Fans | 3 profiles - 5 of 7</vt:lpstr>
      <vt:lpstr>Instagram Posts Table with Fans | 3 profiles - 6 of 7</vt:lpstr>
      <vt:lpstr>Instagram Posts Table with Fans | 3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3 profiles - 1 of 7</dc:title>
  <dc:creator>Frederik Born</dc:creator>
  <cp:lastModifiedBy>Frederik Born</cp:lastModifiedBy>
  <cp:revision>1</cp:revision>
  <dcterms:created xsi:type="dcterms:W3CDTF">2026-07-24T06:40:36Z</dcterms:created>
  <dcterms:modified xsi:type="dcterms:W3CDTF">2026-07-24T06:41:24Z</dcterms:modified>
</cp:coreProperties>
</file>