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4E916-1909-488F-A847-D5F9A68140D6}"/>
              </a:ext>
            </a:extLst>
          </p:cNvPr>
          <p:cNvSpPr>
            <a:spLocks noGrp="1"/>
          </p:cNvSpPr>
          <p:nvPr>
            <p:ph type="title"/>
          </p:nvPr>
        </p:nvSpPr>
        <p:spPr/>
        <p:txBody>
          <a:bodyPr/>
          <a:lstStyle/>
          <a:p>
            <a:r>
              <a:rPr lang="en-US"/>
              <a:t>Facebook Custom Original Own Posts Table | 3 profiles - 1 of 17</a:t>
            </a:r>
          </a:p>
        </p:txBody>
      </p:sp>
      <p:graphicFrame>
        <p:nvGraphicFramePr>
          <p:cNvPr id="5" name="Table Placeholder 4">
            <a:extLst>
              <a:ext uri="{FF2B5EF4-FFF2-40B4-BE49-F238E27FC236}">
                <a16:creationId xmlns:a16="http://schemas.microsoft.com/office/drawing/2014/main" id="{832EBE56-09A0-47F3-A10B-BD19FBE71CAC}"/>
              </a:ext>
            </a:extLst>
          </p:cNvPr>
          <p:cNvGraphicFramePr>
            <a:graphicFrameLocks noGrp="1"/>
          </p:cNvGraphicFramePr>
          <p:nvPr>
            <p:ph type="tbl" sz="quarter" idx="13"/>
            <p:extLst>
              <p:ext uri="{D42A27DB-BD31-4B8C-83A1-F6EECF244321}">
                <p14:modId xmlns:p14="http://schemas.microsoft.com/office/powerpoint/2010/main" val="2937804455"/>
              </p:ext>
            </p:extLst>
          </p:nvPr>
        </p:nvGraphicFramePr>
        <p:xfrm>
          <a:off x="457200" y="1731963"/>
          <a:ext cx="8809738" cy="3749040"/>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864464152"/>
                    </a:ext>
                  </a:extLst>
                </a:gridCol>
                <a:gridCol w="740665">
                  <a:extLst>
                    <a:ext uri="{9D8B030D-6E8A-4147-A177-3AD203B41FA5}">
                      <a16:colId xmlns:a16="http://schemas.microsoft.com/office/drawing/2014/main" val="668197172"/>
                    </a:ext>
                  </a:extLst>
                </a:gridCol>
                <a:gridCol w="246888">
                  <a:extLst>
                    <a:ext uri="{9D8B030D-6E8A-4147-A177-3AD203B41FA5}">
                      <a16:colId xmlns:a16="http://schemas.microsoft.com/office/drawing/2014/main" val="455286259"/>
                    </a:ext>
                  </a:extLst>
                </a:gridCol>
                <a:gridCol w="208280">
                  <a:extLst>
                    <a:ext uri="{9D8B030D-6E8A-4147-A177-3AD203B41FA5}">
                      <a16:colId xmlns:a16="http://schemas.microsoft.com/office/drawing/2014/main" val="4125385662"/>
                    </a:ext>
                  </a:extLst>
                </a:gridCol>
                <a:gridCol w="208280">
                  <a:extLst>
                    <a:ext uri="{9D8B030D-6E8A-4147-A177-3AD203B41FA5}">
                      <a16:colId xmlns:a16="http://schemas.microsoft.com/office/drawing/2014/main" val="3730712570"/>
                    </a:ext>
                  </a:extLst>
                </a:gridCol>
                <a:gridCol w="208280">
                  <a:extLst>
                    <a:ext uri="{9D8B030D-6E8A-4147-A177-3AD203B41FA5}">
                      <a16:colId xmlns:a16="http://schemas.microsoft.com/office/drawing/2014/main" val="1016361164"/>
                    </a:ext>
                  </a:extLst>
                </a:gridCol>
                <a:gridCol w="208280">
                  <a:extLst>
                    <a:ext uri="{9D8B030D-6E8A-4147-A177-3AD203B41FA5}">
                      <a16:colId xmlns:a16="http://schemas.microsoft.com/office/drawing/2014/main" val="3330969987"/>
                    </a:ext>
                  </a:extLst>
                </a:gridCol>
                <a:gridCol w="208280">
                  <a:extLst>
                    <a:ext uri="{9D8B030D-6E8A-4147-A177-3AD203B41FA5}">
                      <a16:colId xmlns:a16="http://schemas.microsoft.com/office/drawing/2014/main" val="573169029"/>
                    </a:ext>
                  </a:extLst>
                </a:gridCol>
                <a:gridCol w="208280">
                  <a:extLst>
                    <a:ext uri="{9D8B030D-6E8A-4147-A177-3AD203B41FA5}">
                      <a16:colId xmlns:a16="http://schemas.microsoft.com/office/drawing/2014/main" val="3578650295"/>
                    </a:ext>
                  </a:extLst>
                </a:gridCol>
                <a:gridCol w="208280">
                  <a:extLst>
                    <a:ext uri="{9D8B030D-6E8A-4147-A177-3AD203B41FA5}">
                      <a16:colId xmlns:a16="http://schemas.microsoft.com/office/drawing/2014/main" val="657687246"/>
                    </a:ext>
                  </a:extLst>
                </a:gridCol>
                <a:gridCol w="208280">
                  <a:extLst>
                    <a:ext uri="{9D8B030D-6E8A-4147-A177-3AD203B41FA5}">
                      <a16:colId xmlns:a16="http://schemas.microsoft.com/office/drawing/2014/main" val="3253197696"/>
                    </a:ext>
                  </a:extLst>
                </a:gridCol>
                <a:gridCol w="208280">
                  <a:extLst>
                    <a:ext uri="{9D8B030D-6E8A-4147-A177-3AD203B41FA5}">
                      <a16:colId xmlns:a16="http://schemas.microsoft.com/office/drawing/2014/main" val="2914369840"/>
                    </a:ext>
                  </a:extLst>
                </a:gridCol>
                <a:gridCol w="208280">
                  <a:extLst>
                    <a:ext uri="{9D8B030D-6E8A-4147-A177-3AD203B41FA5}">
                      <a16:colId xmlns:a16="http://schemas.microsoft.com/office/drawing/2014/main" val="2701354524"/>
                    </a:ext>
                  </a:extLst>
                </a:gridCol>
                <a:gridCol w="208280">
                  <a:extLst>
                    <a:ext uri="{9D8B030D-6E8A-4147-A177-3AD203B41FA5}">
                      <a16:colId xmlns:a16="http://schemas.microsoft.com/office/drawing/2014/main" val="2117177036"/>
                    </a:ext>
                  </a:extLst>
                </a:gridCol>
                <a:gridCol w="208280">
                  <a:extLst>
                    <a:ext uri="{9D8B030D-6E8A-4147-A177-3AD203B41FA5}">
                      <a16:colId xmlns:a16="http://schemas.microsoft.com/office/drawing/2014/main" val="3725095088"/>
                    </a:ext>
                  </a:extLst>
                </a:gridCol>
                <a:gridCol w="208280">
                  <a:extLst>
                    <a:ext uri="{9D8B030D-6E8A-4147-A177-3AD203B41FA5}">
                      <a16:colId xmlns:a16="http://schemas.microsoft.com/office/drawing/2014/main" val="1857668333"/>
                    </a:ext>
                  </a:extLst>
                </a:gridCol>
                <a:gridCol w="208280">
                  <a:extLst>
                    <a:ext uri="{9D8B030D-6E8A-4147-A177-3AD203B41FA5}">
                      <a16:colId xmlns:a16="http://schemas.microsoft.com/office/drawing/2014/main" val="2225331780"/>
                    </a:ext>
                  </a:extLst>
                </a:gridCol>
                <a:gridCol w="208280">
                  <a:extLst>
                    <a:ext uri="{9D8B030D-6E8A-4147-A177-3AD203B41FA5}">
                      <a16:colId xmlns:a16="http://schemas.microsoft.com/office/drawing/2014/main" val="856208746"/>
                    </a:ext>
                  </a:extLst>
                </a:gridCol>
                <a:gridCol w="208280">
                  <a:extLst>
                    <a:ext uri="{9D8B030D-6E8A-4147-A177-3AD203B41FA5}">
                      <a16:colId xmlns:a16="http://schemas.microsoft.com/office/drawing/2014/main" val="585684386"/>
                    </a:ext>
                  </a:extLst>
                </a:gridCol>
                <a:gridCol w="208280">
                  <a:extLst>
                    <a:ext uri="{9D8B030D-6E8A-4147-A177-3AD203B41FA5}">
                      <a16:colId xmlns:a16="http://schemas.microsoft.com/office/drawing/2014/main" val="1009169989"/>
                    </a:ext>
                  </a:extLst>
                </a:gridCol>
                <a:gridCol w="208280">
                  <a:extLst>
                    <a:ext uri="{9D8B030D-6E8A-4147-A177-3AD203B41FA5}">
                      <a16:colId xmlns:a16="http://schemas.microsoft.com/office/drawing/2014/main" val="3072060423"/>
                    </a:ext>
                  </a:extLst>
                </a:gridCol>
                <a:gridCol w="208280">
                  <a:extLst>
                    <a:ext uri="{9D8B030D-6E8A-4147-A177-3AD203B41FA5}">
                      <a16:colId xmlns:a16="http://schemas.microsoft.com/office/drawing/2014/main" val="2553204689"/>
                    </a:ext>
                  </a:extLst>
                </a:gridCol>
                <a:gridCol w="208280">
                  <a:extLst>
                    <a:ext uri="{9D8B030D-6E8A-4147-A177-3AD203B41FA5}">
                      <a16:colId xmlns:a16="http://schemas.microsoft.com/office/drawing/2014/main" val="1066670695"/>
                    </a:ext>
                  </a:extLst>
                </a:gridCol>
                <a:gridCol w="208280">
                  <a:extLst>
                    <a:ext uri="{9D8B030D-6E8A-4147-A177-3AD203B41FA5}">
                      <a16:colId xmlns:a16="http://schemas.microsoft.com/office/drawing/2014/main" val="2763462327"/>
                    </a:ext>
                  </a:extLst>
                </a:gridCol>
                <a:gridCol w="208280">
                  <a:extLst>
                    <a:ext uri="{9D8B030D-6E8A-4147-A177-3AD203B41FA5}">
                      <a16:colId xmlns:a16="http://schemas.microsoft.com/office/drawing/2014/main" val="1918203489"/>
                    </a:ext>
                  </a:extLst>
                </a:gridCol>
                <a:gridCol w="208280">
                  <a:extLst>
                    <a:ext uri="{9D8B030D-6E8A-4147-A177-3AD203B41FA5}">
                      <a16:colId xmlns:a16="http://schemas.microsoft.com/office/drawing/2014/main" val="4227052535"/>
                    </a:ext>
                  </a:extLst>
                </a:gridCol>
                <a:gridCol w="208280">
                  <a:extLst>
                    <a:ext uri="{9D8B030D-6E8A-4147-A177-3AD203B41FA5}">
                      <a16:colId xmlns:a16="http://schemas.microsoft.com/office/drawing/2014/main" val="3428637093"/>
                    </a:ext>
                  </a:extLst>
                </a:gridCol>
                <a:gridCol w="208280">
                  <a:extLst>
                    <a:ext uri="{9D8B030D-6E8A-4147-A177-3AD203B41FA5}">
                      <a16:colId xmlns:a16="http://schemas.microsoft.com/office/drawing/2014/main" val="1253981930"/>
                    </a:ext>
                  </a:extLst>
                </a:gridCol>
                <a:gridCol w="208280">
                  <a:extLst>
                    <a:ext uri="{9D8B030D-6E8A-4147-A177-3AD203B41FA5}">
                      <a16:colId xmlns:a16="http://schemas.microsoft.com/office/drawing/2014/main" val="2920611705"/>
                    </a:ext>
                  </a:extLst>
                </a:gridCol>
                <a:gridCol w="208280">
                  <a:extLst>
                    <a:ext uri="{9D8B030D-6E8A-4147-A177-3AD203B41FA5}">
                      <a16:colId xmlns:a16="http://schemas.microsoft.com/office/drawing/2014/main" val="2207905204"/>
                    </a:ext>
                  </a:extLst>
                </a:gridCol>
                <a:gridCol w="208280">
                  <a:extLst>
                    <a:ext uri="{9D8B030D-6E8A-4147-A177-3AD203B41FA5}">
                      <a16:colId xmlns:a16="http://schemas.microsoft.com/office/drawing/2014/main" val="1794376648"/>
                    </a:ext>
                  </a:extLst>
                </a:gridCol>
                <a:gridCol w="208280">
                  <a:extLst>
                    <a:ext uri="{9D8B030D-6E8A-4147-A177-3AD203B41FA5}">
                      <a16:colId xmlns:a16="http://schemas.microsoft.com/office/drawing/2014/main" val="2715039808"/>
                    </a:ext>
                  </a:extLst>
                </a:gridCol>
                <a:gridCol w="208280">
                  <a:extLst>
                    <a:ext uri="{9D8B030D-6E8A-4147-A177-3AD203B41FA5}">
                      <a16:colId xmlns:a16="http://schemas.microsoft.com/office/drawing/2014/main" val="1068803257"/>
                    </a:ext>
                  </a:extLst>
                </a:gridCol>
                <a:gridCol w="208280">
                  <a:extLst>
                    <a:ext uri="{9D8B030D-6E8A-4147-A177-3AD203B41FA5}">
                      <a16:colId xmlns:a16="http://schemas.microsoft.com/office/drawing/2014/main" val="2854347713"/>
                    </a:ext>
                  </a:extLst>
                </a:gridCol>
                <a:gridCol w="208280">
                  <a:extLst>
                    <a:ext uri="{9D8B030D-6E8A-4147-A177-3AD203B41FA5}">
                      <a16:colId xmlns:a16="http://schemas.microsoft.com/office/drawing/2014/main" val="3907653455"/>
                    </a:ext>
                  </a:extLst>
                </a:gridCol>
                <a:gridCol w="208280">
                  <a:extLst>
                    <a:ext uri="{9D8B030D-6E8A-4147-A177-3AD203B41FA5}">
                      <a16:colId xmlns:a16="http://schemas.microsoft.com/office/drawing/2014/main" val="2478658569"/>
                    </a:ext>
                  </a:extLst>
                </a:gridCol>
                <a:gridCol w="208280">
                  <a:extLst>
                    <a:ext uri="{9D8B030D-6E8A-4147-A177-3AD203B41FA5}">
                      <a16:colId xmlns:a16="http://schemas.microsoft.com/office/drawing/2014/main" val="347886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16832327"/>
                  </a:ext>
                </a:extLst>
              </a:tr>
            </a:tbl>
          </a:graphicData>
        </a:graphic>
      </p:graphicFrame>
      <p:sp>
        <p:nvSpPr>
          <p:cNvPr id="4" name="Text Placeholder 3">
            <a:extLst>
              <a:ext uri="{FF2B5EF4-FFF2-40B4-BE49-F238E27FC236}">
                <a16:creationId xmlns:a16="http://schemas.microsoft.com/office/drawing/2014/main" id="{D236B295-BF5E-425B-9E4F-9048D320F34E}"/>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751695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F72-4E9E-493F-A3C9-A0902267925D}"/>
              </a:ext>
            </a:extLst>
          </p:cNvPr>
          <p:cNvSpPr>
            <a:spLocks noGrp="1"/>
          </p:cNvSpPr>
          <p:nvPr>
            <p:ph type="title"/>
          </p:nvPr>
        </p:nvSpPr>
        <p:spPr/>
        <p:txBody>
          <a:bodyPr/>
          <a:lstStyle/>
          <a:p>
            <a:r>
              <a:rPr lang="en-US"/>
              <a:t>Facebook Custom Original Own Posts Table | 3 profiles - 2 of 17</a:t>
            </a:r>
          </a:p>
        </p:txBody>
      </p:sp>
      <p:graphicFrame>
        <p:nvGraphicFramePr>
          <p:cNvPr id="5" name="Table Placeholder 4">
            <a:extLst>
              <a:ext uri="{FF2B5EF4-FFF2-40B4-BE49-F238E27FC236}">
                <a16:creationId xmlns:a16="http://schemas.microsoft.com/office/drawing/2014/main" id="{524B472F-1413-475F-907A-3B574B24D1B2}"/>
              </a:ext>
            </a:extLst>
          </p:cNvPr>
          <p:cNvGraphicFramePr>
            <a:graphicFrameLocks noGrp="1"/>
          </p:cNvGraphicFramePr>
          <p:nvPr>
            <p:ph type="tbl" sz="quarter" idx="13"/>
            <p:extLst>
              <p:ext uri="{D42A27DB-BD31-4B8C-83A1-F6EECF244321}">
                <p14:modId xmlns:p14="http://schemas.microsoft.com/office/powerpoint/2010/main" val="335728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59446237"/>
                    </a:ext>
                  </a:extLst>
                </a:gridCol>
                <a:gridCol w="740665">
                  <a:extLst>
                    <a:ext uri="{9D8B030D-6E8A-4147-A177-3AD203B41FA5}">
                      <a16:colId xmlns:a16="http://schemas.microsoft.com/office/drawing/2014/main" val="1760389282"/>
                    </a:ext>
                  </a:extLst>
                </a:gridCol>
                <a:gridCol w="246888">
                  <a:extLst>
                    <a:ext uri="{9D8B030D-6E8A-4147-A177-3AD203B41FA5}">
                      <a16:colId xmlns:a16="http://schemas.microsoft.com/office/drawing/2014/main" val="3088523182"/>
                    </a:ext>
                  </a:extLst>
                </a:gridCol>
                <a:gridCol w="208280">
                  <a:extLst>
                    <a:ext uri="{9D8B030D-6E8A-4147-A177-3AD203B41FA5}">
                      <a16:colId xmlns:a16="http://schemas.microsoft.com/office/drawing/2014/main" val="2689502292"/>
                    </a:ext>
                  </a:extLst>
                </a:gridCol>
                <a:gridCol w="208280">
                  <a:extLst>
                    <a:ext uri="{9D8B030D-6E8A-4147-A177-3AD203B41FA5}">
                      <a16:colId xmlns:a16="http://schemas.microsoft.com/office/drawing/2014/main" val="189514114"/>
                    </a:ext>
                  </a:extLst>
                </a:gridCol>
                <a:gridCol w="208280">
                  <a:extLst>
                    <a:ext uri="{9D8B030D-6E8A-4147-A177-3AD203B41FA5}">
                      <a16:colId xmlns:a16="http://schemas.microsoft.com/office/drawing/2014/main" val="3557732038"/>
                    </a:ext>
                  </a:extLst>
                </a:gridCol>
                <a:gridCol w="208280">
                  <a:extLst>
                    <a:ext uri="{9D8B030D-6E8A-4147-A177-3AD203B41FA5}">
                      <a16:colId xmlns:a16="http://schemas.microsoft.com/office/drawing/2014/main" val="1341768334"/>
                    </a:ext>
                  </a:extLst>
                </a:gridCol>
                <a:gridCol w="208280">
                  <a:extLst>
                    <a:ext uri="{9D8B030D-6E8A-4147-A177-3AD203B41FA5}">
                      <a16:colId xmlns:a16="http://schemas.microsoft.com/office/drawing/2014/main" val="1927615260"/>
                    </a:ext>
                  </a:extLst>
                </a:gridCol>
                <a:gridCol w="208280">
                  <a:extLst>
                    <a:ext uri="{9D8B030D-6E8A-4147-A177-3AD203B41FA5}">
                      <a16:colId xmlns:a16="http://schemas.microsoft.com/office/drawing/2014/main" val="2626600032"/>
                    </a:ext>
                  </a:extLst>
                </a:gridCol>
                <a:gridCol w="208280">
                  <a:extLst>
                    <a:ext uri="{9D8B030D-6E8A-4147-A177-3AD203B41FA5}">
                      <a16:colId xmlns:a16="http://schemas.microsoft.com/office/drawing/2014/main" val="2611184043"/>
                    </a:ext>
                  </a:extLst>
                </a:gridCol>
                <a:gridCol w="208280">
                  <a:extLst>
                    <a:ext uri="{9D8B030D-6E8A-4147-A177-3AD203B41FA5}">
                      <a16:colId xmlns:a16="http://schemas.microsoft.com/office/drawing/2014/main" val="2397720040"/>
                    </a:ext>
                  </a:extLst>
                </a:gridCol>
                <a:gridCol w="208280">
                  <a:extLst>
                    <a:ext uri="{9D8B030D-6E8A-4147-A177-3AD203B41FA5}">
                      <a16:colId xmlns:a16="http://schemas.microsoft.com/office/drawing/2014/main" val="1346642458"/>
                    </a:ext>
                  </a:extLst>
                </a:gridCol>
                <a:gridCol w="208280">
                  <a:extLst>
                    <a:ext uri="{9D8B030D-6E8A-4147-A177-3AD203B41FA5}">
                      <a16:colId xmlns:a16="http://schemas.microsoft.com/office/drawing/2014/main" val="389760832"/>
                    </a:ext>
                  </a:extLst>
                </a:gridCol>
                <a:gridCol w="208280">
                  <a:extLst>
                    <a:ext uri="{9D8B030D-6E8A-4147-A177-3AD203B41FA5}">
                      <a16:colId xmlns:a16="http://schemas.microsoft.com/office/drawing/2014/main" val="1101470281"/>
                    </a:ext>
                  </a:extLst>
                </a:gridCol>
                <a:gridCol w="208280">
                  <a:extLst>
                    <a:ext uri="{9D8B030D-6E8A-4147-A177-3AD203B41FA5}">
                      <a16:colId xmlns:a16="http://schemas.microsoft.com/office/drawing/2014/main" val="3394185914"/>
                    </a:ext>
                  </a:extLst>
                </a:gridCol>
                <a:gridCol w="208280">
                  <a:extLst>
                    <a:ext uri="{9D8B030D-6E8A-4147-A177-3AD203B41FA5}">
                      <a16:colId xmlns:a16="http://schemas.microsoft.com/office/drawing/2014/main" val="794029367"/>
                    </a:ext>
                  </a:extLst>
                </a:gridCol>
                <a:gridCol w="208280">
                  <a:extLst>
                    <a:ext uri="{9D8B030D-6E8A-4147-A177-3AD203B41FA5}">
                      <a16:colId xmlns:a16="http://schemas.microsoft.com/office/drawing/2014/main" val="3794826251"/>
                    </a:ext>
                  </a:extLst>
                </a:gridCol>
                <a:gridCol w="208280">
                  <a:extLst>
                    <a:ext uri="{9D8B030D-6E8A-4147-A177-3AD203B41FA5}">
                      <a16:colId xmlns:a16="http://schemas.microsoft.com/office/drawing/2014/main" val="3838343733"/>
                    </a:ext>
                  </a:extLst>
                </a:gridCol>
                <a:gridCol w="208280">
                  <a:extLst>
                    <a:ext uri="{9D8B030D-6E8A-4147-A177-3AD203B41FA5}">
                      <a16:colId xmlns:a16="http://schemas.microsoft.com/office/drawing/2014/main" val="920630303"/>
                    </a:ext>
                  </a:extLst>
                </a:gridCol>
                <a:gridCol w="208280">
                  <a:extLst>
                    <a:ext uri="{9D8B030D-6E8A-4147-A177-3AD203B41FA5}">
                      <a16:colId xmlns:a16="http://schemas.microsoft.com/office/drawing/2014/main" val="329376182"/>
                    </a:ext>
                  </a:extLst>
                </a:gridCol>
                <a:gridCol w="208280">
                  <a:extLst>
                    <a:ext uri="{9D8B030D-6E8A-4147-A177-3AD203B41FA5}">
                      <a16:colId xmlns:a16="http://schemas.microsoft.com/office/drawing/2014/main" val="351159990"/>
                    </a:ext>
                  </a:extLst>
                </a:gridCol>
                <a:gridCol w="208280">
                  <a:extLst>
                    <a:ext uri="{9D8B030D-6E8A-4147-A177-3AD203B41FA5}">
                      <a16:colId xmlns:a16="http://schemas.microsoft.com/office/drawing/2014/main" val="3176710463"/>
                    </a:ext>
                  </a:extLst>
                </a:gridCol>
                <a:gridCol w="208280">
                  <a:extLst>
                    <a:ext uri="{9D8B030D-6E8A-4147-A177-3AD203B41FA5}">
                      <a16:colId xmlns:a16="http://schemas.microsoft.com/office/drawing/2014/main" val="1787929810"/>
                    </a:ext>
                  </a:extLst>
                </a:gridCol>
                <a:gridCol w="208280">
                  <a:extLst>
                    <a:ext uri="{9D8B030D-6E8A-4147-A177-3AD203B41FA5}">
                      <a16:colId xmlns:a16="http://schemas.microsoft.com/office/drawing/2014/main" val="4017066946"/>
                    </a:ext>
                  </a:extLst>
                </a:gridCol>
                <a:gridCol w="208280">
                  <a:extLst>
                    <a:ext uri="{9D8B030D-6E8A-4147-A177-3AD203B41FA5}">
                      <a16:colId xmlns:a16="http://schemas.microsoft.com/office/drawing/2014/main" val="482578137"/>
                    </a:ext>
                  </a:extLst>
                </a:gridCol>
                <a:gridCol w="208280">
                  <a:extLst>
                    <a:ext uri="{9D8B030D-6E8A-4147-A177-3AD203B41FA5}">
                      <a16:colId xmlns:a16="http://schemas.microsoft.com/office/drawing/2014/main" val="1468197652"/>
                    </a:ext>
                  </a:extLst>
                </a:gridCol>
                <a:gridCol w="208280">
                  <a:extLst>
                    <a:ext uri="{9D8B030D-6E8A-4147-A177-3AD203B41FA5}">
                      <a16:colId xmlns:a16="http://schemas.microsoft.com/office/drawing/2014/main" val="3238173739"/>
                    </a:ext>
                  </a:extLst>
                </a:gridCol>
                <a:gridCol w="208280">
                  <a:extLst>
                    <a:ext uri="{9D8B030D-6E8A-4147-A177-3AD203B41FA5}">
                      <a16:colId xmlns:a16="http://schemas.microsoft.com/office/drawing/2014/main" val="2781313575"/>
                    </a:ext>
                  </a:extLst>
                </a:gridCol>
                <a:gridCol w="208280">
                  <a:extLst>
                    <a:ext uri="{9D8B030D-6E8A-4147-A177-3AD203B41FA5}">
                      <a16:colId xmlns:a16="http://schemas.microsoft.com/office/drawing/2014/main" val="1426887705"/>
                    </a:ext>
                  </a:extLst>
                </a:gridCol>
                <a:gridCol w="208280">
                  <a:extLst>
                    <a:ext uri="{9D8B030D-6E8A-4147-A177-3AD203B41FA5}">
                      <a16:colId xmlns:a16="http://schemas.microsoft.com/office/drawing/2014/main" val="2688424176"/>
                    </a:ext>
                  </a:extLst>
                </a:gridCol>
                <a:gridCol w="208280">
                  <a:extLst>
                    <a:ext uri="{9D8B030D-6E8A-4147-A177-3AD203B41FA5}">
                      <a16:colId xmlns:a16="http://schemas.microsoft.com/office/drawing/2014/main" val="463659762"/>
                    </a:ext>
                  </a:extLst>
                </a:gridCol>
                <a:gridCol w="208280">
                  <a:extLst>
                    <a:ext uri="{9D8B030D-6E8A-4147-A177-3AD203B41FA5}">
                      <a16:colId xmlns:a16="http://schemas.microsoft.com/office/drawing/2014/main" val="4012459159"/>
                    </a:ext>
                  </a:extLst>
                </a:gridCol>
                <a:gridCol w="208280">
                  <a:extLst>
                    <a:ext uri="{9D8B030D-6E8A-4147-A177-3AD203B41FA5}">
                      <a16:colId xmlns:a16="http://schemas.microsoft.com/office/drawing/2014/main" val="3111940091"/>
                    </a:ext>
                  </a:extLst>
                </a:gridCol>
                <a:gridCol w="208280">
                  <a:extLst>
                    <a:ext uri="{9D8B030D-6E8A-4147-A177-3AD203B41FA5}">
                      <a16:colId xmlns:a16="http://schemas.microsoft.com/office/drawing/2014/main" val="1776676469"/>
                    </a:ext>
                  </a:extLst>
                </a:gridCol>
                <a:gridCol w="208280">
                  <a:extLst>
                    <a:ext uri="{9D8B030D-6E8A-4147-A177-3AD203B41FA5}">
                      <a16:colId xmlns:a16="http://schemas.microsoft.com/office/drawing/2014/main" val="3772121157"/>
                    </a:ext>
                  </a:extLst>
                </a:gridCol>
                <a:gridCol w="208280">
                  <a:extLst>
                    <a:ext uri="{9D8B030D-6E8A-4147-A177-3AD203B41FA5}">
                      <a16:colId xmlns:a16="http://schemas.microsoft.com/office/drawing/2014/main" val="3350091982"/>
                    </a:ext>
                  </a:extLst>
                </a:gridCol>
                <a:gridCol w="208280">
                  <a:extLst>
                    <a:ext uri="{9D8B030D-6E8A-4147-A177-3AD203B41FA5}">
                      <a16:colId xmlns:a16="http://schemas.microsoft.com/office/drawing/2014/main" val="2023216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0286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- 2026-02-27 16:30:05</a:t>
                      </a:r>
                      <a:r>
                        <a:rPr kumimoji="0" lang="de-DE" sz="1000" b="0" i="0" u="none" strike="noStrike" kern="1200" cap="none" spc="0" normalizeH="0" baseline="0" noProof="0">
                          <a:ln>
                            <a:noFill/>
                          </a:ln>
                          <a:solidFill>
                            <a:prstClr val="black"/>
                          </a:solidFill>
                          <a:effectLst/>
                          <a:uLnTx/>
                          <a:uFillTx/>
                          <a:latin typeface="Calibri"/>
                          <a:ea typeface="+mn-ea"/>
                          <a:cs typeface="+mn-cs"/>
                        </a:rPr>
                        <a:t>
 Jeden Tag ein Stück Energiewende - gemeinsam im Team. ⚡​
Stefan arbeitet seit 2019 beim Bayernwerk und leitet die Abteilung Energielösungen Netzbetreiber. Gemeinsam mit seinem Team begleitet er rund 160 Netzbetreiber, um die Energiezukunft aktiv mitzugestalten.​
Was seine Arbeit besonders macht?​
Die Verbindung aus strategischer Verantwortung, technischer Tiefe und echter Teamarbeit. Herausforderungen werden offen angesprochen, Lösungen gemeinsam entwickelt - auf Augenhöhe und mit echter Du-Kultur.​
Für Stefan ist klar:​
Eine lernende Organisation, Vertrauen im Team und der Mut, Neues auszuprobieren, machen den Unterschied.​
Du möchtest ebenfalls an der Energiezukunft mitarbeiten?​
Hier findest du deine Einstiegsmöglichkeiten:​
 👉 https://jobs.bayernwerk.de/de​
#Bayernwerk #Karriere #Energiebranche #Energiewende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https://quintly-eu-image-storage.s3.amazonaws.com/24dff6f06e3adf91603d469825987f3a/95337e1b30056081ca51648641b29e68.jpg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84166025"/>
                  </a:ext>
                </a:extLst>
              </a:tr>
            </a:tbl>
          </a:graphicData>
        </a:graphic>
      </p:graphicFrame>
      <p:sp>
        <p:nvSpPr>
          <p:cNvPr id="4" name="Text Placeholder 3">
            <a:extLst>
              <a:ext uri="{FF2B5EF4-FFF2-40B4-BE49-F238E27FC236}">
                <a16:creationId xmlns:a16="http://schemas.microsoft.com/office/drawing/2014/main" id="{88658123-00DA-41B0-A7E9-3EB036E77466}"/>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4163144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6F5D1-CB3D-4906-81C7-FB61FADCB4C1}"/>
              </a:ext>
            </a:extLst>
          </p:cNvPr>
          <p:cNvSpPr>
            <a:spLocks noGrp="1"/>
          </p:cNvSpPr>
          <p:nvPr>
            <p:ph type="title"/>
          </p:nvPr>
        </p:nvSpPr>
        <p:spPr/>
        <p:txBody>
          <a:bodyPr/>
          <a:lstStyle/>
          <a:p>
            <a:r>
              <a:rPr lang="en-US"/>
              <a:t>Facebook Custom Original Own Posts Table | 3 profiles - 3 of 17</a:t>
            </a:r>
          </a:p>
        </p:txBody>
      </p:sp>
      <p:graphicFrame>
        <p:nvGraphicFramePr>
          <p:cNvPr id="5" name="Table Placeholder 4">
            <a:extLst>
              <a:ext uri="{FF2B5EF4-FFF2-40B4-BE49-F238E27FC236}">
                <a16:creationId xmlns:a16="http://schemas.microsoft.com/office/drawing/2014/main" id="{97642119-5C3C-44A0-9008-F13B0CDE8B3A}"/>
              </a:ext>
            </a:extLst>
          </p:cNvPr>
          <p:cNvGraphicFramePr>
            <a:graphicFrameLocks noGrp="1"/>
          </p:cNvGraphicFramePr>
          <p:nvPr>
            <p:ph type="tbl" sz="quarter" idx="13"/>
            <p:extLst>
              <p:ext uri="{D42A27DB-BD31-4B8C-83A1-F6EECF244321}">
                <p14:modId xmlns:p14="http://schemas.microsoft.com/office/powerpoint/2010/main" val="354586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189502831"/>
                    </a:ext>
                  </a:extLst>
                </a:gridCol>
                <a:gridCol w="740665">
                  <a:extLst>
                    <a:ext uri="{9D8B030D-6E8A-4147-A177-3AD203B41FA5}">
                      <a16:colId xmlns:a16="http://schemas.microsoft.com/office/drawing/2014/main" val="1863853729"/>
                    </a:ext>
                  </a:extLst>
                </a:gridCol>
                <a:gridCol w="246888">
                  <a:extLst>
                    <a:ext uri="{9D8B030D-6E8A-4147-A177-3AD203B41FA5}">
                      <a16:colId xmlns:a16="http://schemas.microsoft.com/office/drawing/2014/main" val="611567900"/>
                    </a:ext>
                  </a:extLst>
                </a:gridCol>
                <a:gridCol w="208280">
                  <a:extLst>
                    <a:ext uri="{9D8B030D-6E8A-4147-A177-3AD203B41FA5}">
                      <a16:colId xmlns:a16="http://schemas.microsoft.com/office/drawing/2014/main" val="3870584552"/>
                    </a:ext>
                  </a:extLst>
                </a:gridCol>
                <a:gridCol w="208280">
                  <a:extLst>
                    <a:ext uri="{9D8B030D-6E8A-4147-A177-3AD203B41FA5}">
                      <a16:colId xmlns:a16="http://schemas.microsoft.com/office/drawing/2014/main" val="265431896"/>
                    </a:ext>
                  </a:extLst>
                </a:gridCol>
                <a:gridCol w="208280">
                  <a:extLst>
                    <a:ext uri="{9D8B030D-6E8A-4147-A177-3AD203B41FA5}">
                      <a16:colId xmlns:a16="http://schemas.microsoft.com/office/drawing/2014/main" val="702607903"/>
                    </a:ext>
                  </a:extLst>
                </a:gridCol>
                <a:gridCol w="208280">
                  <a:extLst>
                    <a:ext uri="{9D8B030D-6E8A-4147-A177-3AD203B41FA5}">
                      <a16:colId xmlns:a16="http://schemas.microsoft.com/office/drawing/2014/main" val="136819635"/>
                    </a:ext>
                  </a:extLst>
                </a:gridCol>
                <a:gridCol w="208280">
                  <a:extLst>
                    <a:ext uri="{9D8B030D-6E8A-4147-A177-3AD203B41FA5}">
                      <a16:colId xmlns:a16="http://schemas.microsoft.com/office/drawing/2014/main" val="1941161160"/>
                    </a:ext>
                  </a:extLst>
                </a:gridCol>
                <a:gridCol w="208280">
                  <a:extLst>
                    <a:ext uri="{9D8B030D-6E8A-4147-A177-3AD203B41FA5}">
                      <a16:colId xmlns:a16="http://schemas.microsoft.com/office/drawing/2014/main" val="992854235"/>
                    </a:ext>
                  </a:extLst>
                </a:gridCol>
                <a:gridCol w="208280">
                  <a:extLst>
                    <a:ext uri="{9D8B030D-6E8A-4147-A177-3AD203B41FA5}">
                      <a16:colId xmlns:a16="http://schemas.microsoft.com/office/drawing/2014/main" val="880663163"/>
                    </a:ext>
                  </a:extLst>
                </a:gridCol>
                <a:gridCol w="208280">
                  <a:extLst>
                    <a:ext uri="{9D8B030D-6E8A-4147-A177-3AD203B41FA5}">
                      <a16:colId xmlns:a16="http://schemas.microsoft.com/office/drawing/2014/main" val="4291571112"/>
                    </a:ext>
                  </a:extLst>
                </a:gridCol>
                <a:gridCol w="208280">
                  <a:extLst>
                    <a:ext uri="{9D8B030D-6E8A-4147-A177-3AD203B41FA5}">
                      <a16:colId xmlns:a16="http://schemas.microsoft.com/office/drawing/2014/main" val="3431466176"/>
                    </a:ext>
                  </a:extLst>
                </a:gridCol>
                <a:gridCol w="208280">
                  <a:extLst>
                    <a:ext uri="{9D8B030D-6E8A-4147-A177-3AD203B41FA5}">
                      <a16:colId xmlns:a16="http://schemas.microsoft.com/office/drawing/2014/main" val="741331629"/>
                    </a:ext>
                  </a:extLst>
                </a:gridCol>
                <a:gridCol w="208280">
                  <a:extLst>
                    <a:ext uri="{9D8B030D-6E8A-4147-A177-3AD203B41FA5}">
                      <a16:colId xmlns:a16="http://schemas.microsoft.com/office/drawing/2014/main" val="709694131"/>
                    </a:ext>
                  </a:extLst>
                </a:gridCol>
                <a:gridCol w="208280">
                  <a:extLst>
                    <a:ext uri="{9D8B030D-6E8A-4147-A177-3AD203B41FA5}">
                      <a16:colId xmlns:a16="http://schemas.microsoft.com/office/drawing/2014/main" val="2432374164"/>
                    </a:ext>
                  </a:extLst>
                </a:gridCol>
                <a:gridCol w="208280">
                  <a:extLst>
                    <a:ext uri="{9D8B030D-6E8A-4147-A177-3AD203B41FA5}">
                      <a16:colId xmlns:a16="http://schemas.microsoft.com/office/drawing/2014/main" val="484758758"/>
                    </a:ext>
                  </a:extLst>
                </a:gridCol>
                <a:gridCol w="208280">
                  <a:extLst>
                    <a:ext uri="{9D8B030D-6E8A-4147-A177-3AD203B41FA5}">
                      <a16:colId xmlns:a16="http://schemas.microsoft.com/office/drawing/2014/main" val="1776906084"/>
                    </a:ext>
                  </a:extLst>
                </a:gridCol>
                <a:gridCol w="208280">
                  <a:extLst>
                    <a:ext uri="{9D8B030D-6E8A-4147-A177-3AD203B41FA5}">
                      <a16:colId xmlns:a16="http://schemas.microsoft.com/office/drawing/2014/main" val="4173385042"/>
                    </a:ext>
                  </a:extLst>
                </a:gridCol>
                <a:gridCol w="208280">
                  <a:extLst>
                    <a:ext uri="{9D8B030D-6E8A-4147-A177-3AD203B41FA5}">
                      <a16:colId xmlns:a16="http://schemas.microsoft.com/office/drawing/2014/main" val="1060688251"/>
                    </a:ext>
                  </a:extLst>
                </a:gridCol>
                <a:gridCol w="208280">
                  <a:extLst>
                    <a:ext uri="{9D8B030D-6E8A-4147-A177-3AD203B41FA5}">
                      <a16:colId xmlns:a16="http://schemas.microsoft.com/office/drawing/2014/main" val="3207243477"/>
                    </a:ext>
                  </a:extLst>
                </a:gridCol>
                <a:gridCol w="208280">
                  <a:extLst>
                    <a:ext uri="{9D8B030D-6E8A-4147-A177-3AD203B41FA5}">
                      <a16:colId xmlns:a16="http://schemas.microsoft.com/office/drawing/2014/main" val="1457809143"/>
                    </a:ext>
                  </a:extLst>
                </a:gridCol>
                <a:gridCol w="208280">
                  <a:extLst>
                    <a:ext uri="{9D8B030D-6E8A-4147-A177-3AD203B41FA5}">
                      <a16:colId xmlns:a16="http://schemas.microsoft.com/office/drawing/2014/main" val="184229554"/>
                    </a:ext>
                  </a:extLst>
                </a:gridCol>
                <a:gridCol w="208280">
                  <a:extLst>
                    <a:ext uri="{9D8B030D-6E8A-4147-A177-3AD203B41FA5}">
                      <a16:colId xmlns:a16="http://schemas.microsoft.com/office/drawing/2014/main" val="1134650685"/>
                    </a:ext>
                  </a:extLst>
                </a:gridCol>
                <a:gridCol w="208280">
                  <a:extLst>
                    <a:ext uri="{9D8B030D-6E8A-4147-A177-3AD203B41FA5}">
                      <a16:colId xmlns:a16="http://schemas.microsoft.com/office/drawing/2014/main" val="350402834"/>
                    </a:ext>
                  </a:extLst>
                </a:gridCol>
                <a:gridCol w="208280">
                  <a:extLst>
                    <a:ext uri="{9D8B030D-6E8A-4147-A177-3AD203B41FA5}">
                      <a16:colId xmlns:a16="http://schemas.microsoft.com/office/drawing/2014/main" val="1200023404"/>
                    </a:ext>
                  </a:extLst>
                </a:gridCol>
                <a:gridCol w="208280">
                  <a:extLst>
                    <a:ext uri="{9D8B030D-6E8A-4147-A177-3AD203B41FA5}">
                      <a16:colId xmlns:a16="http://schemas.microsoft.com/office/drawing/2014/main" val="2633410309"/>
                    </a:ext>
                  </a:extLst>
                </a:gridCol>
                <a:gridCol w="208280">
                  <a:extLst>
                    <a:ext uri="{9D8B030D-6E8A-4147-A177-3AD203B41FA5}">
                      <a16:colId xmlns:a16="http://schemas.microsoft.com/office/drawing/2014/main" val="3412621552"/>
                    </a:ext>
                  </a:extLst>
                </a:gridCol>
                <a:gridCol w="208280">
                  <a:extLst>
                    <a:ext uri="{9D8B030D-6E8A-4147-A177-3AD203B41FA5}">
                      <a16:colId xmlns:a16="http://schemas.microsoft.com/office/drawing/2014/main" val="2283471106"/>
                    </a:ext>
                  </a:extLst>
                </a:gridCol>
                <a:gridCol w="208280">
                  <a:extLst>
                    <a:ext uri="{9D8B030D-6E8A-4147-A177-3AD203B41FA5}">
                      <a16:colId xmlns:a16="http://schemas.microsoft.com/office/drawing/2014/main" val="3343157138"/>
                    </a:ext>
                  </a:extLst>
                </a:gridCol>
                <a:gridCol w="208280">
                  <a:extLst>
                    <a:ext uri="{9D8B030D-6E8A-4147-A177-3AD203B41FA5}">
                      <a16:colId xmlns:a16="http://schemas.microsoft.com/office/drawing/2014/main" val="4280987060"/>
                    </a:ext>
                  </a:extLst>
                </a:gridCol>
                <a:gridCol w="208280">
                  <a:extLst>
                    <a:ext uri="{9D8B030D-6E8A-4147-A177-3AD203B41FA5}">
                      <a16:colId xmlns:a16="http://schemas.microsoft.com/office/drawing/2014/main" val="263638529"/>
                    </a:ext>
                  </a:extLst>
                </a:gridCol>
                <a:gridCol w="208280">
                  <a:extLst>
                    <a:ext uri="{9D8B030D-6E8A-4147-A177-3AD203B41FA5}">
                      <a16:colId xmlns:a16="http://schemas.microsoft.com/office/drawing/2014/main" val="3991207381"/>
                    </a:ext>
                  </a:extLst>
                </a:gridCol>
                <a:gridCol w="208280">
                  <a:extLst>
                    <a:ext uri="{9D8B030D-6E8A-4147-A177-3AD203B41FA5}">
                      <a16:colId xmlns:a16="http://schemas.microsoft.com/office/drawing/2014/main" val="3236691251"/>
                    </a:ext>
                  </a:extLst>
                </a:gridCol>
                <a:gridCol w="208280">
                  <a:extLst>
                    <a:ext uri="{9D8B030D-6E8A-4147-A177-3AD203B41FA5}">
                      <a16:colId xmlns:a16="http://schemas.microsoft.com/office/drawing/2014/main" val="2903336037"/>
                    </a:ext>
                  </a:extLst>
                </a:gridCol>
                <a:gridCol w="208280">
                  <a:extLst>
                    <a:ext uri="{9D8B030D-6E8A-4147-A177-3AD203B41FA5}">
                      <a16:colId xmlns:a16="http://schemas.microsoft.com/office/drawing/2014/main" val="3339941926"/>
                    </a:ext>
                  </a:extLst>
                </a:gridCol>
                <a:gridCol w="208280">
                  <a:extLst>
                    <a:ext uri="{9D8B030D-6E8A-4147-A177-3AD203B41FA5}">
                      <a16:colId xmlns:a16="http://schemas.microsoft.com/office/drawing/2014/main" val="3674954908"/>
                    </a:ext>
                  </a:extLst>
                </a:gridCol>
                <a:gridCol w="208280">
                  <a:extLst>
                    <a:ext uri="{9D8B030D-6E8A-4147-A177-3AD203B41FA5}">
                      <a16:colId xmlns:a16="http://schemas.microsoft.com/office/drawing/2014/main" val="107814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8447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- 2026-02-26 16:48:18</a:t>
                      </a:r>
                      <a:r>
                        <a:rPr kumimoji="0" lang="de-DE" sz="1000" b="0" i="0" u="none" strike="noStrike" kern="1200" cap="none" spc="0" normalizeH="0" baseline="0" noProof="0">
                          <a:ln>
                            <a:noFill/>
                          </a:ln>
                          <a:solidFill>
                            <a:prstClr val="black"/>
                          </a:solidFill>
                          <a:effectLst/>
                          <a:uLnTx/>
                          <a:uFillTx/>
                          <a:latin typeface="Calibri"/>
                          <a:ea typeface="+mn-ea"/>
                          <a:cs typeface="+mn-cs"/>
                        </a:rPr>
                        <a:t>
 Qualität ist nicht verhandelbar. Punkt. 🍺
Die Familienbrauerei Schwarzbräu nutzt flexOn von der Bayernwerk Netz GmbH und zeigt, dass Energieoptimierung und Braukunst Hand in Hand gehen.
Denn flexOn erkennt: Manche Prozesse sind qualitätsrelevant, wo es heißt: Finger weg. Andere lassen sich flexibel steuern, temporär reduzieren oder sogar abschalten. Alles sicher, kontrolliert und Schritt für Schritt einprogrammiert.
Mehr dazu im Reel. 👀
Hol‘ dir flexOn auch für dein Unternehmen: https://www.bayernwerk-netz.de/de/energie-service/netzdienstleistungen/energieportal-business/flexon.html?utm_source=Fehler&amp;utm_medium=Link&amp;utm_campaign=BW&amp;utm_content=73 
#bayernwerk #flexOn #Energiezukunft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https://quintly-eu-image-storage.s3.amazonaws.com/24dff6f06e3adf91603d469825987f3a/046114c023f04284b0efc02544f11b12.jpg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0737286"/>
                  </a:ext>
                </a:extLst>
              </a:tr>
            </a:tbl>
          </a:graphicData>
        </a:graphic>
      </p:graphicFrame>
      <p:sp>
        <p:nvSpPr>
          <p:cNvPr id="4" name="Text Placeholder 3">
            <a:extLst>
              <a:ext uri="{FF2B5EF4-FFF2-40B4-BE49-F238E27FC236}">
                <a16:creationId xmlns:a16="http://schemas.microsoft.com/office/drawing/2014/main" id="{44B9D8BE-2F4E-41CA-9E54-11D63A16DF00}"/>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762395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240C-DB39-4533-8B69-0508300BBDD9}"/>
              </a:ext>
            </a:extLst>
          </p:cNvPr>
          <p:cNvSpPr>
            <a:spLocks noGrp="1"/>
          </p:cNvSpPr>
          <p:nvPr>
            <p:ph type="title"/>
          </p:nvPr>
        </p:nvSpPr>
        <p:spPr/>
        <p:txBody>
          <a:bodyPr/>
          <a:lstStyle/>
          <a:p>
            <a:r>
              <a:rPr lang="en-US"/>
              <a:t>Facebook Custom Original Own Posts Table | 3 profiles - 4 of 17</a:t>
            </a:r>
          </a:p>
        </p:txBody>
      </p:sp>
      <p:graphicFrame>
        <p:nvGraphicFramePr>
          <p:cNvPr id="5" name="Table Placeholder 4">
            <a:extLst>
              <a:ext uri="{FF2B5EF4-FFF2-40B4-BE49-F238E27FC236}">
                <a16:creationId xmlns:a16="http://schemas.microsoft.com/office/drawing/2014/main" id="{EBD62CFB-86F0-4F67-8361-43258C686A45}"/>
              </a:ext>
            </a:extLst>
          </p:cNvPr>
          <p:cNvGraphicFramePr>
            <a:graphicFrameLocks noGrp="1"/>
          </p:cNvGraphicFramePr>
          <p:nvPr>
            <p:ph type="tbl" sz="quarter" idx="13"/>
            <p:extLst>
              <p:ext uri="{D42A27DB-BD31-4B8C-83A1-F6EECF244321}">
                <p14:modId xmlns:p14="http://schemas.microsoft.com/office/powerpoint/2010/main" val="3867564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361476554"/>
                    </a:ext>
                  </a:extLst>
                </a:gridCol>
                <a:gridCol w="740665">
                  <a:extLst>
                    <a:ext uri="{9D8B030D-6E8A-4147-A177-3AD203B41FA5}">
                      <a16:colId xmlns:a16="http://schemas.microsoft.com/office/drawing/2014/main" val="486831446"/>
                    </a:ext>
                  </a:extLst>
                </a:gridCol>
                <a:gridCol w="246888">
                  <a:extLst>
                    <a:ext uri="{9D8B030D-6E8A-4147-A177-3AD203B41FA5}">
                      <a16:colId xmlns:a16="http://schemas.microsoft.com/office/drawing/2014/main" val="4280171389"/>
                    </a:ext>
                  </a:extLst>
                </a:gridCol>
                <a:gridCol w="208280">
                  <a:extLst>
                    <a:ext uri="{9D8B030D-6E8A-4147-A177-3AD203B41FA5}">
                      <a16:colId xmlns:a16="http://schemas.microsoft.com/office/drawing/2014/main" val="2879397315"/>
                    </a:ext>
                  </a:extLst>
                </a:gridCol>
                <a:gridCol w="208280">
                  <a:extLst>
                    <a:ext uri="{9D8B030D-6E8A-4147-A177-3AD203B41FA5}">
                      <a16:colId xmlns:a16="http://schemas.microsoft.com/office/drawing/2014/main" val="1492903599"/>
                    </a:ext>
                  </a:extLst>
                </a:gridCol>
                <a:gridCol w="208280">
                  <a:extLst>
                    <a:ext uri="{9D8B030D-6E8A-4147-A177-3AD203B41FA5}">
                      <a16:colId xmlns:a16="http://schemas.microsoft.com/office/drawing/2014/main" val="1907852171"/>
                    </a:ext>
                  </a:extLst>
                </a:gridCol>
                <a:gridCol w="208280">
                  <a:extLst>
                    <a:ext uri="{9D8B030D-6E8A-4147-A177-3AD203B41FA5}">
                      <a16:colId xmlns:a16="http://schemas.microsoft.com/office/drawing/2014/main" val="3943221257"/>
                    </a:ext>
                  </a:extLst>
                </a:gridCol>
                <a:gridCol w="208280">
                  <a:extLst>
                    <a:ext uri="{9D8B030D-6E8A-4147-A177-3AD203B41FA5}">
                      <a16:colId xmlns:a16="http://schemas.microsoft.com/office/drawing/2014/main" val="3803692226"/>
                    </a:ext>
                  </a:extLst>
                </a:gridCol>
                <a:gridCol w="208280">
                  <a:extLst>
                    <a:ext uri="{9D8B030D-6E8A-4147-A177-3AD203B41FA5}">
                      <a16:colId xmlns:a16="http://schemas.microsoft.com/office/drawing/2014/main" val="2867865492"/>
                    </a:ext>
                  </a:extLst>
                </a:gridCol>
                <a:gridCol w="208280">
                  <a:extLst>
                    <a:ext uri="{9D8B030D-6E8A-4147-A177-3AD203B41FA5}">
                      <a16:colId xmlns:a16="http://schemas.microsoft.com/office/drawing/2014/main" val="2908108677"/>
                    </a:ext>
                  </a:extLst>
                </a:gridCol>
                <a:gridCol w="208280">
                  <a:extLst>
                    <a:ext uri="{9D8B030D-6E8A-4147-A177-3AD203B41FA5}">
                      <a16:colId xmlns:a16="http://schemas.microsoft.com/office/drawing/2014/main" val="675359995"/>
                    </a:ext>
                  </a:extLst>
                </a:gridCol>
                <a:gridCol w="208280">
                  <a:extLst>
                    <a:ext uri="{9D8B030D-6E8A-4147-A177-3AD203B41FA5}">
                      <a16:colId xmlns:a16="http://schemas.microsoft.com/office/drawing/2014/main" val="2385267746"/>
                    </a:ext>
                  </a:extLst>
                </a:gridCol>
                <a:gridCol w="208280">
                  <a:extLst>
                    <a:ext uri="{9D8B030D-6E8A-4147-A177-3AD203B41FA5}">
                      <a16:colId xmlns:a16="http://schemas.microsoft.com/office/drawing/2014/main" val="2707878536"/>
                    </a:ext>
                  </a:extLst>
                </a:gridCol>
                <a:gridCol w="208280">
                  <a:extLst>
                    <a:ext uri="{9D8B030D-6E8A-4147-A177-3AD203B41FA5}">
                      <a16:colId xmlns:a16="http://schemas.microsoft.com/office/drawing/2014/main" val="1749607516"/>
                    </a:ext>
                  </a:extLst>
                </a:gridCol>
                <a:gridCol w="208280">
                  <a:extLst>
                    <a:ext uri="{9D8B030D-6E8A-4147-A177-3AD203B41FA5}">
                      <a16:colId xmlns:a16="http://schemas.microsoft.com/office/drawing/2014/main" val="2989728567"/>
                    </a:ext>
                  </a:extLst>
                </a:gridCol>
                <a:gridCol w="208280">
                  <a:extLst>
                    <a:ext uri="{9D8B030D-6E8A-4147-A177-3AD203B41FA5}">
                      <a16:colId xmlns:a16="http://schemas.microsoft.com/office/drawing/2014/main" val="3142726994"/>
                    </a:ext>
                  </a:extLst>
                </a:gridCol>
                <a:gridCol w="208280">
                  <a:extLst>
                    <a:ext uri="{9D8B030D-6E8A-4147-A177-3AD203B41FA5}">
                      <a16:colId xmlns:a16="http://schemas.microsoft.com/office/drawing/2014/main" val="1026032121"/>
                    </a:ext>
                  </a:extLst>
                </a:gridCol>
                <a:gridCol w="208280">
                  <a:extLst>
                    <a:ext uri="{9D8B030D-6E8A-4147-A177-3AD203B41FA5}">
                      <a16:colId xmlns:a16="http://schemas.microsoft.com/office/drawing/2014/main" val="3554506607"/>
                    </a:ext>
                  </a:extLst>
                </a:gridCol>
                <a:gridCol w="208280">
                  <a:extLst>
                    <a:ext uri="{9D8B030D-6E8A-4147-A177-3AD203B41FA5}">
                      <a16:colId xmlns:a16="http://schemas.microsoft.com/office/drawing/2014/main" val="1468427740"/>
                    </a:ext>
                  </a:extLst>
                </a:gridCol>
                <a:gridCol w="208280">
                  <a:extLst>
                    <a:ext uri="{9D8B030D-6E8A-4147-A177-3AD203B41FA5}">
                      <a16:colId xmlns:a16="http://schemas.microsoft.com/office/drawing/2014/main" val="580270052"/>
                    </a:ext>
                  </a:extLst>
                </a:gridCol>
                <a:gridCol w="208280">
                  <a:extLst>
                    <a:ext uri="{9D8B030D-6E8A-4147-A177-3AD203B41FA5}">
                      <a16:colId xmlns:a16="http://schemas.microsoft.com/office/drawing/2014/main" val="3542935578"/>
                    </a:ext>
                  </a:extLst>
                </a:gridCol>
                <a:gridCol w="208280">
                  <a:extLst>
                    <a:ext uri="{9D8B030D-6E8A-4147-A177-3AD203B41FA5}">
                      <a16:colId xmlns:a16="http://schemas.microsoft.com/office/drawing/2014/main" val="2292045539"/>
                    </a:ext>
                  </a:extLst>
                </a:gridCol>
                <a:gridCol w="208280">
                  <a:extLst>
                    <a:ext uri="{9D8B030D-6E8A-4147-A177-3AD203B41FA5}">
                      <a16:colId xmlns:a16="http://schemas.microsoft.com/office/drawing/2014/main" val="562964472"/>
                    </a:ext>
                  </a:extLst>
                </a:gridCol>
                <a:gridCol w="208280">
                  <a:extLst>
                    <a:ext uri="{9D8B030D-6E8A-4147-A177-3AD203B41FA5}">
                      <a16:colId xmlns:a16="http://schemas.microsoft.com/office/drawing/2014/main" val="1477011062"/>
                    </a:ext>
                  </a:extLst>
                </a:gridCol>
                <a:gridCol w="208280">
                  <a:extLst>
                    <a:ext uri="{9D8B030D-6E8A-4147-A177-3AD203B41FA5}">
                      <a16:colId xmlns:a16="http://schemas.microsoft.com/office/drawing/2014/main" val="1779350481"/>
                    </a:ext>
                  </a:extLst>
                </a:gridCol>
                <a:gridCol w="208280">
                  <a:extLst>
                    <a:ext uri="{9D8B030D-6E8A-4147-A177-3AD203B41FA5}">
                      <a16:colId xmlns:a16="http://schemas.microsoft.com/office/drawing/2014/main" val="2484302458"/>
                    </a:ext>
                  </a:extLst>
                </a:gridCol>
                <a:gridCol w="208280">
                  <a:extLst>
                    <a:ext uri="{9D8B030D-6E8A-4147-A177-3AD203B41FA5}">
                      <a16:colId xmlns:a16="http://schemas.microsoft.com/office/drawing/2014/main" val="208897630"/>
                    </a:ext>
                  </a:extLst>
                </a:gridCol>
                <a:gridCol w="208280">
                  <a:extLst>
                    <a:ext uri="{9D8B030D-6E8A-4147-A177-3AD203B41FA5}">
                      <a16:colId xmlns:a16="http://schemas.microsoft.com/office/drawing/2014/main" val="2229803563"/>
                    </a:ext>
                  </a:extLst>
                </a:gridCol>
                <a:gridCol w="208280">
                  <a:extLst>
                    <a:ext uri="{9D8B030D-6E8A-4147-A177-3AD203B41FA5}">
                      <a16:colId xmlns:a16="http://schemas.microsoft.com/office/drawing/2014/main" val="2732152446"/>
                    </a:ext>
                  </a:extLst>
                </a:gridCol>
                <a:gridCol w="208280">
                  <a:extLst>
                    <a:ext uri="{9D8B030D-6E8A-4147-A177-3AD203B41FA5}">
                      <a16:colId xmlns:a16="http://schemas.microsoft.com/office/drawing/2014/main" val="3431959552"/>
                    </a:ext>
                  </a:extLst>
                </a:gridCol>
                <a:gridCol w="208280">
                  <a:extLst>
                    <a:ext uri="{9D8B030D-6E8A-4147-A177-3AD203B41FA5}">
                      <a16:colId xmlns:a16="http://schemas.microsoft.com/office/drawing/2014/main" val="298785609"/>
                    </a:ext>
                  </a:extLst>
                </a:gridCol>
                <a:gridCol w="208280">
                  <a:extLst>
                    <a:ext uri="{9D8B030D-6E8A-4147-A177-3AD203B41FA5}">
                      <a16:colId xmlns:a16="http://schemas.microsoft.com/office/drawing/2014/main" val="3216108189"/>
                    </a:ext>
                  </a:extLst>
                </a:gridCol>
                <a:gridCol w="208280">
                  <a:extLst>
                    <a:ext uri="{9D8B030D-6E8A-4147-A177-3AD203B41FA5}">
                      <a16:colId xmlns:a16="http://schemas.microsoft.com/office/drawing/2014/main" val="1245497907"/>
                    </a:ext>
                  </a:extLst>
                </a:gridCol>
                <a:gridCol w="208280">
                  <a:extLst>
                    <a:ext uri="{9D8B030D-6E8A-4147-A177-3AD203B41FA5}">
                      <a16:colId xmlns:a16="http://schemas.microsoft.com/office/drawing/2014/main" val="3674333325"/>
                    </a:ext>
                  </a:extLst>
                </a:gridCol>
                <a:gridCol w="208280">
                  <a:extLst>
                    <a:ext uri="{9D8B030D-6E8A-4147-A177-3AD203B41FA5}">
                      <a16:colId xmlns:a16="http://schemas.microsoft.com/office/drawing/2014/main" val="2882257454"/>
                    </a:ext>
                  </a:extLst>
                </a:gridCol>
                <a:gridCol w="208280">
                  <a:extLst>
                    <a:ext uri="{9D8B030D-6E8A-4147-A177-3AD203B41FA5}">
                      <a16:colId xmlns:a16="http://schemas.microsoft.com/office/drawing/2014/main" val="417567541"/>
                    </a:ext>
                  </a:extLst>
                </a:gridCol>
                <a:gridCol w="208280">
                  <a:extLst>
                    <a:ext uri="{9D8B030D-6E8A-4147-A177-3AD203B41FA5}">
                      <a16:colId xmlns:a16="http://schemas.microsoft.com/office/drawing/2014/main" val="234724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1343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- 2026-02-25 17:14:29</a:t>
                      </a:r>
                      <a:r>
                        <a:rPr kumimoji="0" lang="de-DE" sz="1000" b="0" i="0" u="none" strike="noStrike" kern="1200" cap="none" spc="0" normalizeH="0" baseline="0" noProof="0">
                          <a:ln>
                            <a:noFill/>
                          </a:ln>
                          <a:solidFill>
                            <a:prstClr val="black"/>
                          </a:solidFill>
                          <a:effectLst/>
                          <a:uLnTx/>
                          <a:uFillTx/>
                          <a:latin typeface="Calibri"/>
                          <a:ea typeface="+mn-ea"/>
                          <a:cs typeface="+mn-cs"/>
                        </a:rPr>
                        <a:t>
 Was war eigentlich die Energie der Zukunft, als das Bayernwerk 1921 gegründet wurde und warum sah die Antwort 30 Jahre später schon wieder ganz anders aus? ⚡️
Angefangen hat alles mit der Wasserkraft, der „weißen Kohle". An der mittleren Isar entstehen Laufwasserkraftwerke, unter anderem in Pfrombach. Doch Wetter und Klima machen nicht immer mit, und Ende der 1920er reicht Wasserkraft allein nicht mehr aus.
Also rückt Kohle nach: Ab 1930 liefert der Braunkohletagebau in Wackersdorf den Brennstoff für das Dampfkraftwerk Schwandorf, kurz darauf entsteht in Aschaffenburg ein Steinkohlekraftwerk, beliefert mit Kohle aus dem Ruhrgebiet.
In den 1960ern scheint Erdöl die perfekte Lösung: günstig, flexibel, leicht zu lagern. Bis die Ölkrise 1973 alles auf den Kopf stellt und Kernenergie zur neuen Super-Energie wird. Ende der 1980er liefert sie bereits rund 57 Prozent des Bayernwerk-Stroms.
Und heute? Heute gestaltet das Bayernwerk aktiv den Weg zur nachhaltigen Energieversorgung. Ein bedeutender Teil davon sind erneuerbare Energien, smarte Netze und dezentralen Lösungen.💚
#bayernwerk #energiegeschichte #superenergie #energiewende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https://quintly-eu-image-storage.s3.amazonaws.com/24dff6f06e3adf91603d469825987f3a/be29ae96db25514acdfb79597f935f7d.jpg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58918421"/>
                  </a:ext>
                </a:extLst>
              </a:tr>
            </a:tbl>
          </a:graphicData>
        </a:graphic>
      </p:graphicFrame>
      <p:sp>
        <p:nvSpPr>
          <p:cNvPr id="4" name="Text Placeholder 3">
            <a:extLst>
              <a:ext uri="{FF2B5EF4-FFF2-40B4-BE49-F238E27FC236}">
                <a16:creationId xmlns:a16="http://schemas.microsoft.com/office/drawing/2014/main" id="{8BCBC32A-B908-4AF9-93AB-F0918F43AE31}"/>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666718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8B32-731F-483A-91EA-841C8AF0E1A5}"/>
              </a:ext>
            </a:extLst>
          </p:cNvPr>
          <p:cNvSpPr>
            <a:spLocks noGrp="1"/>
          </p:cNvSpPr>
          <p:nvPr>
            <p:ph type="title"/>
          </p:nvPr>
        </p:nvSpPr>
        <p:spPr/>
        <p:txBody>
          <a:bodyPr/>
          <a:lstStyle/>
          <a:p>
            <a:r>
              <a:rPr lang="en-US"/>
              <a:t>Facebook Custom Original Own Posts Table | 3 profiles - 5 of 17</a:t>
            </a:r>
          </a:p>
        </p:txBody>
      </p:sp>
      <p:graphicFrame>
        <p:nvGraphicFramePr>
          <p:cNvPr id="5" name="Table Placeholder 4">
            <a:extLst>
              <a:ext uri="{FF2B5EF4-FFF2-40B4-BE49-F238E27FC236}">
                <a16:creationId xmlns:a16="http://schemas.microsoft.com/office/drawing/2014/main" id="{15B70DBA-682E-44DE-AD29-F9A9D36C3DF2}"/>
              </a:ext>
            </a:extLst>
          </p:cNvPr>
          <p:cNvGraphicFramePr>
            <a:graphicFrameLocks noGrp="1"/>
          </p:cNvGraphicFramePr>
          <p:nvPr>
            <p:ph type="tbl" sz="quarter" idx="13"/>
            <p:extLst>
              <p:ext uri="{D42A27DB-BD31-4B8C-83A1-F6EECF244321}">
                <p14:modId xmlns:p14="http://schemas.microsoft.com/office/powerpoint/2010/main" val="2615076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164328357"/>
                    </a:ext>
                  </a:extLst>
                </a:gridCol>
                <a:gridCol w="740665">
                  <a:extLst>
                    <a:ext uri="{9D8B030D-6E8A-4147-A177-3AD203B41FA5}">
                      <a16:colId xmlns:a16="http://schemas.microsoft.com/office/drawing/2014/main" val="1570579186"/>
                    </a:ext>
                  </a:extLst>
                </a:gridCol>
                <a:gridCol w="246888">
                  <a:extLst>
                    <a:ext uri="{9D8B030D-6E8A-4147-A177-3AD203B41FA5}">
                      <a16:colId xmlns:a16="http://schemas.microsoft.com/office/drawing/2014/main" val="4230702346"/>
                    </a:ext>
                  </a:extLst>
                </a:gridCol>
                <a:gridCol w="208280">
                  <a:extLst>
                    <a:ext uri="{9D8B030D-6E8A-4147-A177-3AD203B41FA5}">
                      <a16:colId xmlns:a16="http://schemas.microsoft.com/office/drawing/2014/main" val="1956657494"/>
                    </a:ext>
                  </a:extLst>
                </a:gridCol>
                <a:gridCol w="208280">
                  <a:extLst>
                    <a:ext uri="{9D8B030D-6E8A-4147-A177-3AD203B41FA5}">
                      <a16:colId xmlns:a16="http://schemas.microsoft.com/office/drawing/2014/main" val="308481544"/>
                    </a:ext>
                  </a:extLst>
                </a:gridCol>
                <a:gridCol w="208280">
                  <a:extLst>
                    <a:ext uri="{9D8B030D-6E8A-4147-A177-3AD203B41FA5}">
                      <a16:colId xmlns:a16="http://schemas.microsoft.com/office/drawing/2014/main" val="3933378189"/>
                    </a:ext>
                  </a:extLst>
                </a:gridCol>
                <a:gridCol w="208280">
                  <a:extLst>
                    <a:ext uri="{9D8B030D-6E8A-4147-A177-3AD203B41FA5}">
                      <a16:colId xmlns:a16="http://schemas.microsoft.com/office/drawing/2014/main" val="1774049308"/>
                    </a:ext>
                  </a:extLst>
                </a:gridCol>
                <a:gridCol w="208280">
                  <a:extLst>
                    <a:ext uri="{9D8B030D-6E8A-4147-A177-3AD203B41FA5}">
                      <a16:colId xmlns:a16="http://schemas.microsoft.com/office/drawing/2014/main" val="1477735889"/>
                    </a:ext>
                  </a:extLst>
                </a:gridCol>
                <a:gridCol w="208280">
                  <a:extLst>
                    <a:ext uri="{9D8B030D-6E8A-4147-A177-3AD203B41FA5}">
                      <a16:colId xmlns:a16="http://schemas.microsoft.com/office/drawing/2014/main" val="1464997959"/>
                    </a:ext>
                  </a:extLst>
                </a:gridCol>
                <a:gridCol w="208280">
                  <a:extLst>
                    <a:ext uri="{9D8B030D-6E8A-4147-A177-3AD203B41FA5}">
                      <a16:colId xmlns:a16="http://schemas.microsoft.com/office/drawing/2014/main" val="1658804032"/>
                    </a:ext>
                  </a:extLst>
                </a:gridCol>
                <a:gridCol w="208280">
                  <a:extLst>
                    <a:ext uri="{9D8B030D-6E8A-4147-A177-3AD203B41FA5}">
                      <a16:colId xmlns:a16="http://schemas.microsoft.com/office/drawing/2014/main" val="3447092464"/>
                    </a:ext>
                  </a:extLst>
                </a:gridCol>
                <a:gridCol w="208280">
                  <a:extLst>
                    <a:ext uri="{9D8B030D-6E8A-4147-A177-3AD203B41FA5}">
                      <a16:colId xmlns:a16="http://schemas.microsoft.com/office/drawing/2014/main" val="498191258"/>
                    </a:ext>
                  </a:extLst>
                </a:gridCol>
                <a:gridCol w="208280">
                  <a:extLst>
                    <a:ext uri="{9D8B030D-6E8A-4147-A177-3AD203B41FA5}">
                      <a16:colId xmlns:a16="http://schemas.microsoft.com/office/drawing/2014/main" val="2635914024"/>
                    </a:ext>
                  </a:extLst>
                </a:gridCol>
                <a:gridCol w="208280">
                  <a:extLst>
                    <a:ext uri="{9D8B030D-6E8A-4147-A177-3AD203B41FA5}">
                      <a16:colId xmlns:a16="http://schemas.microsoft.com/office/drawing/2014/main" val="1489700995"/>
                    </a:ext>
                  </a:extLst>
                </a:gridCol>
                <a:gridCol w="208280">
                  <a:extLst>
                    <a:ext uri="{9D8B030D-6E8A-4147-A177-3AD203B41FA5}">
                      <a16:colId xmlns:a16="http://schemas.microsoft.com/office/drawing/2014/main" val="3118697993"/>
                    </a:ext>
                  </a:extLst>
                </a:gridCol>
                <a:gridCol w="208280">
                  <a:extLst>
                    <a:ext uri="{9D8B030D-6E8A-4147-A177-3AD203B41FA5}">
                      <a16:colId xmlns:a16="http://schemas.microsoft.com/office/drawing/2014/main" val="2859915200"/>
                    </a:ext>
                  </a:extLst>
                </a:gridCol>
                <a:gridCol w="208280">
                  <a:extLst>
                    <a:ext uri="{9D8B030D-6E8A-4147-A177-3AD203B41FA5}">
                      <a16:colId xmlns:a16="http://schemas.microsoft.com/office/drawing/2014/main" val="194118847"/>
                    </a:ext>
                  </a:extLst>
                </a:gridCol>
                <a:gridCol w="208280">
                  <a:extLst>
                    <a:ext uri="{9D8B030D-6E8A-4147-A177-3AD203B41FA5}">
                      <a16:colId xmlns:a16="http://schemas.microsoft.com/office/drawing/2014/main" val="3534569711"/>
                    </a:ext>
                  </a:extLst>
                </a:gridCol>
                <a:gridCol w="208280">
                  <a:extLst>
                    <a:ext uri="{9D8B030D-6E8A-4147-A177-3AD203B41FA5}">
                      <a16:colId xmlns:a16="http://schemas.microsoft.com/office/drawing/2014/main" val="2682407753"/>
                    </a:ext>
                  </a:extLst>
                </a:gridCol>
                <a:gridCol w="208280">
                  <a:extLst>
                    <a:ext uri="{9D8B030D-6E8A-4147-A177-3AD203B41FA5}">
                      <a16:colId xmlns:a16="http://schemas.microsoft.com/office/drawing/2014/main" val="2259916056"/>
                    </a:ext>
                  </a:extLst>
                </a:gridCol>
                <a:gridCol w="208280">
                  <a:extLst>
                    <a:ext uri="{9D8B030D-6E8A-4147-A177-3AD203B41FA5}">
                      <a16:colId xmlns:a16="http://schemas.microsoft.com/office/drawing/2014/main" val="3326427035"/>
                    </a:ext>
                  </a:extLst>
                </a:gridCol>
                <a:gridCol w="208280">
                  <a:extLst>
                    <a:ext uri="{9D8B030D-6E8A-4147-A177-3AD203B41FA5}">
                      <a16:colId xmlns:a16="http://schemas.microsoft.com/office/drawing/2014/main" val="2867697527"/>
                    </a:ext>
                  </a:extLst>
                </a:gridCol>
                <a:gridCol w="208280">
                  <a:extLst>
                    <a:ext uri="{9D8B030D-6E8A-4147-A177-3AD203B41FA5}">
                      <a16:colId xmlns:a16="http://schemas.microsoft.com/office/drawing/2014/main" val="903130270"/>
                    </a:ext>
                  </a:extLst>
                </a:gridCol>
                <a:gridCol w="208280">
                  <a:extLst>
                    <a:ext uri="{9D8B030D-6E8A-4147-A177-3AD203B41FA5}">
                      <a16:colId xmlns:a16="http://schemas.microsoft.com/office/drawing/2014/main" val="3442584665"/>
                    </a:ext>
                  </a:extLst>
                </a:gridCol>
                <a:gridCol w="208280">
                  <a:extLst>
                    <a:ext uri="{9D8B030D-6E8A-4147-A177-3AD203B41FA5}">
                      <a16:colId xmlns:a16="http://schemas.microsoft.com/office/drawing/2014/main" val="3331463042"/>
                    </a:ext>
                  </a:extLst>
                </a:gridCol>
                <a:gridCol w="208280">
                  <a:extLst>
                    <a:ext uri="{9D8B030D-6E8A-4147-A177-3AD203B41FA5}">
                      <a16:colId xmlns:a16="http://schemas.microsoft.com/office/drawing/2014/main" val="4141362446"/>
                    </a:ext>
                  </a:extLst>
                </a:gridCol>
                <a:gridCol w="208280">
                  <a:extLst>
                    <a:ext uri="{9D8B030D-6E8A-4147-A177-3AD203B41FA5}">
                      <a16:colId xmlns:a16="http://schemas.microsoft.com/office/drawing/2014/main" val="4041719726"/>
                    </a:ext>
                  </a:extLst>
                </a:gridCol>
                <a:gridCol w="208280">
                  <a:extLst>
                    <a:ext uri="{9D8B030D-6E8A-4147-A177-3AD203B41FA5}">
                      <a16:colId xmlns:a16="http://schemas.microsoft.com/office/drawing/2014/main" val="3240796501"/>
                    </a:ext>
                  </a:extLst>
                </a:gridCol>
                <a:gridCol w="208280">
                  <a:extLst>
                    <a:ext uri="{9D8B030D-6E8A-4147-A177-3AD203B41FA5}">
                      <a16:colId xmlns:a16="http://schemas.microsoft.com/office/drawing/2014/main" val="323077172"/>
                    </a:ext>
                  </a:extLst>
                </a:gridCol>
                <a:gridCol w="208280">
                  <a:extLst>
                    <a:ext uri="{9D8B030D-6E8A-4147-A177-3AD203B41FA5}">
                      <a16:colId xmlns:a16="http://schemas.microsoft.com/office/drawing/2014/main" val="3206849270"/>
                    </a:ext>
                  </a:extLst>
                </a:gridCol>
                <a:gridCol w="208280">
                  <a:extLst>
                    <a:ext uri="{9D8B030D-6E8A-4147-A177-3AD203B41FA5}">
                      <a16:colId xmlns:a16="http://schemas.microsoft.com/office/drawing/2014/main" val="2417717734"/>
                    </a:ext>
                  </a:extLst>
                </a:gridCol>
                <a:gridCol w="208280">
                  <a:extLst>
                    <a:ext uri="{9D8B030D-6E8A-4147-A177-3AD203B41FA5}">
                      <a16:colId xmlns:a16="http://schemas.microsoft.com/office/drawing/2014/main" val="2932346481"/>
                    </a:ext>
                  </a:extLst>
                </a:gridCol>
                <a:gridCol w="208280">
                  <a:extLst>
                    <a:ext uri="{9D8B030D-6E8A-4147-A177-3AD203B41FA5}">
                      <a16:colId xmlns:a16="http://schemas.microsoft.com/office/drawing/2014/main" val="3138621719"/>
                    </a:ext>
                  </a:extLst>
                </a:gridCol>
                <a:gridCol w="208280">
                  <a:extLst>
                    <a:ext uri="{9D8B030D-6E8A-4147-A177-3AD203B41FA5}">
                      <a16:colId xmlns:a16="http://schemas.microsoft.com/office/drawing/2014/main" val="3252445189"/>
                    </a:ext>
                  </a:extLst>
                </a:gridCol>
                <a:gridCol w="208280">
                  <a:extLst>
                    <a:ext uri="{9D8B030D-6E8A-4147-A177-3AD203B41FA5}">
                      <a16:colId xmlns:a16="http://schemas.microsoft.com/office/drawing/2014/main" val="679263218"/>
                    </a:ext>
                  </a:extLst>
                </a:gridCol>
                <a:gridCol w="208280">
                  <a:extLst>
                    <a:ext uri="{9D8B030D-6E8A-4147-A177-3AD203B41FA5}">
                      <a16:colId xmlns:a16="http://schemas.microsoft.com/office/drawing/2014/main" val="4294557062"/>
                    </a:ext>
                  </a:extLst>
                </a:gridCol>
                <a:gridCol w="208280">
                  <a:extLst>
                    <a:ext uri="{9D8B030D-6E8A-4147-A177-3AD203B41FA5}">
                      <a16:colId xmlns:a16="http://schemas.microsoft.com/office/drawing/2014/main" val="302109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98060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- 2026-02-24 16:34:51</a:t>
                      </a:r>
                      <a:r>
                        <a:rPr kumimoji="0" lang="de-DE" sz="1000" b="0" i="0" u="none" strike="noStrike" kern="1200" cap="none" spc="0" normalizeH="0" baseline="0" noProof="0">
                          <a:ln>
                            <a:noFill/>
                          </a:ln>
                          <a:solidFill>
                            <a:prstClr val="black"/>
                          </a:solidFill>
                          <a:effectLst/>
                          <a:uLnTx/>
                          <a:uFillTx/>
                          <a:latin typeface="Calibri"/>
                          <a:ea typeface="+mn-ea"/>
                          <a:cs typeface="+mn-cs"/>
                        </a:rPr>
                        <a:t>
 Bier ist ein Naturprodukt. Genau deshalb gehört Nachhaltigkeit in jede Brauerei. 🌿🍺
flexOn hilft der Familienbrauerei Schwarzbräu dabei, Anlagen gezielt dann laufen zu lassen, wenn günstiger grüner Strom verfügbar ist. So wird Sonnenenergie direkt vor Ort verbraucht. Statt verschwendet.
Wie das im Detail funktioniert, siehst du im Reel. Schau rein! ▶️
Du brauchst Hilfe das Thema Nachhaltigkeit in deinem Unternehmen zu managen? Kontaktiere uns: https://www.bayernwerk-netz.de/de/energie-service/netzdienstleistungen/energieportal-business/flexon.html?utm_source=Fehler&amp;utm_medium=Link&amp;utm_campaign=BW&amp;utm_content=73 
#bayernwerk #flexOn #Energiezukunft #Nachhaltigkeit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https://quintly-eu-image-storage.s3.amazonaws.com/24dff6f06e3adf91603d469825987f3a/fcfaad33f7ed5842623f126a66567e2f.jpg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95356102"/>
                  </a:ext>
                </a:extLst>
              </a:tr>
            </a:tbl>
          </a:graphicData>
        </a:graphic>
      </p:graphicFrame>
      <p:sp>
        <p:nvSpPr>
          <p:cNvPr id="4" name="Text Placeholder 3">
            <a:extLst>
              <a:ext uri="{FF2B5EF4-FFF2-40B4-BE49-F238E27FC236}">
                <a16:creationId xmlns:a16="http://schemas.microsoft.com/office/drawing/2014/main" id="{7316B482-01B5-4B20-8BAC-E3A930FFCD4D}"/>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094417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311B-00DB-477D-B554-F5206D342057}"/>
              </a:ext>
            </a:extLst>
          </p:cNvPr>
          <p:cNvSpPr>
            <a:spLocks noGrp="1"/>
          </p:cNvSpPr>
          <p:nvPr>
            <p:ph type="title"/>
          </p:nvPr>
        </p:nvSpPr>
        <p:spPr/>
        <p:txBody>
          <a:bodyPr/>
          <a:lstStyle/>
          <a:p>
            <a:r>
              <a:rPr lang="en-US"/>
              <a:t>Facebook Custom Original Own Posts Table | 3 profiles - 6 of 17</a:t>
            </a:r>
          </a:p>
        </p:txBody>
      </p:sp>
      <p:graphicFrame>
        <p:nvGraphicFramePr>
          <p:cNvPr id="5" name="Table Placeholder 4">
            <a:extLst>
              <a:ext uri="{FF2B5EF4-FFF2-40B4-BE49-F238E27FC236}">
                <a16:creationId xmlns:a16="http://schemas.microsoft.com/office/drawing/2014/main" id="{E2EF83BD-0A02-4653-8F5C-40D97A086E15}"/>
              </a:ext>
            </a:extLst>
          </p:cNvPr>
          <p:cNvGraphicFramePr>
            <a:graphicFrameLocks noGrp="1"/>
          </p:cNvGraphicFramePr>
          <p:nvPr>
            <p:ph type="tbl" sz="quarter" idx="13"/>
            <p:extLst>
              <p:ext uri="{D42A27DB-BD31-4B8C-83A1-F6EECF244321}">
                <p14:modId xmlns:p14="http://schemas.microsoft.com/office/powerpoint/2010/main" val="11380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98547528"/>
                    </a:ext>
                  </a:extLst>
                </a:gridCol>
                <a:gridCol w="740665">
                  <a:extLst>
                    <a:ext uri="{9D8B030D-6E8A-4147-A177-3AD203B41FA5}">
                      <a16:colId xmlns:a16="http://schemas.microsoft.com/office/drawing/2014/main" val="2414239996"/>
                    </a:ext>
                  </a:extLst>
                </a:gridCol>
                <a:gridCol w="246888">
                  <a:extLst>
                    <a:ext uri="{9D8B030D-6E8A-4147-A177-3AD203B41FA5}">
                      <a16:colId xmlns:a16="http://schemas.microsoft.com/office/drawing/2014/main" val="4090800095"/>
                    </a:ext>
                  </a:extLst>
                </a:gridCol>
                <a:gridCol w="208280">
                  <a:extLst>
                    <a:ext uri="{9D8B030D-6E8A-4147-A177-3AD203B41FA5}">
                      <a16:colId xmlns:a16="http://schemas.microsoft.com/office/drawing/2014/main" val="4174232816"/>
                    </a:ext>
                  </a:extLst>
                </a:gridCol>
                <a:gridCol w="208280">
                  <a:extLst>
                    <a:ext uri="{9D8B030D-6E8A-4147-A177-3AD203B41FA5}">
                      <a16:colId xmlns:a16="http://schemas.microsoft.com/office/drawing/2014/main" val="3263381437"/>
                    </a:ext>
                  </a:extLst>
                </a:gridCol>
                <a:gridCol w="208280">
                  <a:extLst>
                    <a:ext uri="{9D8B030D-6E8A-4147-A177-3AD203B41FA5}">
                      <a16:colId xmlns:a16="http://schemas.microsoft.com/office/drawing/2014/main" val="3257312782"/>
                    </a:ext>
                  </a:extLst>
                </a:gridCol>
                <a:gridCol w="208280">
                  <a:extLst>
                    <a:ext uri="{9D8B030D-6E8A-4147-A177-3AD203B41FA5}">
                      <a16:colId xmlns:a16="http://schemas.microsoft.com/office/drawing/2014/main" val="4165126041"/>
                    </a:ext>
                  </a:extLst>
                </a:gridCol>
                <a:gridCol w="208280">
                  <a:extLst>
                    <a:ext uri="{9D8B030D-6E8A-4147-A177-3AD203B41FA5}">
                      <a16:colId xmlns:a16="http://schemas.microsoft.com/office/drawing/2014/main" val="36498316"/>
                    </a:ext>
                  </a:extLst>
                </a:gridCol>
                <a:gridCol w="208280">
                  <a:extLst>
                    <a:ext uri="{9D8B030D-6E8A-4147-A177-3AD203B41FA5}">
                      <a16:colId xmlns:a16="http://schemas.microsoft.com/office/drawing/2014/main" val="792072886"/>
                    </a:ext>
                  </a:extLst>
                </a:gridCol>
                <a:gridCol w="208280">
                  <a:extLst>
                    <a:ext uri="{9D8B030D-6E8A-4147-A177-3AD203B41FA5}">
                      <a16:colId xmlns:a16="http://schemas.microsoft.com/office/drawing/2014/main" val="3873730099"/>
                    </a:ext>
                  </a:extLst>
                </a:gridCol>
                <a:gridCol w="208280">
                  <a:extLst>
                    <a:ext uri="{9D8B030D-6E8A-4147-A177-3AD203B41FA5}">
                      <a16:colId xmlns:a16="http://schemas.microsoft.com/office/drawing/2014/main" val="2689112881"/>
                    </a:ext>
                  </a:extLst>
                </a:gridCol>
                <a:gridCol w="208280">
                  <a:extLst>
                    <a:ext uri="{9D8B030D-6E8A-4147-A177-3AD203B41FA5}">
                      <a16:colId xmlns:a16="http://schemas.microsoft.com/office/drawing/2014/main" val="2861193946"/>
                    </a:ext>
                  </a:extLst>
                </a:gridCol>
                <a:gridCol w="208280">
                  <a:extLst>
                    <a:ext uri="{9D8B030D-6E8A-4147-A177-3AD203B41FA5}">
                      <a16:colId xmlns:a16="http://schemas.microsoft.com/office/drawing/2014/main" val="3245117662"/>
                    </a:ext>
                  </a:extLst>
                </a:gridCol>
                <a:gridCol w="208280">
                  <a:extLst>
                    <a:ext uri="{9D8B030D-6E8A-4147-A177-3AD203B41FA5}">
                      <a16:colId xmlns:a16="http://schemas.microsoft.com/office/drawing/2014/main" val="732937759"/>
                    </a:ext>
                  </a:extLst>
                </a:gridCol>
                <a:gridCol w="208280">
                  <a:extLst>
                    <a:ext uri="{9D8B030D-6E8A-4147-A177-3AD203B41FA5}">
                      <a16:colId xmlns:a16="http://schemas.microsoft.com/office/drawing/2014/main" val="1140187036"/>
                    </a:ext>
                  </a:extLst>
                </a:gridCol>
                <a:gridCol w="208280">
                  <a:extLst>
                    <a:ext uri="{9D8B030D-6E8A-4147-A177-3AD203B41FA5}">
                      <a16:colId xmlns:a16="http://schemas.microsoft.com/office/drawing/2014/main" val="3940190130"/>
                    </a:ext>
                  </a:extLst>
                </a:gridCol>
                <a:gridCol w="208280">
                  <a:extLst>
                    <a:ext uri="{9D8B030D-6E8A-4147-A177-3AD203B41FA5}">
                      <a16:colId xmlns:a16="http://schemas.microsoft.com/office/drawing/2014/main" val="3940712822"/>
                    </a:ext>
                  </a:extLst>
                </a:gridCol>
                <a:gridCol w="208280">
                  <a:extLst>
                    <a:ext uri="{9D8B030D-6E8A-4147-A177-3AD203B41FA5}">
                      <a16:colId xmlns:a16="http://schemas.microsoft.com/office/drawing/2014/main" val="2683444491"/>
                    </a:ext>
                  </a:extLst>
                </a:gridCol>
                <a:gridCol w="208280">
                  <a:extLst>
                    <a:ext uri="{9D8B030D-6E8A-4147-A177-3AD203B41FA5}">
                      <a16:colId xmlns:a16="http://schemas.microsoft.com/office/drawing/2014/main" val="2700130655"/>
                    </a:ext>
                  </a:extLst>
                </a:gridCol>
                <a:gridCol w="208280">
                  <a:extLst>
                    <a:ext uri="{9D8B030D-6E8A-4147-A177-3AD203B41FA5}">
                      <a16:colId xmlns:a16="http://schemas.microsoft.com/office/drawing/2014/main" val="2629389337"/>
                    </a:ext>
                  </a:extLst>
                </a:gridCol>
                <a:gridCol w="208280">
                  <a:extLst>
                    <a:ext uri="{9D8B030D-6E8A-4147-A177-3AD203B41FA5}">
                      <a16:colId xmlns:a16="http://schemas.microsoft.com/office/drawing/2014/main" val="2524401874"/>
                    </a:ext>
                  </a:extLst>
                </a:gridCol>
                <a:gridCol w="208280">
                  <a:extLst>
                    <a:ext uri="{9D8B030D-6E8A-4147-A177-3AD203B41FA5}">
                      <a16:colId xmlns:a16="http://schemas.microsoft.com/office/drawing/2014/main" val="2677010245"/>
                    </a:ext>
                  </a:extLst>
                </a:gridCol>
                <a:gridCol w="208280">
                  <a:extLst>
                    <a:ext uri="{9D8B030D-6E8A-4147-A177-3AD203B41FA5}">
                      <a16:colId xmlns:a16="http://schemas.microsoft.com/office/drawing/2014/main" val="4076950883"/>
                    </a:ext>
                  </a:extLst>
                </a:gridCol>
                <a:gridCol w="208280">
                  <a:extLst>
                    <a:ext uri="{9D8B030D-6E8A-4147-A177-3AD203B41FA5}">
                      <a16:colId xmlns:a16="http://schemas.microsoft.com/office/drawing/2014/main" val="3795266416"/>
                    </a:ext>
                  </a:extLst>
                </a:gridCol>
                <a:gridCol w="208280">
                  <a:extLst>
                    <a:ext uri="{9D8B030D-6E8A-4147-A177-3AD203B41FA5}">
                      <a16:colId xmlns:a16="http://schemas.microsoft.com/office/drawing/2014/main" val="3057407186"/>
                    </a:ext>
                  </a:extLst>
                </a:gridCol>
                <a:gridCol w="208280">
                  <a:extLst>
                    <a:ext uri="{9D8B030D-6E8A-4147-A177-3AD203B41FA5}">
                      <a16:colId xmlns:a16="http://schemas.microsoft.com/office/drawing/2014/main" val="2633950943"/>
                    </a:ext>
                  </a:extLst>
                </a:gridCol>
                <a:gridCol w="208280">
                  <a:extLst>
                    <a:ext uri="{9D8B030D-6E8A-4147-A177-3AD203B41FA5}">
                      <a16:colId xmlns:a16="http://schemas.microsoft.com/office/drawing/2014/main" val="1962847689"/>
                    </a:ext>
                  </a:extLst>
                </a:gridCol>
                <a:gridCol w="208280">
                  <a:extLst>
                    <a:ext uri="{9D8B030D-6E8A-4147-A177-3AD203B41FA5}">
                      <a16:colId xmlns:a16="http://schemas.microsoft.com/office/drawing/2014/main" val="3003937346"/>
                    </a:ext>
                  </a:extLst>
                </a:gridCol>
                <a:gridCol w="208280">
                  <a:extLst>
                    <a:ext uri="{9D8B030D-6E8A-4147-A177-3AD203B41FA5}">
                      <a16:colId xmlns:a16="http://schemas.microsoft.com/office/drawing/2014/main" val="1047520060"/>
                    </a:ext>
                  </a:extLst>
                </a:gridCol>
                <a:gridCol w="208280">
                  <a:extLst>
                    <a:ext uri="{9D8B030D-6E8A-4147-A177-3AD203B41FA5}">
                      <a16:colId xmlns:a16="http://schemas.microsoft.com/office/drawing/2014/main" val="3073517382"/>
                    </a:ext>
                  </a:extLst>
                </a:gridCol>
                <a:gridCol w="208280">
                  <a:extLst>
                    <a:ext uri="{9D8B030D-6E8A-4147-A177-3AD203B41FA5}">
                      <a16:colId xmlns:a16="http://schemas.microsoft.com/office/drawing/2014/main" val="2544125709"/>
                    </a:ext>
                  </a:extLst>
                </a:gridCol>
                <a:gridCol w="208280">
                  <a:extLst>
                    <a:ext uri="{9D8B030D-6E8A-4147-A177-3AD203B41FA5}">
                      <a16:colId xmlns:a16="http://schemas.microsoft.com/office/drawing/2014/main" val="1668731840"/>
                    </a:ext>
                  </a:extLst>
                </a:gridCol>
                <a:gridCol w="208280">
                  <a:extLst>
                    <a:ext uri="{9D8B030D-6E8A-4147-A177-3AD203B41FA5}">
                      <a16:colId xmlns:a16="http://schemas.microsoft.com/office/drawing/2014/main" val="28135485"/>
                    </a:ext>
                  </a:extLst>
                </a:gridCol>
                <a:gridCol w="208280">
                  <a:extLst>
                    <a:ext uri="{9D8B030D-6E8A-4147-A177-3AD203B41FA5}">
                      <a16:colId xmlns:a16="http://schemas.microsoft.com/office/drawing/2014/main" val="2424620617"/>
                    </a:ext>
                  </a:extLst>
                </a:gridCol>
                <a:gridCol w="208280">
                  <a:extLst>
                    <a:ext uri="{9D8B030D-6E8A-4147-A177-3AD203B41FA5}">
                      <a16:colId xmlns:a16="http://schemas.microsoft.com/office/drawing/2014/main" val="620941023"/>
                    </a:ext>
                  </a:extLst>
                </a:gridCol>
                <a:gridCol w="208280">
                  <a:extLst>
                    <a:ext uri="{9D8B030D-6E8A-4147-A177-3AD203B41FA5}">
                      <a16:colId xmlns:a16="http://schemas.microsoft.com/office/drawing/2014/main" val="3951432951"/>
                    </a:ext>
                  </a:extLst>
                </a:gridCol>
                <a:gridCol w="208280">
                  <a:extLst>
                    <a:ext uri="{9D8B030D-6E8A-4147-A177-3AD203B41FA5}">
                      <a16:colId xmlns:a16="http://schemas.microsoft.com/office/drawing/2014/main" val="958264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38058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- 2026-02-23 17:30:36</a:t>
                      </a:r>
                      <a:r>
                        <a:rPr kumimoji="0" lang="de-DE" sz="1000" b="0" i="0" u="none" strike="noStrike" kern="1200" cap="none" spc="0" normalizeH="0" baseline="0" noProof="0">
                          <a:ln>
                            <a:noFill/>
                          </a:ln>
                          <a:solidFill>
                            <a:prstClr val="black"/>
                          </a:solidFill>
                          <a:effectLst/>
                          <a:uLnTx/>
                          <a:uFillTx/>
                          <a:latin typeface="Calibri"/>
                          <a:ea typeface="+mn-ea"/>
                          <a:cs typeface="+mn-cs"/>
                        </a:rPr>
                        <a:t>
 🎙 Neue Episode von Ringlstetters Rendezvous!
In dieser Folge trifft Hannes Ringlstetter in den Bayernwerk Studios auf Schauspieler Markus Mittermeier. Die beiden sprechen über ihre gemeinsamen Anfänge in Landshut und Regensburg – und darüber, wie diese frühen Schritte als Komparsen sie bis heute geprägt haben. Markus erzählt von seinem vergleichsweisen späten Einstieg ins Schauspielbusiness, vom Wesen des Berufs und natürlich von seiner Leidenschaft fürs Gitarrespielen. 🎸
Ein persönliches, inspirierendes Gespräch voller gemeinsamer Erinnerungen– viel Spaß beim Zuhören! 🎧
#bayernwerk #podcast #hannesringlstetter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https://quintly-eu-image-storage.s3.amazonaws.com/24dff6f06e3adf91603d469825987f3a/d4aabc5944401a3a7e08e1807f58e99b.jpg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37101780"/>
                  </a:ext>
                </a:extLst>
              </a:tr>
            </a:tbl>
          </a:graphicData>
        </a:graphic>
      </p:graphicFrame>
      <p:sp>
        <p:nvSpPr>
          <p:cNvPr id="4" name="Text Placeholder 3">
            <a:extLst>
              <a:ext uri="{FF2B5EF4-FFF2-40B4-BE49-F238E27FC236}">
                <a16:creationId xmlns:a16="http://schemas.microsoft.com/office/drawing/2014/main" id="{B98E88E3-19BB-469F-BA17-FE74D6A098B8}"/>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111607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DB273-A3B2-4AC7-8829-A494E849EDAF}"/>
              </a:ext>
            </a:extLst>
          </p:cNvPr>
          <p:cNvSpPr>
            <a:spLocks noGrp="1"/>
          </p:cNvSpPr>
          <p:nvPr>
            <p:ph type="title"/>
          </p:nvPr>
        </p:nvSpPr>
        <p:spPr/>
        <p:txBody>
          <a:bodyPr/>
          <a:lstStyle/>
          <a:p>
            <a:r>
              <a:rPr lang="en-US"/>
              <a:t>Facebook Custom Original Own Posts Table | 3 profiles - 7 of 17</a:t>
            </a:r>
          </a:p>
        </p:txBody>
      </p:sp>
      <p:graphicFrame>
        <p:nvGraphicFramePr>
          <p:cNvPr id="5" name="Table Placeholder 4">
            <a:extLst>
              <a:ext uri="{FF2B5EF4-FFF2-40B4-BE49-F238E27FC236}">
                <a16:creationId xmlns:a16="http://schemas.microsoft.com/office/drawing/2014/main" id="{597E4356-FC9E-420D-A3E6-193ED08CB34F}"/>
              </a:ext>
            </a:extLst>
          </p:cNvPr>
          <p:cNvGraphicFramePr>
            <a:graphicFrameLocks noGrp="1"/>
          </p:cNvGraphicFramePr>
          <p:nvPr>
            <p:ph type="tbl" sz="quarter" idx="13"/>
            <p:extLst>
              <p:ext uri="{D42A27DB-BD31-4B8C-83A1-F6EECF244321}">
                <p14:modId xmlns:p14="http://schemas.microsoft.com/office/powerpoint/2010/main" val="2984739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878073759"/>
                    </a:ext>
                  </a:extLst>
                </a:gridCol>
                <a:gridCol w="740665">
                  <a:extLst>
                    <a:ext uri="{9D8B030D-6E8A-4147-A177-3AD203B41FA5}">
                      <a16:colId xmlns:a16="http://schemas.microsoft.com/office/drawing/2014/main" val="1142668516"/>
                    </a:ext>
                  </a:extLst>
                </a:gridCol>
                <a:gridCol w="246888">
                  <a:extLst>
                    <a:ext uri="{9D8B030D-6E8A-4147-A177-3AD203B41FA5}">
                      <a16:colId xmlns:a16="http://schemas.microsoft.com/office/drawing/2014/main" val="4266638387"/>
                    </a:ext>
                  </a:extLst>
                </a:gridCol>
                <a:gridCol w="208280">
                  <a:extLst>
                    <a:ext uri="{9D8B030D-6E8A-4147-A177-3AD203B41FA5}">
                      <a16:colId xmlns:a16="http://schemas.microsoft.com/office/drawing/2014/main" val="4148037320"/>
                    </a:ext>
                  </a:extLst>
                </a:gridCol>
                <a:gridCol w="208280">
                  <a:extLst>
                    <a:ext uri="{9D8B030D-6E8A-4147-A177-3AD203B41FA5}">
                      <a16:colId xmlns:a16="http://schemas.microsoft.com/office/drawing/2014/main" val="3556564244"/>
                    </a:ext>
                  </a:extLst>
                </a:gridCol>
                <a:gridCol w="208280">
                  <a:extLst>
                    <a:ext uri="{9D8B030D-6E8A-4147-A177-3AD203B41FA5}">
                      <a16:colId xmlns:a16="http://schemas.microsoft.com/office/drawing/2014/main" val="3841730209"/>
                    </a:ext>
                  </a:extLst>
                </a:gridCol>
                <a:gridCol w="208280">
                  <a:extLst>
                    <a:ext uri="{9D8B030D-6E8A-4147-A177-3AD203B41FA5}">
                      <a16:colId xmlns:a16="http://schemas.microsoft.com/office/drawing/2014/main" val="2043557231"/>
                    </a:ext>
                  </a:extLst>
                </a:gridCol>
                <a:gridCol w="208280">
                  <a:extLst>
                    <a:ext uri="{9D8B030D-6E8A-4147-A177-3AD203B41FA5}">
                      <a16:colId xmlns:a16="http://schemas.microsoft.com/office/drawing/2014/main" val="1378158022"/>
                    </a:ext>
                  </a:extLst>
                </a:gridCol>
                <a:gridCol w="208280">
                  <a:extLst>
                    <a:ext uri="{9D8B030D-6E8A-4147-A177-3AD203B41FA5}">
                      <a16:colId xmlns:a16="http://schemas.microsoft.com/office/drawing/2014/main" val="1694220757"/>
                    </a:ext>
                  </a:extLst>
                </a:gridCol>
                <a:gridCol w="208280">
                  <a:extLst>
                    <a:ext uri="{9D8B030D-6E8A-4147-A177-3AD203B41FA5}">
                      <a16:colId xmlns:a16="http://schemas.microsoft.com/office/drawing/2014/main" val="1933155037"/>
                    </a:ext>
                  </a:extLst>
                </a:gridCol>
                <a:gridCol w="208280">
                  <a:extLst>
                    <a:ext uri="{9D8B030D-6E8A-4147-A177-3AD203B41FA5}">
                      <a16:colId xmlns:a16="http://schemas.microsoft.com/office/drawing/2014/main" val="2623097007"/>
                    </a:ext>
                  </a:extLst>
                </a:gridCol>
                <a:gridCol w="208280">
                  <a:extLst>
                    <a:ext uri="{9D8B030D-6E8A-4147-A177-3AD203B41FA5}">
                      <a16:colId xmlns:a16="http://schemas.microsoft.com/office/drawing/2014/main" val="2170576906"/>
                    </a:ext>
                  </a:extLst>
                </a:gridCol>
                <a:gridCol w="208280">
                  <a:extLst>
                    <a:ext uri="{9D8B030D-6E8A-4147-A177-3AD203B41FA5}">
                      <a16:colId xmlns:a16="http://schemas.microsoft.com/office/drawing/2014/main" val="4138252962"/>
                    </a:ext>
                  </a:extLst>
                </a:gridCol>
                <a:gridCol w="208280">
                  <a:extLst>
                    <a:ext uri="{9D8B030D-6E8A-4147-A177-3AD203B41FA5}">
                      <a16:colId xmlns:a16="http://schemas.microsoft.com/office/drawing/2014/main" val="240856792"/>
                    </a:ext>
                  </a:extLst>
                </a:gridCol>
                <a:gridCol w="208280">
                  <a:extLst>
                    <a:ext uri="{9D8B030D-6E8A-4147-A177-3AD203B41FA5}">
                      <a16:colId xmlns:a16="http://schemas.microsoft.com/office/drawing/2014/main" val="1332986159"/>
                    </a:ext>
                  </a:extLst>
                </a:gridCol>
                <a:gridCol w="208280">
                  <a:extLst>
                    <a:ext uri="{9D8B030D-6E8A-4147-A177-3AD203B41FA5}">
                      <a16:colId xmlns:a16="http://schemas.microsoft.com/office/drawing/2014/main" val="2865906263"/>
                    </a:ext>
                  </a:extLst>
                </a:gridCol>
                <a:gridCol w="208280">
                  <a:extLst>
                    <a:ext uri="{9D8B030D-6E8A-4147-A177-3AD203B41FA5}">
                      <a16:colId xmlns:a16="http://schemas.microsoft.com/office/drawing/2014/main" val="2832064075"/>
                    </a:ext>
                  </a:extLst>
                </a:gridCol>
                <a:gridCol w="208280">
                  <a:extLst>
                    <a:ext uri="{9D8B030D-6E8A-4147-A177-3AD203B41FA5}">
                      <a16:colId xmlns:a16="http://schemas.microsoft.com/office/drawing/2014/main" val="1636694126"/>
                    </a:ext>
                  </a:extLst>
                </a:gridCol>
                <a:gridCol w="208280">
                  <a:extLst>
                    <a:ext uri="{9D8B030D-6E8A-4147-A177-3AD203B41FA5}">
                      <a16:colId xmlns:a16="http://schemas.microsoft.com/office/drawing/2014/main" val="825263099"/>
                    </a:ext>
                  </a:extLst>
                </a:gridCol>
                <a:gridCol w="208280">
                  <a:extLst>
                    <a:ext uri="{9D8B030D-6E8A-4147-A177-3AD203B41FA5}">
                      <a16:colId xmlns:a16="http://schemas.microsoft.com/office/drawing/2014/main" val="1630212026"/>
                    </a:ext>
                  </a:extLst>
                </a:gridCol>
                <a:gridCol w="208280">
                  <a:extLst>
                    <a:ext uri="{9D8B030D-6E8A-4147-A177-3AD203B41FA5}">
                      <a16:colId xmlns:a16="http://schemas.microsoft.com/office/drawing/2014/main" val="83898454"/>
                    </a:ext>
                  </a:extLst>
                </a:gridCol>
                <a:gridCol w="208280">
                  <a:extLst>
                    <a:ext uri="{9D8B030D-6E8A-4147-A177-3AD203B41FA5}">
                      <a16:colId xmlns:a16="http://schemas.microsoft.com/office/drawing/2014/main" val="179806484"/>
                    </a:ext>
                  </a:extLst>
                </a:gridCol>
                <a:gridCol w="208280">
                  <a:extLst>
                    <a:ext uri="{9D8B030D-6E8A-4147-A177-3AD203B41FA5}">
                      <a16:colId xmlns:a16="http://schemas.microsoft.com/office/drawing/2014/main" val="1807288174"/>
                    </a:ext>
                  </a:extLst>
                </a:gridCol>
                <a:gridCol w="208280">
                  <a:extLst>
                    <a:ext uri="{9D8B030D-6E8A-4147-A177-3AD203B41FA5}">
                      <a16:colId xmlns:a16="http://schemas.microsoft.com/office/drawing/2014/main" val="445367461"/>
                    </a:ext>
                  </a:extLst>
                </a:gridCol>
                <a:gridCol w="208280">
                  <a:extLst>
                    <a:ext uri="{9D8B030D-6E8A-4147-A177-3AD203B41FA5}">
                      <a16:colId xmlns:a16="http://schemas.microsoft.com/office/drawing/2014/main" val="1244038629"/>
                    </a:ext>
                  </a:extLst>
                </a:gridCol>
                <a:gridCol w="208280">
                  <a:extLst>
                    <a:ext uri="{9D8B030D-6E8A-4147-A177-3AD203B41FA5}">
                      <a16:colId xmlns:a16="http://schemas.microsoft.com/office/drawing/2014/main" val="2150625655"/>
                    </a:ext>
                  </a:extLst>
                </a:gridCol>
                <a:gridCol w="208280">
                  <a:extLst>
                    <a:ext uri="{9D8B030D-6E8A-4147-A177-3AD203B41FA5}">
                      <a16:colId xmlns:a16="http://schemas.microsoft.com/office/drawing/2014/main" val="2878368963"/>
                    </a:ext>
                  </a:extLst>
                </a:gridCol>
                <a:gridCol w="208280">
                  <a:extLst>
                    <a:ext uri="{9D8B030D-6E8A-4147-A177-3AD203B41FA5}">
                      <a16:colId xmlns:a16="http://schemas.microsoft.com/office/drawing/2014/main" val="1426094276"/>
                    </a:ext>
                  </a:extLst>
                </a:gridCol>
                <a:gridCol w="208280">
                  <a:extLst>
                    <a:ext uri="{9D8B030D-6E8A-4147-A177-3AD203B41FA5}">
                      <a16:colId xmlns:a16="http://schemas.microsoft.com/office/drawing/2014/main" val="2793585366"/>
                    </a:ext>
                  </a:extLst>
                </a:gridCol>
                <a:gridCol w="208280">
                  <a:extLst>
                    <a:ext uri="{9D8B030D-6E8A-4147-A177-3AD203B41FA5}">
                      <a16:colId xmlns:a16="http://schemas.microsoft.com/office/drawing/2014/main" val="1666786948"/>
                    </a:ext>
                  </a:extLst>
                </a:gridCol>
                <a:gridCol w="208280">
                  <a:extLst>
                    <a:ext uri="{9D8B030D-6E8A-4147-A177-3AD203B41FA5}">
                      <a16:colId xmlns:a16="http://schemas.microsoft.com/office/drawing/2014/main" val="3225967666"/>
                    </a:ext>
                  </a:extLst>
                </a:gridCol>
                <a:gridCol w="208280">
                  <a:extLst>
                    <a:ext uri="{9D8B030D-6E8A-4147-A177-3AD203B41FA5}">
                      <a16:colId xmlns:a16="http://schemas.microsoft.com/office/drawing/2014/main" val="2370440899"/>
                    </a:ext>
                  </a:extLst>
                </a:gridCol>
                <a:gridCol w="208280">
                  <a:extLst>
                    <a:ext uri="{9D8B030D-6E8A-4147-A177-3AD203B41FA5}">
                      <a16:colId xmlns:a16="http://schemas.microsoft.com/office/drawing/2014/main" val="799407735"/>
                    </a:ext>
                  </a:extLst>
                </a:gridCol>
                <a:gridCol w="208280">
                  <a:extLst>
                    <a:ext uri="{9D8B030D-6E8A-4147-A177-3AD203B41FA5}">
                      <a16:colId xmlns:a16="http://schemas.microsoft.com/office/drawing/2014/main" val="2973861332"/>
                    </a:ext>
                  </a:extLst>
                </a:gridCol>
                <a:gridCol w="208280">
                  <a:extLst>
                    <a:ext uri="{9D8B030D-6E8A-4147-A177-3AD203B41FA5}">
                      <a16:colId xmlns:a16="http://schemas.microsoft.com/office/drawing/2014/main" val="1874795205"/>
                    </a:ext>
                  </a:extLst>
                </a:gridCol>
                <a:gridCol w="208280">
                  <a:extLst>
                    <a:ext uri="{9D8B030D-6E8A-4147-A177-3AD203B41FA5}">
                      <a16:colId xmlns:a16="http://schemas.microsoft.com/office/drawing/2014/main" val="1133218860"/>
                    </a:ext>
                  </a:extLst>
                </a:gridCol>
                <a:gridCol w="208280">
                  <a:extLst>
                    <a:ext uri="{9D8B030D-6E8A-4147-A177-3AD203B41FA5}">
                      <a16:colId xmlns:a16="http://schemas.microsoft.com/office/drawing/2014/main" val="106134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95694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- 2026-02-22 11:01:22</a:t>
                      </a:r>
                      <a:r>
                        <a:rPr kumimoji="0" lang="de-DE" sz="1000" b="0" i="0" u="none" strike="noStrike" kern="1200" cap="none" spc="0" normalizeH="0" baseline="0" noProof="0">
                          <a:ln>
                            <a:noFill/>
                          </a:ln>
                          <a:solidFill>
                            <a:prstClr val="black"/>
                          </a:solidFill>
                          <a:effectLst/>
                          <a:uLnTx/>
                          <a:uFillTx/>
                          <a:latin typeface="Calibri"/>
                          <a:ea typeface="+mn-ea"/>
                          <a:cs typeface="+mn-cs"/>
                        </a:rPr>
                        <a:t>
 Die Energiewende braucht Menschen mit Technik im Kopf und Praxis im Blut. ⚡​
Mit der Bayernwerk Akademie kannst du Ingenieurwissenschaften berufsbegleitend studieren - flexibel über einzelne Zertifikate.​
Du sammelst ECTS-Punkte Schritt für Schritt. Und wenn genug zusammenkommen, hältst du deinen Bachelor of Engineering in der Hand.​
📅 Ab WS 2026/27: Zertifikat „Ingenieurwissenschaften - Vertiefung“ buchbar.​
Mach den nächsten Schritt.​
Wir begleiten dich dabei. 
https://www.bayernwerk.de/de/akademie/studium/bachelor-of-engineering.html
#bayernwerkakademie #zertifikate #bachelor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https://quintly-eu-image-storage.s3.amazonaws.com/24dff6f06e3adf91603d469825987f3a/24ba846a74793c41304aa53fd70f7be4.jpg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3476736"/>
                  </a:ext>
                </a:extLst>
              </a:tr>
            </a:tbl>
          </a:graphicData>
        </a:graphic>
      </p:graphicFrame>
      <p:sp>
        <p:nvSpPr>
          <p:cNvPr id="4" name="Text Placeholder 3">
            <a:extLst>
              <a:ext uri="{FF2B5EF4-FFF2-40B4-BE49-F238E27FC236}">
                <a16:creationId xmlns:a16="http://schemas.microsoft.com/office/drawing/2014/main" id="{B032A8A6-5AF2-4153-8FB1-131E9691BD3F}"/>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56313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43E4-5F0B-4A70-8889-9AA5157348B8}"/>
              </a:ext>
            </a:extLst>
          </p:cNvPr>
          <p:cNvSpPr>
            <a:spLocks noGrp="1"/>
          </p:cNvSpPr>
          <p:nvPr>
            <p:ph type="title"/>
          </p:nvPr>
        </p:nvSpPr>
        <p:spPr/>
        <p:txBody>
          <a:bodyPr/>
          <a:lstStyle/>
          <a:p>
            <a:r>
              <a:rPr lang="en-US"/>
              <a:t>Facebook Custom Original Own Posts Table | 3 profiles - 8 of 17</a:t>
            </a:r>
          </a:p>
        </p:txBody>
      </p:sp>
      <p:graphicFrame>
        <p:nvGraphicFramePr>
          <p:cNvPr id="5" name="Table Placeholder 4">
            <a:extLst>
              <a:ext uri="{FF2B5EF4-FFF2-40B4-BE49-F238E27FC236}">
                <a16:creationId xmlns:a16="http://schemas.microsoft.com/office/drawing/2014/main" id="{57D23CC2-C70D-436F-804D-C6459F77BC6E}"/>
              </a:ext>
            </a:extLst>
          </p:cNvPr>
          <p:cNvGraphicFramePr>
            <a:graphicFrameLocks noGrp="1"/>
          </p:cNvGraphicFramePr>
          <p:nvPr>
            <p:ph type="tbl" sz="quarter" idx="13"/>
            <p:extLst>
              <p:ext uri="{D42A27DB-BD31-4B8C-83A1-F6EECF244321}">
                <p14:modId xmlns:p14="http://schemas.microsoft.com/office/powerpoint/2010/main" val="1540658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784237524"/>
                    </a:ext>
                  </a:extLst>
                </a:gridCol>
                <a:gridCol w="740665">
                  <a:extLst>
                    <a:ext uri="{9D8B030D-6E8A-4147-A177-3AD203B41FA5}">
                      <a16:colId xmlns:a16="http://schemas.microsoft.com/office/drawing/2014/main" val="1683430830"/>
                    </a:ext>
                  </a:extLst>
                </a:gridCol>
                <a:gridCol w="246888">
                  <a:extLst>
                    <a:ext uri="{9D8B030D-6E8A-4147-A177-3AD203B41FA5}">
                      <a16:colId xmlns:a16="http://schemas.microsoft.com/office/drawing/2014/main" val="4181633290"/>
                    </a:ext>
                  </a:extLst>
                </a:gridCol>
                <a:gridCol w="208280">
                  <a:extLst>
                    <a:ext uri="{9D8B030D-6E8A-4147-A177-3AD203B41FA5}">
                      <a16:colId xmlns:a16="http://schemas.microsoft.com/office/drawing/2014/main" val="408062460"/>
                    </a:ext>
                  </a:extLst>
                </a:gridCol>
                <a:gridCol w="208280">
                  <a:extLst>
                    <a:ext uri="{9D8B030D-6E8A-4147-A177-3AD203B41FA5}">
                      <a16:colId xmlns:a16="http://schemas.microsoft.com/office/drawing/2014/main" val="337908469"/>
                    </a:ext>
                  </a:extLst>
                </a:gridCol>
                <a:gridCol w="208280">
                  <a:extLst>
                    <a:ext uri="{9D8B030D-6E8A-4147-A177-3AD203B41FA5}">
                      <a16:colId xmlns:a16="http://schemas.microsoft.com/office/drawing/2014/main" val="2411875284"/>
                    </a:ext>
                  </a:extLst>
                </a:gridCol>
                <a:gridCol w="208280">
                  <a:extLst>
                    <a:ext uri="{9D8B030D-6E8A-4147-A177-3AD203B41FA5}">
                      <a16:colId xmlns:a16="http://schemas.microsoft.com/office/drawing/2014/main" val="1570639902"/>
                    </a:ext>
                  </a:extLst>
                </a:gridCol>
                <a:gridCol w="208280">
                  <a:extLst>
                    <a:ext uri="{9D8B030D-6E8A-4147-A177-3AD203B41FA5}">
                      <a16:colId xmlns:a16="http://schemas.microsoft.com/office/drawing/2014/main" val="456292338"/>
                    </a:ext>
                  </a:extLst>
                </a:gridCol>
                <a:gridCol w="208280">
                  <a:extLst>
                    <a:ext uri="{9D8B030D-6E8A-4147-A177-3AD203B41FA5}">
                      <a16:colId xmlns:a16="http://schemas.microsoft.com/office/drawing/2014/main" val="3917917471"/>
                    </a:ext>
                  </a:extLst>
                </a:gridCol>
                <a:gridCol w="208280">
                  <a:extLst>
                    <a:ext uri="{9D8B030D-6E8A-4147-A177-3AD203B41FA5}">
                      <a16:colId xmlns:a16="http://schemas.microsoft.com/office/drawing/2014/main" val="1728679231"/>
                    </a:ext>
                  </a:extLst>
                </a:gridCol>
                <a:gridCol w="208280">
                  <a:extLst>
                    <a:ext uri="{9D8B030D-6E8A-4147-A177-3AD203B41FA5}">
                      <a16:colId xmlns:a16="http://schemas.microsoft.com/office/drawing/2014/main" val="1561851941"/>
                    </a:ext>
                  </a:extLst>
                </a:gridCol>
                <a:gridCol w="208280">
                  <a:extLst>
                    <a:ext uri="{9D8B030D-6E8A-4147-A177-3AD203B41FA5}">
                      <a16:colId xmlns:a16="http://schemas.microsoft.com/office/drawing/2014/main" val="21095365"/>
                    </a:ext>
                  </a:extLst>
                </a:gridCol>
                <a:gridCol w="208280">
                  <a:extLst>
                    <a:ext uri="{9D8B030D-6E8A-4147-A177-3AD203B41FA5}">
                      <a16:colId xmlns:a16="http://schemas.microsoft.com/office/drawing/2014/main" val="2330229131"/>
                    </a:ext>
                  </a:extLst>
                </a:gridCol>
                <a:gridCol w="208280">
                  <a:extLst>
                    <a:ext uri="{9D8B030D-6E8A-4147-A177-3AD203B41FA5}">
                      <a16:colId xmlns:a16="http://schemas.microsoft.com/office/drawing/2014/main" val="5473999"/>
                    </a:ext>
                  </a:extLst>
                </a:gridCol>
                <a:gridCol w="208280">
                  <a:extLst>
                    <a:ext uri="{9D8B030D-6E8A-4147-A177-3AD203B41FA5}">
                      <a16:colId xmlns:a16="http://schemas.microsoft.com/office/drawing/2014/main" val="71888793"/>
                    </a:ext>
                  </a:extLst>
                </a:gridCol>
                <a:gridCol w="208280">
                  <a:extLst>
                    <a:ext uri="{9D8B030D-6E8A-4147-A177-3AD203B41FA5}">
                      <a16:colId xmlns:a16="http://schemas.microsoft.com/office/drawing/2014/main" val="2186195015"/>
                    </a:ext>
                  </a:extLst>
                </a:gridCol>
                <a:gridCol w="208280">
                  <a:extLst>
                    <a:ext uri="{9D8B030D-6E8A-4147-A177-3AD203B41FA5}">
                      <a16:colId xmlns:a16="http://schemas.microsoft.com/office/drawing/2014/main" val="567221638"/>
                    </a:ext>
                  </a:extLst>
                </a:gridCol>
                <a:gridCol w="208280">
                  <a:extLst>
                    <a:ext uri="{9D8B030D-6E8A-4147-A177-3AD203B41FA5}">
                      <a16:colId xmlns:a16="http://schemas.microsoft.com/office/drawing/2014/main" val="3134647105"/>
                    </a:ext>
                  </a:extLst>
                </a:gridCol>
                <a:gridCol w="208280">
                  <a:extLst>
                    <a:ext uri="{9D8B030D-6E8A-4147-A177-3AD203B41FA5}">
                      <a16:colId xmlns:a16="http://schemas.microsoft.com/office/drawing/2014/main" val="4250640539"/>
                    </a:ext>
                  </a:extLst>
                </a:gridCol>
                <a:gridCol w="208280">
                  <a:extLst>
                    <a:ext uri="{9D8B030D-6E8A-4147-A177-3AD203B41FA5}">
                      <a16:colId xmlns:a16="http://schemas.microsoft.com/office/drawing/2014/main" val="2758791575"/>
                    </a:ext>
                  </a:extLst>
                </a:gridCol>
                <a:gridCol w="208280">
                  <a:extLst>
                    <a:ext uri="{9D8B030D-6E8A-4147-A177-3AD203B41FA5}">
                      <a16:colId xmlns:a16="http://schemas.microsoft.com/office/drawing/2014/main" val="3590662130"/>
                    </a:ext>
                  </a:extLst>
                </a:gridCol>
                <a:gridCol w="208280">
                  <a:extLst>
                    <a:ext uri="{9D8B030D-6E8A-4147-A177-3AD203B41FA5}">
                      <a16:colId xmlns:a16="http://schemas.microsoft.com/office/drawing/2014/main" val="2396062807"/>
                    </a:ext>
                  </a:extLst>
                </a:gridCol>
                <a:gridCol w="208280">
                  <a:extLst>
                    <a:ext uri="{9D8B030D-6E8A-4147-A177-3AD203B41FA5}">
                      <a16:colId xmlns:a16="http://schemas.microsoft.com/office/drawing/2014/main" val="4100538221"/>
                    </a:ext>
                  </a:extLst>
                </a:gridCol>
                <a:gridCol w="208280">
                  <a:extLst>
                    <a:ext uri="{9D8B030D-6E8A-4147-A177-3AD203B41FA5}">
                      <a16:colId xmlns:a16="http://schemas.microsoft.com/office/drawing/2014/main" val="2912260524"/>
                    </a:ext>
                  </a:extLst>
                </a:gridCol>
                <a:gridCol w="208280">
                  <a:extLst>
                    <a:ext uri="{9D8B030D-6E8A-4147-A177-3AD203B41FA5}">
                      <a16:colId xmlns:a16="http://schemas.microsoft.com/office/drawing/2014/main" val="1987567075"/>
                    </a:ext>
                  </a:extLst>
                </a:gridCol>
                <a:gridCol w="208280">
                  <a:extLst>
                    <a:ext uri="{9D8B030D-6E8A-4147-A177-3AD203B41FA5}">
                      <a16:colId xmlns:a16="http://schemas.microsoft.com/office/drawing/2014/main" val="752609644"/>
                    </a:ext>
                  </a:extLst>
                </a:gridCol>
                <a:gridCol w="208280">
                  <a:extLst>
                    <a:ext uri="{9D8B030D-6E8A-4147-A177-3AD203B41FA5}">
                      <a16:colId xmlns:a16="http://schemas.microsoft.com/office/drawing/2014/main" val="4165064778"/>
                    </a:ext>
                  </a:extLst>
                </a:gridCol>
                <a:gridCol w="208280">
                  <a:extLst>
                    <a:ext uri="{9D8B030D-6E8A-4147-A177-3AD203B41FA5}">
                      <a16:colId xmlns:a16="http://schemas.microsoft.com/office/drawing/2014/main" val="4071215065"/>
                    </a:ext>
                  </a:extLst>
                </a:gridCol>
                <a:gridCol w="208280">
                  <a:extLst>
                    <a:ext uri="{9D8B030D-6E8A-4147-A177-3AD203B41FA5}">
                      <a16:colId xmlns:a16="http://schemas.microsoft.com/office/drawing/2014/main" val="3731706303"/>
                    </a:ext>
                  </a:extLst>
                </a:gridCol>
                <a:gridCol w="208280">
                  <a:extLst>
                    <a:ext uri="{9D8B030D-6E8A-4147-A177-3AD203B41FA5}">
                      <a16:colId xmlns:a16="http://schemas.microsoft.com/office/drawing/2014/main" val="4281817895"/>
                    </a:ext>
                  </a:extLst>
                </a:gridCol>
                <a:gridCol w="208280">
                  <a:extLst>
                    <a:ext uri="{9D8B030D-6E8A-4147-A177-3AD203B41FA5}">
                      <a16:colId xmlns:a16="http://schemas.microsoft.com/office/drawing/2014/main" val="3378555898"/>
                    </a:ext>
                  </a:extLst>
                </a:gridCol>
                <a:gridCol w="208280">
                  <a:extLst>
                    <a:ext uri="{9D8B030D-6E8A-4147-A177-3AD203B41FA5}">
                      <a16:colId xmlns:a16="http://schemas.microsoft.com/office/drawing/2014/main" val="3434386283"/>
                    </a:ext>
                  </a:extLst>
                </a:gridCol>
                <a:gridCol w="208280">
                  <a:extLst>
                    <a:ext uri="{9D8B030D-6E8A-4147-A177-3AD203B41FA5}">
                      <a16:colId xmlns:a16="http://schemas.microsoft.com/office/drawing/2014/main" val="2053310547"/>
                    </a:ext>
                  </a:extLst>
                </a:gridCol>
                <a:gridCol w="208280">
                  <a:extLst>
                    <a:ext uri="{9D8B030D-6E8A-4147-A177-3AD203B41FA5}">
                      <a16:colId xmlns:a16="http://schemas.microsoft.com/office/drawing/2014/main" val="84583936"/>
                    </a:ext>
                  </a:extLst>
                </a:gridCol>
                <a:gridCol w="208280">
                  <a:extLst>
                    <a:ext uri="{9D8B030D-6E8A-4147-A177-3AD203B41FA5}">
                      <a16:colId xmlns:a16="http://schemas.microsoft.com/office/drawing/2014/main" val="790353418"/>
                    </a:ext>
                  </a:extLst>
                </a:gridCol>
                <a:gridCol w="208280">
                  <a:extLst>
                    <a:ext uri="{9D8B030D-6E8A-4147-A177-3AD203B41FA5}">
                      <a16:colId xmlns:a16="http://schemas.microsoft.com/office/drawing/2014/main" val="275408312"/>
                    </a:ext>
                  </a:extLst>
                </a:gridCol>
                <a:gridCol w="208280">
                  <a:extLst>
                    <a:ext uri="{9D8B030D-6E8A-4147-A177-3AD203B41FA5}">
                      <a16:colId xmlns:a16="http://schemas.microsoft.com/office/drawing/2014/main" val="3246236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7238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- 2026-02-21 10:22:12</a:t>
                      </a:r>
                      <a:r>
                        <a:rPr kumimoji="0" lang="de-DE" sz="1000" b="0" i="0" u="none" strike="noStrike" kern="1200" cap="none" spc="0" normalizeH="0" baseline="0" noProof="0">
                          <a:ln>
                            <a:noFill/>
                          </a:ln>
                          <a:solidFill>
                            <a:prstClr val="black"/>
                          </a:solidFill>
                          <a:effectLst/>
                          <a:uLnTx/>
                          <a:uFillTx/>
                          <a:latin typeface="Calibri"/>
                          <a:ea typeface="+mn-ea"/>
                          <a:cs typeface="+mn-cs"/>
                        </a:rPr>
                        <a:t>
 🔎 Was steckt hinter den Berufen, die unsere Energiezukunft sichern?​
Beim Bayernwerk arbeiten Menschen in Rollen, die man nicht auf den ersten Blick sieht, die aber entscheidend dafür sind, dass unser Stromnetz zuverlässig und zukunftsfähig bleibt. Genau diese Berufe machen wir sichtbar.​
🔌 Andreas Beruf: Assetmanager​
Er entscheidet mit, wo Leitungen und Anlagen modernisiert werden, auf Basis fundierter Analysen, Bewertungen und enger Zusammenarbeit im Team. ⚡​
💬 Sein Antrieb: „Wir gestalten heute die Versorgungsqualität von morgen.“​
Besonders schön ist es für ihn, durch Gemeinden zu fahren und zu sehen, wo Planung bereits Realität geworden ist. ​
Was viele unterschätzen: Hinter jeder strategischen Entscheidung stehen konkrete Berechnungen, mit direktem Einfluss auf reale Projekte im Netz.​
Was ihn beim Bayernwerk überrascht hat?​
Das Arbeitsklima: ein junges, dynamisches Team mit viel Eigeninitiative und starkem Zusammenhalt, über Abteilungen hinweg. Hier zählt Teamgeist genauso wie Fachwissen. Jede und jeder bringt sich ein, damit wir gemeinsam die Energiezukunft gestalten können.​
➡️ Welchen Beruf sollen wir als Nächstes zeigen?​
#MeinBeruf #energiezukunft #karriere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https://quintly-eu-image-storage.s3.amazonaws.com/24dff6f06e3adf91603d469825987f3a/ff660b04a865abadafcfc566f329e065.jpg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16264121"/>
                  </a:ext>
                </a:extLst>
              </a:tr>
            </a:tbl>
          </a:graphicData>
        </a:graphic>
      </p:graphicFrame>
      <p:sp>
        <p:nvSpPr>
          <p:cNvPr id="4" name="Text Placeholder 3">
            <a:extLst>
              <a:ext uri="{FF2B5EF4-FFF2-40B4-BE49-F238E27FC236}">
                <a16:creationId xmlns:a16="http://schemas.microsoft.com/office/drawing/2014/main" id="{B7B9C504-DFBB-4EB3-BDEC-CB0CE1122A7B}"/>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359193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ACFE1-9BAC-4454-9FE1-D95329D3790B}"/>
              </a:ext>
            </a:extLst>
          </p:cNvPr>
          <p:cNvSpPr>
            <a:spLocks noGrp="1"/>
          </p:cNvSpPr>
          <p:nvPr>
            <p:ph type="title"/>
          </p:nvPr>
        </p:nvSpPr>
        <p:spPr/>
        <p:txBody>
          <a:bodyPr/>
          <a:lstStyle/>
          <a:p>
            <a:r>
              <a:rPr lang="en-US"/>
              <a:t>Facebook Custom Original Own Posts Table | 3 profiles - 9 of 17</a:t>
            </a:r>
          </a:p>
        </p:txBody>
      </p:sp>
      <p:graphicFrame>
        <p:nvGraphicFramePr>
          <p:cNvPr id="5" name="Table Placeholder 4">
            <a:extLst>
              <a:ext uri="{FF2B5EF4-FFF2-40B4-BE49-F238E27FC236}">
                <a16:creationId xmlns:a16="http://schemas.microsoft.com/office/drawing/2014/main" id="{8DF08C02-E500-4E2C-90E4-118CC13A96F4}"/>
              </a:ext>
            </a:extLst>
          </p:cNvPr>
          <p:cNvGraphicFramePr>
            <a:graphicFrameLocks noGrp="1"/>
          </p:cNvGraphicFramePr>
          <p:nvPr>
            <p:ph type="tbl" sz="quarter" idx="13"/>
            <p:extLst>
              <p:ext uri="{D42A27DB-BD31-4B8C-83A1-F6EECF244321}">
                <p14:modId xmlns:p14="http://schemas.microsoft.com/office/powerpoint/2010/main" val="1986259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173670509"/>
                    </a:ext>
                  </a:extLst>
                </a:gridCol>
                <a:gridCol w="740665">
                  <a:extLst>
                    <a:ext uri="{9D8B030D-6E8A-4147-A177-3AD203B41FA5}">
                      <a16:colId xmlns:a16="http://schemas.microsoft.com/office/drawing/2014/main" val="1127801121"/>
                    </a:ext>
                  </a:extLst>
                </a:gridCol>
                <a:gridCol w="246888">
                  <a:extLst>
                    <a:ext uri="{9D8B030D-6E8A-4147-A177-3AD203B41FA5}">
                      <a16:colId xmlns:a16="http://schemas.microsoft.com/office/drawing/2014/main" val="2965534507"/>
                    </a:ext>
                  </a:extLst>
                </a:gridCol>
                <a:gridCol w="208280">
                  <a:extLst>
                    <a:ext uri="{9D8B030D-6E8A-4147-A177-3AD203B41FA5}">
                      <a16:colId xmlns:a16="http://schemas.microsoft.com/office/drawing/2014/main" val="1826591483"/>
                    </a:ext>
                  </a:extLst>
                </a:gridCol>
                <a:gridCol w="208280">
                  <a:extLst>
                    <a:ext uri="{9D8B030D-6E8A-4147-A177-3AD203B41FA5}">
                      <a16:colId xmlns:a16="http://schemas.microsoft.com/office/drawing/2014/main" val="2011832297"/>
                    </a:ext>
                  </a:extLst>
                </a:gridCol>
                <a:gridCol w="208280">
                  <a:extLst>
                    <a:ext uri="{9D8B030D-6E8A-4147-A177-3AD203B41FA5}">
                      <a16:colId xmlns:a16="http://schemas.microsoft.com/office/drawing/2014/main" val="4207460870"/>
                    </a:ext>
                  </a:extLst>
                </a:gridCol>
                <a:gridCol w="208280">
                  <a:extLst>
                    <a:ext uri="{9D8B030D-6E8A-4147-A177-3AD203B41FA5}">
                      <a16:colId xmlns:a16="http://schemas.microsoft.com/office/drawing/2014/main" val="799636644"/>
                    </a:ext>
                  </a:extLst>
                </a:gridCol>
                <a:gridCol w="208280">
                  <a:extLst>
                    <a:ext uri="{9D8B030D-6E8A-4147-A177-3AD203B41FA5}">
                      <a16:colId xmlns:a16="http://schemas.microsoft.com/office/drawing/2014/main" val="4282990264"/>
                    </a:ext>
                  </a:extLst>
                </a:gridCol>
                <a:gridCol w="208280">
                  <a:extLst>
                    <a:ext uri="{9D8B030D-6E8A-4147-A177-3AD203B41FA5}">
                      <a16:colId xmlns:a16="http://schemas.microsoft.com/office/drawing/2014/main" val="2027802285"/>
                    </a:ext>
                  </a:extLst>
                </a:gridCol>
                <a:gridCol w="208280">
                  <a:extLst>
                    <a:ext uri="{9D8B030D-6E8A-4147-A177-3AD203B41FA5}">
                      <a16:colId xmlns:a16="http://schemas.microsoft.com/office/drawing/2014/main" val="3234891661"/>
                    </a:ext>
                  </a:extLst>
                </a:gridCol>
                <a:gridCol w="208280">
                  <a:extLst>
                    <a:ext uri="{9D8B030D-6E8A-4147-A177-3AD203B41FA5}">
                      <a16:colId xmlns:a16="http://schemas.microsoft.com/office/drawing/2014/main" val="4127323258"/>
                    </a:ext>
                  </a:extLst>
                </a:gridCol>
                <a:gridCol w="208280">
                  <a:extLst>
                    <a:ext uri="{9D8B030D-6E8A-4147-A177-3AD203B41FA5}">
                      <a16:colId xmlns:a16="http://schemas.microsoft.com/office/drawing/2014/main" val="2074776906"/>
                    </a:ext>
                  </a:extLst>
                </a:gridCol>
                <a:gridCol w="208280">
                  <a:extLst>
                    <a:ext uri="{9D8B030D-6E8A-4147-A177-3AD203B41FA5}">
                      <a16:colId xmlns:a16="http://schemas.microsoft.com/office/drawing/2014/main" val="3258036928"/>
                    </a:ext>
                  </a:extLst>
                </a:gridCol>
                <a:gridCol w="208280">
                  <a:extLst>
                    <a:ext uri="{9D8B030D-6E8A-4147-A177-3AD203B41FA5}">
                      <a16:colId xmlns:a16="http://schemas.microsoft.com/office/drawing/2014/main" val="918617790"/>
                    </a:ext>
                  </a:extLst>
                </a:gridCol>
                <a:gridCol w="208280">
                  <a:extLst>
                    <a:ext uri="{9D8B030D-6E8A-4147-A177-3AD203B41FA5}">
                      <a16:colId xmlns:a16="http://schemas.microsoft.com/office/drawing/2014/main" val="584288917"/>
                    </a:ext>
                  </a:extLst>
                </a:gridCol>
                <a:gridCol w="208280">
                  <a:extLst>
                    <a:ext uri="{9D8B030D-6E8A-4147-A177-3AD203B41FA5}">
                      <a16:colId xmlns:a16="http://schemas.microsoft.com/office/drawing/2014/main" val="1586955718"/>
                    </a:ext>
                  </a:extLst>
                </a:gridCol>
                <a:gridCol w="208280">
                  <a:extLst>
                    <a:ext uri="{9D8B030D-6E8A-4147-A177-3AD203B41FA5}">
                      <a16:colId xmlns:a16="http://schemas.microsoft.com/office/drawing/2014/main" val="3426835052"/>
                    </a:ext>
                  </a:extLst>
                </a:gridCol>
                <a:gridCol w="208280">
                  <a:extLst>
                    <a:ext uri="{9D8B030D-6E8A-4147-A177-3AD203B41FA5}">
                      <a16:colId xmlns:a16="http://schemas.microsoft.com/office/drawing/2014/main" val="3441279410"/>
                    </a:ext>
                  </a:extLst>
                </a:gridCol>
                <a:gridCol w="208280">
                  <a:extLst>
                    <a:ext uri="{9D8B030D-6E8A-4147-A177-3AD203B41FA5}">
                      <a16:colId xmlns:a16="http://schemas.microsoft.com/office/drawing/2014/main" val="330363648"/>
                    </a:ext>
                  </a:extLst>
                </a:gridCol>
                <a:gridCol w="208280">
                  <a:extLst>
                    <a:ext uri="{9D8B030D-6E8A-4147-A177-3AD203B41FA5}">
                      <a16:colId xmlns:a16="http://schemas.microsoft.com/office/drawing/2014/main" val="4117486024"/>
                    </a:ext>
                  </a:extLst>
                </a:gridCol>
                <a:gridCol w="208280">
                  <a:extLst>
                    <a:ext uri="{9D8B030D-6E8A-4147-A177-3AD203B41FA5}">
                      <a16:colId xmlns:a16="http://schemas.microsoft.com/office/drawing/2014/main" val="1806882095"/>
                    </a:ext>
                  </a:extLst>
                </a:gridCol>
                <a:gridCol w="208280">
                  <a:extLst>
                    <a:ext uri="{9D8B030D-6E8A-4147-A177-3AD203B41FA5}">
                      <a16:colId xmlns:a16="http://schemas.microsoft.com/office/drawing/2014/main" val="2067956716"/>
                    </a:ext>
                  </a:extLst>
                </a:gridCol>
                <a:gridCol w="208280">
                  <a:extLst>
                    <a:ext uri="{9D8B030D-6E8A-4147-A177-3AD203B41FA5}">
                      <a16:colId xmlns:a16="http://schemas.microsoft.com/office/drawing/2014/main" val="972263563"/>
                    </a:ext>
                  </a:extLst>
                </a:gridCol>
                <a:gridCol w="208280">
                  <a:extLst>
                    <a:ext uri="{9D8B030D-6E8A-4147-A177-3AD203B41FA5}">
                      <a16:colId xmlns:a16="http://schemas.microsoft.com/office/drawing/2014/main" val="1131070144"/>
                    </a:ext>
                  </a:extLst>
                </a:gridCol>
                <a:gridCol w="208280">
                  <a:extLst>
                    <a:ext uri="{9D8B030D-6E8A-4147-A177-3AD203B41FA5}">
                      <a16:colId xmlns:a16="http://schemas.microsoft.com/office/drawing/2014/main" val="1899992751"/>
                    </a:ext>
                  </a:extLst>
                </a:gridCol>
                <a:gridCol w="208280">
                  <a:extLst>
                    <a:ext uri="{9D8B030D-6E8A-4147-A177-3AD203B41FA5}">
                      <a16:colId xmlns:a16="http://schemas.microsoft.com/office/drawing/2014/main" val="2145951050"/>
                    </a:ext>
                  </a:extLst>
                </a:gridCol>
                <a:gridCol w="208280">
                  <a:extLst>
                    <a:ext uri="{9D8B030D-6E8A-4147-A177-3AD203B41FA5}">
                      <a16:colId xmlns:a16="http://schemas.microsoft.com/office/drawing/2014/main" val="2787271033"/>
                    </a:ext>
                  </a:extLst>
                </a:gridCol>
                <a:gridCol w="208280">
                  <a:extLst>
                    <a:ext uri="{9D8B030D-6E8A-4147-A177-3AD203B41FA5}">
                      <a16:colId xmlns:a16="http://schemas.microsoft.com/office/drawing/2014/main" val="3085717250"/>
                    </a:ext>
                  </a:extLst>
                </a:gridCol>
                <a:gridCol w="208280">
                  <a:extLst>
                    <a:ext uri="{9D8B030D-6E8A-4147-A177-3AD203B41FA5}">
                      <a16:colId xmlns:a16="http://schemas.microsoft.com/office/drawing/2014/main" val="1318440512"/>
                    </a:ext>
                  </a:extLst>
                </a:gridCol>
                <a:gridCol w="208280">
                  <a:extLst>
                    <a:ext uri="{9D8B030D-6E8A-4147-A177-3AD203B41FA5}">
                      <a16:colId xmlns:a16="http://schemas.microsoft.com/office/drawing/2014/main" val="728037150"/>
                    </a:ext>
                  </a:extLst>
                </a:gridCol>
                <a:gridCol w="208280">
                  <a:extLst>
                    <a:ext uri="{9D8B030D-6E8A-4147-A177-3AD203B41FA5}">
                      <a16:colId xmlns:a16="http://schemas.microsoft.com/office/drawing/2014/main" val="2440363682"/>
                    </a:ext>
                  </a:extLst>
                </a:gridCol>
                <a:gridCol w="208280">
                  <a:extLst>
                    <a:ext uri="{9D8B030D-6E8A-4147-A177-3AD203B41FA5}">
                      <a16:colId xmlns:a16="http://schemas.microsoft.com/office/drawing/2014/main" val="1558328188"/>
                    </a:ext>
                  </a:extLst>
                </a:gridCol>
                <a:gridCol w="208280">
                  <a:extLst>
                    <a:ext uri="{9D8B030D-6E8A-4147-A177-3AD203B41FA5}">
                      <a16:colId xmlns:a16="http://schemas.microsoft.com/office/drawing/2014/main" val="2554747960"/>
                    </a:ext>
                  </a:extLst>
                </a:gridCol>
                <a:gridCol w="208280">
                  <a:extLst>
                    <a:ext uri="{9D8B030D-6E8A-4147-A177-3AD203B41FA5}">
                      <a16:colId xmlns:a16="http://schemas.microsoft.com/office/drawing/2014/main" val="1066038406"/>
                    </a:ext>
                  </a:extLst>
                </a:gridCol>
                <a:gridCol w="208280">
                  <a:extLst>
                    <a:ext uri="{9D8B030D-6E8A-4147-A177-3AD203B41FA5}">
                      <a16:colId xmlns:a16="http://schemas.microsoft.com/office/drawing/2014/main" val="4274141144"/>
                    </a:ext>
                  </a:extLst>
                </a:gridCol>
                <a:gridCol w="208280">
                  <a:extLst>
                    <a:ext uri="{9D8B030D-6E8A-4147-A177-3AD203B41FA5}">
                      <a16:colId xmlns:a16="http://schemas.microsoft.com/office/drawing/2014/main" val="1200270584"/>
                    </a:ext>
                  </a:extLst>
                </a:gridCol>
                <a:gridCol w="208280">
                  <a:extLst>
                    <a:ext uri="{9D8B030D-6E8A-4147-A177-3AD203B41FA5}">
                      <a16:colId xmlns:a16="http://schemas.microsoft.com/office/drawing/2014/main" val="4224376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66898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- 2026-02-20 16:57:35</a:t>
                      </a:r>
                      <a:r>
                        <a:rPr kumimoji="0" lang="de-DE" sz="1000" b="0" i="0" u="none" strike="noStrike" kern="1200" cap="none" spc="0" normalizeH="0" baseline="0" noProof="0">
                          <a:ln>
                            <a:noFill/>
                          </a:ln>
                          <a:solidFill>
                            <a:prstClr val="black"/>
                          </a:solidFill>
                          <a:effectLst/>
                          <a:uLnTx/>
                          <a:uFillTx/>
                          <a:latin typeface="Calibri"/>
                          <a:ea typeface="+mn-ea"/>
                          <a:cs typeface="+mn-cs"/>
                        </a:rPr>
                        <a:t>
 Kennst du die größten Kostenfresser in deinem Unternehmen? 👀
Ob Stromerzeugung aus der eigenen PV-Anlage oder der Stromverbrauch in einzelnen Unternehmensbereichen: flexOn zeigt dir genau, wann und wo Energie eingesetzt wird und wo Einsparpotenziale genutzt werden. 💡⚡
Die Energieflüsse deines Unternehmens nachvollziehbar machen? Ist so ziemlich easy.🔍 
Informier‘ dich jetzt über flexOn: https://www.bayernwerk-netz.de/de/energie-service/netzdienstleistungen/energieportal-business/flexon.html?utm_source=Fehler&amp;utm_medium=Link&amp;utm_campaign=BW&amp;utm_content=73 
#bayernwerk #flexOn #Energiezukunft #Energieeffizienz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https://quintly-eu-image-storage.s3.amazonaws.com/24dff6f06e3adf91603d469825987f3a/77ebef24a4b4a5572df1ada0d7124e3a.jpg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83850867"/>
                  </a:ext>
                </a:extLst>
              </a:tr>
            </a:tbl>
          </a:graphicData>
        </a:graphic>
      </p:graphicFrame>
      <p:sp>
        <p:nvSpPr>
          <p:cNvPr id="4" name="Text Placeholder 3">
            <a:extLst>
              <a:ext uri="{FF2B5EF4-FFF2-40B4-BE49-F238E27FC236}">
                <a16:creationId xmlns:a16="http://schemas.microsoft.com/office/drawing/2014/main" id="{AC8EF0D4-08D0-4CB2-9FB9-91D6E9C67477}"/>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486815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4DB58-407E-4923-8A8D-36FECDCA5DAE}"/>
              </a:ext>
            </a:extLst>
          </p:cNvPr>
          <p:cNvSpPr>
            <a:spLocks noGrp="1"/>
          </p:cNvSpPr>
          <p:nvPr>
            <p:ph type="title"/>
          </p:nvPr>
        </p:nvSpPr>
        <p:spPr/>
        <p:txBody>
          <a:bodyPr/>
          <a:lstStyle/>
          <a:p>
            <a:r>
              <a:rPr lang="en-US"/>
              <a:t>Facebook Custom Original Own Posts Table | 3 profiles - 10 of 17</a:t>
            </a:r>
          </a:p>
        </p:txBody>
      </p:sp>
      <p:graphicFrame>
        <p:nvGraphicFramePr>
          <p:cNvPr id="5" name="Table Placeholder 4">
            <a:extLst>
              <a:ext uri="{FF2B5EF4-FFF2-40B4-BE49-F238E27FC236}">
                <a16:creationId xmlns:a16="http://schemas.microsoft.com/office/drawing/2014/main" id="{7F594B1A-FF99-490A-9B15-09574250E1B3}"/>
              </a:ext>
            </a:extLst>
          </p:cNvPr>
          <p:cNvGraphicFramePr>
            <a:graphicFrameLocks noGrp="1"/>
          </p:cNvGraphicFramePr>
          <p:nvPr>
            <p:ph type="tbl" sz="quarter" idx="13"/>
            <p:extLst>
              <p:ext uri="{D42A27DB-BD31-4B8C-83A1-F6EECF244321}">
                <p14:modId xmlns:p14="http://schemas.microsoft.com/office/powerpoint/2010/main" val="2824933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4154475970"/>
                    </a:ext>
                  </a:extLst>
                </a:gridCol>
                <a:gridCol w="740665">
                  <a:extLst>
                    <a:ext uri="{9D8B030D-6E8A-4147-A177-3AD203B41FA5}">
                      <a16:colId xmlns:a16="http://schemas.microsoft.com/office/drawing/2014/main" val="3231491347"/>
                    </a:ext>
                  </a:extLst>
                </a:gridCol>
                <a:gridCol w="246888">
                  <a:extLst>
                    <a:ext uri="{9D8B030D-6E8A-4147-A177-3AD203B41FA5}">
                      <a16:colId xmlns:a16="http://schemas.microsoft.com/office/drawing/2014/main" val="1315982415"/>
                    </a:ext>
                  </a:extLst>
                </a:gridCol>
                <a:gridCol w="208280">
                  <a:extLst>
                    <a:ext uri="{9D8B030D-6E8A-4147-A177-3AD203B41FA5}">
                      <a16:colId xmlns:a16="http://schemas.microsoft.com/office/drawing/2014/main" val="158108693"/>
                    </a:ext>
                  </a:extLst>
                </a:gridCol>
                <a:gridCol w="208280">
                  <a:extLst>
                    <a:ext uri="{9D8B030D-6E8A-4147-A177-3AD203B41FA5}">
                      <a16:colId xmlns:a16="http://schemas.microsoft.com/office/drawing/2014/main" val="3356139183"/>
                    </a:ext>
                  </a:extLst>
                </a:gridCol>
                <a:gridCol w="208280">
                  <a:extLst>
                    <a:ext uri="{9D8B030D-6E8A-4147-A177-3AD203B41FA5}">
                      <a16:colId xmlns:a16="http://schemas.microsoft.com/office/drawing/2014/main" val="1346827991"/>
                    </a:ext>
                  </a:extLst>
                </a:gridCol>
                <a:gridCol w="208280">
                  <a:extLst>
                    <a:ext uri="{9D8B030D-6E8A-4147-A177-3AD203B41FA5}">
                      <a16:colId xmlns:a16="http://schemas.microsoft.com/office/drawing/2014/main" val="1021460188"/>
                    </a:ext>
                  </a:extLst>
                </a:gridCol>
                <a:gridCol w="208280">
                  <a:extLst>
                    <a:ext uri="{9D8B030D-6E8A-4147-A177-3AD203B41FA5}">
                      <a16:colId xmlns:a16="http://schemas.microsoft.com/office/drawing/2014/main" val="3354882035"/>
                    </a:ext>
                  </a:extLst>
                </a:gridCol>
                <a:gridCol w="208280">
                  <a:extLst>
                    <a:ext uri="{9D8B030D-6E8A-4147-A177-3AD203B41FA5}">
                      <a16:colId xmlns:a16="http://schemas.microsoft.com/office/drawing/2014/main" val="4077278415"/>
                    </a:ext>
                  </a:extLst>
                </a:gridCol>
                <a:gridCol w="208280">
                  <a:extLst>
                    <a:ext uri="{9D8B030D-6E8A-4147-A177-3AD203B41FA5}">
                      <a16:colId xmlns:a16="http://schemas.microsoft.com/office/drawing/2014/main" val="3033730269"/>
                    </a:ext>
                  </a:extLst>
                </a:gridCol>
                <a:gridCol w="208280">
                  <a:extLst>
                    <a:ext uri="{9D8B030D-6E8A-4147-A177-3AD203B41FA5}">
                      <a16:colId xmlns:a16="http://schemas.microsoft.com/office/drawing/2014/main" val="1200453748"/>
                    </a:ext>
                  </a:extLst>
                </a:gridCol>
                <a:gridCol w="208280">
                  <a:extLst>
                    <a:ext uri="{9D8B030D-6E8A-4147-A177-3AD203B41FA5}">
                      <a16:colId xmlns:a16="http://schemas.microsoft.com/office/drawing/2014/main" val="2901837116"/>
                    </a:ext>
                  </a:extLst>
                </a:gridCol>
                <a:gridCol w="208280">
                  <a:extLst>
                    <a:ext uri="{9D8B030D-6E8A-4147-A177-3AD203B41FA5}">
                      <a16:colId xmlns:a16="http://schemas.microsoft.com/office/drawing/2014/main" val="1305063884"/>
                    </a:ext>
                  </a:extLst>
                </a:gridCol>
                <a:gridCol w="208280">
                  <a:extLst>
                    <a:ext uri="{9D8B030D-6E8A-4147-A177-3AD203B41FA5}">
                      <a16:colId xmlns:a16="http://schemas.microsoft.com/office/drawing/2014/main" val="2247907586"/>
                    </a:ext>
                  </a:extLst>
                </a:gridCol>
                <a:gridCol w="208280">
                  <a:extLst>
                    <a:ext uri="{9D8B030D-6E8A-4147-A177-3AD203B41FA5}">
                      <a16:colId xmlns:a16="http://schemas.microsoft.com/office/drawing/2014/main" val="3568145843"/>
                    </a:ext>
                  </a:extLst>
                </a:gridCol>
                <a:gridCol w="208280">
                  <a:extLst>
                    <a:ext uri="{9D8B030D-6E8A-4147-A177-3AD203B41FA5}">
                      <a16:colId xmlns:a16="http://schemas.microsoft.com/office/drawing/2014/main" val="3401861363"/>
                    </a:ext>
                  </a:extLst>
                </a:gridCol>
                <a:gridCol w="208280">
                  <a:extLst>
                    <a:ext uri="{9D8B030D-6E8A-4147-A177-3AD203B41FA5}">
                      <a16:colId xmlns:a16="http://schemas.microsoft.com/office/drawing/2014/main" val="1450571885"/>
                    </a:ext>
                  </a:extLst>
                </a:gridCol>
                <a:gridCol w="208280">
                  <a:extLst>
                    <a:ext uri="{9D8B030D-6E8A-4147-A177-3AD203B41FA5}">
                      <a16:colId xmlns:a16="http://schemas.microsoft.com/office/drawing/2014/main" val="679528272"/>
                    </a:ext>
                  </a:extLst>
                </a:gridCol>
                <a:gridCol w="208280">
                  <a:extLst>
                    <a:ext uri="{9D8B030D-6E8A-4147-A177-3AD203B41FA5}">
                      <a16:colId xmlns:a16="http://schemas.microsoft.com/office/drawing/2014/main" val="3008408617"/>
                    </a:ext>
                  </a:extLst>
                </a:gridCol>
                <a:gridCol w="208280">
                  <a:extLst>
                    <a:ext uri="{9D8B030D-6E8A-4147-A177-3AD203B41FA5}">
                      <a16:colId xmlns:a16="http://schemas.microsoft.com/office/drawing/2014/main" val="989163074"/>
                    </a:ext>
                  </a:extLst>
                </a:gridCol>
                <a:gridCol w="208280">
                  <a:extLst>
                    <a:ext uri="{9D8B030D-6E8A-4147-A177-3AD203B41FA5}">
                      <a16:colId xmlns:a16="http://schemas.microsoft.com/office/drawing/2014/main" val="3321516654"/>
                    </a:ext>
                  </a:extLst>
                </a:gridCol>
                <a:gridCol w="208280">
                  <a:extLst>
                    <a:ext uri="{9D8B030D-6E8A-4147-A177-3AD203B41FA5}">
                      <a16:colId xmlns:a16="http://schemas.microsoft.com/office/drawing/2014/main" val="2103341465"/>
                    </a:ext>
                  </a:extLst>
                </a:gridCol>
                <a:gridCol w="208280">
                  <a:extLst>
                    <a:ext uri="{9D8B030D-6E8A-4147-A177-3AD203B41FA5}">
                      <a16:colId xmlns:a16="http://schemas.microsoft.com/office/drawing/2014/main" val="3832293574"/>
                    </a:ext>
                  </a:extLst>
                </a:gridCol>
                <a:gridCol w="208280">
                  <a:extLst>
                    <a:ext uri="{9D8B030D-6E8A-4147-A177-3AD203B41FA5}">
                      <a16:colId xmlns:a16="http://schemas.microsoft.com/office/drawing/2014/main" val="2536454074"/>
                    </a:ext>
                  </a:extLst>
                </a:gridCol>
                <a:gridCol w="208280">
                  <a:extLst>
                    <a:ext uri="{9D8B030D-6E8A-4147-A177-3AD203B41FA5}">
                      <a16:colId xmlns:a16="http://schemas.microsoft.com/office/drawing/2014/main" val="4177934356"/>
                    </a:ext>
                  </a:extLst>
                </a:gridCol>
                <a:gridCol w="208280">
                  <a:extLst>
                    <a:ext uri="{9D8B030D-6E8A-4147-A177-3AD203B41FA5}">
                      <a16:colId xmlns:a16="http://schemas.microsoft.com/office/drawing/2014/main" val="2758530024"/>
                    </a:ext>
                  </a:extLst>
                </a:gridCol>
                <a:gridCol w="208280">
                  <a:extLst>
                    <a:ext uri="{9D8B030D-6E8A-4147-A177-3AD203B41FA5}">
                      <a16:colId xmlns:a16="http://schemas.microsoft.com/office/drawing/2014/main" val="1707730889"/>
                    </a:ext>
                  </a:extLst>
                </a:gridCol>
                <a:gridCol w="208280">
                  <a:extLst>
                    <a:ext uri="{9D8B030D-6E8A-4147-A177-3AD203B41FA5}">
                      <a16:colId xmlns:a16="http://schemas.microsoft.com/office/drawing/2014/main" val="2000930713"/>
                    </a:ext>
                  </a:extLst>
                </a:gridCol>
                <a:gridCol w="208280">
                  <a:extLst>
                    <a:ext uri="{9D8B030D-6E8A-4147-A177-3AD203B41FA5}">
                      <a16:colId xmlns:a16="http://schemas.microsoft.com/office/drawing/2014/main" val="2134401382"/>
                    </a:ext>
                  </a:extLst>
                </a:gridCol>
                <a:gridCol w="208280">
                  <a:extLst>
                    <a:ext uri="{9D8B030D-6E8A-4147-A177-3AD203B41FA5}">
                      <a16:colId xmlns:a16="http://schemas.microsoft.com/office/drawing/2014/main" val="3261078806"/>
                    </a:ext>
                  </a:extLst>
                </a:gridCol>
                <a:gridCol w="208280">
                  <a:extLst>
                    <a:ext uri="{9D8B030D-6E8A-4147-A177-3AD203B41FA5}">
                      <a16:colId xmlns:a16="http://schemas.microsoft.com/office/drawing/2014/main" val="1905800512"/>
                    </a:ext>
                  </a:extLst>
                </a:gridCol>
                <a:gridCol w="208280">
                  <a:extLst>
                    <a:ext uri="{9D8B030D-6E8A-4147-A177-3AD203B41FA5}">
                      <a16:colId xmlns:a16="http://schemas.microsoft.com/office/drawing/2014/main" val="1010268103"/>
                    </a:ext>
                  </a:extLst>
                </a:gridCol>
                <a:gridCol w="208280">
                  <a:extLst>
                    <a:ext uri="{9D8B030D-6E8A-4147-A177-3AD203B41FA5}">
                      <a16:colId xmlns:a16="http://schemas.microsoft.com/office/drawing/2014/main" val="415957478"/>
                    </a:ext>
                  </a:extLst>
                </a:gridCol>
                <a:gridCol w="208280">
                  <a:extLst>
                    <a:ext uri="{9D8B030D-6E8A-4147-A177-3AD203B41FA5}">
                      <a16:colId xmlns:a16="http://schemas.microsoft.com/office/drawing/2014/main" val="285947136"/>
                    </a:ext>
                  </a:extLst>
                </a:gridCol>
                <a:gridCol w="208280">
                  <a:extLst>
                    <a:ext uri="{9D8B030D-6E8A-4147-A177-3AD203B41FA5}">
                      <a16:colId xmlns:a16="http://schemas.microsoft.com/office/drawing/2014/main" val="2233729814"/>
                    </a:ext>
                  </a:extLst>
                </a:gridCol>
                <a:gridCol w="208280">
                  <a:extLst>
                    <a:ext uri="{9D8B030D-6E8A-4147-A177-3AD203B41FA5}">
                      <a16:colId xmlns:a16="http://schemas.microsoft.com/office/drawing/2014/main" val="2516452342"/>
                    </a:ext>
                  </a:extLst>
                </a:gridCol>
                <a:gridCol w="208280">
                  <a:extLst>
                    <a:ext uri="{9D8B030D-6E8A-4147-A177-3AD203B41FA5}">
                      <a16:colId xmlns:a16="http://schemas.microsoft.com/office/drawing/2014/main" val="3188074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9520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- 2026-02-17 17:04:43</a:t>
                      </a:r>
                      <a:r>
                        <a:rPr kumimoji="0" lang="de-DE" sz="1000" b="0" i="0" u="none" strike="noStrike" kern="1200" cap="none" spc="0" normalizeH="0" baseline="0" noProof="0">
                          <a:ln>
                            <a:noFill/>
                          </a:ln>
                          <a:solidFill>
                            <a:prstClr val="black"/>
                          </a:solidFill>
                          <a:effectLst/>
                          <a:uLnTx/>
                          <a:uFillTx/>
                          <a:latin typeface="Calibri"/>
                          <a:ea typeface="+mn-ea"/>
                          <a:cs typeface="+mn-cs"/>
                        </a:rPr>
                        <a:t>
 Energie nicht nur verbrauchen, sondern richtig smart nutzen. Genau dafür gibt’s flexOn. 💡
Die Software der Bayernwerk Netz GmbH schaut sich deine Anlagedaten, das Wetter und die Strombörsenpreise an und sagt dann: „Achtung, hier kommt eine Lastspitze“ oder „Jetzt ist Strom besonders günstig“.
Heißt für euch: weniger Stromkosten, weniger Stress mit Lastspitzen und effizientere Abläufe im Unternehmen.
Neugierig geworden? Mehr zur Funktionsweise von flexOn findet ihr hier: https://www.bayernwerk-netz.de/de/energie-service/netzdienstleistungen/energieportal-business/flexon.html?utm_source=Fehler&amp;utm_medium=Link&amp;utm_campaign=BW&amp;utm_content=73 
#bayernwerk #flexOn #Energiezukunft #Energieeffizienz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https://quintly-eu-image-storage.s3.amazonaws.com/24dff6f06e3adf91603d469825987f3a/70cf8599f3267c524dedb8d0eb4ae504.jpg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23912758"/>
                  </a:ext>
                </a:extLst>
              </a:tr>
            </a:tbl>
          </a:graphicData>
        </a:graphic>
      </p:graphicFrame>
      <p:sp>
        <p:nvSpPr>
          <p:cNvPr id="4" name="Text Placeholder 3">
            <a:extLst>
              <a:ext uri="{FF2B5EF4-FFF2-40B4-BE49-F238E27FC236}">
                <a16:creationId xmlns:a16="http://schemas.microsoft.com/office/drawing/2014/main" id="{907BEE92-DB34-4166-8A2C-6A367438A729}"/>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733323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D487F-C770-4192-BF41-73E22D6A2D70}"/>
              </a:ext>
            </a:extLst>
          </p:cNvPr>
          <p:cNvSpPr>
            <a:spLocks noGrp="1"/>
          </p:cNvSpPr>
          <p:nvPr>
            <p:ph type="title"/>
          </p:nvPr>
        </p:nvSpPr>
        <p:spPr/>
        <p:txBody>
          <a:bodyPr/>
          <a:lstStyle/>
          <a:p>
            <a:r>
              <a:rPr lang="en-US"/>
              <a:t>Facebook Custom Original Own Posts Table | 3 profiles - 11 of 17</a:t>
            </a:r>
          </a:p>
        </p:txBody>
      </p:sp>
      <p:graphicFrame>
        <p:nvGraphicFramePr>
          <p:cNvPr id="5" name="Table Placeholder 4">
            <a:extLst>
              <a:ext uri="{FF2B5EF4-FFF2-40B4-BE49-F238E27FC236}">
                <a16:creationId xmlns:a16="http://schemas.microsoft.com/office/drawing/2014/main" id="{8A40A0D7-5D78-4068-8310-897904C01E0A}"/>
              </a:ext>
            </a:extLst>
          </p:cNvPr>
          <p:cNvGraphicFramePr>
            <a:graphicFrameLocks noGrp="1"/>
          </p:cNvGraphicFramePr>
          <p:nvPr>
            <p:ph type="tbl" sz="quarter" idx="13"/>
            <p:extLst>
              <p:ext uri="{D42A27DB-BD31-4B8C-83A1-F6EECF244321}">
                <p14:modId xmlns:p14="http://schemas.microsoft.com/office/powerpoint/2010/main" val="3389695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23829432"/>
                    </a:ext>
                  </a:extLst>
                </a:gridCol>
                <a:gridCol w="740665">
                  <a:extLst>
                    <a:ext uri="{9D8B030D-6E8A-4147-A177-3AD203B41FA5}">
                      <a16:colId xmlns:a16="http://schemas.microsoft.com/office/drawing/2014/main" val="3787855541"/>
                    </a:ext>
                  </a:extLst>
                </a:gridCol>
                <a:gridCol w="246888">
                  <a:extLst>
                    <a:ext uri="{9D8B030D-6E8A-4147-A177-3AD203B41FA5}">
                      <a16:colId xmlns:a16="http://schemas.microsoft.com/office/drawing/2014/main" val="3123907780"/>
                    </a:ext>
                  </a:extLst>
                </a:gridCol>
                <a:gridCol w="208280">
                  <a:extLst>
                    <a:ext uri="{9D8B030D-6E8A-4147-A177-3AD203B41FA5}">
                      <a16:colId xmlns:a16="http://schemas.microsoft.com/office/drawing/2014/main" val="3879321402"/>
                    </a:ext>
                  </a:extLst>
                </a:gridCol>
                <a:gridCol w="208280">
                  <a:extLst>
                    <a:ext uri="{9D8B030D-6E8A-4147-A177-3AD203B41FA5}">
                      <a16:colId xmlns:a16="http://schemas.microsoft.com/office/drawing/2014/main" val="3047031556"/>
                    </a:ext>
                  </a:extLst>
                </a:gridCol>
                <a:gridCol w="208280">
                  <a:extLst>
                    <a:ext uri="{9D8B030D-6E8A-4147-A177-3AD203B41FA5}">
                      <a16:colId xmlns:a16="http://schemas.microsoft.com/office/drawing/2014/main" val="2015630949"/>
                    </a:ext>
                  </a:extLst>
                </a:gridCol>
                <a:gridCol w="208280">
                  <a:extLst>
                    <a:ext uri="{9D8B030D-6E8A-4147-A177-3AD203B41FA5}">
                      <a16:colId xmlns:a16="http://schemas.microsoft.com/office/drawing/2014/main" val="316560505"/>
                    </a:ext>
                  </a:extLst>
                </a:gridCol>
                <a:gridCol w="208280">
                  <a:extLst>
                    <a:ext uri="{9D8B030D-6E8A-4147-A177-3AD203B41FA5}">
                      <a16:colId xmlns:a16="http://schemas.microsoft.com/office/drawing/2014/main" val="1780415830"/>
                    </a:ext>
                  </a:extLst>
                </a:gridCol>
                <a:gridCol w="208280">
                  <a:extLst>
                    <a:ext uri="{9D8B030D-6E8A-4147-A177-3AD203B41FA5}">
                      <a16:colId xmlns:a16="http://schemas.microsoft.com/office/drawing/2014/main" val="2371597267"/>
                    </a:ext>
                  </a:extLst>
                </a:gridCol>
                <a:gridCol w="208280">
                  <a:extLst>
                    <a:ext uri="{9D8B030D-6E8A-4147-A177-3AD203B41FA5}">
                      <a16:colId xmlns:a16="http://schemas.microsoft.com/office/drawing/2014/main" val="2330685303"/>
                    </a:ext>
                  </a:extLst>
                </a:gridCol>
                <a:gridCol w="208280">
                  <a:extLst>
                    <a:ext uri="{9D8B030D-6E8A-4147-A177-3AD203B41FA5}">
                      <a16:colId xmlns:a16="http://schemas.microsoft.com/office/drawing/2014/main" val="4039024236"/>
                    </a:ext>
                  </a:extLst>
                </a:gridCol>
                <a:gridCol w="208280">
                  <a:extLst>
                    <a:ext uri="{9D8B030D-6E8A-4147-A177-3AD203B41FA5}">
                      <a16:colId xmlns:a16="http://schemas.microsoft.com/office/drawing/2014/main" val="2347579541"/>
                    </a:ext>
                  </a:extLst>
                </a:gridCol>
                <a:gridCol w="208280">
                  <a:extLst>
                    <a:ext uri="{9D8B030D-6E8A-4147-A177-3AD203B41FA5}">
                      <a16:colId xmlns:a16="http://schemas.microsoft.com/office/drawing/2014/main" val="1610054176"/>
                    </a:ext>
                  </a:extLst>
                </a:gridCol>
                <a:gridCol w="208280">
                  <a:extLst>
                    <a:ext uri="{9D8B030D-6E8A-4147-A177-3AD203B41FA5}">
                      <a16:colId xmlns:a16="http://schemas.microsoft.com/office/drawing/2014/main" val="259936905"/>
                    </a:ext>
                  </a:extLst>
                </a:gridCol>
                <a:gridCol w="208280">
                  <a:extLst>
                    <a:ext uri="{9D8B030D-6E8A-4147-A177-3AD203B41FA5}">
                      <a16:colId xmlns:a16="http://schemas.microsoft.com/office/drawing/2014/main" val="3478089935"/>
                    </a:ext>
                  </a:extLst>
                </a:gridCol>
                <a:gridCol w="208280">
                  <a:extLst>
                    <a:ext uri="{9D8B030D-6E8A-4147-A177-3AD203B41FA5}">
                      <a16:colId xmlns:a16="http://schemas.microsoft.com/office/drawing/2014/main" val="2470053880"/>
                    </a:ext>
                  </a:extLst>
                </a:gridCol>
                <a:gridCol w="208280">
                  <a:extLst>
                    <a:ext uri="{9D8B030D-6E8A-4147-A177-3AD203B41FA5}">
                      <a16:colId xmlns:a16="http://schemas.microsoft.com/office/drawing/2014/main" val="248174556"/>
                    </a:ext>
                  </a:extLst>
                </a:gridCol>
                <a:gridCol w="208280">
                  <a:extLst>
                    <a:ext uri="{9D8B030D-6E8A-4147-A177-3AD203B41FA5}">
                      <a16:colId xmlns:a16="http://schemas.microsoft.com/office/drawing/2014/main" val="2988929747"/>
                    </a:ext>
                  </a:extLst>
                </a:gridCol>
                <a:gridCol w="208280">
                  <a:extLst>
                    <a:ext uri="{9D8B030D-6E8A-4147-A177-3AD203B41FA5}">
                      <a16:colId xmlns:a16="http://schemas.microsoft.com/office/drawing/2014/main" val="335967536"/>
                    </a:ext>
                  </a:extLst>
                </a:gridCol>
                <a:gridCol w="208280">
                  <a:extLst>
                    <a:ext uri="{9D8B030D-6E8A-4147-A177-3AD203B41FA5}">
                      <a16:colId xmlns:a16="http://schemas.microsoft.com/office/drawing/2014/main" val="2915556793"/>
                    </a:ext>
                  </a:extLst>
                </a:gridCol>
                <a:gridCol w="208280">
                  <a:extLst>
                    <a:ext uri="{9D8B030D-6E8A-4147-A177-3AD203B41FA5}">
                      <a16:colId xmlns:a16="http://schemas.microsoft.com/office/drawing/2014/main" val="2515476068"/>
                    </a:ext>
                  </a:extLst>
                </a:gridCol>
                <a:gridCol w="208280">
                  <a:extLst>
                    <a:ext uri="{9D8B030D-6E8A-4147-A177-3AD203B41FA5}">
                      <a16:colId xmlns:a16="http://schemas.microsoft.com/office/drawing/2014/main" val="4085666032"/>
                    </a:ext>
                  </a:extLst>
                </a:gridCol>
                <a:gridCol w="208280">
                  <a:extLst>
                    <a:ext uri="{9D8B030D-6E8A-4147-A177-3AD203B41FA5}">
                      <a16:colId xmlns:a16="http://schemas.microsoft.com/office/drawing/2014/main" val="1602786791"/>
                    </a:ext>
                  </a:extLst>
                </a:gridCol>
                <a:gridCol w="208280">
                  <a:extLst>
                    <a:ext uri="{9D8B030D-6E8A-4147-A177-3AD203B41FA5}">
                      <a16:colId xmlns:a16="http://schemas.microsoft.com/office/drawing/2014/main" val="1167377959"/>
                    </a:ext>
                  </a:extLst>
                </a:gridCol>
                <a:gridCol w="208280">
                  <a:extLst>
                    <a:ext uri="{9D8B030D-6E8A-4147-A177-3AD203B41FA5}">
                      <a16:colId xmlns:a16="http://schemas.microsoft.com/office/drawing/2014/main" val="2057611065"/>
                    </a:ext>
                  </a:extLst>
                </a:gridCol>
                <a:gridCol w="208280">
                  <a:extLst>
                    <a:ext uri="{9D8B030D-6E8A-4147-A177-3AD203B41FA5}">
                      <a16:colId xmlns:a16="http://schemas.microsoft.com/office/drawing/2014/main" val="2356768117"/>
                    </a:ext>
                  </a:extLst>
                </a:gridCol>
                <a:gridCol w="208280">
                  <a:extLst>
                    <a:ext uri="{9D8B030D-6E8A-4147-A177-3AD203B41FA5}">
                      <a16:colId xmlns:a16="http://schemas.microsoft.com/office/drawing/2014/main" val="1189736899"/>
                    </a:ext>
                  </a:extLst>
                </a:gridCol>
                <a:gridCol w="208280">
                  <a:extLst>
                    <a:ext uri="{9D8B030D-6E8A-4147-A177-3AD203B41FA5}">
                      <a16:colId xmlns:a16="http://schemas.microsoft.com/office/drawing/2014/main" val="262974245"/>
                    </a:ext>
                  </a:extLst>
                </a:gridCol>
                <a:gridCol w="208280">
                  <a:extLst>
                    <a:ext uri="{9D8B030D-6E8A-4147-A177-3AD203B41FA5}">
                      <a16:colId xmlns:a16="http://schemas.microsoft.com/office/drawing/2014/main" val="3342040335"/>
                    </a:ext>
                  </a:extLst>
                </a:gridCol>
                <a:gridCol w="208280">
                  <a:extLst>
                    <a:ext uri="{9D8B030D-6E8A-4147-A177-3AD203B41FA5}">
                      <a16:colId xmlns:a16="http://schemas.microsoft.com/office/drawing/2014/main" val="2350670291"/>
                    </a:ext>
                  </a:extLst>
                </a:gridCol>
                <a:gridCol w="208280">
                  <a:extLst>
                    <a:ext uri="{9D8B030D-6E8A-4147-A177-3AD203B41FA5}">
                      <a16:colId xmlns:a16="http://schemas.microsoft.com/office/drawing/2014/main" val="205101127"/>
                    </a:ext>
                  </a:extLst>
                </a:gridCol>
                <a:gridCol w="208280">
                  <a:extLst>
                    <a:ext uri="{9D8B030D-6E8A-4147-A177-3AD203B41FA5}">
                      <a16:colId xmlns:a16="http://schemas.microsoft.com/office/drawing/2014/main" val="437810481"/>
                    </a:ext>
                  </a:extLst>
                </a:gridCol>
                <a:gridCol w="208280">
                  <a:extLst>
                    <a:ext uri="{9D8B030D-6E8A-4147-A177-3AD203B41FA5}">
                      <a16:colId xmlns:a16="http://schemas.microsoft.com/office/drawing/2014/main" val="2022508426"/>
                    </a:ext>
                  </a:extLst>
                </a:gridCol>
                <a:gridCol w="208280">
                  <a:extLst>
                    <a:ext uri="{9D8B030D-6E8A-4147-A177-3AD203B41FA5}">
                      <a16:colId xmlns:a16="http://schemas.microsoft.com/office/drawing/2014/main" val="826264984"/>
                    </a:ext>
                  </a:extLst>
                </a:gridCol>
                <a:gridCol w="208280">
                  <a:extLst>
                    <a:ext uri="{9D8B030D-6E8A-4147-A177-3AD203B41FA5}">
                      <a16:colId xmlns:a16="http://schemas.microsoft.com/office/drawing/2014/main" val="2183825597"/>
                    </a:ext>
                  </a:extLst>
                </a:gridCol>
                <a:gridCol w="208280">
                  <a:extLst>
                    <a:ext uri="{9D8B030D-6E8A-4147-A177-3AD203B41FA5}">
                      <a16:colId xmlns:a16="http://schemas.microsoft.com/office/drawing/2014/main" val="3760141170"/>
                    </a:ext>
                  </a:extLst>
                </a:gridCol>
                <a:gridCol w="208280">
                  <a:extLst>
                    <a:ext uri="{9D8B030D-6E8A-4147-A177-3AD203B41FA5}">
                      <a16:colId xmlns:a16="http://schemas.microsoft.com/office/drawing/2014/main" val="681928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0783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- 2026-02-16 16:23:03</a:t>
                      </a:r>
                      <a:r>
                        <a:rPr kumimoji="0" lang="de-DE" sz="1000" b="0" i="0" u="none" strike="noStrike" kern="1200" cap="none" spc="0" normalizeH="0" baseline="0" noProof="0">
                          <a:ln>
                            <a:noFill/>
                          </a:ln>
                          <a:solidFill>
                            <a:prstClr val="black"/>
                          </a:solidFill>
                          <a:effectLst/>
                          <a:uLnTx/>
                          <a:uFillTx/>
                          <a:latin typeface="Calibri"/>
                          <a:ea typeface="+mn-ea"/>
                          <a:cs typeface="+mn-cs"/>
                        </a:rPr>
                        <a:t>
 Safety Stop - was für ein starkes Zeichen!​
Zu sehen, wie die gesamte Bayernwerk-Familie sowie unsere Partnerfirmen zusammenkommen, zeigt: Sicherheit ist für uns keine Pflicht, sondern Überzeugung.​
Unser Ziel ist klar:​ Jeder Mensch soll gesund und heil nach Hause kommen.​
Vision Zero lebt von Gemeinschaft. Und genau das war spürbar.​
#SafetyStop #VisionZero #GemeinsamSicher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https://quintly-eu-image-storage.s3.amazonaws.com/24dff6f06e3adf91603d469825987f3a/07187de07603175baa2e8fb314bfa760.jpg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83311007"/>
                  </a:ext>
                </a:extLst>
              </a:tr>
            </a:tbl>
          </a:graphicData>
        </a:graphic>
      </p:graphicFrame>
      <p:sp>
        <p:nvSpPr>
          <p:cNvPr id="4" name="Text Placeholder 3">
            <a:extLst>
              <a:ext uri="{FF2B5EF4-FFF2-40B4-BE49-F238E27FC236}">
                <a16:creationId xmlns:a16="http://schemas.microsoft.com/office/drawing/2014/main" id="{C3289DD4-A678-4ACC-9BD3-FDD76C68165B}"/>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280126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65A8-74A9-4A48-BBE2-DE9CE3BA61B8}"/>
              </a:ext>
            </a:extLst>
          </p:cNvPr>
          <p:cNvSpPr>
            <a:spLocks noGrp="1"/>
          </p:cNvSpPr>
          <p:nvPr>
            <p:ph type="title"/>
          </p:nvPr>
        </p:nvSpPr>
        <p:spPr/>
        <p:txBody>
          <a:bodyPr/>
          <a:lstStyle/>
          <a:p>
            <a:r>
              <a:rPr lang="en-US"/>
              <a:t>Facebook Custom Original Own Posts Table | 3 profiles - 12 of 17</a:t>
            </a:r>
          </a:p>
        </p:txBody>
      </p:sp>
      <p:graphicFrame>
        <p:nvGraphicFramePr>
          <p:cNvPr id="5" name="Table Placeholder 4">
            <a:extLst>
              <a:ext uri="{FF2B5EF4-FFF2-40B4-BE49-F238E27FC236}">
                <a16:creationId xmlns:a16="http://schemas.microsoft.com/office/drawing/2014/main" id="{A549FD1D-53F4-4CBA-8238-308EB85BC7B0}"/>
              </a:ext>
            </a:extLst>
          </p:cNvPr>
          <p:cNvGraphicFramePr>
            <a:graphicFrameLocks noGrp="1"/>
          </p:cNvGraphicFramePr>
          <p:nvPr>
            <p:ph type="tbl" sz="quarter" idx="13"/>
            <p:extLst>
              <p:ext uri="{D42A27DB-BD31-4B8C-83A1-F6EECF244321}">
                <p14:modId xmlns:p14="http://schemas.microsoft.com/office/powerpoint/2010/main" val="1014232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234221502"/>
                    </a:ext>
                  </a:extLst>
                </a:gridCol>
                <a:gridCol w="740665">
                  <a:extLst>
                    <a:ext uri="{9D8B030D-6E8A-4147-A177-3AD203B41FA5}">
                      <a16:colId xmlns:a16="http://schemas.microsoft.com/office/drawing/2014/main" val="2294019963"/>
                    </a:ext>
                  </a:extLst>
                </a:gridCol>
                <a:gridCol w="246888">
                  <a:extLst>
                    <a:ext uri="{9D8B030D-6E8A-4147-A177-3AD203B41FA5}">
                      <a16:colId xmlns:a16="http://schemas.microsoft.com/office/drawing/2014/main" val="4218825528"/>
                    </a:ext>
                  </a:extLst>
                </a:gridCol>
                <a:gridCol w="208280">
                  <a:extLst>
                    <a:ext uri="{9D8B030D-6E8A-4147-A177-3AD203B41FA5}">
                      <a16:colId xmlns:a16="http://schemas.microsoft.com/office/drawing/2014/main" val="653780676"/>
                    </a:ext>
                  </a:extLst>
                </a:gridCol>
                <a:gridCol w="208280">
                  <a:extLst>
                    <a:ext uri="{9D8B030D-6E8A-4147-A177-3AD203B41FA5}">
                      <a16:colId xmlns:a16="http://schemas.microsoft.com/office/drawing/2014/main" val="2641861016"/>
                    </a:ext>
                  </a:extLst>
                </a:gridCol>
                <a:gridCol w="208280">
                  <a:extLst>
                    <a:ext uri="{9D8B030D-6E8A-4147-A177-3AD203B41FA5}">
                      <a16:colId xmlns:a16="http://schemas.microsoft.com/office/drawing/2014/main" val="1921773514"/>
                    </a:ext>
                  </a:extLst>
                </a:gridCol>
                <a:gridCol w="208280">
                  <a:extLst>
                    <a:ext uri="{9D8B030D-6E8A-4147-A177-3AD203B41FA5}">
                      <a16:colId xmlns:a16="http://schemas.microsoft.com/office/drawing/2014/main" val="39527432"/>
                    </a:ext>
                  </a:extLst>
                </a:gridCol>
                <a:gridCol w="208280">
                  <a:extLst>
                    <a:ext uri="{9D8B030D-6E8A-4147-A177-3AD203B41FA5}">
                      <a16:colId xmlns:a16="http://schemas.microsoft.com/office/drawing/2014/main" val="1106947851"/>
                    </a:ext>
                  </a:extLst>
                </a:gridCol>
                <a:gridCol w="208280">
                  <a:extLst>
                    <a:ext uri="{9D8B030D-6E8A-4147-A177-3AD203B41FA5}">
                      <a16:colId xmlns:a16="http://schemas.microsoft.com/office/drawing/2014/main" val="3107236303"/>
                    </a:ext>
                  </a:extLst>
                </a:gridCol>
                <a:gridCol w="208280">
                  <a:extLst>
                    <a:ext uri="{9D8B030D-6E8A-4147-A177-3AD203B41FA5}">
                      <a16:colId xmlns:a16="http://schemas.microsoft.com/office/drawing/2014/main" val="1990504410"/>
                    </a:ext>
                  </a:extLst>
                </a:gridCol>
                <a:gridCol w="208280">
                  <a:extLst>
                    <a:ext uri="{9D8B030D-6E8A-4147-A177-3AD203B41FA5}">
                      <a16:colId xmlns:a16="http://schemas.microsoft.com/office/drawing/2014/main" val="750219218"/>
                    </a:ext>
                  </a:extLst>
                </a:gridCol>
                <a:gridCol w="208280">
                  <a:extLst>
                    <a:ext uri="{9D8B030D-6E8A-4147-A177-3AD203B41FA5}">
                      <a16:colId xmlns:a16="http://schemas.microsoft.com/office/drawing/2014/main" val="3786881639"/>
                    </a:ext>
                  </a:extLst>
                </a:gridCol>
                <a:gridCol w="208280">
                  <a:extLst>
                    <a:ext uri="{9D8B030D-6E8A-4147-A177-3AD203B41FA5}">
                      <a16:colId xmlns:a16="http://schemas.microsoft.com/office/drawing/2014/main" val="1290893796"/>
                    </a:ext>
                  </a:extLst>
                </a:gridCol>
                <a:gridCol w="208280">
                  <a:extLst>
                    <a:ext uri="{9D8B030D-6E8A-4147-A177-3AD203B41FA5}">
                      <a16:colId xmlns:a16="http://schemas.microsoft.com/office/drawing/2014/main" val="4133806487"/>
                    </a:ext>
                  </a:extLst>
                </a:gridCol>
                <a:gridCol w="208280">
                  <a:extLst>
                    <a:ext uri="{9D8B030D-6E8A-4147-A177-3AD203B41FA5}">
                      <a16:colId xmlns:a16="http://schemas.microsoft.com/office/drawing/2014/main" val="481182833"/>
                    </a:ext>
                  </a:extLst>
                </a:gridCol>
                <a:gridCol w="208280">
                  <a:extLst>
                    <a:ext uri="{9D8B030D-6E8A-4147-A177-3AD203B41FA5}">
                      <a16:colId xmlns:a16="http://schemas.microsoft.com/office/drawing/2014/main" val="3042525171"/>
                    </a:ext>
                  </a:extLst>
                </a:gridCol>
                <a:gridCol w="208280">
                  <a:extLst>
                    <a:ext uri="{9D8B030D-6E8A-4147-A177-3AD203B41FA5}">
                      <a16:colId xmlns:a16="http://schemas.microsoft.com/office/drawing/2014/main" val="2963725564"/>
                    </a:ext>
                  </a:extLst>
                </a:gridCol>
                <a:gridCol w="208280">
                  <a:extLst>
                    <a:ext uri="{9D8B030D-6E8A-4147-A177-3AD203B41FA5}">
                      <a16:colId xmlns:a16="http://schemas.microsoft.com/office/drawing/2014/main" val="3051877776"/>
                    </a:ext>
                  </a:extLst>
                </a:gridCol>
                <a:gridCol w="208280">
                  <a:extLst>
                    <a:ext uri="{9D8B030D-6E8A-4147-A177-3AD203B41FA5}">
                      <a16:colId xmlns:a16="http://schemas.microsoft.com/office/drawing/2014/main" val="1835339411"/>
                    </a:ext>
                  </a:extLst>
                </a:gridCol>
                <a:gridCol w="208280">
                  <a:extLst>
                    <a:ext uri="{9D8B030D-6E8A-4147-A177-3AD203B41FA5}">
                      <a16:colId xmlns:a16="http://schemas.microsoft.com/office/drawing/2014/main" val="3658673821"/>
                    </a:ext>
                  </a:extLst>
                </a:gridCol>
                <a:gridCol w="208280">
                  <a:extLst>
                    <a:ext uri="{9D8B030D-6E8A-4147-A177-3AD203B41FA5}">
                      <a16:colId xmlns:a16="http://schemas.microsoft.com/office/drawing/2014/main" val="61499832"/>
                    </a:ext>
                  </a:extLst>
                </a:gridCol>
                <a:gridCol w="208280">
                  <a:extLst>
                    <a:ext uri="{9D8B030D-6E8A-4147-A177-3AD203B41FA5}">
                      <a16:colId xmlns:a16="http://schemas.microsoft.com/office/drawing/2014/main" val="4135638260"/>
                    </a:ext>
                  </a:extLst>
                </a:gridCol>
                <a:gridCol w="208280">
                  <a:extLst>
                    <a:ext uri="{9D8B030D-6E8A-4147-A177-3AD203B41FA5}">
                      <a16:colId xmlns:a16="http://schemas.microsoft.com/office/drawing/2014/main" val="1517581596"/>
                    </a:ext>
                  </a:extLst>
                </a:gridCol>
                <a:gridCol w="208280">
                  <a:extLst>
                    <a:ext uri="{9D8B030D-6E8A-4147-A177-3AD203B41FA5}">
                      <a16:colId xmlns:a16="http://schemas.microsoft.com/office/drawing/2014/main" val="4081989051"/>
                    </a:ext>
                  </a:extLst>
                </a:gridCol>
                <a:gridCol w="208280">
                  <a:extLst>
                    <a:ext uri="{9D8B030D-6E8A-4147-A177-3AD203B41FA5}">
                      <a16:colId xmlns:a16="http://schemas.microsoft.com/office/drawing/2014/main" val="2140892449"/>
                    </a:ext>
                  </a:extLst>
                </a:gridCol>
                <a:gridCol w="208280">
                  <a:extLst>
                    <a:ext uri="{9D8B030D-6E8A-4147-A177-3AD203B41FA5}">
                      <a16:colId xmlns:a16="http://schemas.microsoft.com/office/drawing/2014/main" val="791843444"/>
                    </a:ext>
                  </a:extLst>
                </a:gridCol>
                <a:gridCol w="208280">
                  <a:extLst>
                    <a:ext uri="{9D8B030D-6E8A-4147-A177-3AD203B41FA5}">
                      <a16:colId xmlns:a16="http://schemas.microsoft.com/office/drawing/2014/main" val="3246732067"/>
                    </a:ext>
                  </a:extLst>
                </a:gridCol>
                <a:gridCol w="208280">
                  <a:extLst>
                    <a:ext uri="{9D8B030D-6E8A-4147-A177-3AD203B41FA5}">
                      <a16:colId xmlns:a16="http://schemas.microsoft.com/office/drawing/2014/main" val="2549616179"/>
                    </a:ext>
                  </a:extLst>
                </a:gridCol>
                <a:gridCol w="208280">
                  <a:extLst>
                    <a:ext uri="{9D8B030D-6E8A-4147-A177-3AD203B41FA5}">
                      <a16:colId xmlns:a16="http://schemas.microsoft.com/office/drawing/2014/main" val="2435730592"/>
                    </a:ext>
                  </a:extLst>
                </a:gridCol>
                <a:gridCol w="208280">
                  <a:extLst>
                    <a:ext uri="{9D8B030D-6E8A-4147-A177-3AD203B41FA5}">
                      <a16:colId xmlns:a16="http://schemas.microsoft.com/office/drawing/2014/main" val="3880792379"/>
                    </a:ext>
                  </a:extLst>
                </a:gridCol>
                <a:gridCol w="208280">
                  <a:extLst>
                    <a:ext uri="{9D8B030D-6E8A-4147-A177-3AD203B41FA5}">
                      <a16:colId xmlns:a16="http://schemas.microsoft.com/office/drawing/2014/main" val="3559771231"/>
                    </a:ext>
                  </a:extLst>
                </a:gridCol>
                <a:gridCol w="208280">
                  <a:extLst>
                    <a:ext uri="{9D8B030D-6E8A-4147-A177-3AD203B41FA5}">
                      <a16:colId xmlns:a16="http://schemas.microsoft.com/office/drawing/2014/main" val="3734430784"/>
                    </a:ext>
                  </a:extLst>
                </a:gridCol>
                <a:gridCol w="208280">
                  <a:extLst>
                    <a:ext uri="{9D8B030D-6E8A-4147-A177-3AD203B41FA5}">
                      <a16:colId xmlns:a16="http://schemas.microsoft.com/office/drawing/2014/main" val="1717240988"/>
                    </a:ext>
                  </a:extLst>
                </a:gridCol>
                <a:gridCol w="208280">
                  <a:extLst>
                    <a:ext uri="{9D8B030D-6E8A-4147-A177-3AD203B41FA5}">
                      <a16:colId xmlns:a16="http://schemas.microsoft.com/office/drawing/2014/main" val="768240803"/>
                    </a:ext>
                  </a:extLst>
                </a:gridCol>
                <a:gridCol w="208280">
                  <a:extLst>
                    <a:ext uri="{9D8B030D-6E8A-4147-A177-3AD203B41FA5}">
                      <a16:colId xmlns:a16="http://schemas.microsoft.com/office/drawing/2014/main" val="1239856232"/>
                    </a:ext>
                  </a:extLst>
                </a:gridCol>
                <a:gridCol w="208280">
                  <a:extLst>
                    <a:ext uri="{9D8B030D-6E8A-4147-A177-3AD203B41FA5}">
                      <a16:colId xmlns:a16="http://schemas.microsoft.com/office/drawing/2014/main" val="1365881622"/>
                    </a:ext>
                  </a:extLst>
                </a:gridCol>
                <a:gridCol w="208280">
                  <a:extLst>
                    <a:ext uri="{9D8B030D-6E8A-4147-A177-3AD203B41FA5}">
                      <a16:colId xmlns:a16="http://schemas.microsoft.com/office/drawing/2014/main" val="157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67503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- 2026-02-13 13:29:23</a:t>
                      </a:r>
                      <a:r>
                        <a:rPr kumimoji="0" lang="de-DE" sz="1000" b="0" i="0" u="none" strike="noStrike" kern="1200" cap="none" spc="0" normalizeH="0" baseline="0" noProof="0">
                          <a:ln>
                            <a:noFill/>
                          </a:ln>
                          <a:solidFill>
                            <a:prstClr val="black"/>
                          </a:solidFill>
                          <a:effectLst/>
                          <a:uLnTx/>
                          <a:uFillTx/>
                          <a:latin typeface="Calibri"/>
                          <a:ea typeface="+mn-ea"/>
                          <a:cs typeface="+mn-cs"/>
                        </a:rPr>
                        <a:t>
 Menschen wie David und Fabian sind für die Energiezukunft essenziell 🤝
David ist 32 Jahre alt und hat von 2010-2014 seine Ausbildung bei E.ON/Bayernwerk gemacht und ist seit 2024 Elektrotechnikmeister bei der Bayernwerk Natur GmbH. Wenn er nicht gerade im Einsatz ist, findet man ihn oft auf dem Motorrad, auf dem Fahrrad oder beim Schwimmen.
Was ihm an seinem Job am meisten gefällt? 
👉 „Die enorme Vielfältigkeit der Tätigkeiten und die super Kolleginnen und Kollegen.“
Rechts neben ihm im Bild: Fabian Schnabl, welcher das perfekte Duo komplett macht.
Fabian verstärkt das Team seit September 2023 als Projektleiter Fernwärme, vor allem in den Netzgebieten rund um München. Er plant Projekte, begleitet die Bauphase und sorgt dafür, dass am Ende alles zusammenpasst. In seiner Freizeit ist er am liebsten draußen unterwegs: beim Spaziergang, in den Bergen oder an den Seen rund um München.
Sein Antrieb: „Wir gestalten die Wärmeversorgung von morgen - heute. Als Projektleiter bin ich stolz darauf, gemeinsam im Team einen messbaren Beitrag zum Klimaschutz in unserer Region zu leisten und Verantwortung für eine nachhaltige Gesellschaft zu übernehmen.“
Und ein kleiner Fun Fact zum Schluss: Einer der beiden könnte wirklich jeden Tag Pizza essen. 🍕
Was meint ihr - David oder Fabian? Schreib’s in die Kommentare! 👇
#bayernwerk #gesichterdesbayernwerks #dreamteam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https://quintly-eu-image-storage.s3.amazonaws.com/24dff6f06e3adf91603d469825987f3a/a84451233a230cf6dda3f51bd669be93.jpg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37113995"/>
                  </a:ext>
                </a:extLst>
              </a:tr>
            </a:tbl>
          </a:graphicData>
        </a:graphic>
      </p:graphicFrame>
      <p:sp>
        <p:nvSpPr>
          <p:cNvPr id="4" name="Text Placeholder 3">
            <a:extLst>
              <a:ext uri="{FF2B5EF4-FFF2-40B4-BE49-F238E27FC236}">
                <a16:creationId xmlns:a16="http://schemas.microsoft.com/office/drawing/2014/main" id="{9AE6A7A9-BE81-4E46-A555-D94F8E784E74}"/>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183652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001A-92EC-4872-A356-C67ECD36D457}"/>
              </a:ext>
            </a:extLst>
          </p:cNvPr>
          <p:cNvSpPr>
            <a:spLocks noGrp="1"/>
          </p:cNvSpPr>
          <p:nvPr>
            <p:ph type="title"/>
          </p:nvPr>
        </p:nvSpPr>
        <p:spPr/>
        <p:txBody>
          <a:bodyPr/>
          <a:lstStyle/>
          <a:p>
            <a:r>
              <a:rPr lang="en-US"/>
              <a:t>Facebook Custom Original Own Posts Table | 3 profiles - 13 of 17</a:t>
            </a:r>
          </a:p>
        </p:txBody>
      </p:sp>
      <p:graphicFrame>
        <p:nvGraphicFramePr>
          <p:cNvPr id="5" name="Table Placeholder 4">
            <a:extLst>
              <a:ext uri="{FF2B5EF4-FFF2-40B4-BE49-F238E27FC236}">
                <a16:creationId xmlns:a16="http://schemas.microsoft.com/office/drawing/2014/main" id="{99D9CFF1-2CDE-4C2A-8950-5C742F7FCBDF}"/>
              </a:ext>
            </a:extLst>
          </p:cNvPr>
          <p:cNvGraphicFramePr>
            <a:graphicFrameLocks noGrp="1"/>
          </p:cNvGraphicFramePr>
          <p:nvPr>
            <p:ph type="tbl" sz="quarter" idx="13"/>
            <p:extLst>
              <p:ext uri="{D42A27DB-BD31-4B8C-83A1-F6EECF244321}">
                <p14:modId xmlns:p14="http://schemas.microsoft.com/office/powerpoint/2010/main" val="273747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313821155"/>
                    </a:ext>
                  </a:extLst>
                </a:gridCol>
                <a:gridCol w="740665">
                  <a:extLst>
                    <a:ext uri="{9D8B030D-6E8A-4147-A177-3AD203B41FA5}">
                      <a16:colId xmlns:a16="http://schemas.microsoft.com/office/drawing/2014/main" val="4006242866"/>
                    </a:ext>
                  </a:extLst>
                </a:gridCol>
                <a:gridCol w="246888">
                  <a:extLst>
                    <a:ext uri="{9D8B030D-6E8A-4147-A177-3AD203B41FA5}">
                      <a16:colId xmlns:a16="http://schemas.microsoft.com/office/drawing/2014/main" val="421003076"/>
                    </a:ext>
                  </a:extLst>
                </a:gridCol>
                <a:gridCol w="208280">
                  <a:extLst>
                    <a:ext uri="{9D8B030D-6E8A-4147-A177-3AD203B41FA5}">
                      <a16:colId xmlns:a16="http://schemas.microsoft.com/office/drawing/2014/main" val="3396686698"/>
                    </a:ext>
                  </a:extLst>
                </a:gridCol>
                <a:gridCol w="208280">
                  <a:extLst>
                    <a:ext uri="{9D8B030D-6E8A-4147-A177-3AD203B41FA5}">
                      <a16:colId xmlns:a16="http://schemas.microsoft.com/office/drawing/2014/main" val="1175491228"/>
                    </a:ext>
                  </a:extLst>
                </a:gridCol>
                <a:gridCol w="208280">
                  <a:extLst>
                    <a:ext uri="{9D8B030D-6E8A-4147-A177-3AD203B41FA5}">
                      <a16:colId xmlns:a16="http://schemas.microsoft.com/office/drawing/2014/main" val="3223262151"/>
                    </a:ext>
                  </a:extLst>
                </a:gridCol>
                <a:gridCol w="208280">
                  <a:extLst>
                    <a:ext uri="{9D8B030D-6E8A-4147-A177-3AD203B41FA5}">
                      <a16:colId xmlns:a16="http://schemas.microsoft.com/office/drawing/2014/main" val="1001098538"/>
                    </a:ext>
                  </a:extLst>
                </a:gridCol>
                <a:gridCol w="208280">
                  <a:extLst>
                    <a:ext uri="{9D8B030D-6E8A-4147-A177-3AD203B41FA5}">
                      <a16:colId xmlns:a16="http://schemas.microsoft.com/office/drawing/2014/main" val="3645867481"/>
                    </a:ext>
                  </a:extLst>
                </a:gridCol>
                <a:gridCol w="208280">
                  <a:extLst>
                    <a:ext uri="{9D8B030D-6E8A-4147-A177-3AD203B41FA5}">
                      <a16:colId xmlns:a16="http://schemas.microsoft.com/office/drawing/2014/main" val="1243625684"/>
                    </a:ext>
                  </a:extLst>
                </a:gridCol>
                <a:gridCol w="208280">
                  <a:extLst>
                    <a:ext uri="{9D8B030D-6E8A-4147-A177-3AD203B41FA5}">
                      <a16:colId xmlns:a16="http://schemas.microsoft.com/office/drawing/2014/main" val="31187716"/>
                    </a:ext>
                  </a:extLst>
                </a:gridCol>
                <a:gridCol w="208280">
                  <a:extLst>
                    <a:ext uri="{9D8B030D-6E8A-4147-A177-3AD203B41FA5}">
                      <a16:colId xmlns:a16="http://schemas.microsoft.com/office/drawing/2014/main" val="1557125425"/>
                    </a:ext>
                  </a:extLst>
                </a:gridCol>
                <a:gridCol w="208280">
                  <a:extLst>
                    <a:ext uri="{9D8B030D-6E8A-4147-A177-3AD203B41FA5}">
                      <a16:colId xmlns:a16="http://schemas.microsoft.com/office/drawing/2014/main" val="3744478715"/>
                    </a:ext>
                  </a:extLst>
                </a:gridCol>
                <a:gridCol w="208280">
                  <a:extLst>
                    <a:ext uri="{9D8B030D-6E8A-4147-A177-3AD203B41FA5}">
                      <a16:colId xmlns:a16="http://schemas.microsoft.com/office/drawing/2014/main" val="2105521847"/>
                    </a:ext>
                  </a:extLst>
                </a:gridCol>
                <a:gridCol w="208280">
                  <a:extLst>
                    <a:ext uri="{9D8B030D-6E8A-4147-A177-3AD203B41FA5}">
                      <a16:colId xmlns:a16="http://schemas.microsoft.com/office/drawing/2014/main" val="2707033373"/>
                    </a:ext>
                  </a:extLst>
                </a:gridCol>
                <a:gridCol w="208280">
                  <a:extLst>
                    <a:ext uri="{9D8B030D-6E8A-4147-A177-3AD203B41FA5}">
                      <a16:colId xmlns:a16="http://schemas.microsoft.com/office/drawing/2014/main" val="1291259428"/>
                    </a:ext>
                  </a:extLst>
                </a:gridCol>
                <a:gridCol w="208280">
                  <a:extLst>
                    <a:ext uri="{9D8B030D-6E8A-4147-A177-3AD203B41FA5}">
                      <a16:colId xmlns:a16="http://schemas.microsoft.com/office/drawing/2014/main" val="65260125"/>
                    </a:ext>
                  </a:extLst>
                </a:gridCol>
                <a:gridCol w="208280">
                  <a:extLst>
                    <a:ext uri="{9D8B030D-6E8A-4147-A177-3AD203B41FA5}">
                      <a16:colId xmlns:a16="http://schemas.microsoft.com/office/drawing/2014/main" val="3786948690"/>
                    </a:ext>
                  </a:extLst>
                </a:gridCol>
                <a:gridCol w="208280">
                  <a:extLst>
                    <a:ext uri="{9D8B030D-6E8A-4147-A177-3AD203B41FA5}">
                      <a16:colId xmlns:a16="http://schemas.microsoft.com/office/drawing/2014/main" val="4004840054"/>
                    </a:ext>
                  </a:extLst>
                </a:gridCol>
                <a:gridCol w="208280">
                  <a:extLst>
                    <a:ext uri="{9D8B030D-6E8A-4147-A177-3AD203B41FA5}">
                      <a16:colId xmlns:a16="http://schemas.microsoft.com/office/drawing/2014/main" val="2419920054"/>
                    </a:ext>
                  </a:extLst>
                </a:gridCol>
                <a:gridCol w="208280">
                  <a:extLst>
                    <a:ext uri="{9D8B030D-6E8A-4147-A177-3AD203B41FA5}">
                      <a16:colId xmlns:a16="http://schemas.microsoft.com/office/drawing/2014/main" val="4222996453"/>
                    </a:ext>
                  </a:extLst>
                </a:gridCol>
                <a:gridCol w="208280">
                  <a:extLst>
                    <a:ext uri="{9D8B030D-6E8A-4147-A177-3AD203B41FA5}">
                      <a16:colId xmlns:a16="http://schemas.microsoft.com/office/drawing/2014/main" val="687432102"/>
                    </a:ext>
                  </a:extLst>
                </a:gridCol>
                <a:gridCol w="208280">
                  <a:extLst>
                    <a:ext uri="{9D8B030D-6E8A-4147-A177-3AD203B41FA5}">
                      <a16:colId xmlns:a16="http://schemas.microsoft.com/office/drawing/2014/main" val="3947876951"/>
                    </a:ext>
                  </a:extLst>
                </a:gridCol>
                <a:gridCol w="208280">
                  <a:extLst>
                    <a:ext uri="{9D8B030D-6E8A-4147-A177-3AD203B41FA5}">
                      <a16:colId xmlns:a16="http://schemas.microsoft.com/office/drawing/2014/main" val="2026093728"/>
                    </a:ext>
                  </a:extLst>
                </a:gridCol>
                <a:gridCol w="208280">
                  <a:extLst>
                    <a:ext uri="{9D8B030D-6E8A-4147-A177-3AD203B41FA5}">
                      <a16:colId xmlns:a16="http://schemas.microsoft.com/office/drawing/2014/main" val="3470646563"/>
                    </a:ext>
                  </a:extLst>
                </a:gridCol>
                <a:gridCol w="208280">
                  <a:extLst>
                    <a:ext uri="{9D8B030D-6E8A-4147-A177-3AD203B41FA5}">
                      <a16:colId xmlns:a16="http://schemas.microsoft.com/office/drawing/2014/main" val="1615168343"/>
                    </a:ext>
                  </a:extLst>
                </a:gridCol>
                <a:gridCol w="208280">
                  <a:extLst>
                    <a:ext uri="{9D8B030D-6E8A-4147-A177-3AD203B41FA5}">
                      <a16:colId xmlns:a16="http://schemas.microsoft.com/office/drawing/2014/main" val="1367916963"/>
                    </a:ext>
                  </a:extLst>
                </a:gridCol>
                <a:gridCol w="208280">
                  <a:extLst>
                    <a:ext uri="{9D8B030D-6E8A-4147-A177-3AD203B41FA5}">
                      <a16:colId xmlns:a16="http://schemas.microsoft.com/office/drawing/2014/main" val="2229914234"/>
                    </a:ext>
                  </a:extLst>
                </a:gridCol>
                <a:gridCol w="208280">
                  <a:extLst>
                    <a:ext uri="{9D8B030D-6E8A-4147-A177-3AD203B41FA5}">
                      <a16:colId xmlns:a16="http://schemas.microsoft.com/office/drawing/2014/main" val="2384961550"/>
                    </a:ext>
                  </a:extLst>
                </a:gridCol>
                <a:gridCol w="208280">
                  <a:extLst>
                    <a:ext uri="{9D8B030D-6E8A-4147-A177-3AD203B41FA5}">
                      <a16:colId xmlns:a16="http://schemas.microsoft.com/office/drawing/2014/main" val="2702312799"/>
                    </a:ext>
                  </a:extLst>
                </a:gridCol>
                <a:gridCol w="208280">
                  <a:extLst>
                    <a:ext uri="{9D8B030D-6E8A-4147-A177-3AD203B41FA5}">
                      <a16:colId xmlns:a16="http://schemas.microsoft.com/office/drawing/2014/main" val="2243508286"/>
                    </a:ext>
                  </a:extLst>
                </a:gridCol>
                <a:gridCol w="208280">
                  <a:extLst>
                    <a:ext uri="{9D8B030D-6E8A-4147-A177-3AD203B41FA5}">
                      <a16:colId xmlns:a16="http://schemas.microsoft.com/office/drawing/2014/main" val="1674483310"/>
                    </a:ext>
                  </a:extLst>
                </a:gridCol>
                <a:gridCol w="208280">
                  <a:extLst>
                    <a:ext uri="{9D8B030D-6E8A-4147-A177-3AD203B41FA5}">
                      <a16:colId xmlns:a16="http://schemas.microsoft.com/office/drawing/2014/main" val="2829915674"/>
                    </a:ext>
                  </a:extLst>
                </a:gridCol>
                <a:gridCol w="208280">
                  <a:extLst>
                    <a:ext uri="{9D8B030D-6E8A-4147-A177-3AD203B41FA5}">
                      <a16:colId xmlns:a16="http://schemas.microsoft.com/office/drawing/2014/main" val="3929417438"/>
                    </a:ext>
                  </a:extLst>
                </a:gridCol>
                <a:gridCol w="208280">
                  <a:extLst>
                    <a:ext uri="{9D8B030D-6E8A-4147-A177-3AD203B41FA5}">
                      <a16:colId xmlns:a16="http://schemas.microsoft.com/office/drawing/2014/main" val="4021915720"/>
                    </a:ext>
                  </a:extLst>
                </a:gridCol>
                <a:gridCol w="208280">
                  <a:extLst>
                    <a:ext uri="{9D8B030D-6E8A-4147-A177-3AD203B41FA5}">
                      <a16:colId xmlns:a16="http://schemas.microsoft.com/office/drawing/2014/main" val="3556150715"/>
                    </a:ext>
                  </a:extLst>
                </a:gridCol>
                <a:gridCol w="208280">
                  <a:extLst>
                    <a:ext uri="{9D8B030D-6E8A-4147-A177-3AD203B41FA5}">
                      <a16:colId xmlns:a16="http://schemas.microsoft.com/office/drawing/2014/main" val="2744893593"/>
                    </a:ext>
                  </a:extLst>
                </a:gridCol>
                <a:gridCol w="208280">
                  <a:extLst>
                    <a:ext uri="{9D8B030D-6E8A-4147-A177-3AD203B41FA5}">
                      <a16:colId xmlns:a16="http://schemas.microsoft.com/office/drawing/2014/main" val="252112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250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- 2026-02-10 16:22:49</a:t>
                      </a:r>
                      <a:r>
                        <a:rPr kumimoji="0" lang="de-DE" sz="1000" b="0" i="0" u="none" strike="noStrike" kern="1200" cap="none" spc="0" normalizeH="0" baseline="0" noProof="0">
                          <a:ln>
                            <a:noFill/>
                          </a:ln>
                          <a:solidFill>
                            <a:prstClr val="black"/>
                          </a:solidFill>
                          <a:effectLst/>
                          <a:uLnTx/>
                          <a:uFillTx/>
                          <a:latin typeface="Calibri"/>
                          <a:ea typeface="+mn-ea"/>
                          <a:cs typeface="+mn-cs"/>
                        </a:rPr>
                        <a:t>
 Sicherheit ist Teamarbeit 🦺​
Beim Safety Stop haben wir uns intensiv zu Sicherheitsthemen ausgetauscht, denn sie sind die Grundlage unserer täglichen Arbeit. Gemeinsam mit unseren Partnerfirmen haben wir darüber gesprochen, wie wir Risiken frühzeitig erkennen, voneinander lernen und noch konsequenter füreinander Verantwortung übernehmen können.​
Denn wer am Stromnetz arbeitet, trägt Verantwortung für sich, das Team und die Menschen, die wir versorgen. Unser Anspruch ist klar: sichere Entscheidungen treffen, Gefahren offen ansprechen und handeln, bevor etwas passiert.​
Unser Ziel: ein stabiles Netz und ein sicheres Nachhausekommen für alle.​
​
#bayernwerk #HSE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https://quintly-eu-image-storage.s3.amazonaws.com/24dff6f06e3adf91603d469825987f3a/cb4d91e6b9222ad6effe7f44b0f33b04.jpg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07:16:55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96862981"/>
                  </a:ext>
                </a:extLst>
              </a:tr>
            </a:tbl>
          </a:graphicData>
        </a:graphic>
      </p:graphicFrame>
      <p:sp>
        <p:nvSpPr>
          <p:cNvPr id="4" name="Text Placeholder 3">
            <a:extLst>
              <a:ext uri="{FF2B5EF4-FFF2-40B4-BE49-F238E27FC236}">
                <a16:creationId xmlns:a16="http://schemas.microsoft.com/office/drawing/2014/main" id="{535A36FB-131B-40D6-AB39-348D641BA46B}"/>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720588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6E2FF-1857-4D5F-B8DD-63A9CDAF422B}"/>
              </a:ext>
            </a:extLst>
          </p:cNvPr>
          <p:cNvSpPr>
            <a:spLocks noGrp="1"/>
          </p:cNvSpPr>
          <p:nvPr>
            <p:ph type="title"/>
          </p:nvPr>
        </p:nvSpPr>
        <p:spPr/>
        <p:txBody>
          <a:bodyPr/>
          <a:lstStyle/>
          <a:p>
            <a:r>
              <a:rPr lang="en-US"/>
              <a:t>Facebook Custom Original Own Posts Table | 3 profiles - 14 of 17</a:t>
            </a:r>
          </a:p>
        </p:txBody>
      </p:sp>
      <p:graphicFrame>
        <p:nvGraphicFramePr>
          <p:cNvPr id="5" name="Table Placeholder 4">
            <a:extLst>
              <a:ext uri="{FF2B5EF4-FFF2-40B4-BE49-F238E27FC236}">
                <a16:creationId xmlns:a16="http://schemas.microsoft.com/office/drawing/2014/main" id="{07C77F5F-0155-4FAD-BA60-448B50E25DD8}"/>
              </a:ext>
            </a:extLst>
          </p:cNvPr>
          <p:cNvGraphicFramePr>
            <a:graphicFrameLocks noGrp="1"/>
          </p:cNvGraphicFramePr>
          <p:nvPr>
            <p:ph type="tbl" sz="quarter" idx="13"/>
            <p:extLst>
              <p:ext uri="{D42A27DB-BD31-4B8C-83A1-F6EECF244321}">
                <p14:modId xmlns:p14="http://schemas.microsoft.com/office/powerpoint/2010/main" val="84854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519611013"/>
                    </a:ext>
                  </a:extLst>
                </a:gridCol>
                <a:gridCol w="740665">
                  <a:extLst>
                    <a:ext uri="{9D8B030D-6E8A-4147-A177-3AD203B41FA5}">
                      <a16:colId xmlns:a16="http://schemas.microsoft.com/office/drawing/2014/main" val="821459702"/>
                    </a:ext>
                  </a:extLst>
                </a:gridCol>
                <a:gridCol w="246888">
                  <a:extLst>
                    <a:ext uri="{9D8B030D-6E8A-4147-A177-3AD203B41FA5}">
                      <a16:colId xmlns:a16="http://schemas.microsoft.com/office/drawing/2014/main" val="745381976"/>
                    </a:ext>
                  </a:extLst>
                </a:gridCol>
                <a:gridCol w="208280">
                  <a:extLst>
                    <a:ext uri="{9D8B030D-6E8A-4147-A177-3AD203B41FA5}">
                      <a16:colId xmlns:a16="http://schemas.microsoft.com/office/drawing/2014/main" val="3398086780"/>
                    </a:ext>
                  </a:extLst>
                </a:gridCol>
                <a:gridCol w="208280">
                  <a:extLst>
                    <a:ext uri="{9D8B030D-6E8A-4147-A177-3AD203B41FA5}">
                      <a16:colId xmlns:a16="http://schemas.microsoft.com/office/drawing/2014/main" val="2579913097"/>
                    </a:ext>
                  </a:extLst>
                </a:gridCol>
                <a:gridCol w="208280">
                  <a:extLst>
                    <a:ext uri="{9D8B030D-6E8A-4147-A177-3AD203B41FA5}">
                      <a16:colId xmlns:a16="http://schemas.microsoft.com/office/drawing/2014/main" val="2538644966"/>
                    </a:ext>
                  </a:extLst>
                </a:gridCol>
                <a:gridCol w="208280">
                  <a:extLst>
                    <a:ext uri="{9D8B030D-6E8A-4147-A177-3AD203B41FA5}">
                      <a16:colId xmlns:a16="http://schemas.microsoft.com/office/drawing/2014/main" val="2175902159"/>
                    </a:ext>
                  </a:extLst>
                </a:gridCol>
                <a:gridCol w="208280">
                  <a:extLst>
                    <a:ext uri="{9D8B030D-6E8A-4147-A177-3AD203B41FA5}">
                      <a16:colId xmlns:a16="http://schemas.microsoft.com/office/drawing/2014/main" val="1188621528"/>
                    </a:ext>
                  </a:extLst>
                </a:gridCol>
                <a:gridCol w="208280">
                  <a:extLst>
                    <a:ext uri="{9D8B030D-6E8A-4147-A177-3AD203B41FA5}">
                      <a16:colId xmlns:a16="http://schemas.microsoft.com/office/drawing/2014/main" val="697951512"/>
                    </a:ext>
                  </a:extLst>
                </a:gridCol>
                <a:gridCol w="208280">
                  <a:extLst>
                    <a:ext uri="{9D8B030D-6E8A-4147-A177-3AD203B41FA5}">
                      <a16:colId xmlns:a16="http://schemas.microsoft.com/office/drawing/2014/main" val="2495958001"/>
                    </a:ext>
                  </a:extLst>
                </a:gridCol>
                <a:gridCol w="208280">
                  <a:extLst>
                    <a:ext uri="{9D8B030D-6E8A-4147-A177-3AD203B41FA5}">
                      <a16:colId xmlns:a16="http://schemas.microsoft.com/office/drawing/2014/main" val="1806335315"/>
                    </a:ext>
                  </a:extLst>
                </a:gridCol>
                <a:gridCol w="208280">
                  <a:extLst>
                    <a:ext uri="{9D8B030D-6E8A-4147-A177-3AD203B41FA5}">
                      <a16:colId xmlns:a16="http://schemas.microsoft.com/office/drawing/2014/main" val="853729109"/>
                    </a:ext>
                  </a:extLst>
                </a:gridCol>
                <a:gridCol w="208280">
                  <a:extLst>
                    <a:ext uri="{9D8B030D-6E8A-4147-A177-3AD203B41FA5}">
                      <a16:colId xmlns:a16="http://schemas.microsoft.com/office/drawing/2014/main" val="3138100308"/>
                    </a:ext>
                  </a:extLst>
                </a:gridCol>
                <a:gridCol w="208280">
                  <a:extLst>
                    <a:ext uri="{9D8B030D-6E8A-4147-A177-3AD203B41FA5}">
                      <a16:colId xmlns:a16="http://schemas.microsoft.com/office/drawing/2014/main" val="2636699180"/>
                    </a:ext>
                  </a:extLst>
                </a:gridCol>
                <a:gridCol w="208280">
                  <a:extLst>
                    <a:ext uri="{9D8B030D-6E8A-4147-A177-3AD203B41FA5}">
                      <a16:colId xmlns:a16="http://schemas.microsoft.com/office/drawing/2014/main" val="385565059"/>
                    </a:ext>
                  </a:extLst>
                </a:gridCol>
                <a:gridCol w="208280">
                  <a:extLst>
                    <a:ext uri="{9D8B030D-6E8A-4147-A177-3AD203B41FA5}">
                      <a16:colId xmlns:a16="http://schemas.microsoft.com/office/drawing/2014/main" val="2016174602"/>
                    </a:ext>
                  </a:extLst>
                </a:gridCol>
                <a:gridCol w="208280">
                  <a:extLst>
                    <a:ext uri="{9D8B030D-6E8A-4147-A177-3AD203B41FA5}">
                      <a16:colId xmlns:a16="http://schemas.microsoft.com/office/drawing/2014/main" val="1051438540"/>
                    </a:ext>
                  </a:extLst>
                </a:gridCol>
                <a:gridCol w="208280">
                  <a:extLst>
                    <a:ext uri="{9D8B030D-6E8A-4147-A177-3AD203B41FA5}">
                      <a16:colId xmlns:a16="http://schemas.microsoft.com/office/drawing/2014/main" val="2178366704"/>
                    </a:ext>
                  </a:extLst>
                </a:gridCol>
                <a:gridCol w="208280">
                  <a:extLst>
                    <a:ext uri="{9D8B030D-6E8A-4147-A177-3AD203B41FA5}">
                      <a16:colId xmlns:a16="http://schemas.microsoft.com/office/drawing/2014/main" val="4072275012"/>
                    </a:ext>
                  </a:extLst>
                </a:gridCol>
                <a:gridCol w="208280">
                  <a:extLst>
                    <a:ext uri="{9D8B030D-6E8A-4147-A177-3AD203B41FA5}">
                      <a16:colId xmlns:a16="http://schemas.microsoft.com/office/drawing/2014/main" val="2877224946"/>
                    </a:ext>
                  </a:extLst>
                </a:gridCol>
                <a:gridCol w="208280">
                  <a:extLst>
                    <a:ext uri="{9D8B030D-6E8A-4147-A177-3AD203B41FA5}">
                      <a16:colId xmlns:a16="http://schemas.microsoft.com/office/drawing/2014/main" val="142990373"/>
                    </a:ext>
                  </a:extLst>
                </a:gridCol>
                <a:gridCol w="208280">
                  <a:extLst>
                    <a:ext uri="{9D8B030D-6E8A-4147-A177-3AD203B41FA5}">
                      <a16:colId xmlns:a16="http://schemas.microsoft.com/office/drawing/2014/main" val="4122330921"/>
                    </a:ext>
                  </a:extLst>
                </a:gridCol>
                <a:gridCol w="208280">
                  <a:extLst>
                    <a:ext uri="{9D8B030D-6E8A-4147-A177-3AD203B41FA5}">
                      <a16:colId xmlns:a16="http://schemas.microsoft.com/office/drawing/2014/main" val="1337291580"/>
                    </a:ext>
                  </a:extLst>
                </a:gridCol>
                <a:gridCol w="208280">
                  <a:extLst>
                    <a:ext uri="{9D8B030D-6E8A-4147-A177-3AD203B41FA5}">
                      <a16:colId xmlns:a16="http://schemas.microsoft.com/office/drawing/2014/main" val="1206301566"/>
                    </a:ext>
                  </a:extLst>
                </a:gridCol>
                <a:gridCol w="208280">
                  <a:extLst>
                    <a:ext uri="{9D8B030D-6E8A-4147-A177-3AD203B41FA5}">
                      <a16:colId xmlns:a16="http://schemas.microsoft.com/office/drawing/2014/main" val="2982195122"/>
                    </a:ext>
                  </a:extLst>
                </a:gridCol>
                <a:gridCol w="208280">
                  <a:extLst>
                    <a:ext uri="{9D8B030D-6E8A-4147-A177-3AD203B41FA5}">
                      <a16:colId xmlns:a16="http://schemas.microsoft.com/office/drawing/2014/main" val="3215872452"/>
                    </a:ext>
                  </a:extLst>
                </a:gridCol>
                <a:gridCol w="208280">
                  <a:extLst>
                    <a:ext uri="{9D8B030D-6E8A-4147-A177-3AD203B41FA5}">
                      <a16:colId xmlns:a16="http://schemas.microsoft.com/office/drawing/2014/main" val="4003956757"/>
                    </a:ext>
                  </a:extLst>
                </a:gridCol>
                <a:gridCol w="208280">
                  <a:extLst>
                    <a:ext uri="{9D8B030D-6E8A-4147-A177-3AD203B41FA5}">
                      <a16:colId xmlns:a16="http://schemas.microsoft.com/office/drawing/2014/main" val="3685267900"/>
                    </a:ext>
                  </a:extLst>
                </a:gridCol>
                <a:gridCol w="208280">
                  <a:extLst>
                    <a:ext uri="{9D8B030D-6E8A-4147-A177-3AD203B41FA5}">
                      <a16:colId xmlns:a16="http://schemas.microsoft.com/office/drawing/2014/main" val="2002576628"/>
                    </a:ext>
                  </a:extLst>
                </a:gridCol>
                <a:gridCol w="208280">
                  <a:extLst>
                    <a:ext uri="{9D8B030D-6E8A-4147-A177-3AD203B41FA5}">
                      <a16:colId xmlns:a16="http://schemas.microsoft.com/office/drawing/2014/main" val="2476962554"/>
                    </a:ext>
                  </a:extLst>
                </a:gridCol>
                <a:gridCol w="208280">
                  <a:extLst>
                    <a:ext uri="{9D8B030D-6E8A-4147-A177-3AD203B41FA5}">
                      <a16:colId xmlns:a16="http://schemas.microsoft.com/office/drawing/2014/main" val="2774102008"/>
                    </a:ext>
                  </a:extLst>
                </a:gridCol>
                <a:gridCol w="208280">
                  <a:extLst>
                    <a:ext uri="{9D8B030D-6E8A-4147-A177-3AD203B41FA5}">
                      <a16:colId xmlns:a16="http://schemas.microsoft.com/office/drawing/2014/main" val="3050123072"/>
                    </a:ext>
                  </a:extLst>
                </a:gridCol>
                <a:gridCol w="208280">
                  <a:extLst>
                    <a:ext uri="{9D8B030D-6E8A-4147-A177-3AD203B41FA5}">
                      <a16:colId xmlns:a16="http://schemas.microsoft.com/office/drawing/2014/main" val="3309275541"/>
                    </a:ext>
                  </a:extLst>
                </a:gridCol>
                <a:gridCol w="208280">
                  <a:extLst>
                    <a:ext uri="{9D8B030D-6E8A-4147-A177-3AD203B41FA5}">
                      <a16:colId xmlns:a16="http://schemas.microsoft.com/office/drawing/2014/main" val="1635692661"/>
                    </a:ext>
                  </a:extLst>
                </a:gridCol>
                <a:gridCol w="208280">
                  <a:extLst>
                    <a:ext uri="{9D8B030D-6E8A-4147-A177-3AD203B41FA5}">
                      <a16:colId xmlns:a16="http://schemas.microsoft.com/office/drawing/2014/main" val="145690142"/>
                    </a:ext>
                  </a:extLst>
                </a:gridCol>
                <a:gridCol w="208280">
                  <a:extLst>
                    <a:ext uri="{9D8B030D-6E8A-4147-A177-3AD203B41FA5}">
                      <a16:colId xmlns:a16="http://schemas.microsoft.com/office/drawing/2014/main" val="3954981723"/>
                    </a:ext>
                  </a:extLst>
                </a:gridCol>
                <a:gridCol w="208280">
                  <a:extLst>
                    <a:ext uri="{9D8B030D-6E8A-4147-A177-3AD203B41FA5}">
                      <a16:colId xmlns:a16="http://schemas.microsoft.com/office/drawing/2014/main" val="350258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5304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- 2026-02-06 15:49:24</a:t>
                      </a:r>
                      <a:r>
                        <a:rPr kumimoji="0" lang="de-DE" sz="1000" b="0" i="0" u="none" strike="noStrike" kern="1200" cap="none" spc="0" normalizeH="0" baseline="0" noProof="0">
                          <a:ln>
                            <a:noFill/>
                          </a:ln>
                          <a:solidFill>
                            <a:prstClr val="black"/>
                          </a:solidFill>
                          <a:effectLst/>
                          <a:uLnTx/>
                          <a:uFillTx/>
                          <a:latin typeface="Calibri"/>
                          <a:ea typeface="+mn-ea"/>
                          <a:cs typeface="+mn-cs"/>
                        </a:rPr>
                        <a:t>
 Altbau oder Neubau? Fernwärme passt zu beidem. 🤝
Liegt dein Gebäude im Bereich eines Fernwärmenetzes? Hast du schon über einen Anschluss nachgedacht?
Im #Neubau setzen viele schon von Anfang an auf Fernwärme, weil damit z.B. die gesetzlichen Anforderungen an die Energieeffizienz leicht erfüllt werden. Der Anschluss wird also direkt mitgeplant.
Im #Altbau steckt dagegen oft noch eine Öl- oder Gasheizung im Keller. Steht sowieso ein Heizungswechsel an, kann sich der Umstieg auf Fernwärme richtig lohnen - vorausgesetzt, dein Gebäude liegt im Bereich eines Fernwärmenetzes. 
Um dich detaillierter zu informieren, ob dein Haus oder Bauprojekt angeschlossen werden kann, findest du alle Infos hier: 
https://www.bayernwerk.de/de/fuer-zuhause/hausanschluss/fernwaerme.html?utm_source=Fehler&amp;utm_medium=Link&amp;utm_campaign=BW&amp;utm_content=61 
#bayernwerk #fernwärme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https://quintly-eu-image-storage.s3.amazonaws.com/24dff6f06e3adf91603d469825987f3a/f7fef1fc74f863d881d3fedccde680f9.jpg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03/08/2026 13:18:45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21611202"/>
                  </a:ext>
                </a:extLst>
              </a:tr>
            </a:tbl>
          </a:graphicData>
        </a:graphic>
      </p:graphicFrame>
      <p:sp>
        <p:nvSpPr>
          <p:cNvPr id="4" name="Text Placeholder 3">
            <a:extLst>
              <a:ext uri="{FF2B5EF4-FFF2-40B4-BE49-F238E27FC236}">
                <a16:creationId xmlns:a16="http://schemas.microsoft.com/office/drawing/2014/main" id="{2B3A8023-3AD9-45FA-8A45-17646795DD03}"/>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475547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7A55-D8D0-4BB0-9F4C-C38912DD22CE}"/>
              </a:ext>
            </a:extLst>
          </p:cNvPr>
          <p:cNvSpPr>
            <a:spLocks noGrp="1"/>
          </p:cNvSpPr>
          <p:nvPr>
            <p:ph type="title"/>
          </p:nvPr>
        </p:nvSpPr>
        <p:spPr/>
        <p:txBody>
          <a:bodyPr/>
          <a:lstStyle/>
          <a:p>
            <a:r>
              <a:rPr lang="en-US"/>
              <a:t>Facebook Custom Original Own Posts Table | 3 profiles - 15 of 17</a:t>
            </a:r>
          </a:p>
        </p:txBody>
      </p:sp>
      <p:graphicFrame>
        <p:nvGraphicFramePr>
          <p:cNvPr id="5" name="Table Placeholder 4">
            <a:extLst>
              <a:ext uri="{FF2B5EF4-FFF2-40B4-BE49-F238E27FC236}">
                <a16:creationId xmlns:a16="http://schemas.microsoft.com/office/drawing/2014/main" id="{9028F74F-F243-4109-AAF1-2DE816819C30}"/>
              </a:ext>
            </a:extLst>
          </p:cNvPr>
          <p:cNvGraphicFramePr>
            <a:graphicFrameLocks noGrp="1"/>
          </p:cNvGraphicFramePr>
          <p:nvPr>
            <p:ph type="tbl" sz="quarter" idx="13"/>
            <p:extLst>
              <p:ext uri="{D42A27DB-BD31-4B8C-83A1-F6EECF244321}">
                <p14:modId xmlns:p14="http://schemas.microsoft.com/office/powerpoint/2010/main" val="57005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816913456"/>
                    </a:ext>
                  </a:extLst>
                </a:gridCol>
                <a:gridCol w="740665">
                  <a:extLst>
                    <a:ext uri="{9D8B030D-6E8A-4147-A177-3AD203B41FA5}">
                      <a16:colId xmlns:a16="http://schemas.microsoft.com/office/drawing/2014/main" val="4202975821"/>
                    </a:ext>
                  </a:extLst>
                </a:gridCol>
                <a:gridCol w="246888">
                  <a:extLst>
                    <a:ext uri="{9D8B030D-6E8A-4147-A177-3AD203B41FA5}">
                      <a16:colId xmlns:a16="http://schemas.microsoft.com/office/drawing/2014/main" val="2300577477"/>
                    </a:ext>
                  </a:extLst>
                </a:gridCol>
                <a:gridCol w="208280">
                  <a:extLst>
                    <a:ext uri="{9D8B030D-6E8A-4147-A177-3AD203B41FA5}">
                      <a16:colId xmlns:a16="http://schemas.microsoft.com/office/drawing/2014/main" val="1074737728"/>
                    </a:ext>
                  </a:extLst>
                </a:gridCol>
                <a:gridCol w="208280">
                  <a:extLst>
                    <a:ext uri="{9D8B030D-6E8A-4147-A177-3AD203B41FA5}">
                      <a16:colId xmlns:a16="http://schemas.microsoft.com/office/drawing/2014/main" val="1648750792"/>
                    </a:ext>
                  </a:extLst>
                </a:gridCol>
                <a:gridCol w="208280">
                  <a:extLst>
                    <a:ext uri="{9D8B030D-6E8A-4147-A177-3AD203B41FA5}">
                      <a16:colId xmlns:a16="http://schemas.microsoft.com/office/drawing/2014/main" val="1190541952"/>
                    </a:ext>
                  </a:extLst>
                </a:gridCol>
                <a:gridCol w="208280">
                  <a:extLst>
                    <a:ext uri="{9D8B030D-6E8A-4147-A177-3AD203B41FA5}">
                      <a16:colId xmlns:a16="http://schemas.microsoft.com/office/drawing/2014/main" val="3444534174"/>
                    </a:ext>
                  </a:extLst>
                </a:gridCol>
                <a:gridCol w="208280">
                  <a:extLst>
                    <a:ext uri="{9D8B030D-6E8A-4147-A177-3AD203B41FA5}">
                      <a16:colId xmlns:a16="http://schemas.microsoft.com/office/drawing/2014/main" val="3322937618"/>
                    </a:ext>
                  </a:extLst>
                </a:gridCol>
                <a:gridCol w="208280">
                  <a:extLst>
                    <a:ext uri="{9D8B030D-6E8A-4147-A177-3AD203B41FA5}">
                      <a16:colId xmlns:a16="http://schemas.microsoft.com/office/drawing/2014/main" val="2517218382"/>
                    </a:ext>
                  </a:extLst>
                </a:gridCol>
                <a:gridCol w="208280">
                  <a:extLst>
                    <a:ext uri="{9D8B030D-6E8A-4147-A177-3AD203B41FA5}">
                      <a16:colId xmlns:a16="http://schemas.microsoft.com/office/drawing/2014/main" val="4264289600"/>
                    </a:ext>
                  </a:extLst>
                </a:gridCol>
                <a:gridCol w="208280">
                  <a:extLst>
                    <a:ext uri="{9D8B030D-6E8A-4147-A177-3AD203B41FA5}">
                      <a16:colId xmlns:a16="http://schemas.microsoft.com/office/drawing/2014/main" val="3427779263"/>
                    </a:ext>
                  </a:extLst>
                </a:gridCol>
                <a:gridCol w="208280">
                  <a:extLst>
                    <a:ext uri="{9D8B030D-6E8A-4147-A177-3AD203B41FA5}">
                      <a16:colId xmlns:a16="http://schemas.microsoft.com/office/drawing/2014/main" val="2822009885"/>
                    </a:ext>
                  </a:extLst>
                </a:gridCol>
                <a:gridCol w="208280">
                  <a:extLst>
                    <a:ext uri="{9D8B030D-6E8A-4147-A177-3AD203B41FA5}">
                      <a16:colId xmlns:a16="http://schemas.microsoft.com/office/drawing/2014/main" val="1670210718"/>
                    </a:ext>
                  </a:extLst>
                </a:gridCol>
                <a:gridCol w="208280">
                  <a:extLst>
                    <a:ext uri="{9D8B030D-6E8A-4147-A177-3AD203B41FA5}">
                      <a16:colId xmlns:a16="http://schemas.microsoft.com/office/drawing/2014/main" val="1304909621"/>
                    </a:ext>
                  </a:extLst>
                </a:gridCol>
                <a:gridCol w="208280">
                  <a:extLst>
                    <a:ext uri="{9D8B030D-6E8A-4147-A177-3AD203B41FA5}">
                      <a16:colId xmlns:a16="http://schemas.microsoft.com/office/drawing/2014/main" val="34978977"/>
                    </a:ext>
                  </a:extLst>
                </a:gridCol>
                <a:gridCol w="208280">
                  <a:extLst>
                    <a:ext uri="{9D8B030D-6E8A-4147-A177-3AD203B41FA5}">
                      <a16:colId xmlns:a16="http://schemas.microsoft.com/office/drawing/2014/main" val="3430060289"/>
                    </a:ext>
                  </a:extLst>
                </a:gridCol>
                <a:gridCol w="208280">
                  <a:extLst>
                    <a:ext uri="{9D8B030D-6E8A-4147-A177-3AD203B41FA5}">
                      <a16:colId xmlns:a16="http://schemas.microsoft.com/office/drawing/2014/main" val="3085844942"/>
                    </a:ext>
                  </a:extLst>
                </a:gridCol>
                <a:gridCol w="208280">
                  <a:extLst>
                    <a:ext uri="{9D8B030D-6E8A-4147-A177-3AD203B41FA5}">
                      <a16:colId xmlns:a16="http://schemas.microsoft.com/office/drawing/2014/main" val="1777166045"/>
                    </a:ext>
                  </a:extLst>
                </a:gridCol>
                <a:gridCol w="208280">
                  <a:extLst>
                    <a:ext uri="{9D8B030D-6E8A-4147-A177-3AD203B41FA5}">
                      <a16:colId xmlns:a16="http://schemas.microsoft.com/office/drawing/2014/main" val="2473484818"/>
                    </a:ext>
                  </a:extLst>
                </a:gridCol>
                <a:gridCol w="208280">
                  <a:extLst>
                    <a:ext uri="{9D8B030D-6E8A-4147-A177-3AD203B41FA5}">
                      <a16:colId xmlns:a16="http://schemas.microsoft.com/office/drawing/2014/main" val="1001171443"/>
                    </a:ext>
                  </a:extLst>
                </a:gridCol>
                <a:gridCol w="208280">
                  <a:extLst>
                    <a:ext uri="{9D8B030D-6E8A-4147-A177-3AD203B41FA5}">
                      <a16:colId xmlns:a16="http://schemas.microsoft.com/office/drawing/2014/main" val="246761231"/>
                    </a:ext>
                  </a:extLst>
                </a:gridCol>
                <a:gridCol w="208280">
                  <a:extLst>
                    <a:ext uri="{9D8B030D-6E8A-4147-A177-3AD203B41FA5}">
                      <a16:colId xmlns:a16="http://schemas.microsoft.com/office/drawing/2014/main" val="288186499"/>
                    </a:ext>
                  </a:extLst>
                </a:gridCol>
                <a:gridCol w="208280">
                  <a:extLst>
                    <a:ext uri="{9D8B030D-6E8A-4147-A177-3AD203B41FA5}">
                      <a16:colId xmlns:a16="http://schemas.microsoft.com/office/drawing/2014/main" val="235494996"/>
                    </a:ext>
                  </a:extLst>
                </a:gridCol>
                <a:gridCol w="208280">
                  <a:extLst>
                    <a:ext uri="{9D8B030D-6E8A-4147-A177-3AD203B41FA5}">
                      <a16:colId xmlns:a16="http://schemas.microsoft.com/office/drawing/2014/main" val="17754445"/>
                    </a:ext>
                  </a:extLst>
                </a:gridCol>
                <a:gridCol w="208280">
                  <a:extLst>
                    <a:ext uri="{9D8B030D-6E8A-4147-A177-3AD203B41FA5}">
                      <a16:colId xmlns:a16="http://schemas.microsoft.com/office/drawing/2014/main" val="4210633871"/>
                    </a:ext>
                  </a:extLst>
                </a:gridCol>
                <a:gridCol w="208280">
                  <a:extLst>
                    <a:ext uri="{9D8B030D-6E8A-4147-A177-3AD203B41FA5}">
                      <a16:colId xmlns:a16="http://schemas.microsoft.com/office/drawing/2014/main" val="3134248421"/>
                    </a:ext>
                  </a:extLst>
                </a:gridCol>
                <a:gridCol w="208280">
                  <a:extLst>
                    <a:ext uri="{9D8B030D-6E8A-4147-A177-3AD203B41FA5}">
                      <a16:colId xmlns:a16="http://schemas.microsoft.com/office/drawing/2014/main" val="2669572221"/>
                    </a:ext>
                  </a:extLst>
                </a:gridCol>
                <a:gridCol w="208280">
                  <a:extLst>
                    <a:ext uri="{9D8B030D-6E8A-4147-A177-3AD203B41FA5}">
                      <a16:colId xmlns:a16="http://schemas.microsoft.com/office/drawing/2014/main" val="2880212318"/>
                    </a:ext>
                  </a:extLst>
                </a:gridCol>
                <a:gridCol w="208280">
                  <a:extLst>
                    <a:ext uri="{9D8B030D-6E8A-4147-A177-3AD203B41FA5}">
                      <a16:colId xmlns:a16="http://schemas.microsoft.com/office/drawing/2014/main" val="3394655849"/>
                    </a:ext>
                  </a:extLst>
                </a:gridCol>
                <a:gridCol w="208280">
                  <a:extLst>
                    <a:ext uri="{9D8B030D-6E8A-4147-A177-3AD203B41FA5}">
                      <a16:colId xmlns:a16="http://schemas.microsoft.com/office/drawing/2014/main" val="4281811595"/>
                    </a:ext>
                  </a:extLst>
                </a:gridCol>
                <a:gridCol w="208280">
                  <a:extLst>
                    <a:ext uri="{9D8B030D-6E8A-4147-A177-3AD203B41FA5}">
                      <a16:colId xmlns:a16="http://schemas.microsoft.com/office/drawing/2014/main" val="462681025"/>
                    </a:ext>
                  </a:extLst>
                </a:gridCol>
                <a:gridCol w="208280">
                  <a:extLst>
                    <a:ext uri="{9D8B030D-6E8A-4147-A177-3AD203B41FA5}">
                      <a16:colId xmlns:a16="http://schemas.microsoft.com/office/drawing/2014/main" val="3522292355"/>
                    </a:ext>
                  </a:extLst>
                </a:gridCol>
                <a:gridCol w="208280">
                  <a:extLst>
                    <a:ext uri="{9D8B030D-6E8A-4147-A177-3AD203B41FA5}">
                      <a16:colId xmlns:a16="http://schemas.microsoft.com/office/drawing/2014/main" val="1947431093"/>
                    </a:ext>
                  </a:extLst>
                </a:gridCol>
                <a:gridCol w="208280">
                  <a:extLst>
                    <a:ext uri="{9D8B030D-6E8A-4147-A177-3AD203B41FA5}">
                      <a16:colId xmlns:a16="http://schemas.microsoft.com/office/drawing/2014/main" val="1218650013"/>
                    </a:ext>
                  </a:extLst>
                </a:gridCol>
                <a:gridCol w="208280">
                  <a:extLst>
                    <a:ext uri="{9D8B030D-6E8A-4147-A177-3AD203B41FA5}">
                      <a16:colId xmlns:a16="http://schemas.microsoft.com/office/drawing/2014/main" val="3762101276"/>
                    </a:ext>
                  </a:extLst>
                </a:gridCol>
                <a:gridCol w="208280">
                  <a:extLst>
                    <a:ext uri="{9D8B030D-6E8A-4147-A177-3AD203B41FA5}">
                      <a16:colId xmlns:a16="http://schemas.microsoft.com/office/drawing/2014/main" val="3033411817"/>
                    </a:ext>
                  </a:extLst>
                </a:gridCol>
                <a:gridCol w="208280">
                  <a:extLst>
                    <a:ext uri="{9D8B030D-6E8A-4147-A177-3AD203B41FA5}">
                      <a16:colId xmlns:a16="http://schemas.microsoft.com/office/drawing/2014/main" val="2321093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61902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- 2026-02-04 16:17:10</a:t>
                      </a:r>
                      <a:r>
                        <a:rPr kumimoji="0" lang="de-DE" sz="1000" b="0" i="0" u="none" strike="noStrike" kern="1200" cap="none" spc="0" normalizeH="0" baseline="0" noProof="0">
                          <a:ln>
                            <a:noFill/>
                          </a:ln>
                          <a:solidFill>
                            <a:prstClr val="black"/>
                          </a:solidFill>
                          <a:effectLst/>
                          <a:uLnTx/>
                          <a:uFillTx/>
                          <a:latin typeface="Calibri"/>
                          <a:ea typeface="+mn-ea"/>
                          <a:cs typeface="+mn-cs"/>
                        </a:rPr>
                        <a:t>
 Was tun, wenn der Strom ausfällt?
Rund 500 Teilnehmende aus bayerischen Kommunen haben die aktuelle Ausgabe der kommunal.info PLUS live aus den #bayernwerk Studios verfolgt. Im Fokus:⚡Resilienz der Kommune – Wie bleibt eine Kommune im Ernstfall handlungsfähig?
Auch wenn die Stromversorgung im Bayernwerk-Netzgebiet auf einem sehr hohen Niveau ist, braucht es kommunale Vorsorge. Die jüngsten Stromausfälle in Europa zeigen deutlich: Vorbereitung ist entscheidend. Darüber haben wir gesprochen: 
💡Wie wahrscheinlich sind Blackouts oder kontrollierte Lastabwürfe in Bayern? 
💡Was Kommunen konkret tun können – am Praxisbeispiel Straßlach-Dingharting. 
💡Welche Rollen Kommune, Feuerwehr und THW im Krisenfall übernehmen.
Zentral war dabei eine klare Botschaft:
👉 Resilienz entsteht nicht im Ereignis, sondern in der Vorbereitung – durch Menschen, die Verantwortung übernehmen, Konzepte entwickeln und Netzwerke aufbauen. Es gibt keine Standards. Jede Kommune braucht ein eigenes, tragfähiges Konzept.
🎙 Mit dabei waren u. a. Johannes Larsen (Bayernwerk Netz GmbH), Axel Kagerer (THW), Bürgermeister Hans Sienerth und Landrat Thomas Ebeling, die wertvolle Einblicke aus Praxis und Einsatzalltag gegeben haben. Durch die Sendung führte Silke Mall (Bayernwerk Netz GmbH). Die Beteiligung zeigte: Das Thema trifft exakt den Puls der Zeit. 💛Unser Dank gilt allen, die diesen Weg mit uns gehen – die sich engagieren, Fragen stellen, an Lösungen arbeiten und die kommunale Resilienz aktiv mitgestalten.
Die Sendung gibt’s auf der Bayernwerk-Mediathek zum Nachschauen: https://mediathek.bayernwerk.de/sendereihe/kommunal-info-plus
#bayernwerk #kommunalinfo #Resilienz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https://quintly-eu-image-storage.s3.amazonaws.com/24dff6f06e3adf91603d469825987f3a/3da8f3d041f232b010669e46dce4611d.jpg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03/06/2026 13:19:52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01319786"/>
                  </a:ext>
                </a:extLst>
              </a:tr>
            </a:tbl>
          </a:graphicData>
        </a:graphic>
      </p:graphicFrame>
      <p:sp>
        <p:nvSpPr>
          <p:cNvPr id="4" name="Text Placeholder 3">
            <a:extLst>
              <a:ext uri="{FF2B5EF4-FFF2-40B4-BE49-F238E27FC236}">
                <a16:creationId xmlns:a16="http://schemas.microsoft.com/office/drawing/2014/main" id="{D3E50C13-2330-4029-AB1E-FAD0659C508B}"/>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588177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0D7B1-4648-4CCF-A326-3E30CA87FB6B}"/>
              </a:ext>
            </a:extLst>
          </p:cNvPr>
          <p:cNvSpPr>
            <a:spLocks noGrp="1"/>
          </p:cNvSpPr>
          <p:nvPr>
            <p:ph type="title"/>
          </p:nvPr>
        </p:nvSpPr>
        <p:spPr/>
        <p:txBody>
          <a:bodyPr/>
          <a:lstStyle/>
          <a:p>
            <a:r>
              <a:rPr lang="en-US"/>
              <a:t>Facebook Custom Original Own Posts Table | 3 profiles - 16 of 17</a:t>
            </a:r>
          </a:p>
        </p:txBody>
      </p:sp>
      <p:graphicFrame>
        <p:nvGraphicFramePr>
          <p:cNvPr id="5" name="Table Placeholder 4">
            <a:extLst>
              <a:ext uri="{FF2B5EF4-FFF2-40B4-BE49-F238E27FC236}">
                <a16:creationId xmlns:a16="http://schemas.microsoft.com/office/drawing/2014/main" id="{A42D5600-BBC5-4B6C-ADB0-E40A03E14933}"/>
              </a:ext>
            </a:extLst>
          </p:cNvPr>
          <p:cNvGraphicFramePr>
            <a:graphicFrameLocks noGrp="1"/>
          </p:cNvGraphicFramePr>
          <p:nvPr>
            <p:ph type="tbl" sz="quarter" idx="13"/>
            <p:extLst>
              <p:ext uri="{D42A27DB-BD31-4B8C-83A1-F6EECF244321}">
                <p14:modId xmlns:p14="http://schemas.microsoft.com/office/powerpoint/2010/main" val="84804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847800970"/>
                    </a:ext>
                  </a:extLst>
                </a:gridCol>
                <a:gridCol w="740665">
                  <a:extLst>
                    <a:ext uri="{9D8B030D-6E8A-4147-A177-3AD203B41FA5}">
                      <a16:colId xmlns:a16="http://schemas.microsoft.com/office/drawing/2014/main" val="2577462"/>
                    </a:ext>
                  </a:extLst>
                </a:gridCol>
                <a:gridCol w="246888">
                  <a:extLst>
                    <a:ext uri="{9D8B030D-6E8A-4147-A177-3AD203B41FA5}">
                      <a16:colId xmlns:a16="http://schemas.microsoft.com/office/drawing/2014/main" val="4009303539"/>
                    </a:ext>
                  </a:extLst>
                </a:gridCol>
                <a:gridCol w="208280">
                  <a:extLst>
                    <a:ext uri="{9D8B030D-6E8A-4147-A177-3AD203B41FA5}">
                      <a16:colId xmlns:a16="http://schemas.microsoft.com/office/drawing/2014/main" val="341851272"/>
                    </a:ext>
                  </a:extLst>
                </a:gridCol>
                <a:gridCol w="208280">
                  <a:extLst>
                    <a:ext uri="{9D8B030D-6E8A-4147-A177-3AD203B41FA5}">
                      <a16:colId xmlns:a16="http://schemas.microsoft.com/office/drawing/2014/main" val="2251615430"/>
                    </a:ext>
                  </a:extLst>
                </a:gridCol>
                <a:gridCol w="208280">
                  <a:extLst>
                    <a:ext uri="{9D8B030D-6E8A-4147-A177-3AD203B41FA5}">
                      <a16:colId xmlns:a16="http://schemas.microsoft.com/office/drawing/2014/main" val="169803403"/>
                    </a:ext>
                  </a:extLst>
                </a:gridCol>
                <a:gridCol w="208280">
                  <a:extLst>
                    <a:ext uri="{9D8B030D-6E8A-4147-A177-3AD203B41FA5}">
                      <a16:colId xmlns:a16="http://schemas.microsoft.com/office/drawing/2014/main" val="3966113236"/>
                    </a:ext>
                  </a:extLst>
                </a:gridCol>
                <a:gridCol w="208280">
                  <a:extLst>
                    <a:ext uri="{9D8B030D-6E8A-4147-A177-3AD203B41FA5}">
                      <a16:colId xmlns:a16="http://schemas.microsoft.com/office/drawing/2014/main" val="1497611003"/>
                    </a:ext>
                  </a:extLst>
                </a:gridCol>
                <a:gridCol w="208280">
                  <a:extLst>
                    <a:ext uri="{9D8B030D-6E8A-4147-A177-3AD203B41FA5}">
                      <a16:colId xmlns:a16="http://schemas.microsoft.com/office/drawing/2014/main" val="94125334"/>
                    </a:ext>
                  </a:extLst>
                </a:gridCol>
                <a:gridCol w="208280">
                  <a:extLst>
                    <a:ext uri="{9D8B030D-6E8A-4147-A177-3AD203B41FA5}">
                      <a16:colId xmlns:a16="http://schemas.microsoft.com/office/drawing/2014/main" val="2951979894"/>
                    </a:ext>
                  </a:extLst>
                </a:gridCol>
                <a:gridCol w="208280">
                  <a:extLst>
                    <a:ext uri="{9D8B030D-6E8A-4147-A177-3AD203B41FA5}">
                      <a16:colId xmlns:a16="http://schemas.microsoft.com/office/drawing/2014/main" val="3866824558"/>
                    </a:ext>
                  </a:extLst>
                </a:gridCol>
                <a:gridCol w="208280">
                  <a:extLst>
                    <a:ext uri="{9D8B030D-6E8A-4147-A177-3AD203B41FA5}">
                      <a16:colId xmlns:a16="http://schemas.microsoft.com/office/drawing/2014/main" val="1375089466"/>
                    </a:ext>
                  </a:extLst>
                </a:gridCol>
                <a:gridCol w="208280">
                  <a:extLst>
                    <a:ext uri="{9D8B030D-6E8A-4147-A177-3AD203B41FA5}">
                      <a16:colId xmlns:a16="http://schemas.microsoft.com/office/drawing/2014/main" val="1797611039"/>
                    </a:ext>
                  </a:extLst>
                </a:gridCol>
                <a:gridCol w="208280">
                  <a:extLst>
                    <a:ext uri="{9D8B030D-6E8A-4147-A177-3AD203B41FA5}">
                      <a16:colId xmlns:a16="http://schemas.microsoft.com/office/drawing/2014/main" val="1191026749"/>
                    </a:ext>
                  </a:extLst>
                </a:gridCol>
                <a:gridCol w="208280">
                  <a:extLst>
                    <a:ext uri="{9D8B030D-6E8A-4147-A177-3AD203B41FA5}">
                      <a16:colId xmlns:a16="http://schemas.microsoft.com/office/drawing/2014/main" val="1397610328"/>
                    </a:ext>
                  </a:extLst>
                </a:gridCol>
                <a:gridCol w="208280">
                  <a:extLst>
                    <a:ext uri="{9D8B030D-6E8A-4147-A177-3AD203B41FA5}">
                      <a16:colId xmlns:a16="http://schemas.microsoft.com/office/drawing/2014/main" val="2583172066"/>
                    </a:ext>
                  </a:extLst>
                </a:gridCol>
                <a:gridCol w="208280">
                  <a:extLst>
                    <a:ext uri="{9D8B030D-6E8A-4147-A177-3AD203B41FA5}">
                      <a16:colId xmlns:a16="http://schemas.microsoft.com/office/drawing/2014/main" val="1886181578"/>
                    </a:ext>
                  </a:extLst>
                </a:gridCol>
                <a:gridCol w="208280">
                  <a:extLst>
                    <a:ext uri="{9D8B030D-6E8A-4147-A177-3AD203B41FA5}">
                      <a16:colId xmlns:a16="http://schemas.microsoft.com/office/drawing/2014/main" val="637161955"/>
                    </a:ext>
                  </a:extLst>
                </a:gridCol>
                <a:gridCol w="208280">
                  <a:extLst>
                    <a:ext uri="{9D8B030D-6E8A-4147-A177-3AD203B41FA5}">
                      <a16:colId xmlns:a16="http://schemas.microsoft.com/office/drawing/2014/main" val="1743742055"/>
                    </a:ext>
                  </a:extLst>
                </a:gridCol>
                <a:gridCol w="208280">
                  <a:extLst>
                    <a:ext uri="{9D8B030D-6E8A-4147-A177-3AD203B41FA5}">
                      <a16:colId xmlns:a16="http://schemas.microsoft.com/office/drawing/2014/main" val="2165551829"/>
                    </a:ext>
                  </a:extLst>
                </a:gridCol>
                <a:gridCol w="208280">
                  <a:extLst>
                    <a:ext uri="{9D8B030D-6E8A-4147-A177-3AD203B41FA5}">
                      <a16:colId xmlns:a16="http://schemas.microsoft.com/office/drawing/2014/main" val="853420335"/>
                    </a:ext>
                  </a:extLst>
                </a:gridCol>
                <a:gridCol w="208280">
                  <a:extLst>
                    <a:ext uri="{9D8B030D-6E8A-4147-A177-3AD203B41FA5}">
                      <a16:colId xmlns:a16="http://schemas.microsoft.com/office/drawing/2014/main" val="792244815"/>
                    </a:ext>
                  </a:extLst>
                </a:gridCol>
                <a:gridCol w="208280">
                  <a:extLst>
                    <a:ext uri="{9D8B030D-6E8A-4147-A177-3AD203B41FA5}">
                      <a16:colId xmlns:a16="http://schemas.microsoft.com/office/drawing/2014/main" val="3394334800"/>
                    </a:ext>
                  </a:extLst>
                </a:gridCol>
                <a:gridCol w="208280">
                  <a:extLst>
                    <a:ext uri="{9D8B030D-6E8A-4147-A177-3AD203B41FA5}">
                      <a16:colId xmlns:a16="http://schemas.microsoft.com/office/drawing/2014/main" val="2211059807"/>
                    </a:ext>
                  </a:extLst>
                </a:gridCol>
                <a:gridCol w="208280">
                  <a:extLst>
                    <a:ext uri="{9D8B030D-6E8A-4147-A177-3AD203B41FA5}">
                      <a16:colId xmlns:a16="http://schemas.microsoft.com/office/drawing/2014/main" val="3385554510"/>
                    </a:ext>
                  </a:extLst>
                </a:gridCol>
                <a:gridCol w="208280">
                  <a:extLst>
                    <a:ext uri="{9D8B030D-6E8A-4147-A177-3AD203B41FA5}">
                      <a16:colId xmlns:a16="http://schemas.microsoft.com/office/drawing/2014/main" val="3308264969"/>
                    </a:ext>
                  </a:extLst>
                </a:gridCol>
                <a:gridCol w="208280">
                  <a:extLst>
                    <a:ext uri="{9D8B030D-6E8A-4147-A177-3AD203B41FA5}">
                      <a16:colId xmlns:a16="http://schemas.microsoft.com/office/drawing/2014/main" val="2767727747"/>
                    </a:ext>
                  </a:extLst>
                </a:gridCol>
                <a:gridCol w="208280">
                  <a:extLst>
                    <a:ext uri="{9D8B030D-6E8A-4147-A177-3AD203B41FA5}">
                      <a16:colId xmlns:a16="http://schemas.microsoft.com/office/drawing/2014/main" val="2569723184"/>
                    </a:ext>
                  </a:extLst>
                </a:gridCol>
                <a:gridCol w="208280">
                  <a:extLst>
                    <a:ext uri="{9D8B030D-6E8A-4147-A177-3AD203B41FA5}">
                      <a16:colId xmlns:a16="http://schemas.microsoft.com/office/drawing/2014/main" val="3528207803"/>
                    </a:ext>
                  </a:extLst>
                </a:gridCol>
                <a:gridCol w="208280">
                  <a:extLst>
                    <a:ext uri="{9D8B030D-6E8A-4147-A177-3AD203B41FA5}">
                      <a16:colId xmlns:a16="http://schemas.microsoft.com/office/drawing/2014/main" val="794531983"/>
                    </a:ext>
                  </a:extLst>
                </a:gridCol>
                <a:gridCol w="208280">
                  <a:extLst>
                    <a:ext uri="{9D8B030D-6E8A-4147-A177-3AD203B41FA5}">
                      <a16:colId xmlns:a16="http://schemas.microsoft.com/office/drawing/2014/main" val="175157623"/>
                    </a:ext>
                  </a:extLst>
                </a:gridCol>
                <a:gridCol w="208280">
                  <a:extLst>
                    <a:ext uri="{9D8B030D-6E8A-4147-A177-3AD203B41FA5}">
                      <a16:colId xmlns:a16="http://schemas.microsoft.com/office/drawing/2014/main" val="2368199730"/>
                    </a:ext>
                  </a:extLst>
                </a:gridCol>
                <a:gridCol w="208280">
                  <a:extLst>
                    <a:ext uri="{9D8B030D-6E8A-4147-A177-3AD203B41FA5}">
                      <a16:colId xmlns:a16="http://schemas.microsoft.com/office/drawing/2014/main" val="3967966441"/>
                    </a:ext>
                  </a:extLst>
                </a:gridCol>
                <a:gridCol w="208280">
                  <a:extLst>
                    <a:ext uri="{9D8B030D-6E8A-4147-A177-3AD203B41FA5}">
                      <a16:colId xmlns:a16="http://schemas.microsoft.com/office/drawing/2014/main" val="1208191081"/>
                    </a:ext>
                  </a:extLst>
                </a:gridCol>
                <a:gridCol w="208280">
                  <a:extLst>
                    <a:ext uri="{9D8B030D-6E8A-4147-A177-3AD203B41FA5}">
                      <a16:colId xmlns:a16="http://schemas.microsoft.com/office/drawing/2014/main" val="1680991135"/>
                    </a:ext>
                  </a:extLst>
                </a:gridCol>
                <a:gridCol w="208280">
                  <a:extLst>
                    <a:ext uri="{9D8B030D-6E8A-4147-A177-3AD203B41FA5}">
                      <a16:colId xmlns:a16="http://schemas.microsoft.com/office/drawing/2014/main" val="3357291477"/>
                    </a:ext>
                  </a:extLst>
                </a:gridCol>
                <a:gridCol w="208280">
                  <a:extLst>
                    <a:ext uri="{9D8B030D-6E8A-4147-A177-3AD203B41FA5}">
                      <a16:colId xmlns:a16="http://schemas.microsoft.com/office/drawing/2014/main" val="828011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80278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- 2026-02-03 17:10:06</a:t>
                      </a:r>
                      <a:r>
                        <a:rPr kumimoji="0" lang="de-DE" sz="1000" b="0" i="0" u="none" strike="noStrike" kern="1200" cap="none" spc="0" normalizeH="0" baseline="0" noProof="0">
                          <a:ln>
                            <a:noFill/>
                          </a:ln>
                          <a:solidFill>
                            <a:prstClr val="black"/>
                          </a:solidFill>
                          <a:effectLst/>
                          <a:uLnTx/>
                          <a:uFillTx/>
                          <a:latin typeface="Calibri"/>
                          <a:ea typeface="+mn-ea"/>
                          <a:cs typeface="+mn-cs"/>
                        </a:rPr>
                        <a:t>
 Energie doppelt nutzen? Wie soll das gehen?! 🧐
Bei der Kraft-Wärme-Kopplung (KWK) passiert im Prinzip zweierlei gleichzeitig: Aus einem Brennstoff wird Strom erzeugt und die dabei entstehende Wärme wird nicht weggeleitet, sondern direkt weitergenutzt, zum Beispiel zum Heizen von Gebäuden oder für Warmwasser.
Normalerweise geht bei der Stromerzeugung ein großer Teil der Energie als Abwärme verloren. Bei KWK-Anlagen wird genau diese Wärme mitgenutzt. So wird aus derselben Brennstoffmenge deutlich mehr nutzbare Energie herausgeholt.
Darum sind Wirkungsgrade von bis zu 90 % möglich.
💡 90 % Wirkungsgrad heißt: 90 % der Energie aus dem Brennstoff werden sinnvoll genutzt, nur etwa 10 % gehen verloren.
Das hat gleich mehrere Vorteile:
👉weniger Brennstoff nötig
👉weniger CO₂-Ausstoß
👉bessere Kontrolle über die Energiekosten
Die Bayernwerk Natur GmbH unterstützt dabei, die passende KWK-Lösung zu finden - von kleineren Anlagen für einzelne Gebäude bis zu großen Heizkraftwerken mit Fernwärmeversorgung.
Melde dich einfach bei uns: https://www.bayernwerk.de/de/fuer-unternehmen/waerme-und-kaelteloesungen/nah--und-fernwaermeversorgung.html?utm_source=&amp;utm_medium=Link&amp;utm_campaign=BW&amp;utm_content=444
#bayernwerk #wattheißtdas #kwk #energieeffizienz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https://quintly-eu-image-storage.s3.amazonaws.com/24dff6f06e3adf91603d469825987f3a/2a444a538f6d3b99a31ad7572d9d5dd6.jpg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03/05/2026 13:18:33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0113223"/>
                  </a:ext>
                </a:extLst>
              </a:tr>
            </a:tbl>
          </a:graphicData>
        </a:graphic>
      </p:graphicFrame>
      <p:sp>
        <p:nvSpPr>
          <p:cNvPr id="4" name="Text Placeholder 3">
            <a:extLst>
              <a:ext uri="{FF2B5EF4-FFF2-40B4-BE49-F238E27FC236}">
                <a16:creationId xmlns:a16="http://schemas.microsoft.com/office/drawing/2014/main" id="{9D62EE9E-42BD-4325-931B-EE34666F7B43}"/>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168695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756F6-5FD8-48F7-8153-8E0AC6687A04}"/>
              </a:ext>
            </a:extLst>
          </p:cNvPr>
          <p:cNvSpPr>
            <a:spLocks noGrp="1"/>
          </p:cNvSpPr>
          <p:nvPr>
            <p:ph type="title"/>
          </p:nvPr>
        </p:nvSpPr>
        <p:spPr/>
        <p:txBody>
          <a:bodyPr/>
          <a:lstStyle/>
          <a:p>
            <a:r>
              <a:rPr lang="en-US"/>
              <a:t>Facebook Custom Original Own Posts Table | 3 profiles - 17 of 17</a:t>
            </a:r>
          </a:p>
        </p:txBody>
      </p:sp>
      <p:graphicFrame>
        <p:nvGraphicFramePr>
          <p:cNvPr id="5" name="Table Placeholder 4">
            <a:extLst>
              <a:ext uri="{FF2B5EF4-FFF2-40B4-BE49-F238E27FC236}">
                <a16:creationId xmlns:a16="http://schemas.microsoft.com/office/drawing/2014/main" id="{82A75600-1E93-478A-BE4F-6D4F8F4F5C25}"/>
              </a:ext>
            </a:extLst>
          </p:cNvPr>
          <p:cNvGraphicFramePr>
            <a:graphicFrameLocks noGrp="1"/>
          </p:cNvGraphicFramePr>
          <p:nvPr>
            <p:ph type="tbl" sz="quarter" idx="13"/>
            <p:extLst>
              <p:ext uri="{D42A27DB-BD31-4B8C-83A1-F6EECF244321}">
                <p14:modId xmlns:p14="http://schemas.microsoft.com/office/powerpoint/2010/main" val="284913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668394584"/>
                    </a:ext>
                  </a:extLst>
                </a:gridCol>
                <a:gridCol w="740665">
                  <a:extLst>
                    <a:ext uri="{9D8B030D-6E8A-4147-A177-3AD203B41FA5}">
                      <a16:colId xmlns:a16="http://schemas.microsoft.com/office/drawing/2014/main" val="3279459692"/>
                    </a:ext>
                  </a:extLst>
                </a:gridCol>
                <a:gridCol w="246888">
                  <a:extLst>
                    <a:ext uri="{9D8B030D-6E8A-4147-A177-3AD203B41FA5}">
                      <a16:colId xmlns:a16="http://schemas.microsoft.com/office/drawing/2014/main" val="2024501843"/>
                    </a:ext>
                  </a:extLst>
                </a:gridCol>
                <a:gridCol w="208280">
                  <a:extLst>
                    <a:ext uri="{9D8B030D-6E8A-4147-A177-3AD203B41FA5}">
                      <a16:colId xmlns:a16="http://schemas.microsoft.com/office/drawing/2014/main" val="2699734559"/>
                    </a:ext>
                  </a:extLst>
                </a:gridCol>
                <a:gridCol w="208280">
                  <a:extLst>
                    <a:ext uri="{9D8B030D-6E8A-4147-A177-3AD203B41FA5}">
                      <a16:colId xmlns:a16="http://schemas.microsoft.com/office/drawing/2014/main" val="3722548446"/>
                    </a:ext>
                  </a:extLst>
                </a:gridCol>
                <a:gridCol w="208280">
                  <a:extLst>
                    <a:ext uri="{9D8B030D-6E8A-4147-A177-3AD203B41FA5}">
                      <a16:colId xmlns:a16="http://schemas.microsoft.com/office/drawing/2014/main" val="1888514858"/>
                    </a:ext>
                  </a:extLst>
                </a:gridCol>
                <a:gridCol w="208280">
                  <a:extLst>
                    <a:ext uri="{9D8B030D-6E8A-4147-A177-3AD203B41FA5}">
                      <a16:colId xmlns:a16="http://schemas.microsoft.com/office/drawing/2014/main" val="2249559577"/>
                    </a:ext>
                  </a:extLst>
                </a:gridCol>
                <a:gridCol w="208280">
                  <a:extLst>
                    <a:ext uri="{9D8B030D-6E8A-4147-A177-3AD203B41FA5}">
                      <a16:colId xmlns:a16="http://schemas.microsoft.com/office/drawing/2014/main" val="46121926"/>
                    </a:ext>
                  </a:extLst>
                </a:gridCol>
                <a:gridCol w="208280">
                  <a:extLst>
                    <a:ext uri="{9D8B030D-6E8A-4147-A177-3AD203B41FA5}">
                      <a16:colId xmlns:a16="http://schemas.microsoft.com/office/drawing/2014/main" val="1555531944"/>
                    </a:ext>
                  </a:extLst>
                </a:gridCol>
                <a:gridCol w="208280">
                  <a:extLst>
                    <a:ext uri="{9D8B030D-6E8A-4147-A177-3AD203B41FA5}">
                      <a16:colId xmlns:a16="http://schemas.microsoft.com/office/drawing/2014/main" val="2599955078"/>
                    </a:ext>
                  </a:extLst>
                </a:gridCol>
                <a:gridCol w="208280">
                  <a:extLst>
                    <a:ext uri="{9D8B030D-6E8A-4147-A177-3AD203B41FA5}">
                      <a16:colId xmlns:a16="http://schemas.microsoft.com/office/drawing/2014/main" val="3567797139"/>
                    </a:ext>
                  </a:extLst>
                </a:gridCol>
                <a:gridCol w="208280">
                  <a:extLst>
                    <a:ext uri="{9D8B030D-6E8A-4147-A177-3AD203B41FA5}">
                      <a16:colId xmlns:a16="http://schemas.microsoft.com/office/drawing/2014/main" val="3802018913"/>
                    </a:ext>
                  </a:extLst>
                </a:gridCol>
                <a:gridCol w="208280">
                  <a:extLst>
                    <a:ext uri="{9D8B030D-6E8A-4147-A177-3AD203B41FA5}">
                      <a16:colId xmlns:a16="http://schemas.microsoft.com/office/drawing/2014/main" val="3976563519"/>
                    </a:ext>
                  </a:extLst>
                </a:gridCol>
                <a:gridCol w="208280">
                  <a:extLst>
                    <a:ext uri="{9D8B030D-6E8A-4147-A177-3AD203B41FA5}">
                      <a16:colId xmlns:a16="http://schemas.microsoft.com/office/drawing/2014/main" val="517446407"/>
                    </a:ext>
                  </a:extLst>
                </a:gridCol>
                <a:gridCol w="208280">
                  <a:extLst>
                    <a:ext uri="{9D8B030D-6E8A-4147-A177-3AD203B41FA5}">
                      <a16:colId xmlns:a16="http://schemas.microsoft.com/office/drawing/2014/main" val="3742018338"/>
                    </a:ext>
                  </a:extLst>
                </a:gridCol>
                <a:gridCol w="208280">
                  <a:extLst>
                    <a:ext uri="{9D8B030D-6E8A-4147-A177-3AD203B41FA5}">
                      <a16:colId xmlns:a16="http://schemas.microsoft.com/office/drawing/2014/main" val="658472904"/>
                    </a:ext>
                  </a:extLst>
                </a:gridCol>
                <a:gridCol w="208280">
                  <a:extLst>
                    <a:ext uri="{9D8B030D-6E8A-4147-A177-3AD203B41FA5}">
                      <a16:colId xmlns:a16="http://schemas.microsoft.com/office/drawing/2014/main" val="1018548221"/>
                    </a:ext>
                  </a:extLst>
                </a:gridCol>
                <a:gridCol w="208280">
                  <a:extLst>
                    <a:ext uri="{9D8B030D-6E8A-4147-A177-3AD203B41FA5}">
                      <a16:colId xmlns:a16="http://schemas.microsoft.com/office/drawing/2014/main" val="667005666"/>
                    </a:ext>
                  </a:extLst>
                </a:gridCol>
                <a:gridCol w="208280">
                  <a:extLst>
                    <a:ext uri="{9D8B030D-6E8A-4147-A177-3AD203B41FA5}">
                      <a16:colId xmlns:a16="http://schemas.microsoft.com/office/drawing/2014/main" val="3384629650"/>
                    </a:ext>
                  </a:extLst>
                </a:gridCol>
                <a:gridCol w="208280">
                  <a:extLst>
                    <a:ext uri="{9D8B030D-6E8A-4147-A177-3AD203B41FA5}">
                      <a16:colId xmlns:a16="http://schemas.microsoft.com/office/drawing/2014/main" val="1534873778"/>
                    </a:ext>
                  </a:extLst>
                </a:gridCol>
                <a:gridCol w="208280">
                  <a:extLst>
                    <a:ext uri="{9D8B030D-6E8A-4147-A177-3AD203B41FA5}">
                      <a16:colId xmlns:a16="http://schemas.microsoft.com/office/drawing/2014/main" val="829604649"/>
                    </a:ext>
                  </a:extLst>
                </a:gridCol>
                <a:gridCol w="208280">
                  <a:extLst>
                    <a:ext uri="{9D8B030D-6E8A-4147-A177-3AD203B41FA5}">
                      <a16:colId xmlns:a16="http://schemas.microsoft.com/office/drawing/2014/main" val="37385395"/>
                    </a:ext>
                  </a:extLst>
                </a:gridCol>
                <a:gridCol w="208280">
                  <a:extLst>
                    <a:ext uri="{9D8B030D-6E8A-4147-A177-3AD203B41FA5}">
                      <a16:colId xmlns:a16="http://schemas.microsoft.com/office/drawing/2014/main" val="3331122165"/>
                    </a:ext>
                  </a:extLst>
                </a:gridCol>
                <a:gridCol w="208280">
                  <a:extLst>
                    <a:ext uri="{9D8B030D-6E8A-4147-A177-3AD203B41FA5}">
                      <a16:colId xmlns:a16="http://schemas.microsoft.com/office/drawing/2014/main" val="893821931"/>
                    </a:ext>
                  </a:extLst>
                </a:gridCol>
                <a:gridCol w="208280">
                  <a:extLst>
                    <a:ext uri="{9D8B030D-6E8A-4147-A177-3AD203B41FA5}">
                      <a16:colId xmlns:a16="http://schemas.microsoft.com/office/drawing/2014/main" val="271198203"/>
                    </a:ext>
                  </a:extLst>
                </a:gridCol>
                <a:gridCol w="208280">
                  <a:extLst>
                    <a:ext uri="{9D8B030D-6E8A-4147-A177-3AD203B41FA5}">
                      <a16:colId xmlns:a16="http://schemas.microsoft.com/office/drawing/2014/main" val="2280068269"/>
                    </a:ext>
                  </a:extLst>
                </a:gridCol>
                <a:gridCol w="208280">
                  <a:extLst>
                    <a:ext uri="{9D8B030D-6E8A-4147-A177-3AD203B41FA5}">
                      <a16:colId xmlns:a16="http://schemas.microsoft.com/office/drawing/2014/main" val="3737062279"/>
                    </a:ext>
                  </a:extLst>
                </a:gridCol>
                <a:gridCol w="208280">
                  <a:extLst>
                    <a:ext uri="{9D8B030D-6E8A-4147-A177-3AD203B41FA5}">
                      <a16:colId xmlns:a16="http://schemas.microsoft.com/office/drawing/2014/main" val="1360078828"/>
                    </a:ext>
                  </a:extLst>
                </a:gridCol>
                <a:gridCol w="208280">
                  <a:extLst>
                    <a:ext uri="{9D8B030D-6E8A-4147-A177-3AD203B41FA5}">
                      <a16:colId xmlns:a16="http://schemas.microsoft.com/office/drawing/2014/main" val="3367122145"/>
                    </a:ext>
                  </a:extLst>
                </a:gridCol>
                <a:gridCol w="208280">
                  <a:extLst>
                    <a:ext uri="{9D8B030D-6E8A-4147-A177-3AD203B41FA5}">
                      <a16:colId xmlns:a16="http://schemas.microsoft.com/office/drawing/2014/main" val="2596592620"/>
                    </a:ext>
                  </a:extLst>
                </a:gridCol>
                <a:gridCol w="208280">
                  <a:extLst>
                    <a:ext uri="{9D8B030D-6E8A-4147-A177-3AD203B41FA5}">
                      <a16:colId xmlns:a16="http://schemas.microsoft.com/office/drawing/2014/main" val="93660246"/>
                    </a:ext>
                  </a:extLst>
                </a:gridCol>
                <a:gridCol w="208280">
                  <a:extLst>
                    <a:ext uri="{9D8B030D-6E8A-4147-A177-3AD203B41FA5}">
                      <a16:colId xmlns:a16="http://schemas.microsoft.com/office/drawing/2014/main" val="3565762710"/>
                    </a:ext>
                  </a:extLst>
                </a:gridCol>
                <a:gridCol w="208280">
                  <a:extLst>
                    <a:ext uri="{9D8B030D-6E8A-4147-A177-3AD203B41FA5}">
                      <a16:colId xmlns:a16="http://schemas.microsoft.com/office/drawing/2014/main" val="1938197484"/>
                    </a:ext>
                  </a:extLst>
                </a:gridCol>
                <a:gridCol w="208280">
                  <a:extLst>
                    <a:ext uri="{9D8B030D-6E8A-4147-A177-3AD203B41FA5}">
                      <a16:colId xmlns:a16="http://schemas.microsoft.com/office/drawing/2014/main" val="1869959036"/>
                    </a:ext>
                  </a:extLst>
                </a:gridCol>
                <a:gridCol w="208280">
                  <a:extLst>
                    <a:ext uri="{9D8B030D-6E8A-4147-A177-3AD203B41FA5}">
                      <a16:colId xmlns:a16="http://schemas.microsoft.com/office/drawing/2014/main" val="511338797"/>
                    </a:ext>
                  </a:extLst>
                </a:gridCol>
                <a:gridCol w="208280">
                  <a:extLst>
                    <a:ext uri="{9D8B030D-6E8A-4147-A177-3AD203B41FA5}">
                      <a16:colId xmlns:a16="http://schemas.microsoft.com/office/drawing/2014/main" val="764241041"/>
                    </a:ext>
                  </a:extLst>
                </a:gridCol>
                <a:gridCol w="208280">
                  <a:extLst>
                    <a:ext uri="{9D8B030D-6E8A-4147-A177-3AD203B41FA5}">
                      <a16:colId xmlns:a16="http://schemas.microsoft.com/office/drawing/2014/main" val="672541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4242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- 2026-02-02 17:09:13</a:t>
                      </a:r>
                      <a:r>
                        <a:rPr kumimoji="0" lang="de-DE" sz="1000" b="0" i="0" u="none" strike="noStrike" kern="1200" cap="none" spc="0" normalizeH="0" baseline="0" noProof="0">
                          <a:ln>
                            <a:noFill/>
                          </a:ln>
                          <a:solidFill>
                            <a:prstClr val="black"/>
                          </a:solidFill>
                          <a:effectLst/>
                          <a:uLnTx/>
                          <a:uFillTx/>
                          <a:latin typeface="Calibri"/>
                          <a:ea typeface="+mn-ea"/>
                          <a:cs typeface="+mn-cs"/>
                        </a:rPr>
                        <a:t>
 Jetzt für den Bürgerenergiepreis 2026 bewerben! 🌍
Wir suchen eure außergewöhnlichen Projekte, die zeigen, wie Klimaschutz, Energieeffizienz und Nachhaltigkeit im Alltag gelebt werden können. Ob als Privatperson, im Verein, in der Schule oder als Gruppe von Gleichgesinnten - jede Initiative mit Vorbildcharakter ist gefragt. 🤝
Zeigt uns, wie ihr die Energiewende vorantreibt!
Weitere Infos und Bewerbung unter https://www.bayernwerk.de/de/ueber-uns/engagement/oekologie-und-energiezukunft/buergerenergiepreis.html
#bayernwerk #bürgerenergiepreis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https://quintly-eu-image-storage.s3.amazonaws.com/24dff6f06e3adf91603d469825987f3a/12729677e3b591e3f1dc2cc683af6a6e.jpg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13:19:02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07005788"/>
                  </a:ext>
                </a:extLst>
              </a:tr>
            </a:tbl>
          </a:graphicData>
        </a:graphic>
      </p:graphicFrame>
      <p:sp>
        <p:nvSpPr>
          <p:cNvPr id="4" name="Text Placeholder 3">
            <a:extLst>
              <a:ext uri="{FF2B5EF4-FFF2-40B4-BE49-F238E27FC236}">
                <a16:creationId xmlns:a16="http://schemas.microsoft.com/office/drawing/2014/main" id="{55519D4E-2D06-47F4-BFF9-4D67DE84672B}"/>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4570377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20</TotalTime>
  <Words>5249</Words>
  <Application>Microsoft Office PowerPoint</Application>
  <PresentationFormat>On-screen Show (4:3)</PresentationFormat>
  <Paragraphs>1255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Facebook Custom Original Own Posts Table | 3 profiles - 1 of 17</vt:lpstr>
      <vt:lpstr>Facebook Custom Original Own Posts Table | 3 profiles - 2 of 17</vt:lpstr>
      <vt:lpstr>Facebook Custom Original Own Posts Table | 3 profiles - 3 of 17</vt:lpstr>
      <vt:lpstr>Facebook Custom Original Own Posts Table | 3 profiles - 4 of 17</vt:lpstr>
      <vt:lpstr>Facebook Custom Original Own Posts Table | 3 profiles - 5 of 17</vt:lpstr>
      <vt:lpstr>Facebook Custom Original Own Posts Table | 3 profiles - 6 of 17</vt:lpstr>
      <vt:lpstr>Facebook Custom Original Own Posts Table | 3 profiles - 7 of 17</vt:lpstr>
      <vt:lpstr>Facebook Custom Original Own Posts Table | 3 profiles - 8 of 17</vt:lpstr>
      <vt:lpstr>Facebook Custom Original Own Posts Table | 3 profiles - 9 of 17</vt:lpstr>
      <vt:lpstr>Facebook Custom Original Own Posts Table | 3 profiles - 10 of 17</vt:lpstr>
      <vt:lpstr>Facebook Custom Original Own Posts Table | 3 profiles - 11 of 17</vt:lpstr>
      <vt:lpstr>Facebook Custom Original Own Posts Table | 3 profiles - 12 of 17</vt:lpstr>
      <vt:lpstr>Facebook Custom Original Own Posts Table | 3 profiles - 13 of 17</vt:lpstr>
      <vt:lpstr>Facebook Custom Original Own Posts Table | 3 profiles - 14 of 17</vt:lpstr>
      <vt:lpstr>Facebook Custom Original Own Posts Table | 3 profiles - 15 of 17</vt:lpstr>
      <vt:lpstr>Facebook Custom Original Own Posts Table | 3 profiles - 16 of 17</vt:lpstr>
      <vt:lpstr>Facebook Custom Original Own Posts Table | 3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3 profiles - 1 of 17</dc:title>
  <dc:creator>Frederik Born</dc:creator>
  <cp:lastModifiedBy>Frederik Born</cp:lastModifiedBy>
  <cp:revision>1</cp:revision>
  <dcterms:created xsi:type="dcterms:W3CDTF">2026-03-10T11:24:34Z</dcterms:created>
  <dcterms:modified xsi:type="dcterms:W3CDTF">2026-03-10T11:44:44Z</dcterms:modified>
</cp:coreProperties>
</file>