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Lst>
  <p:sldSz cx="9144000" cy="6858000" type="screen4x3"/>
  <p:notesSz cx="6858000" cy="9144000"/>
  <p:embeddedFontLst>
    <p:embeddedFont>
      <p:font typeface="Calibri" panose="020F0502020204030204" pitchFamily="34" charset="0"/>
      <p:regular r:id="rId10"/>
      <p:bold r:id="rId11"/>
      <p:italic r:id="rId12"/>
      <p:boldItalic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85366-C2E6-4B52-BAFC-4BFB306F84DF}"/>
              </a:ext>
            </a:extLst>
          </p:cNvPr>
          <p:cNvSpPr>
            <a:spLocks noGrp="1"/>
          </p:cNvSpPr>
          <p:nvPr>
            <p:ph type="title"/>
          </p:nvPr>
        </p:nvSpPr>
        <p:spPr/>
        <p:txBody>
          <a:bodyPr/>
          <a:lstStyle/>
          <a:p>
            <a:r>
              <a:rPr lang="en-US"/>
              <a:t>Facebook Custom Original Own Posts Table | 3 profiles - 1 of 8</a:t>
            </a:r>
          </a:p>
        </p:txBody>
      </p:sp>
      <p:graphicFrame>
        <p:nvGraphicFramePr>
          <p:cNvPr id="5" name="Table Placeholder 4">
            <a:extLst>
              <a:ext uri="{FF2B5EF4-FFF2-40B4-BE49-F238E27FC236}">
                <a16:creationId xmlns:a16="http://schemas.microsoft.com/office/drawing/2014/main" id="{8176426E-56C5-425D-987D-4D2841478FDC}"/>
              </a:ext>
            </a:extLst>
          </p:cNvPr>
          <p:cNvGraphicFramePr>
            <a:graphicFrameLocks noGrp="1"/>
          </p:cNvGraphicFramePr>
          <p:nvPr>
            <p:ph type="tbl" sz="quarter" idx="13"/>
            <p:extLst>
              <p:ext uri="{D42A27DB-BD31-4B8C-83A1-F6EECF244321}">
                <p14:modId xmlns:p14="http://schemas.microsoft.com/office/powerpoint/2010/main" val="4234200361"/>
              </p:ext>
            </p:extLst>
          </p:nvPr>
        </p:nvGraphicFramePr>
        <p:xfrm>
          <a:off x="457200" y="1731963"/>
          <a:ext cx="8809738" cy="3749040"/>
        </p:xfrm>
        <a:graphic>
          <a:graphicData uri="http://schemas.openxmlformats.org/drawingml/2006/table">
            <a:tbl>
              <a:tblPr firstRow="1" bandRow="1">
                <a:tableStyleId>{5C22544A-7EE6-4342-B048-85BDC9FD1C3A}</a:tableStyleId>
              </a:tblPr>
              <a:tblGrid>
                <a:gridCol w="740665">
                  <a:extLst>
                    <a:ext uri="{9D8B030D-6E8A-4147-A177-3AD203B41FA5}">
                      <a16:colId xmlns:a16="http://schemas.microsoft.com/office/drawing/2014/main" val="1915672702"/>
                    </a:ext>
                  </a:extLst>
                </a:gridCol>
                <a:gridCol w="740665">
                  <a:extLst>
                    <a:ext uri="{9D8B030D-6E8A-4147-A177-3AD203B41FA5}">
                      <a16:colId xmlns:a16="http://schemas.microsoft.com/office/drawing/2014/main" val="2137349026"/>
                    </a:ext>
                  </a:extLst>
                </a:gridCol>
                <a:gridCol w="246888">
                  <a:extLst>
                    <a:ext uri="{9D8B030D-6E8A-4147-A177-3AD203B41FA5}">
                      <a16:colId xmlns:a16="http://schemas.microsoft.com/office/drawing/2014/main" val="543078035"/>
                    </a:ext>
                  </a:extLst>
                </a:gridCol>
                <a:gridCol w="208280">
                  <a:extLst>
                    <a:ext uri="{9D8B030D-6E8A-4147-A177-3AD203B41FA5}">
                      <a16:colId xmlns:a16="http://schemas.microsoft.com/office/drawing/2014/main" val="3963770170"/>
                    </a:ext>
                  </a:extLst>
                </a:gridCol>
                <a:gridCol w="208280">
                  <a:extLst>
                    <a:ext uri="{9D8B030D-6E8A-4147-A177-3AD203B41FA5}">
                      <a16:colId xmlns:a16="http://schemas.microsoft.com/office/drawing/2014/main" val="3130970849"/>
                    </a:ext>
                  </a:extLst>
                </a:gridCol>
                <a:gridCol w="208280">
                  <a:extLst>
                    <a:ext uri="{9D8B030D-6E8A-4147-A177-3AD203B41FA5}">
                      <a16:colId xmlns:a16="http://schemas.microsoft.com/office/drawing/2014/main" val="3667118447"/>
                    </a:ext>
                  </a:extLst>
                </a:gridCol>
                <a:gridCol w="208280">
                  <a:extLst>
                    <a:ext uri="{9D8B030D-6E8A-4147-A177-3AD203B41FA5}">
                      <a16:colId xmlns:a16="http://schemas.microsoft.com/office/drawing/2014/main" val="2807818858"/>
                    </a:ext>
                  </a:extLst>
                </a:gridCol>
                <a:gridCol w="208280">
                  <a:extLst>
                    <a:ext uri="{9D8B030D-6E8A-4147-A177-3AD203B41FA5}">
                      <a16:colId xmlns:a16="http://schemas.microsoft.com/office/drawing/2014/main" val="2687184210"/>
                    </a:ext>
                  </a:extLst>
                </a:gridCol>
                <a:gridCol w="208280">
                  <a:extLst>
                    <a:ext uri="{9D8B030D-6E8A-4147-A177-3AD203B41FA5}">
                      <a16:colId xmlns:a16="http://schemas.microsoft.com/office/drawing/2014/main" val="2299051478"/>
                    </a:ext>
                  </a:extLst>
                </a:gridCol>
                <a:gridCol w="208280">
                  <a:extLst>
                    <a:ext uri="{9D8B030D-6E8A-4147-A177-3AD203B41FA5}">
                      <a16:colId xmlns:a16="http://schemas.microsoft.com/office/drawing/2014/main" val="2033661471"/>
                    </a:ext>
                  </a:extLst>
                </a:gridCol>
                <a:gridCol w="208280">
                  <a:extLst>
                    <a:ext uri="{9D8B030D-6E8A-4147-A177-3AD203B41FA5}">
                      <a16:colId xmlns:a16="http://schemas.microsoft.com/office/drawing/2014/main" val="2209663614"/>
                    </a:ext>
                  </a:extLst>
                </a:gridCol>
                <a:gridCol w="208280">
                  <a:extLst>
                    <a:ext uri="{9D8B030D-6E8A-4147-A177-3AD203B41FA5}">
                      <a16:colId xmlns:a16="http://schemas.microsoft.com/office/drawing/2014/main" val="634549444"/>
                    </a:ext>
                  </a:extLst>
                </a:gridCol>
                <a:gridCol w="208280">
                  <a:extLst>
                    <a:ext uri="{9D8B030D-6E8A-4147-A177-3AD203B41FA5}">
                      <a16:colId xmlns:a16="http://schemas.microsoft.com/office/drawing/2014/main" val="2256493723"/>
                    </a:ext>
                  </a:extLst>
                </a:gridCol>
                <a:gridCol w="208280">
                  <a:extLst>
                    <a:ext uri="{9D8B030D-6E8A-4147-A177-3AD203B41FA5}">
                      <a16:colId xmlns:a16="http://schemas.microsoft.com/office/drawing/2014/main" val="2420332636"/>
                    </a:ext>
                  </a:extLst>
                </a:gridCol>
                <a:gridCol w="208280">
                  <a:extLst>
                    <a:ext uri="{9D8B030D-6E8A-4147-A177-3AD203B41FA5}">
                      <a16:colId xmlns:a16="http://schemas.microsoft.com/office/drawing/2014/main" val="3961829523"/>
                    </a:ext>
                  </a:extLst>
                </a:gridCol>
                <a:gridCol w="208280">
                  <a:extLst>
                    <a:ext uri="{9D8B030D-6E8A-4147-A177-3AD203B41FA5}">
                      <a16:colId xmlns:a16="http://schemas.microsoft.com/office/drawing/2014/main" val="1732711711"/>
                    </a:ext>
                  </a:extLst>
                </a:gridCol>
                <a:gridCol w="208280">
                  <a:extLst>
                    <a:ext uri="{9D8B030D-6E8A-4147-A177-3AD203B41FA5}">
                      <a16:colId xmlns:a16="http://schemas.microsoft.com/office/drawing/2014/main" val="1708587546"/>
                    </a:ext>
                  </a:extLst>
                </a:gridCol>
                <a:gridCol w="208280">
                  <a:extLst>
                    <a:ext uri="{9D8B030D-6E8A-4147-A177-3AD203B41FA5}">
                      <a16:colId xmlns:a16="http://schemas.microsoft.com/office/drawing/2014/main" val="1027005451"/>
                    </a:ext>
                  </a:extLst>
                </a:gridCol>
                <a:gridCol w="208280">
                  <a:extLst>
                    <a:ext uri="{9D8B030D-6E8A-4147-A177-3AD203B41FA5}">
                      <a16:colId xmlns:a16="http://schemas.microsoft.com/office/drawing/2014/main" val="999143549"/>
                    </a:ext>
                  </a:extLst>
                </a:gridCol>
                <a:gridCol w="208280">
                  <a:extLst>
                    <a:ext uri="{9D8B030D-6E8A-4147-A177-3AD203B41FA5}">
                      <a16:colId xmlns:a16="http://schemas.microsoft.com/office/drawing/2014/main" val="2866846213"/>
                    </a:ext>
                  </a:extLst>
                </a:gridCol>
                <a:gridCol w="208280">
                  <a:extLst>
                    <a:ext uri="{9D8B030D-6E8A-4147-A177-3AD203B41FA5}">
                      <a16:colId xmlns:a16="http://schemas.microsoft.com/office/drawing/2014/main" val="3086326532"/>
                    </a:ext>
                  </a:extLst>
                </a:gridCol>
                <a:gridCol w="208280">
                  <a:extLst>
                    <a:ext uri="{9D8B030D-6E8A-4147-A177-3AD203B41FA5}">
                      <a16:colId xmlns:a16="http://schemas.microsoft.com/office/drawing/2014/main" val="2460991038"/>
                    </a:ext>
                  </a:extLst>
                </a:gridCol>
                <a:gridCol w="208280">
                  <a:extLst>
                    <a:ext uri="{9D8B030D-6E8A-4147-A177-3AD203B41FA5}">
                      <a16:colId xmlns:a16="http://schemas.microsoft.com/office/drawing/2014/main" val="3154785740"/>
                    </a:ext>
                  </a:extLst>
                </a:gridCol>
                <a:gridCol w="208280">
                  <a:extLst>
                    <a:ext uri="{9D8B030D-6E8A-4147-A177-3AD203B41FA5}">
                      <a16:colId xmlns:a16="http://schemas.microsoft.com/office/drawing/2014/main" val="2058766788"/>
                    </a:ext>
                  </a:extLst>
                </a:gridCol>
                <a:gridCol w="208280">
                  <a:extLst>
                    <a:ext uri="{9D8B030D-6E8A-4147-A177-3AD203B41FA5}">
                      <a16:colId xmlns:a16="http://schemas.microsoft.com/office/drawing/2014/main" val="1079466907"/>
                    </a:ext>
                  </a:extLst>
                </a:gridCol>
                <a:gridCol w="208280">
                  <a:extLst>
                    <a:ext uri="{9D8B030D-6E8A-4147-A177-3AD203B41FA5}">
                      <a16:colId xmlns:a16="http://schemas.microsoft.com/office/drawing/2014/main" val="3004958889"/>
                    </a:ext>
                  </a:extLst>
                </a:gridCol>
                <a:gridCol w="208280">
                  <a:extLst>
                    <a:ext uri="{9D8B030D-6E8A-4147-A177-3AD203B41FA5}">
                      <a16:colId xmlns:a16="http://schemas.microsoft.com/office/drawing/2014/main" val="882540847"/>
                    </a:ext>
                  </a:extLst>
                </a:gridCol>
                <a:gridCol w="208280">
                  <a:extLst>
                    <a:ext uri="{9D8B030D-6E8A-4147-A177-3AD203B41FA5}">
                      <a16:colId xmlns:a16="http://schemas.microsoft.com/office/drawing/2014/main" val="1219097858"/>
                    </a:ext>
                  </a:extLst>
                </a:gridCol>
                <a:gridCol w="208280">
                  <a:extLst>
                    <a:ext uri="{9D8B030D-6E8A-4147-A177-3AD203B41FA5}">
                      <a16:colId xmlns:a16="http://schemas.microsoft.com/office/drawing/2014/main" val="3297405283"/>
                    </a:ext>
                  </a:extLst>
                </a:gridCol>
                <a:gridCol w="208280">
                  <a:extLst>
                    <a:ext uri="{9D8B030D-6E8A-4147-A177-3AD203B41FA5}">
                      <a16:colId xmlns:a16="http://schemas.microsoft.com/office/drawing/2014/main" val="543065720"/>
                    </a:ext>
                  </a:extLst>
                </a:gridCol>
                <a:gridCol w="208280">
                  <a:extLst>
                    <a:ext uri="{9D8B030D-6E8A-4147-A177-3AD203B41FA5}">
                      <a16:colId xmlns:a16="http://schemas.microsoft.com/office/drawing/2014/main" val="545186259"/>
                    </a:ext>
                  </a:extLst>
                </a:gridCol>
                <a:gridCol w="208280">
                  <a:extLst>
                    <a:ext uri="{9D8B030D-6E8A-4147-A177-3AD203B41FA5}">
                      <a16:colId xmlns:a16="http://schemas.microsoft.com/office/drawing/2014/main" val="1721710808"/>
                    </a:ext>
                  </a:extLst>
                </a:gridCol>
                <a:gridCol w="208280">
                  <a:extLst>
                    <a:ext uri="{9D8B030D-6E8A-4147-A177-3AD203B41FA5}">
                      <a16:colId xmlns:a16="http://schemas.microsoft.com/office/drawing/2014/main" val="3377682452"/>
                    </a:ext>
                  </a:extLst>
                </a:gridCol>
                <a:gridCol w="208280">
                  <a:extLst>
                    <a:ext uri="{9D8B030D-6E8A-4147-A177-3AD203B41FA5}">
                      <a16:colId xmlns:a16="http://schemas.microsoft.com/office/drawing/2014/main" val="526127383"/>
                    </a:ext>
                  </a:extLst>
                </a:gridCol>
                <a:gridCol w="208280">
                  <a:extLst>
                    <a:ext uri="{9D8B030D-6E8A-4147-A177-3AD203B41FA5}">
                      <a16:colId xmlns:a16="http://schemas.microsoft.com/office/drawing/2014/main" val="3430036409"/>
                    </a:ext>
                  </a:extLst>
                </a:gridCol>
                <a:gridCol w="208280">
                  <a:extLst>
                    <a:ext uri="{9D8B030D-6E8A-4147-A177-3AD203B41FA5}">
                      <a16:colId xmlns:a16="http://schemas.microsoft.com/office/drawing/2014/main" val="4004205874"/>
                    </a:ext>
                  </a:extLst>
                </a:gridCol>
                <a:gridCol w="208280">
                  <a:extLst>
                    <a:ext uri="{9D8B030D-6E8A-4147-A177-3AD203B41FA5}">
                      <a16:colId xmlns:a16="http://schemas.microsoft.com/office/drawing/2014/main" val="6277599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(Combined)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456916638"/>
                  </a:ext>
                </a:extLst>
              </a:tr>
            </a:tbl>
          </a:graphicData>
        </a:graphic>
      </p:graphicFrame>
      <p:sp>
        <p:nvSpPr>
          <p:cNvPr id="4" name="Text Placeholder 3">
            <a:extLst>
              <a:ext uri="{FF2B5EF4-FFF2-40B4-BE49-F238E27FC236}">
                <a16:creationId xmlns:a16="http://schemas.microsoft.com/office/drawing/2014/main" id="{48D610F4-C72E-41CF-BC71-CC444C84B3AA}"/>
              </a:ext>
            </a:extLst>
          </p:cNvPr>
          <p:cNvSpPr>
            <a:spLocks noGrp="1"/>
          </p:cNvSpPr>
          <p:nvPr>
            <p:ph type="body" sz="quarter" idx="14"/>
          </p:nvPr>
        </p:nvSpPr>
        <p:spPr/>
        <p:txBody>
          <a:bodyPr/>
          <a:lstStyle/>
          <a:p>
            <a:r>
              <a:rPr lang="en-US"/>
              <a:t>02/09/2026 - 02/22/2026</a:t>
            </a:r>
          </a:p>
        </p:txBody>
      </p:sp>
    </p:spTree>
    <p:extLst>
      <p:ext uri="{BB962C8B-B14F-4D97-AF65-F5344CB8AC3E}">
        <p14:creationId xmlns:p14="http://schemas.microsoft.com/office/powerpoint/2010/main" val="11980900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41FE4-80E6-4B10-8333-69250DB58580}"/>
              </a:ext>
            </a:extLst>
          </p:cNvPr>
          <p:cNvSpPr>
            <a:spLocks noGrp="1"/>
          </p:cNvSpPr>
          <p:nvPr>
            <p:ph type="title"/>
          </p:nvPr>
        </p:nvSpPr>
        <p:spPr/>
        <p:txBody>
          <a:bodyPr/>
          <a:lstStyle/>
          <a:p>
            <a:r>
              <a:rPr lang="en-US"/>
              <a:t>Facebook Custom Original Own Posts Table | 3 profiles - 2 of 8</a:t>
            </a:r>
          </a:p>
        </p:txBody>
      </p:sp>
      <p:graphicFrame>
        <p:nvGraphicFramePr>
          <p:cNvPr id="5" name="Table Placeholder 4">
            <a:extLst>
              <a:ext uri="{FF2B5EF4-FFF2-40B4-BE49-F238E27FC236}">
                <a16:creationId xmlns:a16="http://schemas.microsoft.com/office/drawing/2014/main" id="{2F34E01C-FE58-4B1B-A658-145C91169D92}"/>
              </a:ext>
            </a:extLst>
          </p:cNvPr>
          <p:cNvGraphicFramePr>
            <a:graphicFrameLocks noGrp="1"/>
          </p:cNvGraphicFramePr>
          <p:nvPr>
            <p:ph type="tbl" sz="quarter" idx="13"/>
            <p:extLst>
              <p:ext uri="{D42A27DB-BD31-4B8C-83A1-F6EECF244321}">
                <p14:modId xmlns:p14="http://schemas.microsoft.com/office/powerpoint/2010/main" val="338251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5">
                  <a:extLst>
                    <a:ext uri="{9D8B030D-6E8A-4147-A177-3AD203B41FA5}">
                      <a16:colId xmlns:a16="http://schemas.microsoft.com/office/drawing/2014/main" val="2183059541"/>
                    </a:ext>
                  </a:extLst>
                </a:gridCol>
                <a:gridCol w="740665">
                  <a:extLst>
                    <a:ext uri="{9D8B030D-6E8A-4147-A177-3AD203B41FA5}">
                      <a16:colId xmlns:a16="http://schemas.microsoft.com/office/drawing/2014/main" val="1769891746"/>
                    </a:ext>
                  </a:extLst>
                </a:gridCol>
                <a:gridCol w="246888">
                  <a:extLst>
                    <a:ext uri="{9D8B030D-6E8A-4147-A177-3AD203B41FA5}">
                      <a16:colId xmlns:a16="http://schemas.microsoft.com/office/drawing/2014/main" val="2064037289"/>
                    </a:ext>
                  </a:extLst>
                </a:gridCol>
                <a:gridCol w="208280">
                  <a:extLst>
                    <a:ext uri="{9D8B030D-6E8A-4147-A177-3AD203B41FA5}">
                      <a16:colId xmlns:a16="http://schemas.microsoft.com/office/drawing/2014/main" val="2140302630"/>
                    </a:ext>
                  </a:extLst>
                </a:gridCol>
                <a:gridCol w="208280">
                  <a:extLst>
                    <a:ext uri="{9D8B030D-6E8A-4147-A177-3AD203B41FA5}">
                      <a16:colId xmlns:a16="http://schemas.microsoft.com/office/drawing/2014/main" val="1849750477"/>
                    </a:ext>
                  </a:extLst>
                </a:gridCol>
                <a:gridCol w="208280">
                  <a:extLst>
                    <a:ext uri="{9D8B030D-6E8A-4147-A177-3AD203B41FA5}">
                      <a16:colId xmlns:a16="http://schemas.microsoft.com/office/drawing/2014/main" val="1261965506"/>
                    </a:ext>
                  </a:extLst>
                </a:gridCol>
                <a:gridCol w="208280">
                  <a:extLst>
                    <a:ext uri="{9D8B030D-6E8A-4147-A177-3AD203B41FA5}">
                      <a16:colId xmlns:a16="http://schemas.microsoft.com/office/drawing/2014/main" val="2282065708"/>
                    </a:ext>
                  </a:extLst>
                </a:gridCol>
                <a:gridCol w="208280">
                  <a:extLst>
                    <a:ext uri="{9D8B030D-6E8A-4147-A177-3AD203B41FA5}">
                      <a16:colId xmlns:a16="http://schemas.microsoft.com/office/drawing/2014/main" val="134343480"/>
                    </a:ext>
                  </a:extLst>
                </a:gridCol>
                <a:gridCol w="208280">
                  <a:extLst>
                    <a:ext uri="{9D8B030D-6E8A-4147-A177-3AD203B41FA5}">
                      <a16:colId xmlns:a16="http://schemas.microsoft.com/office/drawing/2014/main" val="999506356"/>
                    </a:ext>
                  </a:extLst>
                </a:gridCol>
                <a:gridCol w="208280">
                  <a:extLst>
                    <a:ext uri="{9D8B030D-6E8A-4147-A177-3AD203B41FA5}">
                      <a16:colId xmlns:a16="http://schemas.microsoft.com/office/drawing/2014/main" val="220169007"/>
                    </a:ext>
                  </a:extLst>
                </a:gridCol>
                <a:gridCol w="208280">
                  <a:extLst>
                    <a:ext uri="{9D8B030D-6E8A-4147-A177-3AD203B41FA5}">
                      <a16:colId xmlns:a16="http://schemas.microsoft.com/office/drawing/2014/main" val="4069222103"/>
                    </a:ext>
                  </a:extLst>
                </a:gridCol>
                <a:gridCol w="208280">
                  <a:extLst>
                    <a:ext uri="{9D8B030D-6E8A-4147-A177-3AD203B41FA5}">
                      <a16:colId xmlns:a16="http://schemas.microsoft.com/office/drawing/2014/main" val="2510143107"/>
                    </a:ext>
                  </a:extLst>
                </a:gridCol>
                <a:gridCol w="208280">
                  <a:extLst>
                    <a:ext uri="{9D8B030D-6E8A-4147-A177-3AD203B41FA5}">
                      <a16:colId xmlns:a16="http://schemas.microsoft.com/office/drawing/2014/main" val="3046198453"/>
                    </a:ext>
                  </a:extLst>
                </a:gridCol>
                <a:gridCol w="208280">
                  <a:extLst>
                    <a:ext uri="{9D8B030D-6E8A-4147-A177-3AD203B41FA5}">
                      <a16:colId xmlns:a16="http://schemas.microsoft.com/office/drawing/2014/main" val="1059910870"/>
                    </a:ext>
                  </a:extLst>
                </a:gridCol>
                <a:gridCol w="208280">
                  <a:extLst>
                    <a:ext uri="{9D8B030D-6E8A-4147-A177-3AD203B41FA5}">
                      <a16:colId xmlns:a16="http://schemas.microsoft.com/office/drawing/2014/main" val="3499117773"/>
                    </a:ext>
                  </a:extLst>
                </a:gridCol>
                <a:gridCol w="208280">
                  <a:extLst>
                    <a:ext uri="{9D8B030D-6E8A-4147-A177-3AD203B41FA5}">
                      <a16:colId xmlns:a16="http://schemas.microsoft.com/office/drawing/2014/main" val="2505748564"/>
                    </a:ext>
                  </a:extLst>
                </a:gridCol>
                <a:gridCol w="208280">
                  <a:extLst>
                    <a:ext uri="{9D8B030D-6E8A-4147-A177-3AD203B41FA5}">
                      <a16:colId xmlns:a16="http://schemas.microsoft.com/office/drawing/2014/main" val="1142672624"/>
                    </a:ext>
                  </a:extLst>
                </a:gridCol>
                <a:gridCol w="208280">
                  <a:extLst>
                    <a:ext uri="{9D8B030D-6E8A-4147-A177-3AD203B41FA5}">
                      <a16:colId xmlns:a16="http://schemas.microsoft.com/office/drawing/2014/main" val="667310174"/>
                    </a:ext>
                  </a:extLst>
                </a:gridCol>
                <a:gridCol w="208280">
                  <a:extLst>
                    <a:ext uri="{9D8B030D-6E8A-4147-A177-3AD203B41FA5}">
                      <a16:colId xmlns:a16="http://schemas.microsoft.com/office/drawing/2014/main" val="2356744727"/>
                    </a:ext>
                  </a:extLst>
                </a:gridCol>
                <a:gridCol w="208280">
                  <a:extLst>
                    <a:ext uri="{9D8B030D-6E8A-4147-A177-3AD203B41FA5}">
                      <a16:colId xmlns:a16="http://schemas.microsoft.com/office/drawing/2014/main" val="983904230"/>
                    </a:ext>
                  </a:extLst>
                </a:gridCol>
                <a:gridCol w="208280">
                  <a:extLst>
                    <a:ext uri="{9D8B030D-6E8A-4147-A177-3AD203B41FA5}">
                      <a16:colId xmlns:a16="http://schemas.microsoft.com/office/drawing/2014/main" val="196183067"/>
                    </a:ext>
                  </a:extLst>
                </a:gridCol>
                <a:gridCol w="208280">
                  <a:extLst>
                    <a:ext uri="{9D8B030D-6E8A-4147-A177-3AD203B41FA5}">
                      <a16:colId xmlns:a16="http://schemas.microsoft.com/office/drawing/2014/main" val="1904770643"/>
                    </a:ext>
                  </a:extLst>
                </a:gridCol>
                <a:gridCol w="208280">
                  <a:extLst>
                    <a:ext uri="{9D8B030D-6E8A-4147-A177-3AD203B41FA5}">
                      <a16:colId xmlns:a16="http://schemas.microsoft.com/office/drawing/2014/main" val="299001660"/>
                    </a:ext>
                  </a:extLst>
                </a:gridCol>
                <a:gridCol w="208280">
                  <a:extLst>
                    <a:ext uri="{9D8B030D-6E8A-4147-A177-3AD203B41FA5}">
                      <a16:colId xmlns:a16="http://schemas.microsoft.com/office/drawing/2014/main" val="1929349069"/>
                    </a:ext>
                  </a:extLst>
                </a:gridCol>
                <a:gridCol w="208280">
                  <a:extLst>
                    <a:ext uri="{9D8B030D-6E8A-4147-A177-3AD203B41FA5}">
                      <a16:colId xmlns:a16="http://schemas.microsoft.com/office/drawing/2014/main" val="3288219596"/>
                    </a:ext>
                  </a:extLst>
                </a:gridCol>
                <a:gridCol w="208280">
                  <a:extLst>
                    <a:ext uri="{9D8B030D-6E8A-4147-A177-3AD203B41FA5}">
                      <a16:colId xmlns:a16="http://schemas.microsoft.com/office/drawing/2014/main" val="480752483"/>
                    </a:ext>
                  </a:extLst>
                </a:gridCol>
                <a:gridCol w="208280">
                  <a:extLst>
                    <a:ext uri="{9D8B030D-6E8A-4147-A177-3AD203B41FA5}">
                      <a16:colId xmlns:a16="http://schemas.microsoft.com/office/drawing/2014/main" val="137061987"/>
                    </a:ext>
                  </a:extLst>
                </a:gridCol>
                <a:gridCol w="208280">
                  <a:extLst>
                    <a:ext uri="{9D8B030D-6E8A-4147-A177-3AD203B41FA5}">
                      <a16:colId xmlns:a16="http://schemas.microsoft.com/office/drawing/2014/main" val="3712620398"/>
                    </a:ext>
                  </a:extLst>
                </a:gridCol>
                <a:gridCol w="208280">
                  <a:extLst>
                    <a:ext uri="{9D8B030D-6E8A-4147-A177-3AD203B41FA5}">
                      <a16:colId xmlns:a16="http://schemas.microsoft.com/office/drawing/2014/main" val="3832942076"/>
                    </a:ext>
                  </a:extLst>
                </a:gridCol>
                <a:gridCol w="208280">
                  <a:extLst>
                    <a:ext uri="{9D8B030D-6E8A-4147-A177-3AD203B41FA5}">
                      <a16:colId xmlns:a16="http://schemas.microsoft.com/office/drawing/2014/main" val="1210129060"/>
                    </a:ext>
                  </a:extLst>
                </a:gridCol>
                <a:gridCol w="208280">
                  <a:extLst>
                    <a:ext uri="{9D8B030D-6E8A-4147-A177-3AD203B41FA5}">
                      <a16:colId xmlns:a16="http://schemas.microsoft.com/office/drawing/2014/main" val="2657099893"/>
                    </a:ext>
                  </a:extLst>
                </a:gridCol>
                <a:gridCol w="208280">
                  <a:extLst>
                    <a:ext uri="{9D8B030D-6E8A-4147-A177-3AD203B41FA5}">
                      <a16:colId xmlns:a16="http://schemas.microsoft.com/office/drawing/2014/main" val="532398350"/>
                    </a:ext>
                  </a:extLst>
                </a:gridCol>
                <a:gridCol w="208280">
                  <a:extLst>
                    <a:ext uri="{9D8B030D-6E8A-4147-A177-3AD203B41FA5}">
                      <a16:colId xmlns:a16="http://schemas.microsoft.com/office/drawing/2014/main" val="843508315"/>
                    </a:ext>
                  </a:extLst>
                </a:gridCol>
                <a:gridCol w="208280">
                  <a:extLst>
                    <a:ext uri="{9D8B030D-6E8A-4147-A177-3AD203B41FA5}">
                      <a16:colId xmlns:a16="http://schemas.microsoft.com/office/drawing/2014/main" val="1428851914"/>
                    </a:ext>
                  </a:extLst>
                </a:gridCol>
                <a:gridCol w="208280">
                  <a:extLst>
                    <a:ext uri="{9D8B030D-6E8A-4147-A177-3AD203B41FA5}">
                      <a16:colId xmlns:a16="http://schemas.microsoft.com/office/drawing/2014/main" val="272681574"/>
                    </a:ext>
                  </a:extLst>
                </a:gridCol>
                <a:gridCol w="208280">
                  <a:extLst>
                    <a:ext uri="{9D8B030D-6E8A-4147-A177-3AD203B41FA5}">
                      <a16:colId xmlns:a16="http://schemas.microsoft.com/office/drawing/2014/main" val="540283782"/>
                    </a:ext>
                  </a:extLst>
                </a:gridCol>
                <a:gridCol w="208280">
                  <a:extLst>
                    <a:ext uri="{9D8B030D-6E8A-4147-A177-3AD203B41FA5}">
                      <a16:colId xmlns:a16="http://schemas.microsoft.com/office/drawing/2014/main" val="22734049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(Combined)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423952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- 2026-02-22 11:01:22</a:t>
                      </a:r>
                      <a:r>
                        <a:rPr kumimoji="0" lang="de-DE" sz="1000" b="0" i="0" u="none" strike="noStrike" kern="1200" cap="none" spc="0" normalizeH="0" baseline="0" noProof="0">
                          <a:ln>
                            <a:noFill/>
                          </a:ln>
                          <a:solidFill>
                            <a:prstClr val="black"/>
                          </a:solidFill>
                          <a:effectLst/>
                          <a:uLnTx/>
                          <a:uFillTx/>
                          <a:latin typeface="Calibri"/>
                          <a:ea typeface="+mn-ea"/>
                          <a:cs typeface="+mn-cs"/>
                        </a:rPr>
                        <a:t>
 Die Energiewende braucht Menschen mit Technik im Kopf und Praxis im Blut. ⚡​
Mit der Bayernwerk Akademie kannst du Ingenieurwissenschaften berufsbegleitend studieren - flexibel über einzelne Zertifikate.​
Du sammelst ECTS-Punkte Schritt für Schritt. Und wenn genug zusammenkommen, hältst du deinen Bachelor of Engineering in der Hand.​
📅 Ab WS 2026/27: Zertifikat „Ingenieurwissenschaften - Vertiefung“ buchbar.​
Mach den nächsten Schritt.​
Wir begleiten dich dabei. 
https://www.bayernwerk.de/de/akademie/studium/bachelor-of-engineering.html
#bayernwerkakademie #zertifikate #bachelor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https://quintly-eu-image-storage.s3.amazonaws.com/24dff6f06e3adf91603d469825987f3a/24ba846a74793c41304aa53fd70f7be4.jpg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02/23/2026 07:18:06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0.8703 %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845120963"/>
                  </a:ext>
                </a:extLst>
              </a:tr>
            </a:tbl>
          </a:graphicData>
        </a:graphic>
      </p:graphicFrame>
      <p:sp>
        <p:nvSpPr>
          <p:cNvPr id="4" name="Text Placeholder 3">
            <a:extLst>
              <a:ext uri="{FF2B5EF4-FFF2-40B4-BE49-F238E27FC236}">
                <a16:creationId xmlns:a16="http://schemas.microsoft.com/office/drawing/2014/main" id="{3E369C6B-E2FE-4DDC-A882-11141ED5008C}"/>
              </a:ext>
            </a:extLst>
          </p:cNvPr>
          <p:cNvSpPr>
            <a:spLocks noGrp="1"/>
          </p:cNvSpPr>
          <p:nvPr>
            <p:ph type="body" sz="quarter" idx="14"/>
          </p:nvPr>
        </p:nvSpPr>
        <p:spPr/>
        <p:txBody>
          <a:bodyPr/>
          <a:lstStyle/>
          <a:p>
            <a:r>
              <a:rPr lang="en-US"/>
              <a:t>02/09/2026 - 02/22/2026</a:t>
            </a:r>
          </a:p>
        </p:txBody>
      </p:sp>
    </p:spTree>
    <p:extLst>
      <p:ext uri="{BB962C8B-B14F-4D97-AF65-F5344CB8AC3E}">
        <p14:creationId xmlns:p14="http://schemas.microsoft.com/office/powerpoint/2010/main" val="6018719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DD154-73F3-4A16-B699-198AFA68DF42}"/>
              </a:ext>
            </a:extLst>
          </p:cNvPr>
          <p:cNvSpPr>
            <a:spLocks noGrp="1"/>
          </p:cNvSpPr>
          <p:nvPr>
            <p:ph type="title"/>
          </p:nvPr>
        </p:nvSpPr>
        <p:spPr/>
        <p:txBody>
          <a:bodyPr/>
          <a:lstStyle/>
          <a:p>
            <a:r>
              <a:rPr lang="en-US"/>
              <a:t>Facebook Custom Original Own Posts Table | 3 profiles - 3 of 8</a:t>
            </a:r>
          </a:p>
        </p:txBody>
      </p:sp>
      <p:graphicFrame>
        <p:nvGraphicFramePr>
          <p:cNvPr id="5" name="Table Placeholder 4">
            <a:extLst>
              <a:ext uri="{FF2B5EF4-FFF2-40B4-BE49-F238E27FC236}">
                <a16:creationId xmlns:a16="http://schemas.microsoft.com/office/drawing/2014/main" id="{27A4B09B-3177-4339-A3E9-6B3E81E81D4C}"/>
              </a:ext>
            </a:extLst>
          </p:cNvPr>
          <p:cNvGraphicFramePr>
            <a:graphicFrameLocks noGrp="1"/>
          </p:cNvGraphicFramePr>
          <p:nvPr>
            <p:ph type="tbl" sz="quarter" idx="13"/>
            <p:extLst>
              <p:ext uri="{D42A27DB-BD31-4B8C-83A1-F6EECF244321}">
                <p14:modId xmlns:p14="http://schemas.microsoft.com/office/powerpoint/2010/main" val="3626536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5">
                  <a:extLst>
                    <a:ext uri="{9D8B030D-6E8A-4147-A177-3AD203B41FA5}">
                      <a16:colId xmlns:a16="http://schemas.microsoft.com/office/drawing/2014/main" val="2851598010"/>
                    </a:ext>
                  </a:extLst>
                </a:gridCol>
                <a:gridCol w="740665">
                  <a:extLst>
                    <a:ext uri="{9D8B030D-6E8A-4147-A177-3AD203B41FA5}">
                      <a16:colId xmlns:a16="http://schemas.microsoft.com/office/drawing/2014/main" val="3911427716"/>
                    </a:ext>
                  </a:extLst>
                </a:gridCol>
                <a:gridCol w="246888">
                  <a:extLst>
                    <a:ext uri="{9D8B030D-6E8A-4147-A177-3AD203B41FA5}">
                      <a16:colId xmlns:a16="http://schemas.microsoft.com/office/drawing/2014/main" val="665976229"/>
                    </a:ext>
                  </a:extLst>
                </a:gridCol>
                <a:gridCol w="208280">
                  <a:extLst>
                    <a:ext uri="{9D8B030D-6E8A-4147-A177-3AD203B41FA5}">
                      <a16:colId xmlns:a16="http://schemas.microsoft.com/office/drawing/2014/main" val="4160538476"/>
                    </a:ext>
                  </a:extLst>
                </a:gridCol>
                <a:gridCol w="208280">
                  <a:extLst>
                    <a:ext uri="{9D8B030D-6E8A-4147-A177-3AD203B41FA5}">
                      <a16:colId xmlns:a16="http://schemas.microsoft.com/office/drawing/2014/main" val="1369842351"/>
                    </a:ext>
                  </a:extLst>
                </a:gridCol>
                <a:gridCol w="208280">
                  <a:extLst>
                    <a:ext uri="{9D8B030D-6E8A-4147-A177-3AD203B41FA5}">
                      <a16:colId xmlns:a16="http://schemas.microsoft.com/office/drawing/2014/main" val="183579345"/>
                    </a:ext>
                  </a:extLst>
                </a:gridCol>
                <a:gridCol w="208280">
                  <a:extLst>
                    <a:ext uri="{9D8B030D-6E8A-4147-A177-3AD203B41FA5}">
                      <a16:colId xmlns:a16="http://schemas.microsoft.com/office/drawing/2014/main" val="1506948906"/>
                    </a:ext>
                  </a:extLst>
                </a:gridCol>
                <a:gridCol w="208280">
                  <a:extLst>
                    <a:ext uri="{9D8B030D-6E8A-4147-A177-3AD203B41FA5}">
                      <a16:colId xmlns:a16="http://schemas.microsoft.com/office/drawing/2014/main" val="4246490332"/>
                    </a:ext>
                  </a:extLst>
                </a:gridCol>
                <a:gridCol w="208280">
                  <a:extLst>
                    <a:ext uri="{9D8B030D-6E8A-4147-A177-3AD203B41FA5}">
                      <a16:colId xmlns:a16="http://schemas.microsoft.com/office/drawing/2014/main" val="2133430393"/>
                    </a:ext>
                  </a:extLst>
                </a:gridCol>
                <a:gridCol w="208280">
                  <a:extLst>
                    <a:ext uri="{9D8B030D-6E8A-4147-A177-3AD203B41FA5}">
                      <a16:colId xmlns:a16="http://schemas.microsoft.com/office/drawing/2014/main" val="2349755988"/>
                    </a:ext>
                  </a:extLst>
                </a:gridCol>
                <a:gridCol w="208280">
                  <a:extLst>
                    <a:ext uri="{9D8B030D-6E8A-4147-A177-3AD203B41FA5}">
                      <a16:colId xmlns:a16="http://schemas.microsoft.com/office/drawing/2014/main" val="1097690460"/>
                    </a:ext>
                  </a:extLst>
                </a:gridCol>
                <a:gridCol w="208280">
                  <a:extLst>
                    <a:ext uri="{9D8B030D-6E8A-4147-A177-3AD203B41FA5}">
                      <a16:colId xmlns:a16="http://schemas.microsoft.com/office/drawing/2014/main" val="753493675"/>
                    </a:ext>
                  </a:extLst>
                </a:gridCol>
                <a:gridCol w="208280">
                  <a:extLst>
                    <a:ext uri="{9D8B030D-6E8A-4147-A177-3AD203B41FA5}">
                      <a16:colId xmlns:a16="http://schemas.microsoft.com/office/drawing/2014/main" val="3872907495"/>
                    </a:ext>
                  </a:extLst>
                </a:gridCol>
                <a:gridCol w="208280">
                  <a:extLst>
                    <a:ext uri="{9D8B030D-6E8A-4147-A177-3AD203B41FA5}">
                      <a16:colId xmlns:a16="http://schemas.microsoft.com/office/drawing/2014/main" val="1494939544"/>
                    </a:ext>
                  </a:extLst>
                </a:gridCol>
                <a:gridCol w="208280">
                  <a:extLst>
                    <a:ext uri="{9D8B030D-6E8A-4147-A177-3AD203B41FA5}">
                      <a16:colId xmlns:a16="http://schemas.microsoft.com/office/drawing/2014/main" val="57136048"/>
                    </a:ext>
                  </a:extLst>
                </a:gridCol>
                <a:gridCol w="208280">
                  <a:extLst>
                    <a:ext uri="{9D8B030D-6E8A-4147-A177-3AD203B41FA5}">
                      <a16:colId xmlns:a16="http://schemas.microsoft.com/office/drawing/2014/main" val="2500417646"/>
                    </a:ext>
                  </a:extLst>
                </a:gridCol>
                <a:gridCol w="208280">
                  <a:extLst>
                    <a:ext uri="{9D8B030D-6E8A-4147-A177-3AD203B41FA5}">
                      <a16:colId xmlns:a16="http://schemas.microsoft.com/office/drawing/2014/main" val="671918470"/>
                    </a:ext>
                  </a:extLst>
                </a:gridCol>
                <a:gridCol w="208280">
                  <a:extLst>
                    <a:ext uri="{9D8B030D-6E8A-4147-A177-3AD203B41FA5}">
                      <a16:colId xmlns:a16="http://schemas.microsoft.com/office/drawing/2014/main" val="1767184948"/>
                    </a:ext>
                  </a:extLst>
                </a:gridCol>
                <a:gridCol w="208280">
                  <a:extLst>
                    <a:ext uri="{9D8B030D-6E8A-4147-A177-3AD203B41FA5}">
                      <a16:colId xmlns:a16="http://schemas.microsoft.com/office/drawing/2014/main" val="247076007"/>
                    </a:ext>
                  </a:extLst>
                </a:gridCol>
                <a:gridCol w="208280">
                  <a:extLst>
                    <a:ext uri="{9D8B030D-6E8A-4147-A177-3AD203B41FA5}">
                      <a16:colId xmlns:a16="http://schemas.microsoft.com/office/drawing/2014/main" val="2113598979"/>
                    </a:ext>
                  </a:extLst>
                </a:gridCol>
                <a:gridCol w="208280">
                  <a:extLst>
                    <a:ext uri="{9D8B030D-6E8A-4147-A177-3AD203B41FA5}">
                      <a16:colId xmlns:a16="http://schemas.microsoft.com/office/drawing/2014/main" val="503742269"/>
                    </a:ext>
                  </a:extLst>
                </a:gridCol>
                <a:gridCol w="208280">
                  <a:extLst>
                    <a:ext uri="{9D8B030D-6E8A-4147-A177-3AD203B41FA5}">
                      <a16:colId xmlns:a16="http://schemas.microsoft.com/office/drawing/2014/main" val="2662118431"/>
                    </a:ext>
                  </a:extLst>
                </a:gridCol>
                <a:gridCol w="208280">
                  <a:extLst>
                    <a:ext uri="{9D8B030D-6E8A-4147-A177-3AD203B41FA5}">
                      <a16:colId xmlns:a16="http://schemas.microsoft.com/office/drawing/2014/main" val="2194869479"/>
                    </a:ext>
                  </a:extLst>
                </a:gridCol>
                <a:gridCol w="208280">
                  <a:extLst>
                    <a:ext uri="{9D8B030D-6E8A-4147-A177-3AD203B41FA5}">
                      <a16:colId xmlns:a16="http://schemas.microsoft.com/office/drawing/2014/main" val="1532961812"/>
                    </a:ext>
                  </a:extLst>
                </a:gridCol>
                <a:gridCol w="208280">
                  <a:extLst>
                    <a:ext uri="{9D8B030D-6E8A-4147-A177-3AD203B41FA5}">
                      <a16:colId xmlns:a16="http://schemas.microsoft.com/office/drawing/2014/main" val="1375984920"/>
                    </a:ext>
                  </a:extLst>
                </a:gridCol>
                <a:gridCol w="208280">
                  <a:extLst>
                    <a:ext uri="{9D8B030D-6E8A-4147-A177-3AD203B41FA5}">
                      <a16:colId xmlns:a16="http://schemas.microsoft.com/office/drawing/2014/main" val="122053635"/>
                    </a:ext>
                  </a:extLst>
                </a:gridCol>
                <a:gridCol w="208280">
                  <a:extLst>
                    <a:ext uri="{9D8B030D-6E8A-4147-A177-3AD203B41FA5}">
                      <a16:colId xmlns:a16="http://schemas.microsoft.com/office/drawing/2014/main" val="3793720388"/>
                    </a:ext>
                  </a:extLst>
                </a:gridCol>
                <a:gridCol w="208280">
                  <a:extLst>
                    <a:ext uri="{9D8B030D-6E8A-4147-A177-3AD203B41FA5}">
                      <a16:colId xmlns:a16="http://schemas.microsoft.com/office/drawing/2014/main" val="199891395"/>
                    </a:ext>
                  </a:extLst>
                </a:gridCol>
                <a:gridCol w="208280">
                  <a:extLst>
                    <a:ext uri="{9D8B030D-6E8A-4147-A177-3AD203B41FA5}">
                      <a16:colId xmlns:a16="http://schemas.microsoft.com/office/drawing/2014/main" val="2389603630"/>
                    </a:ext>
                  </a:extLst>
                </a:gridCol>
                <a:gridCol w="208280">
                  <a:extLst>
                    <a:ext uri="{9D8B030D-6E8A-4147-A177-3AD203B41FA5}">
                      <a16:colId xmlns:a16="http://schemas.microsoft.com/office/drawing/2014/main" val="2212207045"/>
                    </a:ext>
                  </a:extLst>
                </a:gridCol>
                <a:gridCol w="208280">
                  <a:extLst>
                    <a:ext uri="{9D8B030D-6E8A-4147-A177-3AD203B41FA5}">
                      <a16:colId xmlns:a16="http://schemas.microsoft.com/office/drawing/2014/main" val="2085039812"/>
                    </a:ext>
                  </a:extLst>
                </a:gridCol>
                <a:gridCol w="208280">
                  <a:extLst>
                    <a:ext uri="{9D8B030D-6E8A-4147-A177-3AD203B41FA5}">
                      <a16:colId xmlns:a16="http://schemas.microsoft.com/office/drawing/2014/main" val="577653610"/>
                    </a:ext>
                  </a:extLst>
                </a:gridCol>
                <a:gridCol w="208280">
                  <a:extLst>
                    <a:ext uri="{9D8B030D-6E8A-4147-A177-3AD203B41FA5}">
                      <a16:colId xmlns:a16="http://schemas.microsoft.com/office/drawing/2014/main" val="338462456"/>
                    </a:ext>
                  </a:extLst>
                </a:gridCol>
                <a:gridCol w="208280">
                  <a:extLst>
                    <a:ext uri="{9D8B030D-6E8A-4147-A177-3AD203B41FA5}">
                      <a16:colId xmlns:a16="http://schemas.microsoft.com/office/drawing/2014/main" val="2750717591"/>
                    </a:ext>
                  </a:extLst>
                </a:gridCol>
                <a:gridCol w="208280">
                  <a:extLst>
                    <a:ext uri="{9D8B030D-6E8A-4147-A177-3AD203B41FA5}">
                      <a16:colId xmlns:a16="http://schemas.microsoft.com/office/drawing/2014/main" val="2062836833"/>
                    </a:ext>
                  </a:extLst>
                </a:gridCol>
                <a:gridCol w="208280">
                  <a:extLst>
                    <a:ext uri="{9D8B030D-6E8A-4147-A177-3AD203B41FA5}">
                      <a16:colId xmlns:a16="http://schemas.microsoft.com/office/drawing/2014/main" val="3983313823"/>
                    </a:ext>
                  </a:extLst>
                </a:gridCol>
                <a:gridCol w="208280">
                  <a:extLst>
                    <a:ext uri="{9D8B030D-6E8A-4147-A177-3AD203B41FA5}">
                      <a16:colId xmlns:a16="http://schemas.microsoft.com/office/drawing/2014/main" val="5763219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(Combined)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3300028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- 2026-02-21 10:22:12</a:t>
                      </a:r>
                      <a:r>
                        <a:rPr kumimoji="0" lang="de-DE" sz="1000" b="0" i="0" u="none" strike="noStrike" kern="1200" cap="none" spc="0" normalizeH="0" baseline="0" noProof="0">
                          <a:ln>
                            <a:noFill/>
                          </a:ln>
                          <a:solidFill>
                            <a:prstClr val="black"/>
                          </a:solidFill>
                          <a:effectLst/>
                          <a:uLnTx/>
                          <a:uFillTx/>
                          <a:latin typeface="Calibri"/>
                          <a:ea typeface="+mn-ea"/>
                          <a:cs typeface="+mn-cs"/>
                        </a:rPr>
                        <a:t>
 🔎 Was steckt hinter den Berufen, die unsere Energiezukunft sichern?​
Beim Bayernwerk arbeiten Menschen in Rollen, die man nicht auf den ersten Blick sieht, die aber entscheidend dafür sind, dass unser Stromnetz zuverlässig und zukunftsfähig bleibt. Genau diese Berufe machen wir sichtbar.​
🔌 Andreas Beruf: Assetmanager​
Er entscheidet mit, wo Leitungen und Anlagen modernisiert werden, auf Basis fundierter Analysen, Bewertungen und enger Zusammenarbeit im Team. ⚡​
💬 Sein Antrieb: „Wir gestalten heute die Versorgungsqualität von morgen.“​
Besonders schön ist es für ihn, durch Gemeinden zu fahren und zu sehen, wo Planung bereits Realität geworden ist. ​
Was viele unterschätzen: Hinter jeder strategischen Entscheidung stehen konkrete Berechnungen, mit direktem Einfluss auf reale Projekte im Netz.​
Was ihn beim Bayernwerk überrascht hat?​
Das Arbeitsklima: ein junges, dynamisches Team mit viel Eigeninitiative und starkem Zusammenhalt, über Abteilungen hinweg. Hier zählt Teamgeist genauso wie Fachwissen. Jede und jeder bringt sich ein, damit wir gemeinsam die Energiezukunft gestalten können.​
➡️ Welchen Beruf sollen wir als Nächstes zeigen?​
#MeinBeruf #energiezukunft #karriere #bayernwerk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https://quintly-eu-image-storage.s3.amazonaws.com/24dff6f06e3adf91603d469825987f3a/ff660b04a865abadafcfc566f329e065.jpg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02/23/2026 07:18:06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922700203"/>
                  </a:ext>
                </a:extLst>
              </a:tr>
            </a:tbl>
          </a:graphicData>
        </a:graphic>
      </p:graphicFrame>
      <p:sp>
        <p:nvSpPr>
          <p:cNvPr id="4" name="Text Placeholder 3">
            <a:extLst>
              <a:ext uri="{FF2B5EF4-FFF2-40B4-BE49-F238E27FC236}">
                <a16:creationId xmlns:a16="http://schemas.microsoft.com/office/drawing/2014/main" id="{984526D2-2404-4319-ABEC-A71997D1F757}"/>
              </a:ext>
            </a:extLst>
          </p:cNvPr>
          <p:cNvSpPr>
            <a:spLocks noGrp="1"/>
          </p:cNvSpPr>
          <p:nvPr>
            <p:ph type="body" sz="quarter" idx="14"/>
          </p:nvPr>
        </p:nvSpPr>
        <p:spPr/>
        <p:txBody>
          <a:bodyPr/>
          <a:lstStyle/>
          <a:p>
            <a:r>
              <a:rPr lang="en-US"/>
              <a:t>02/09/2026 - 02/22/2026</a:t>
            </a:r>
          </a:p>
        </p:txBody>
      </p:sp>
    </p:spTree>
    <p:extLst>
      <p:ext uri="{BB962C8B-B14F-4D97-AF65-F5344CB8AC3E}">
        <p14:creationId xmlns:p14="http://schemas.microsoft.com/office/powerpoint/2010/main" val="19435015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5B540-C4B4-49F7-B149-0DF140D98DD6}"/>
              </a:ext>
            </a:extLst>
          </p:cNvPr>
          <p:cNvSpPr>
            <a:spLocks noGrp="1"/>
          </p:cNvSpPr>
          <p:nvPr>
            <p:ph type="title"/>
          </p:nvPr>
        </p:nvSpPr>
        <p:spPr/>
        <p:txBody>
          <a:bodyPr/>
          <a:lstStyle/>
          <a:p>
            <a:r>
              <a:rPr lang="en-US"/>
              <a:t>Facebook Custom Original Own Posts Table | 3 profiles - 4 of 8</a:t>
            </a:r>
          </a:p>
        </p:txBody>
      </p:sp>
      <p:graphicFrame>
        <p:nvGraphicFramePr>
          <p:cNvPr id="5" name="Table Placeholder 4">
            <a:extLst>
              <a:ext uri="{FF2B5EF4-FFF2-40B4-BE49-F238E27FC236}">
                <a16:creationId xmlns:a16="http://schemas.microsoft.com/office/drawing/2014/main" id="{3F7DF541-4EFF-416A-AD9A-3E0BFF026D40}"/>
              </a:ext>
            </a:extLst>
          </p:cNvPr>
          <p:cNvGraphicFramePr>
            <a:graphicFrameLocks noGrp="1"/>
          </p:cNvGraphicFramePr>
          <p:nvPr>
            <p:ph type="tbl" sz="quarter" idx="13"/>
            <p:extLst>
              <p:ext uri="{D42A27DB-BD31-4B8C-83A1-F6EECF244321}">
                <p14:modId xmlns:p14="http://schemas.microsoft.com/office/powerpoint/2010/main" val="14021890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5">
                  <a:extLst>
                    <a:ext uri="{9D8B030D-6E8A-4147-A177-3AD203B41FA5}">
                      <a16:colId xmlns:a16="http://schemas.microsoft.com/office/drawing/2014/main" val="671571277"/>
                    </a:ext>
                  </a:extLst>
                </a:gridCol>
                <a:gridCol w="740665">
                  <a:extLst>
                    <a:ext uri="{9D8B030D-6E8A-4147-A177-3AD203B41FA5}">
                      <a16:colId xmlns:a16="http://schemas.microsoft.com/office/drawing/2014/main" val="2764110557"/>
                    </a:ext>
                  </a:extLst>
                </a:gridCol>
                <a:gridCol w="246888">
                  <a:extLst>
                    <a:ext uri="{9D8B030D-6E8A-4147-A177-3AD203B41FA5}">
                      <a16:colId xmlns:a16="http://schemas.microsoft.com/office/drawing/2014/main" val="2227773464"/>
                    </a:ext>
                  </a:extLst>
                </a:gridCol>
                <a:gridCol w="208280">
                  <a:extLst>
                    <a:ext uri="{9D8B030D-6E8A-4147-A177-3AD203B41FA5}">
                      <a16:colId xmlns:a16="http://schemas.microsoft.com/office/drawing/2014/main" val="3749372716"/>
                    </a:ext>
                  </a:extLst>
                </a:gridCol>
                <a:gridCol w="208280">
                  <a:extLst>
                    <a:ext uri="{9D8B030D-6E8A-4147-A177-3AD203B41FA5}">
                      <a16:colId xmlns:a16="http://schemas.microsoft.com/office/drawing/2014/main" val="292625418"/>
                    </a:ext>
                  </a:extLst>
                </a:gridCol>
                <a:gridCol w="208280">
                  <a:extLst>
                    <a:ext uri="{9D8B030D-6E8A-4147-A177-3AD203B41FA5}">
                      <a16:colId xmlns:a16="http://schemas.microsoft.com/office/drawing/2014/main" val="2360337084"/>
                    </a:ext>
                  </a:extLst>
                </a:gridCol>
                <a:gridCol w="208280">
                  <a:extLst>
                    <a:ext uri="{9D8B030D-6E8A-4147-A177-3AD203B41FA5}">
                      <a16:colId xmlns:a16="http://schemas.microsoft.com/office/drawing/2014/main" val="435446803"/>
                    </a:ext>
                  </a:extLst>
                </a:gridCol>
                <a:gridCol w="208280">
                  <a:extLst>
                    <a:ext uri="{9D8B030D-6E8A-4147-A177-3AD203B41FA5}">
                      <a16:colId xmlns:a16="http://schemas.microsoft.com/office/drawing/2014/main" val="2307401806"/>
                    </a:ext>
                  </a:extLst>
                </a:gridCol>
                <a:gridCol w="208280">
                  <a:extLst>
                    <a:ext uri="{9D8B030D-6E8A-4147-A177-3AD203B41FA5}">
                      <a16:colId xmlns:a16="http://schemas.microsoft.com/office/drawing/2014/main" val="2886796245"/>
                    </a:ext>
                  </a:extLst>
                </a:gridCol>
                <a:gridCol w="208280">
                  <a:extLst>
                    <a:ext uri="{9D8B030D-6E8A-4147-A177-3AD203B41FA5}">
                      <a16:colId xmlns:a16="http://schemas.microsoft.com/office/drawing/2014/main" val="509239207"/>
                    </a:ext>
                  </a:extLst>
                </a:gridCol>
                <a:gridCol w="208280">
                  <a:extLst>
                    <a:ext uri="{9D8B030D-6E8A-4147-A177-3AD203B41FA5}">
                      <a16:colId xmlns:a16="http://schemas.microsoft.com/office/drawing/2014/main" val="2897816941"/>
                    </a:ext>
                  </a:extLst>
                </a:gridCol>
                <a:gridCol w="208280">
                  <a:extLst>
                    <a:ext uri="{9D8B030D-6E8A-4147-A177-3AD203B41FA5}">
                      <a16:colId xmlns:a16="http://schemas.microsoft.com/office/drawing/2014/main" val="3025094844"/>
                    </a:ext>
                  </a:extLst>
                </a:gridCol>
                <a:gridCol w="208280">
                  <a:extLst>
                    <a:ext uri="{9D8B030D-6E8A-4147-A177-3AD203B41FA5}">
                      <a16:colId xmlns:a16="http://schemas.microsoft.com/office/drawing/2014/main" val="3781977751"/>
                    </a:ext>
                  </a:extLst>
                </a:gridCol>
                <a:gridCol w="208280">
                  <a:extLst>
                    <a:ext uri="{9D8B030D-6E8A-4147-A177-3AD203B41FA5}">
                      <a16:colId xmlns:a16="http://schemas.microsoft.com/office/drawing/2014/main" val="3807831653"/>
                    </a:ext>
                  </a:extLst>
                </a:gridCol>
                <a:gridCol w="208280">
                  <a:extLst>
                    <a:ext uri="{9D8B030D-6E8A-4147-A177-3AD203B41FA5}">
                      <a16:colId xmlns:a16="http://schemas.microsoft.com/office/drawing/2014/main" val="3832667382"/>
                    </a:ext>
                  </a:extLst>
                </a:gridCol>
                <a:gridCol w="208280">
                  <a:extLst>
                    <a:ext uri="{9D8B030D-6E8A-4147-A177-3AD203B41FA5}">
                      <a16:colId xmlns:a16="http://schemas.microsoft.com/office/drawing/2014/main" val="662834537"/>
                    </a:ext>
                  </a:extLst>
                </a:gridCol>
                <a:gridCol w="208280">
                  <a:extLst>
                    <a:ext uri="{9D8B030D-6E8A-4147-A177-3AD203B41FA5}">
                      <a16:colId xmlns:a16="http://schemas.microsoft.com/office/drawing/2014/main" val="3182012934"/>
                    </a:ext>
                  </a:extLst>
                </a:gridCol>
                <a:gridCol w="208280">
                  <a:extLst>
                    <a:ext uri="{9D8B030D-6E8A-4147-A177-3AD203B41FA5}">
                      <a16:colId xmlns:a16="http://schemas.microsoft.com/office/drawing/2014/main" val="1763222926"/>
                    </a:ext>
                  </a:extLst>
                </a:gridCol>
                <a:gridCol w="208280">
                  <a:extLst>
                    <a:ext uri="{9D8B030D-6E8A-4147-A177-3AD203B41FA5}">
                      <a16:colId xmlns:a16="http://schemas.microsoft.com/office/drawing/2014/main" val="819482884"/>
                    </a:ext>
                  </a:extLst>
                </a:gridCol>
                <a:gridCol w="208280">
                  <a:extLst>
                    <a:ext uri="{9D8B030D-6E8A-4147-A177-3AD203B41FA5}">
                      <a16:colId xmlns:a16="http://schemas.microsoft.com/office/drawing/2014/main" val="2902092954"/>
                    </a:ext>
                  </a:extLst>
                </a:gridCol>
                <a:gridCol w="208280">
                  <a:extLst>
                    <a:ext uri="{9D8B030D-6E8A-4147-A177-3AD203B41FA5}">
                      <a16:colId xmlns:a16="http://schemas.microsoft.com/office/drawing/2014/main" val="1389726387"/>
                    </a:ext>
                  </a:extLst>
                </a:gridCol>
                <a:gridCol w="208280">
                  <a:extLst>
                    <a:ext uri="{9D8B030D-6E8A-4147-A177-3AD203B41FA5}">
                      <a16:colId xmlns:a16="http://schemas.microsoft.com/office/drawing/2014/main" val="949463351"/>
                    </a:ext>
                  </a:extLst>
                </a:gridCol>
                <a:gridCol w="208280">
                  <a:extLst>
                    <a:ext uri="{9D8B030D-6E8A-4147-A177-3AD203B41FA5}">
                      <a16:colId xmlns:a16="http://schemas.microsoft.com/office/drawing/2014/main" val="438557942"/>
                    </a:ext>
                  </a:extLst>
                </a:gridCol>
                <a:gridCol w="208280">
                  <a:extLst>
                    <a:ext uri="{9D8B030D-6E8A-4147-A177-3AD203B41FA5}">
                      <a16:colId xmlns:a16="http://schemas.microsoft.com/office/drawing/2014/main" val="1230603797"/>
                    </a:ext>
                  </a:extLst>
                </a:gridCol>
                <a:gridCol w="208280">
                  <a:extLst>
                    <a:ext uri="{9D8B030D-6E8A-4147-A177-3AD203B41FA5}">
                      <a16:colId xmlns:a16="http://schemas.microsoft.com/office/drawing/2014/main" val="1226750994"/>
                    </a:ext>
                  </a:extLst>
                </a:gridCol>
                <a:gridCol w="208280">
                  <a:extLst>
                    <a:ext uri="{9D8B030D-6E8A-4147-A177-3AD203B41FA5}">
                      <a16:colId xmlns:a16="http://schemas.microsoft.com/office/drawing/2014/main" val="3751350098"/>
                    </a:ext>
                  </a:extLst>
                </a:gridCol>
                <a:gridCol w="208280">
                  <a:extLst>
                    <a:ext uri="{9D8B030D-6E8A-4147-A177-3AD203B41FA5}">
                      <a16:colId xmlns:a16="http://schemas.microsoft.com/office/drawing/2014/main" val="2609571193"/>
                    </a:ext>
                  </a:extLst>
                </a:gridCol>
                <a:gridCol w="208280">
                  <a:extLst>
                    <a:ext uri="{9D8B030D-6E8A-4147-A177-3AD203B41FA5}">
                      <a16:colId xmlns:a16="http://schemas.microsoft.com/office/drawing/2014/main" val="2020746115"/>
                    </a:ext>
                  </a:extLst>
                </a:gridCol>
                <a:gridCol w="208280">
                  <a:extLst>
                    <a:ext uri="{9D8B030D-6E8A-4147-A177-3AD203B41FA5}">
                      <a16:colId xmlns:a16="http://schemas.microsoft.com/office/drawing/2014/main" val="2860587826"/>
                    </a:ext>
                  </a:extLst>
                </a:gridCol>
                <a:gridCol w="208280">
                  <a:extLst>
                    <a:ext uri="{9D8B030D-6E8A-4147-A177-3AD203B41FA5}">
                      <a16:colId xmlns:a16="http://schemas.microsoft.com/office/drawing/2014/main" val="950301739"/>
                    </a:ext>
                  </a:extLst>
                </a:gridCol>
                <a:gridCol w="208280">
                  <a:extLst>
                    <a:ext uri="{9D8B030D-6E8A-4147-A177-3AD203B41FA5}">
                      <a16:colId xmlns:a16="http://schemas.microsoft.com/office/drawing/2014/main" val="1778870973"/>
                    </a:ext>
                  </a:extLst>
                </a:gridCol>
                <a:gridCol w="208280">
                  <a:extLst>
                    <a:ext uri="{9D8B030D-6E8A-4147-A177-3AD203B41FA5}">
                      <a16:colId xmlns:a16="http://schemas.microsoft.com/office/drawing/2014/main" val="4100426832"/>
                    </a:ext>
                  </a:extLst>
                </a:gridCol>
                <a:gridCol w="208280">
                  <a:extLst>
                    <a:ext uri="{9D8B030D-6E8A-4147-A177-3AD203B41FA5}">
                      <a16:colId xmlns:a16="http://schemas.microsoft.com/office/drawing/2014/main" val="1658682074"/>
                    </a:ext>
                  </a:extLst>
                </a:gridCol>
                <a:gridCol w="208280">
                  <a:extLst>
                    <a:ext uri="{9D8B030D-6E8A-4147-A177-3AD203B41FA5}">
                      <a16:colId xmlns:a16="http://schemas.microsoft.com/office/drawing/2014/main" val="1751889768"/>
                    </a:ext>
                  </a:extLst>
                </a:gridCol>
                <a:gridCol w="208280">
                  <a:extLst>
                    <a:ext uri="{9D8B030D-6E8A-4147-A177-3AD203B41FA5}">
                      <a16:colId xmlns:a16="http://schemas.microsoft.com/office/drawing/2014/main" val="2556670024"/>
                    </a:ext>
                  </a:extLst>
                </a:gridCol>
                <a:gridCol w="208280">
                  <a:extLst>
                    <a:ext uri="{9D8B030D-6E8A-4147-A177-3AD203B41FA5}">
                      <a16:colId xmlns:a16="http://schemas.microsoft.com/office/drawing/2014/main" val="1401590939"/>
                    </a:ext>
                  </a:extLst>
                </a:gridCol>
                <a:gridCol w="208280">
                  <a:extLst>
                    <a:ext uri="{9D8B030D-6E8A-4147-A177-3AD203B41FA5}">
                      <a16:colId xmlns:a16="http://schemas.microsoft.com/office/drawing/2014/main" val="558745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(Combined)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352970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- 2026-02-20 16:57:35</a:t>
                      </a:r>
                      <a:r>
                        <a:rPr kumimoji="0" lang="de-DE" sz="1000" b="0" i="0" u="none" strike="noStrike" kern="1200" cap="none" spc="0" normalizeH="0" baseline="0" noProof="0">
                          <a:ln>
                            <a:noFill/>
                          </a:ln>
                          <a:solidFill>
                            <a:prstClr val="black"/>
                          </a:solidFill>
                          <a:effectLst/>
                          <a:uLnTx/>
                          <a:uFillTx/>
                          <a:latin typeface="Calibri"/>
                          <a:ea typeface="+mn-ea"/>
                          <a:cs typeface="+mn-cs"/>
                        </a:rPr>
                        <a:t>
 Kennst du die größten Kostenfresser in deinem Unternehmen? 👀
Ob Stromerzeugung aus der eigenen PV-Anlage oder der Stromverbrauch in einzelnen Unternehmensbereichen: flexOn zeigt dir genau, wann und wo Energie eingesetzt wird und wo Einsparpotenziale genutzt werden. 💡⚡
Die Energieflüsse deines Unternehmens nachvollziehbar machen? Ist so ziemlich easy.🔍 
Informier‘ dich jetzt über flexOn: https://www.bayernwerk-netz.de/de/energie-service/netzdienstleistungen/energieportal-business/flexon.html?utm_source=Fehler&amp;utm_medium=Link&amp;utm_campaign=BW&amp;utm_content=73 
#bayernwerk #flexOn #Energiezukunft #Energieeffizienz</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https://quintly-eu-image-storage.s3.amazonaws.com/24dff6f06e3adf91603d469825987f3a/77ebef24a4b4a5572df1ada0d7124e3a.jpg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02/23/2026 07:18:06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0.7496 %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973312508"/>
                  </a:ext>
                </a:extLst>
              </a:tr>
            </a:tbl>
          </a:graphicData>
        </a:graphic>
      </p:graphicFrame>
      <p:sp>
        <p:nvSpPr>
          <p:cNvPr id="4" name="Text Placeholder 3">
            <a:extLst>
              <a:ext uri="{FF2B5EF4-FFF2-40B4-BE49-F238E27FC236}">
                <a16:creationId xmlns:a16="http://schemas.microsoft.com/office/drawing/2014/main" id="{F26E604B-204C-4846-82EC-D6EB8FEA144D}"/>
              </a:ext>
            </a:extLst>
          </p:cNvPr>
          <p:cNvSpPr>
            <a:spLocks noGrp="1"/>
          </p:cNvSpPr>
          <p:nvPr>
            <p:ph type="body" sz="quarter" idx="14"/>
          </p:nvPr>
        </p:nvSpPr>
        <p:spPr/>
        <p:txBody>
          <a:bodyPr/>
          <a:lstStyle/>
          <a:p>
            <a:r>
              <a:rPr lang="en-US"/>
              <a:t>02/09/2026 - 02/22/2026</a:t>
            </a:r>
          </a:p>
        </p:txBody>
      </p:sp>
    </p:spTree>
    <p:extLst>
      <p:ext uri="{BB962C8B-B14F-4D97-AF65-F5344CB8AC3E}">
        <p14:creationId xmlns:p14="http://schemas.microsoft.com/office/powerpoint/2010/main" val="7637079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95AF6-102A-4024-9DC9-B7A918728C5F}"/>
              </a:ext>
            </a:extLst>
          </p:cNvPr>
          <p:cNvSpPr>
            <a:spLocks noGrp="1"/>
          </p:cNvSpPr>
          <p:nvPr>
            <p:ph type="title"/>
          </p:nvPr>
        </p:nvSpPr>
        <p:spPr/>
        <p:txBody>
          <a:bodyPr/>
          <a:lstStyle/>
          <a:p>
            <a:r>
              <a:rPr lang="en-US"/>
              <a:t>Facebook Custom Original Own Posts Table | 3 profiles - 5 of 8</a:t>
            </a:r>
          </a:p>
        </p:txBody>
      </p:sp>
      <p:graphicFrame>
        <p:nvGraphicFramePr>
          <p:cNvPr id="5" name="Table Placeholder 4">
            <a:extLst>
              <a:ext uri="{FF2B5EF4-FFF2-40B4-BE49-F238E27FC236}">
                <a16:creationId xmlns:a16="http://schemas.microsoft.com/office/drawing/2014/main" id="{FAC743C8-F9D2-4026-9F54-586576DC72C3}"/>
              </a:ext>
            </a:extLst>
          </p:cNvPr>
          <p:cNvGraphicFramePr>
            <a:graphicFrameLocks noGrp="1"/>
          </p:cNvGraphicFramePr>
          <p:nvPr>
            <p:ph type="tbl" sz="quarter" idx="13"/>
            <p:extLst>
              <p:ext uri="{D42A27DB-BD31-4B8C-83A1-F6EECF244321}">
                <p14:modId xmlns:p14="http://schemas.microsoft.com/office/powerpoint/2010/main" val="539627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5">
                  <a:extLst>
                    <a:ext uri="{9D8B030D-6E8A-4147-A177-3AD203B41FA5}">
                      <a16:colId xmlns:a16="http://schemas.microsoft.com/office/drawing/2014/main" val="794916958"/>
                    </a:ext>
                  </a:extLst>
                </a:gridCol>
                <a:gridCol w="740665">
                  <a:extLst>
                    <a:ext uri="{9D8B030D-6E8A-4147-A177-3AD203B41FA5}">
                      <a16:colId xmlns:a16="http://schemas.microsoft.com/office/drawing/2014/main" val="2645603122"/>
                    </a:ext>
                  </a:extLst>
                </a:gridCol>
                <a:gridCol w="246888">
                  <a:extLst>
                    <a:ext uri="{9D8B030D-6E8A-4147-A177-3AD203B41FA5}">
                      <a16:colId xmlns:a16="http://schemas.microsoft.com/office/drawing/2014/main" val="1816878007"/>
                    </a:ext>
                  </a:extLst>
                </a:gridCol>
                <a:gridCol w="208280">
                  <a:extLst>
                    <a:ext uri="{9D8B030D-6E8A-4147-A177-3AD203B41FA5}">
                      <a16:colId xmlns:a16="http://schemas.microsoft.com/office/drawing/2014/main" val="1774822289"/>
                    </a:ext>
                  </a:extLst>
                </a:gridCol>
                <a:gridCol w="208280">
                  <a:extLst>
                    <a:ext uri="{9D8B030D-6E8A-4147-A177-3AD203B41FA5}">
                      <a16:colId xmlns:a16="http://schemas.microsoft.com/office/drawing/2014/main" val="591328307"/>
                    </a:ext>
                  </a:extLst>
                </a:gridCol>
                <a:gridCol w="208280">
                  <a:extLst>
                    <a:ext uri="{9D8B030D-6E8A-4147-A177-3AD203B41FA5}">
                      <a16:colId xmlns:a16="http://schemas.microsoft.com/office/drawing/2014/main" val="1622936513"/>
                    </a:ext>
                  </a:extLst>
                </a:gridCol>
                <a:gridCol w="208280">
                  <a:extLst>
                    <a:ext uri="{9D8B030D-6E8A-4147-A177-3AD203B41FA5}">
                      <a16:colId xmlns:a16="http://schemas.microsoft.com/office/drawing/2014/main" val="1177199017"/>
                    </a:ext>
                  </a:extLst>
                </a:gridCol>
                <a:gridCol w="208280">
                  <a:extLst>
                    <a:ext uri="{9D8B030D-6E8A-4147-A177-3AD203B41FA5}">
                      <a16:colId xmlns:a16="http://schemas.microsoft.com/office/drawing/2014/main" val="2845650923"/>
                    </a:ext>
                  </a:extLst>
                </a:gridCol>
                <a:gridCol w="208280">
                  <a:extLst>
                    <a:ext uri="{9D8B030D-6E8A-4147-A177-3AD203B41FA5}">
                      <a16:colId xmlns:a16="http://schemas.microsoft.com/office/drawing/2014/main" val="2627450273"/>
                    </a:ext>
                  </a:extLst>
                </a:gridCol>
                <a:gridCol w="208280">
                  <a:extLst>
                    <a:ext uri="{9D8B030D-6E8A-4147-A177-3AD203B41FA5}">
                      <a16:colId xmlns:a16="http://schemas.microsoft.com/office/drawing/2014/main" val="1078858284"/>
                    </a:ext>
                  </a:extLst>
                </a:gridCol>
                <a:gridCol w="208280">
                  <a:extLst>
                    <a:ext uri="{9D8B030D-6E8A-4147-A177-3AD203B41FA5}">
                      <a16:colId xmlns:a16="http://schemas.microsoft.com/office/drawing/2014/main" val="2847379346"/>
                    </a:ext>
                  </a:extLst>
                </a:gridCol>
                <a:gridCol w="208280">
                  <a:extLst>
                    <a:ext uri="{9D8B030D-6E8A-4147-A177-3AD203B41FA5}">
                      <a16:colId xmlns:a16="http://schemas.microsoft.com/office/drawing/2014/main" val="2635658740"/>
                    </a:ext>
                  </a:extLst>
                </a:gridCol>
                <a:gridCol w="208280">
                  <a:extLst>
                    <a:ext uri="{9D8B030D-6E8A-4147-A177-3AD203B41FA5}">
                      <a16:colId xmlns:a16="http://schemas.microsoft.com/office/drawing/2014/main" val="2939317289"/>
                    </a:ext>
                  </a:extLst>
                </a:gridCol>
                <a:gridCol w="208280">
                  <a:extLst>
                    <a:ext uri="{9D8B030D-6E8A-4147-A177-3AD203B41FA5}">
                      <a16:colId xmlns:a16="http://schemas.microsoft.com/office/drawing/2014/main" val="313194745"/>
                    </a:ext>
                  </a:extLst>
                </a:gridCol>
                <a:gridCol w="208280">
                  <a:extLst>
                    <a:ext uri="{9D8B030D-6E8A-4147-A177-3AD203B41FA5}">
                      <a16:colId xmlns:a16="http://schemas.microsoft.com/office/drawing/2014/main" val="2788018444"/>
                    </a:ext>
                  </a:extLst>
                </a:gridCol>
                <a:gridCol w="208280">
                  <a:extLst>
                    <a:ext uri="{9D8B030D-6E8A-4147-A177-3AD203B41FA5}">
                      <a16:colId xmlns:a16="http://schemas.microsoft.com/office/drawing/2014/main" val="1242621253"/>
                    </a:ext>
                  </a:extLst>
                </a:gridCol>
                <a:gridCol w="208280">
                  <a:extLst>
                    <a:ext uri="{9D8B030D-6E8A-4147-A177-3AD203B41FA5}">
                      <a16:colId xmlns:a16="http://schemas.microsoft.com/office/drawing/2014/main" val="1392609444"/>
                    </a:ext>
                  </a:extLst>
                </a:gridCol>
                <a:gridCol w="208280">
                  <a:extLst>
                    <a:ext uri="{9D8B030D-6E8A-4147-A177-3AD203B41FA5}">
                      <a16:colId xmlns:a16="http://schemas.microsoft.com/office/drawing/2014/main" val="859221152"/>
                    </a:ext>
                  </a:extLst>
                </a:gridCol>
                <a:gridCol w="208280">
                  <a:extLst>
                    <a:ext uri="{9D8B030D-6E8A-4147-A177-3AD203B41FA5}">
                      <a16:colId xmlns:a16="http://schemas.microsoft.com/office/drawing/2014/main" val="1792529664"/>
                    </a:ext>
                  </a:extLst>
                </a:gridCol>
                <a:gridCol w="208280">
                  <a:extLst>
                    <a:ext uri="{9D8B030D-6E8A-4147-A177-3AD203B41FA5}">
                      <a16:colId xmlns:a16="http://schemas.microsoft.com/office/drawing/2014/main" val="3843827586"/>
                    </a:ext>
                  </a:extLst>
                </a:gridCol>
                <a:gridCol w="208280">
                  <a:extLst>
                    <a:ext uri="{9D8B030D-6E8A-4147-A177-3AD203B41FA5}">
                      <a16:colId xmlns:a16="http://schemas.microsoft.com/office/drawing/2014/main" val="1519473519"/>
                    </a:ext>
                  </a:extLst>
                </a:gridCol>
                <a:gridCol w="208280">
                  <a:extLst>
                    <a:ext uri="{9D8B030D-6E8A-4147-A177-3AD203B41FA5}">
                      <a16:colId xmlns:a16="http://schemas.microsoft.com/office/drawing/2014/main" val="2074589260"/>
                    </a:ext>
                  </a:extLst>
                </a:gridCol>
                <a:gridCol w="208280">
                  <a:extLst>
                    <a:ext uri="{9D8B030D-6E8A-4147-A177-3AD203B41FA5}">
                      <a16:colId xmlns:a16="http://schemas.microsoft.com/office/drawing/2014/main" val="1977020507"/>
                    </a:ext>
                  </a:extLst>
                </a:gridCol>
                <a:gridCol w="208280">
                  <a:extLst>
                    <a:ext uri="{9D8B030D-6E8A-4147-A177-3AD203B41FA5}">
                      <a16:colId xmlns:a16="http://schemas.microsoft.com/office/drawing/2014/main" val="1703256837"/>
                    </a:ext>
                  </a:extLst>
                </a:gridCol>
                <a:gridCol w="208280">
                  <a:extLst>
                    <a:ext uri="{9D8B030D-6E8A-4147-A177-3AD203B41FA5}">
                      <a16:colId xmlns:a16="http://schemas.microsoft.com/office/drawing/2014/main" val="3649351328"/>
                    </a:ext>
                  </a:extLst>
                </a:gridCol>
                <a:gridCol w="208280">
                  <a:extLst>
                    <a:ext uri="{9D8B030D-6E8A-4147-A177-3AD203B41FA5}">
                      <a16:colId xmlns:a16="http://schemas.microsoft.com/office/drawing/2014/main" val="3335478152"/>
                    </a:ext>
                  </a:extLst>
                </a:gridCol>
                <a:gridCol w="208280">
                  <a:extLst>
                    <a:ext uri="{9D8B030D-6E8A-4147-A177-3AD203B41FA5}">
                      <a16:colId xmlns:a16="http://schemas.microsoft.com/office/drawing/2014/main" val="2558391629"/>
                    </a:ext>
                  </a:extLst>
                </a:gridCol>
                <a:gridCol w="208280">
                  <a:extLst>
                    <a:ext uri="{9D8B030D-6E8A-4147-A177-3AD203B41FA5}">
                      <a16:colId xmlns:a16="http://schemas.microsoft.com/office/drawing/2014/main" val="1275807701"/>
                    </a:ext>
                  </a:extLst>
                </a:gridCol>
                <a:gridCol w="208280">
                  <a:extLst>
                    <a:ext uri="{9D8B030D-6E8A-4147-A177-3AD203B41FA5}">
                      <a16:colId xmlns:a16="http://schemas.microsoft.com/office/drawing/2014/main" val="2029170178"/>
                    </a:ext>
                  </a:extLst>
                </a:gridCol>
                <a:gridCol w="208280">
                  <a:extLst>
                    <a:ext uri="{9D8B030D-6E8A-4147-A177-3AD203B41FA5}">
                      <a16:colId xmlns:a16="http://schemas.microsoft.com/office/drawing/2014/main" val="3174587899"/>
                    </a:ext>
                  </a:extLst>
                </a:gridCol>
                <a:gridCol w="208280">
                  <a:extLst>
                    <a:ext uri="{9D8B030D-6E8A-4147-A177-3AD203B41FA5}">
                      <a16:colId xmlns:a16="http://schemas.microsoft.com/office/drawing/2014/main" val="3895918366"/>
                    </a:ext>
                  </a:extLst>
                </a:gridCol>
                <a:gridCol w="208280">
                  <a:extLst>
                    <a:ext uri="{9D8B030D-6E8A-4147-A177-3AD203B41FA5}">
                      <a16:colId xmlns:a16="http://schemas.microsoft.com/office/drawing/2014/main" val="2297407405"/>
                    </a:ext>
                  </a:extLst>
                </a:gridCol>
                <a:gridCol w="208280">
                  <a:extLst>
                    <a:ext uri="{9D8B030D-6E8A-4147-A177-3AD203B41FA5}">
                      <a16:colId xmlns:a16="http://schemas.microsoft.com/office/drawing/2014/main" val="2839427347"/>
                    </a:ext>
                  </a:extLst>
                </a:gridCol>
                <a:gridCol w="208280">
                  <a:extLst>
                    <a:ext uri="{9D8B030D-6E8A-4147-A177-3AD203B41FA5}">
                      <a16:colId xmlns:a16="http://schemas.microsoft.com/office/drawing/2014/main" val="1558619291"/>
                    </a:ext>
                  </a:extLst>
                </a:gridCol>
                <a:gridCol w="208280">
                  <a:extLst>
                    <a:ext uri="{9D8B030D-6E8A-4147-A177-3AD203B41FA5}">
                      <a16:colId xmlns:a16="http://schemas.microsoft.com/office/drawing/2014/main" val="1307409265"/>
                    </a:ext>
                  </a:extLst>
                </a:gridCol>
                <a:gridCol w="208280">
                  <a:extLst>
                    <a:ext uri="{9D8B030D-6E8A-4147-A177-3AD203B41FA5}">
                      <a16:colId xmlns:a16="http://schemas.microsoft.com/office/drawing/2014/main" val="253372142"/>
                    </a:ext>
                  </a:extLst>
                </a:gridCol>
                <a:gridCol w="208280">
                  <a:extLst>
                    <a:ext uri="{9D8B030D-6E8A-4147-A177-3AD203B41FA5}">
                      <a16:colId xmlns:a16="http://schemas.microsoft.com/office/drawing/2014/main" val="2799573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(Combined)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779059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- 2026-02-17 17:04:43</a:t>
                      </a:r>
                      <a:r>
                        <a:rPr kumimoji="0" lang="de-DE" sz="1000" b="0" i="0" u="none" strike="noStrike" kern="1200" cap="none" spc="0" normalizeH="0" baseline="0" noProof="0">
                          <a:ln>
                            <a:noFill/>
                          </a:ln>
                          <a:solidFill>
                            <a:prstClr val="black"/>
                          </a:solidFill>
                          <a:effectLst/>
                          <a:uLnTx/>
                          <a:uFillTx/>
                          <a:latin typeface="Calibri"/>
                          <a:ea typeface="+mn-ea"/>
                          <a:cs typeface="+mn-cs"/>
                        </a:rPr>
                        <a:t>
 Energie nicht nur verbrauchen, sondern richtig smart nutzen. Genau dafür gibt’s flexOn. 💡
Die Software der Bayernwerk Netz GmbH schaut sich deine Anlagedaten, das Wetter und die Strombörsenpreise an und sagt dann: „Achtung, hier kommt eine Lastspitze“ oder „Jetzt ist Strom besonders günstig“.
Heißt für euch: weniger Stromkosten, weniger Stress mit Lastspitzen und effizientere Abläufe im Unternehmen.
Neugierig geworden? Mehr zur Funktionsweise von flexOn findet ihr hier: https://www.bayernwerk-netz.de/de/energie-service/netzdienstleistungen/energieportal-business/flexon.html?utm_source=Fehler&amp;utm_medium=Link&amp;utm_campaign=BW&amp;utm_content=73 
#bayernwerk #flexOn #Energiezukunft #Energieeffizienz</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https://quintly-eu-image-storage.s3.amazonaws.com/24dff6f06e3adf91603d469825987f3a/70cf8599f3267c524dedb8d0eb4ae504.jpg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02/23/2026 07:18:06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0.0852 %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877204092"/>
                  </a:ext>
                </a:extLst>
              </a:tr>
            </a:tbl>
          </a:graphicData>
        </a:graphic>
      </p:graphicFrame>
      <p:sp>
        <p:nvSpPr>
          <p:cNvPr id="4" name="Text Placeholder 3">
            <a:extLst>
              <a:ext uri="{FF2B5EF4-FFF2-40B4-BE49-F238E27FC236}">
                <a16:creationId xmlns:a16="http://schemas.microsoft.com/office/drawing/2014/main" id="{9CAD434D-CBDF-4B51-AC66-96DE00FAC964}"/>
              </a:ext>
            </a:extLst>
          </p:cNvPr>
          <p:cNvSpPr>
            <a:spLocks noGrp="1"/>
          </p:cNvSpPr>
          <p:nvPr>
            <p:ph type="body" sz="quarter" idx="14"/>
          </p:nvPr>
        </p:nvSpPr>
        <p:spPr/>
        <p:txBody>
          <a:bodyPr/>
          <a:lstStyle/>
          <a:p>
            <a:r>
              <a:rPr lang="en-US"/>
              <a:t>02/09/2026 - 02/22/2026</a:t>
            </a:r>
          </a:p>
        </p:txBody>
      </p:sp>
    </p:spTree>
    <p:extLst>
      <p:ext uri="{BB962C8B-B14F-4D97-AF65-F5344CB8AC3E}">
        <p14:creationId xmlns:p14="http://schemas.microsoft.com/office/powerpoint/2010/main" val="18019135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75BB1-3B82-4667-BB71-D0B6636CF28A}"/>
              </a:ext>
            </a:extLst>
          </p:cNvPr>
          <p:cNvSpPr>
            <a:spLocks noGrp="1"/>
          </p:cNvSpPr>
          <p:nvPr>
            <p:ph type="title"/>
          </p:nvPr>
        </p:nvSpPr>
        <p:spPr/>
        <p:txBody>
          <a:bodyPr/>
          <a:lstStyle/>
          <a:p>
            <a:r>
              <a:rPr lang="en-US"/>
              <a:t>Facebook Custom Original Own Posts Table | 3 profiles - 6 of 8</a:t>
            </a:r>
          </a:p>
        </p:txBody>
      </p:sp>
      <p:graphicFrame>
        <p:nvGraphicFramePr>
          <p:cNvPr id="5" name="Table Placeholder 4">
            <a:extLst>
              <a:ext uri="{FF2B5EF4-FFF2-40B4-BE49-F238E27FC236}">
                <a16:creationId xmlns:a16="http://schemas.microsoft.com/office/drawing/2014/main" id="{05A4DAD3-22DF-4418-82B1-FFAE4B59AB59}"/>
              </a:ext>
            </a:extLst>
          </p:cNvPr>
          <p:cNvGraphicFramePr>
            <a:graphicFrameLocks noGrp="1"/>
          </p:cNvGraphicFramePr>
          <p:nvPr>
            <p:ph type="tbl" sz="quarter" idx="13"/>
            <p:extLst>
              <p:ext uri="{D42A27DB-BD31-4B8C-83A1-F6EECF244321}">
                <p14:modId xmlns:p14="http://schemas.microsoft.com/office/powerpoint/2010/main" val="451297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5">
                  <a:extLst>
                    <a:ext uri="{9D8B030D-6E8A-4147-A177-3AD203B41FA5}">
                      <a16:colId xmlns:a16="http://schemas.microsoft.com/office/drawing/2014/main" val="2755669525"/>
                    </a:ext>
                  </a:extLst>
                </a:gridCol>
                <a:gridCol w="740665">
                  <a:extLst>
                    <a:ext uri="{9D8B030D-6E8A-4147-A177-3AD203B41FA5}">
                      <a16:colId xmlns:a16="http://schemas.microsoft.com/office/drawing/2014/main" val="1158344241"/>
                    </a:ext>
                  </a:extLst>
                </a:gridCol>
                <a:gridCol w="246888">
                  <a:extLst>
                    <a:ext uri="{9D8B030D-6E8A-4147-A177-3AD203B41FA5}">
                      <a16:colId xmlns:a16="http://schemas.microsoft.com/office/drawing/2014/main" val="756334149"/>
                    </a:ext>
                  </a:extLst>
                </a:gridCol>
                <a:gridCol w="208280">
                  <a:extLst>
                    <a:ext uri="{9D8B030D-6E8A-4147-A177-3AD203B41FA5}">
                      <a16:colId xmlns:a16="http://schemas.microsoft.com/office/drawing/2014/main" val="1623979014"/>
                    </a:ext>
                  </a:extLst>
                </a:gridCol>
                <a:gridCol w="208280">
                  <a:extLst>
                    <a:ext uri="{9D8B030D-6E8A-4147-A177-3AD203B41FA5}">
                      <a16:colId xmlns:a16="http://schemas.microsoft.com/office/drawing/2014/main" val="3018459214"/>
                    </a:ext>
                  </a:extLst>
                </a:gridCol>
                <a:gridCol w="208280">
                  <a:extLst>
                    <a:ext uri="{9D8B030D-6E8A-4147-A177-3AD203B41FA5}">
                      <a16:colId xmlns:a16="http://schemas.microsoft.com/office/drawing/2014/main" val="166861588"/>
                    </a:ext>
                  </a:extLst>
                </a:gridCol>
                <a:gridCol w="208280">
                  <a:extLst>
                    <a:ext uri="{9D8B030D-6E8A-4147-A177-3AD203B41FA5}">
                      <a16:colId xmlns:a16="http://schemas.microsoft.com/office/drawing/2014/main" val="3755910825"/>
                    </a:ext>
                  </a:extLst>
                </a:gridCol>
                <a:gridCol w="208280">
                  <a:extLst>
                    <a:ext uri="{9D8B030D-6E8A-4147-A177-3AD203B41FA5}">
                      <a16:colId xmlns:a16="http://schemas.microsoft.com/office/drawing/2014/main" val="3148020506"/>
                    </a:ext>
                  </a:extLst>
                </a:gridCol>
                <a:gridCol w="208280">
                  <a:extLst>
                    <a:ext uri="{9D8B030D-6E8A-4147-A177-3AD203B41FA5}">
                      <a16:colId xmlns:a16="http://schemas.microsoft.com/office/drawing/2014/main" val="3900337796"/>
                    </a:ext>
                  </a:extLst>
                </a:gridCol>
                <a:gridCol w="208280">
                  <a:extLst>
                    <a:ext uri="{9D8B030D-6E8A-4147-A177-3AD203B41FA5}">
                      <a16:colId xmlns:a16="http://schemas.microsoft.com/office/drawing/2014/main" val="632743595"/>
                    </a:ext>
                  </a:extLst>
                </a:gridCol>
                <a:gridCol w="208280">
                  <a:extLst>
                    <a:ext uri="{9D8B030D-6E8A-4147-A177-3AD203B41FA5}">
                      <a16:colId xmlns:a16="http://schemas.microsoft.com/office/drawing/2014/main" val="1909051846"/>
                    </a:ext>
                  </a:extLst>
                </a:gridCol>
                <a:gridCol w="208280">
                  <a:extLst>
                    <a:ext uri="{9D8B030D-6E8A-4147-A177-3AD203B41FA5}">
                      <a16:colId xmlns:a16="http://schemas.microsoft.com/office/drawing/2014/main" val="856156636"/>
                    </a:ext>
                  </a:extLst>
                </a:gridCol>
                <a:gridCol w="208280">
                  <a:extLst>
                    <a:ext uri="{9D8B030D-6E8A-4147-A177-3AD203B41FA5}">
                      <a16:colId xmlns:a16="http://schemas.microsoft.com/office/drawing/2014/main" val="3427764447"/>
                    </a:ext>
                  </a:extLst>
                </a:gridCol>
                <a:gridCol w="208280">
                  <a:extLst>
                    <a:ext uri="{9D8B030D-6E8A-4147-A177-3AD203B41FA5}">
                      <a16:colId xmlns:a16="http://schemas.microsoft.com/office/drawing/2014/main" val="4133901021"/>
                    </a:ext>
                  </a:extLst>
                </a:gridCol>
                <a:gridCol w="208280">
                  <a:extLst>
                    <a:ext uri="{9D8B030D-6E8A-4147-A177-3AD203B41FA5}">
                      <a16:colId xmlns:a16="http://schemas.microsoft.com/office/drawing/2014/main" val="3187257206"/>
                    </a:ext>
                  </a:extLst>
                </a:gridCol>
                <a:gridCol w="208280">
                  <a:extLst>
                    <a:ext uri="{9D8B030D-6E8A-4147-A177-3AD203B41FA5}">
                      <a16:colId xmlns:a16="http://schemas.microsoft.com/office/drawing/2014/main" val="3641383060"/>
                    </a:ext>
                  </a:extLst>
                </a:gridCol>
                <a:gridCol w="208280">
                  <a:extLst>
                    <a:ext uri="{9D8B030D-6E8A-4147-A177-3AD203B41FA5}">
                      <a16:colId xmlns:a16="http://schemas.microsoft.com/office/drawing/2014/main" val="3315181597"/>
                    </a:ext>
                  </a:extLst>
                </a:gridCol>
                <a:gridCol w="208280">
                  <a:extLst>
                    <a:ext uri="{9D8B030D-6E8A-4147-A177-3AD203B41FA5}">
                      <a16:colId xmlns:a16="http://schemas.microsoft.com/office/drawing/2014/main" val="2430710744"/>
                    </a:ext>
                  </a:extLst>
                </a:gridCol>
                <a:gridCol w="208280">
                  <a:extLst>
                    <a:ext uri="{9D8B030D-6E8A-4147-A177-3AD203B41FA5}">
                      <a16:colId xmlns:a16="http://schemas.microsoft.com/office/drawing/2014/main" val="1245227514"/>
                    </a:ext>
                  </a:extLst>
                </a:gridCol>
                <a:gridCol w="208280">
                  <a:extLst>
                    <a:ext uri="{9D8B030D-6E8A-4147-A177-3AD203B41FA5}">
                      <a16:colId xmlns:a16="http://schemas.microsoft.com/office/drawing/2014/main" val="1413257174"/>
                    </a:ext>
                  </a:extLst>
                </a:gridCol>
                <a:gridCol w="208280">
                  <a:extLst>
                    <a:ext uri="{9D8B030D-6E8A-4147-A177-3AD203B41FA5}">
                      <a16:colId xmlns:a16="http://schemas.microsoft.com/office/drawing/2014/main" val="1268011531"/>
                    </a:ext>
                  </a:extLst>
                </a:gridCol>
                <a:gridCol w="208280">
                  <a:extLst>
                    <a:ext uri="{9D8B030D-6E8A-4147-A177-3AD203B41FA5}">
                      <a16:colId xmlns:a16="http://schemas.microsoft.com/office/drawing/2014/main" val="1429920406"/>
                    </a:ext>
                  </a:extLst>
                </a:gridCol>
                <a:gridCol w="208280">
                  <a:extLst>
                    <a:ext uri="{9D8B030D-6E8A-4147-A177-3AD203B41FA5}">
                      <a16:colId xmlns:a16="http://schemas.microsoft.com/office/drawing/2014/main" val="2842666099"/>
                    </a:ext>
                  </a:extLst>
                </a:gridCol>
                <a:gridCol w="208280">
                  <a:extLst>
                    <a:ext uri="{9D8B030D-6E8A-4147-A177-3AD203B41FA5}">
                      <a16:colId xmlns:a16="http://schemas.microsoft.com/office/drawing/2014/main" val="2456541246"/>
                    </a:ext>
                  </a:extLst>
                </a:gridCol>
                <a:gridCol w="208280">
                  <a:extLst>
                    <a:ext uri="{9D8B030D-6E8A-4147-A177-3AD203B41FA5}">
                      <a16:colId xmlns:a16="http://schemas.microsoft.com/office/drawing/2014/main" val="1941596000"/>
                    </a:ext>
                  </a:extLst>
                </a:gridCol>
                <a:gridCol w="208280">
                  <a:extLst>
                    <a:ext uri="{9D8B030D-6E8A-4147-A177-3AD203B41FA5}">
                      <a16:colId xmlns:a16="http://schemas.microsoft.com/office/drawing/2014/main" val="2389169994"/>
                    </a:ext>
                  </a:extLst>
                </a:gridCol>
                <a:gridCol w="208280">
                  <a:extLst>
                    <a:ext uri="{9D8B030D-6E8A-4147-A177-3AD203B41FA5}">
                      <a16:colId xmlns:a16="http://schemas.microsoft.com/office/drawing/2014/main" val="3458869876"/>
                    </a:ext>
                  </a:extLst>
                </a:gridCol>
                <a:gridCol w="208280">
                  <a:extLst>
                    <a:ext uri="{9D8B030D-6E8A-4147-A177-3AD203B41FA5}">
                      <a16:colId xmlns:a16="http://schemas.microsoft.com/office/drawing/2014/main" val="2133114285"/>
                    </a:ext>
                  </a:extLst>
                </a:gridCol>
                <a:gridCol w="208280">
                  <a:extLst>
                    <a:ext uri="{9D8B030D-6E8A-4147-A177-3AD203B41FA5}">
                      <a16:colId xmlns:a16="http://schemas.microsoft.com/office/drawing/2014/main" val="351912184"/>
                    </a:ext>
                  </a:extLst>
                </a:gridCol>
                <a:gridCol w="208280">
                  <a:extLst>
                    <a:ext uri="{9D8B030D-6E8A-4147-A177-3AD203B41FA5}">
                      <a16:colId xmlns:a16="http://schemas.microsoft.com/office/drawing/2014/main" val="2242846386"/>
                    </a:ext>
                  </a:extLst>
                </a:gridCol>
                <a:gridCol w="208280">
                  <a:extLst>
                    <a:ext uri="{9D8B030D-6E8A-4147-A177-3AD203B41FA5}">
                      <a16:colId xmlns:a16="http://schemas.microsoft.com/office/drawing/2014/main" val="155634691"/>
                    </a:ext>
                  </a:extLst>
                </a:gridCol>
                <a:gridCol w="208280">
                  <a:extLst>
                    <a:ext uri="{9D8B030D-6E8A-4147-A177-3AD203B41FA5}">
                      <a16:colId xmlns:a16="http://schemas.microsoft.com/office/drawing/2014/main" val="3351606877"/>
                    </a:ext>
                  </a:extLst>
                </a:gridCol>
                <a:gridCol w="208280">
                  <a:extLst>
                    <a:ext uri="{9D8B030D-6E8A-4147-A177-3AD203B41FA5}">
                      <a16:colId xmlns:a16="http://schemas.microsoft.com/office/drawing/2014/main" val="1866669588"/>
                    </a:ext>
                  </a:extLst>
                </a:gridCol>
                <a:gridCol w="208280">
                  <a:extLst>
                    <a:ext uri="{9D8B030D-6E8A-4147-A177-3AD203B41FA5}">
                      <a16:colId xmlns:a16="http://schemas.microsoft.com/office/drawing/2014/main" val="4105648637"/>
                    </a:ext>
                  </a:extLst>
                </a:gridCol>
                <a:gridCol w="208280">
                  <a:extLst>
                    <a:ext uri="{9D8B030D-6E8A-4147-A177-3AD203B41FA5}">
                      <a16:colId xmlns:a16="http://schemas.microsoft.com/office/drawing/2014/main" val="3236542478"/>
                    </a:ext>
                  </a:extLst>
                </a:gridCol>
                <a:gridCol w="208280">
                  <a:extLst>
                    <a:ext uri="{9D8B030D-6E8A-4147-A177-3AD203B41FA5}">
                      <a16:colId xmlns:a16="http://schemas.microsoft.com/office/drawing/2014/main" val="343188318"/>
                    </a:ext>
                  </a:extLst>
                </a:gridCol>
                <a:gridCol w="208280">
                  <a:extLst>
                    <a:ext uri="{9D8B030D-6E8A-4147-A177-3AD203B41FA5}">
                      <a16:colId xmlns:a16="http://schemas.microsoft.com/office/drawing/2014/main" val="1474077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(Combined)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535192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- 2026-02-16 16:23:03</a:t>
                      </a:r>
                      <a:r>
                        <a:rPr kumimoji="0" lang="de-DE" sz="1000" b="0" i="0" u="none" strike="noStrike" kern="1200" cap="none" spc="0" normalizeH="0" baseline="0" noProof="0">
                          <a:ln>
                            <a:noFill/>
                          </a:ln>
                          <a:solidFill>
                            <a:prstClr val="black"/>
                          </a:solidFill>
                          <a:effectLst/>
                          <a:uLnTx/>
                          <a:uFillTx/>
                          <a:latin typeface="Calibri"/>
                          <a:ea typeface="+mn-ea"/>
                          <a:cs typeface="+mn-cs"/>
                        </a:rPr>
                        <a:t>
 Safety Stop - was für ein starkes Zeichen!​
Zu sehen, wie die gesamte Bayernwerk-Familie sowie unsere Partnerfirmen zusammenkommen, zeigt: Sicherheit ist für uns keine Pflicht, sondern Überzeugung.​
Unser Ziel ist klar:​ Jeder Mensch soll gesund und heil nach Hause kommen.​
Vision Zero lebt von Gemeinschaft. Und genau das war spürbar.​
#SafetyStop #VisionZero #GemeinsamSicher #Bayernwerk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https://quintly-eu-image-storage.s3.amazonaws.com/24dff6f06e3adf91603d469825987f3a/07187de07603175baa2e8fb314bfa760.jpg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02/23/2026 07:18:06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0.1414 %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826537969"/>
                  </a:ext>
                </a:extLst>
              </a:tr>
            </a:tbl>
          </a:graphicData>
        </a:graphic>
      </p:graphicFrame>
      <p:sp>
        <p:nvSpPr>
          <p:cNvPr id="4" name="Text Placeholder 3">
            <a:extLst>
              <a:ext uri="{FF2B5EF4-FFF2-40B4-BE49-F238E27FC236}">
                <a16:creationId xmlns:a16="http://schemas.microsoft.com/office/drawing/2014/main" id="{43C733A7-7DE6-47D0-B79C-1824B539D1B0}"/>
              </a:ext>
            </a:extLst>
          </p:cNvPr>
          <p:cNvSpPr>
            <a:spLocks noGrp="1"/>
          </p:cNvSpPr>
          <p:nvPr>
            <p:ph type="body" sz="quarter" idx="14"/>
          </p:nvPr>
        </p:nvSpPr>
        <p:spPr/>
        <p:txBody>
          <a:bodyPr/>
          <a:lstStyle/>
          <a:p>
            <a:r>
              <a:rPr lang="en-US"/>
              <a:t>02/09/2026 - 02/22/2026</a:t>
            </a:r>
          </a:p>
        </p:txBody>
      </p:sp>
    </p:spTree>
    <p:extLst>
      <p:ext uri="{BB962C8B-B14F-4D97-AF65-F5344CB8AC3E}">
        <p14:creationId xmlns:p14="http://schemas.microsoft.com/office/powerpoint/2010/main" val="41275187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F2B01-8059-4B13-B923-99281C3FD186}"/>
              </a:ext>
            </a:extLst>
          </p:cNvPr>
          <p:cNvSpPr>
            <a:spLocks noGrp="1"/>
          </p:cNvSpPr>
          <p:nvPr>
            <p:ph type="title"/>
          </p:nvPr>
        </p:nvSpPr>
        <p:spPr/>
        <p:txBody>
          <a:bodyPr/>
          <a:lstStyle/>
          <a:p>
            <a:r>
              <a:rPr lang="en-US"/>
              <a:t>Facebook Custom Original Own Posts Table | 3 profiles - 7 of 8</a:t>
            </a:r>
          </a:p>
        </p:txBody>
      </p:sp>
      <p:graphicFrame>
        <p:nvGraphicFramePr>
          <p:cNvPr id="5" name="Table Placeholder 4">
            <a:extLst>
              <a:ext uri="{FF2B5EF4-FFF2-40B4-BE49-F238E27FC236}">
                <a16:creationId xmlns:a16="http://schemas.microsoft.com/office/drawing/2014/main" id="{44DB3DC0-787D-41DE-AC4F-37D8DA520E03}"/>
              </a:ext>
            </a:extLst>
          </p:cNvPr>
          <p:cNvGraphicFramePr>
            <a:graphicFrameLocks noGrp="1"/>
          </p:cNvGraphicFramePr>
          <p:nvPr>
            <p:ph type="tbl" sz="quarter" idx="13"/>
            <p:extLst>
              <p:ext uri="{D42A27DB-BD31-4B8C-83A1-F6EECF244321}">
                <p14:modId xmlns:p14="http://schemas.microsoft.com/office/powerpoint/2010/main" val="8290935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5">
                  <a:extLst>
                    <a:ext uri="{9D8B030D-6E8A-4147-A177-3AD203B41FA5}">
                      <a16:colId xmlns:a16="http://schemas.microsoft.com/office/drawing/2014/main" val="1449813706"/>
                    </a:ext>
                  </a:extLst>
                </a:gridCol>
                <a:gridCol w="740665">
                  <a:extLst>
                    <a:ext uri="{9D8B030D-6E8A-4147-A177-3AD203B41FA5}">
                      <a16:colId xmlns:a16="http://schemas.microsoft.com/office/drawing/2014/main" val="333169207"/>
                    </a:ext>
                  </a:extLst>
                </a:gridCol>
                <a:gridCol w="246888">
                  <a:extLst>
                    <a:ext uri="{9D8B030D-6E8A-4147-A177-3AD203B41FA5}">
                      <a16:colId xmlns:a16="http://schemas.microsoft.com/office/drawing/2014/main" val="526153273"/>
                    </a:ext>
                  </a:extLst>
                </a:gridCol>
                <a:gridCol w="208280">
                  <a:extLst>
                    <a:ext uri="{9D8B030D-6E8A-4147-A177-3AD203B41FA5}">
                      <a16:colId xmlns:a16="http://schemas.microsoft.com/office/drawing/2014/main" val="1012326332"/>
                    </a:ext>
                  </a:extLst>
                </a:gridCol>
                <a:gridCol w="208280">
                  <a:extLst>
                    <a:ext uri="{9D8B030D-6E8A-4147-A177-3AD203B41FA5}">
                      <a16:colId xmlns:a16="http://schemas.microsoft.com/office/drawing/2014/main" val="509956654"/>
                    </a:ext>
                  </a:extLst>
                </a:gridCol>
                <a:gridCol w="208280">
                  <a:extLst>
                    <a:ext uri="{9D8B030D-6E8A-4147-A177-3AD203B41FA5}">
                      <a16:colId xmlns:a16="http://schemas.microsoft.com/office/drawing/2014/main" val="2292187637"/>
                    </a:ext>
                  </a:extLst>
                </a:gridCol>
                <a:gridCol w="208280">
                  <a:extLst>
                    <a:ext uri="{9D8B030D-6E8A-4147-A177-3AD203B41FA5}">
                      <a16:colId xmlns:a16="http://schemas.microsoft.com/office/drawing/2014/main" val="3359510041"/>
                    </a:ext>
                  </a:extLst>
                </a:gridCol>
                <a:gridCol w="208280">
                  <a:extLst>
                    <a:ext uri="{9D8B030D-6E8A-4147-A177-3AD203B41FA5}">
                      <a16:colId xmlns:a16="http://schemas.microsoft.com/office/drawing/2014/main" val="367216788"/>
                    </a:ext>
                  </a:extLst>
                </a:gridCol>
                <a:gridCol w="208280">
                  <a:extLst>
                    <a:ext uri="{9D8B030D-6E8A-4147-A177-3AD203B41FA5}">
                      <a16:colId xmlns:a16="http://schemas.microsoft.com/office/drawing/2014/main" val="1608681792"/>
                    </a:ext>
                  </a:extLst>
                </a:gridCol>
                <a:gridCol w="208280">
                  <a:extLst>
                    <a:ext uri="{9D8B030D-6E8A-4147-A177-3AD203B41FA5}">
                      <a16:colId xmlns:a16="http://schemas.microsoft.com/office/drawing/2014/main" val="4197568540"/>
                    </a:ext>
                  </a:extLst>
                </a:gridCol>
                <a:gridCol w="208280">
                  <a:extLst>
                    <a:ext uri="{9D8B030D-6E8A-4147-A177-3AD203B41FA5}">
                      <a16:colId xmlns:a16="http://schemas.microsoft.com/office/drawing/2014/main" val="1884790669"/>
                    </a:ext>
                  </a:extLst>
                </a:gridCol>
                <a:gridCol w="208280">
                  <a:extLst>
                    <a:ext uri="{9D8B030D-6E8A-4147-A177-3AD203B41FA5}">
                      <a16:colId xmlns:a16="http://schemas.microsoft.com/office/drawing/2014/main" val="122793704"/>
                    </a:ext>
                  </a:extLst>
                </a:gridCol>
                <a:gridCol w="208280">
                  <a:extLst>
                    <a:ext uri="{9D8B030D-6E8A-4147-A177-3AD203B41FA5}">
                      <a16:colId xmlns:a16="http://schemas.microsoft.com/office/drawing/2014/main" val="4188987990"/>
                    </a:ext>
                  </a:extLst>
                </a:gridCol>
                <a:gridCol w="208280">
                  <a:extLst>
                    <a:ext uri="{9D8B030D-6E8A-4147-A177-3AD203B41FA5}">
                      <a16:colId xmlns:a16="http://schemas.microsoft.com/office/drawing/2014/main" val="658191358"/>
                    </a:ext>
                  </a:extLst>
                </a:gridCol>
                <a:gridCol w="208280">
                  <a:extLst>
                    <a:ext uri="{9D8B030D-6E8A-4147-A177-3AD203B41FA5}">
                      <a16:colId xmlns:a16="http://schemas.microsoft.com/office/drawing/2014/main" val="2913084304"/>
                    </a:ext>
                  </a:extLst>
                </a:gridCol>
                <a:gridCol w="208280">
                  <a:extLst>
                    <a:ext uri="{9D8B030D-6E8A-4147-A177-3AD203B41FA5}">
                      <a16:colId xmlns:a16="http://schemas.microsoft.com/office/drawing/2014/main" val="4271706542"/>
                    </a:ext>
                  </a:extLst>
                </a:gridCol>
                <a:gridCol w="208280">
                  <a:extLst>
                    <a:ext uri="{9D8B030D-6E8A-4147-A177-3AD203B41FA5}">
                      <a16:colId xmlns:a16="http://schemas.microsoft.com/office/drawing/2014/main" val="3897573068"/>
                    </a:ext>
                  </a:extLst>
                </a:gridCol>
                <a:gridCol w="208280">
                  <a:extLst>
                    <a:ext uri="{9D8B030D-6E8A-4147-A177-3AD203B41FA5}">
                      <a16:colId xmlns:a16="http://schemas.microsoft.com/office/drawing/2014/main" val="4008790448"/>
                    </a:ext>
                  </a:extLst>
                </a:gridCol>
                <a:gridCol w="208280">
                  <a:extLst>
                    <a:ext uri="{9D8B030D-6E8A-4147-A177-3AD203B41FA5}">
                      <a16:colId xmlns:a16="http://schemas.microsoft.com/office/drawing/2014/main" val="2442566663"/>
                    </a:ext>
                  </a:extLst>
                </a:gridCol>
                <a:gridCol w="208280">
                  <a:extLst>
                    <a:ext uri="{9D8B030D-6E8A-4147-A177-3AD203B41FA5}">
                      <a16:colId xmlns:a16="http://schemas.microsoft.com/office/drawing/2014/main" val="338935929"/>
                    </a:ext>
                  </a:extLst>
                </a:gridCol>
                <a:gridCol w="208280">
                  <a:extLst>
                    <a:ext uri="{9D8B030D-6E8A-4147-A177-3AD203B41FA5}">
                      <a16:colId xmlns:a16="http://schemas.microsoft.com/office/drawing/2014/main" val="71685016"/>
                    </a:ext>
                  </a:extLst>
                </a:gridCol>
                <a:gridCol w="208280">
                  <a:extLst>
                    <a:ext uri="{9D8B030D-6E8A-4147-A177-3AD203B41FA5}">
                      <a16:colId xmlns:a16="http://schemas.microsoft.com/office/drawing/2014/main" val="3117199158"/>
                    </a:ext>
                  </a:extLst>
                </a:gridCol>
                <a:gridCol w="208280">
                  <a:extLst>
                    <a:ext uri="{9D8B030D-6E8A-4147-A177-3AD203B41FA5}">
                      <a16:colId xmlns:a16="http://schemas.microsoft.com/office/drawing/2014/main" val="3228933100"/>
                    </a:ext>
                  </a:extLst>
                </a:gridCol>
                <a:gridCol w="208280">
                  <a:extLst>
                    <a:ext uri="{9D8B030D-6E8A-4147-A177-3AD203B41FA5}">
                      <a16:colId xmlns:a16="http://schemas.microsoft.com/office/drawing/2014/main" val="4241072839"/>
                    </a:ext>
                  </a:extLst>
                </a:gridCol>
                <a:gridCol w="208280">
                  <a:extLst>
                    <a:ext uri="{9D8B030D-6E8A-4147-A177-3AD203B41FA5}">
                      <a16:colId xmlns:a16="http://schemas.microsoft.com/office/drawing/2014/main" val="1786203275"/>
                    </a:ext>
                  </a:extLst>
                </a:gridCol>
                <a:gridCol w="208280">
                  <a:extLst>
                    <a:ext uri="{9D8B030D-6E8A-4147-A177-3AD203B41FA5}">
                      <a16:colId xmlns:a16="http://schemas.microsoft.com/office/drawing/2014/main" val="870771337"/>
                    </a:ext>
                  </a:extLst>
                </a:gridCol>
                <a:gridCol w="208280">
                  <a:extLst>
                    <a:ext uri="{9D8B030D-6E8A-4147-A177-3AD203B41FA5}">
                      <a16:colId xmlns:a16="http://schemas.microsoft.com/office/drawing/2014/main" val="3841224412"/>
                    </a:ext>
                  </a:extLst>
                </a:gridCol>
                <a:gridCol w="208280">
                  <a:extLst>
                    <a:ext uri="{9D8B030D-6E8A-4147-A177-3AD203B41FA5}">
                      <a16:colId xmlns:a16="http://schemas.microsoft.com/office/drawing/2014/main" val="2189471760"/>
                    </a:ext>
                  </a:extLst>
                </a:gridCol>
                <a:gridCol w="208280">
                  <a:extLst>
                    <a:ext uri="{9D8B030D-6E8A-4147-A177-3AD203B41FA5}">
                      <a16:colId xmlns:a16="http://schemas.microsoft.com/office/drawing/2014/main" val="2706290799"/>
                    </a:ext>
                  </a:extLst>
                </a:gridCol>
                <a:gridCol w="208280">
                  <a:extLst>
                    <a:ext uri="{9D8B030D-6E8A-4147-A177-3AD203B41FA5}">
                      <a16:colId xmlns:a16="http://schemas.microsoft.com/office/drawing/2014/main" val="506412823"/>
                    </a:ext>
                  </a:extLst>
                </a:gridCol>
                <a:gridCol w="208280">
                  <a:extLst>
                    <a:ext uri="{9D8B030D-6E8A-4147-A177-3AD203B41FA5}">
                      <a16:colId xmlns:a16="http://schemas.microsoft.com/office/drawing/2014/main" val="1621710983"/>
                    </a:ext>
                  </a:extLst>
                </a:gridCol>
                <a:gridCol w="208280">
                  <a:extLst>
                    <a:ext uri="{9D8B030D-6E8A-4147-A177-3AD203B41FA5}">
                      <a16:colId xmlns:a16="http://schemas.microsoft.com/office/drawing/2014/main" val="340231983"/>
                    </a:ext>
                  </a:extLst>
                </a:gridCol>
                <a:gridCol w="208280">
                  <a:extLst>
                    <a:ext uri="{9D8B030D-6E8A-4147-A177-3AD203B41FA5}">
                      <a16:colId xmlns:a16="http://schemas.microsoft.com/office/drawing/2014/main" val="1120410308"/>
                    </a:ext>
                  </a:extLst>
                </a:gridCol>
                <a:gridCol w="208280">
                  <a:extLst>
                    <a:ext uri="{9D8B030D-6E8A-4147-A177-3AD203B41FA5}">
                      <a16:colId xmlns:a16="http://schemas.microsoft.com/office/drawing/2014/main" val="140653127"/>
                    </a:ext>
                  </a:extLst>
                </a:gridCol>
                <a:gridCol w="208280">
                  <a:extLst>
                    <a:ext uri="{9D8B030D-6E8A-4147-A177-3AD203B41FA5}">
                      <a16:colId xmlns:a16="http://schemas.microsoft.com/office/drawing/2014/main" val="1384153535"/>
                    </a:ext>
                  </a:extLst>
                </a:gridCol>
                <a:gridCol w="208280">
                  <a:extLst>
                    <a:ext uri="{9D8B030D-6E8A-4147-A177-3AD203B41FA5}">
                      <a16:colId xmlns:a16="http://schemas.microsoft.com/office/drawing/2014/main" val="431738558"/>
                    </a:ext>
                  </a:extLst>
                </a:gridCol>
                <a:gridCol w="208280">
                  <a:extLst>
                    <a:ext uri="{9D8B030D-6E8A-4147-A177-3AD203B41FA5}">
                      <a16:colId xmlns:a16="http://schemas.microsoft.com/office/drawing/2014/main" val="6993042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(Combined)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3146837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- 2026-02-13 13:29:23</a:t>
                      </a:r>
                      <a:r>
                        <a:rPr kumimoji="0" lang="de-DE" sz="1000" b="0" i="0" u="none" strike="noStrike" kern="1200" cap="none" spc="0" normalizeH="0" baseline="0" noProof="0">
                          <a:ln>
                            <a:noFill/>
                          </a:ln>
                          <a:solidFill>
                            <a:prstClr val="black"/>
                          </a:solidFill>
                          <a:effectLst/>
                          <a:uLnTx/>
                          <a:uFillTx/>
                          <a:latin typeface="Calibri"/>
                          <a:ea typeface="+mn-ea"/>
                          <a:cs typeface="+mn-cs"/>
                        </a:rPr>
                        <a:t>
 Menschen wie David und Fabian sind für die Energiezukunft essenziell 🤝
David ist 32 Jahre alt und hat von 2010-2014 seine Ausbildung bei E.ON/Bayernwerk gemacht und ist seit 2024 Elektrotechnikmeister bei der Bayernwerk Natur GmbH. Wenn er nicht gerade im Einsatz ist, findet man ihn oft auf dem Motorrad, auf dem Fahrrad oder beim Schwimmen.
Was ihm an seinem Job am meisten gefällt? 
👉 „Die enorme Vielfältigkeit der Tätigkeiten und die super Kolleginnen und Kollegen.“
Rechts neben ihm im Bild: Fabian Schnabl, welcher das perfekte Duo komplett macht.
Fabian verstärkt das Team seit September 2023 als Projektleiter Fernwärme, vor allem in den Netzgebieten rund um München. Er plant Projekte, begleitet die Bauphase und sorgt dafür, dass am Ende alles zusammenpasst. In seiner Freizeit ist er am liebsten draußen unterwegs: beim Spaziergang, in den Bergen oder an den Seen rund um München.
Sein Antrieb: „Wir gestalten die Wärmeversorgung von morgen - heute. Als Projektleiter bin ich stolz darauf, gemeinsam im Team einen messbaren Beitrag zum Klimaschutz in unserer Region zu leisten und Verantwortung für eine nachhaltige Gesellschaft zu übernehmen.“
Und ein kleiner Fun Fact zum Schluss: Einer der beiden könnte wirklich jeden Tag Pizza essen. 🍕
Was meint ihr - David oder Fabian? Schreib’s in die Kommentare! 👇
#bayernwerk #gesichterdesbayernwerks #dreamteam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https://quintly-eu-image-storage.s3.amazonaws.com/24dff6f06e3adf91603d469825987f3a/a84451233a230cf6dda3f51bd669be93.jpg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02/23/2026 07:18:06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0.0601 %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048138097"/>
                  </a:ext>
                </a:extLst>
              </a:tr>
            </a:tbl>
          </a:graphicData>
        </a:graphic>
      </p:graphicFrame>
      <p:sp>
        <p:nvSpPr>
          <p:cNvPr id="4" name="Text Placeholder 3">
            <a:extLst>
              <a:ext uri="{FF2B5EF4-FFF2-40B4-BE49-F238E27FC236}">
                <a16:creationId xmlns:a16="http://schemas.microsoft.com/office/drawing/2014/main" id="{F571193C-B466-49CD-9E16-86852B038559}"/>
              </a:ext>
            </a:extLst>
          </p:cNvPr>
          <p:cNvSpPr>
            <a:spLocks noGrp="1"/>
          </p:cNvSpPr>
          <p:nvPr>
            <p:ph type="body" sz="quarter" idx="14"/>
          </p:nvPr>
        </p:nvSpPr>
        <p:spPr/>
        <p:txBody>
          <a:bodyPr/>
          <a:lstStyle/>
          <a:p>
            <a:r>
              <a:rPr lang="en-US"/>
              <a:t>02/09/2026 - 02/22/2026</a:t>
            </a:r>
          </a:p>
        </p:txBody>
      </p:sp>
    </p:spTree>
    <p:extLst>
      <p:ext uri="{BB962C8B-B14F-4D97-AF65-F5344CB8AC3E}">
        <p14:creationId xmlns:p14="http://schemas.microsoft.com/office/powerpoint/2010/main" val="37381204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4A021-3B5E-4317-9F15-C571562E6E63}"/>
              </a:ext>
            </a:extLst>
          </p:cNvPr>
          <p:cNvSpPr>
            <a:spLocks noGrp="1"/>
          </p:cNvSpPr>
          <p:nvPr>
            <p:ph type="title"/>
          </p:nvPr>
        </p:nvSpPr>
        <p:spPr/>
        <p:txBody>
          <a:bodyPr/>
          <a:lstStyle/>
          <a:p>
            <a:r>
              <a:rPr lang="en-US"/>
              <a:t>Facebook Custom Original Own Posts Table | 3 profiles - 8 of 8</a:t>
            </a:r>
          </a:p>
        </p:txBody>
      </p:sp>
      <p:graphicFrame>
        <p:nvGraphicFramePr>
          <p:cNvPr id="5" name="Table Placeholder 4">
            <a:extLst>
              <a:ext uri="{FF2B5EF4-FFF2-40B4-BE49-F238E27FC236}">
                <a16:creationId xmlns:a16="http://schemas.microsoft.com/office/drawing/2014/main" id="{2732F053-9D9A-496C-9453-BA38C4161B9C}"/>
              </a:ext>
            </a:extLst>
          </p:cNvPr>
          <p:cNvGraphicFramePr>
            <a:graphicFrameLocks noGrp="1"/>
          </p:cNvGraphicFramePr>
          <p:nvPr>
            <p:ph type="tbl" sz="quarter" idx="13"/>
            <p:extLst>
              <p:ext uri="{D42A27DB-BD31-4B8C-83A1-F6EECF244321}">
                <p14:modId xmlns:p14="http://schemas.microsoft.com/office/powerpoint/2010/main" val="3728094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5">
                  <a:extLst>
                    <a:ext uri="{9D8B030D-6E8A-4147-A177-3AD203B41FA5}">
                      <a16:colId xmlns:a16="http://schemas.microsoft.com/office/drawing/2014/main" val="1672831723"/>
                    </a:ext>
                  </a:extLst>
                </a:gridCol>
                <a:gridCol w="740665">
                  <a:extLst>
                    <a:ext uri="{9D8B030D-6E8A-4147-A177-3AD203B41FA5}">
                      <a16:colId xmlns:a16="http://schemas.microsoft.com/office/drawing/2014/main" val="3404965442"/>
                    </a:ext>
                  </a:extLst>
                </a:gridCol>
                <a:gridCol w="246888">
                  <a:extLst>
                    <a:ext uri="{9D8B030D-6E8A-4147-A177-3AD203B41FA5}">
                      <a16:colId xmlns:a16="http://schemas.microsoft.com/office/drawing/2014/main" val="2557569231"/>
                    </a:ext>
                  </a:extLst>
                </a:gridCol>
                <a:gridCol w="208280">
                  <a:extLst>
                    <a:ext uri="{9D8B030D-6E8A-4147-A177-3AD203B41FA5}">
                      <a16:colId xmlns:a16="http://schemas.microsoft.com/office/drawing/2014/main" val="2908962663"/>
                    </a:ext>
                  </a:extLst>
                </a:gridCol>
                <a:gridCol w="208280">
                  <a:extLst>
                    <a:ext uri="{9D8B030D-6E8A-4147-A177-3AD203B41FA5}">
                      <a16:colId xmlns:a16="http://schemas.microsoft.com/office/drawing/2014/main" val="639132648"/>
                    </a:ext>
                  </a:extLst>
                </a:gridCol>
                <a:gridCol w="208280">
                  <a:extLst>
                    <a:ext uri="{9D8B030D-6E8A-4147-A177-3AD203B41FA5}">
                      <a16:colId xmlns:a16="http://schemas.microsoft.com/office/drawing/2014/main" val="11630762"/>
                    </a:ext>
                  </a:extLst>
                </a:gridCol>
                <a:gridCol w="208280">
                  <a:extLst>
                    <a:ext uri="{9D8B030D-6E8A-4147-A177-3AD203B41FA5}">
                      <a16:colId xmlns:a16="http://schemas.microsoft.com/office/drawing/2014/main" val="3981828000"/>
                    </a:ext>
                  </a:extLst>
                </a:gridCol>
                <a:gridCol w="208280">
                  <a:extLst>
                    <a:ext uri="{9D8B030D-6E8A-4147-A177-3AD203B41FA5}">
                      <a16:colId xmlns:a16="http://schemas.microsoft.com/office/drawing/2014/main" val="3067798011"/>
                    </a:ext>
                  </a:extLst>
                </a:gridCol>
                <a:gridCol w="208280">
                  <a:extLst>
                    <a:ext uri="{9D8B030D-6E8A-4147-A177-3AD203B41FA5}">
                      <a16:colId xmlns:a16="http://schemas.microsoft.com/office/drawing/2014/main" val="584439000"/>
                    </a:ext>
                  </a:extLst>
                </a:gridCol>
                <a:gridCol w="208280">
                  <a:extLst>
                    <a:ext uri="{9D8B030D-6E8A-4147-A177-3AD203B41FA5}">
                      <a16:colId xmlns:a16="http://schemas.microsoft.com/office/drawing/2014/main" val="1079368798"/>
                    </a:ext>
                  </a:extLst>
                </a:gridCol>
                <a:gridCol w="208280">
                  <a:extLst>
                    <a:ext uri="{9D8B030D-6E8A-4147-A177-3AD203B41FA5}">
                      <a16:colId xmlns:a16="http://schemas.microsoft.com/office/drawing/2014/main" val="3362591522"/>
                    </a:ext>
                  </a:extLst>
                </a:gridCol>
                <a:gridCol w="208280">
                  <a:extLst>
                    <a:ext uri="{9D8B030D-6E8A-4147-A177-3AD203B41FA5}">
                      <a16:colId xmlns:a16="http://schemas.microsoft.com/office/drawing/2014/main" val="1706784383"/>
                    </a:ext>
                  </a:extLst>
                </a:gridCol>
                <a:gridCol w="208280">
                  <a:extLst>
                    <a:ext uri="{9D8B030D-6E8A-4147-A177-3AD203B41FA5}">
                      <a16:colId xmlns:a16="http://schemas.microsoft.com/office/drawing/2014/main" val="3899783302"/>
                    </a:ext>
                  </a:extLst>
                </a:gridCol>
                <a:gridCol w="208280">
                  <a:extLst>
                    <a:ext uri="{9D8B030D-6E8A-4147-A177-3AD203B41FA5}">
                      <a16:colId xmlns:a16="http://schemas.microsoft.com/office/drawing/2014/main" val="613982394"/>
                    </a:ext>
                  </a:extLst>
                </a:gridCol>
                <a:gridCol w="208280">
                  <a:extLst>
                    <a:ext uri="{9D8B030D-6E8A-4147-A177-3AD203B41FA5}">
                      <a16:colId xmlns:a16="http://schemas.microsoft.com/office/drawing/2014/main" val="1082738911"/>
                    </a:ext>
                  </a:extLst>
                </a:gridCol>
                <a:gridCol w="208280">
                  <a:extLst>
                    <a:ext uri="{9D8B030D-6E8A-4147-A177-3AD203B41FA5}">
                      <a16:colId xmlns:a16="http://schemas.microsoft.com/office/drawing/2014/main" val="3751552252"/>
                    </a:ext>
                  </a:extLst>
                </a:gridCol>
                <a:gridCol w="208280">
                  <a:extLst>
                    <a:ext uri="{9D8B030D-6E8A-4147-A177-3AD203B41FA5}">
                      <a16:colId xmlns:a16="http://schemas.microsoft.com/office/drawing/2014/main" val="1607840058"/>
                    </a:ext>
                  </a:extLst>
                </a:gridCol>
                <a:gridCol w="208280">
                  <a:extLst>
                    <a:ext uri="{9D8B030D-6E8A-4147-A177-3AD203B41FA5}">
                      <a16:colId xmlns:a16="http://schemas.microsoft.com/office/drawing/2014/main" val="3049152347"/>
                    </a:ext>
                  </a:extLst>
                </a:gridCol>
                <a:gridCol w="208280">
                  <a:extLst>
                    <a:ext uri="{9D8B030D-6E8A-4147-A177-3AD203B41FA5}">
                      <a16:colId xmlns:a16="http://schemas.microsoft.com/office/drawing/2014/main" val="3677516050"/>
                    </a:ext>
                  </a:extLst>
                </a:gridCol>
                <a:gridCol w="208280">
                  <a:extLst>
                    <a:ext uri="{9D8B030D-6E8A-4147-A177-3AD203B41FA5}">
                      <a16:colId xmlns:a16="http://schemas.microsoft.com/office/drawing/2014/main" val="118986033"/>
                    </a:ext>
                  </a:extLst>
                </a:gridCol>
                <a:gridCol w="208280">
                  <a:extLst>
                    <a:ext uri="{9D8B030D-6E8A-4147-A177-3AD203B41FA5}">
                      <a16:colId xmlns:a16="http://schemas.microsoft.com/office/drawing/2014/main" val="2147021486"/>
                    </a:ext>
                  </a:extLst>
                </a:gridCol>
                <a:gridCol w="208280">
                  <a:extLst>
                    <a:ext uri="{9D8B030D-6E8A-4147-A177-3AD203B41FA5}">
                      <a16:colId xmlns:a16="http://schemas.microsoft.com/office/drawing/2014/main" val="575374518"/>
                    </a:ext>
                  </a:extLst>
                </a:gridCol>
                <a:gridCol w="208280">
                  <a:extLst>
                    <a:ext uri="{9D8B030D-6E8A-4147-A177-3AD203B41FA5}">
                      <a16:colId xmlns:a16="http://schemas.microsoft.com/office/drawing/2014/main" val="6888656"/>
                    </a:ext>
                  </a:extLst>
                </a:gridCol>
                <a:gridCol w="208280">
                  <a:extLst>
                    <a:ext uri="{9D8B030D-6E8A-4147-A177-3AD203B41FA5}">
                      <a16:colId xmlns:a16="http://schemas.microsoft.com/office/drawing/2014/main" val="1632347395"/>
                    </a:ext>
                  </a:extLst>
                </a:gridCol>
                <a:gridCol w="208280">
                  <a:extLst>
                    <a:ext uri="{9D8B030D-6E8A-4147-A177-3AD203B41FA5}">
                      <a16:colId xmlns:a16="http://schemas.microsoft.com/office/drawing/2014/main" val="2510268512"/>
                    </a:ext>
                  </a:extLst>
                </a:gridCol>
                <a:gridCol w="208280">
                  <a:extLst>
                    <a:ext uri="{9D8B030D-6E8A-4147-A177-3AD203B41FA5}">
                      <a16:colId xmlns:a16="http://schemas.microsoft.com/office/drawing/2014/main" val="958572319"/>
                    </a:ext>
                  </a:extLst>
                </a:gridCol>
                <a:gridCol w="208280">
                  <a:extLst>
                    <a:ext uri="{9D8B030D-6E8A-4147-A177-3AD203B41FA5}">
                      <a16:colId xmlns:a16="http://schemas.microsoft.com/office/drawing/2014/main" val="800522088"/>
                    </a:ext>
                  </a:extLst>
                </a:gridCol>
                <a:gridCol w="208280">
                  <a:extLst>
                    <a:ext uri="{9D8B030D-6E8A-4147-A177-3AD203B41FA5}">
                      <a16:colId xmlns:a16="http://schemas.microsoft.com/office/drawing/2014/main" val="3950297781"/>
                    </a:ext>
                  </a:extLst>
                </a:gridCol>
                <a:gridCol w="208280">
                  <a:extLst>
                    <a:ext uri="{9D8B030D-6E8A-4147-A177-3AD203B41FA5}">
                      <a16:colId xmlns:a16="http://schemas.microsoft.com/office/drawing/2014/main" val="2369370777"/>
                    </a:ext>
                  </a:extLst>
                </a:gridCol>
                <a:gridCol w="208280">
                  <a:extLst>
                    <a:ext uri="{9D8B030D-6E8A-4147-A177-3AD203B41FA5}">
                      <a16:colId xmlns:a16="http://schemas.microsoft.com/office/drawing/2014/main" val="1825585966"/>
                    </a:ext>
                  </a:extLst>
                </a:gridCol>
                <a:gridCol w="208280">
                  <a:extLst>
                    <a:ext uri="{9D8B030D-6E8A-4147-A177-3AD203B41FA5}">
                      <a16:colId xmlns:a16="http://schemas.microsoft.com/office/drawing/2014/main" val="3775865657"/>
                    </a:ext>
                  </a:extLst>
                </a:gridCol>
                <a:gridCol w="208280">
                  <a:extLst>
                    <a:ext uri="{9D8B030D-6E8A-4147-A177-3AD203B41FA5}">
                      <a16:colId xmlns:a16="http://schemas.microsoft.com/office/drawing/2014/main" val="522877316"/>
                    </a:ext>
                  </a:extLst>
                </a:gridCol>
                <a:gridCol w="208280">
                  <a:extLst>
                    <a:ext uri="{9D8B030D-6E8A-4147-A177-3AD203B41FA5}">
                      <a16:colId xmlns:a16="http://schemas.microsoft.com/office/drawing/2014/main" val="559322251"/>
                    </a:ext>
                  </a:extLst>
                </a:gridCol>
                <a:gridCol w="208280">
                  <a:extLst>
                    <a:ext uri="{9D8B030D-6E8A-4147-A177-3AD203B41FA5}">
                      <a16:colId xmlns:a16="http://schemas.microsoft.com/office/drawing/2014/main" val="2210241336"/>
                    </a:ext>
                  </a:extLst>
                </a:gridCol>
                <a:gridCol w="208280">
                  <a:extLst>
                    <a:ext uri="{9D8B030D-6E8A-4147-A177-3AD203B41FA5}">
                      <a16:colId xmlns:a16="http://schemas.microsoft.com/office/drawing/2014/main" val="3200979885"/>
                    </a:ext>
                  </a:extLst>
                </a:gridCol>
                <a:gridCol w="208280">
                  <a:extLst>
                    <a:ext uri="{9D8B030D-6E8A-4147-A177-3AD203B41FA5}">
                      <a16:colId xmlns:a16="http://schemas.microsoft.com/office/drawing/2014/main" val="3801798907"/>
                    </a:ext>
                  </a:extLst>
                </a:gridCol>
                <a:gridCol w="208280">
                  <a:extLst>
                    <a:ext uri="{9D8B030D-6E8A-4147-A177-3AD203B41FA5}">
                      <a16:colId xmlns:a16="http://schemas.microsoft.com/office/drawing/2014/main" val="28159218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(Combined)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4229999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- 2026-02-10 16:22:49</a:t>
                      </a:r>
                      <a:r>
                        <a:rPr kumimoji="0" lang="de-DE" sz="1000" b="0" i="0" u="none" strike="noStrike" kern="1200" cap="none" spc="0" normalizeH="0" baseline="0" noProof="0">
                          <a:ln>
                            <a:noFill/>
                          </a:ln>
                          <a:solidFill>
                            <a:prstClr val="black"/>
                          </a:solidFill>
                          <a:effectLst/>
                          <a:uLnTx/>
                          <a:uFillTx/>
                          <a:latin typeface="Calibri"/>
                          <a:ea typeface="+mn-ea"/>
                          <a:cs typeface="+mn-cs"/>
                        </a:rPr>
                        <a:t>
 Sicherheit ist Teamarbeit 🦺​
Beim Safety Stop haben wir uns intensiv zu Sicherheitsthemen ausgetauscht, denn sie sind die Grundlage unserer täglichen Arbeit. Gemeinsam mit unseren Partnerfirmen haben wir darüber gesprochen, wie wir Risiken frühzeitig erkennen, voneinander lernen und noch konsequenter füreinander Verantwortung übernehmen können.​
Denn wer am Stromnetz arbeitet, trägt Verantwortung für sich, das Team und die Menschen, die wir versorgen. Unser Anspruch ist klar: sichere Entscheidungen treffen, Gefahren offen ansprechen und handeln, bevor etwas passiert.​
Unser Ziel: ein stabiles Netz und ein sicheres Nachhausekommen für alle.​
​
#bayernwerk #HSE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https://quintly-eu-image-storage.s3.amazonaws.com/24dff6f06e3adf91603d469825987f3a/cb4d91e6b9222ad6effe7f44b0f33b04.jpg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02/23/2026 07:18:06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0.2936 %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889904316"/>
                  </a:ext>
                </a:extLst>
              </a:tr>
            </a:tbl>
          </a:graphicData>
        </a:graphic>
      </p:graphicFrame>
      <p:sp>
        <p:nvSpPr>
          <p:cNvPr id="4" name="Text Placeholder 3">
            <a:extLst>
              <a:ext uri="{FF2B5EF4-FFF2-40B4-BE49-F238E27FC236}">
                <a16:creationId xmlns:a16="http://schemas.microsoft.com/office/drawing/2014/main" id="{691D9686-6ACD-42D6-9172-9CFE49C7A3A5}"/>
              </a:ext>
            </a:extLst>
          </p:cNvPr>
          <p:cNvSpPr>
            <a:spLocks noGrp="1"/>
          </p:cNvSpPr>
          <p:nvPr>
            <p:ph type="body" sz="quarter" idx="14"/>
          </p:nvPr>
        </p:nvSpPr>
        <p:spPr/>
        <p:txBody>
          <a:bodyPr/>
          <a:lstStyle/>
          <a:p>
            <a:r>
              <a:rPr lang="en-US"/>
              <a:t>02/09/2026 - 02/22/2026</a:t>
            </a:r>
          </a:p>
        </p:txBody>
      </p:sp>
    </p:spTree>
    <p:extLst>
      <p:ext uri="{BB962C8B-B14F-4D97-AF65-F5344CB8AC3E}">
        <p14:creationId xmlns:p14="http://schemas.microsoft.com/office/powerpoint/2010/main" val="116901252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2272</Words>
  <Application>Microsoft Office PowerPoint</Application>
  <PresentationFormat>On-screen Show (4:3)</PresentationFormat>
  <Paragraphs>571</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Calibri</vt:lpstr>
      <vt:lpstr>Arial</vt:lpstr>
      <vt:lpstr>quintly_template</vt:lpstr>
      <vt:lpstr>Facebook Custom Original Own Posts Table | 3 profiles - 1 of 8</vt:lpstr>
      <vt:lpstr>Facebook Custom Original Own Posts Table | 3 profiles - 2 of 8</vt:lpstr>
      <vt:lpstr>Facebook Custom Original Own Posts Table | 3 profiles - 3 of 8</vt:lpstr>
      <vt:lpstr>Facebook Custom Original Own Posts Table | 3 profiles - 4 of 8</vt:lpstr>
      <vt:lpstr>Facebook Custom Original Own Posts Table | 3 profiles - 5 of 8</vt:lpstr>
      <vt:lpstr>Facebook Custom Original Own Posts Table | 3 profiles - 6 of 8</vt:lpstr>
      <vt:lpstr>Facebook Custom Original Own Posts Table | 3 profiles - 7 of 8</vt:lpstr>
      <vt:lpstr>Facebook Custom Original Own Posts Table | 3 profiles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Custom Original Own Posts Table | 3 profiles - 1 of 8</dc:title>
  <dc:creator>Frederik Born</dc:creator>
  <cp:lastModifiedBy>Frederik Born</cp:lastModifiedBy>
  <cp:revision>1</cp:revision>
  <dcterms:created xsi:type="dcterms:W3CDTF">2026-02-23T09:44:08Z</dcterms:created>
  <dcterms:modified xsi:type="dcterms:W3CDTF">2026-02-23T09:48:23Z</dcterms:modified>
</cp:coreProperties>
</file>