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58B33-B289-4C1D-9082-9DFC697120BD}"/>
              </a:ext>
            </a:extLst>
          </p:cNvPr>
          <p:cNvSpPr>
            <a:spLocks noGrp="1"/>
          </p:cNvSpPr>
          <p:nvPr>
            <p:ph type="title"/>
          </p:nvPr>
        </p:nvSpPr>
        <p:spPr/>
        <p:txBody>
          <a:bodyPr/>
          <a:lstStyle/>
          <a:p>
            <a:r>
              <a:rPr lang="en-US"/>
              <a:t>Instagram Posts Table Thumbnail | markus.soeder - 1 of 4</a:t>
            </a:r>
          </a:p>
        </p:txBody>
      </p:sp>
      <p:graphicFrame>
        <p:nvGraphicFramePr>
          <p:cNvPr id="5" name="Table Placeholder 4">
            <a:extLst>
              <a:ext uri="{FF2B5EF4-FFF2-40B4-BE49-F238E27FC236}">
                <a16:creationId xmlns:a16="http://schemas.microsoft.com/office/drawing/2014/main" id="{5C61496B-328F-4EC2-80A1-7C4B2068EFD4}"/>
              </a:ext>
            </a:extLst>
          </p:cNvPr>
          <p:cNvGraphicFramePr>
            <a:graphicFrameLocks noGrp="1"/>
          </p:cNvGraphicFramePr>
          <p:nvPr>
            <p:ph type="tbl" sz="quarter" idx="13"/>
            <p:extLst>
              <p:ext uri="{D42A27DB-BD31-4B8C-83A1-F6EECF244321}">
                <p14:modId xmlns:p14="http://schemas.microsoft.com/office/powerpoint/2010/main" val="3097693392"/>
              </p:ext>
            </p:extLst>
          </p:nvPr>
        </p:nvGraphicFramePr>
        <p:xfrm>
          <a:off x="457200" y="1731963"/>
          <a:ext cx="8065008" cy="767080"/>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558298865"/>
                    </a:ext>
                  </a:extLst>
                </a:gridCol>
                <a:gridCol w="2057400">
                  <a:extLst>
                    <a:ext uri="{9D8B030D-6E8A-4147-A177-3AD203B41FA5}">
                      <a16:colId xmlns:a16="http://schemas.microsoft.com/office/drawing/2014/main" val="3894020943"/>
                    </a:ext>
                  </a:extLst>
                </a:gridCol>
                <a:gridCol w="987552">
                  <a:extLst>
                    <a:ext uri="{9D8B030D-6E8A-4147-A177-3AD203B41FA5}">
                      <a16:colId xmlns:a16="http://schemas.microsoft.com/office/drawing/2014/main" val="423594619"/>
                    </a:ext>
                  </a:extLst>
                </a:gridCol>
                <a:gridCol w="987552">
                  <a:extLst>
                    <a:ext uri="{9D8B030D-6E8A-4147-A177-3AD203B41FA5}">
                      <a16:colId xmlns:a16="http://schemas.microsoft.com/office/drawing/2014/main" val="2158448466"/>
                    </a:ext>
                  </a:extLst>
                </a:gridCol>
                <a:gridCol w="987552">
                  <a:extLst>
                    <a:ext uri="{9D8B030D-6E8A-4147-A177-3AD203B41FA5}">
                      <a16:colId xmlns:a16="http://schemas.microsoft.com/office/drawing/2014/main" val="264545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extLst>
                  <a:ext uri="{0D108BD9-81ED-4DB2-BD59-A6C34878D82A}">
                    <a16:rowId xmlns:a16="http://schemas.microsoft.com/office/drawing/2014/main" val="190587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markus.soeder - 2025-06-24 13:03:04</a:t>
                      </a:r>
                      <a:r>
                        <a:rPr kumimoji="0" lang="de-DE" sz="1000" b="0" i="0" u="none" strike="noStrike" kern="1200" cap="none" spc="0" normalizeH="0" baseline="0" noProof="0">
                          <a:ln>
                            <a:noFill/>
                          </a:ln>
                          <a:solidFill>
                            <a:prstClr val="black"/>
                          </a:solidFill>
                          <a:effectLst/>
                          <a:uLnTx/>
                          <a:uFillTx/>
                          <a:latin typeface="Calibri"/>
                          <a:ea typeface="+mn-ea"/>
                          <a:cs typeface="+mn-cs"/>
                        </a:rPr>
                        <a:t>
 Kinder sind unsere Zukunft: Mit dem neuen Kinderstartgeld erhält künftig jedes Kind in Bayern 3000 Euro zum ersten Geburtstag. Das gibt es so nur in Bayern. Wir sind Familienland. Zusätzlich gibt es für Kitas eine Mrd. Euro mehr bis 2029. Zudem werden 15.000 Kita-Teamkräfte möglich. Seit meinem Amtsantritt 2018 hat der Freistaat über 32 Mrd. Euro in die Kinderbetreuung investiert. Zudem wurden fünf Mrd. Euro Familiengeld ausgezahlt. Unsere Kinder sind es uns wert: Wir unterstützen unsere Familien jedes Jahr mit insgesamt rund fünf Mrd. Euro. Alle Kinder sollen einen möglichst guten Start ins Leben haben und alle Chancen bekommen, die auch wir hatten. Das gehört zur sozialen Verantwortung.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https://quintly-eu-image-storage.s3.amazonaws.com/5b6302d3c1a1271afed909bb1bd63ebe/24869d3b78a16bbc429f67bb87e24ffc.jpg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419165</a:t>
                      </a:r>
                    </a:p>
                  </a:txBody>
                  <a:tcPr/>
                </a:tc>
                <a:extLst>
                  <a:ext uri="{0D108BD9-81ED-4DB2-BD59-A6C34878D82A}">
                    <a16:rowId xmlns:a16="http://schemas.microsoft.com/office/drawing/2014/main" val="3579081667"/>
                  </a:ext>
                </a:extLst>
              </a:tr>
            </a:tbl>
          </a:graphicData>
        </a:graphic>
      </p:graphicFrame>
      <p:sp>
        <p:nvSpPr>
          <p:cNvPr id="4" name="Text Placeholder 3">
            <a:extLst>
              <a:ext uri="{FF2B5EF4-FFF2-40B4-BE49-F238E27FC236}">
                <a16:creationId xmlns:a16="http://schemas.microsoft.com/office/drawing/2014/main" id="{2E7C0CAD-5A8C-42E9-9027-C68585EAEB45}"/>
              </a:ext>
            </a:extLst>
          </p:cNvPr>
          <p:cNvSpPr>
            <a:spLocks noGrp="1"/>
          </p:cNvSpPr>
          <p:nvPr>
            <p:ph type="body" sz="quarter" idx="14"/>
          </p:nvPr>
        </p:nvSpPr>
        <p:spPr/>
        <p:txBody>
          <a:bodyPr/>
          <a:lstStyle/>
          <a:p>
            <a:r>
              <a:rPr lang="en-US"/>
              <a:t>06/24/2025 - 06/24/2025</a:t>
            </a:r>
          </a:p>
        </p:txBody>
      </p:sp>
    </p:spTree>
    <p:extLst>
      <p:ext uri="{BB962C8B-B14F-4D97-AF65-F5344CB8AC3E}">
        <p14:creationId xmlns:p14="http://schemas.microsoft.com/office/powerpoint/2010/main" val="3419544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C084B-DDE1-4D8C-827C-7C02F4F108E0}"/>
              </a:ext>
            </a:extLst>
          </p:cNvPr>
          <p:cNvSpPr>
            <a:spLocks noGrp="1"/>
          </p:cNvSpPr>
          <p:nvPr>
            <p:ph type="title"/>
          </p:nvPr>
        </p:nvSpPr>
        <p:spPr/>
        <p:txBody>
          <a:bodyPr/>
          <a:lstStyle/>
          <a:p>
            <a:r>
              <a:rPr lang="en-US"/>
              <a:t>Instagram Posts Table Thumbnail | markus.soeder - 2 of 4</a:t>
            </a:r>
          </a:p>
        </p:txBody>
      </p:sp>
      <p:graphicFrame>
        <p:nvGraphicFramePr>
          <p:cNvPr id="5" name="Table Placeholder 4">
            <a:extLst>
              <a:ext uri="{FF2B5EF4-FFF2-40B4-BE49-F238E27FC236}">
                <a16:creationId xmlns:a16="http://schemas.microsoft.com/office/drawing/2014/main" id="{0937D7DA-B794-465C-904C-34C3AEABD588}"/>
              </a:ext>
            </a:extLst>
          </p:cNvPr>
          <p:cNvGraphicFramePr>
            <a:graphicFrameLocks noGrp="1"/>
          </p:cNvGraphicFramePr>
          <p:nvPr>
            <p:ph type="tbl" sz="quarter" idx="13"/>
            <p:extLst>
              <p:ext uri="{D42A27DB-BD31-4B8C-83A1-F6EECF244321}">
                <p14:modId xmlns:p14="http://schemas.microsoft.com/office/powerpoint/2010/main" val="3074606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836970855"/>
                    </a:ext>
                  </a:extLst>
                </a:gridCol>
                <a:gridCol w="2057400">
                  <a:extLst>
                    <a:ext uri="{9D8B030D-6E8A-4147-A177-3AD203B41FA5}">
                      <a16:colId xmlns:a16="http://schemas.microsoft.com/office/drawing/2014/main" val="3047663253"/>
                    </a:ext>
                  </a:extLst>
                </a:gridCol>
                <a:gridCol w="987552">
                  <a:extLst>
                    <a:ext uri="{9D8B030D-6E8A-4147-A177-3AD203B41FA5}">
                      <a16:colId xmlns:a16="http://schemas.microsoft.com/office/drawing/2014/main" val="3627239572"/>
                    </a:ext>
                  </a:extLst>
                </a:gridCol>
                <a:gridCol w="987552">
                  <a:extLst>
                    <a:ext uri="{9D8B030D-6E8A-4147-A177-3AD203B41FA5}">
                      <a16:colId xmlns:a16="http://schemas.microsoft.com/office/drawing/2014/main" val="2192511531"/>
                    </a:ext>
                  </a:extLst>
                </a:gridCol>
                <a:gridCol w="987552">
                  <a:extLst>
                    <a:ext uri="{9D8B030D-6E8A-4147-A177-3AD203B41FA5}">
                      <a16:colId xmlns:a16="http://schemas.microsoft.com/office/drawing/2014/main" val="1169052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extLst>
                  <a:ext uri="{0D108BD9-81ED-4DB2-BD59-A6C34878D82A}">
                    <a16:rowId xmlns:a16="http://schemas.microsoft.com/office/drawing/2014/main" val="328722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markus.soeder - 2025-06-24 13:30:11</a:t>
                      </a:r>
                      <a:r>
                        <a:rPr kumimoji="0" lang="de-DE" sz="1000" b="0" i="0" u="none" strike="noStrike" kern="1200" cap="none" spc="0" normalizeH="0" baseline="0" noProof="0">
                          <a:ln>
                            <a:noFill/>
                          </a:ln>
                          <a:solidFill>
                            <a:prstClr val="black"/>
                          </a:solidFill>
                          <a:effectLst/>
                          <a:uLnTx/>
                          <a:uFillTx/>
                          <a:latin typeface="Calibri"/>
                          <a:ea typeface="+mn-ea"/>
                          <a:cs typeface="+mn-cs"/>
                        </a:rPr>
                        <a:t>
 Weniger Bürokratie und mehr Freiheit: Wir entrümpeln weiter kräftig das Landesrecht. Heute hat das Kabinett bereits das vierte Modernisierungsgesetz auf den Weg gebracht. Wir streichen alle landesrechtlichen Berichtspflichten, straffen die Landesplanung und reduzieren starre Normierungen. Damit setzen wir unser Bayern-Update entschlossen fort. Wir brauchen einen schlankeren Staat, der Wirtschaft und Bürger unterstützt und nicht ausbremst. Das geht nur mit viel weniger Bürokratie und mehr Vertrauen. Insgesamt wurden bereits 100 Maßnahmen auf den Weg gebracht – insbesondere beim Bau- und Vergaberecht. Gerade Bauvorhaben müssen wieder schneller, einfacher und günstiger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https://quintly-eu-image-storage.s3.amazonaws.com/5b6302d3c1a1271afed909bb1bd63ebe/c4548a485a25ce79c4da3ccb96019dd7.jpg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115125</a:t>
                      </a:r>
                    </a:p>
                  </a:txBody>
                  <a:tcPr/>
                </a:tc>
                <a:extLst>
                  <a:ext uri="{0D108BD9-81ED-4DB2-BD59-A6C34878D82A}">
                    <a16:rowId xmlns:a16="http://schemas.microsoft.com/office/drawing/2014/main" val="3510801114"/>
                  </a:ext>
                </a:extLst>
              </a:tr>
            </a:tbl>
          </a:graphicData>
        </a:graphic>
      </p:graphicFrame>
      <p:sp>
        <p:nvSpPr>
          <p:cNvPr id="4" name="Text Placeholder 3">
            <a:extLst>
              <a:ext uri="{FF2B5EF4-FFF2-40B4-BE49-F238E27FC236}">
                <a16:creationId xmlns:a16="http://schemas.microsoft.com/office/drawing/2014/main" id="{CD590FCF-2C8C-4DB7-B6BA-9BDD93FBDB22}"/>
              </a:ext>
            </a:extLst>
          </p:cNvPr>
          <p:cNvSpPr>
            <a:spLocks noGrp="1"/>
          </p:cNvSpPr>
          <p:nvPr>
            <p:ph type="body" sz="quarter" idx="14"/>
          </p:nvPr>
        </p:nvSpPr>
        <p:spPr/>
        <p:txBody>
          <a:bodyPr/>
          <a:lstStyle/>
          <a:p>
            <a:r>
              <a:rPr lang="en-US"/>
              <a:t>06/24/2025 - 06/24/2025</a:t>
            </a:r>
          </a:p>
        </p:txBody>
      </p:sp>
    </p:spTree>
    <p:extLst>
      <p:ext uri="{BB962C8B-B14F-4D97-AF65-F5344CB8AC3E}">
        <p14:creationId xmlns:p14="http://schemas.microsoft.com/office/powerpoint/2010/main" val="410852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2D296-83F8-4593-914A-1B41305687BE}"/>
              </a:ext>
            </a:extLst>
          </p:cNvPr>
          <p:cNvSpPr>
            <a:spLocks noGrp="1"/>
          </p:cNvSpPr>
          <p:nvPr>
            <p:ph type="title"/>
          </p:nvPr>
        </p:nvSpPr>
        <p:spPr/>
        <p:txBody>
          <a:bodyPr/>
          <a:lstStyle/>
          <a:p>
            <a:r>
              <a:rPr lang="en-US"/>
              <a:t>Instagram Posts Table Thumbnail | markus.soeder - 3 of 4</a:t>
            </a:r>
          </a:p>
        </p:txBody>
      </p:sp>
      <p:graphicFrame>
        <p:nvGraphicFramePr>
          <p:cNvPr id="5" name="Table Placeholder 4">
            <a:extLst>
              <a:ext uri="{FF2B5EF4-FFF2-40B4-BE49-F238E27FC236}">
                <a16:creationId xmlns:a16="http://schemas.microsoft.com/office/drawing/2014/main" id="{B89E45D9-11C9-4A5A-A7A8-B427BA6E75B5}"/>
              </a:ext>
            </a:extLst>
          </p:cNvPr>
          <p:cNvGraphicFramePr>
            <a:graphicFrameLocks noGrp="1"/>
          </p:cNvGraphicFramePr>
          <p:nvPr>
            <p:ph type="tbl" sz="quarter" idx="13"/>
            <p:extLst>
              <p:ext uri="{D42A27DB-BD31-4B8C-83A1-F6EECF244321}">
                <p14:modId xmlns:p14="http://schemas.microsoft.com/office/powerpoint/2010/main" val="1253144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342010973"/>
                    </a:ext>
                  </a:extLst>
                </a:gridCol>
                <a:gridCol w="2057400">
                  <a:extLst>
                    <a:ext uri="{9D8B030D-6E8A-4147-A177-3AD203B41FA5}">
                      <a16:colId xmlns:a16="http://schemas.microsoft.com/office/drawing/2014/main" val="2219046242"/>
                    </a:ext>
                  </a:extLst>
                </a:gridCol>
                <a:gridCol w="987552">
                  <a:extLst>
                    <a:ext uri="{9D8B030D-6E8A-4147-A177-3AD203B41FA5}">
                      <a16:colId xmlns:a16="http://schemas.microsoft.com/office/drawing/2014/main" val="2260429105"/>
                    </a:ext>
                  </a:extLst>
                </a:gridCol>
                <a:gridCol w="987552">
                  <a:extLst>
                    <a:ext uri="{9D8B030D-6E8A-4147-A177-3AD203B41FA5}">
                      <a16:colId xmlns:a16="http://schemas.microsoft.com/office/drawing/2014/main" val="3604775819"/>
                    </a:ext>
                  </a:extLst>
                </a:gridCol>
                <a:gridCol w="987552">
                  <a:extLst>
                    <a:ext uri="{9D8B030D-6E8A-4147-A177-3AD203B41FA5}">
                      <a16:colId xmlns:a16="http://schemas.microsoft.com/office/drawing/2014/main" val="3525365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extLst>
                  <a:ext uri="{0D108BD9-81ED-4DB2-BD59-A6C34878D82A}">
                    <a16:rowId xmlns:a16="http://schemas.microsoft.com/office/drawing/2014/main" val="252408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markus.soeder - 2025-06-24 15:20:21</a:t>
                      </a:r>
                      <a:r>
                        <a:rPr kumimoji="0" lang="de-DE" sz="1000" b="0" i="0" u="none" strike="noStrike" kern="1200" cap="none" spc="0" normalizeH="0" baseline="0" noProof="0">
                          <a:ln>
                            <a:noFill/>
                          </a:ln>
                          <a:solidFill>
                            <a:prstClr val="black"/>
                          </a:solidFill>
                          <a:effectLst/>
                          <a:uLnTx/>
                          <a:uFillTx/>
                          <a:latin typeface="Calibri"/>
                          <a:ea typeface="+mn-ea"/>
                          <a:cs typeface="+mn-cs"/>
                        </a:rPr>
                        <a:t>
 Der Investitionsboost für Deutschland kommt. Für einen Neustart der Wirtschaft werden wir Steuern senken und insgesamt für kräftige Entlastung sorgen. Darauf haben sich Bund und Länder geeinigt – und gleichzeitig einen Schutzschirm über die Kommunen gespannt. Sie werden zu 100 Prozent von Mindereinnahmen entlastet. Das umfasst rund 13,5 Mrd. Euro an Unterstützung. Auch die Länder werden zu 50 Prozent mit rund acht Mrd. Euro entlastet. Wir kurbeln damit die Wirtschaft an und sorgen gleichzeitig für finanzielle Stabilität. Das hilft insbesondere dem ländlichen Raum. Insgesamt erhält Bayern aus dem Sonderinvestitionsprogramm allein mehr als 15 Mrd. Euro für die Infrastruktur. All das ermöglicht Investitionen in Bildung, Wissenschaft, Kitas und Krankenhäuser. Das ist ein echtes Signal des Aufbruchs.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https://quintly-eu-image-storage.s3.amazonaws.com/5b6302d3c1a1271afed909bb1bd63ebe/d469d081b23b521c667f1f6c934b34af.jpg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92275</a:t>
                      </a:r>
                    </a:p>
                  </a:txBody>
                  <a:tcPr/>
                </a:tc>
                <a:extLst>
                  <a:ext uri="{0D108BD9-81ED-4DB2-BD59-A6C34878D82A}">
                    <a16:rowId xmlns:a16="http://schemas.microsoft.com/office/drawing/2014/main" val="308557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markus.soeder - 2025-06-24 19:05:57</a:t>
                      </a:r>
                      <a:r>
                        <a:rPr kumimoji="0" lang="de-DE" sz="1000" b="0" i="0" u="none" strike="noStrike" kern="1200" cap="none" spc="0" normalizeH="0" baseline="0" noProof="0">
                          <a:ln>
                            <a:noFill/>
                          </a:ln>
                          <a:solidFill>
                            <a:prstClr val="black"/>
                          </a:solidFill>
                          <a:effectLst/>
                          <a:uLnTx/>
                          <a:uFillTx/>
                          <a:latin typeface="Calibri"/>
                          <a:ea typeface="+mn-ea"/>
                          <a:cs typeface="+mn-cs"/>
                        </a:rPr>
                        <a:t>
 Bayern ist Familienland Nummer 1: Mit dem #Kinderstartgeld erhält künftig jedes Kind in #Bayern zum ersten Geburtstag 3.000 Euro! Das gibt es nur im Freistaat. Wir unterstützen junge #Familien, denn #Kinder sind unsere Zukunft.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https://quintly-eu-image-storage.s3.amazonaws.com/5b6302d3c1a1271afed909bb1bd63ebe/c3ff3fe3277887d364e6d5b27715e7f8.jpg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549114</a:t>
                      </a:r>
                    </a:p>
                  </a:txBody>
                  <a:tcPr/>
                </a:tc>
                <a:extLst>
                  <a:ext uri="{0D108BD9-81ED-4DB2-BD59-A6C34878D82A}">
                    <a16:rowId xmlns:a16="http://schemas.microsoft.com/office/drawing/2014/main" val="1773647916"/>
                  </a:ext>
                </a:extLst>
              </a:tr>
            </a:tbl>
          </a:graphicData>
        </a:graphic>
      </p:graphicFrame>
      <p:sp>
        <p:nvSpPr>
          <p:cNvPr id="4" name="Text Placeholder 3">
            <a:extLst>
              <a:ext uri="{FF2B5EF4-FFF2-40B4-BE49-F238E27FC236}">
                <a16:creationId xmlns:a16="http://schemas.microsoft.com/office/drawing/2014/main" id="{B45E0645-0521-4533-B9C6-B51B67940C2D}"/>
              </a:ext>
            </a:extLst>
          </p:cNvPr>
          <p:cNvSpPr>
            <a:spLocks noGrp="1"/>
          </p:cNvSpPr>
          <p:nvPr>
            <p:ph type="body" sz="quarter" idx="14"/>
          </p:nvPr>
        </p:nvSpPr>
        <p:spPr/>
        <p:txBody>
          <a:bodyPr/>
          <a:lstStyle/>
          <a:p>
            <a:r>
              <a:rPr lang="en-US"/>
              <a:t>06/24/2025 - 06/24/2025</a:t>
            </a:r>
          </a:p>
        </p:txBody>
      </p:sp>
    </p:spTree>
    <p:extLst>
      <p:ext uri="{BB962C8B-B14F-4D97-AF65-F5344CB8AC3E}">
        <p14:creationId xmlns:p14="http://schemas.microsoft.com/office/powerpoint/2010/main" val="2160160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4FFBE-F6E0-4FC6-A346-59F9F06211A6}"/>
              </a:ext>
            </a:extLst>
          </p:cNvPr>
          <p:cNvSpPr>
            <a:spLocks noGrp="1"/>
          </p:cNvSpPr>
          <p:nvPr>
            <p:ph type="title"/>
          </p:nvPr>
        </p:nvSpPr>
        <p:spPr/>
        <p:txBody>
          <a:bodyPr/>
          <a:lstStyle/>
          <a:p>
            <a:r>
              <a:rPr lang="en-US"/>
              <a:t>Instagram Posts Table Thumbnail | markus.soeder - 4 of 4</a:t>
            </a:r>
          </a:p>
        </p:txBody>
      </p:sp>
      <p:graphicFrame>
        <p:nvGraphicFramePr>
          <p:cNvPr id="5" name="Table Placeholder 4">
            <a:extLst>
              <a:ext uri="{FF2B5EF4-FFF2-40B4-BE49-F238E27FC236}">
                <a16:creationId xmlns:a16="http://schemas.microsoft.com/office/drawing/2014/main" id="{B61AC729-FD59-4076-A66B-65B67A3AD830}"/>
              </a:ext>
            </a:extLst>
          </p:cNvPr>
          <p:cNvGraphicFramePr>
            <a:graphicFrameLocks noGrp="1"/>
          </p:cNvGraphicFramePr>
          <p:nvPr>
            <p:ph type="tbl" sz="quarter" idx="13"/>
            <p:extLst>
              <p:ext uri="{D42A27DB-BD31-4B8C-83A1-F6EECF244321}">
                <p14:modId xmlns:p14="http://schemas.microsoft.com/office/powerpoint/2010/main" val="38988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064588231"/>
                    </a:ext>
                  </a:extLst>
                </a:gridCol>
                <a:gridCol w="2057400">
                  <a:extLst>
                    <a:ext uri="{9D8B030D-6E8A-4147-A177-3AD203B41FA5}">
                      <a16:colId xmlns:a16="http://schemas.microsoft.com/office/drawing/2014/main" val="2675301213"/>
                    </a:ext>
                  </a:extLst>
                </a:gridCol>
                <a:gridCol w="987552">
                  <a:extLst>
                    <a:ext uri="{9D8B030D-6E8A-4147-A177-3AD203B41FA5}">
                      <a16:colId xmlns:a16="http://schemas.microsoft.com/office/drawing/2014/main" val="282481283"/>
                    </a:ext>
                  </a:extLst>
                </a:gridCol>
                <a:gridCol w="987552">
                  <a:extLst>
                    <a:ext uri="{9D8B030D-6E8A-4147-A177-3AD203B41FA5}">
                      <a16:colId xmlns:a16="http://schemas.microsoft.com/office/drawing/2014/main" val="2144245146"/>
                    </a:ext>
                  </a:extLst>
                </a:gridCol>
                <a:gridCol w="987552">
                  <a:extLst>
                    <a:ext uri="{9D8B030D-6E8A-4147-A177-3AD203B41FA5}">
                      <a16:colId xmlns:a16="http://schemas.microsoft.com/office/drawing/2014/main" val="407641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extLst>
                  <a:ext uri="{0D108BD9-81ED-4DB2-BD59-A6C34878D82A}">
                    <a16:rowId xmlns:a16="http://schemas.microsoft.com/office/drawing/2014/main" val="59663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markus.soeder - 2025-06-24 20:48:29</a:t>
                      </a:r>
                      <a:r>
                        <a:rPr kumimoji="0" lang="de-DE" sz="1000" b="0" i="0" u="none" strike="noStrike" kern="1200" cap="none" spc="0" normalizeH="0" baseline="0" noProof="0">
                          <a:ln>
                            <a:noFill/>
                          </a:ln>
                          <a:solidFill>
                            <a:prstClr val="black"/>
                          </a:solidFill>
                          <a:effectLst/>
                          <a:uLnTx/>
                          <a:uFillTx/>
                          <a:latin typeface="Calibri"/>
                          <a:ea typeface="+mn-ea"/>
                          <a:cs typeface="+mn-cs"/>
                        </a:rPr>
                        <a:t>
 Bezirksparteitag der CSU Augsburg: Herzlichen Glückwunsch an @volkerullrich zur überzeugenden Wiederwahl als Bezirksvorsitzender! Mit großem Engagement führt er nicht nur die CSU Augsburg, sondern bringt sich auch als Vorsitzender der Christlich-Sozialen Arbeitnehmerschaft (CSA) mit Herz und Haltung für soziale Gerechtigkeit ein. Aber das unfaire Ampel-Wahlrecht verhinderte den Einzug von Volker Ullrich in den Bundestag, obwohl er die Direktwahl im Augsburger Wahlkreis gewonnen hat. Für uns ist klar: Wir werden das Wahlrecht wieder ändern. Die CSU ist die klare Nummer 1 in Augsburg und wir werden es auch bleiben - mit einer starken Oberbürgermeisterin @eva.k.weber.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https://quintly-eu-image-storage.s3.amazonaws.com/5b6302d3c1a1271afed909bb1bd63ebe/d5a345992112478bb54e2368de3b8ff1.jpg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114965</a:t>
                      </a:r>
                    </a:p>
                  </a:txBody>
                  <a:tcPr/>
                </a:tc>
                <a:extLst>
                  <a:ext uri="{0D108BD9-81ED-4DB2-BD59-A6C34878D82A}">
                    <a16:rowId xmlns:a16="http://schemas.microsoft.com/office/drawing/2014/main" val="2169399288"/>
                  </a:ext>
                </a:extLst>
              </a:tr>
            </a:tbl>
          </a:graphicData>
        </a:graphic>
      </p:graphicFrame>
      <p:sp>
        <p:nvSpPr>
          <p:cNvPr id="4" name="Text Placeholder 3">
            <a:extLst>
              <a:ext uri="{FF2B5EF4-FFF2-40B4-BE49-F238E27FC236}">
                <a16:creationId xmlns:a16="http://schemas.microsoft.com/office/drawing/2014/main" id="{E8577F31-1929-4DCE-9466-F8C2F9C33B08}"/>
              </a:ext>
            </a:extLst>
          </p:cNvPr>
          <p:cNvSpPr>
            <a:spLocks noGrp="1"/>
          </p:cNvSpPr>
          <p:nvPr>
            <p:ph type="body" sz="quarter" idx="14"/>
          </p:nvPr>
        </p:nvSpPr>
        <p:spPr/>
        <p:txBody>
          <a:bodyPr/>
          <a:lstStyle/>
          <a:p>
            <a:r>
              <a:rPr lang="en-US"/>
              <a:t>06/24/2025 - 06/24/2025</a:t>
            </a:r>
          </a:p>
        </p:txBody>
      </p:sp>
    </p:spTree>
    <p:extLst>
      <p:ext uri="{BB962C8B-B14F-4D97-AF65-F5344CB8AC3E}">
        <p14:creationId xmlns:p14="http://schemas.microsoft.com/office/powerpoint/2010/main" val="31307681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757</Words>
  <Application>Microsoft Office PowerPoint</Application>
  <PresentationFormat>On-screen Show (4:3)</PresentationFormat>
  <Paragraphs>53</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Instagram Posts Table Thumbnail | markus.soeder - 1 of 4</vt:lpstr>
      <vt:lpstr>Instagram Posts Table Thumbnail | markus.soeder - 2 of 4</vt:lpstr>
      <vt:lpstr>Instagram Posts Table Thumbnail | markus.soeder - 3 of 4</vt:lpstr>
      <vt:lpstr>Instagram Posts Table Thumbnail | markus.soeder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Thumbnail | markus.soeder - 1 of 4</dc:title>
  <dc:creator>Frederik Born</dc:creator>
  <cp:lastModifiedBy>Frederik Born</cp:lastModifiedBy>
  <cp:revision>1</cp:revision>
  <dcterms:created xsi:type="dcterms:W3CDTF">2025-06-25T09:15:00Z</dcterms:created>
  <dcterms:modified xsi:type="dcterms:W3CDTF">2025-06-25T09:15:10Z</dcterms:modified>
</cp:coreProperties>
</file>