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540DC-2029-48A3-88F9-35F2B93F2F85}"/>
              </a:ext>
            </a:extLst>
          </p:cNvPr>
          <p:cNvSpPr>
            <a:spLocks noGrp="1"/>
          </p:cNvSpPr>
          <p:nvPr>
            <p:ph type="title"/>
          </p:nvPr>
        </p:nvSpPr>
        <p:spPr/>
        <p:txBody>
          <a:bodyPr/>
          <a:lstStyle/>
          <a:p>
            <a:r>
              <a:rPr lang="en-US"/>
              <a:t>LinkedIn Posts Table | 3 profiles - 1 of 15</a:t>
            </a:r>
          </a:p>
        </p:txBody>
      </p:sp>
      <p:graphicFrame>
        <p:nvGraphicFramePr>
          <p:cNvPr id="5" name="Table Placeholder 4">
            <a:extLst>
              <a:ext uri="{FF2B5EF4-FFF2-40B4-BE49-F238E27FC236}">
                <a16:creationId xmlns:a16="http://schemas.microsoft.com/office/drawing/2014/main" id="{85427D03-2985-4A7A-BB0E-15B62FA4DCAB}"/>
              </a:ext>
            </a:extLst>
          </p:cNvPr>
          <p:cNvGraphicFramePr>
            <a:graphicFrameLocks noGrp="1"/>
          </p:cNvGraphicFramePr>
          <p:nvPr>
            <p:ph type="tbl" sz="quarter" idx="13"/>
            <p:extLst>
              <p:ext uri="{D42A27DB-BD31-4B8C-83A1-F6EECF244321}">
                <p14:modId xmlns:p14="http://schemas.microsoft.com/office/powerpoint/2010/main" val="1118949233"/>
              </p:ext>
            </p:extLst>
          </p:nvPr>
        </p:nvGraphicFramePr>
        <p:xfrm>
          <a:off x="457200" y="1731963"/>
          <a:ext cx="7571230" cy="7010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03882753"/>
                    </a:ext>
                  </a:extLst>
                </a:gridCol>
                <a:gridCol w="1481327">
                  <a:extLst>
                    <a:ext uri="{9D8B030D-6E8A-4147-A177-3AD203B41FA5}">
                      <a16:colId xmlns:a16="http://schemas.microsoft.com/office/drawing/2014/main" val="2385606526"/>
                    </a:ext>
                  </a:extLst>
                </a:gridCol>
                <a:gridCol w="493776">
                  <a:extLst>
                    <a:ext uri="{9D8B030D-6E8A-4147-A177-3AD203B41FA5}">
                      <a16:colId xmlns:a16="http://schemas.microsoft.com/office/drawing/2014/main" val="736257858"/>
                    </a:ext>
                  </a:extLst>
                </a:gridCol>
                <a:gridCol w="493776">
                  <a:extLst>
                    <a:ext uri="{9D8B030D-6E8A-4147-A177-3AD203B41FA5}">
                      <a16:colId xmlns:a16="http://schemas.microsoft.com/office/drawing/2014/main" val="1728090078"/>
                    </a:ext>
                  </a:extLst>
                </a:gridCol>
                <a:gridCol w="493776">
                  <a:extLst>
                    <a:ext uri="{9D8B030D-6E8A-4147-A177-3AD203B41FA5}">
                      <a16:colId xmlns:a16="http://schemas.microsoft.com/office/drawing/2014/main" val="269068634"/>
                    </a:ext>
                  </a:extLst>
                </a:gridCol>
                <a:gridCol w="493776">
                  <a:extLst>
                    <a:ext uri="{9D8B030D-6E8A-4147-A177-3AD203B41FA5}">
                      <a16:colId xmlns:a16="http://schemas.microsoft.com/office/drawing/2014/main" val="3551083062"/>
                    </a:ext>
                  </a:extLst>
                </a:gridCol>
                <a:gridCol w="493776">
                  <a:extLst>
                    <a:ext uri="{9D8B030D-6E8A-4147-A177-3AD203B41FA5}">
                      <a16:colId xmlns:a16="http://schemas.microsoft.com/office/drawing/2014/main" val="1142056905"/>
                    </a:ext>
                  </a:extLst>
                </a:gridCol>
                <a:gridCol w="493776">
                  <a:extLst>
                    <a:ext uri="{9D8B030D-6E8A-4147-A177-3AD203B41FA5}">
                      <a16:colId xmlns:a16="http://schemas.microsoft.com/office/drawing/2014/main" val="2862986777"/>
                    </a:ext>
                  </a:extLst>
                </a:gridCol>
                <a:gridCol w="493776">
                  <a:extLst>
                    <a:ext uri="{9D8B030D-6E8A-4147-A177-3AD203B41FA5}">
                      <a16:colId xmlns:a16="http://schemas.microsoft.com/office/drawing/2014/main" val="3610035523"/>
                    </a:ext>
                  </a:extLst>
                </a:gridCol>
                <a:gridCol w="493776">
                  <a:extLst>
                    <a:ext uri="{9D8B030D-6E8A-4147-A177-3AD203B41FA5}">
                      <a16:colId xmlns:a16="http://schemas.microsoft.com/office/drawing/2014/main" val="1993263900"/>
                    </a:ext>
                  </a:extLst>
                </a:gridCol>
                <a:gridCol w="493776">
                  <a:extLst>
                    <a:ext uri="{9D8B030D-6E8A-4147-A177-3AD203B41FA5}">
                      <a16:colId xmlns:a16="http://schemas.microsoft.com/office/drawing/2014/main" val="16381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92318399"/>
                  </a:ext>
                </a:extLst>
              </a:tr>
            </a:tbl>
          </a:graphicData>
        </a:graphic>
      </p:graphicFrame>
      <p:sp>
        <p:nvSpPr>
          <p:cNvPr id="4" name="Text Placeholder 3">
            <a:extLst>
              <a:ext uri="{FF2B5EF4-FFF2-40B4-BE49-F238E27FC236}">
                <a16:creationId xmlns:a16="http://schemas.microsoft.com/office/drawing/2014/main" id="{F298FE93-9886-49F1-A721-F9B5FA0971F1}"/>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230483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B22C2-2BA5-4DC8-AD1A-3F31FB99B043}"/>
              </a:ext>
            </a:extLst>
          </p:cNvPr>
          <p:cNvSpPr>
            <a:spLocks noGrp="1"/>
          </p:cNvSpPr>
          <p:nvPr>
            <p:ph type="title"/>
          </p:nvPr>
        </p:nvSpPr>
        <p:spPr/>
        <p:txBody>
          <a:bodyPr/>
          <a:lstStyle/>
          <a:p>
            <a:r>
              <a:rPr lang="en-US"/>
              <a:t>LinkedIn Posts Table | 3 profiles - 2 of 15</a:t>
            </a:r>
          </a:p>
        </p:txBody>
      </p:sp>
      <p:graphicFrame>
        <p:nvGraphicFramePr>
          <p:cNvPr id="5" name="Table Placeholder 4">
            <a:extLst>
              <a:ext uri="{FF2B5EF4-FFF2-40B4-BE49-F238E27FC236}">
                <a16:creationId xmlns:a16="http://schemas.microsoft.com/office/drawing/2014/main" id="{ECC5EE37-DEF0-419E-8E26-7813B9256C93}"/>
              </a:ext>
            </a:extLst>
          </p:cNvPr>
          <p:cNvGraphicFramePr>
            <a:graphicFrameLocks noGrp="1"/>
          </p:cNvGraphicFramePr>
          <p:nvPr>
            <p:ph type="tbl" sz="quarter" idx="13"/>
            <p:extLst>
              <p:ext uri="{D42A27DB-BD31-4B8C-83A1-F6EECF244321}">
                <p14:modId xmlns:p14="http://schemas.microsoft.com/office/powerpoint/2010/main" val="1042184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96188137"/>
                    </a:ext>
                  </a:extLst>
                </a:gridCol>
                <a:gridCol w="1481327">
                  <a:extLst>
                    <a:ext uri="{9D8B030D-6E8A-4147-A177-3AD203B41FA5}">
                      <a16:colId xmlns:a16="http://schemas.microsoft.com/office/drawing/2014/main" val="3941854318"/>
                    </a:ext>
                  </a:extLst>
                </a:gridCol>
                <a:gridCol w="493776">
                  <a:extLst>
                    <a:ext uri="{9D8B030D-6E8A-4147-A177-3AD203B41FA5}">
                      <a16:colId xmlns:a16="http://schemas.microsoft.com/office/drawing/2014/main" val="366017841"/>
                    </a:ext>
                  </a:extLst>
                </a:gridCol>
                <a:gridCol w="493776">
                  <a:extLst>
                    <a:ext uri="{9D8B030D-6E8A-4147-A177-3AD203B41FA5}">
                      <a16:colId xmlns:a16="http://schemas.microsoft.com/office/drawing/2014/main" val="3296011129"/>
                    </a:ext>
                  </a:extLst>
                </a:gridCol>
                <a:gridCol w="493776">
                  <a:extLst>
                    <a:ext uri="{9D8B030D-6E8A-4147-A177-3AD203B41FA5}">
                      <a16:colId xmlns:a16="http://schemas.microsoft.com/office/drawing/2014/main" val="1052919939"/>
                    </a:ext>
                  </a:extLst>
                </a:gridCol>
                <a:gridCol w="493776">
                  <a:extLst>
                    <a:ext uri="{9D8B030D-6E8A-4147-A177-3AD203B41FA5}">
                      <a16:colId xmlns:a16="http://schemas.microsoft.com/office/drawing/2014/main" val="10934368"/>
                    </a:ext>
                  </a:extLst>
                </a:gridCol>
                <a:gridCol w="493776">
                  <a:extLst>
                    <a:ext uri="{9D8B030D-6E8A-4147-A177-3AD203B41FA5}">
                      <a16:colId xmlns:a16="http://schemas.microsoft.com/office/drawing/2014/main" val="2195925437"/>
                    </a:ext>
                  </a:extLst>
                </a:gridCol>
                <a:gridCol w="493776">
                  <a:extLst>
                    <a:ext uri="{9D8B030D-6E8A-4147-A177-3AD203B41FA5}">
                      <a16:colId xmlns:a16="http://schemas.microsoft.com/office/drawing/2014/main" val="353599397"/>
                    </a:ext>
                  </a:extLst>
                </a:gridCol>
                <a:gridCol w="493776">
                  <a:extLst>
                    <a:ext uri="{9D8B030D-6E8A-4147-A177-3AD203B41FA5}">
                      <a16:colId xmlns:a16="http://schemas.microsoft.com/office/drawing/2014/main" val="1166729037"/>
                    </a:ext>
                  </a:extLst>
                </a:gridCol>
                <a:gridCol w="493776">
                  <a:extLst>
                    <a:ext uri="{9D8B030D-6E8A-4147-A177-3AD203B41FA5}">
                      <a16:colId xmlns:a16="http://schemas.microsoft.com/office/drawing/2014/main" val="4005375479"/>
                    </a:ext>
                  </a:extLst>
                </a:gridCol>
                <a:gridCol w="493776">
                  <a:extLst>
                    <a:ext uri="{9D8B030D-6E8A-4147-A177-3AD203B41FA5}">
                      <a16:colId xmlns:a16="http://schemas.microsoft.com/office/drawing/2014/main" val="694390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8224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- 2025-03-01 09:00:13</a:t>
                      </a:r>
                      <a:r>
                        <a:rPr kumimoji="0" lang="de-DE" sz="1000" b="0" i="0" u="none" strike="noStrike" kern="1200" cap="none" spc="0" normalizeH="0" baseline="0" noProof="0">
                          <a:ln>
                            <a:noFill/>
                          </a:ln>
                          <a:solidFill>
                            <a:prstClr val="black"/>
                          </a:solidFill>
                          <a:effectLst/>
                          <a:uLnTx/>
                          <a:uFillTx/>
                          <a:latin typeface="Calibri"/>
                          <a:ea typeface="+mn-ea"/>
                          <a:cs typeface="+mn-cs"/>
                        </a:rPr>
                        <a:t>
 💡 PV-Park und landwirtschaftliche Nutzung vereint​
Jedes Jahr Tausende Tonnen CO2-Emissionen einsparen und zugleich die regionale Energieversorgung langfristig nachhaltig gestalten: ​
Die Bayernwerk Natur GmbH hat den 2023 in Betrieb genommenen Photovoltaikpark in Reisbach (Landkreis Dingolfing-Landau) von der PRIN Holding GmbH übernommen.​
„Mit einer Leistung von 13,41 Megawatt ist die Anlage in Reisbach das bislang größte Einzelprojekt im Portfolio der Bayernwerk Natur“, freut sich Hannes Kromer, Prokurist und Bereichsleiter Erneuerbare Energien. Die Besonderheit: Ein Teil der Anlage ist als Agri-PV-Anlage umgesetzt und kann parallel landwirtschaftlich genutzt werden.​
In Zahlen heißt das: ​
- Die Anlage erzeugt pro Jahr rund 15,5 Millionen Kilowattstunden sauberen Strom. ⚡​
- Damit kann der Strombedarf von rund 4.400 Haushalten mit einem durchschnittlichen Verbrauch von 3.500 Kilowattstunden pro Jahr gedeckt werden. 🏡​
- Anders ausgedrückt: Das entspricht dem Bedarf von etwa 5.200 Elektroautos mit einer durchschnittlichen Fahrleistung von jeweils 15.000 Kilometern pro Jahr. 🚗​
Der PV-Park Reisbach wird ohne EEG-Förderung betrieben,  der Strom ist langfristig über ein Power Purchase Agreement \(PPA\) vermarktet. ​
Hannes Kromer Stefan Silberhorn Thomas Eder Erich Pfab Nico Grupp Michael Kantner Katja Schulz Gottfried Bauer Tobias Deiner
Mehr Infos gibt‘s hier: https://lnkd.in/eS6cAj6S
​
#ErneuerbareEnergien #bayernwerk #Nachhaltigkeit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7.0147915732855 %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61853967"/>
                  </a:ext>
                </a:extLst>
              </a:tr>
            </a:tbl>
          </a:graphicData>
        </a:graphic>
      </p:graphicFrame>
      <p:sp>
        <p:nvSpPr>
          <p:cNvPr id="4" name="Text Placeholder 3">
            <a:extLst>
              <a:ext uri="{FF2B5EF4-FFF2-40B4-BE49-F238E27FC236}">
                <a16:creationId xmlns:a16="http://schemas.microsoft.com/office/drawing/2014/main" id="{D593D3C3-8D1B-444B-9A39-332C533AA297}"/>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2891813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5D16D-5AB5-4D89-8D4E-8D0431627F5E}"/>
              </a:ext>
            </a:extLst>
          </p:cNvPr>
          <p:cNvSpPr>
            <a:spLocks noGrp="1"/>
          </p:cNvSpPr>
          <p:nvPr>
            <p:ph type="title"/>
          </p:nvPr>
        </p:nvSpPr>
        <p:spPr/>
        <p:txBody>
          <a:bodyPr/>
          <a:lstStyle/>
          <a:p>
            <a:r>
              <a:rPr lang="en-US"/>
              <a:t>LinkedIn Posts Table | 3 profiles - 3 of 15</a:t>
            </a:r>
          </a:p>
        </p:txBody>
      </p:sp>
      <p:graphicFrame>
        <p:nvGraphicFramePr>
          <p:cNvPr id="5" name="Table Placeholder 4">
            <a:extLst>
              <a:ext uri="{FF2B5EF4-FFF2-40B4-BE49-F238E27FC236}">
                <a16:creationId xmlns:a16="http://schemas.microsoft.com/office/drawing/2014/main" id="{F2820F82-71DC-49BA-9CFB-61B74D0E20F6}"/>
              </a:ext>
            </a:extLst>
          </p:cNvPr>
          <p:cNvGraphicFramePr>
            <a:graphicFrameLocks noGrp="1"/>
          </p:cNvGraphicFramePr>
          <p:nvPr>
            <p:ph type="tbl" sz="quarter" idx="13"/>
            <p:extLst>
              <p:ext uri="{D42A27DB-BD31-4B8C-83A1-F6EECF244321}">
                <p14:modId xmlns:p14="http://schemas.microsoft.com/office/powerpoint/2010/main" val="816280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64087351"/>
                    </a:ext>
                  </a:extLst>
                </a:gridCol>
                <a:gridCol w="1481327">
                  <a:extLst>
                    <a:ext uri="{9D8B030D-6E8A-4147-A177-3AD203B41FA5}">
                      <a16:colId xmlns:a16="http://schemas.microsoft.com/office/drawing/2014/main" val="832408356"/>
                    </a:ext>
                  </a:extLst>
                </a:gridCol>
                <a:gridCol w="493776">
                  <a:extLst>
                    <a:ext uri="{9D8B030D-6E8A-4147-A177-3AD203B41FA5}">
                      <a16:colId xmlns:a16="http://schemas.microsoft.com/office/drawing/2014/main" val="871965721"/>
                    </a:ext>
                  </a:extLst>
                </a:gridCol>
                <a:gridCol w="493776">
                  <a:extLst>
                    <a:ext uri="{9D8B030D-6E8A-4147-A177-3AD203B41FA5}">
                      <a16:colId xmlns:a16="http://schemas.microsoft.com/office/drawing/2014/main" val="178377832"/>
                    </a:ext>
                  </a:extLst>
                </a:gridCol>
                <a:gridCol w="493776">
                  <a:extLst>
                    <a:ext uri="{9D8B030D-6E8A-4147-A177-3AD203B41FA5}">
                      <a16:colId xmlns:a16="http://schemas.microsoft.com/office/drawing/2014/main" val="1762859361"/>
                    </a:ext>
                  </a:extLst>
                </a:gridCol>
                <a:gridCol w="493776">
                  <a:extLst>
                    <a:ext uri="{9D8B030D-6E8A-4147-A177-3AD203B41FA5}">
                      <a16:colId xmlns:a16="http://schemas.microsoft.com/office/drawing/2014/main" val="631417777"/>
                    </a:ext>
                  </a:extLst>
                </a:gridCol>
                <a:gridCol w="493776">
                  <a:extLst>
                    <a:ext uri="{9D8B030D-6E8A-4147-A177-3AD203B41FA5}">
                      <a16:colId xmlns:a16="http://schemas.microsoft.com/office/drawing/2014/main" val="283897963"/>
                    </a:ext>
                  </a:extLst>
                </a:gridCol>
                <a:gridCol w="493776">
                  <a:extLst>
                    <a:ext uri="{9D8B030D-6E8A-4147-A177-3AD203B41FA5}">
                      <a16:colId xmlns:a16="http://schemas.microsoft.com/office/drawing/2014/main" val="31690681"/>
                    </a:ext>
                  </a:extLst>
                </a:gridCol>
                <a:gridCol w="493776">
                  <a:extLst>
                    <a:ext uri="{9D8B030D-6E8A-4147-A177-3AD203B41FA5}">
                      <a16:colId xmlns:a16="http://schemas.microsoft.com/office/drawing/2014/main" val="4164728637"/>
                    </a:ext>
                  </a:extLst>
                </a:gridCol>
                <a:gridCol w="493776">
                  <a:extLst>
                    <a:ext uri="{9D8B030D-6E8A-4147-A177-3AD203B41FA5}">
                      <a16:colId xmlns:a16="http://schemas.microsoft.com/office/drawing/2014/main" val="2259107236"/>
                    </a:ext>
                  </a:extLst>
                </a:gridCol>
                <a:gridCol w="493776">
                  <a:extLst>
                    <a:ext uri="{9D8B030D-6E8A-4147-A177-3AD203B41FA5}">
                      <a16:colId xmlns:a16="http://schemas.microsoft.com/office/drawing/2014/main" val="339913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6323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- 2025-03-02 09:00:02</a:t>
                      </a:r>
                      <a:r>
                        <a:rPr kumimoji="0" lang="de-DE" sz="1000" b="0" i="0" u="none" strike="noStrike" kern="1200" cap="none" spc="0" normalizeH="0" baseline="0" noProof="0">
                          <a:ln>
                            <a:noFill/>
                          </a:ln>
                          <a:solidFill>
                            <a:prstClr val="black"/>
                          </a:solidFill>
                          <a:effectLst/>
                          <a:uLnTx/>
                          <a:uFillTx/>
                          <a:latin typeface="Calibri"/>
                          <a:ea typeface="+mn-ea"/>
                          <a:cs typeface="+mn-cs"/>
                        </a:rPr>
                        <a:t>
 💡 Straßenbeleuchtung: Unsichtbar am Tag, unersetzlich bei Nacht
Wie können Kommunen mit smarter Technologie Energie sparen, ohne die Sicherheit zu gefährden? Welche Leuchten-Arten gibt es und wo werden sie eingesetzt?
In unserem letzten Post haben wir bereits einige Facts zum Thema Straßenbeleuchtung mit euch geteilt. In unserer neuen Podcast-Folge Wattwandern tauchen wir nun komplett ein in die Welt der kommunalen Beleuchtungstechnologien. Daniel Pangerl spricht mit Anna Werkowski Julia Deutscher über innovative Lösungen, Energieeffizienz und Naturschutz im Bereich der Straßenbeleuchtung.
🎧 Die Folge ist überall verfügbar, wo es Podcasts gibt. 
Oder direkt hier: https://lnkd.in/e6UtKVde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6.0264576188143 %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7383374"/>
                  </a:ext>
                </a:extLst>
              </a:tr>
            </a:tbl>
          </a:graphicData>
        </a:graphic>
      </p:graphicFrame>
      <p:sp>
        <p:nvSpPr>
          <p:cNvPr id="4" name="Text Placeholder 3">
            <a:extLst>
              <a:ext uri="{FF2B5EF4-FFF2-40B4-BE49-F238E27FC236}">
                <a16:creationId xmlns:a16="http://schemas.microsoft.com/office/drawing/2014/main" id="{671AA8D1-C7C6-4C56-9C84-FB7DB9A1F2CF}"/>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2746186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ED14F-93F7-4898-92AF-88F092ED60D2}"/>
              </a:ext>
            </a:extLst>
          </p:cNvPr>
          <p:cNvSpPr>
            <a:spLocks noGrp="1"/>
          </p:cNvSpPr>
          <p:nvPr>
            <p:ph type="title"/>
          </p:nvPr>
        </p:nvSpPr>
        <p:spPr/>
        <p:txBody>
          <a:bodyPr/>
          <a:lstStyle/>
          <a:p>
            <a:r>
              <a:rPr lang="en-US"/>
              <a:t>LinkedIn Posts Table | 3 profiles - 4 of 15</a:t>
            </a:r>
          </a:p>
        </p:txBody>
      </p:sp>
      <p:graphicFrame>
        <p:nvGraphicFramePr>
          <p:cNvPr id="5" name="Table Placeholder 4">
            <a:extLst>
              <a:ext uri="{FF2B5EF4-FFF2-40B4-BE49-F238E27FC236}">
                <a16:creationId xmlns:a16="http://schemas.microsoft.com/office/drawing/2014/main" id="{9D9DFAC6-AB6B-44ED-911E-BC6CFF9F721B}"/>
              </a:ext>
            </a:extLst>
          </p:cNvPr>
          <p:cNvGraphicFramePr>
            <a:graphicFrameLocks noGrp="1"/>
          </p:cNvGraphicFramePr>
          <p:nvPr>
            <p:ph type="tbl" sz="quarter" idx="13"/>
            <p:extLst>
              <p:ext uri="{D42A27DB-BD31-4B8C-83A1-F6EECF244321}">
                <p14:modId xmlns:p14="http://schemas.microsoft.com/office/powerpoint/2010/main" val="3254831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4372651"/>
                    </a:ext>
                  </a:extLst>
                </a:gridCol>
                <a:gridCol w="1481327">
                  <a:extLst>
                    <a:ext uri="{9D8B030D-6E8A-4147-A177-3AD203B41FA5}">
                      <a16:colId xmlns:a16="http://schemas.microsoft.com/office/drawing/2014/main" val="2316676220"/>
                    </a:ext>
                  </a:extLst>
                </a:gridCol>
                <a:gridCol w="493776">
                  <a:extLst>
                    <a:ext uri="{9D8B030D-6E8A-4147-A177-3AD203B41FA5}">
                      <a16:colId xmlns:a16="http://schemas.microsoft.com/office/drawing/2014/main" val="1653914217"/>
                    </a:ext>
                  </a:extLst>
                </a:gridCol>
                <a:gridCol w="493776">
                  <a:extLst>
                    <a:ext uri="{9D8B030D-6E8A-4147-A177-3AD203B41FA5}">
                      <a16:colId xmlns:a16="http://schemas.microsoft.com/office/drawing/2014/main" val="3101299091"/>
                    </a:ext>
                  </a:extLst>
                </a:gridCol>
                <a:gridCol w="493776">
                  <a:extLst>
                    <a:ext uri="{9D8B030D-6E8A-4147-A177-3AD203B41FA5}">
                      <a16:colId xmlns:a16="http://schemas.microsoft.com/office/drawing/2014/main" val="489870477"/>
                    </a:ext>
                  </a:extLst>
                </a:gridCol>
                <a:gridCol w="493776">
                  <a:extLst>
                    <a:ext uri="{9D8B030D-6E8A-4147-A177-3AD203B41FA5}">
                      <a16:colId xmlns:a16="http://schemas.microsoft.com/office/drawing/2014/main" val="2921212428"/>
                    </a:ext>
                  </a:extLst>
                </a:gridCol>
                <a:gridCol w="493776">
                  <a:extLst>
                    <a:ext uri="{9D8B030D-6E8A-4147-A177-3AD203B41FA5}">
                      <a16:colId xmlns:a16="http://schemas.microsoft.com/office/drawing/2014/main" val="3070073715"/>
                    </a:ext>
                  </a:extLst>
                </a:gridCol>
                <a:gridCol w="493776">
                  <a:extLst>
                    <a:ext uri="{9D8B030D-6E8A-4147-A177-3AD203B41FA5}">
                      <a16:colId xmlns:a16="http://schemas.microsoft.com/office/drawing/2014/main" val="802586253"/>
                    </a:ext>
                  </a:extLst>
                </a:gridCol>
                <a:gridCol w="493776">
                  <a:extLst>
                    <a:ext uri="{9D8B030D-6E8A-4147-A177-3AD203B41FA5}">
                      <a16:colId xmlns:a16="http://schemas.microsoft.com/office/drawing/2014/main" val="2258032933"/>
                    </a:ext>
                  </a:extLst>
                </a:gridCol>
                <a:gridCol w="493776">
                  <a:extLst>
                    <a:ext uri="{9D8B030D-6E8A-4147-A177-3AD203B41FA5}">
                      <a16:colId xmlns:a16="http://schemas.microsoft.com/office/drawing/2014/main" val="2740427986"/>
                    </a:ext>
                  </a:extLst>
                </a:gridCol>
                <a:gridCol w="493776">
                  <a:extLst>
                    <a:ext uri="{9D8B030D-6E8A-4147-A177-3AD203B41FA5}">
                      <a16:colId xmlns:a16="http://schemas.microsoft.com/office/drawing/2014/main" val="793934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6351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- 2025-03-04 17:26:35</a:t>
                      </a:r>
                      <a:r>
                        <a:rPr kumimoji="0" lang="de-DE" sz="1000" b="0" i="0" u="none" strike="noStrike" kern="1200" cap="none" spc="0" normalizeH="0" baseline="0" noProof="0">
                          <a:ln>
                            <a:noFill/>
                          </a:ln>
                          <a:solidFill>
                            <a:prstClr val="black"/>
                          </a:solidFill>
                          <a:effectLst/>
                          <a:uLnTx/>
                          <a:uFillTx/>
                          <a:latin typeface="Calibri"/>
                          <a:ea typeface="+mn-ea"/>
                          <a:cs typeface="+mn-cs"/>
                        </a:rPr>
                        <a:t>
 Das wusstest du bestimmt noch nicht …
Miesbach spielt eine historische Rolle in der Geschichte der Stromübertragung!⚡
Die weltweit erste Stromübertragung fand 1882 von Miesbach nach München statt! Damals wurde Strom aus einem Generator in einem Miesbacher Bergwerk erzeugt und bis zur Elektrizitätsausstellung nach München geleitet – definitiv ein Meilenstein! 💪
Diese besondere Verbindung wurde in einem Kunstwerk am Habererplatz in Miesbach verewigt. Das bemalte Stromhaus zeigt Motive aus dem Oberland, der Miesbacher Tracht und sogar aus dem Bergbau.
Mehr Infos gibt‘s hier: https://lnkd.in/eTZrbHZQ
#SmarteKommunen #Miesbach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58.810068649886 %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1951032"/>
                  </a:ext>
                </a:extLst>
              </a:tr>
            </a:tbl>
          </a:graphicData>
        </a:graphic>
      </p:graphicFrame>
      <p:sp>
        <p:nvSpPr>
          <p:cNvPr id="4" name="Text Placeholder 3">
            <a:extLst>
              <a:ext uri="{FF2B5EF4-FFF2-40B4-BE49-F238E27FC236}">
                <a16:creationId xmlns:a16="http://schemas.microsoft.com/office/drawing/2014/main" id="{2598AEE5-1541-4F3C-84E6-2FF811168607}"/>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1867331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E3C9C-B7C0-4CE5-9688-FE260B745186}"/>
              </a:ext>
            </a:extLst>
          </p:cNvPr>
          <p:cNvSpPr>
            <a:spLocks noGrp="1"/>
          </p:cNvSpPr>
          <p:nvPr>
            <p:ph type="title"/>
          </p:nvPr>
        </p:nvSpPr>
        <p:spPr/>
        <p:txBody>
          <a:bodyPr/>
          <a:lstStyle/>
          <a:p>
            <a:r>
              <a:rPr lang="en-US"/>
              <a:t>LinkedIn Posts Table | 3 profiles - 5 of 15</a:t>
            </a:r>
          </a:p>
        </p:txBody>
      </p:sp>
      <p:graphicFrame>
        <p:nvGraphicFramePr>
          <p:cNvPr id="5" name="Table Placeholder 4">
            <a:extLst>
              <a:ext uri="{FF2B5EF4-FFF2-40B4-BE49-F238E27FC236}">
                <a16:creationId xmlns:a16="http://schemas.microsoft.com/office/drawing/2014/main" id="{39C1C1E8-85F9-4B37-9423-4192EAB293B5}"/>
              </a:ext>
            </a:extLst>
          </p:cNvPr>
          <p:cNvGraphicFramePr>
            <a:graphicFrameLocks noGrp="1"/>
          </p:cNvGraphicFramePr>
          <p:nvPr>
            <p:ph type="tbl" sz="quarter" idx="13"/>
            <p:extLst>
              <p:ext uri="{D42A27DB-BD31-4B8C-83A1-F6EECF244321}">
                <p14:modId xmlns:p14="http://schemas.microsoft.com/office/powerpoint/2010/main" val="2096819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81010887"/>
                    </a:ext>
                  </a:extLst>
                </a:gridCol>
                <a:gridCol w="1481327">
                  <a:extLst>
                    <a:ext uri="{9D8B030D-6E8A-4147-A177-3AD203B41FA5}">
                      <a16:colId xmlns:a16="http://schemas.microsoft.com/office/drawing/2014/main" val="2248369853"/>
                    </a:ext>
                  </a:extLst>
                </a:gridCol>
                <a:gridCol w="493776">
                  <a:extLst>
                    <a:ext uri="{9D8B030D-6E8A-4147-A177-3AD203B41FA5}">
                      <a16:colId xmlns:a16="http://schemas.microsoft.com/office/drawing/2014/main" val="1715780493"/>
                    </a:ext>
                  </a:extLst>
                </a:gridCol>
                <a:gridCol w="493776">
                  <a:extLst>
                    <a:ext uri="{9D8B030D-6E8A-4147-A177-3AD203B41FA5}">
                      <a16:colId xmlns:a16="http://schemas.microsoft.com/office/drawing/2014/main" val="467354801"/>
                    </a:ext>
                  </a:extLst>
                </a:gridCol>
                <a:gridCol w="493776">
                  <a:extLst>
                    <a:ext uri="{9D8B030D-6E8A-4147-A177-3AD203B41FA5}">
                      <a16:colId xmlns:a16="http://schemas.microsoft.com/office/drawing/2014/main" val="293708565"/>
                    </a:ext>
                  </a:extLst>
                </a:gridCol>
                <a:gridCol w="493776">
                  <a:extLst>
                    <a:ext uri="{9D8B030D-6E8A-4147-A177-3AD203B41FA5}">
                      <a16:colId xmlns:a16="http://schemas.microsoft.com/office/drawing/2014/main" val="4153566123"/>
                    </a:ext>
                  </a:extLst>
                </a:gridCol>
                <a:gridCol w="493776">
                  <a:extLst>
                    <a:ext uri="{9D8B030D-6E8A-4147-A177-3AD203B41FA5}">
                      <a16:colId xmlns:a16="http://schemas.microsoft.com/office/drawing/2014/main" val="2612402171"/>
                    </a:ext>
                  </a:extLst>
                </a:gridCol>
                <a:gridCol w="493776">
                  <a:extLst>
                    <a:ext uri="{9D8B030D-6E8A-4147-A177-3AD203B41FA5}">
                      <a16:colId xmlns:a16="http://schemas.microsoft.com/office/drawing/2014/main" val="3946814698"/>
                    </a:ext>
                  </a:extLst>
                </a:gridCol>
                <a:gridCol w="493776">
                  <a:extLst>
                    <a:ext uri="{9D8B030D-6E8A-4147-A177-3AD203B41FA5}">
                      <a16:colId xmlns:a16="http://schemas.microsoft.com/office/drawing/2014/main" val="2275455548"/>
                    </a:ext>
                  </a:extLst>
                </a:gridCol>
                <a:gridCol w="493776">
                  <a:extLst>
                    <a:ext uri="{9D8B030D-6E8A-4147-A177-3AD203B41FA5}">
                      <a16:colId xmlns:a16="http://schemas.microsoft.com/office/drawing/2014/main" val="1702857252"/>
                    </a:ext>
                  </a:extLst>
                </a:gridCol>
                <a:gridCol w="493776">
                  <a:extLst>
                    <a:ext uri="{9D8B030D-6E8A-4147-A177-3AD203B41FA5}">
                      <a16:colId xmlns:a16="http://schemas.microsoft.com/office/drawing/2014/main" val="875099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9483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- 2025-03-06 07:45:04</a:t>
                      </a:r>
                      <a:r>
                        <a:rPr kumimoji="0" lang="de-DE" sz="1000" b="0" i="0" u="none" strike="noStrike" kern="1200" cap="none" spc="0" normalizeH="0" baseline="0" noProof="0">
                          <a:ln>
                            <a:noFill/>
                          </a:ln>
                          <a:solidFill>
                            <a:prstClr val="black"/>
                          </a:solidFill>
                          <a:effectLst/>
                          <a:uLnTx/>
                          <a:uFillTx/>
                          <a:latin typeface="Calibri"/>
                          <a:ea typeface="+mn-ea"/>
                          <a:cs typeface="+mn-cs"/>
                        </a:rPr>
                        <a:t>
 🌟 Entdecke deine Zukunft im #dahoamoffice beim Bayernwerk!​
​
Die letzten Wochen haben gezeigt: Karrierewege sind so individuell wie die Menschen, die sie gehen. Von Setenay, die als Expertin für Netzwirtschaft authentisch und heimatverbunden agiert, bis zu Marco, der zusammen mit seinen Kolleg:innen bei jedem Wetter für sichere Energieversorgung sorgt – beim Bayernwerk findet jedes Talent seinen Platz.​
​
Ob du als Quereinsteiger:in neue Horizonte suchst, als Trainee durchstarten möchtest oder als erfahrene Fachkraft den nächsten Karriereschritt planst: 
Wir bieten dir ein Umfeld, in dem du wachsen kannst. Von der Digitalisierung bis zum Netzbau, von der Projektleitung bis zur Führungsposition – hier verwirklichst du deine beruflichen Ambitionen in einer der schönsten Regionen Deutschlands. 💭​
​
Was uns besonders macht? 
Die Verbindung von Innovation und Tradition und echtem Teamspirit. Wir sind stolz darauf, dass bei uns Karriere und Leben im Einklang stehen.​
​
Bist du bereit für einen Arbeitgeber, der mehr bietet als nur einen Job?​
Entdecke die vielfältigen Seiten vom #dahoamoffice.​
https://lnkd.in/dgqHmNtc​
​
#dahoamoffice #bayernwerk #karriere #jobsearch #worklifebalance​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10.414414414414 %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52117151"/>
                  </a:ext>
                </a:extLst>
              </a:tr>
            </a:tbl>
          </a:graphicData>
        </a:graphic>
      </p:graphicFrame>
      <p:sp>
        <p:nvSpPr>
          <p:cNvPr id="4" name="Text Placeholder 3">
            <a:extLst>
              <a:ext uri="{FF2B5EF4-FFF2-40B4-BE49-F238E27FC236}">
                <a16:creationId xmlns:a16="http://schemas.microsoft.com/office/drawing/2014/main" id="{D7DEB25E-6438-4835-917E-1737114D2EE2}"/>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3424354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58B4-9487-4952-BEB5-93C9D6241818}"/>
              </a:ext>
            </a:extLst>
          </p:cNvPr>
          <p:cNvSpPr>
            <a:spLocks noGrp="1"/>
          </p:cNvSpPr>
          <p:nvPr>
            <p:ph type="title"/>
          </p:nvPr>
        </p:nvSpPr>
        <p:spPr/>
        <p:txBody>
          <a:bodyPr/>
          <a:lstStyle/>
          <a:p>
            <a:r>
              <a:rPr lang="en-US"/>
              <a:t>LinkedIn Posts Table | 3 profiles - 6 of 15</a:t>
            </a:r>
          </a:p>
        </p:txBody>
      </p:sp>
      <p:graphicFrame>
        <p:nvGraphicFramePr>
          <p:cNvPr id="5" name="Table Placeholder 4">
            <a:extLst>
              <a:ext uri="{FF2B5EF4-FFF2-40B4-BE49-F238E27FC236}">
                <a16:creationId xmlns:a16="http://schemas.microsoft.com/office/drawing/2014/main" id="{1B37848E-FD92-4500-84BC-96CBE87926F1}"/>
              </a:ext>
            </a:extLst>
          </p:cNvPr>
          <p:cNvGraphicFramePr>
            <a:graphicFrameLocks noGrp="1"/>
          </p:cNvGraphicFramePr>
          <p:nvPr>
            <p:ph type="tbl" sz="quarter" idx="13"/>
            <p:extLst>
              <p:ext uri="{D42A27DB-BD31-4B8C-83A1-F6EECF244321}">
                <p14:modId xmlns:p14="http://schemas.microsoft.com/office/powerpoint/2010/main" val="2612771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83045175"/>
                    </a:ext>
                  </a:extLst>
                </a:gridCol>
                <a:gridCol w="1481327">
                  <a:extLst>
                    <a:ext uri="{9D8B030D-6E8A-4147-A177-3AD203B41FA5}">
                      <a16:colId xmlns:a16="http://schemas.microsoft.com/office/drawing/2014/main" val="3936089093"/>
                    </a:ext>
                  </a:extLst>
                </a:gridCol>
                <a:gridCol w="493776">
                  <a:extLst>
                    <a:ext uri="{9D8B030D-6E8A-4147-A177-3AD203B41FA5}">
                      <a16:colId xmlns:a16="http://schemas.microsoft.com/office/drawing/2014/main" val="3586805039"/>
                    </a:ext>
                  </a:extLst>
                </a:gridCol>
                <a:gridCol w="493776">
                  <a:extLst>
                    <a:ext uri="{9D8B030D-6E8A-4147-A177-3AD203B41FA5}">
                      <a16:colId xmlns:a16="http://schemas.microsoft.com/office/drawing/2014/main" val="2376818439"/>
                    </a:ext>
                  </a:extLst>
                </a:gridCol>
                <a:gridCol w="493776">
                  <a:extLst>
                    <a:ext uri="{9D8B030D-6E8A-4147-A177-3AD203B41FA5}">
                      <a16:colId xmlns:a16="http://schemas.microsoft.com/office/drawing/2014/main" val="2002245876"/>
                    </a:ext>
                  </a:extLst>
                </a:gridCol>
                <a:gridCol w="493776">
                  <a:extLst>
                    <a:ext uri="{9D8B030D-6E8A-4147-A177-3AD203B41FA5}">
                      <a16:colId xmlns:a16="http://schemas.microsoft.com/office/drawing/2014/main" val="3254546982"/>
                    </a:ext>
                  </a:extLst>
                </a:gridCol>
                <a:gridCol w="493776">
                  <a:extLst>
                    <a:ext uri="{9D8B030D-6E8A-4147-A177-3AD203B41FA5}">
                      <a16:colId xmlns:a16="http://schemas.microsoft.com/office/drawing/2014/main" val="2309712813"/>
                    </a:ext>
                  </a:extLst>
                </a:gridCol>
                <a:gridCol w="493776">
                  <a:extLst>
                    <a:ext uri="{9D8B030D-6E8A-4147-A177-3AD203B41FA5}">
                      <a16:colId xmlns:a16="http://schemas.microsoft.com/office/drawing/2014/main" val="3252660601"/>
                    </a:ext>
                  </a:extLst>
                </a:gridCol>
                <a:gridCol w="493776">
                  <a:extLst>
                    <a:ext uri="{9D8B030D-6E8A-4147-A177-3AD203B41FA5}">
                      <a16:colId xmlns:a16="http://schemas.microsoft.com/office/drawing/2014/main" val="1056927280"/>
                    </a:ext>
                  </a:extLst>
                </a:gridCol>
                <a:gridCol w="493776">
                  <a:extLst>
                    <a:ext uri="{9D8B030D-6E8A-4147-A177-3AD203B41FA5}">
                      <a16:colId xmlns:a16="http://schemas.microsoft.com/office/drawing/2014/main" val="594015848"/>
                    </a:ext>
                  </a:extLst>
                </a:gridCol>
                <a:gridCol w="493776">
                  <a:extLst>
                    <a:ext uri="{9D8B030D-6E8A-4147-A177-3AD203B41FA5}">
                      <a16:colId xmlns:a16="http://schemas.microsoft.com/office/drawing/2014/main" val="410247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4326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- 2025-03-07 09:00:25</a:t>
                      </a:r>
                      <a:r>
                        <a:rPr kumimoji="0" lang="de-DE" sz="1000" b="0" i="0" u="none" strike="noStrike" kern="1200" cap="none" spc="0" normalizeH="0" baseline="0" noProof="0">
                          <a:ln>
                            <a:noFill/>
                          </a:ln>
                          <a:solidFill>
                            <a:prstClr val="black"/>
                          </a:solidFill>
                          <a:effectLst/>
                          <a:uLnTx/>
                          <a:uFillTx/>
                          <a:latin typeface="Calibri"/>
                          <a:ea typeface="+mn-ea"/>
                          <a:cs typeface="+mn-cs"/>
                        </a:rPr>
                        <a:t>
 🫵🏼 Ready für deinen nächsten Karriereschritt im #dahoamoffice?​
​
Die vergangenen Wochen haben es gezeigt: Beim Bayernwerk schreibst du deine ganz persönliche Erfolgsgeschichte. Ob wie Setenay von der Werkstudentin zur Abteilungsleiterin, oder wie Christoph vom Servicetechniker zum Teamleiter im Netzausbau – hier findest du den perfekten Mix aus beruflicher Entwicklung und echter Lebensqualität.​
Als einer der größten regionalen Netzbetreiber Deutschlands bieten wir dir:​
​
✅ Spannende Karrierewege in zukunftsweisenden Bereichen​
✅ Vielfältige Arbeitsmodelle für deine Work-Life-Balance​
✅ Eine der schönsten Regionen Deutschlands als Arbeitsumfeld​
✅ Ein starkes Team mit echtem Zusammenhalt​
✅ Innovation und Tradition im Einklang ​
​
Du willst wie unsere Kolleg:innen jeden Tag einen wichtigen Beitrag zur Energiezukunft leisten? Du suchst einen Arbeitgeber, bei dem du sowohl fachlich als auch persönlich wachsen kannst?​
Finde deine berufliche Heimat – bewirb dich bei uns.​
https://lnkd.in/dudXsK44​
​
 #dahoamoffice #bayernwerk #karriere #jobsearch #worklifebalance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46.105329549038 %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50425884"/>
                  </a:ext>
                </a:extLst>
              </a:tr>
            </a:tbl>
          </a:graphicData>
        </a:graphic>
      </p:graphicFrame>
      <p:sp>
        <p:nvSpPr>
          <p:cNvPr id="4" name="Text Placeholder 3">
            <a:extLst>
              <a:ext uri="{FF2B5EF4-FFF2-40B4-BE49-F238E27FC236}">
                <a16:creationId xmlns:a16="http://schemas.microsoft.com/office/drawing/2014/main" id="{291D4D98-3C32-49DF-BB38-8C130A5BA055}"/>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354705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71D86-CA27-48F1-9813-6FF66F4958B0}"/>
              </a:ext>
            </a:extLst>
          </p:cNvPr>
          <p:cNvSpPr>
            <a:spLocks noGrp="1"/>
          </p:cNvSpPr>
          <p:nvPr>
            <p:ph type="title"/>
          </p:nvPr>
        </p:nvSpPr>
        <p:spPr/>
        <p:txBody>
          <a:bodyPr/>
          <a:lstStyle/>
          <a:p>
            <a:r>
              <a:rPr lang="en-US"/>
              <a:t>LinkedIn Posts Table | 3 profiles - 7 of 15</a:t>
            </a:r>
          </a:p>
        </p:txBody>
      </p:sp>
      <p:graphicFrame>
        <p:nvGraphicFramePr>
          <p:cNvPr id="5" name="Table Placeholder 4">
            <a:extLst>
              <a:ext uri="{FF2B5EF4-FFF2-40B4-BE49-F238E27FC236}">
                <a16:creationId xmlns:a16="http://schemas.microsoft.com/office/drawing/2014/main" id="{2E620C33-82C9-4DC7-8738-A8043E0BAF0F}"/>
              </a:ext>
            </a:extLst>
          </p:cNvPr>
          <p:cNvGraphicFramePr>
            <a:graphicFrameLocks noGrp="1"/>
          </p:cNvGraphicFramePr>
          <p:nvPr>
            <p:ph type="tbl" sz="quarter" idx="13"/>
            <p:extLst>
              <p:ext uri="{D42A27DB-BD31-4B8C-83A1-F6EECF244321}">
                <p14:modId xmlns:p14="http://schemas.microsoft.com/office/powerpoint/2010/main" val="414644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31056586"/>
                    </a:ext>
                  </a:extLst>
                </a:gridCol>
                <a:gridCol w="1481327">
                  <a:extLst>
                    <a:ext uri="{9D8B030D-6E8A-4147-A177-3AD203B41FA5}">
                      <a16:colId xmlns:a16="http://schemas.microsoft.com/office/drawing/2014/main" val="2437474828"/>
                    </a:ext>
                  </a:extLst>
                </a:gridCol>
                <a:gridCol w="493776">
                  <a:extLst>
                    <a:ext uri="{9D8B030D-6E8A-4147-A177-3AD203B41FA5}">
                      <a16:colId xmlns:a16="http://schemas.microsoft.com/office/drawing/2014/main" val="607381565"/>
                    </a:ext>
                  </a:extLst>
                </a:gridCol>
                <a:gridCol w="493776">
                  <a:extLst>
                    <a:ext uri="{9D8B030D-6E8A-4147-A177-3AD203B41FA5}">
                      <a16:colId xmlns:a16="http://schemas.microsoft.com/office/drawing/2014/main" val="3507549048"/>
                    </a:ext>
                  </a:extLst>
                </a:gridCol>
                <a:gridCol w="493776">
                  <a:extLst>
                    <a:ext uri="{9D8B030D-6E8A-4147-A177-3AD203B41FA5}">
                      <a16:colId xmlns:a16="http://schemas.microsoft.com/office/drawing/2014/main" val="599015407"/>
                    </a:ext>
                  </a:extLst>
                </a:gridCol>
                <a:gridCol w="493776">
                  <a:extLst>
                    <a:ext uri="{9D8B030D-6E8A-4147-A177-3AD203B41FA5}">
                      <a16:colId xmlns:a16="http://schemas.microsoft.com/office/drawing/2014/main" val="696540373"/>
                    </a:ext>
                  </a:extLst>
                </a:gridCol>
                <a:gridCol w="493776">
                  <a:extLst>
                    <a:ext uri="{9D8B030D-6E8A-4147-A177-3AD203B41FA5}">
                      <a16:colId xmlns:a16="http://schemas.microsoft.com/office/drawing/2014/main" val="2790995026"/>
                    </a:ext>
                  </a:extLst>
                </a:gridCol>
                <a:gridCol w="493776">
                  <a:extLst>
                    <a:ext uri="{9D8B030D-6E8A-4147-A177-3AD203B41FA5}">
                      <a16:colId xmlns:a16="http://schemas.microsoft.com/office/drawing/2014/main" val="202255657"/>
                    </a:ext>
                  </a:extLst>
                </a:gridCol>
                <a:gridCol w="493776">
                  <a:extLst>
                    <a:ext uri="{9D8B030D-6E8A-4147-A177-3AD203B41FA5}">
                      <a16:colId xmlns:a16="http://schemas.microsoft.com/office/drawing/2014/main" val="3934937655"/>
                    </a:ext>
                  </a:extLst>
                </a:gridCol>
                <a:gridCol w="493776">
                  <a:extLst>
                    <a:ext uri="{9D8B030D-6E8A-4147-A177-3AD203B41FA5}">
                      <a16:colId xmlns:a16="http://schemas.microsoft.com/office/drawing/2014/main" val="1664250985"/>
                    </a:ext>
                  </a:extLst>
                </a:gridCol>
                <a:gridCol w="493776">
                  <a:extLst>
                    <a:ext uri="{9D8B030D-6E8A-4147-A177-3AD203B41FA5}">
                      <a16:colId xmlns:a16="http://schemas.microsoft.com/office/drawing/2014/main" val="3568510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2726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- 2025-03-08 09:15:06</a:t>
                      </a:r>
                      <a:r>
                        <a:rPr kumimoji="0" lang="de-DE" sz="1000" b="0" i="0" u="none" strike="noStrike" kern="1200" cap="none" spc="0" normalizeH="0" baseline="0" noProof="0">
                          <a:ln>
                            <a:noFill/>
                          </a:ln>
                          <a:solidFill>
                            <a:prstClr val="black"/>
                          </a:solidFill>
                          <a:effectLst/>
                          <a:uLnTx/>
                          <a:uFillTx/>
                          <a:latin typeface="Calibri"/>
                          <a:ea typeface="+mn-ea"/>
                          <a:cs typeface="+mn-cs"/>
                        </a:rPr>
                        <a:t>
 ️❗Frauen in technischen Berufen sind häufig unterrepräsentiert – Fakt oder Behauptung? 
Aber eine Karriere in der Technik sollte für alle offen stehen – was meinst du?🔎
Heute ist Weltfrauentag – ein Tag, um Frauen zu feiern, ihre Erfolge sichtbar zu machen und sie zu ermutigen, ihren eigenen Weg zu gehen. 🌍​
Beim Bayernwerk arbeiten zahlreiche Frauen in ganz unterschiedlichen technischen Berufen: als Elektrotechnikerinnen, Ingenieurinnen, Netzexpertinnen, Projektingenieurin und in vielen anderen Bereichen der Energiebranche. Sie sorgen dafür, dass die Stromnetze stabil bleiben, erneuerbare Energien vorangebracht werden und innovative Lösungen für eine nachhaltige Zukunft entstehen. ⚡
👇 Dennoch sind Frauen in den MINT-Berufen – Mathematik, Informatik, Naturwissenschaften und Technik – nach wie vor unterrepräsentiert. Das wollen wir ändern!
Unsere Kolleginnen beweisen jeden Tag, dass Technik keine Frage des Geschlechts ist, sondern eine Frage von Leidenschaft, Talent und Mut. 🙌 
Bei uns gibt es zahlreiche Erfolgsgeschichten von Frauen in technischen Berufen, die als Vorbilder dienen können. Solche Erfolgsgeschichten sind inspirierend und motivieren andere Frauen, sich ebenfalls in der Technik zu engagieren – das findest du oft auf unserem Kanal. 📸
🤝 Um Frauen zu unterstützen und ihre berufliche Entwicklung zu fördern, bieten wir gezielte Maßnahmen von Mentoring-Programme, Schulungen, Weiterbildungsmöglichkeiten bis hin zu flexiblen Arbeitsmodelle an. 
Warum ist das wichtig?​
Mehr Frauen in technischen Berufen bedeutet mehr Vielfalt, neue Perspektiven und innovative Lösungen. Genau das braucht die Energiewende: kluge Köpfe, starke Teams und Menschen, die die Zukunft formen wollen. 
💡 Wenn du die Energiezukunft mitgestalten willst, dann trau dich! Die Branche braucht dich und dein Wissen, deinen Ideen und deine Energie. 🚀​
👉 Mehr über die Karrierechancen bei Bayernwerk erfährst du hier: 
https://lnkd.in/d7aX87Wu
#bayernwerk #weltfrauentag #technischeberufe​ #MINT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44.796284568292 %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55344784"/>
                  </a:ext>
                </a:extLst>
              </a:tr>
            </a:tbl>
          </a:graphicData>
        </a:graphic>
      </p:graphicFrame>
      <p:sp>
        <p:nvSpPr>
          <p:cNvPr id="4" name="Text Placeholder 3">
            <a:extLst>
              <a:ext uri="{FF2B5EF4-FFF2-40B4-BE49-F238E27FC236}">
                <a16:creationId xmlns:a16="http://schemas.microsoft.com/office/drawing/2014/main" id="{D8434F6F-8EC7-4659-A00F-E0EBBDB3F36B}"/>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719475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341C-28D2-4ECF-AA42-9CB43428C55E}"/>
              </a:ext>
            </a:extLst>
          </p:cNvPr>
          <p:cNvSpPr>
            <a:spLocks noGrp="1"/>
          </p:cNvSpPr>
          <p:nvPr>
            <p:ph type="title"/>
          </p:nvPr>
        </p:nvSpPr>
        <p:spPr/>
        <p:txBody>
          <a:bodyPr/>
          <a:lstStyle/>
          <a:p>
            <a:r>
              <a:rPr lang="en-US"/>
              <a:t>LinkedIn Posts Table | 3 profiles - 8 of 15</a:t>
            </a:r>
          </a:p>
        </p:txBody>
      </p:sp>
      <p:graphicFrame>
        <p:nvGraphicFramePr>
          <p:cNvPr id="5" name="Table Placeholder 4">
            <a:extLst>
              <a:ext uri="{FF2B5EF4-FFF2-40B4-BE49-F238E27FC236}">
                <a16:creationId xmlns:a16="http://schemas.microsoft.com/office/drawing/2014/main" id="{11CB6E69-01F6-48E7-9D07-BE04343DEBA7}"/>
              </a:ext>
            </a:extLst>
          </p:cNvPr>
          <p:cNvGraphicFramePr>
            <a:graphicFrameLocks noGrp="1"/>
          </p:cNvGraphicFramePr>
          <p:nvPr>
            <p:ph type="tbl" sz="quarter" idx="13"/>
            <p:extLst>
              <p:ext uri="{D42A27DB-BD31-4B8C-83A1-F6EECF244321}">
                <p14:modId xmlns:p14="http://schemas.microsoft.com/office/powerpoint/2010/main" val="3609527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05387909"/>
                    </a:ext>
                  </a:extLst>
                </a:gridCol>
                <a:gridCol w="1481327">
                  <a:extLst>
                    <a:ext uri="{9D8B030D-6E8A-4147-A177-3AD203B41FA5}">
                      <a16:colId xmlns:a16="http://schemas.microsoft.com/office/drawing/2014/main" val="2872059019"/>
                    </a:ext>
                  </a:extLst>
                </a:gridCol>
                <a:gridCol w="493776">
                  <a:extLst>
                    <a:ext uri="{9D8B030D-6E8A-4147-A177-3AD203B41FA5}">
                      <a16:colId xmlns:a16="http://schemas.microsoft.com/office/drawing/2014/main" val="1866752037"/>
                    </a:ext>
                  </a:extLst>
                </a:gridCol>
                <a:gridCol w="493776">
                  <a:extLst>
                    <a:ext uri="{9D8B030D-6E8A-4147-A177-3AD203B41FA5}">
                      <a16:colId xmlns:a16="http://schemas.microsoft.com/office/drawing/2014/main" val="2782318647"/>
                    </a:ext>
                  </a:extLst>
                </a:gridCol>
                <a:gridCol w="493776">
                  <a:extLst>
                    <a:ext uri="{9D8B030D-6E8A-4147-A177-3AD203B41FA5}">
                      <a16:colId xmlns:a16="http://schemas.microsoft.com/office/drawing/2014/main" val="730660457"/>
                    </a:ext>
                  </a:extLst>
                </a:gridCol>
                <a:gridCol w="493776">
                  <a:extLst>
                    <a:ext uri="{9D8B030D-6E8A-4147-A177-3AD203B41FA5}">
                      <a16:colId xmlns:a16="http://schemas.microsoft.com/office/drawing/2014/main" val="2684267879"/>
                    </a:ext>
                  </a:extLst>
                </a:gridCol>
                <a:gridCol w="493776">
                  <a:extLst>
                    <a:ext uri="{9D8B030D-6E8A-4147-A177-3AD203B41FA5}">
                      <a16:colId xmlns:a16="http://schemas.microsoft.com/office/drawing/2014/main" val="1327055740"/>
                    </a:ext>
                  </a:extLst>
                </a:gridCol>
                <a:gridCol w="493776">
                  <a:extLst>
                    <a:ext uri="{9D8B030D-6E8A-4147-A177-3AD203B41FA5}">
                      <a16:colId xmlns:a16="http://schemas.microsoft.com/office/drawing/2014/main" val="651857340"/>
                    </a:ext>
                  </a:extLst>
                </a:gridCol>
                <a:gridCol w="493776">
                  <a:extLst>
                    <a:ext uri="{9D8B030D-6E8A-4147-A177-3AD203B41FA5}">
                      <a16:colId xmlns:a16="http://schemas.microsoft.com/office/drawing/2014/main" val="2313400994"/>
                    </a:ext>
                  </a:extLst>
                </a:gridCol>
                <a:gridCol w="493776">
                  <a:extLst>
                    <a:ext uri="{9D8B030D-6E8A-4147-A177-3AD203B41FA5}">
                      <a16:colId xmlns:a16="http://schemas.microsoft.com/office/drawing/2014/main" val="486630340"/>
                    </a:ext>
                  </a:extLst>
                </a:gridCol>
                <a:gridCol w="493776">
                  <a:extLst>
                    <a:ext uri="{9D8B030D-6E8A-4147-A177-3AD203B41FA5}">
                      <a16:colId xmlns:a16="http://schemas.microsoft.com/office/drawing/2014/main" val="397800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3877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- 2025-03-10 13:07:16</a:t>
                      </a:r>
                      <a:r>
                        <a:rPr kumimoji="0" lang="de-DE" sz="1000" b="0" i="0" u="none" strike="noStrike" kern="1200" cap="none" spc="0" normalizeH="0" baseline="0" noProof="0">
                          <a:ln>
                            <a:noFill/>
                          </a:ln>
                          <a:solidFill>
                            <a:prstClr val="black"/>
                          </a:solidFill>
                          <a:effectLst/>
                          <a:uLnTx/>
                          <a:uFillTx/>
                          <a:latin typeface="Calibri"/>
                          <a:ea typeface="+mn-ea"/>
                          <a:cs typeface="+mn-cs"/>
                        </a:rPr>
                        <a:t>
 Weißt du, wie deine Stadt oder Gemeinde in der Energiewende unterwegs ist? 🌍
Mit dem Energiemonitor der Bayernwerk Netz GmbH kannst du das ganz einfach herausfinden! Das Tool zeigt dir live, wie viel erneuerbare Energie produziert wird und wie viel Strom von Privathaushalten, öffentlichen Gebäuden und Unternehmen verbraucht wird. Das alles in einem übersichtlichen Dashboard – ganz einfach zum Mitverfolgen! 🔋
Und das Beste? Es berechnet deinen individuellen Autarkiegrad und hilft dir dabei, Optimierungspotenziale zu entdecken. 💪
Klaus Meixner, Bürgermeister von Irschenberg, war selbst überrascht: Mit 169% Eigenversorgung und einer Spitzenlast von 240% sind sie schon richtig gut dabei!
Neugierig? Hier gibt‘s mehr Infos: https://lnkd.in/e2aN6SG7
#smartekommunen #irschenberg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7.5147928994083 %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62437057"/>
                  </a:ext>
                </a:extLst>
              </a:tr>
            </a:tbl>
          </a:graphicData>
        </a:graphic>
      </p:graphicFrame>
      <p:sp>
        <p:nvSpPr>
          <p:cNvPr id="4" name="Text Placeholder 3">
            <a:extLst>
              <a:ext uri="{FF2B5EF4-FFF2-40B4-BE49-F238E27FC236}">
                <a16:creationId xmlns:a16="http://schemas.microsoft.com/office/drawing/2014/main" id="{FDB8E449-67F4-4D43-BDC5-BF39C5CC5D80}"/>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2189051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804C2-1DC4-42FD-BC9F-F26245907BC4}"/>
              </a:ext>
            </a:extLst>
          </p:cNvPr>
          <p:cNvSpPr>
            <a:spLocks noGrp="1"/>
          </p:cNvSpPr>
          <p:nvPr>
            <p:ph type="title"/>
          </p:nvPr>
        </p:nvSpPr>
        <p:spPr/>
        <p:txBody>
          <a:bodyPr/>
          <a:lstStyle/>
          <a:p>
            <a:r>
              <a:rPr lang="en-US"/>
              <a:t>LinkedIn Posts Table | 3 profiles - 9 of 15</a:t>
            </a:r>
          </a:p>
        </p:txBody>
      </p:sp>
      <p:graphicFrame>
        <p:nvGraphicFramePr>
          <p:cNvPr id="5" name="Table Placeholder 4">
            <a:extLst>
              <a:ext uri="{FF2B5EF4-FFF2-40B4-BE49-F238E27FC236}">
                <a16:creationId xmlns:a16="http://schemas.microsoft.com/office/drawing/2014/main" id="{4B093AB5-394B-41BC-AA6D-39D091CAD722}"/>
              </a:ext>
            </a:extLst>
          </p:cNvPr>
          <p:cNvGraphicFramePr>
            <a:graphicFrameLocks noGrp="1"/>
          </p:cNvGraphicFramePr>
          <p:nvPr>
            <p:ph type="tbl" sz="quarter" idx="13"/>
            <p:extLst>
              <p:ext uri="{D42A27DB-BD31-4B8C-83A1-F6EECF244321}">
                <p14:modId xmlns:p14="http://schemas.microsoft.com/office/powerpoint/2010/main" val="2616683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9521276"/>
                    </a:ext>
                  </a:extLst>
                </a:gridCol>
                <a:gridCol w="1481327">
                  <a:extLst>
                    <a:ext uri="{9D8B030D-6E8A-4147-A177-3AD203B41FA5}">
                      <a16:colId xmlns:a16="http://schemas.microsoft.com/office/drawing/2014/main" val="4063093833"/>
                    </a:ext>
                  </a:extLst>
                </a:gridCol>
                <a:gridCol w="493776">
                  <a:extLst>
                    <a:ext uri="{9D8B030D-6E8A-4147-A177-3AD203B41FA5}">
                      <a16:colId xmlns:a16="http://schemas.microsoft.com/office/drawing/2014/main" val="1152894432"/>
                    </a:ext>
                  </a:extLst>
                </a:gridCol>
                <a:gridCol w="493776">
                  <a:extLst>
                    <a:ext uri="{9D8B030D-6E8A-4147-A177-3AD203B41FA5}">
                      <a16:colId xmlns:a16="http://schemas.microsoft.com/office/drawing/2014/main" val="2208407009"/>
                    </a:ext>
                  </a:extLst>
                </a:gridCol>
                <a:gridCol w="493776">
                  <a:extLst>
                    <a:ext uri="{9D8B030D-6E8A-4147-A177-3AD203B41FA5}">
                      <a16:colId xmlns:a16="http://schemas.microsoft.com/office/drawing/2014/main" val="3052229404"/>
                    </a:ext>
                  </a:extLst>
                </a:gridCol>
                <a:gridCol w="493776">
                  <a:extLst>
                    <a:ext uri="{9D8B030D-6E8A-4147-A177-3AD203B41FA5}">
                      <a16:colId xmlns:a16="http://schemas.microsoft.com/office/drawing/2014/main" val="2084186740"/>
                    </a:ext>
                  </a:extLst>
                </a:gridCol>
                <a:gridCol w="493776">
                  <a:extLst>
                    <a:ext uri="{9D8B030D-6E8A-4147-A177-3AD203B41FA5}">
                      <a16:colId xmlns:a16="http://schemas.microsoft.com/office/drawing/2014/main" val="3627216820"/>
                    </a:ext>
                  </a:extLst>
                </a:gridCol>
                <a:gridCol w="493776">
                  <a:extLst>
                    <a:ext uri="{9D8B030D-6E8A-4147-A177-3AD203B41FA5}">
                      <a16:colId xmlns:a16="http://schemas.microsoft.com/office/drawing/2014/main" val="1825112263"/>
                    </a:ext>
                  </a:extLst>
                </a:gridCol>
                <a:gridCol w="493776">
                  <a:extLst>
                    <a:ext uri="{9D8B030D-6E8A-4147-A177-3AD203B41FA5}">
                      <a16:colId xmlns:a16="http://schemas.microsoft.com/office/drawing/2014/main" val="1977165452"/>
                    </a:ext>
                  </a:extLst>
                </a:gridCol>
                <a:gridCol w="493776">
                  <a:extLst>
                    <a:ext uri="{9D8B030D-6E8A-4147-A177-3AD203B41FA5}">
                      <a16:colId xmlns:a16="http://schemas.microsoft.com/office/drawing/2014/main" val="2883494782"/>
                    </a:ext>
                  </a:extLst>
                </a:gridCol>
                <a:gridCol w="493776">
                  <a:extLst>
                    <a:ext uri="{9D8B030D-6E8A-4147-A177-3AD203B41FA5}">
                      <a16:colId xmlns:a16="http://schemas.microsoft.com/office/drawing/2014/main" val="3865822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3765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- 2025-03-13 13:47:32</a:t>
                      </a:r>
                      <a:r>
                        <a:rPr kumimoji="0" lang="de-DE" sz="1000" b="0" i="0" u="none" strike="noStrike" kern="1200" cap="none" spc="0" normalizeH="0" baseline="0" noProof="0">
                          <a:ln>
                            <a:noFill/>
                          </a:ln>
                          <a:solidFill>
                            <a:prstClr val="black"/>
                          </a:solidFill>
                          <a:effectLst/>
                          <a:uLnTx/>
                          <a:uFillTx/>
                          <a:latin typeface="Calibri"/>
                          <a:ea typeface="+mn-ea"/>
                          <a:cs typeface="+mn-cs"/>
                        </a:rPr>
                        <a:t>
 Profisportler trifft man nicht alle Tage! Doch, wenn man Teil vom Bayernwerk ist. 🎿🚀​
Von der Piste ins Büro – so spannend ist die Geschichte von Johannes Bscheid, ehemaliger Skisportler, der seit 2023 bei uns im Bereich Partnerfirmen &amp; Claimmanagement tätig ist. ​
🎤 Wie kamst du zu deinem Job?​
Als ich die Schattenseiten des professionellen Skisports, wie den hohen Leistungsdruck und die elitäre Mentalität, entdeckte, entschied ich mich, meinen Traum von einer „normalen“ Karriere zu verfolgen. Ich begann eine Ausbildung zum Vermessungstechniker und absolvierte später die Weiterbildung zum staatlich geprüften Bautechniker. 👷‍♀️​
🎤 Warum das Bayernwerk?​
Der Weg zum Bayernwerk war für mich eine bewusste Entscheidung. Einerseits wegen meines technischen Interesses, denn Drohnen und Kameratechnik haben mich schon immer fasziniert. 📹 
Andererseits kann ich dank der hohen Flexibilität meinem zeitintensiven Hobby, dem Freeriden, nachgehen. Auch der hohe Stellenwert von Arbeitsschutz und -sicherheit hat mich überzeugt und dazu ermutigt, mich zum Sicherheits- und Gesundheitskoordinator fortzubilden. 🙌​
🎤 Was treibt dich an?​
Mein Interesse an der Energiewende ist mein Antrieb. Durch meine Freeride-Touren und den Blick auf die schmelzenden Gletscher in den Alpen bin ich ständig mit dem Klimawandel konfrontiert. Deshalb möchte ich mein technisches Know-how für praktische Lösungen für eine nachhaltigere Zukunft einsetzen und genau das ermöglicht mir das Bayernwerk. 🌱​
🎤 Wie findest du einen Ausgleich?​
Meine private Energiequelle ist definitiv das Freeriden, bei dem ich meine Leidenschaft für Fotografie und Videografie perfekt vereinen und so meine Erlebnisse im Schnee festhalten kann. ⛷️​
Johannes‘ Werdegang zeigt, dass Leidenschaft und Verstand in der Arbeitswelt Hand in Hand gehen können, sei es auf der Piste oder im Büro. Johannes ist ein Beispiel dafür, wie vielfältige Lebenswege zusammenlaufen können, um aktiv die Zukunft mitzugestalten. ✨​
#Karriereweg #Energiewende #Nachhaltigkeit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21.582115219261 %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67228204"/>
                  </a:ext>
                </a:extLst>
              </a:tr>
            </a:tbl>
          </a:graphicData>
        </a:graphic>
      </p:graphicFrame>
      <p:sp>
        <p:nvSpPr>
          <p:cNvPr id="4" name="Text Placeholder 3">
            <a:extLst>
              <a:ext uri="{FF2B5EF4-FFF2-40B4-BE49-F238E27FC236}">
                <a16:creationId xmlns:a16="http://schemas.microsoft.com/office/drawing/2014/main" id="{2EBCD80D-01A2-4058-80D8-05ED40574F9D}"/>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638160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7C61-C072-4A0C-AEAC-ED01DD571D8F}"/>
              </a:ext>
            </a:extLst>
          </p:cNvPr>
          <p:cNvSpPr>
            <a:spLocks noGrp="1"/>
          </p:cNvSpPr>
          <p:nvPr>
            <p:ph type="title"/>
          </p:nvPr>
        </p:nvSpPr>
        <p:spPr/>
        <p:txBody>
          <a:bodyPr/>
          <a:lstStyle/>
          <a:p>
            <a:r>
              <a:rPr lang="en-US"/>
              <a:t>LinkedIn Posts Table | 3 profiles - 10 of 15</a:t>
            </a:r>
          </a:p>
        </p:txBody>
      </p:sp>
      <p:graphicFrame>
        <p:nvGraphicFramePr>
          <p:cNvPr id="5" name="Table Placeholder 4">
            <a:extLst>
              <a:ext uri="{FF2B5EF4-FFF2-40B4-BE49-F238E27FC236}">
                <a16:creationId xmlns:a16="http://schemas.microsoft.com/office/drawing/2014/main" id="{020C486E-39FA-4570-917A-D811503D52A6}"/>
              </a:ext>
            </a:extLst>
          </p:cNvPr>
          <p:cNvGraphicFramePr>
            <a:graphicFrameLocks noGrp="1"/>
          </p:cNvGraphicFramePr>
          <p:nvPr>
            <p:ph type="tbl" sz="quarter" idx="13"/>
            <p:extLst>
              <p:ext uri="{D42A27DB-BD31-4B8C-83A1-F6EECF244321}">
                <p14:modId xmlns:p14="http://schemas.microsoft.com/office/powerpoint/2010/main" val="3852243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74351427"/>
                    </a:ext>
                  </a:extLst>
                </a:gridCol>
                <a:gridCol w="1481327">
                  <a:extLst>
                    <a:ext uri="{9D8B030D-6E8A-4147-A177-3AD203B41FA5}">
                      <a16:colId xmlns:a16="http://schemas.microsoft.com/office/drawing/2014/main" val="995576897"/>
                    </a:ext>
                  </a:extLst>
                </a:gridCol>
                <a:gridCol w="493776">
                  <a:extLst>
                    <a:ext uri="{9D8B030D-6E8A-4147-A177-3AD203B41FA5}">
                      <a16:colId xmlns:a16="http://schemas.microsoft.com/office/drawing/2014/main" val="3445123592"/>
                    </a:ext>
                  </a:extLst>
                </a:gridCol>
                <a:gridCol w="493776">
                  <a:extLst>
                    <a:ext uri="{9D8B030D-6E8A-4147-A177-3AD203B41FA5}">
                      <a16:colId xmlns:a16="http://schemas.microsoft.com/office/drawing/2014/main" val="2959275678"/>
                    </a:ext>
                  </a:extLst>
                </a:gridCol>
                <a:gridCol w="493776">
                  <a:extLst>
                    <a:ext uri="{9D8B030D-6E8A-4147-A177-3AD203B41FA5}">
                      <a16:colId xmlns:a16="http://schemas.microsoft.com/office/drawing/2014/main" val="198857563"/>
                    </a:ext>
                  </a:extLst>
                </a:gridCol>
                <a:gridCol w="493776">
                  <a:extLst>
                    <a:ext uri="{9D8B030D-6E8A-4147-A177-3AD203B41FA5}">
                      <a16:colId xmlns:a16="http://schemas.microsoft.com/office/drawing/2014/main" val="1085055661"/>
                    </a:ext>
                  </a:extLst>
                </a:gridCol>
                <a:gridCol w="493776">
                  <a:extLst>
                    <a:ext uri="{9D8B030D-6E8A-4147-A177-3AD203B41FA5}">
                      <a16:colId xmlns:a16="http://schemas.microsoft.com/office/drawing/2014/main" val="2782005092"/>
                    </a:ext>
                  </a:extLst>
                </a:gridCol>
                <a:gridCol w="493776">
                  <a:extLst>
                    <a:ext uri="{9D8B030D-6E8A-4147-A177-3AD203B41FA5}">
                      <a16:colId xmlns:a16="http://schemas.microsoft.com/office/drawing/2014/main" val="980006374"/>
                    </a:ext>
                  </a:extLst>
                </a:gridCol>
                <a:gridCol w="493776">
                  <a:extLst>
                    <a:ext uri="{9D8B030D-6E8A-4147-A177-3AD203B41FA5}">
                      <a16:colId xmlns:a16="http://schemas.microsoft.com/office/drawing/2014/main" val="1881967191"/>
                    </a:ext>
                  </a:extLst>
                </a:gridCol>
                <a:gridCol w="493776">
                  <a:extLst>
                    <a:ext uri="{9D8B030D-6E8A-4147-A177-3AD203B41FA5}">
                      <a16:colId xmlns:a16="http://schemas.microsoft.com/office/drawing/2014/main" val="2552220809"/>
                    </a:ext>
                  </a:extLst>
                </a:gridCol>
                <a:gridCol w="493776">
                  <a:extLst>
                    <a:ext uri="{9D8B030D-6E8A-4147-A177-3AD203B41FA5}">
                      <a16:colId xmlns:a16="http://schemas.microsoft.com/office/drawing/2014/main" val="3072278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5214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- 2025-03-15 09:15:02</a:t>
                      </a:r>
                      <a:r>
                        <a:rPr kumimoji="0" lang="de-DE" sz="1000" b="0" i="0" u="none" strike="noStrike" kern="1200" cap="none" spc="0" normalizeH="0" baseline="0" noProof="0">
                          <a:ln>
                            <a:noFill/>
                          </a:ln>
                          <a:solidFill>
                            <a:prstClr val="black"/>
                          </a:solidFill>
                          <a:effectLst/>
                          <a:uLnTx/>
                          <a:uFillTx/>
                          <a:latin typeface="Calibri"/>
                          <a:ea typeface="+mn-ea"/>
                          <a:cs typeface="+mn-cs"/>
                        </a:rPr>
                        <a:t>
 ⚡ Wie gelangt die Energie in deine Steckdose? ​
🕹️ Wie viel Technik steckt dahinter? Und welche Rolle spielt dabei ein Umspannwerk?​
Praxis statt Theorie, Infos aus erster Hand von Expert:innen: Vergangenen Donnerstag durften einige Studierende – überwiegend von der OTH Regensburg aus der Fakultät Elektro- und Informationstechnik – unser Umspannwerk in Regensburg besuchen. 🎓🙌 In Kooperation mit der Hochschuljobbörse und 19 Career Services bayerischer Hochschulen hatten wir somit die Möglichkeit, an einem der größten Karriereevents in Bayern teilzunehmen. ​
Dieser Praxistag ist nicht nur eine Chance zu beobachten, wie das an Hochschulen vermittelte Wissen in der Realität zum Einsatz kommt. Wir wollen zudem junge Talente inspirieren und ihnen zeigen, wie sie mit ihrem Engagement einen bedeutenden Beitrag zur Energiewende leisten können. 🌱​
Was gab’s zu sehen? ​
🔋  Die Veranstaltung begann mit einem spannenden Impuls von Andreas Schmidt zum Thema Schutz- und Leittechnik, bei dem die wissbegierigen Studierenden zahlreiche Fragen stellten. ​
🦺 Mit aufschlussreichen und praxisnahen Einblicken von Tim Irlbacher in moderne Sicherheitsstandards. ​
⚙️ Eine Führung durch das Umspannwerk, die den Studierenden einen Blick in die Technik bot. ​
🎓 Intensiver Austausch über die Karrieremöglichkeiten beim Bayernwerk. 
​
Nur mit frischen Ideen und der Leidenschaft junger Talente können wir aktiv die bayerische Energiezukunft gestalten. 
Welche Initiativen bietet dein Unternehmen für Studierende? 🌍💼​
#Students #Energiewende #jungeTalente #Umspannwerk​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15.506329113924 %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00592722"/>
                  </a:ext>
                </a:extLst>
              </a:tr>
            </a:tbl>
          </a:graphicData>
        </a:graphic>
      </p:graphicFrame>
      <p:sp>
        <p:nvSpPr>
          <p:cNvPr id="4" name="Text Placeholder 3">
            <a:extLst>
              <a:ext uri="{FF2B5EF4-FFF2-40B4-BE49-F238E27FC236}">
                <a16:creationId xmlns:a16="http://schemas.microsoft.com/office/drawing/2014/main" id="{CBB932AE-AF25-4698-BD32-2D1A2223332C}"/>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983919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69E20-71AB-4DA0-97CA-117AD9E56E76}"/>
              </a:ext>
            </a:extLst>
          </p:cNvPr>
          <p:cNvSpPr>
            <a:spLocks noGrp="1"/>
          </p:cNvSpPr>
          <p:nvPr>
            <p:ph type="title"/>
          </p:nvPr>
        </p:nvSpPr>
        <p:spPr/>
        <p:txBody>
          <a:bodyPr/>
          <a:lstStyle/>
          <a:p>
            <a:r>
              <a:rPr lang="en-US"/>
              <a:t>LinkedIn Posts Table | 3 profiles - 11 of 15</a:t>
            </a:r>
          </a:p>
        </p:txBody>
      </p:sp>
      <p:graphicFrame>
        <p:nvGraphicFramePr>
          <p:cNvPr id="5" name="Table Placeholder 4">
            <a:extLst>
              <a:ext uri="{FF2B5EF4-FFF2-40B4-BE49-F238E27FC236}">
                <a16:creationId xmlns:a16="http://schemas.microsoft.com/office/drawing/2014/main" id="{EF85F498-C838-49AA-BFB9-79CD5C2B9913}"/>
              </a:ext>
            </a:extLst>
          </p:cNvPr>
          <p:cNvGraphicFramePr>
            <a:graphicFrameLocks noGrp="1"/>
          </p:cNvGraphicFramePr>
          <p:nvPr>
            <p:ph type="tbl" sz="quarter" idx="13"/>
            <p:extLst>
              <p:ext uri="{D42A27DB-BD31-4B8C-83A1-F6EECF244321}">
                <p14:modId xmlns:p14="http://schemas.microsoft.com/office/powerpoint/2010/main" val="377586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3665187"/>
                    </a:ext>
                  </a:extLst>
                </a:gridCol>
                <a:gridCol w="1481327">
                  <a:extLst>
                    <a:ext uri="{9D8B030D-6E8A-4147-A177-3AD203B41FA5}">
                      <a16:colId xmlns:a16="http://schemas.microsoft.com/office/drawing/2014/main" val="3372612987"/>
                    </a:ext>
                  </a:extLst>
                </a:gridCol>
                <a:gridCol w="493776">
                  <a:extLst>
                    <a:ext uri="{9D8B030D-6E8A-4147-A177-3AD203B41FA5}">
                      <a16:colId xmlns:a16="http://schemas.microsoft.com/office/drawing/2014/main" val="1388105925"/>
                    </a:ext>
                  </a:extLst>
                </a:gridCol>
                <a:gridCol w="493776">
                  <a:extLst>
                    <a:ext uri="{9D8B030D-6E8A-4147-A177-3AD203B41FA5}">
                      <a16:colId xmlns:a16="http://schemas.microsoft.com/office/drawing/2014/main" val="874925702"/>
                    </a:ext>
                  </a:extLst>
                </a:gridCol>
                <a:gridCol w="493776">
                  <a:extLst>
                    <a:ext uri="{9D8B030D-6E8A-4147-A177-3AD203B41FA5}">
                      <a16:colId xmlns:a16="http://schemas.microsoft.com/office/drawing/2014/main" val="3181412805"/>
                    </a:ext>
                  </a:extLst>
                </a:gridCol>
                <a:gridCol w="493776">
                  <a:extLst>
                    <a:ext uri="{9D8B030D-6E8A-4147-A177-3AD203B41FA5}">
                      <a16:colId xmlns:a16="http://schemas.microsoft.com/office/drawing/2014/main" val="514118180"/>
                    </a:ext>
                  </a:extLst>
                </a:gridCol>
                <a:gridCol w="493776">
                  <a:extLst>
                    <a:ext uri="{9D8B030D-6E8A-4147-A177-3AD203B41FA5}">
                      <a16:colId xmlns:a16="http://schemas.microsoft.com/office/drawing/2014/main" val="4214796013"/>
                    </a:ext>
                  </a:extLst>
                </a:gridCol>
                <a:gridCol w="493776">
                  <a:extLst>
                    <a:ext uri="{9D8B030D-6E8A-4147-A177-3AD203B41FA5}">
                      <a16:colId xmlns:a16="http://schemas.microsoft.com/office/drawing/2014/main" val="2336663631"/>
                    </a:ext>
                  </a:extLst>
                </a:gridCol>
                <a:gridCol w="493776">
                  <a:extLst>
                    <a:ext uri="{9D8B030D-6E8A-4147-A177-3AD203B41FA5}">
                      <a16:colId xmlns:a16="http://schemas.microsoft.com/office/drawing/2014/main" val="567574786"/>
                    </a:ext>
                  </a:extLst>
                </a:gridCol>
                <a:gridCol w="493776">
                  <a:extLst>
                    <a:ext uri="{9D8B030D-6E8A-4147-A177-3AD203B41FA5}">
                      <a16:colId xmlns:a16="http://schemas.microsoft.com/office/drawing/2014/main" val="1951399115"/>
                    </a:ext>
                  </a:extLst>
                </a:gridCol>
                <a:gridCol w="493776">
                  <a:extLst>
                    <a:ext uri="{9D8B030D-6E8A-4147-A177-3AD203B41FA5}">
                      <a16:colId xmlns:a16="http://schemas.microsoft.com/office/drawing/2014/main" val="2410813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1151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- 2025-03-17 10:17:08</a:t>
                      </a:r>
                      <a:r>
                        <a:rPr kumimoji="0" lang="de-DE" sz="1000" b="0" i="0" u="none" strike="noStrike" kern="1200" cap="none" spc="0" normalizeH="0" baseline="0" noProof="0">
                          <a:ln>
                            <a:noFill/>
                          </a:ln>
                          <a:solidFill>
                            <a:prstClr val="black"/>
                          </a:solidFill>
                          <a:effectLst/>
                          <a:uLnTx/>
                          <a:uFillTx/>
                          <a:latin typeface="Calibri"/>
                          <a:ea typeface="+mn-ea"/>
                          <a:cs typeface="+mn-cs"/>
                        </a:rPr>
                        <a:t>
 Wusstest du, dass Städte und Gemeinden ihre eigene Energiewende live verfolgen können? 🔍
Mit dem Energiemonitor der Bayernwerk Netz GmbH sehen Kommunen in Echtzeit, wie viel erneuerbare Energie vor Ort erzeugt wird, woher sie kommt und wie sie genutzt wird. Ob Strom aus Photovoltaik, Windkraft oder Biogas – alle Daten fließen in ein übersichtliches Dashboard. 📊
Besonders spannend: Die Jahresübersicht zeigt, wann die Kommune am meisten Energie verbraucht – etwa an kalten Wintertagen. Das schafft Transparenz und hilft, die lokale Energiezukunft aktiv mitzugestalten.
Einfach in der Einrichtung, verständlich in der Darstellung – so wird die Energiewende greifbar für alle.
Mehr dazu? 👉 https://lnkd.in/eend2vPh
#smartekommunen #irschenberg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7.5821398483572 %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99188700"/>
                  </a:ext>
                </a:extLst>
              </a:tr>
            </a:tbl>
          </a:graphicData>
        </a:graphic>
      </p:graphicFrame>
      <p:sp>
        <p:nvSpPr>
          <p:cNvPr id="4" name="Text Placeholder 3">
            <a:extLst>
              <a:ext uri="{FF2B5EF4-FFF2-40B4-BE49-F238E27FC236}">
                <a16:creationId xmlns:a16="http://schemas.microsoft.com/office/drawing/2014/main" id="{F8C68321-C2C8-4E03-8FE3-79249A0B28DA}"/>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1652390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235AD-4C52-4C41-8CDE-A80AD42E9B06}"/>
              </a:ext>
            </a:extLst>
          </p:cNvPr>
          <p:cNvSpPr>
            <a:spLocks noGrp="1"/>
          </p:cNvSpPr>
          <p:nvPr>
            <p:ph type="title"/>
          </p:nvPr>
        </p:nvSpPr>
        <p:spPr/>
        <p:txBody>
          <a:bodyPr/>
          <a:lstStyle/>
          <a:p>
            <a:r>
              <a:rPr lang="en-US"/>
              <a:t>LinkedIn Posts Table | 3 profiles - 12 of 15</a:t>
            </a:r>
          </a:p>
        </p:txBody>
      </p:sp>
      <p:graphicFrame>
        <p:nvGraphicFramePr>
          <p:cNvPr id="5" name="Table Placeholder 4">
            <a:extLst>
              <a:ext uri="{FF2B5EF4-FFF2-40B4-BE49-F238E27FC236}">
                <a16:creationId xmlns:a16="http://schemas.microsoft.com/office/drawing/2014/main" id="{35426C63-0EE9-4102-9FB0-A98A91165B27}"/>
              </a:ext>
            </a:extLst>
          </p:cNvPr>
          <p:cNvGraphicFramePr>
            <a:graphicFrameLocks noGrp="1"/>
          </p:cNvGraphicFramePr>
          <p:nvPr>
            <p:ph type="tbl" sz="quarter" idx="13"/>
            <p:extLst>
              <p:ext uri="{D42A27DB-BD31-4B8C-83A1-F6EECF244321}">
                <p14:modId xmlns:p14="http://schemas.microsoft.com/office/powerpoint/2010/main" val="2103280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72140478"/>
                    </a:ext>
                  </a:extLst>
                </a:gridCol>
                <a:gridCol w="1481327">
                  <a:extLst>
                    <a:ext uri="{9D8B030D-6E8A-4147-A177-3AD203B41FA5}">
                      <a16:colId xmlns:a16="http://schemas.microsoft.com/office/drawing/2014/main" val="2181563659"/>
                    </a:ext>
                  </a:extLst>
                </a:gridCol>
                <a:gridCol w="493776">
                  <a:extLst>
                    <a:ext uri="{9D8B030D-6E8A-4147-A177-3AD203B41FA5}">
                      <a16:colId xmlns:a16="http://schemas.microsoft.com/office/drawing/2014/main" val="2957243398"/>
                    </a:ext>
                  </a:extLst>
                </a:gridCol>
                <a:gridCol w="493776">
                  <a:extLst>
                    <a:ext uri="{9D8B030D-6E8A-4147-A177-3AD203B41FA5}">
                      <a16:colId xmlns:a16="http://schemas.microsoft.com/office/drawing/2014/main" val="1775734961"/>
                    </a:ext>
                  </a:extLst>
                </a:gridCol>
                <a:gridCol w="493776">
                  <a:extLst>
                    <a:ext uri="{9D8B030D-6E8A-4147-A177-3AD203B41FA5}">
                      <a16:colId xmlns:a16="http://schemas.microsoft.com/office/drawing/2014/main" val="1841268875"/>
                    </a:ext>
                  </a:extLst>
                </a:gridCol>
                <a:gridCol w="493776">
                  <a:extLst>
                    <a:ext uri="{9D8B030D-6E8A-4147-A177-3AD203B41FA5}">
                      <a16:colId xmlns:a16="http://schemas.microsoft.com/office/drawing/2014/main" val="64700811"/>
                    </a:ext>
                  </a:extLst>
                </a:gridCol>
                <a:gridCol w="493776">
                  <a:extLst>
                    <a:ext uri="{9D8B030D-6E8A-4147-A177-3AD203B41FA5}">
                      <a16:colId xmlns:a16="http://schemas.microsoft.com/office/drawing/2014/main" val="2091528251"/>
                    </a:ext>
                  </a:extLst>
                </a:gridCol>
                <a:gridCol w="493776">
                  <a:extLst>
                    <a:ext uri="{9D8B030D-6E8A-4147-A177-3AD203B41FA5}">
                      <a16:colId xmlns:a16="http://schemas.microsoft.com/office/drawing/2014/main" val="3605404704"/>
                    </a:ext>
                  </a:extLst>
                </a:gridCol>
                <a:gridCol w="493776">
                  <a:extLst>
                    <a:ext uri="{9D8B030D-6E8A-4147-A177-3AD203B41FA5}">
                      <a16:colId xmlns:a16="http://schemas.microsoft.com/office/drawing/2014/main" val="3752820679"/>
                    </a:ext>
                  </a:extLst>
                </a:gridCol>
                <a:gridCol w="493776">
                  <a:extLst>
                    <a:ext uri="{9D8B030D-6E8A-4147-A177-3AD203B41FA5}">
                      <a16:colId xmlns:a16="http://schemas.microsoft.com/office/drawing/2014/main" val="2103154416"/>
                    </a:ext>
                  </a:extLst>
                </a:gridCol>
                <a:gridCol w="493776">
                  <a:extLst>
                    <a:ext uri="{9D8B030D-6E8A-4147-A177-3AD203B41FA5}">
                      <a16:colId xmlns:a16="http://schemas.microsoft.com/office/drawing/2014/main" val="28586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9702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- 2025-03-18 14:20:47</a:t>
                      </a:r>
                      <a:r>
                        <a:rPr kumimoji="0" lang="de-DE" sz="1000" b="0" i="0" u="none" strike="noStrike" kern="1200" cap="none" spc="0" normalizeH="0" baseline="0" noProof="0">
                          <a:ln>
                            <a:noFill/>
                          </a:ln>
                          <a:solidFill>
                            <a:prstClr val="black"/>
                          </a:solidFill>
                          <a:effectLst/>
                          <a:uLnTx/>
                          <a:uFillTx/>
                          <a:latin typeface="Calibri"/>
                          <a:ea typeface="+mn-ea"/>
                          <a:cs typeface="+mn-cs"/>
                        </a:rPr>
                        <a:t>
 Wie fühlt sich der Onboarding-Tag beim Bayernwerk an? Und vor allem: Was sind die ersten Eindrücke von unserer Unternehmenskultur? 🤔​
Dazu haben wir unsere neuen Kolleg:innen gefragt. In diesem Video geben sie einen ganz persönlichen Einblick und erzählen, wie sie diesen Tag erlebt haben. ​
Warum nehmen wir uns bewusst Zeit für ihr Onboarding?​
🙌✨ Bei uns steht der Mensch im Mittelpunkt – und das spiegelt sich besonders in unserem Onboarding-Prozess wider. Es ist uns wichtig, dass sich jede neue Mitarbeiterin und jeder neue Mitarbeiter von Anfang an willkommen und wertgeschätzt fühlt. ​
Dabei ist unsere Unternehmenskultur, geprägt von den Werten „Zupackend, Zugänglich und Zuverlässig“, nicht nur eine Ansammlung von Worten, sondern wird aktiv in unserem täglichen Miteinander gelebt – das spüren auch unsere neuen Kolleginnen und Kollegen sofort. ​
💼🚀 Mit einer offenen und unterstützenden Atmosphäre und der Vermittlung dieser Werten und Kultur von Anfang an schaffen wir die besten Voraussetzungen für einen motivierenden Start in den Berufsalltag. Wir glauben fest daran, dass ein herzliches Willkommen den Grundstein für langfristigen Erfolg und Zufriedenheit im Team legt. ​
Was ist dir beim Onboarding am wichtigsten? Teile deine Gedanken und Erfahrungen gerne in den Kommentaren. 👇​
#Onboarding #Unternehmenskultur #WillkommenImTeam​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19.003831417625 %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extLst>
                  <a:ext uri="{0D108BD9-81ED-4DB2-BD59-A6C34878D82A}">
                    <a16:rowId xmlns:a16="http://schemas.microsoft.com/office/drawing/2014/main" val="1313330462"/>
                  </a:ext>
                </a:extLst>
              </a:tr>
            </a:tbl>
          </a:graphicData>
        </a:graphic>
      </p:graphicFrame>
      <p:sp>
        <p:nvSpPr>
          <p:cNvPr id="4" name="Text Placeholder 3">
            <a:extLst>
              <a:ext uri="{FF2B5EF4-FFF2-40B4-BE49-F238E27FC236}">
                <a16:creationId xmlns:a16="http://schemas.microsoft.com/office/drawing/2014/main" id="{5434FAC3-4BFB-45A4-B05A-FF10B0B7003F}"/>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1145341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C1A4D-3B34-49E7-8E8A-BFB61F8D8D77}"/>
              </a:ext>
            </a:extLst>
          </p:cNvPr>
          <p:cNvSpPr>
            <a:spLocks noGrp="1"/>
          </p:cNvSpPr>
          <p:nvPr>
            <p:ph type="title"/>
          </p:nvPr>
        </p:nvSpPr>
        <p:spPr/>
        <p:txBody>
          <a:bodyPr/>
          <a:lstStyle/>
          <a:p>
            <a:r>
              <a:rPr lang="en-US"/>
              <a:t>LinkedIn Posts Table | 3 profiles - 13 of 15</a:t>
            </a:r>
          </a:p>
        </p:txBody>
      </p:sp>
      <p:graphicFrame>
        <p:nvGraphicFramePr>
          <p:cNvPr id="5" name="Table Placeholder 4">
            <a:extLst>
              <a:ext uri="{FF2B5EF4-FFF2-40B4-BE49-F238E27FC236}">
                <a16:creationId xmlns:a16="http://schemas.microsoft.com/office/drawing/2014/main" id="{67BAF65E-DB8B-43AB-8FEE-DCF6EC15716E}"/>
              </a:ext>
            </a:extLst>
          </p:cNvPr>
          <p:cNvGraphicFramePr>
            <a:graphicFrameLocks noGrp="1"/>
          </p:cNvGraphicFramePr>
          <p:nvPr>
            <p:ph type="tbl" sz="quarter" idx="13"/>
            <p:extLst>
              <p:ext uri="{D42A27DB-BD31-4B8C-83A1-F6EECF244321}">
                <p14:modId xmlns:p14="http://schemas.microsoft.com/office/powerpoint/2010/main" val="2653778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27308809"/>
                    </a:ext>
                  </a:extLst>
                </a:gridCol>
                <a:gridCol w="1481327">
                  <a:extLst>
                    <a:ext uri="{9D8B030D-6E8A-4147-A177-3AD203B41FA5}">
                      <a16:colId xmlns:a16="http://schemas.microsoft.com/office/drawing/2014/main" val="1286434618"/>
                    </a:ext>
                  </a:extLst>
                </a:gridCol>
                <a:gridCol w="493776">
                  <a:extLst>
                    <a:ext uri="{9D8B030D-6E8A-4147-A177-3AD203B41FA5}">
                      <a16:colId xmlns:a16="http://schemas.microsoft.com/office/drawing/2014/main" val="2832296298"/>
                    </a:ext>
                  </a:extLst>
                </a:gridCol>
                <a:gridCol w="493776">
                  <a:extLst>
                    <a:ext uri="{9D8B030D-6E8A-4147-A177-3AD203B41FA5}">
                      <a16:colId xmlns:a16="http://schemas.microsoft.com/office/drawing/2014/main" val="134890593"/>
                    </a:ext>
                  </a:extLst>
                </a:gridCol>
                <a:gridCol w="493776">
                  <a:extLst>
                    <a:ext uri="{9D8B030D-6E8A-4147-A177-3AD203B41FA5}">
                      <a16:colId xmlns:a16="http://schemas.microsoft.com/office/drawing/2014/main" val="1156807115"/>
                    </a:ext>
                  </a:extLst>
                </a:gridCol>
                <a:gridCol w="493776">
                  <a:extLst>
                    <a:ext uri="{9D8B030D-6E8A-4147-A177-3AD203B41FA5}">
                      <a16:colId xmlns:a16="http://schemas.microsoft.com/office/drawing/2014/main" val="1954062757"/>
                    </a:ext>
                  </a:extLst>
                </a:gridCol>
                <a:gridCol w="493776">
                  <a:extLst>
                    <a:ext uri="{9D8B030D-6E8A-4147-A177-3AD203B41FA5}">
                      <a16:colId xmlns:a16="http://schemas.microsoft.com/office/drawing/2014/main" val="4137167969"/>
                    </a:ext>
                  </a:extLst>
                </a:gridCol>
                <a:gridCol w="493776">
                  <a:extLst>
                    <a:ext uri="{9D8B030D-6E8A-4147-A177-3AD203B41FA5}">
                      <a16:colId xmlns:a16="http://schemas.microsoft.com/office/drawing/2014/main" val="1556328007"/>
                    </a:ext>
                  </a:extLst>
                </a:gridCol>
                <a:gridCol w="493776">
                  <a:extLst>
                    <a:ext uri="{9D8B030D-6E8A-4147-A177-3AD203B41FA5}">
                      <a16:colId xmlns:a16="http://schemas.microsoft.com/office/drawing/2014/main" val="547051165"/>
                    </a:ext>
                  </a:extLst>
                </a:gridCol>
                <a:gridCol w="493776">
                  <a:extLst>
                    <a:ext uri="{9D8B030D-6E8A-4147-A177-3AD203B41FA5}">
                      <a16:colId xmlns:a16="http://schemas.microsoft.com/office/drawing/2014/main" val="3688906729"/>
                    </a:ext>
                  </a:extLst>
                </a:gridCol>
                <a:gridCol w="493776">
                  <a:extLst>
                    <a:ext uri="{9D8B030D-6E8A-4147-A177-3AD203B41FA5}">
                      <a16:colId xmlns:a16="http://schemas.microsoft.com/office/drawing/2014/main" val="1725488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4049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- 2025-03-19 14:31:37</a:t>
                      </a:r>
                      <a:r>
                        <a:rPr kumimoji="0" lang="de-DE" sz="1000" b="0" i="0" u="none" strike="noStrike" kern="1200" cap="none" spc="0" normalizeH="0" baseline="0" noProof="0">
                          <a:ln>
                            <a:noFill/>
                          </a:ln>
                          <a:solidFill>
                            <a:prstClr val="black"/>
                          </a:solidFill>
                          <a:effectLst/>
                          <a:uLnTx/>
                          <a:uFillTx/>
                          <a:latin typeface="Calibri"/>
                          <a:ea typeface="+mn-ea"/>
                          <a:cs typeface="+mn-cs"/>
                        </a:rPr>
                        <a:t>
 🔍 Wie lernt man am effektivsten? 
👉 Mit praxisnaher Wissensvermittlung! Genau das zeichnet die Bayernwerk Akademie aus. 
Du arbeitest in der Energiebranche uns stellst dich täglich all ihren Herausforderungen? Du hast zwar viele theoretische Kenntnisse, aber dir fehlt die praktische Anwendung? Dann ist die Bayernwerk Akademie genau das richtige für dich! Hier wird in maßgeschneiderten Schulungen Theorie in Praxis verwandelt und du wirst für die Gestaltung der Energiezukunft gerüstet. 💡 
Du bist dir noch nicht sicher, welche Schulung oder Fortbildung die Richtige für dich ist? Dann stöbere direkt hier durch den neuen Schulungskatalog: https://lnkd.in/d3MhWp23. 🔗 
📚 Die Schulungen finden in ganz Bayern statt, sodass du flexibel lernen kannst – egal wo du bist. Du hast die Möglichkeit, deine Weiterbildung an deine Bedürfnisse und deinen Alltag anzupassen. So lassen sich die Kurse ideal mit deinem Beruf vereinbaren und du kannst auf deine eigene Weise lernen. 
🔌 Während und nach der Fortbildung profitierst du von einem Netzwerk, das Innovation und Praxisnähe in den Mittelpunkt stellt. Du lernst von Experten mit langjähriger praktischer Erfahrung, die dir als Mentoren zur Seite stehen.  
Informiere dich schon jetzt über die verschiedenen Kurse und Fortbildungen der Bayernwerk Akademie und starte in die Energiezukunft! 🚀 
#bayernwerk #akademie #zukunftgestalten #praxisnah #innovativ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13.07847082495 %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55235871"/>
                  </a:ext>
                </a:extLst>
              </a:tr>
            </a:tbl>
          </a:graphicData>
        </a:graphic>
      </p:graphicFrame>
      <p:sp>
        <p:nvSpPr>
          <p:cNvPr id="4" name="Text Placeholder 3">
            <a:extLst>
              <a:ext uri="{FF2B5EF4-FFF2-40B4-BE49-F238E27FC236}">
                <a16:creationId xmlns:a16="http://schemas.microsoft.com/office/drawing/2014/main" id="{94DDAF75-E80D-4C74-BF32-165FD090E703}"/>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2790356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F249E-A727-48A8-A156-7B9C34CC4584}"/>
              </a:ext>
            </a:extLst>
          </p:cNvPr>
          <p:cNvSpPr>
            <a:spLocks noGrp="1"/>
          </p:cNvSpPr>
          <p:nvPr>
            <p:ph type="title"/>
          </p:nvPr>
        </p:nvSpPr>
        <p:spPr/>
        <p:txBody>
          <a:bodyPr/>
          <a:lstStyle/>
          <a:p>
            <a:r>
              <a:rPr lang="en-US"/>
              <a:t>LinkedIn Posts Table | 3 profiles - 14 of 15</a:t>
            </a:r>
          </a:p>
        </p:txBody>
      </p:sp>
      <p:graphicFrame>
        <p:nvGraphicFramePr>
          <p:cNvPr id="5" name="Table Placeholder 4">
            <a:extLst>
              <a:ext uri="{FF2B5EF4-FFF2-40B4-BE49-F238E27FC236}">
                <a16:creationId xmlns:a16="http://schemas.microsoft.com/office/drawing/2014/main" id="{07E29AF0-AA3B-4851-A41B-7CFDC4D451BE}"/>
              </a:ext>
            </a:extLst>
          </p:cNvPr>
          <p:cNvGraphicFramePr>
            <a:graphicFrameLocks noGrp="1"/>
          </p:cNvGraphicFramePr>
          <p:nvPr>
            <p:ph type="tbl" sz="quarter" idx="13"/>
            <p:extLst>
              <p:ext uri="{D42A27DB-BD31-4B8C-83A1-F6EECF244321}">
                <p14:modId xmlns:p14="http://schemas.microsoft.com/office/powerpoint/2010/main" val="2302184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24403445"/>
                    </a:ext>
                  </a:extLst>
                </a:gridCol>
                <a:gridCol w="1481327">
                  <a:extLst>
                    <a:ext uri="{9D8B030D-6E8A-4147-A177-3AD203B41FA5}">
                      <a16:colId xmlns:a16="http://schemas.microsoft.com/office/drawing/2014/main" val="1486103689"/>
                    </a:ext>
                  </a:extLst>
                </a:gridCol>
                <a:gridCol w="493776">
                  <a:extLst>
                    <a:ext uri="{9D8B030D-6E8A-4147-A177-3AD203B41FA5}">
                      <a16:colId xmlns:a16="http://schemas.microsoft.com/office/drawing/2014/main" val="1391799288"/>
                    </a:ext>
                  </a:extLst>
                </a:gridCol>
                <a:gridCol w="493776">
                  <a:extLst>
                    <a:ext uri="{9D8B030D-6E8A-4147-A177-3AD203B41FA5}">
                      <a16:colId xmlns:a16="http://schemas.microsoft.com/office/drawing/2014/main" val="3080906540"/>
                    </a:ext>
                  </a:extLst>
                </a:gridCol>
                <a:gridCol w="493776">
                  <a:extLst>
                    <a:ext uri="{9D8B030D-6E8A-4147-A177-3AD203B41FA5}">
                      <a16:colId xmlns:a16="http://schemas.microsoft.com/office/drawing/2014/main" val="3890671294"/>
                    </a:ext>
                  </a:extLst>
                </a:gridCol>
                <a:gridCol w="493776">
                  <a:extLst>
                    <a:ext uri="{9D8B030D-6E8A-4147-A177-3AD203B41FA5}">
                      <a16:colId xmlns:a16="http://schemas.microsoft.com/office/drawing/2014/main" val="3100746708"/>
                    </a:ext>
                  </a:extLst>
                </a:gridCol>
                <a:gridCol w="493776">
                  <a:extLst>
                    <a:ext uri="{9D8B030D-6E8A-4147-A177-3AD203B41FA5}">
                      <a16:colId xmlns:a16="http://schemas.microsoft.com/office/drawing/2014/main" val="2776091958"/>
                    </a:ext>
                  </a:extLst>
                </a:gridCol>
                <a:gridCol w="493776">
                  <a:extLst>
                    <a:ext uri="{9D8B030D-6E8A-4147-A177-3AD203B41FA5}">
                      <a16:colId xmlns:a16="http://schemas.microsoft.com/office/drawing/2014/main" val="649358474"/>
                    </a:ext>
                  </a:extLst>
                </a:gridCol>
                <a:gridCol w="493776">
                  <a:extLst>
                    <a:ext uri="{9D8B030D-6E8A-4147-A177-3AD203B41FA5}">
                      <a16:colId xmlns:a16="http://schemas.microsoft.com/office/drawing/2014/main" val="1732788396"/>
                    </a:ext>
                  </a:extLst>
                </a:gridCol>
                <a:gridCol w="493776">
                  <a:extLst>
                    <a:ext uri="{9D8B030D-6E8A-4147-A177-3AD203B41FA5}">
                      <a16:colId xmlns:a16="http://schemas.microsoft.com/office/drawing/2014/main" val="1018092766"/>
                    </a:ext>
                  </a:extLst>
                </a:gridCol>
                <a:gridCol w="493776">
                  <a:extLst>
                    <a:ext uri="{9D8B030D-6E8A-4147-A177-3AD203B41FA5}">
                      <a16:colId xmlns:a16="http://schemas.microsoft.com/office/drawing/2014/main" val="2857055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0021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- 2025-03-22 09:45:02</a:t>
                      </a:r>
                      <a:r>
                        <a:rPr kumimoji="0" lang="de-DE" sz="1000" b="0" i="0" u="none" strike="noStrike" kern="1200" cap="none" spc="0" normalizeH="0" baseline="0" noProof="0">
                          <a:ln>
                            <a:noFill/>
                          </a:ln>
                          <a:solidFill>
                            <a:prstClr val="black"/>
                          </a:solidFill>
                          <a:effectLst/>
                          <a:uLnTx/>
                          <a:uFillTx/>
                          <a:latin typeface="Calibri"/>
                          <a:ea typeface="+mn-ea"/>
                          <a:cs typeface="+mn-cs"/>
                        </a:rPr>
                        <a:t>
 Karriere und Auszeit im Einklang – warum das beim Bayernwerk kein Widerspruch ist. 👇
Vor einigen Monaten berichteten wir über die spannenden Pläne unserer Kollegin Franziska für ihr halbjähriges Sabbatical. Nun ist sie zurück und teilt ihre Erfahrungen mit uns. Während ihrer Auszeit hat sie Südamerika und Asien erkundet und sowohl persönliche als auch berufliche Perspektiven gewonnen. 🙌
🎤 Wie hast du die Zeit während deines Sabbaticals erlebt und was waren deine Highlights?
„Es war eine unglaublich bereichernde Erfahrung, weil ich genügend Zeit hatte, über Dinge nachzudenken und mich selbst zu reflektieren. Auch das Kennenlernen von Menschen aus verschiedenen Kulturen hat meinen Blick auf das Leben erweitert und verändert. Besonders beeindruckend waren die Naturerlebnisse – sei es die Wanderungen in Südamerika, das Motorradfahren durch die Berge Vietnams, das Tauchen im Thailands oder die Yoga-Retreats in Indien.“ 🧘‍♀️🌊⛰️
🎤 Gab es Herausforderungen, mit denen du nicht gerechnet hast?
„Ja, einige! Zum Beispiel war das Motorradfahren in Vietnam schwieriger als gedacht, vor allem wegen dem chaotischen Verkehr. Doch auch die Anpassung an die verschiedenen Kulturen, spontane Planänderungen und das Reisen mit minimalem Gepäck waren herausfordernd. Gerade diese Dinge haben mir gezeigt, wie flexibel und anpassungsfähig ich sein kann.“ 💪
🎤 Was hast du persönlich und beruflich von deiner Reise mitgenommen?
„Ich habe erkannt, wie bedeutend Pausen sind, um produktiver zu sein und bewusst mit der eigenen Energie umzugehen. Achtsamkeit und Ausgeglichenheit sind nicht nur im Urlaub, sondern auch im Berufsalltag essenziell. Durch das Sabbatical habe ich eine größere Gelassenheit im Umgang mit Unsicherheiten entwickelt, wodurch ich kurzfristige Herausforderungen besser bewältigen kann.“ 💆
🎤 Welche Tipps hast du für andere Mitarbeitende, die über ein Sabbatical nachdenken?
„Wenn man die Möglichkeit hat, sollte man sie unbedingt nutzen! Ein Sabbatical ist eine wertvolle Investition in sich selbst und bietet die Chance, die eigene Komfortzone zu verlassen und neue Perspektiven zu erlangen. Wichtig ist, mit Offenheit und Flexibilität an die Sache heranzugehen – man muss nicht jeden Tag im Voraus planen oder ein großes Ziel verfolgen. Oft sind es gerade die unerwarteten Momente, die ein Sabbatical so besonders machen.“ ✨
💬 Hast auch du Interesse an einem Sabbatical? 
Wir bei Bayernwerk unterstützen unsere Mitarbeitenden dabei, berufliche und persönliche Ziele zu vereinen, und schaffen Möglichkeiten für eine Auszeit. Schau doch mal auf unserem Jobboard vorbei und bewirb dich bei uns! 💼
🔗https://lnkd.in/dbWb2iHq
#Spotlight #Sabbatical #Auszeit #Karriere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80.198308544765 %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08529446"/>
                  </a:ext>
                </a:extLst>
              </a:tr>
            </a:tbl>
          </a:graphicData>
        </a:graphic>
      </p:graphicFrame>
      <p:sp>
        <p:nvSpPr>
          <p:cNvPr id="4" name="Text Placeholder 3">
            <a:extLst>
              <a:ext uri="{FF2B5EF4-FFF2-40B4-BE49-F238E27FC236}">
                <a16:creationId xmlns:a16="http://schemas.microsoft.com/office/drawing/2014/main" id="{87A1C098-70CB-470C-A25A-C8BE940B3085}"/>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1647837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D7213-771F-4386-B480-90C7CE8C8B45}"/>
              </a:ext>
            </a:extLst>
          </p:cNvPr>
          <p:cNvSpPr>
            <a:spLocks noGrp="1"/>
          </p:cNvSpPr>
          <p:nvPr>
            <p:ph type="title"/>
          </p:nvPr>
        </p:nvSpPr>
        <p:spPr/>
        <p:txBody>
          <a:bodyPr/>
          <a:lstStyle/>
          <a:p>
            <a:r>
              <a:rPr lang="en-US"/>
              <a:t>LinkedIn Posts Table | 3 profiles - 15 of 15</a:t>
            </a:r>
          </a:p>
        </p:txBody>
      </p:sp>
      <p:graphicFrame>
        <p:nvGraphicFramePr>
          <p:cNvPr id="5" name="Table Placeholder 4">
            <a:extLst>
              <a:ext uri="{FF2B5EF4-FFF2-40B4-BE49-F238E27FC236}">
                <a16:creationId xmlns:a16="http://schemas.microsoft.com/office/drawing/2014/main" id="{6109ACCF-3DB5-4210-92EA-F5F21AC09CE1}"/>
              </a:ext>
            </a:extLst>
          </p:cNvPr>
          <p:cNvGraphicFramePr>
            <a:graphicFrameLocks noGrp="1"/>
          </p:cNvGraphicFramePr>
          <p:nvPr>
            <p:ph type="tbl" sz="quarter" idx="13"/>
            <p:extLst>
              <p:ext uri="{D42A27DB-BD31-4B8C-83A1-F6EECF244321}">
                <p14:modId xmlns:p14="http://schemas.microsoft.com/office/powerpoint/2010/main" val="205070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74463706"/>
                    </a:ext>
                  </a:extLst>
                </a:gridCol>
                <a:gridCol w="1481327">
                  <a:extLst>
                    <a:ext uri="{9D8B030D-6E8A-4147-A177-3AD203B41FA5}">
                      <a16:colId xmlns:a16="http://schemas.microsoft.com/office/drawing/2014/main" val="1865921386"/>
                    </a:ext>
                  </a:extLst>
                </a:gridCol>
                <a:gridCol w="493776">
                  <a:extLst>
                    <a:ext uri="{9D8B030D-6E8A-4147-A177-3AD203B41FA5}">
                      <a16:colId xmlns:a16="http://schemas.microsoft.com/office/drawing/2014/main" val="2532149477"/>
                    </a:ext>
                  </a:extLst>
                </a:gridCol>
                <a:gridCol w="493776">
                  <a:extLst>
                    <a:ext uri="{9D8B030D-6E8A-4147-A177-3AD203B41FA5}">
                      <a16:colId xmlns:a16="http://schemas.microsoft.com/office/drawing/2014/main" val="1421719720"/>
                    </a:ext>
                  </a:extLst>
                </a:gridCol>
                <a:gridCol w="493776">
                  <a:extLst>
                    <a:ext uri="{9D8B030D-6E8A-4147-A177-3AD203B41FA5}">
                      <a16:colId xmlns:a16="http://schemas.microsoft.com/office/drawing/2014/main" val="2034620857"/>
                    </a:ext>
                  </a:extLst>
                </a:gridCol>
                <a:gridCol w="493776">
                  <a:extLst>
                    <a:ext uri="{9D8B030D-6E8A-4147-A177-3AD203B41FA5}">
                      <a16:colId xmlns:a16="http://schemas.microsoft.com/office/drawing/2014/main" val="1880171797"/>
                    </a:ext>
                  </a:extLst>
                </a:gridCol>
                <a:gridCol w="493776">
                  <a:extLst>
                    <a:ext uri="{9D8B030D-6E8A-4147-A177-3AD203B41FA5}">
                      <a16:colId xmlns:a16="http://schemas.microsoft.com/office/drawing/2014/main" val="2100091684"/>
                    </a:ext>
                  </a:extLst>
                </a:gridCol>
                <a:gridCol w="493776">
                  <a:extLst>
                    <a:ext uri="{9D8B030D-6E8A-4147-A177-3AD203B41FA5}">
                      <a16:colId xmlns:a16="http://schemas.microsoft.com/office/drawing/2014/main" val="415454636"/>
                    </a:ext>
                  </a:extLst>
                </a:gridCol>
                <a:gridCol w="493776">
                  <a:extLst>
                    <a:ext uri="{9D8B030D-6E8A-4147-A177-3AD203B41FA5}">
                      <a16:colId xmlns:a16="http://schemas.microsoft.com/office/drawing/2014/main" val="3711399628"/>
                    </a:ext>
                  </a:extLst>
                </a:gridCol>
                <a:gridCol w="493776">
                  <a:extLst>
                    <a:ext uri="{9D8B030D-6E8A-4147-A177-3AD203B41FA5}">
                      <a16:colId xmlns:a16="http://schemas.microsoft.com/office/drawing/2014/main" val="4225337243"/>
                    </a:ext>
                  </a:extLst>
                </a:gridCol>
                <a:gridCol w="493776">
                  <a:extLst>
                    <a:ext uri="{9D8B030D-6E8A-4147-A177-3AD203B41FA5}">
                      <a16:colId xmlns:a16="http://schemas.microsoft.com/office/drawing/2014/main" val="1622870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3718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- 2025-03-25 16:20:01</a:t>
                      </a:r>
                      <a:r>
                        <a:rPr kumimoji="0" lang="de-DE" sz="1000" b="0" i="0" u="none" strike="noStrike" kern="1200" cap="none" spc="0" normalizeH="0" baseline="0" noProof="0">
                          <a:ln>
                            <a:noFill/>
                          </a:ln>
                          <a:solidFill>
                            <a:prstClr val="black"/>
                          </a:solidFill>
                          <a:effectLst/>
                          <a:uLnTx/>
                          <a:uFillTx/>
                          <a:latin typeface="Calibri"/>
                          <a:ea typeface="+mn-ea"/>
                          <a:cs typeface="+mn-cs"/>
                        </a:rPr>
                        <a:t>
 Mehr Energie als wir brauchen – aber wie nutzen wir sie optimal? 🧐
Klaus Meixner, Bürgermeister von Irschenberg, setzt auf den Energiemonitor der Bayernwerk Netz GmbH, um fundierte Entscheidungen für die Zukunft zu treffen. Das digitale Dashboard zeigt in Echtzeit, wie viel erneuerbare Energie in der Gemeinde erzeugt und verbraucht wird – und wo es noch Potenzial gibt. 📊
Ein großes Thema: Speicherlösungen. Denn Irschenberg produziert oft mehr Strom, als direkt genutzt werden kann. Der Energiemonitor hilft, diese Überschüsse sichtbar zu machen und zeigt, wo Energie sinnvoll gespeichert oder ins Netz eingespeist werden kann. ⚡
Der Vorteil? Bessere Planung, mehr Unabhängigkeit und eine effizientere Energienutzung. So kann die Gemeinde ihre Klimaziele gezielt angehen. ✅ Und das Beste: Das Feedback ist positiv! 🙌
Wo steht deine Gemeinde bei der Energiewende? Der Energiemonitor liefert die Antworten. 💪
Hier geht‘s zur Demo: https://lnkd.in/egQgMD33
#SmarteKommunen #Irschenberg #Energiemonitor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3.609756097561 %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0407291"/>
                  </a:ext>
                </a:extLst>
              </a:tr>
            </a:tbl>
          </a:graphicData>
        </a:graphic>
      </p:graphicFrame>
      <p:sp>
        <p:nvSpPr>
          <p:cNvPr id="4" name="Text Placeholder 3">
            <a:extLst>
              <a:ext uri="{FF2B5EF4-FFF2-40B4-BE49-F238E27FC236}">
                <a16:creationId xmlns:a16="http://schemas.microsoft.com/office/drawing/2014/main" id="{AE419D03-DF80-4096-8BF1-07168E50D62F}"/>
              </a:ext>
            </a:extLst>
          </p:cNvPr>
          <p:cNvSpPr>
            <a:spLocks noGrp="1"/>
          </p:cNvSpPr>
          <p:nvPr>
            <p:ph type="body" sz="quarter" idx="14"/>
          </p:nvPr>
        </p:nvSpPr>
        <p:spPr/>
        <p:txBody>
          <a:bodyPr/>
          <a:lstStyle/>
          <a:p>
            <a:r>
              <a:rPr lang="en-US"/>
              <a:t>03/01/2025 - 03/25/2025</a:t>
            </a:r>
          </a:p>
        </p:txBody>
      </p:sp>
    </p:spTree>
    <p:extLst>
      <p:ext uri="{BB962C8B-B14F-4D97-AF65-F5344CB8AC3E}">
        <p14:creationId xmlns:p14="http://schemas.microsoft.com/office/powerpoint/2010/main" val="20000857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3995</Words>
  <Application>Microsoft Office PowerPoint</Application>
  <PresentationFormat>On-screen Show (4:3)</PresentationFormat>
  <Paragraphs>335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LinkedIn Posts Table | 3 profiles - 1 of 15</vt:lpstr>
      <vt:lpstr>LinkedIn Posts Table | 3 profiles - 2 of 15</vt:lpstr>
      <vt:lpstr>LinkedIn Posts Table | 3 profiles - 3 of 15</vt:lpstr>
      <vt:lpstr>LinkedIn Posts Table | 3 profiles - 4 of 15</vt:lpstr>
      <vt:lpstr>LinkedIn Posts Table | 3 profiles - 5 of 15</vt:lpstr>
      <vt:lpstr>LinkedIn Posts Table | 3 profiles - 6 of 15</vt:lpstr>
      <vt:lpstr>LinkedIn Posts Table | 3 profiles - 7 of 15</vt:lpstr>
      <vt:lpstr>LinkedIn Posts Table | 3 profiles - 8 of 15</vt:lpstr>
      <vt:lpstr>LinkedIn Posts Table | 3 profiles - 9 of 15</vt:lpstr>
      <vt:lpstr>LinkedIn Posts Table | 3 profiles - 10 of 15</vt:lpstr>
      <vt:lpstr>LinkedIn Posts Table | 3 profiles - 11 of 15</vt:lpstr>
      <vt:lpstr>LinkedIn Posts Table | 3 profiles - 12 of 15</vt:lpstr>
      <vt:lpstr>LinkedIn Posts Table | 3 profiles - 13 of 15</vt:lpstr>
      <vt:lpstr>LinkedIn Posts Table | 3 profiles - 14 of 15</vt:lpstr>
      <vt:lpstr>LinkedIn Posts Table | 3 profiles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3 profiles - 1 of 15</dc:title>
  <dc:creator>Frederik Born</dc:creator>
  <cp:lastModifiedBy>Frederik Born</cp:lastModifiedBy>
  <cp:revision>1</cp:revision>
  <dcterms:created xsi:type="dcterms:W3CDTF">2025-03-26T11:24:52Z</dcterms:created>
  <dcterms:modified xsi:type="dcterms:W3CDTF">2025-03-26T11:26:46Z</dcterms:modified>
</cp:coreProperties>
</file>