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8" r:id="rId12"/>
    <p:sldId id="269" r:id="rId13"/>
    <p:sldId id="270" r:id="rId14"/>
    <p:sldId id="272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45717</c:v>
                </c:pt>
                <c:pt idx="1">
                  <c:v>45718</c:v>
                </c:pt>
                <c:pt idx="2">
                  <c:v>45719</c:v>
                </c:pt>
                <c:pt idx="3">
                  <c:v>45720</c:v>
                </c:pt>
                <c:pt idx="4">
                  <c:v>45721</c:v>
                </c:pt>
                <c:pt idx="5">
                  <c:v>45722</c:v>
                </c:pt>
                <c:pt idx="6">
                  <c:v>45723</c:v>
                </c:pt>
                <c:pt idx="7">
                  <c:v>45724</c:v>
                </c:pt>
                <c:pt idx="8">
                  <c:v>45725</c:v>
                </c:pt>
                <c:pt idx="9">
                  <c:v>45726</c:v>
                </c:pt>
                <c:pt idx="10">
                  <c:v>45727</c:v>
                </c:pt>
                <c:pt idx="11">
                  <c:v>45728</c:v>
                </c:pt>
                <c:pt idx="12">
                  <c:v>45729</c:v>
                </c:pt>
                <c:pt idx="13">
                  <c:v>45730</c:v>
                </c:pt>
                <c:pt idx="14">
                  <c:v>45731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3026006</c:v>
                </c:pt>
                <c:pt idx="1">
                  <c:v>3025935</c:v>
                </c:pt>
                <c:pt idx="2">
                  <c:v>3025861</c:v>
                </c:pt>
                <c:pt idx="3">
                  <c:v>3025797</c:v>
                </c:pt>
                <c:pt idx="4">
                  <c:v>3025733</c:v>
                </c:pt>
                <c:pt idx="5">
                  <c:v>3025630</c:v>
                </c:pt>
                <c:pt idx="6">
                  <c:v>3025557</c:v>
                </c:pt>
                <c:pt idx="7">
                  <c:v>3025469</c:v>
                </c:pt>
                <c:pt idx="8">
                  <c:v>3025413</c:v>
                </c:pt>
                <c:pt idx="9">
                  <c:v>3025359</c:v>
                </c:pt>
                <c:pt idx="10">
                  <c:v>3025252</c:v>
                </c:pt>
                <c:pt idx="11">
                  <c:v>3025205</c:v>
                </c:pt>
                <c:pt idx="12">
                  <c:v>3025043</c:v>
                </c:pt>
                <c:pt idx="13">
                  <c:v>3024847</c:v>
                </c:pt>
                <c:pt idx="14">
                  <c:v>3024788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7A-47DE-BED4-D463B255F5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337696"/>
        <c:axId val="330337040"/>
      </c:lineChart>
      <c:dateAx>
        <c:axId val="330337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37040"/>
        <c:crosses val="autoZero"/>
        <c:auto val="1"/>
        <c:lblOffset val="100"/>
        <c:baseTimeUnit val="days"/>
      </c:dateAx>
      <c:valAx>
        <c:axId val="33033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3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13-17 years</c:v>
                </c:pt>
                <c:pt idx="1">
                  <c:v>18-24 years</c:v>
                </c:pt>
                <c:pt idx="2">
                  <c:v>25-34 years</c:v>
                </c:pt>
                <c:pt idx="3">
                  <c:v>35-44 years</c:v>
                </c:pt>
                <c:pt idx="4">
                  <c:v>45-54 years</c:v>
                </c:pt>
                <c:pt idx="5">
                  <c:v>55-64 years</c:v>
                </c:pt>
                <c:pt idx="6">
                  <c:v>65+ years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2002</c:v>
                </c:pt>
                <c:pt idx="1">
                  <c:v>24946</c:v>
                </c:pt>
                <c:pt idx="2">
                  <c:v>68592</c:v>
                </c:pt>
                <c:pt idx="3">
                  <c:v>71166</c:v>
                </c:pt>
                <c:pt idx="4">
                  <c:v>63604</c:v>
                </c:pt>
                <c:pt idx="5">
                  <c:v>50212</c:v>
                </c:pt>
                <c:pt idx="6">
                  <c:v>16986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B4-4DA3-BB47-883FB5768F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18910</c:v>
                </c:pt>
                <c:pt idx="1">
                  <c:v>278598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91-462D-84EE-6C0DA56848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228721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32-4294-BE68-B504D3D610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968333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32-4294-BE68-B504D3D610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1100099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32-4294-BE68-B504D3D610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577445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32-4294-BE68-B504D3D610D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295604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732-4294-BE68-B504D3D610D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107810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732-4294-BE68-B504D3D610D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44091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732-4294-BE68-B504D3D61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4623416"/>
        <c:axId val="64623744"/>
      </c:barChart>
      <c:catAx>
        <c:axId val="64623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623744"/>
        <c:crosses val="autoZero"/>
        <c:auto val="1"/>
        <c:lblAlgn val="ctr"/>
        <c:lblOffset val="100"/>
        <c:noMultiLvlLbl val="0"/>
      </c:catAx>
      <c:valAx>
        <c:axId val="6462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62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2351024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3F-41B6-B61B-2B299DFD15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240786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3F-41B6-B61B-2B299DFD15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730293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3F-41B6-B61B-2B299DFD15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643104"/>
        <c:axId val="385644088"/>
      </c:barChart>
      <c:catAx>
        <c:axId val="38564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644088"/>
        <c:crosses val="autoZero"/>
        <c:auto val="1"/>
        <c:lblAlgn val="ctr"/>
        <c:lblOffset val="100"/>
        <c:noMultiLvlLbl val="0"/>
      </c:catAx>
      <c:valAx>
        <c:axId val="385644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64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 25-34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833798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98-46E0-9524-A782F83394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 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624031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98-46E0-9524-A782F83394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436303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98-46E0-9524-A782F83394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Unknown 18-24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265875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98-46E0-9524-A782F833944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219906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98-46E0-9524-A782F833944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Unknown 25-34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200879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898-46E0-9524-A782F833944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Male 13-17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127760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898-46E0-9524-A782F833944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Unknown 35-44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102131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898-46E0-9524-A782F833944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Male 55-64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78941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898-46E0-9524-A782F833944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Female 18-24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78427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898-46E0-9524-A782F833944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Unknown 13-17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70987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898-46E0-9524-A782F8339442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Female 25-34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Sheet1!$M$2</c:f>
              <c:numCache>
                <c:formatCode>General</c:formatCode>
                <c:ptCount val="1"/>
                <c:pt idx="0">
                  <c:v>65422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898-46E0-9524-A782F8339442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Unknown 45-54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Sheet1!$N$2</c:f>
              <c:numCache>
                <c:formatCode>General</c:formatCode>
                <c:ptCount val="1"/>
                <c:pt idx="0">
                  <c:v>56503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898-46E0-9524-A782F8339442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Sheet1!$O$2</c:f>
              <c:numCache>
                <c:formatCode>General</c:formatCode>
                <c:ptCount val="1"/>
                <c:pt idx="0">
                  <c:v>39011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7898-46E0-9524-A782F8339442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Male 65+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Sheet1!$P$2</c:f>
              <c:numCache>
                <c:formatCode>General</c:formatCode>
                <c:ptCount val="1"/>
                <c:pt idx="0">
                  <c:v>30285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898-46E0-9524-A782F8339442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Female 13-17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Sheet1!$Q$2</c:f>
              <c:numCache>
                <c:formatCode>General</c:formatCode>
                <c:ptCount val="1"/>
                <c:pt idx="0">
                  <c:v>29974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7898-46E0-9524-A782F8339442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Unknown 55-64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Sheet1!$R$2</c:f>
              <c:numCache>
                <c:formatCode>General</c:formatCode>
                <c:ptCount val="1"/>
                <c:pt idx="0">
                  <c:v>22801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898-46E0-9524-A782F8339442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Sheet1!$S$2</c:f>
              <c:numCache>
                <c:formatCode>General</c:formatCode>
                <c:ptCount val="1"/>
                <c:pt idx="0">
                  <c:v>19195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7898-46E0-9524-A782F8339442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Unknown 65+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Sheet1!$T$2</c:f>
              <c:numCache>
                <c:formatCode>General</c:formatCode>
                <c:ptCount val="1"/>
                <c:pt idx="0">
                  <c:v>11117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7898-46E0-9524-A782F8339442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Female 55-64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Sheet1!$U$2</c:f>
              <c:numCache>
                <c:formatCode>General</c:formatCode>
                <c:ptCount val="1"/>
                <c:pt idx="0">
                  <c:v>6068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7898-46E0-9524-A782F8339442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Female 65+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Sheet1!$V$2</c:f>
              <c:numCache>
                <c:formatCode>General</c:formatCode>
                <c:ptCount val="1"/>
                <c:pt idx="0">
                  <c:v>2689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898-46E0-9524-A782F83394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4475768"/>
        <c:axId val="334473800"/>
      </c:barChart>
      <c:catAx>
        <c:axId val="334475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473800"/>
        <c:crosses val="autoZero"/>
        <c:auto val="1"/>
        <c:lblAlgn val="ctr"/>
        <c:lblOffset val="100"/>
        <c:noMultiLvlLbl val="0"/>
      </c:catAx>
      <c:valAx>
        <c:axId val="33447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47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@bmwmotorrad bmwmotorrad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A7-4913-83C3-F8E5637552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@bmwmotorrad bmwmotorrad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A7-4913-83C3-F8E5637552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@bmwmotorrad bmwmotorrad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A7-4913-83C3-F8E5637552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24905592"/>
        <c:axId val="265230664"/>
      </c:barChart>
      <c:catAx>
        <c:axId val="524905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230664"/>
        <c:crosses val="autoZero"/>
        <c:auto val="1"/>
        <c:lblAlgn val="ctr"/>
        <c:lblOffset val="100"/>
        <c:noMultiLvlLbl val="0"/>
      </c:catAx>
      <c:valAx>
        <c:axId val="26523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90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2AED2-52EC-4F37-966A-2C10A39A6F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BMW Motorrad - Target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8B5FDC-8BF8-4EAA-B3C6-77A2096A3C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</a:p>
        </p:txBody>
      </p:sp>
    </p:spTree>
    <p:extLst>
      <p:ext uri="{BB962C8B-B14F-4D97-AF65-F5344CB8AC3E}">
        <p14:creationId xmlns:p14="http://schemas.microsoft.com/office/powerpoint/2010/main" val="1241989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2C645-800A-4EDB-B319-BCD14CF32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4D7504-324F-4A4E-9AA5-953FF2600C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24864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E3DB9-C6D6-4AC4-8453-B197227C6A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03/01/2025 - 03/15/2025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9CFD8-CFD4-425B-9810-13BDE4F9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840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C599F-3FD9-426A-9A37-95CACA19F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Age Distribution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C5D695-40E5-41BE-8FC9-704A40BA89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6844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9BF8F-33C4-4392-AB97-A9CAC07B45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03/01/2025 - 03/15/2025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D7202-E9A6-4EC5-A3FA-7A5E6BA7B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311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19C4B-8B21-40DE-91B1-8030F2E71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Gender Distribution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040309-D707-471F-9D13-B833089A7D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7413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72371-3521-4562-9306-0CD70EAB19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03/01/2025 - 03/15/2025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941B0-D455-4CC9-9611-D56F3674B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138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40FD8-509B-415C-8391-0DEC98DB8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Age Group Breakdown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469BD8-C0C3-48D6-8419-F2E85A0C08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62146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18FEA-7542-4CC1-AD69-9C9E3B4A2B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03/01/2025 - 03/15/2025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D229B-B0E4-4D3A-89CA-89B9B6CE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35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8BF7-1EDE-42EF-B952-A1138185D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058B30-8ACF-49E0-B5E6-5BE4C4E2CB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7532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00D83E-2596-4DD6-9F38-A6AD5E6CC1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03/01/2025 - 03/15/2025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C7EAF-BDE8-40D5-9EE0-8EDCFF0EC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063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2B499-BD32-43CC-B7F7-2624577E8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D24FF9-E2EE-43B0-8C2B-1C7D17B957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3850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DBF18-98F2-482F-9542-9991864500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03/01/2025 - 03/15/2025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BAC0D-0C3D-413A-82AF-9AE04B007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2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DACF8-4087-4BC0-9900-861188846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Engaged Audience by Gender &amp; Age | BMW Motorrad Global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A80E78-DFF4-478B-911C-E83E2D789C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6714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43980375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2429774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285163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51044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 &amp;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9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7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121956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414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83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125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54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92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57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721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809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542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F34B3-2C7B-4958-8D32-A3894577D3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02/13/2025 - 03/15/2025</a:t>
            </a:r>
          </a:p>
        </p:txBody>
      </p:sp>
    </p:spTree>
    <p:extLst>
      <p:ext uri="{BB962C8B-B14F-4D97-AF65-F5344CB8AC3E}">
        <p14:creationId xmlns:p14="http://schemas.microsoft.com/office/powerpoint/2010/main" val="552330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1CCA8-6CC4-44D4-A6C8-2E59EEEDB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Engaged Audience by Gender &amp; Age | BMW Motorrad Global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7B4DC8-F282-4504-90DF-64A187AD28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7376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6471097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7909244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767278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52162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 &amp;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18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29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865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0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590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838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078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78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068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634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384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EC9FE-B21F-4B0A-94B7-E1C329E0DA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02/13/2025 - 03/15/2025</a:t>
            </a:r>
          </a:p>
        </p:txBody>
      </p:sp>
    </p:spTree>
    <p:extLst>
      <p:ext uri="{BB962C8B-B14F-4D97-AF65-F5344CB8AC3E}">
        <p14:creationId xmlns:p14="http://schemas.microsoft.com/office/powerpoint/2010/main" val="3010129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C5F12-AF46-457B-BABB-E4D697BA5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Engaged Audience by Gender &amp; Age | BMW Motorrad Global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0374A3-DA92-4418-8E90-FB6A7D96A0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7230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54735600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18167137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249338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97295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 &amp;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71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48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11AC1-9D35-43FE-8ACE-4F2874D602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02/13/2025 - 03/15/2025</a:t>
            </a:r>
          </a:p>
        </p:txBody>
      </p:sp>
    </p:spTree>
    <p:extLst>
      <p:ext uri="{BB962C8B-B14F-4D97-AF65-F5344CB8AC3E}">
        <p14:creationId xmlns:p14="http://schemas.microsoft.com/office/powerpoint/2010/main" val="4078595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4D81A-3235-4F7C-9E5D-018927C1E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Engaged Audience by Country Table | BMW Motorrad Global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7321C9-A09A-4691-87D9-CB69D8E611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6247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93735542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5249214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398852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48279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858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42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46954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335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77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25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896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68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933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Iran, Islamic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197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73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06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CE538-C375-4AB5-9A60-65C8C50C35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02/13/2025 - 03/15/2025</a:t>
            </a:r>
          </a:p>
        </p:txBody>
      </p:sp>
    </p:spTree>
    <p:extLst>
      <p:ext uri="{BB962C8B-B14F-4D97-AF65-F5344CB8AC3E}">
        <p14:creationId xmlns:p14="http://schemas.microsoft.com/office/powerpoint/2010/main" val="4025734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8A087-3CC9-4177-9A5A-6911C5077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Engaged Audience by Country Table | BMW Motorrad Global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479CB3-AC15-46EA-AECB-75904ED7CD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7542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63784429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8919626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855236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42998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93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30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21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001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916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138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122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62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02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508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410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09C4-FC5E-4920-BF9A-B0C0C898E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02/13/2025 - 03/15/2025</a:t>
            </a:r>
          </a:p>
        </p:txBody>
      </p:sp>
    </p:spTree>
    <p:extLst>
      <p:ext uri="{BB962C8B-B14F-4D97-AF65-F5344CB8AC3E}">
        <p14:creationId xmlns:p14="http://schemas.microsoft.com/office/powerpoint/2010/main" val="991603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BC3A5-1752-4EB4-924A-570DBB141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Engaged Audience by Country Table | BMW Motorrad Global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6350E9-5C22-4F6E-91FA-B4B3D41274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8798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33196599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6687156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607590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1703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545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773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224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094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724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Uzbekistan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986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62AE9-A210-4F3B-8197-58BDC1618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02/13/2025 - 03/15/2025</a:t>
            </a:r>
          </a:p>
        </p:txBody>
      </p:sp>
    </p:spTree>
    <p:extLst>
      <p:ext uri="{BB962C8B-B14F-4D97-AF65-F5344CB8AC3E}">
        <p14:creationId xmlns:p14="http://schemas.microsoft.com/office/powerpoint/2010/main" val="2548441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F2591-E9F1-4EB6-AB78-71605CD63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BMW Motorrad Global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566282-FE5E-4994-90E2-8333460C27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8353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935875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500410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183387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354287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38187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Lifetime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6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548708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19.998709779471 %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774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8.2080622746442 %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755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7.2061003376077 %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296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4.9158860042781 %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53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4.5006463859064 %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6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3.5848813853615 %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138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3.0805655247972 %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876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2.9543498837526 %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582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2.9123265992812 %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434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2.8213915648006 %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884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59EF1-D13F-4F81-86DF-7DD76160B0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03/01/2025 - 03/15/2025</a:t>
            </a:r>
          </a:p>
        </p:txBody>
      </p:sp>
    </p:spTree>
    <p:extLst>
      <p:ext uri="{BB962C8B-B14F-4D97-AF65-F5344CB8AC3E}">
        <p14:creationId xmlns:p14="http://schemas.microsoft.com/office/powerpoint/2010/main" val="2436797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837BB-6EF6-4F1C-9D6F-0423FE964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BMW Motorrad Global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F7BDC4-71F8-4B96-A4DC-D804FFF3AB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7632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164197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643812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276780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159268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98361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Lifetime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796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2.4375327338789 %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46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2.3810035801797 %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354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2.2851846600797 %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005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2.2641547943902 %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155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2.1968009091317 %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455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2.074485087201 %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824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2.0300563068276 %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86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Serbia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1.9639416164276 %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21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1.6134317059668 %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75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1.6085478203474 %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269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AF0978-63D4-49EF-A43C-CCCE6AF098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03/01/2025 - 03/15/2025</a:t>
            </a:r>
          </a:p>
        </p:txBody>
      </p:sp>
    </p:spTree>
    <p:extLst>
      <p:ext uri="{BB962C8B-B14F-4D97-AF65-F5344CB8AC3E}">
        <p14:creationId xmlns:p14="http://schemas.microsoft.com/office/powerpoint/2010/main" val="2640305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4750-0939-4079-AADC-D429E9475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BMW Motorrad Global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BA2BD0-0664-4706-A087-0F1D0125D6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7473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926587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460579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768606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100776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44967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Lifetime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815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1.5020499563184 %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43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1.2319054771319 %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369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1.2235955821974 %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630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1.0712839553059 %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352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1.0283130512367 %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93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DD906-4C1A-4331-B262-DB83E8B179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03/01/2025 - 03/15/2025</a:t>
            </a:r>
          </a:p>
        </p:txBody>
      </p:sp>
    </p:spTree>
    <p:extLst>
      <p:ext uri="{BB962C8B-B14F-4D97-AF65-F5344CB8AC3E}">
        <p14:creationId xmlns:p14="http://schemas.microsoft.com/office/powerpoint/2010/main" val="850313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A4632-B3EF-4322-8ECC-D7DFCB3F5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Gender Breakdown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93DCD1-2DEC-4D00-830A-3BBC8CD9F3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5004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50B4C-A3D8-4AD3-8881-0E7F6EF6A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03/01/2025 - 03/15/2025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B33AC-0205-4D79-B885-2A6A92384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9212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ADD7E-DC7E-48D4-BC97-85ADB0763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Top Countries | BMW Motorrad Global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9C1D12-949F-430B-893A-C47E3B4972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2764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222276684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3370634869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3753406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69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@bmwmotorrad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34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@bmwmotorrad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981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@bmwmotorrad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91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@bmwmotorrad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536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@bmwmotorrad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974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@bmwmotorrad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87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@bmwmotorrad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30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@bmwmotorrad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Myanmar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530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@bmwmotorrad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739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@bmwmotorrad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550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@bmwmotorrad 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755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0FFC7A-D074-4844-9E0D-2D2FC25BFD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03/01/2025 - 03/15/2025</a:t>
            </a:r>
          </a:p>
        </p:txBody>
      </p:sp>
    </p:spTree>
    <p:extLst>
      <p:ext uri="{BB962C8B-B14F-4D97-AF65-F5344CB8AC3E}">
        <p14:creationId xmlns:p14="http://schemas.microsoft.com/office/powerpoint/2010/main" val="230626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832</Words>
  <Application>Microsoft Office PowerPoint</Application>
  <PresentationFormat>On-screen Show (4:3)</PresentationFormat>
  <Paragraphs>427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BMW Motorrad - Target Group</vt:lpstr>
      <vt:lpstr>Facebook Fans or Followers Total | BMW Motorrad Global</vt:lpstr>
      <vt:lpstr>Youtube Views Age Distribution | BMW Motorrad Global</vt:lpstr>
      <vt:lpstr>Youtube Views Gender Distribution | BMW Motorrad Global</vt:lpstr>
      <vt:lpstr>Instagram Followers Age Group Breakdown | BMW Motorrad Global</vt:lpstr>
      <vt:lpstr>Instagram Followers Gender Breakdown | BMW Motorrad Global</vt:lpstr>
      <vt:lpstr>Instagram Followers Demographics | BMW Motorrad Global</vt:lpstr>
      <vt:lpstr>Instagram Engaged Audience by Gender &amp; Age | BMW Motorrad Global - 1 of 3</vt:lpstr>
      <vt:lpstr>Instagram Engaged Audience by Gender &amp; Age | BMW Motorrad Global - 2 of 3</vt:lpstr>
      <vt:lpstr>Instagram Engaged Audience by Gender &amp; Age | BMW Motorrad Global - 3 of 3</vt:lpstr>
      <vt:lpstr>Instagram Engaged Audience by Country Table | BMW Motorrad Global - 1 of 3</vt:lpstr>
      <vt:lpstr>Instagram Engaged Audience by Country Table | BMW Motorrad Global - 2 of 3</vt:lpstr>
      <vt:lpstr>Instagram Engaged Audience by Country Table | BMW Motorrad Global - 3 of 3</vt:lpstr>
      <vt:lpstr>Facebook Fans by Country Table | BMW Motorrad Global - 1 of 3</vt:lpstr>
      <vt:lpstr>Facebook Fans by Country Table | BMW Motorrad Global - 2 of 3</vt:lpstr>
      <vt:lpstr>Facebook Fans by Country Table | BMW Motorrad Global - 3 of 3</vt:lpstr>
      <vt:lpstr>Tiktok Followers Gender Breakdown | BMW Motorrad Global</vt:lpstr>
      <vt:lpstr>Tiktok Top Countries | BMW Motorrad Global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BMW Motorrad - Target Group</dc:title>
  <dc:creator>Frederik Born</dc:creator>
  <cp:lastModifiedBy>Frederik Born</cp:lastModifiedBy>
  <cp:revision>1</cp:revision>
  <dcterms:created xsi:type="dcterms:W3CDTF">2025-03-21T10:21:58Z</dcterms:created>
  <dcterms:modified xsi:type="dcterms:W3CDTF">2025-03-21T10:22:53Z</dcterms:modified>
</cp:coreProperties>
</file>