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9B5FD-5E7D-4F08-8A08-70D91F12DF1D}"/>
              </a:ext>
            </a:extLst>
          </p:cNvPr>
          <p:cNvSpPr>
            <a:spLocks noGrp="1"/>
          </p:cNvSpPr>
          <p:nvPr>
            <p:ph type="title"/>
          </p:nvPr>
        </p:nvSpPr>
        <p:spPr/>
        <p:txBody>
          <a:bodyPr/>
          <a:lstStyle/>
          <a:p>
            <a:r>
              <a:rPr lang="en-US"/>
              <a:t>Instagram Posts Table with Fans | 3 profiles - 1 of 12</a:t>
            </a:r>
          </a:p>
        </p:txBody>
      </p:sp>
      <p:graphicFrame>
        <p:nvGraphicFramePr>
          <p:cNvPr id="5" name="Table Placeholder 4">
            <a:extLst>
              <a:ext uri="{FF2B5EF4-FFF2-40B4-BE49-F238E27FC236}">
                <a16:creationId xmlns:a16="http://schemas.microsoft.com/office/drawing/2014/main" id="{8B66BED3-10FC-4FF4-AD59-9AA5B8F6BCE3}"/>
              </a:ext>
            </a:extLst>
          </p:cNvPr>
          <p:cNvGraphicFramePr>
            <a:graphicFrameLocks noGrp="1"/>
          </p:cNvGraphicFramePr>
          <p:nvPr>
            <p:ph type="tbl" sz="quarter" idx="13"/>
            <p:extLst>
              <p:ext uri="{D42A27DB-BD31-4B8C-83A1-F6EECF244321}">
                <p14:modId xmlns:p14="http://schemas.microsoft.com/office/powerpoint/2010/main" val="2136695667"/>
              </p:ext>
            </p:extLst>
          </p:nvPr>
        </p:nvGraphicFramePr>
        <p:xfrm>
          <a:off x="457200" y="1731963"/>
          <a:ext cx="7982712" cy="10058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08420444"/>
                    </a:ext>
                  </a:extLst>
                </a:gridCol>
                <a:gridCol w="987552">
                  <a:extLst>
                    <a:ext uri="{9D8B030D-6E8A-4147-A177-3AD203B41FA5}">
                      <a16:colId xmlns:a16="http://schemas.microsoft.com/office/drawing/2014/main" val="945740590"/>
                    </a:ext>
                  </a:extLst>
                </a:gridCol>
                <a:gridCol w="493776">
                  <a:extLst>
                    <a:ext uri="{9D8B030D-6E8A-4147-A177-3AD203B41FA5}">
                      <a16:colId xmlns:a16="http://schemas.microsoft.com/office/drawing/2014/main" val="2861445490"/>
                    </a:ext>
                  </a:extLst>
                </a:gridCol>
                <a:gridCol w="493776">
                  <a:extLst>
                    <a:ext uri="{9D8B030D-6E8A-4147-A177-3AD203B41FA5}">
                      <a16:colId xmlns:a16="http://schemas.microsoft.com/office/drawing/2014/main" val="2463517482"/>
                    </a:ext>
                  </a:extLst>
                </a:gridCol>
                <a:gridCol w="493776">
                  <a:extLst>
                    <a:ext uri="{9D8B030D-6E8A-4147-A177-3AD203B41FA5}">
                      <a16:colId xmlns:a16="http://schemas.microsoft.com/office/drawing/2014/main" val="1485983925"/>
                    </a:ext>
                  </a:extLst>
                </a:gridCol>
                <a:gridCol w="493776">
                  <a:extLst>
                    <a:ext uri="{9D8B030D-6E8A-4147-A177-3AD203B41FA5}">
                      <a16:colId xmlns:a16="http://schemas.microsoft.com/office/drawing/2014/main" val="2183174217"/>
                    </a:ext>
                  </a:extLst>
                </a:gridCol>
                <a:gridCol w="493776">
                  <a:extLst>
                    <a:ext uri="{9D8B030D-6E8A-4147-A177-3AD203B41FA5}">
                      <a16:colId xmlns:a16="http://schemas.microsoft.com/office/drawing/2014/main" val="512520952"/>
                    </a:ext>
                  </a:extLst>
                </a:gridCol>
                <a:gridCol w="493776">
                  <a:extLst>
                    <a:ext uri="{9D8B030D-6E8A-4147-A177-3AD203B41FA5}">
                      <a16:colId xmlns:a16="http://schemas.microsoft.com/office/drawing/2014/main" val="1234738600"/>
                    </a:ext>
                  </a:extLst>
                </a:gridCol>
                <a:gridCol w="493776">
                  <a:extLst>
                    <a:ext uri="{9D8B030D-6E8A-4147-A177-3AD203B41FA5}">
                      <a16:colId xmlns:a16="http://schemas.microsoft.com/office/drawing/2014/main" val="1392612074"/>
                    </a:ext>
                  </a:extLst>
                </a:gridCol>
                <a:gridCol w="493776">
                  <a:extLst>
                    <a:ext uri="{9D8B030D-6E8A-4147-A177-3AD203B41FA5}">
                      <a16:colId xmlns:a16="http://schemas.microsoft.com/office/drawing/2014/main" val="2189153337"/>
                    </a:ext>
                  </a:extLst>
                </a:gridCol>
                <a:gridCol w="493776">
                  <a:extLst>
                    <a:ext uri="{9D8B030D-6E8A-4147-A177-3AD203B41FA5}">
                      <a16:colId xmlns:a16="http://schemas.microsoft.com/office/drawing/2014/main" val="1908336223"/>
                    </a:ext>
                  </a:extLst>
                </a:gridCol>
                <a:gridCol w="493776">
                  <a:extLst>
                    <a:ext uri="{9D8B030D-6E8A-4147-A177-3AD203B41FA5}">
                      <a16:colId xmlns:a16="http://schemas.microsoft.com/office/drawing/2014/main" val="1012168735"/>
                    </a:ext>
                  </a:extLst>
                </a:gridCol>
                <a:gridCol w="493776">
                  <a:extLst>
                    <a:ext uri="{9D8B030D-6E8A-4147-A177-3AD203B41FA5}">
                      <a16:colId xmlns:a16="http://schemas.microsoft.com/office/drawing/2014/main" val="260364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05207088"/>
                  </a:ext>
                </a:extLst>
              </a:tr>
            </a:tbl>
          </a:graphicData>
        </a:graphic>
      </p:graphicFrame>
      <p:sp>
        <p:nvSpPr>
          <p:cNvPr id="4" name="Text Placeholder 3">
            <a:extLst>
              <a:ext uri="{FF2B5EF4-FFF2-40B4-BE49-F238E27FC236}">
                <a16:creationId xmlns:a16="http://schemas.microsoft.com/office/drawing/2014/main" id="{30FFD864-BF40-4AA5-BFE5-CD4DFAE7E53E}"/>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156205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B91B0-0951-41D7-96EF-5B861DB6D42A}"/>
              </a:ext>
            </a:extLst>
          </p:cNvPr>
          <p:cNvSpPr>
            <a:spLocks noGrp="1"/>
          </p:cNvSpPr>
          <p:nvPr>
            <p:ph type="title"/>
          </p:nvPr>
        </p:nvSpPr>
        <p:spPr/>
        <p:txBody>
          <a:bodyPr/>
          <a:lstStyle/>
          <a:p>
            <a:r>
              <a:rPr lang="en-US"/>
              <a:t>Instagram Posts Table with Fans | 3 profiles - 2 of 12</a:t>
            </a:r>
          </a:p>
        </p:txBody>
      </p:sp>
      <p:graphicFrame>
        <p:nvGraphicFramePr>
          <p:cNvPr id="5" name="Table Placeholder 4">
            <a:extLst>
              <a:ext uri="{FF2B5EF4-FFF2-40B4-BE49-F238E27FC236}">
                <a16:creationId xmlns:a16="http://schemas.microsoft.com/office/drawing/2014/main" id="{6D6EF3DE-36D6-4449-9E98-4A8368CCEEB5}"/>
              </a:ext>
            </a:extLst>
          </p:cNvPr>
          <p:cNvGraphicFramePr>
            <a:graphicFrameLocks noGrp="1"/>
          </p:cNvGraphicFramePr>
          <p:nvPr>
            <p:ph type="tbl" sz="quarter" idx="13"/>
            <p:extLst>
              <p:ext uri="{D42A27DB-BD31-4B8C-83A1-F6EECF244321}">
                <p14:modId xmlns:p14="http://schemas.microsoft.com/office/powerpoint/2010/main" val="377262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06235519"/>
                    </a:ext>
                  </a:extLst>
                </a:gridCol>
                <a:gridCol w="987552">
                  <a:extLst>
                    <a:ext uri="{9D8B030D-6E8A-4147-A177-3AD203B41FA5}">
                      <a16:colId xmlns:a16="http://schemas.microsoft.com/office/drawing/2014/main" val="554007883"/>
                    </a:ext>
                  </a:extLst>
                </a:gridCol>
                <a:gridCol w="493776">
                  <a:extLst>
                    <a:ext uri="{9D8B030D-6E8A-4147-A177-3AD203B41FA5}">
                      <a16:colId xmlns:a16="http://schemas.microsoft.com/office/drawing/2014/main" val="3613963586"/>
                    </a:ext>
                  </a:extLst>
                </a:gridCol>
                <a:gridCol w="493776">
                  <a:extLst>
                    <a:ext uri="{9D8B030D-6E8A-4147-A177-3AD203B41FA5}">
                      <a16:colId xmlns:a16="http://schemas.microsoft.com/office/drawing/2014/main" val="203744030"/>
                    </a:ext>
                  </a:extLst>
                </a:gridCol>
                <a:gridCol w="493776">
                  <a:extLst>
                    <a:ext uri="{9D8B030D-6E8A-4147-A177-3AD203B41FA5}">
                      <a16:colId xmlns:a16="http://schemas.microsoft.com/office/drawing/2014/main" val="4111585770"/>
                    </a:ext>
                  </a:extLst>
                </a:gridCol>
                <a:gridCol w="493776">
                  <a:extLst>
                    <a:ext uri="{9D8B030D-6E8A-4147-A177-3AD203B41FA5}">
                      <a16:colId xmlns:a16="http://schemas.microsoft.com/office/drawing/2014/main" val="1067981872"/>
                    </a:ext>
                  </a:extLst>
                </a:gridCol>
                <a:gridCol w="493776">
                  <a:extLst>
                    <a:ext uri="{9D8B030D-6E8A-4147-A177-3AD203B41FA5}">
                      <a16:colId xmlns:a16="http://schemas.microsoft.com/office/drawing/2014/main" val="2188925750"/>
                    </a:ext>
                  </a:extLst>
                </a:gridCol>
                <a:gridCol w="493776">
                  <a:extLst>
                    <a:ext uri="{9D8B030D-6E8A-4147-A177-3AD203B41FA5}">
                      <a16:colId xmlns:a16="http://schemas.microsoft.com/office/drawing/2014/main" val="635045673"/>
                    </a:ext>
                  </a:extLst>
                </a:gridCol>
                <a:gridCol w="493776">
                  <a:extLst>
                    <a:ext uri="{9D8B030D-6E8A-4147-A177-3AD203B41FA5}">
                      <a16:colId xmlns:a16="http://schemas.microsoft.com/office/drawing/2014/main" val="2137562947"/>
                    </a:ext>
                  </a:extLst>
                </a:gridCol>
                <a:gridCol w="493776">
                  <a:extLst>
                    <a:ext uri="{9D8B030D-6E8A-4147-A177-3AD203B41FA5}">
                      <a16:colId xmlns:a16="http://schemas.microsoft.com/office/drawing/2014/main" val="1130273829"/>
                    </a:ext>
                  </a:extLst>
                </a:gridCol>
                <a:gridCol w="493776">
                  <a:extLst>
                    <a:ext uri="{9D8B030D-6E8A-4147-A177-3AD203B41FA5}">
                      <a16:colId xmlns:a16="http://schemas.microsoft.com/office/drawing/2014/main" val="984828795"/>
                    </a:ext>
                  </a:extLst>
                </a:gridCol>
                <a:gridCol w="493776">
                  <a:extLst>
                    <a:ext uri="{9D8B030D-6E8A-4147-A177-3AD203B41FA5}">
                      <a16:colId xmlns:a16="http://schemas.microsoft.com/office/drawing/2014/main" val="4075460979"/>
                    </a:ext>
                  </a:extLst>
                </a:gridCol>
                <a:gridCol w="493776">
                  <a:extLst>
                    <a:ext uri="{9D8B030D-6E8A-4147-A177-3AD203B41FA5}">
                      <a16:colId xmlns:a16="http://schemas.microsoft.com/office/drawing/2014/main" val="2400472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2363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- 2025-02-23 09:00:00</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mal auf die Straßenbeleuchtung in deinem Wohnort geachtet? 🔅 
Gerade jetzt, in der dunkleren Jahreszeit, spüren wir alle den Effekt zuverlässiger Beleuchtung. Damit Sicherheit, Energieeffizienz und Naturschutz Hand in Hand gehen können, beschäftigen sich unsere Kollegen von der Bayernwerk Netz GmbH intensiv mit innovativen Lösungen rund um das Thema Straßenbeleuchtung. 
Was dabei alles wichtig sein kann, erfährst du im Reel von Daniel! 🎥 
 #energieeffizienz #bayernwerk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https://quintly-eu-image-storage.s3.amazonaws.com/e8592415fa173d078d8bc710b723a0a6/7e2db775b5d4f812b8709123c210bb72.jpg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1872</a:t>
                      </a:r>
                    </a:p>
                  </a:txBody>
                  <a:tcPr/>
                </a:tc>
                <a:extLst>
                  <a:ext uri="{0D108BD9-81ED-4DB2-BD59-A6C34878D82A}">
                    <a16:rowId xmlns:a16="http://schemas.microsoft.com/office/drawing/2014/main" val="888156738"/>
                  </a:ext>
                </a:extLst>
              </a:tr>
            </a:tbl>
          </a:graphicData>
        </a:graphic>
      </p:graphicFrame>
      <p:sp>
        <p:nvSpPr>
          <p:cNvPr id="4" name="Text Placeholder 3">
            <a:extLst>
              <a:ext uri="{FF2B5EF4-FFF2-40B4-BE49-F238E27FC236}">
                <a16:creationId xmlns:a16="http://schemas.microsoft.com/office/drawing/2014/main" id="{AF2E549C-FA1F-48DA-BBFA-F33B49E1786D}"/>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2451546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87923-0688-4813-925E-8828241E2DD1}"/>
              </a:ext>
            </a:extLst>
          </p:cNvPr>
          <p:cNvSpPr>
            <a:spLocks noGrp="1"/>
          </p:cNvSpPr>
          <p:nvPr>
            <p:ph type="title"/>
          </p:nvPr>
        </p:nvSpPr>
        <p:spPr/>
        <p:txBody>
          <a:bodyPr/>
          <a:lstStyle/>
          <a:p>
            <a:r>
              <a:rPr lang="en-US"/>
              <a:t>Instagram Posts Table with Fans | 3 profiles - 3 of 12</a:t>
            </a:r>
          </a:p>
        </p:txBody>
      </p:sp>
      <p:graphicFrame>
        <p:nvGraphicFramePr>
          <p:cNvPr id="5" name="Table Placeholder 4">
            <a:extLst>
              <a:ext uri="{FF2B5EF4-FFF2-40B4-BE49-F238E27FC236}">
                <a16:creationId xmlns:a16="http://schemas.microsoft.com/office/drawing/2014/main" id="{8425380A-2401-4733-B474-E33468766645}"/>
              </a:ext>
            </a:extLst>
          </p:cNvPr>
          <p:cNvGraphicFramePr>
            <a:graphicFrameLocks noGrp="1"/>
          </p:cNvGraphicFramePr>
          <p:nvPr>
            <p:ph type="tbl" sz="quarter" idx="13"/>
            <p:extLst>
              <p:ext uri="{D42A27DB-BD31-4B8C-83A1-F6EECF244321}">
                <p14:modId xmlns:p14="http://schemas.microsoft.com/office/powerpoint/2010/main" val="326293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98411665"/>
                    </a:ext>
                  </a:extLst>
                </a:gridCol>
                <a:gridCol w="987552">
                  <a:extLst>
                    <a:ext uri="{9D8B030D-6E8A-4147-A177-3AD203B41FA5}">
                      <a16:colId xmlns:a16="http://schemas.microsoft.com/office/drawing/2014/main" val="1277423021"/>
                    </a:ext>
                  </a:extLst>
                </a:gridCol>
                <a:gridCol w="493776">
                  <a:extLst>
                    <a:ext uri="{9D8B030D-6E8A-4147-A177-3AD203B41FA5}">
                      <a16:colId xmlns:a16="http://schemas.microsoft.com/office/drawing/2014/main" val="2332508731"/>
                    </a:ext>
                  </a:extLst>
                </a:gridCol>
                <a:gridCol w="493776">
                  <a:extLst>
                    <a:ext uri="{9D8B030D-6E8A-4147-A177-3AD203B41FA5}">
                      <a16:colId xmlns:a16="http://schemas.microsoft.com/office/drawing/2014/main" val="1777824742"/>
                    </a:ext>
                  </a:extLst>
                </a:gridCol>
                <a:gridCol w="493776">
                  <a:extLst>
                    <a:ext uri="{9D8B030D-6E8A-4147-A177-3AD203B41FA5}">
                      <a16:colId xmlns:a16="http://schemas.microsoft.com/office/drawing/2014/main" val="1683198249"/>
                    </a:ext>
                  </a:extLst>
                </a:gridCol>
                <a:gridCol w="493776">
                  <a:extLst>
                    <a:ext uri="{9D8B030D-6E8A-4147-A177-3AD203B41FA5}">
                      <a16:colId xmlns:a16="http://schemas.microsoft.com/office/drawing/2014/main" val="3772238691"/>
                    </a:ext>
                  </a:extLst>
                </a:gridCol>
                <a:gridCol w="493776">
                  <a:extLst>
                    <a:ext uri="{9D8B030D-6E8A-4147-A177-3AD203B41FA5}">
                      <a16:colId xmlns:a16="http://schemas.microsoft.com/office/drawing/2014/main" val="2422753897"/>
                    </a:ext>
                  </a:extLst>
                </a:gridCol>
                <a:gridCol w="493776">
                  <a:extLst>
                    <a:ext uri="{9D8B030D-6E8A-4147-A177-3AD203B41FA5}">
                      <a16:colId xmlns:a16="http://schemas.microsoft.com/office/drawing/2014/main" val="630298069"/>
                    </a:ext>
                  </a:extLst>
                </a:gridCol>
                <a:gridCol w="493776">
                  <a:extLst>
                    <a:ext uri="{9D8B030D-6E8A-4147-A177-3AD203B41FA5}">
                      <a16:colId xmlns:a16="http://schemas.microsoft.com/office/drawing/2014/main" val="2807760262"/>
                    </a:ext>
                  </a:extLst>
                </a:gridCol>
                <a:gridCol w="493776">
                  <a:extLst>
                    <a:ext uri="{9D8B030D-6E8A-4147-A177-3AD203B41FA5}">
                      <a16:colId xmlns:a16="http://schemas.microsoft.com/office/drawing/2014/main" val="3436252550"/>
                    </a:ext>
                  </a:extLst>
                </a:gridCol>
                <a:gridCol w="493776">
                  <a:extLst>
                    <a:ext uri="{9D8B030D-6E8A-4147-A177-3AD203B41FA5}">
                      <a16:colId xmlns:a16="http://schemas.microsoft.com/office/drawing/2014/main" val="1289937787"/>
                    </a:ext>
                  </a:extLst>
                </a:gridCol>
                <a:gridCol w="493776">
                  <a:extLst>
                    <a:ext uri="{9D8B030D-6E8A-4147-A177-3AD203B41FA5}">
                      <a16:colId xmlns:a16="http://schemas.microsoft.com/office/drawing/2014/main" val="2093677229"/>
                    </a:ext>
                  </a:extLst>
                </a:gridCol>
                <a:gridCol w="493776">
                  <a:extLst>
                    <a:ext uri="{9D8B030D-6E8A-4147-A177-3AD203B41FA5}">
                      <a16:colId xmlns:a16="http://schemas.microsoft.com/office/drawing/2014/main" val="652753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4845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- 2025-02-22 09:15:08</a:t>
                      </a:r>
                      <a:r>
                        <a:rPr kumimoji="0" lang="de-DE" sz="1000" b="0" i="0" u="none" strike="noStrike" kern="1200" cap="none" spc="0" normalizeH="0" baseline="0" noProof="0">
                          <a:ln>
                            <a:noFill/>
                          </a:ln>
                          <a:solidFill>
                            <a:prstClr val="black"/>
                          </a:solidFill>
                          <a:effectLst/>
                          <a:uLnTx/>
                          <a:uFillTx/>
                          <a:latin typeface="Calibri"/>
                          <a:ea typeface="+mn-ea"/>
                          <a:cs typeface="+mn-cs"/>
                        </a:rPr>
                        <a:t>
 💡Artem ist der Mann für digitale Innovationen: Mit seinem Team entwickelt er Lösungen, die den Arbeitsalltag beim Bayernwerk effizienter und einfacher machen. Bald erfährst du, wie er im #dahoamoffice täglich neue Ideen vorantreibt! 💭
Du willst jetzt schon mehr über Artem erfahren? – Link in der Bio.
#dahoamoffice #bayernwerk #innovation #karriere
#digitalisierung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https://quintly-eu-image-storage.s3.amazonaws.com/e8592415fa173d078d8bc710b723a0a6/6f723d6a41f54a7650190ff227904638.jpg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3099</a:t>
                      </a:r>
                    </a:p>
                  </a:txBody>
                  <a:tcPr/>
                </a:tc>
                <a:extLst>
                  <a:ext uri="{0D108BD9-81ED-4DB2-BD59-A6C34878D82A}">
                    <a16:rowId xmlns:a16="http://schemas.microsoft.com/office/drawing/2014/main" val="2985442834"/>
                  </a:ext>
                </a:extLst>
              </a:tr>
            </a:tbl>
          </a:graphicData>
        </a:graphic>
      </p:graphicFrame>
      <p:sp>
        <p:nvSpPr>
          <p:cNvPr id="4" name="Text Placeholder 3">
            <a:extLst>
              <a:ext uri="{FF2B5EF4-FFF2-40B4-BE49-F238E27FC236}">
                <a16:creationId xmlns:a16="http://schemas.microsoft.com/office/drawing/2014/main" id="{29D80C9D-BDBF-470C-9B14-471437E5E0B4}"/>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176686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F2470-632C-48D1-9F49-D609506C6FAD}"/>
              </a:ext>
            </a:extLst>
          </p:cNvPr>
          <p:cNvSpPr>
            <a:spLocks noGrp="1"/>
          </p:cNvSpPr>
          <p:nvPr>
            <p:ph type="title"/>
          </p:nvPr>
        </p:nvSpPr>
        <p:spPr/>
        <p:txBody>
          <a:bodyPr/>
          <a:lstStyle/>
          <a:p>
            <a:r>
              <a:rPr lang="en-US"/>
              <a:t>Instagram Posts Table with Fans | 3 profiles - 4 of 12</a:t>
            </a:r>
          </a:p>
        </p:txBody>
      </p:sp>
      <p:graphicFrame>
        <p:nvGraphicFramePr>
          <p:cNvPr id="5" name="Table Placeholder 4">
            <a:extLst>
              <a:ext uri="{FF2B5EF4-FFF2-40B4-BE49-F238E27FC236}">
                <a16:creationId xmlns:a16="http://schemas.microsoft.com/office/drawing/2014/main" id="{DAC980BD-3AE3-40D6-9BCB-4106B02356B6}"/>
              </a:ext>
            </a:extLst>
          </p:cNvPr>
          <p:cNvGraphicFramePr>
            <a:graphicFrameLocks noGrp="1"/>
          </p:cNvGraphicFramePr>
          <p:nvPr>
            <p:ph type="tbl" sz="quarter" idx="13"/>
            <p:extLst>
              <p:ext uri="{D42A27DB-BD31-4B8C-83A1-F6EECF244321}">
                <p14:modId xmlns:p14="http://schemas.microsoft.com/office/powerpoint/2010/main" val="3148274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39686506"/>
                    </a:ext>
                  </a:extLst>
                </a:gridCol>
                <a:gridCol w="987552">
                  <a:extLst>
                    <a:ext uri="{9D8B030D-6E8A-4147-A177-3AD203B41FA5}">
                      <a16:colId xmlns:a16="http://schemas.microsoft.com/office/drawing/2014/main" val="2946140205"/>
                    </a:ext>
                  </a:extLst>
                </a:gridCol>
                <a:gridCol w="493776">
                  <a:extLst>
                    <a:ext uri="{9D8B030D-6E8A-4147-A177-3AD203B41FA5}">
                      <a16:colId xmlns:a16="http://schemas.microsoft.com/office/drawing/2014/main" val="3699834522"/>
                    </a:ext>
                  </a:extLst>
                </a:gridCol>
                <a:gridCol w="493776">
                  <a:extLst>
                    <a:ext uri="{9D8B030D-6E8A-4147-A177-3AD203B41FA5}">
                      <a16:colId xmlns:a16="http://schemas.microsoft.com/office/drawing/2014/main" val="376844652"/>
                    </a:ext>
                  </a:extLst>
                </a:gridCol>
                <a:gridCol w="493776">
                  <a:extLst>
                    <a:ext uri="{9D8B030D-6E8A-4147-A177-3AD203B41FA5}">
                      <a16:colId xmlns:a16="http://schemas.microsoft.com/office/drawing/2014/main" val="393900382"/>
                    </a:ext>
                  </a:extLst>
                </a:gridCol>
                <a:gridCol w="493776">
                  <a:extLst>
                    <a:ext uri="{9D8B030D-6E8A-4147-A177-3AD203B41FA5}">
                      <a16:colId xmlns:a16="http://schemas.microsoft.com/office/drawing/2014/main" val="306112380"/>
                    </a:ext>
                  </a:extLst>
                </a:gridCol>
                <a:gridCol w="493776">
                  <a:extLst>
                    <a:ext uri="{9D8B030D-6E8A-4147-A177-3AD203B41FA5}">
                      <a16:colId xmlns:a16="http://schemas.microsoft.com/office/drawing/2014/main" val="4017013627"/>
                    </a:ext>
                  </a:extLst>
                </a:gridCol>
                <a:gridCol w="493776">
                  <a:extLst>
                    <a:ext uri="{9D8B030D-6E8A-4147-A177-3AD203B41FA5}">
                      <a16:colId xmlns:a16="http://schemas.microsoft.com/office/drawing/2014/main" val="3786159414"/>
                    </a:ext>
                  </a:extLst>
                </a:gridCol>
                <a:gridCol w="493776">
                  <a:extLst>
                    <a:ext uri="{9D8B030D-6E8A-4147-A177-3AD203B41FA5}">
                      <a16:colId xmlns:a16="http://schemas.microsoft.com/office/drawing/2014/main" val="2372832463"/>
                    </a:ext>
                  </a:extLst>
                </a:gridCol>
                <a:gridCol w="493776">
                  <a:extLst>
                    <a:ext uri="{9D8B030D-6E8A-4147-A177-3AD203B41FA5}">
                      <a16:colId xmlns:a16="http://schemas.microsoft.com/office/drawing/2014/main" val="1772097158"/>
                    </a:ext>
                  </a:extLst>
                </a:gridCol>
                <a:gridCol w="493776">
                  <a:extLst>
                    <a:ext uri="{9D8B030D-6E8A-4147-A177-3AD203B41FA5}">
                      <a16:colId xmlns:a16="http://schemas.microsoft.com/office/drawing/2014/main" val="3493031628"/>
                    </a:ext>
                  </a:extLst>
                </a:gridCol>
                <a:gridCol w="493776">
                  <a:extLst>
                    <a:ext uri="{9D8B030D-6E8A-4147-A177-3AD203B41FA5}">
                      <a16:colId xmlns:a16="http://schemas.microsoft.com/office/drawing/2014/main" val="2865263044"/>
                    </a:ext>
                  </a:extLst>
                </a:gridCol>
                <a:gridCol w="493776">
                  <a:extLst>
                    <a:ext uri="{9D8B030D-6E8A-4147-A177-3AD203B41FA5}">
                      <a16:colId xmlns:a16="http://schemas.microsoft.com/office/drawing/2014/main" val="58233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18738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- 2025-02-21 09:21:56</a:t>
                      </a:r>
                      <a:r>
                        <a:rPr kumimoji="0" lang="de-DE" sz="1000" b="0" i="0" u="none" strike="noStrike" kern="1200" cap="none" spc="0" normalizeH="0" baseline="0" noProof="0">
                          <a:ln>
                            <a:noFill/>
                          </a:ln>
                          <a:solidFill>
                            <a:prstClr val="black"/>
                          </a:solidFill>
                          <a:effectLst/>
                          <a:uLnTx/>
                          <a:uFillTx/>
                          <a:latin typeface="Calibri"/>
                          <a:ea typeface="+mn-ea"/>
                          <a:cs typeface="+mn-cs"/>
                        </a:rPr>
                        <a:t>
 🏞️ #dahoamoffice bietet dir flexible Arbeitszeiten in einer atemberaubenden Umgebung!
Im Bayernwerk kannst du Karriere machen und gleichzeitig die Schönheit deiner Heimat genießen. 🌿
Von den bayerischen Alpen bis zu malerischen Seen – unsere Teams sind dort im Einsatz, wo andere Urlaub machen. Hier entstehen Arbeitsplätze mit echtem Impact. 🌿⚡
Erfahre selbst, wie schön das #dahoamoffice ist – Link in der Bio.
#dahoamoffice #bayernwerk #bayern #hierfließtenergie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https://quintly-eu-image-storage.s3.amazonaws.com/e8592415fa173d078d8bc710b723a0a6/f245328f7c0c6ddd8455b2efc5672271.jpg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3240</a:t>
                      </a:r>
                    </a:p>
                  </a:txBody>
                  <a:tcPr/>
                </a:tc>
                <a:extLst>
                  <a:ext uri="{0D108BD9-81ED-4DB2-BD59-A6C34878D82A}">
                    <a16:rowId xmlns:a16="http://schemas.microsoft.com/office/drawing/2014/main" val="2178404923"/>
                  </a:ext>
                </a:extLst>
              </a:tr>
            </a:tbl>
          </a:graphicData>
        </a:graphic>
      </p:graphicFrame>
      <p:sp>
        <p:nvSpPr>
          <p:cNvPr id="4" name="Text Placeholder 3">
            <a:extLst>
              <a:ext uri="{FF2B5EF4-FFF2-40B4-BE49-F238E27FC236}">
                <a16:creationId xmlns:a16="http://schemas.microsoft.com/office/drawing/2014/main" id="{B489B6F7-BC01-43CE-9937-08EE8EEF80C1}"/>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115784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EA0B5-DFFB-4DC7-8DAF-E1565A29C66F}"/>
              </a:ext>
            </a:extLst>
          </p:cNvPr>
          <p:cNvSpPr>
            <a:spLocks noGrp="1"/>
          </p:cNvSpPr>
          <p:nvPr>
            <p:ph type="title"/>
          </p:nvPr>
        </p:nvSpPr>
        <p:spPr/>
        <p:txBody>
          <a:bodyPr/>
          <a:lstStyle/>
          <a:p>
            <a:r>
              <a:rPr lang="en-US"/>
              <a:t>Instagram Posts Table with Fans | 3 profiles - 5 of 12</a:t>
            </a:r>
          </a:p>
        </p:txBody>
      </p:sp>
      <p:graphicFrame>
        <p:nvGraphicFramePr>
          <p:cNvPr id="5" name="Table Placeholder 4">
            <a:extLst>
              <a:ext uri="{FF2B5EF4-FFF2-40B4-BE49-F238E27FC236}">
                <a16:creationId xmlns:a16="http://schemas.microsoft.com/office/drawing/2014/main" id="{D898D59C-2F89-4563-81D0-2CD15EC48967}"/>
              </a:ext>
            </a:extLst>
          </p:cNvPr>
          <p:cNvGraphicFramePr>
            <a:graphicFrameLocks noGrp="1"/>
          </p:cNvGraphicFramePr>
          <p:nvPr>
            <p:ph type="tbl" sz="quarter" idx="13"/>
            <p:extLst>
              <p:ext uri="{D42A27DB-BD31-4B8C-83A1-F6EECF244321}">
                <p14:modId xmlns:p14="http://schemas.microsoft.com/office/powerpoint/2010/main" val="37085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6705595"/>
                    </a:ext>
                  </a:extLst>
                </a:gridCol>
                <a:gridCol w="987552">
                  <a:extLst>
                    <a:ext uri="{9D8B030D-6E8A-4147-A177-3AD203B41FA5}">
                      <a16:colId xmlns:a16="http://schemas.microsoft.com/office/drawing/2014/main" val="1944930801"/>
                    </a:ext>
                  </a:extLst>
                </a:gridCol>
                <a:gridCol w="493776">
                  <a:extLst>
                    <a:ext uri="{9D8B030D-6E8A-4147-A177-3AD203B41FA5}">
                      <a16:colId xmlns:a16="http://schemas.microsoft.com/office/drawing/2014/main" val="554812527"/>
                    </a:ext>
                  </a:extLst>
                </a:gridCol>
                <a:gridCol w="493776">
                  <a:extLst>
                    <a:ext uri="{9D8B030D-6E8A-4147-A177-3AD203B41FA5}">
                      <a16:colId xmlns:a16="http://schemas.microsoft.com/office/drawing/2014/main" val="2727959031"/>
                    </a:ext>
                  </a:extLst>
                </a:gridCol>
                <a:gridCol w="493776">
                  <a:extLst>
                    <a:ext uri="{9D8B030D-6E8A-4147-A177-3AD203B41FA5}">
                      <a16:colId xmlns:a16="http://schemas.microsoft.com/office/drawing/2014/main" val="4154198171"/>
                    </a:ext>
                  </a:extLst>
                </a:gridCol>
                <a:gridCol w="493776">
                  <a:extLst>
                    <a:ext uri="{9D8B030D-6E8A-4147-A177-3AD203B41FA5}">
                      <a16:colId xmlns:a16="http://schemas.microsoft.com/office/drawing/2014/main" val="1998524786"/>
                    </a:ext>
                  </a:extLst>
                </a:gridCol>
                <a:gridCol w="493776">
                  <a:extLst>
                    <a:ext uri="{9D8B030D-6E8A-4147-A177-3AD203B41FA5}">
                      <a16:colId xmlns:a16="http://schemas.microsoft.com/office/drawing/2014/main" val="641648375"/>
                    </a:ext>
                  </a:extLst>
                </a:gridCol>
                <a:gridCol w="493776">
                  <a:extLst>
                    <a:ext uri="{9D8B030D-6E8A-4147-A177-3AD203B41FA5}">
                      <a16:colId xmlns:a16="http://schemas.microsoft.com/office/drawing/2014/main" val="3754246352"/>
                    </a:ext>
                  </a:extLst>
                </a:gridCol>
                <a:gridCol w="493776">
                  <a:extLst>
                    <a:ext uri="{9D8B030D-6E8A-4147-A177-3AD203B41FA5}">
                      <a16:colId xmlns:a16="http://schemas.microsoft.com/office/drawing/2014/main" val="389952158"/>
                    </a:ext>
                  </a:extLst>
                </a:gridCol>
                <a:gridCol w="493776">
                  <a:extLst>
                    <a:ext uri="{9D8B030D-6E8A-4147-A177-3AD203B41FA5}">
                      <a16:colId xmlns:a16="http://schemas.microsoft.com/office/drawing/2014/main" val="1981440311"/>
                    </a:ext>
                  </a:extLst>
                </a:gridCol>
                <a:gridCol w="493776">
                  <a:extLst>
                    <a:ext uri="{9D8B030D-6E8A-4147-A177-3AD203B41FA5}">
                      <a16:colId xmlns:a16="http://schemas.microsoft.com/office/drawing/2014/main" val="2060745446"/>
                    </a:ext>
                  </a:extLst>
                </a:gridCol>
                <a:gridCol w="493776">
                  <a:extLst>
                    <a:ext uri="{9D8B030D-6E8A-4147-A177-3AD203B41FA5}">
                      <a16:colId xmlns:a16="http://schemas.microsoft.com/office/drawing/2014/main" val="3727134394"/>
                    </a:ext>
                  </a:extLst>
                </a:gridCol>
                <a:gridCol w="493776">
                  <a:extLst>
                    <a:ext uri="{9D8B030D-6E8A-4147-A177-3AD203B41FA5}">
                      <a16:colId xmlns:a16="http://schemas.microsoft.com/office/drawing/2014/main" val="176816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2320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- 2025-02-20 17:31:54</a:t>
                      </a:r>
                      <a:r>
                        <a:rPr kumimoji="0" lang="de-DE" sz="1000" b="0" i="0" u="none" strike="noStrike" kern="1200" cap="none" spc="0" normalizeH="0" baseline="0" noProof="0">
                          <a:ln>
                            <a:noFill/>
                          </a:ln>
                          <a:solidFill>
                            <a:prstClr val="black"/>
                          </a:solidFill>
                          <a:effectLst/>
                          <a:uLnTx/>
                          <a:uFillTx/>
                          <a:latin typeface="Calibri"/>
                          <a:ea typeface="+mn-ea"/>
                          <a:cs typeface="+mn-cs"/>
                        </a:rPr>
                        <a:t>
 🔋 Lernen für die Energiezukunft! ⚡
Die Bayernwerk Akademie macht Fachkräfte fit für die Herausforderungen der Energiebranche – mit einzigartigen, praxisnahen Schulungen, digitalen Tools und modernen Lernmethoden. 🚀
Ob interne Mitarbeitende oder externe Fachkräfte unserer Partnerfirmen – die Akademie bietet maßgeschneiderte und innovative Programme für alle, die ihr Wissen erweitern und die Energiewende aktiv mitgestalten wollen. 💡
#akademie #bayernwerk #zukunftgestalten #wissensdurst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https://quintly-eu-image-storage.s3.amazonaws.com/e8592415fa173d078d8bc710b723a0a6/9c23d049a1919f7546d9b1115556fc48.jpg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2980</a:t>
                      </a:r>
                    </a:p>
                  </a:txBody>
                  <a:tcPr/>
                </a:tc>
                <a:extLst>
                  <a:ext uri="{0D108BD9-81ED-4DB2-BD59-A6C34878D82A}">
                    <a16:rowId xmlns:a16="http://schemas.microsoft.com/office/drawing/2014/main" val="1687528390"/>
                  </a:ext>
                </a:extLst>
              </a:tr>
            </a:tbl>
          </a:graphicData>
        </a:graphic>
      </p:graphicFrame>
      <p:sp>
        <p:nvSpPr>
          <p:cNvPr id="4" name="Text Placeholder 3">
            <a:extLst>
              <a:ext uri="{FF2B5EF4-FFF2-40B4-BE49-F238E27FC236}">
                <a16:creationId xmlns:a16="http://schemas.microsoft.com/office/drawing/2014/main" id="{289BF778-555F-426E-A5E3-5C8C75A4622A}"/>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3969705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AA5E-5CE0-4597-8E8F-6F2968F49408}"/>
              </a:ext>
            </a:extLst>
          </p:cNvPr>
          <p:cNvSpPr>
            <a:spLocks noGrp="1"/>
          </p:cNvSpPr>
          <p:nvPr>
            <p:ph type="title"/>
          </p:nvPr>
        </p:nvSpPr>
        <p:spPr/>
        <p:txBody>
          <a:bodyPr/>
          <a:lstStyle/>
          <a:p>
            <a:r>
              <a:rPr lang="en-US"/>
              <a:t>Instagram Posts Table with Fans | 3 profiles - 6 of 12</a:t>
            </a:r>
          </a:p>
        </p:txBody>
      </p:sp>
      <p:graphicFrame>
        <p:nvGraphicFramePr>
          <p:cNvPr id="5" name="Table Placeholder 4">
            <a:extLst>
              <a:ext uri="{FF2B5EF4-FFF2-40B4-BE49-F238E27FC236}">
                <a16:creationId xmlns:a16="http://schemas.microsoft.com/office/drawing/2014/main" id="{A8E93870-B7B5-4D13-BD25-3CB9187E15CD}"/>
              </a:ext>
            </a:extLst>
          </p:cNvPr>
          <p:cNvGraphicFramePr>
            <a:graphicFrameLocks noGrp="1"/>
          </p:cNvGraphicFramePr>
          <p:nvPr>
            <p:ph type="tbl" sz="quarter" idx="13"/>
            <p:extLst>
              <p:ext uri="{D42A27DB-BD31-4B8C-83A1-F6EECF244321}">
                <p14:modId xmlns:p14="http://schemas.microsoft.com/office/powerpoint/2010/main" val="1359772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861972"/>
                    </a:ext>
                  </a:extLst>
                </a:gridCol>
                <a:gridCol w="987552">
                  <a:extLst>
                    <a:ext uri="{9D8B030D-6E8A-4147-A177-3AD203B41FA5}">
                      <a16:colId xmlns:a16="http://schemas.microsoft.com/office/drawing/2014/main" val="360686285"/>
                    </a:ext>
                  </a:extLst>
                </a:gridCol>
                <a:gridCol w="493776">
                  <a:extLst>
                    <a:ext uri="{9D8B030D-6E8A-4147-A177-3AD203B41FA5}">
                      <a16:colId xmlns:a16="http://schemas.microsoft.com/office/drawing/2014/main" val="741525905"/>
                    </a:ext>
                  </a:extLst>
                </a:gridCol>
                <a:gridCol w="493776">
                  <a:extLst>
                    <a:ext uri="{9D8B030D-6E8A-4147-A177-3AD203B41FA5}">
                      <a16:colId xmlns:a16="http://schemas.microsoft.com/office/drawing/2014/main" val="4158000770"/>
                    </a:ext>
                  </a:extLst>
                </a:gridCol>
                <a:gridCol w="493776">
                  <a:extLst>
                    <a:ext uri="{9D8B030D-6E8A-4147-A177-3AD203B41FA5}">
                      <a16:colId xmlns:a16="http://schemas.microsoft.com/office/drawing/2014/main" val="3098649898"/>
                    </a:ext>
                  </a:extLst>
                </a:gridCol>
                <a:gridCol w="493776">
                  <a:extLst>
                    <a:ext uri="{9D8B030D-6E8A-4147-A177-3AD203B41FA5}">
                      <a16:colId xmlns:a16="http://schemas.microsoft.com/office/drawing/2014/main" val="3379446283"/>
                    </a:ext>
                  </a:extLst>
                </a:gridCol>
                <a:gridCol w="493776">
                  <a:extLst>
                    <a:ext uri="{9D8B030D-6E8A-4147-A177-3AD203B41FA5}">
                      <a16:colId xmlns:a16="http://schemas.microsoft.com/office/drawing/2014/main" val="2526781723"/>
                    </a:ext>
                  </a:extLst>
                </a:gridCol>
                <a:gridCol w="493776">
                  <a:extLst>
                    <a:ext uri="{9D8B030D-6E8A-4147-A177-3AD203B41FA5}">
                      <a16:colId xmlns:a16="http://schemas.microsoft.com/office/drawing/2014/main" val="248967953"/>
                    </a:ext>
                  </a:extLst>
                </a:gridCol>
                <a:gridCol w="493776">
                  <a:extLst>
                    <a:ext uri="{9D8B030D-6E8A-4147-A177-3AD203B41FA5}">
                      <a16:colId xmlns:a16="http://schemas.microsoft.com/office/drawing/2014/main" val="3213491564"/>
                    </a:ext>
                  </a:extLst>
                </a:gridCol>
                <a:gridCol w="493776">
                  <a:extLst>
                    <a:ext uri="{9D8B030D-6E8A-4147-A177-3AD203B41FA5}">
                      <a16:colId xmlns:a16="http://schemas.microsoft.com/office/drawing/2014/main" val="1423305412"/>
                    </a:ext>
                  </a:extLst>
                </a:gridCol>
                <a:gridCol w="493776">
                  <a:extLst>
                    <a:ext uri="{9D8B030D-6E8A-4147-A177-3AD203B41FA5}">
                      <a16:colId xmlns:a16="http://schemas.microsoft.com/office/drawing/2014/main" val="192186048"/>
                    </a:ext>
                  </a:extLst>
                </a:gridCol>
                <a:gridCol w="493776">
                  <a:extLst>
                    <a:ext uri="{9D8B030D-6E8A-4147-A177-3AD203B41FA5}">
                      <a16:colId xmlns:a16="http://schemas.microsoft.com/office/drawing/2014/main" val="2892327211"/>
                    </a:ext>
                  </a:extLst>
                </a:gridCol>
                <a:gridCol w="493776">
                  <a:extLst>
                    <a:ext uri="{9D8B030D-6E8A-4147-A177-3AD203B41FA5}">
                      <a16:colId xmlns:a16="http://schemas.microsoft.com/office/drawing/2014/main" val="3880841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1821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- 2025-02-19 17:48:28</a:t>
                      </a:r>
                      <a:r>
                        <a:rPr kumimoji="0" lang="de-DE" sz="1000" b="0" i="0" u="none" strike="noStrike" kern="1200" cap="none" spc="0" normalizeH="0" baseline="0" noProof="0">
                          <a:ln>
                            <a:noFill/>
                          </a:ln>
                          <a:solidFill>
                            <a:prstClr val="black"/>
                          </a:solidFill>
                          <a:effectLst/>
                          <a:uLnTx/>
                          <a:uFillTx/>
                          <a:latin typeface="Calibri"/>
                          <a:ea typeface="+mn-ea"/>
                          <a:cs typeface="+mn-cs"/>
                        </a:rPr>
                        <a:t>
 Lichtfarbe und Insektenschutz – kennst du den Zusammenhang? 🌈
Daniel von der Bayernwerk Netz GmbH ist in seiner Mission „nachhaltige LED-Umrüstung in den bayerischen Kommunen“ dem Insektenschutz tief auf den Grund gegangen. 🤿
Gönn dir eine kurze Lektion Naturschutzwissen! 😉
#SmarteKommunen #Miesbach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https://quintly-eu-image-storage.s3.amazonaws.com/e8592415fa173d078d8bc710b723a0a6/396e5fe01088f4852631dbe444c3e945.jpg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a:t>
                      </a:r>
                    </a:p>
                  </a:txBody>
                  <a:tcPr/>
                </a:tc>
                <a:extLst>
                  <a:ext uri="{0D108BD9-81ED-4DB2-BD59-A6C34878D82A}">
                    <a16:rowId xmlns:a16="http://schemas.microsoft.com/office/drawing/2014/main" val="3250382142"/>
                  </a:ext>
                </a:extLst>
              </a:tr>
            </a:tbl>
          </a:graphicData>
        </a:graphic>
      </p:graphicFrame>
      <p:sp>
        <p:nvSpPr>
          <p:cNvPr id="4" name="Text Placeholder 3">
            <a:extLst>
              <a:ext uri="{FF2B5EF4-FFF2-40B4-BE49-F238E27FC236}">
                <a16:creationId xmlns:a16="http://schemas.microsoft.com/office/drawing/2014/main" id="{1FD6941E-3486-4056-9855-D6341D931369}"/>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3188934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32532-360C-49A9-8999-957958E443F2}"/>
              </a:ext>
            </a:extLst>
          </p:cNvPr>
          <p:cNvSpPr>
            <a:spLocks noGrp="1"/>
          </p:cNvSpPr>
          <p:nvPr>
            <p:ph type="title"/>
          </p:nvPr>
        </p:nvSpPr>
        <p:spPr/>
        <p:txBody>
          <a:bodyPr/>
          <a:lstStyle/>
          <a:p>
            <a:r>
              <a:rPr lang="en-US"/>
              <a:t>Instagram Posts Table with Fans | 3 profiles - 7 of 12</a:t>
            </a:r>
          </a:p>
        </p:txBody>
      </p:sp>
      <p:graphicFrame>
        <p:nvGraphicFramePr>
          <p:cNvPr id="5" name="Table Placeholder 4">
            <a:extLst>
              <a:ext uri="{FF2B5EF4-FFF2-40B4-BE49-F238E27FC236}">
                <a16:creationId xmlns:a16="http://schemas.microsoft.com/office/drawing/2014/main" id="{5C653B6C-110C-4314-B70D-2D2F152D84F9}"/>
              </a:ext>
            </a:extLst>
          </p:cNvPr>
          <p:cNvGraphicFramePr>
            <a:graphicFrameLocks noGrp="1"/>
          </p:cNvGraphicFramePr>
          <p:nvPr>
            <p:ph type="tbl" sz="quarter" idx="13"/>
            <p:extLst>
              <p:ext uri="{D42A27DB-BD31-4B8C-83A1-F6EECF244321}">
                <p14:modId xmlns:p14="http://schemas.microsoft.com/office/powerpoint/2010/main" val="2025681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07985589"/>
                    </a:ext>
                  </a:extLst>
                </a:gridCol>
                <a:gridCol w="987552">
                  <a:extLst>
                    <a:ext uri="{9D8B030D-6E8A-4147-A177-3AD203B41FA5}">
                      <a16:colId xmlns:a16="http://schemas.microsoft.com/office/drawing/2014/main" val="418127423"/>
                    </a:ext>
                  </a:extLst>
                </a:gridCol>
                <a:gridCol w="493776">
                  <a:extLst>
                    <a:ext uri="{9D8B030D-6E8A-4147-A177-3AD203B41FA5}">
                      <a16:colId xmlns:a16="http://schemas.microsoft.com/office/drawing/2014/main" val="3311383347"/>
                    </a:ext>
                  </a:extLst>
                </a:gridCol>
                <a:gridCol w="493776">
                  <a:extLst>
                    <a:ext uri="{9D8B030D-6E8A-4147-A177-3AD203B41FA5}">
                      <a16:colId xmlns:a16="http://schemas.microsoft.com/office/drawing/2014/main" val="1699308140"/>
                    </a:ext>
                  </a:extLst>
                </a:gridCol>
                <a:gridCol w="493776">
                  <a:extLst>
                    <a:ext uri="{9D8B030D-6E8A-4147-A177-3AD203B41FA5}">
                      <a16:colId xmlns:a16="http://schemas.microsoft.com/office/drawing/2014/main" val="1234735917"/>
                    </a:ext>
                  </a:extLst>
                </a:gridCol>
                <a:gridCol w="493776">
                  <a:extLst>
                    <a:ext uri="{9D8B030D-6E8A-4147-A177-3AD203B41FA5}">
                      <a16:colId xmlns:a16="http://schemas.microsoft.com/office/drawing/2014/main" val="110796931"/>
                    </a:ext>
                  </a:extLst>
                </a:gridCol>
                <a:gridCol w="493776">
                  <a:extLst>
                    <a:ext uri="{9D8B030D-6E8A-4147-A177-3AD203B41FA5}">
                      <a16:colId xmlns:a16="http://schemas.microsoft.com/office/drawing/2014/main" val="2401695876"/>
                    </a:ext>
                  </a:extLst>
                </a:gridCol>
                <a:gridCol w="493776">
                  <a:extLst>
                    <a:ext uri="{9D8B030D-6E8A-4147-A177-3AD203B41FA5}">
                      <a16:colId xmlns:a16="http://schemas.microsoft.com/office/drawing/2014/main" val="1481932897"/>
                    </a:ext>
                  </a:extLst>
                </a:gridCol>
                <a:gridCol w="493776">
                  <a:extLst>
                    <a:ext uri="{9D8B030D-6E8A-4147-A177-3AD203B41FA5}">
                      <a16:colId xmlns:a16="http://schemas.microsoft.com/office/drawing/2014/main" val="4012304513"/>
                    </a:ext>
                  </a:extLst>
                </a:gridCol>
                <a:gridCol w="493776">
                  <a:extLst>
                    <a:ext uri="{9D8B030D-6E8A-4147-A177-3AD203B41FA5}">
                      <a16:colId xmlns:a16="http://schemas.microsoft.com/office/drawing/2014/main" val="1952926414"/>
                    </a:ext>
                  </a:extLst>
                </a:gridCol>
                <a:gridCol w="493776">
                  <a:extLst>
                    <a:ext uri="{9D8B030D-6E8A-4147-A177-3AD203B41FA5}">
                      <a16:colId xmlns:a16="http://schemas.microsoft.com/office/drawing/2014/main" val="872692259"/>
                    </a:ext>
                  </a:extLst>
                </a:gridCol>
                <a:gridCol w="493776">
                  <a:extLst>
                    <a:ext uri="{9D8B030D-6E8A-4147-A177-3AD203B41FA5}">
                      <a16:colId xmlns:a16="http://schemas.microsoft.com/office/drawing/2014/main" val="1213314936"/>
                    </a:ext>
                  </a:extLst>
                </a:gridCol>
                <a:gridCol w="493776">
                  <a:extLst>
                    <a:ext uri="{9D8B030D-6E8A-4147-A177-3AD203B41FA5}">
                      <a16:colId xmlns:a16="http://schemas.microsoft.com/office/drawing/2014/main" val="114646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500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- 2025-02-18 17:51:15</a:t>
                      </a:r>
                      <a:r>
                        <a:rPr kumimoji="0" lang="de-DE" sz="1000" b="0" i="0" u="none" strike="noStrike" kern="1200" cap="none" spc="0" normalizeH="0" baseline="0" noProof="0">
                          <a:ln>
                            <a:noFill/>
                          </a:ln>
                          <a:solidFill>
                            <a:prstClr val="black"/>
                          </a:solidFill>
                          <a:effectLst/>
                          <a:uLnTx/>
                          <a:uFillTx/>
                          <a:latin typeface="Calibri"/>
                          <a:ea typeface="+mn-ea"/>
                          <a:cs typeface="+mn-cs"/>
                        </a:rPr>
                        <a:t>
 ❓Wir haben gefragt, der Miesbacher Bauamtsleiter Jürgen Brückner hat geantwortet:
Wie läuft die Zusammenarbeit mit dem Kommunalmanagement der Bayernwerk Netz GmbH auf dem Weg zur LED-Umrüstung? 👀
Ein erfreuliches Match aus den eigenen Ansprüchen von Kommunalmanager Alexander und der Wahrnehmung von außen. ☺️
Schaut rein und teilt gern eure Erfahrung in den Kommentaren! 📲
#SmarteKommunen #Miesbach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https://quintly-eu-image-storage.s3.amazonaws.com/e8592415fa173d078d8bc710b723a0a6/7ac00aa6296ec898874da438cc80e864.jpg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2491</a:t>
                      </a:r>
                    </a:p>
                  </a:txBody>
                  <a:tcPr/>
                </a:tc>
                <a:extLst>
                  <a:ext uri="{0D108BD9-81ED-4DB2-BD59-A6C34878D82A}">
                    <a16:rowId xmlns:a16="http://schemas.microsoft.com/office/drawing/2014/main" val="1307202994"/>
                  </a:ext>
                </a:extLst>
              </a:tr>
            </a:tbl>
          </a:graphicData>
        </a:graphic>
      </p:graphicFrame>
      <p:sp>
        <p:nvSpPr>
          <p:cNvPr id="4" name="Text Placeholder 3">
            <a:extLst>
              <a:ext uri="{FF2B5EF4-FFF2-40B4-BE49-F238E27FC236}">
                <a16:creationId xmlns:a16="http://schemas.microsoft.com/office/drawing/2014/main" id="{5F5AED9E-7A6C-4D31-B95D-14649C519429}"/>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1019735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3404C-ABA9-4860-B0FE-834CA7D50387}"/>
              </a:ext>
            </a:extLst>
          </p:cNvPr>
          <p:cNvSpPr>
            <a:spLocks noGrp="1"/>
          </p:cNvSpPr>
          <p:nvPr>
            <p:ph type="title"/>
          </p:nvPr>
        </p:nvSpPr>
        <p:spPr/>
        <p:txBody>
          <a:bodyPr/>
          <a:lstStyle/>
          <a:p>
            <a:r>
              <a:rPr lang="en-US"/>
              <a:t>Instagram Posts Table with Fans | 3 profiles - 8 of 12</a:t>
            </a:r>
          </a:p>
        </p:txBody>
      </p:sp>
      <p:graphicFrame>
        <p:nvGraphicFramePr>
          <p:cNvPr id="5" name="Table Placeholder 4">
            <a:extLst>
              <a:ext uri="{FF2B5EF4-FFF2-40B4-BE49-F238E27FC236}">
                <a16:creationId xmlns:a16="http://schemas.microsoft.com/office/drawing/2014/main" id="{8A358D27-6356-493C-BA5A-DA379ECBEE0D}"/>
              </a:ext>
            </a:extLst>
          </p:cNvPr>
          <p:cNvGraphicFramePr>
            <a:graphicFrameLocks noGrp="1"/>
          </p:cNvGraphicFramePr>
          <p:nvPr>
            <p:ph type="tbl" sz="quarter" idx="13"/>
            <p:extLst>
              <p:ext uri="{D42A27DB-BD31-4B8C-83A1-F6EECF244321}">
                <p14:modId xmlns:p14="http://schemas.microsoft.com/office/powerpoint/2010/main" val="429350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09676884"/>
                    </a:ext>
                  </a:extLst>
                </a:gridCol>
                <a:gridCol w="987552">
                  <a:extLst>
                    <a:ext uri="{9D8B030D-6E8A-4147-A177-3AD203B41FA5}">
                      <a16:colId xmlns:a16="http://schemas.microsoft.com/office/drawing/2014/main" val="741947447"/>
                    </a:ext>
                  </a:extLst>
                </a:gridCol>
                <a:gridCol w="493776">
                  <a:extLst>
                    <a:ext uri="{9D8B030D-6E8A-4147-A177-3AD203B41FA5}">
                      <a16:colId xmlns:a16="http://schemas.microsoft.com/office/drawing/2014/main" val="1646422792"/>
                    </a:ext>
                  </a:extLst>
                </a:gridCol>
                <a:gridCol w="493776">
                  <a:extLst>
                    <a:ext uri="{9D8B030D-6E8A-4147-A177-3AD203B41FA5}">
                      <a16:colId xmlns:a16="http://schemas.microsoft.com/office/drawing/2014/main" val="669291136"/>
                    </a:ext>
                  </a:extLst>
                </a:gridCol>
                <a:gridCol w="493776">
                  <a:extLst>
                    <a:ext uri="{9D8B030D-6E8A-4147-A177-3AD203B41FA5}">
                      <a16:colId xmlns:a16="http://schemas.microsoft.com/office/drawing/2014/main" val="2614933989"/>
                    </a:ext>
                  </a:extLst>
                </a:gridCol>
                <a:gridCol w="493776">
                  <a:extLst>
                    <a:ext uri="{9D8B030D-6E8A-4147-A177-3AD203B41FA5}">
                      <a16:colId xmlns:a16="http://schemas.microsoft.com/office/drawing/2014/main" val="2982536341"/>
                    </a:ext>
                  </a:extLst>
                </a:gridCol>
                <a:gridCol w="493776">
                  <a:extLst>
                    <a:ext uri="{9D8B030D-6E8A-4147-A177-3AD203B41FA5}">
                      <a16:colId xmlns:a16="http://schemas.microsoft.com/office/drawing/2014/main" val="2288405917"/>
                    </a:ext>
                  </a:extLst>
                </a:gridCol>
                <a:gridCol w="493776">
                  <a:extLst>
                    <a:ext uri="{9D8B030D-6E8A-4147-A177-3AD203B41FA5}">
                      <a16:colId xmlns:a16="http://schemas.microsoft.com/office/drawing/2014/main" val="4271799808"/>
                    </a:ext>
                  </a:extLst>
                </a:gridCol>
                <a:gridCol w="493776">
                  <a:extLst>
                    <a:ext uri="{9D8B030D-6E8A-4147-A177-3AD203B41FA5}">
                      <a16:colId xmlns:a16="http://schemas.microsoft.com/office/drawing/2014/main" val="3951490392"/>
                    </a:ext>
                  </a:extLst>
                </a:gridCol>
                <a:gridCol w="493776">
                  <a:extLst>
                    <a:ext uri="{9D8B030D-6E8A-4147-A177-3AD203B41FA5}">
                      <a16:colId xmlns:a16="http://schemas.microsoft.com/office/drawing/2014/main" val="3260638668"/>
                    </a:ext>
                  </a:extLst>
                </a:gridCol>
                <a:gridCol w="493776">
                  <a:extLst>
                    <a:ext uri="{9D8B030D-6E8A-4147-A177-3AD203B41FA5}">
                      <a16:colId xmlns:a16="http://schemas.microsoft.com/office/drawing/2014/main" val="2305946064"/>
                    </a:ext>
                  </a:extLst>
                </a:gridCol>
                <a:gridCol w="493776">
                  <a:extLst>
                    <a:ext uri="{9D8B030D-6E8A-4147-A177-3AD203B41FA5}">
                      <a16:colId xmlns:a16="http://schemas.microsoft.com/office/drawing/2014/main" val="1937561481"/>
                    </a:ext>
                  </a:extLst>
                </a:gridCol>
                <a:gridCol w="493776">
                  <a:extLst>
                    <a:ext uri="{9D8B030D-6E8A-4147-A177-3AD203B41FA5}">
                      <a16:colId xmlns:a16="http://schemas.microsoft.com/office/drawing/2014/main" val="3789943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4887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- 2025-02-15 09:03:04</a:t>
                      </a:r>
                      <a:r>
                        <a:rPr kumimoji="0" lang="de-DE" sz="1000" b="0" i="0" u="none" strike="noStrike" kern="1200" cap="none" spc="0" normalizeH="0" baseline="0" noProof="0">
                          <a:ln>
                            <a:noFill/>
                          </a:ln>
                          <a:solidFill>
                            <a:prstClr val="black"/>
                          </a:solidFill>
                          <a:effectLst/>
                          <a:uLnTx/>
                          <a:uFillTx/>
                          <a:latin typeface="Calibri"/>
                          <a:ea typeface="+mn-ea"/>
                          <a:cs typeface="+mn-cs"/>
                        </a:rPr>
                        <a:t>
 Marco ist seit seiner Ausbildung beim Bayernwerk im Einsatz und sorgt als Servicetechniker dafür, dass die Stromversorgung auch bei extremen Wetterlagen stabil bleibt.
Ob bei Schneefall oder Gewitter – Marco fährt raus, um Störungen zu beheben und bringt gemeinsam mit seinem Team wieder alles zum Laufen. Sein persönliches Highlight: die Abwechslung in seinem Job, der ihn von einer Baustelle zur nächsten führt, sowie den engen Zusammenhalt mit seinen Kollegen und Kolleginnen. Sein Einsatz für die Heimat kennt keine Grenzen – und das zu jeder Zeit. 💡
Du willst mehr Infos zum Job in der Servicetechnik beim Bayernwerk? – Link in Bio.
#dahoamoffice #bayernwerk #servicetechniker #teamwork #karriere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https://quintly-eu-image-storage.s3.amazonaws.com/e8592415fa173d078d8bc710b723a0a6/ab0e2bf90354f1948a323c54a90f854b.jpg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3555</a:t>
                      </a:r>
                    </a:p>
                  </a:txBody>
                  <a:tcPr/>
                </a:tc>
                <a:extLst>
                  <a:ext uri="{0D108BD9-81ED-4DB2-BD59-A6C34878D82A}">
                    <a16:rowId xmlns:a16="http://schemas.microsoft.com/office/drawing/2014/main" val="404548896"/>
                  </a:ext>
                </a:extLst>
              </a:tr>
            </a:tbl>
          </a:graphicData>
        </a:graphic>
      </p:graphicFrame>
      <p:sp>
        <p:nvSpPr>
          <p:cNvPr id="4" name="Text Placeholder 3">
            <a:extLst>
              <a:ext uri="{FF2B5EF4-FFF2-40B4-BE49-F238E27FC236}">
                <a16:creationId xmlns:a16="http://schemas.microsoft.com/office/drawing/2014/main" id="{0AA1C4B6-8906-4C3C-9AEB-62198E79D826}"/>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3911136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FB23-4180-491C-93C1-4743480B3A55}"/>
              </a:ext>
            </a:extLst>
          </p:cNvPr>
          <p:cNvSpPr>
            <a:spLocks noGrp="1"/>
          </p:cNvSpPr>
          <p:nvPr>
            <p:ph type="title"/>
          </p:nvPr>
        </p:nvSpPr>
        <p:spPr/>
        <p:txBody>
          <a:bodyPr/>
          <a:lstStyle/>
          <a:p>
            <a:r>
              <a:rPr lang="en-US"/>
              <a:t>Instagram Posts Table with Fans | 3 profiles - 9 of 12</a:t>
            </a:r>
          </a:p>
        </p:txBody>
      </p:sp>
      <p:graphicFrame>
        <p:nvGraphicFramePr>
          <p:cNvPr id="5" name="Table Placeholder 4">
            <a:extLst>
              <a:ext uri="{FF2B5EF4-FFF2-40B4-BE49-F238E27FC236}">
                <a16:creationId xmlns:a16="http://schemas.microsoft.com/office/drawing/2014/main" id="{F6051B54-802D-4DF6-B72F-83A459731407}"/>
              </a:ext>
            </a:extLst>
          </p:cNvPr>
          <p:cNvGraphicFramePr>
            <a:graphicFrameLocks noGrp="1"/>
          </p:cNvGraphicFramePr>
          <p:nvPr>
            <p:ph type="tbl" sz="quarter" idx="13"/>
            <p:extLst>
              <p:ext uri="{D42A27DB-BD31-4B8C-83A1-F6EECF244321}">
                <p14:modId xmlns:p14="http://schemas.microsoft.com/office/powerpoint/2010/main" val="931238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8351497"/>
                    </a:ext>
                  </a:extLst>
                </a:gridCol>
                <a:gridCol w="987552">
                  <a:extLst>
                    <a:ext uri="{9D8B030D-6E8A-4147-A177-3AD203B41FA5}">
                      <a16:colId xmlns:a16="http://schemas.microsoft.com/office/drawing/2014/main" val="567159898"/>
                    </a:ext>
                  </a:extLst>
                </a:gridCol>
                <a:gridCol w="493776">
                  <a:extLst>
                    <a:ext uri="{9D8B030D-6E8A-4147-A177-3AD203B41FA5}">
                      <a16:colId xmlns:a16="http://schemas.microsoft.com/office/drawing/2014/main" val="208244053"/>
                    </a:ext>
                  </a:extLst>
                </a:gridCol>
                <a:gridCol w="493776">
                  <a:extLst>
                    <a:ext uri="{9D8B030D-6E8A-4147-A177-3AD203B41FA5}">
                      <a16:colId xmlns:a16="http://schemas.microsoft.com/office/drawing/2014/main" val="3798680838"/>
                    </a:ext>
                  </a:extLst>
                </a:gridCol>
                <a:gridCol w="493776">
                  <a:extLst>
                    <a:ext uri="{9D8B030D-6E8A-4147-A177-3AD203B41FA5}">
                      <a16:colId xmlns:a16="http://schemas.microsoft.com/office/drawing/2014/main" val="1503262197"/>
                    </a:ext>
                  </a:extLst>
                </a:gridCol>
                <a:gridCol w="493776">
                  <a:extLst>
                    <a:ext uri="{9D8B030D-6E8A-4147-A177-3AD203B41FA5}">
                      <a16:colId xmlns:a16="http://schemas.microsoft.com/office/drawing/2014/main" val="2613385225"/>
                    </a:ext>
                  </a:extLst>
                </a:gridCol>
                <a:gridCol w="493776">
                  <a:extLst>
                    <a:ext uri="{9D8B030D-6E8A-4147-A177-3AD203B41FA5}">
                      <a16:colId xmlns:a16="http://schemas.microsoft.com/office/drawing/2014/main" val="3366901884"/>
                    </a:ext>
                  </a:extLst>
                </a:gridCol>
                <a:gridCol w="493776">
                  <a:extLst>
                    <a:ext uri="{9D8B030D-6E8A-4147-A177-3AD203B41FA5}">
                      <a16:colId xmlns:a16="http://schemas.microsoft.com/office/drawing/2014/main" val="1978221976"/>
                    </a:ext>
                  </a:extLst>
                </a:gridCol>
                <a:gridCol w="493776">
                  <a:extLst>
                    <a:ext uri="{9D8B030D-6E8A-4147-A177-3AD203B41FA5}">
                      <a16:colId xmlns:a16="http://schemas.microsoft.com/office/drawing/2014/main" val="530204900"/>
                    </a:ext>
                  </a:extLst>
                </a:gridCol>
                <a:gridCol w="493776">
                  <a:extLst>
                    <a:ext uri="{9D8B030D-6E8A-4147-A177-3AD203B41FA5}">
                      <a16:colId xmlns:a16="http://schemas.microsoft.com/office/drawing/2014/main" val="1895464183"/>
                    </a:ext>
                  </a:extLst>
                </a:gridCol>
                <a:gridCol w="493776">
                  <a:extLst>
                    <a:ext uri="{9D8B030D-6E8A-4147-A177-3AD203B41FA5}">
                      <a16:colId xmlns:a16="http://schemas.microsoft.com/office/drawing/2014/main" val="569853404"/>
                    </a:ext>
                  </a:extLst>
                </a:gridCol>
                <a:gridCol w="493776">
                  <a:extLst>
                    <a:ext uri="{9D8B030D-6E8A-4147-A177-3AD203B41FA5}">
                      <a16:colId xmlns:a16="http://schemas.microsoft.com/office/drawing/2014/main" val="3459005926"/>
                    </a:ext>
                  </a:extLst>
                </a:gridCol>
                <a:gridCol w="493776">
                  <a:extLst>
                    <a:ext uri="{9D8B030D-6E8A-4147-A177-3AD203B41FA5}">
                      <a16:colId xmlns:a16="http://schemas.microsoft.com/office/drawing/2014/main" val="374830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5669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- 2025-02-14 09:35:48</a:t>
                      </a:r>
                      <a:r>
                        <a:rPr kumimoji="0" lang="de-DE" sz="1000" b="0" i="0" u="none" strike="noStrike" kern="1200" cap="none" spc="0" normalizeH="0" baseline="0" noProof="0">
                          <a:ln>
                            <a:noFill/>
                          </a:ln>
                          <a:solidFill>
                            <a:prstClr val="black"/>
                          </a:solidFill>
                          <a:effectLst/>
                          <a:uLnTx/>
                          <a:uFillTx/>
                          <a:latin typeface="Calibri"/>
                          <a:ea typeface="+mn-ea"/>
                          <a:cs typeface="+mn-cs"/>
                        </a:rPr>
                        <a:t>
 In diesem Sinne: Happy Valentinstag – oder einfach happy Freitag! 😉
Unsere Kommunen müssen wir nicht romantisieren, sie sind so oder so echte Hingucker!
Idylle pur, grüne Wiesen so weit das Auge reicht und smart sind sie auch noch – was will man mehr? 💛
Wie verbringt ihr den heutigen Tag? 👇
#Valentinstag #SmarteKommunen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https://quintly-eu-image-storage.s3.amazonaws.com/e8592415fa173d078d8bc710b723a0a6/edc851198fbd3525a705b654ec220b27.jpg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a:t>
                      </a:r>
                    </a:p>
                  </a:txBody>
                  <a:tcPr/>
                </a:tc>
                <a:extLst>
                  <a:ext uri="{0D108BD9-81ED-4DB2-BD59-A6C34878D82A}">
                    <a16:rowId xmlns:a16="http://schemas.microsoft.com/office/drawing/2014/main" val="4075511308"/>
                  </a:ext>
                </a:extLst>
              </a:tr>
            </a:tbl>
          </a:graphicData>
        </a:graphic>
      </p:graphicFrame>
      <p:sp>
        <p:nvSpPr>
          <p:cNvPr id="4" name="Text Placeholder 3">
            <a:extLst>
              <a:ext uri="{FF2B5EF4-FFF2-40B4-BE49-F238E27FC236}">
                <a16:creationId xmlns:a16="http://schemas.microsoft.com/office/drawing/2014/main" id="{639E1BA1-5FC6-4A6B-B03E-E38F713A8B62}"/>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3594070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8B2C-B839-4F05-B248-CE257856BD8A}"/>
              </a:ext>
            </a:extLst>
          </p:cNvPr>
          <p:cNvSpPr>
            <a:spLocks noGrp="1"/>
          </p:cNvSpPr>
          <p:nvPr>
            <p:ph type="title"/>
          </p:nvPr>
        </p:nvSpPr>
        <p:spPr/>
        <p:txBody>
          <a:bodyPr/>
          <a:lstStyle/>
          <a:p>
            <a:r>
              <a:rPr lang="en-US"/>
              <a:t>Instagram Posts Table with Fans | 3 profiles - 10 of 12</a:t>
            </a:r>
          </a:p>
        </p:txBody>
      </p:sp>
      <p:graphicFrame>
        <p:nvGraphicFramePr>
          <p:cNvPr id="5" name="Table Placeholder 4">
            <a:extLst>
              <a:ext uri="{FF2B5EF4-FFF2-40B4-BE49-F238E27FC236}">
                <a16:creationId xmlns:a16="http://schemas.microsoft.com/office/drawing/2014/main" id="{FB82D8D3-F354-4611-B93C-F7E4664FE834}"/>
              </a:ext>
            </a:extLst>
          </p:cNvPr>
          <p:cNvGraphicFramePr>
            <a:graphicFrameLocks noGrp="1"/>
          </p:cNvGraphicFramePr>
          <p:nvPr>
            <p:ph type="tbl" sz="quarter" idx="13"/>
            <p:extLst>
              <p:ext uri="{D42A27DB-BD31-4B8C-83A1-F6EECF244321}">
                <p14:modId xmlns:p14="http://schemas.microsoft.com/office/powerpoint/2010/main" val="1050499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23821211"/>
                    </a:ext>
                  </a:extLst>
                </a:gridCol>
                <a:gridCol w="987552">
                  <a:extLst>
                    <a:ext uri="{9D8B030D-6E8A-4147-A177-3AD203B41FA5}">
                      <a16:colId xmlns:a16="http://schemas.microsoft.com/office/drawing/2014/main" val="2454378406"/>
                    </a:ext>
                  </a:extLst>
                </a:gridCol>
                <a:gridCol w="493776">
                  <a:extLst>
                    <a:ext uri="{9D8B030D-6E8A-4147-A177-3AD203B41FA5}">
                      <a16:colId xmlns:a16="http://schemas.microsoft.com/office/drawing/2014/main" val="4157993266"/>
                    </a:ext>
                  </a:extLst>
                </a:gridCol>
                <a:gridCol w="493776">
                  <a:extLst>
                    <a:ext uri="{9D8B030D-6E8A-4147-A177-3AD203B41FA5}">
                      <a16:colId xmlns:a16="http://schemas.microsoft.com/office/drawing/2014/main" val="807461404"/>
                    </a:ext>
                  </a:extLst>
                </a:gridCol>
                <a:gridCol w="493776">
                  <a:extLst>
                    <a:ext uri="{9D8B030D-6E8A-4147-A177-3AD203B41FA5}">
                      <a16:colId xmlns:a16="http://schemas.microsoft.com/office/drawing/2014/main" val="3272005085"/>
                    </a:ext>
                  </a:extLst>
                </a:gridCol>
                <a:gridCol w="493776">
                  <a:extLst>
                    <a:ext uri="{9D8B030D-6E8A-4147-A177-3AD203B41FA5}">
                      <a16:colId xmlns:a16="http://schemas.microsoft.com/office/drawing/2014/main" val="1647894250"/>
                    </a:ext>
                  </a:extLst>
                </a:gridCol>
                <a:gridCol w="493776">
                  <a:extLst>
                    <a:ext uri="{9D8B030D-6E8A-4147-A177-3AD203B41FA5}">
                      <a16:colId xmlns:a16="http://schemas.microsoft.com/office/drawing/2014/main" val="2514984645"/>
                    </a:ext>
                  </a:extLst>
                </a:gridCol>
                <a:gridCol w="493776">
                  <a:extLst>
                    <a:ext uri="{9D8B030D-6E8A-4147-A177-3AD203B41FA5}">
                      <a16:colId xmlns:a16="http://schemas.microsoft.com/office/drawing/2014/main" val="2960897066"/>
                    </a:ext>
                  </a:extLst>
                </a:gridCol>
                <a:gridCol w="493776">
                  <a:extLst>
                    <a:ext uri="{9D8B030D-6E8A-4147-A177-3AD203B41FA5}">
                      <a16:colId xmlns:a16="http://schemas.microsoft.com/office/drawing/2014/main" val="1630829554"/>
                    </a:ext>
                  </a:extLst>
                </a:gridCol>
                <a:gridCol w="493776">
                  <a:extLst>
                    <a:ext uri="{9D8B030D-6E8A-4147-A177-3AD203B41FA5}">
                      <a16:colId xmlns:a16="http://schemas.microsoft.com/office/drawing/2014/main" val="3542246758"/>
                    </a:ext>
                  </a:extLst>
                </a:gridCol>
                <a:gridCol w="493776">
                  <a:extLst>
                    <a:ext uri="{9D8B030D-6E8A-4147-A177-3AD203B41FA5}">
                      <a16:colId xmlns:a16="http://schemas.microsoft.com/office/drawing/2014/main" val="1962914919"/>
                    </a:ext>
                  </a:extLst>
                </a:gridCol>
                <a:gridCol w="493776">
                  <a:extLst>
                    <a:ext uri="{9D8B030D-6E8A-4147-A177-3AD203B41FA5}">
                      <a16:colId xmlns:a16="http://schemas.microsoft.com/office/drawing/2014/main" val="811060612"/>
                    </a:ext>
                  </a:extLst>
                </a:gridCol>
                <a:gridCol w="493776">
                  <a:extLst>
                    <a:ext uri="{9D8B030D-6E8A-4147-A177-3AD203B41FA5}">
                      <a16:colId xmlns:a16="http://schemas.microsoft.com/office/drawing/2014/main" val="107909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9448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- 2025-02-13 09:18:21</a:t>
                      </a:r>
                      <a:r>
                        <a:rPr kumimoji="0" lang="de-DE" sz="1000" b="0" i="0" u="none" strike="noStrike" kern="1200" cap="none" spc="0" normalizeH="0" baseline="0" noProof="0">
                          <a:ln>
                            <a:noFill/>
                          </a:ln>
                          <a:solidFill>
                            <a:prstClr val="black"/>
                          </a:solidFill>
                          <a:effectLst/>
                          <a:uLnTx/>
                          <a:uFillTx/>
                          <a:latin typeface="Calibri"/>
                          <a:ea typeface="+mn-ea"/>
                          <a:cs typeface="+mn-cs"/>
                        </a:rPr>
                        <a:t>
 ⚡ Ob bei strömendem Regen, Schnee oder in der Dunkelheit – Marco ist immer zur Stelle, um die Stromversorgung in seiner Heimat zu sichern. Als Servicetechniker beim Bayernwerk bringt er tagtäglich Höchstleistung, damit bei jedem Wetter alles läuft. 🌧️
Was ihn antreibt? Erfahre es schon jetzt – Link in Bio.
#dahoamoffice #bayernwerk #servicetechniker #einsatzfürdieheimat #karriere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https://quintly-eu-image-storage.s3.amazonaws.com/e8592415fa173d078d8bc710b723a0a6/f2c9b700780da754f8d29b1634634615.jpg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3618</a:t>
                      </a:r>
                    </a:p>
                  </a:txBody>
                  <a:tcPr/>
                </a:tc>
                <a:extLst>
                  <a:ext uri="{0D108BD9-81ED-4DB2-BD59-A6C34878D82A}">
                    <a16:rowId xmlns:a16="http://schemas.microsoft.com/office/drawing/2014/main" val="314447425"/>
                  </a:ext>
                </a:extLst>
              </a:tr>
            </a:tbl>
          </a:graphicData>
        </a:graphic>
      </p:graphicFrame>
      <p:sp>
        <p:nvSpPr>
          <p:cNvPr id="4" name="Text Placeholder 3">
            <a:extLst>
              <a:ext uri="{FF2B5EF4-FFF2-40B4-BE49-F238E27FC236}">
                <a16:creationId xmlns:a16="http://schemas.microsoft.com/office/drawing/2014/main" id="{676285C7-2BC8-4D85-B094-DDF913578F09}"/>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3355407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C83C3-3CA3-47FA-BFEA-38E902E46B6E}"/>
              </a:ext>
            </a:extLst>
          </p:cNvPr>
          <p:cNvSpPr>
            <a:spLocks noGrp="1"/>
          </p:cNvSpPr>
          <p:nvPr>
            <p:ph type="title"/>
          </p:nvPr>
        </p:nvSpPr>
        <p:spPr/>
        <p:txBody>
          <a:bodyPr/>
          <a:lstStyle/>
          <a:p>
            <a:r>
              <a:rPr lang="en-US"/>
              <a:t>Instagram Posts Table with Fans | 3 profiles - 11 of 12</a:t>
            </a:r>
          </a:p>
        </p:txBody>
      </p:sp>
      <p:graphicFrame>
        <p:nvGraphicFramePr>
          <p:cNvPr id="5" name="Table Placeholder 4">
            <a:extLst>
              <a:ext uri="{FF2B5EF4-FFF2-40B4-BE49-F238E27FC236}">
                <a16:creationId xmlns:a16="http://schemas.microsoft.com/office/drawing/2014/main" id="{CC944201-F49E-44FC-AC5F-C2039FCB091B}"/>
              </a:ext>
            </a:extLst>
          </p:cNvPr>
          <p:cNvGraphicFramePr>
            <a:graphicFrameLocks noGrp="1"/>
          </p:cNvGraphicFramePr>
          <p:nvPr>
            <p:ph type="tbl" sz="quarter" idx="13"/>
            <p:extLst>
              <p:ext uri="{D42A27DB-BD31-4B8C-83A1-F6EECF244321}">
                <p14:modId xmlns:p14="http://schemas.microsoft.com/office/powerpoint/2010/main" val="86370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48456969"/>
                    </a:ext>
                  </a:extLst>
                </a:gridCol>
                <a:gridCol w="987552">
                  <a:extLst>
                    <a:ext uri="{9D8B030D-6E8A-4147-A177-3AD203B41FA5}">
                      <a16:colId xmlns:a16="http://schemas.microsoft.com/office/drawing/2014/main" val="1795520053"/>
                    </a:ext>
                  </a:extLst>
                </a:gridCol>
                <a:gridCol w="493776">
                  <a:extLst>
                    <a:ext uri="{9D8B030D-6E8A-4147-A177-3AD203B41FA5}">
                      <a16:colId xmlns:a16="http://schemas.microsoft.com/office/drawing/2014/main" val="332422149"/>
                    </a:ext>
                  </a:extLst>
                </a:gridCol>
                <a:gridCol w="493776">
                  <a:extLst>
                    <a:ext uri="{9D8B030D-6E8A-4147-A177-3AD203B41FA5}">
                      <a16:colId xmlns:a16="http://schemas.microsoft.com/office/drawing/2014/main" val="3750961791"/>
                    </a:ext>
                  </a:extLst>
                </a:gridCol>
                <a:gridCol w="493776">
                  <a:extLst>
                    <a:ext uri="{9D8B030D-6E8A-4147-A177-3AD203B41FA5}">
                      <a16:colId xmlns:a16="http://schemas.microsoft.com/office/drawing/2014/main" val="2968050519"/>
                    </a:ext>
                  </a:extLst>
                </a:gridCol>
                <a:gridCol w="493776">
                  <a:extLst>
                    <a:ext uri="{9D8B030D-6E8A-4147-A177-3AD203B41FA5}">
                      <a16:colId xmlns:a16="http://schemas.microsoft.com/office/drawing/2014/main" val="2104115476"/>
                    </a:ext>
                  </a:extLst>
                </a:gridCol>
                <a:gridCol w="493776">
                  <a:extLst>
                    <a:ext uri="{9D8B030D-6E8A-4147-A177-3AD203B41FA5}">
                      <a16:colId xmlns:a16="http://schemas.microsoft.com/office/drawing/2014/main" val="2326425838"/>
                    </a:ext>
                  </a:extLst>
                </a:gridCol>
                <a:gridCol w="493776">
                  <a:extLst>
                    <a:ext uri="{9D8B030D-6E8A-4147-A177-3AD203B41FA5}">
                      <a16:colId xmlns:a16="http://schemas.microsoft.com/office/drawing/2014/main" val="685022356"/>
                    </a:ext>
                  </a:extLst>
                </a:gridCol>
                <a:gridCol w="493776">
                  <a:extLst>
                    <a:ext uri="{9D8B030D-6E8A-4147-A177-3AD203B41FA5}">
                      <a16:colId xmlns:a16="http://schemas.microsoft.com/office/drawing/2014/main" val="1542389467"/>
                    </a:ext>
                  </a:extLst>
                </a:gridCol>
                <a:gridCol w="493776">
                  <a:extLst>
                    <a:ext uri="{9D8B030D-6E8A-4147-A177-3AD203B41FA5}">
                      <a16:colId xmlns:a16="http://schemas.microsoft.com/office/drawing/2014/main" val="1723594445"/>
                    </a:ext>
                  </a:extLst>
                </a:gridCol>
                <a:gridCol w="493776">
                  <a:extLst>
                    <a:ext uri="{9D8B030D-6E8A-4147-A177-3AD203B41FA5}">
                      <a16:colId xmlns:a16="http://schemas.microsoft.com/office/drawing/2014/main" val="2966938127"/>
                    </a:ext>
                  </a:extLst>
                </a:gridCol>
                <a:gridCol w="493776">
                  <a:extLst>
                    <a:ext uri="{9D8B030D-6E8A-4147-A177-3AD203B41FA5}">
                      <a16:colId xmlns:a16="http://schemas.microsoft.com/office/drawing/2014/main" val="515489889"/>
                    </a:ext>
                  </a:extLst>
                </a:gridCol>
                <a:gridCol w="493776">
                  <a:extLst>
                    <a:ext uri="{9D8B030D-6E8A-4147-A177-3AD203B41FA5}">
                      <a16:colId xmlns:a16="http://schemas.microsoft.com/office/drawing/2014/main" val="3785153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6089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- 2025-02-12 16:38:54</a:t>
                      </a:r>
                      <a:r>
                        <a:rPr kumimoji="0" lang="de-DE" sz="1000" b="0" i="0" u="none" strike="noStrike" kern="1200" cap="none" spc="0" normalizeH="0" baseline="0" noProof="0">
                          <a:ln>
                            <a:noFill/>
                          </a:ln>
                          <a:solidFill>
                            <a:prstClr val="black"/>
                          </a:solidFill>
                          <a:effectLst/>
                          <a:uLnTx/>
                          <a:uFillTx/>
                          <a:latin typeface="Calibri"/>
                          <a:ea typeface="+mn-ea"/>
                          <a:cs typeface="+mn-cs"/>
                        </a:rPr>
                        <a:t>
 LED-Beleuchtungsprojekt: „Ortsverbindungsstraße“ in Miesbach 🏔️
Wie das Projekt ins Leben gekommen ist und was das Ganze mit Lichtsmog zu tun hat, erzählen Nicki Meyer und Jürgen Brückner vom Bauamt in Miesbach .
Was weißt du schon über Lichtsmog? 💡
#SmarteKommunen #Miesbach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https://quintly-eu-image-storage.s3.amazonaws.com/e8592415fa173d078d8bc710b723a0a6/3deba55e339af14d1a4bc3d854a00b5b.jpg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a:t>
                      </a:r>
                    </a:p>
                  </a:txBody>
                  <a:tcPr/>
                </a:tc>
                <a:extLst>
                  <a:ext uri="{0D108BD9-81ED-4DB2-BD59-A6C34878D82A}">
                    <a16:rowId xmlns:a16="http://schemas.microsoft.com/office/drawing/2014/main" val="2195649635"/>
                  </a:ext>
                </a:extLst>
              </a:tr>
            </a:tbl>
          </a:graphicData>
        </a:graphic>
      </p:graphicFrame>
      <p:sp>
        <p:nvSpPr>
          <p:cNvPr id="4" name="Text Placeholder 3">
            <a:extLst>
              <a:ext uri="{FF2B5EF4-FFF2-40B4-BE49-F238E27FC236}">
                <a16:creationId xmlns:a16="http://schemas.microsoft.com/office/drawing/2014/main" id="{18770C81-48CC-4454-9B0B-083BF3B52438}"/>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129407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BCDA-A6B2-4465-84FC-36DEE7BA1792}"/>
              </a:ext>
            </a:extLst>
          </p:cNvPr>
          <p:cNvSpPr>
            <a:spLocks noGrp="1"/>
          </p:cNvSpPr>
          <p:nvPr>
            <p:ph type="title"/>
          </p:nvPr>
        </p:nvSpPr>
        <p:spPr/>
        <p:txBody>
          <a:bodyPr/>
          <a:lstStyle/>
          <a:p>
            <a:r>
              <a:rPr lang="en-US"/>
              <a:t>Instagram Posts Table with Fans | 3 profiles - 12 of 12</a:t>
            </a:r>
          </a:p>
        </p:txBody>
      </p:sp>
      <p:graphicFrame>
        <p:nvGraphicFramePr>
          <p:cNvPr id="5" name="Table Placeholder 4">
            <a:extLst>
              <a:ext uri="{FF2B5EF4-FFF2-40B4-BE49-F238E27FC236}">
                <a16:creationId xmlns:a16="http://schemas.microsoft.com/office/drawing/2014/main" id="{D68228C9-6204-4CD8-AFCA-4338A3EA7B31}"/>
              </a:ext>
            </a:extLst>
          </p:cNvPr>
          <p:cNvGraphicFramePr>
            <a:graphicFrameLocks noGrp="1"/>
          </p:cNvGraphicFramePr>
          <p:nvPr>
            <p:ph type="tbl" sz="quarter" idx="13"/>
            <p:extLst>
              <p:ext uri="{D42A27DB-BD31-4B8C-83A1-F6EECF244321}">
                <p14:modId xmlns:p14="http://schemas.microsoft.com/office/powerpoint/2010/main" val="3801510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64805387"/>
                    </a:ext>
                  </a:extLst>
                </a:gridCol>
                <a:gridCol w="987552">
                  <a:extLst>
                    <a:ext uri="{9D8B030D-6E8A-4147-A177-3AD203B41FA5}">
                      <a16:colId xmlns:a16="http://schemas.microsoft.com/office/drawing/2014/main" val="2361230943"/>
                    </a:ext>
                  </a:extLst>
                </a:gridCol>
                <a:gridCol w="493776">
                  <a:extLst>
                    <a:ext uri="{9D8B030D-6E8A-4147-A177-3AD203B41FA5}">
                      <a16:colId xmlns:a16="http://schemas.microsoft.com/office/drawing/2014/main" val="1672291398"/>
                    </a:ext>
                  </a:extLst>
                </a:gridCol>
                <a:gridCol w="493776">
                  <a:extLst>
                    <a:ext uri="{9D8B030D-6E8A-4147-A177-3AD203B41FA5}">
                      <a16:colId xmlns:a16="http://schemas.microsoft.com/office/drawing/2014/main" val="3134142332"/>
                    </a:ext>
                  </a:extLst>
                </a:gridCol>
                <a:gridCol w="493776">
                  <a:extLst>
                    <a:ext uri="{9D8B030D-6E8A-4147-A177-3AD203B41FA5}">
                      <a16:colId xmlns:a16="http://schemas.microsoft.com/office/drawing/2014/main" val="1991953141"/>
                    </a:ext>
                  </a:extLst>
                </a:gridCol>
                <a:gridCol w="493776">
                  <a:extLst>
                    <a:ext uri="{9D8B030D-6E8A-4147-A177-3AD203B41FA5}">
                      <a16:colId xmlns:a16="http://schemas.microsoft.com/office/drawing/2014/main" val="527088893"/>
                    </a:ext>
                  </a:extLst>
                </a:gridCol>
                <a:gridCol w="493776">
                  <a:extLst>
                    <a:ext uri="{9D8B030D-6E8A-4147-A177-3AD203B41FA5}">
                      <a16:colId xmlns:a16="http://schemas.microsoft.com/office/drawing/2014/main" val="2966655764"/>
                    </a:ext>
                  </a:extLst>
                </a:gridCol>
                <a:gridCol w="493776">
                  <a:extLst>
                    <a:ext uri="{9D8B030D-6E8A-4147-A177-3AD203B41FA5}">
                      <a16:colId xmlns:a16="http://schemas.microsoft.com/office/drawing/2014/main" val="1072027886"/>
                    </a:ext>
                  </a:extLst>
                </a:gridCol>
                <a:gridCol w="493776">
                  <a:extLst>
                    <a:ext uri="{9D8B030D-6E8A-4147-A177-3AD203B41FA5}">
                      <a16:colId xmlns:a16="http://schemas.microsoft.com/office/drawing/2014/main" val="4104568290"/>
                    </a:ext>
                  </a:extLst>
                </a:gridCol>
                <a:gridCol w="493776">
                  <a:extLst>
                    <a:ext uri="{9D8B030D-6E8A-4147-A177-3AD203B41FA5}">
                      <a16:colId xmlns:a16="http://schemas.microsoft.com/office/drawing/2014/main" val="1036534342"/>
                    </a:ext>
                  </a:extLst>
                </a:gridCol>
                <a:gridCol w="493776">
                  <a:extLst>
                    <a:ext uri="{9D8B030D-6E8A-4147-A177-3AD203B41FA5}">
                      <a16:colId xmlns:a16="http://schemas.microsoft.com/office/drawing/2014/main" val="4086456144"/>
                    </a:ext>
                  </a:extLst>
                </a:gridCol>
                <a:gridCol w="493776">
                  <a:extLst>
                    <a:ext uri="{9D8B030D-6E8A-4147-A177-3AD203B41FA5}">
                      <a16:colId xmlns:a16="http://schemas.microsoft.com/office/drawing/2014/main" val="3993252011"/>
                    </a:ext>
                  </a:extLst>
                </a:gridCol>
                <a:gridCol w="493776">
                  <a:extLst>
                    <a:ext uri="{9D8B030D-6E8A-4147-A177-3AD203B41FA5}">
                      <a16:colId xmlns:a16="http://schemas.microsoft.com/office/drawing/2014/main" val="3765011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2081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bayernwerk - 2025-02-11 16:31:45</a:t>
                      </a:r>
                      <a:r>
                        <a:rPr kumimoji="0" lang="de-DE" sz="1000" b="0" i="0" u="none" strike="noStrike" kern="1200" cap="none" spc="0" normalizeH="0" baseline="0" noProof="0">
                          <a:ln>
                            <a:noFill/>
                          </a:ln>
                          <a:solidFill>
                            <a:prstClr val="black"/>
                          </a:solidFill>
                          <a:effectLst/>
                          <a:uLnTx/>
                          <a:uFillTx/>
                          <a:latin typeface="Calibri"/>
                          <a:ea typeface="+mn-ea"/>
                          <a:cs typeface="+mn-cs"/>
                        </a:rPr>
                        <a:t>
 📢 Praxistag beim Bayernwerk: Einmal ein Umspannwerk von innen sehen! 
🔍 Wann? 27. Februar 2025, 09:00 – 13:00 Uhr
📍 Wo? Straubinger Straße 54, 93055 Regensburg
🎓 Für wen? Studierende der Fachrichtungen Elektro-/Feinwerktechnik/Mechatronik &amp; Wirtschaftsingenieurwesen
💡 Erhalte exklusive Einblicke in die Welt der Energieversorgung, vernetze dich mit Expert:innen und entdecke deine Karrieremöglichkeiten beim Bayernwerk!
Du hast Interesse? Dann sei schnell - die Teilnehmerzahl ist auf 20 Personen begrenzt! 
👉 Jetzt anmelden über den Link in Bio!
#bayernwerk #berufseinstieg #karrierestart #jobbörse #networking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https://quintly-eu-image-storage.s3.amazonaws.com/e8592415fa173d078d8bc710b723a0a6/53258e65de888549a8845ca68691486a.jpg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12:29:15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extLst>
                  <a:ext uri="{0D108BD9-81ED-4DB2-BD59-A6C34878D82A}">
                    <a16:rowId xmlns:a16="http://schemas.microsoft.com/office/drawing/2014/main" val="2260228388"/>
                  </a:ext>
                </a:extLst>
              </a:tr>
            </a:tbl>
          </a:graphicData>
        </a:graphic>
      </p:graphicFrame>
      <p:sp>
        <p:nvSpPr>
          <p:cNvPr id="4" name="Text Placeholder 3">
            <a:extLst>
              <a:ext uri="{FF2B5EF4-FFF2-40B4-BE49-F238E27FC236}">
                <a16:creationId xmlns:a16="http://schemas.microsoft.com/office/drawing/2014/main" id="{F66C2860-16A0-4B55-A961-F5F80FCC2307}"/>
              </a:ext>
            </a:extLst>
          </p:cNvPr>
          <p:cNvSpPr>
            <a:spLocks noGrp="1"/>
          </p:cNvSpPr>
          <p:nvPr>
            <p:ph type="body" sz="quarter" idx="14"/>
          </p:nvPr>
        </p:nvSpPr>
        <p:spPr/>
        <p:txBody>
          <a:bodyPr/>
          <a:lstStyle/>
          <a:p>
            <a:r>
              <a:rPr lang="en-US"/>
              <a:t>02/10/2025 - 02/23/2025</a:t>
            </a:r>
          </a:p>
        </p:txBody>
      </p:sp>
    </p:spTree>
    <p:extLst>
      <p:ext uri="{BB962C8B-B14F-4D97-AF65-F5344CB8AC3E}">
        <p14:creationId xmlns:p14="http://schemas.microsoft.com/office/powerpoint/2010/main" val="41433767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1917</Words>
  <Application>Microsoft Office PowerPoint</Application>
  <PresentationFormat>On-screen Show (4:3)</PresentationFormat>
  <Paragraphs>323</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Posts Table with Fans | 3 profiles - 1 of 12</vt:lpstr>
      <vt:lpstr>Instagram Posts Table with Fans | 3 profiles - 2 of 12</vt:lpstr>
      <vt:lpstr>Instagram Posts Table with Fans | 3 profiles - 3 of 12</vt:lpstr>
      <vt:lpstr>Instagram Posts Table with Fans | 3 profiles - 4 of 12</vt:lpstr>
      <vt:lpstr>Instagram Posts Table with Fans | 3 profiles - 5 of 12</vt:lpstr>
      <vt:lpstr>Instagram Posts Table with Fans | 3 profiles - 6 of 12</vt:lpstr>
      <vt:lpstr>Instagram Posts Table with Fans | 3 profiles - 7 of 12</vt:lpstr>
      <vt:lpstr>Instagram Posts Table with Fans | 3 profiles - 8 of 12</vt:lpstr>
      <vt:lpstr>Instagram Posts Table with Fans | 3 profiles - 9 of 12</vt:lpstr>
      <vt:lpstr>Instagram Posts Table with Fans | 3 profiles - 10 of 12</vt:lpstr>
      <vt:lpstr>Instagram Posts Table with Fans | 3 profiles - 11 of 12</vt:lpstr>
      <vt:lpstr>Instagram Posts Table with Fans | 3 profiles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3 profiles - 1 of 12</dc:title>
  <dc:creator>Frederik Born</dc:creator>
  <cp:lastModifiedBy>Frederik Born</cp:lastModifiedBy>
  <cp:revision>1</cp:revision>
  <dcterms:created xsi:type="dcterms:W3CDTF">2025-02-24T15:58:42Z</dcterms:created>
  <dcterms:modified xsi:type="dcterms:W3CDTF">2025-02-24T16:00:00Z</dcterms:modified>
</cp:coreProperties>
</file>