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C1984-1D52-4874-9508-C1AE4DDCFE59}"/>
              </a:ext>
            </a:extLst>
          </p:cNvPr>
          <p:cNvSpPr>
            <a:spLocks noGrp="1"/>
          </p:cNvSpPr>
          <p:nvPr>
            <p:ph type="title"/>
          </p:nvPr>
        </p:nvSpPr>
        <p:spPr/>
        <p:txBody>
          <a:bodyPr/>
          <a:lstStyle/>
          <a:p>
            <a:r>
              <a:rPr lang="en-US"/>
              <a:t>Instagram Posts Table with Fans | 3 profiles - 1 of 10</a:t>
            </a:r>
          </a:p>
        </p:txBody>
      </p:sp>
      <p:graphicFrame>
        <p:nvGraphicFramePr>
          <p:cNvPr id="5" name="Table Placeholder 4">
            <a:extLst>
              <a:ext uri="{FF2B5EF4-FFF2-40B4-BE49-F238E27FC236}">
                <a16:creationId xmlns:a16="http://schemas.microsoft.com/office/drawing/2014/main" id="{D051EF09-67BB-4399-90B6-AEFFD692484F}"/>
              </a:ext>
            </a:extLst>
          </p:cNvPr>
          <p:cNvGraphicFramePr>
            <a:graphicFrameLocks noGrp="1"/>
          </p:cNvGraphicFramePr>
          <p:nvPr>
            <p:ph type="tbl" sz="quarter" idx="13"/>
            <p:extLst>
              <p:ext uri="{D42A27DB-BD31-4B8C-83A1-F6EECF244321}">
                <p14:modId xmlns:p14="http://schemas.microsoft.com/office/powerpoint/2010/main" val="4225937866"/>
              </p:ext>
            </p:extLst>
          </p:nvPr>
        </p:nvGraphicFramePr>
        <p:xfrm>
          <a:off x="457200" y="1731963"/>
          <a:ext cx="7982712" cy="100584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82410462"/>
                    </a:ext>
                  </a:extLst>
                </a:gridCol>
                <a:gridCol w="987552">
                  <a:extLst>
                    <a:ext uri="{9D8B030D-6E8A-4147-A177-3AD203B41FA5}">
                      <a16:colId xmlns:a16="http://schemas.microsoft.com/office/drawing/2014/main" val="3860559325"/>
                    </a:ext>
                  </a:extLst>
                </a:gridCol>
                <a:gridCol w="493776">
                  <a:extLst>
                    <a:ext uri="{9D8B030D-6E8A-4147-A177-3AD203B41FA5}">
                      <a16:colId xmlns:a16="http://schemas.microsoft.com/office/drawing/2014/main" val="3158894683"/>
                    </a:ext>
                  </a:extLst>
                </a:gridCol>
                <a:gridCol w="493776">
                  <a:extLst>
                    <a:ext uri="{9D8B030D-6E8A-4147-A177-3AD203B41FA5}">
                      <a16:colId xmlns:a16="http://schemas.microsoft.com/office/drawing/2014/main" val="393547901"/>
                    </a:ext>
                  </a:extLst>
                </a:gridCol>
                <a:gridCol w="493776">
                  <a:extLst>
                    <a:ext uri="{9D8B030D-6E8A-4147-A177-3AD203B41FA5}">
                      <a16:colId xmlns:a16="http://schemas.microsoft.com/office/drawing/2014/main" val="2347325977"/>
                    </a:ext>
                  </a:extLst>
                </a:gridCol>
                <a:gridCol w="493776">
                  <a:extLst>
                    <a:ext uri="{9D8B030D-6E8A-4147-A177-3AD203B41FA5}">
                      <a16:colId xmlns:a16="http://schemas.microsoft.com/office/drawing/2014/main" val="3806252284"/>
                    </a:ext>
                  </a:extLst>
                </a:gridCol>
                <a:gridCol w="493776">
                  <a:extLst>
                    <a:ext uri="{9D8B030D-6E8A-4147-A177-3AD203B41FA5}">
                      <a16:colId xmlns:a16="http://schemas.microsoft.com/office/drawing/2014/main" val="3940657894"/>
                    </a:ext>
                  </a:extLst>
                </a:gridCol>
                <a:gridCol w="493776">
                  <a:extLst>
                    <a:ext uri="{9D8B030D-6E8A-4147-A177-3AD203B41FA5}">
                      <a16:colId xmlns:a16="http://schemas.microsoft.com/office/drawing/2014/main" val="3518686263"/>
                    </a:ext>
                  </a:extLst>
                </a:gridCol>
                <a:gridCol w="493776">
                  <a:extLst>
                    <a:ext uri="{9D8B030D-6E8A-4147-A177-3AD203B41FA5}">
                      <a16:colId xmlns:a16="http://schemas.microsoft.com/office/drawing/2014/main" val="513525830"/>
                    </a:ext>
                  </a:extLst>
                </a:gridCol>
                <a:gridCol w="493776">
                  <a:extLst>
                    <a:ext uri="{9D8B030D-6E8A-4147-A177-3AD203B41FA5}">
                      <a16:colId xmlns:a16="http://schemas.microsoft.com/office/drawing/2014/main" val="1983040493"/>
                    </a:ext>
                  </a:extLst>
                </a:gridCol>
                <a:gridCol w="493776">
                  <a:extLst>
                    <a:ext uri="{9D8B030D-6E8A-4147-A177-3AD203B41FA5}">
                      <a16:colId xmlns:a16="http://schemas.microsoft.com/office/drawing/2014/main" val="3586977297"/>
                    </a:ext>
                  </a:extLst>
                </a:gridCol>
                <a:gridCol w="493776">
                  <a:extLst>
                    <a:ext uri="{9D8B030D-6E8A-4147-A177-3AD203B41FA5}">
                      <a16:colId xmlns:a16="http://schemas.microsoft.com/office/drawing/2014/main" val="237299037"/>
                    </a:ext>
                  </a:extLst>
                </a:gridCol>
                <a:gridCol w="493776">
                  <a:extLst>
                    <a:ext uri="{9D8B030D-6E8A-4147-A177-3AD203B41FA5}">
                      <a16:colId xmlns:a16="http://schemas.microsoft.com/office/drawing/2014/main" val="97325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06562272"/>
                  </a:ext>
                </a:extLst>
              </a:tr>
            </a:tbl>
          </a:graphicData>
        </a:graphic>
      </p:graphicFrame>
      <p:sp>
        <p:nvSpPr>
          <p:cNvPr id="4" name="Text Placeholder 3">
            <a:extLst>
              <a:ext uri="{FF2B5EF4-FFF2-40B4-BE49-F238E27FC236}">
                <a16:creationId xmlns:a16="http://schemas.microsoft.com/office/drawing/2014/main" id="{74EDFA2E-9C4F-4A58-BF56-323FA2CEDF4F}"/>
              </a:ext>
            </a:extLst>
          </p:cNvPr>
          <p:cNvSpPr>
            <a:spLocks noGrp="1"/>
          </p:cNvSpPr>
          <p:nvPr>
            <p:ph type="body" sz="quarter" idx="14"/>
          </p:nvPr>
        </p:nvSpPr>
        <p:spPr/>
        <p:txBody>
          <a:bodyPr/>
          <a:lstStyle/>
          <a:p>
            <a:r>
              <a:rPr lang="en-US"/>
              <a:t>10/28/2024 - 11/10/2024</a:t>
            </a:r>
          </a:p>
        </p:txBody>
      </p:sp>
    </p:spTree>
    <p:extLst>
      <p:ext uri="{BB962C8B-B14F-4D97-AF65-F5344CB8AC3E}">
        <p14:creationId xmlns:p14="http://schemas.microsoft.com/office/powerpoint/2010/main" val="1195031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70DFC-CDB4-4D98-BF62-29EC2A2AEDCB}"/>
              </a:ext>
            </a:extLst>
          </p:cNvPr>
          <p:cNvSpPr>
            <a:spLocks noGrp="1"/>
          </p:cNvSpPr>
          <p:nvPr>
            <p:ph type="title"/>
          </p:nvPr>
        </p:nvSpPr>
        <p:spPr/>
        <p:txBody>
          <a:bodyPr/>
          <a:lstStyle/>
          <a:p>
            <a:r>
              <a:rPr lang="en-US"/>
              <a:t>Instagram Posts Table with Fans | 3 profiles - 2 of 10</a:t>
            </a:r>
          </a:p>
        </p:txBody>
      </p:sp>
      <p:graphicFrame>
        <p:nvGraphicFramePr>
          <p:cNvPr id="5" name="Table Placeholder 4">
            <a:extLst>
              <a:ext uri="{FF2B5EF4-FFF2-40B4-BE49-F238E27FC236}">
                <a16:creationId xmlns:a16="http://schemas.microsoft.com/office/drawing/2014/main" id="{2212338B-CE95-41D1-828F-F846385AA319}"/>
              </a:ext>
            </a:extLst>
          </p:cNvPr>
          <p:cNvGraphicFramePr>
            <a:graphicFrameLocks noGrp="1"/>
          </p:cNvGraphicFramePr>
          <p:nvPr>
            <p:ph type="tbl" sz="quarter" idx="13"/>
            <p:extLst>
              <p:ext uri="{D42A27DB-BD31-4B8C-83A1-F6EECF244321}">
                <p14:modId xmlns:p14="http://schemas.microsoft.com/office/powerpoint/2010/main" val="808322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74342829"/>
                    </a:ext>
                  </a:extLst>
                </a:gridCol>
                <a:gridCol w="987552">
                  <a:extLst>
                    <a:ext uri="{9D8B030D-6E8A-4147-A177-3AD203B41FA5}">
                      <a16:colId xmlns:a16="http://schemas.microsoft.com/office/drawing/2014/main" val="2257654987"/>
                    </a:ext>
                  </a:extLst>
                </a:gridCol>
                <a:gridCol w="493776">
                  <a:extLst>
                    <a:ext uri="{9D8B030D-6E8A-4147-A177-3AD203B41FA5}">
                      <a16:colId xmlns:a16="http://schemas.microsoft.com/office/drawing/2014/main" val="185871929"/>
                    </a:ext>
                  </a:extLst>
                </a:gridCol>
                <a:gridCol w="493776">
                  <a:extLst>
                    <a:ext uri="{9D8B030D-6E8A-4147-A177-3AD203B41FA5}">
                      <a16:colId xmlns:a16="http://schemas.microsoft.com/office/drawing/2014/main" val="597000255"/>
                    </a:ext>
                  </a:extLst>
                </a:gridCol>
                <a:gridCol w="493776">
                  <a:extLst>
                    <a:ext uri="{9D8B030D-6E8A-4147-A177-3AD203B41FA5}">
                      <a16:colId xmlns:a16="http://schemas.microsoft.com/office/drawing/2014/main" val="1955884998"/>
                    </a:ext>
                  </a:extLst>
                </a:gridCol>
                <a:gridCol w="493776">
                  <a:extLst>
                    <a:ext uri="{9D8B030D-6E8A-4147-A177-3AD203B41FA5}">
                      <a16:colId xmlns:a16="http://schemas.microsoft.com/office/drawing/2014/main" val="4115641050"/>
                    </a:ext>
                  </a:extLst>
                </a:gridCol>
                <a:gridCol w="493776">
                  <a:extLst>
                    <a:ext uri="{9D8B030D-6E8A-4147-A177-3AD203B41FA5}">
                      <a16:colId xmlns:a16="http://schemas.microsoft.com/office/drawing/2014/main" val="3079484688"/>
                    </a:ext>
                  </a:extLst>
                </a:gridCol>
                <a:gridCol w="493776">
                  <a:extLst>
                    <a:ext uri="{9D8B030D-6E8A-4147-A177-3AD203B41FA5}">
                      <a16:colId xmlns:a16="http://schemas.microsoft.com/office/drawing/2014/main" val="2606585927"/>
                    </a:ext>
                  </a:extLst>
                </a:gridCol>
                <a:gridCol w="493776">
                  <a:extLst>
                    <a:ext uri="{9D8B030D-6E8A-4147-A177-3AD203B41FA5}">
                      <a16:colId xmlns:a16="http://schemas.microsoft.com/office/drawing/2014/main" val="193915708"/>
                    </a:ext>
                  </a:extLst>
                </a:gridCol>
                <a:gridCol w="493776">
                  <a:extLst>
                    <a:ext uri="{9D8B030D-6E8A-4147-A177-3AD203B41FA5}">
                      <a16:colId xmlns:a16="http://schemas.microsoft.com/office/drawing/2014/main" val="3969198255"/>
                    </a:ext>
                  </a:extLst>
                </a:gridCol>
                <a:gridCol w="493776">
                  <a:extLst>
                    <a:ext uri="{9D8B030D-6E8A-4147-A177-3AD203B41FA5}">
                      <a16:colId xmlns:a16="http://schemas.microsoft.com/office/drawing/2014/main" val="4201822184"/>
                    </a:ext>
                  </a:extLst>
                </a:gridCol>
                <a:gridCol w="493776">
                  <a:extLst>
                    <a:ext uri="{9D8B030D-6E8A-4147-A177-3AD203B41FA5}">
                      <a16:colId xmlns:a16="http://schemas.microsoft.com/office/drawing/2014/main" val="815286972"/>
                    </a:ext>
                  </a:extLst>
                </a:gridCol>
                <a:gridCol w="493776">
                  <a:extLst>
                    <a:ext uri="{9D8B030D-6E8A-4147-A177-3AD203B41FA5}">
                      <a16:colId xmlns:a16="http://schemas.microsoft.com/office/drawing/2014/main" val="1266399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29392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- 2024-11-08 16:47:51</a:t>
                      </a:r>
                      <a:r>
                        <a:rPr kumimoji="0" lang="de-DE" sz="1000" b="0" i="0" u="none" strike="noStrike" kern="1200" cap="none" spc="0" normalizeH="0" baseline="0" noProof="0">
                          <a:ln>
                            <a:noFill/>
                          </a:ln>
                          <a:solidFill>
                            <a:prstClr val="black"/>
                          </a:solidFill>
                          <a:effectLst/>
                          <a:uLnTx/>
                          <a:uFillTx/>
                          <a:latin typeface="Calibri"/>
                          <a:ea typeface="+mn-ea"/>
                          <a:cs typeface="+mn-cs"/>
                        </a:rPr>
                        <a:t>
 Wissenschaft bildet die Basis für die Realität von morgen! ⚡️ 
33 Top-Absolventinnen und -Absolventen der bayerischen Hochschulen, Universitäten und Kunsthochschulen erhalten den Kulturpreis Bayern. 🏆 
Herzlichen Glückwunsch! 👏 
Den Kulturpreis Bayern verleiht das Bayernwerk in Partnerschaft mit dem @stmwk.bayern 
Der Bayerische Wissenschafts- und Kunstminister @markusblume75 betont: „Die Preisträger beleben mit ihrem Zukunfts-Spirit unseren Wissenschaftsstandort. Hier zeigt sich: Unsere Hochschulen sind echte Talent- und Innovationschmieden.“
Kulturpreis Bayern live am 14. November, 19 Uhr - im bayerischen Regionalfernsehen oder im Stream auf den @bayernwerk Profilen. 📺📱
#Kulturpreisbayern2024 #ZukunftGestalten #WissenschaftUndKunst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https://quintly-eu-image-storage.s3.amazonaws.com/e8592415fa173d078d8bc710b723a0a6/14ad591c22432781a0839933464222d6.jpg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11/11/2024 06:30:13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3355</a:t>
                      </a:r>
                    </a:p>
                  </a:txBody>
                  <a:tcPr/>
                </a:tc>
                <a:extLst>
                  <a:ext uri="{0D108BD9-81ED-4DB2-BD59-A6C34878D82A}">
                    <a16:rowId xmlns:a16="http://schemas.microsoft.com/office/drawing/2014/main" val="3111599494"/>
                  </a:ext>
                </a:extLst>
              </a:tr>
            </a:tbl>
          </a:graphicData>
        </a:graphic>
      </p:graphicFrame>
      <p:sp>
        <p:nvSpPr>
          <p:cNvPr id="4" name="Text Placeholder 3">
            <a:extLst>
              <a:ext uri="{FF2B5EF4-FFF2-40B4-BE49-F238E27FC236}">
                <a16:creationId xmlns:a16="http://schemas.microsoft.com/office/drawing/2014/main" id="{31F4448F-488A-477A-97EC-32FD5E2C8A38}"/>
              </a:ext>
            </a:extLst>
          </p:cNvPr>
          <p:cNvSpPr>
            <a:spLocks noGrp="1"/>
          </p:cNvSpPr>
          <p:nvPr>
            <p:ph type="body" sz="quarter" idx="14"/>
          </p:nvPr>
        </p:nvSpPr>
        <p:spPr/>
        <p:txBody>
          <a:bodyPr/>
          <a:lstStyle/>
          <a:p>
            <a:r>
              <a:rPr lang="en-US"/>
              <a:t>10/28/2024 - 11/10/2024</a:t>
            </a:r>
          </a:p>
        </p:txBody>
      </p:sp>
    </p:spTree>
    <p:extLst>
      <p:ext uri="{BB962C8B-B14F-4D97-AF65-F5344CB8AC3E}">
        <p14:creationId xmlns:p14="http://schemas.microsoft.com/office/powerpoint/2010/main" val="4257695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B8DF9-A720-492E-B75C-D1BF0AE41BBC}"/>
              </a:ext>
            </a:extLst>
          </p:cNvPr>
          <p:cNvSpPr>
            <a:spLocks noGrp="1"/>
          </p:cNvSpPr>
          <p:nvPr>
            <p:ph type="title"/>
          </p:nvPr>
        </p:nvSpPr>
        <p:spPr/>
        <p:txBody>
          <a:bodyPr/>
          <a:lstStyle/>
          <a:p>
            <a:r>
              <a:rPr lang="en-US"/>
              <a:t>Instagram Posts Table with Fans | 3 profiles - 3 of 10</a:t>
            </a:r>
          </a:p>
        </p:txBody>
      </p:sp>
      <p:graphicFrame>
        <p:nvGraphicFramePr>
          <p:cNvPr id="5" name="Table Placeholder 4">
            <a:extLst>
              <a:ext uri="{FF2B5EF4-FFF2-40B4-BE49-F238E27FC236}">
                <a16:creationId xmlns:a16="http://schemas.microsoft.com/office/drawing/2014/main" id="{179A77AD-C2E6-4F8E-9B3C-B9665B293A16}"/>
              </a:ext>
            </a:extLst>
          </p:cNvPr>
          <p:cNvGraphicFramePr>
            <a:graphicFrameLocks noGrp="1"/>
          </p:cNvGraphicFramePr>
          <p:nvPr>
            <p:ph type="tbl" sz="quarter" idx="13"/>
            <p:extLst>
              <p:ext uri="{D42A27DB-BD31-4B8C-83A1-F6EECF244321}">
                <p14:modId xmlns:p14="http://schemas.microsoft.com/office/powerpoint/2010/main" val="158922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57897124"/>
                    </a:ext>
                  </a:extLst>
                </a:gridCol>
                <a:gridCol w="987552">
                  <a:extLst>
                    <a:ext uri="{9D8B030D-6E8A-4147-A177-3AD203B41FA5}">
                      <a16:colId xmlns:a16="http://schemas.microsoft.com/office/drawing/2014/main" val="1365916223"/>
                    </a:ext>
                  </a:extLst>
                </a:gridCol>
                <a:gridCol w="493776">
                  <a:extLst>
                    <a:ext uri="{9D8B030D-6E8A-4147-A177-3AD203B41FA5}">
                      <a16:colId xmlns:a16="http://schemas.microsoft.com/office/drawing/2014/main" val="1900246877"/>
                    </a:ext>
                  </a:extLst>
                </a:gridCol>
                <a:gridCol w="493776">
                  <a:extLst>
                    <a:ext uri="{9D8B030D-6E8A-4147-A177-3AD203B41FA5}">
                      <a16:colId xmlns:a16="http://schemas.microsoft.com/office/drawing/2014/main" val="4287630536"/>
                    </a:ext>
                  </a:extLst>
                </a:gridCol>
                <a:gridCol w="493776">
                  <a:extLst>
                    <a:ext uri="{9D8B030D-6E8A-4147-A177-3AD203B41FA5}">
                      <a16:colId xmlns:a16="http://schemas.microsoft.com/office/drawing/2014/main" val="218453119"/>
                    </a:ext>
                  </a:extLst>
                </a:gridCol>
                <a:gridCol w="493776">
                  <a:extLst>
                    <a:ext uri="{9D8B030D-6E8A-4147-A177-3AD203B41FA5}">
                      <a16:colId xmlns:a16="http://schemas.microsoft.com/office/drawing/2014/main" val="687687763"/>
                    </a:ext>
                  </a:extLst>
                </a:gridCol>
                <a:gridCol w="493776">
                  <a:extLst>
                    <a:ext uri="{9D8B030D-6E8A-4147-A177-3AD203B41FA5}">
                      <a16:colId xmlns:a16="http://schemas.microsoft.com/office/drawing/2014/main" val="2207262237"/>
                    </a:ext>
                  </a:extLst>
                </a:gridCol>
                <a:gridCol w="493776">
                  <a:extLst>
                    <a:ext uri="{9D8B030D-6E8A-4147-A177-3AD203B41FA5}">
                      <a16:colId xmlns:a16="http://schemas.microsoft.com/office/drawing/2014/main" val="3423564854"/>
                    </a:ext>
                  </a:extLst>
                </a:gridCol>
                <a:gridCol w="493776">
                  <a:extLst>
                    <a:ext uri="{9D8B030D-6E8A-4147-A177-3AD203B41FA5}">
                      <a16:colId xmlns:a16="http://schemas.microsoft.com/office/drawing/2014/main" val="1179373295"/>
                    </a:ext>
                  </a:extLst>
                </a:gridCol>
                <a:gridCol w="493776">
                  <a:extLst>
                    <a:ext uri="{9D8B030D-6E8A-4147-A177-3AD203B41FA5}">
                      <a16:colId xmlns:a16="http://schemas.microsoft.com/office/drawing/2014/main" val="167731436"/>
                    </a:ext>
                  </a:extLst>
                </a:gridCol>
                <a:gridCol w="493776">
                  <a:extLst>
                    <a:ext uri="{9D8B030D-6E8A-4147-A177-3AD203B41FA5}">
                      <a16:colId xmlns:a16="http://schemas.microsoft.com/office/drawing/2014/main" val="3651923902"/>
                    </a:ext>
                  </a:extLst>
                </a:gridCol>
                <a:gridCol w="493776">
                  <a:extLst>
                    <a:ext uri="{9D8B030D-6E8A-4147-A177-3AD203B41FA5}">
                      <a16:colId xmlns:a16="http://schemas.microsoft.com/office/drawing/2014/main" val="3746876801"/>
                    </a:ext>
                  </a:extLst>
                </a:gridCol>
                <a:gridCol w="493776">
                  <a:extLst>
                    <a:ext uri="{9D8B030D-6E8A-4147-A177-3AD203B41FA5}">
                      <a16:colId xmlns:a16="http://schemas.microsoft.com/office/drawing/2014/main" val="2253931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984625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- 2024-11-07 16:05:52</a:t>
                      </a:r>
                      <a:r>
                        <a:rPr kumimoji="0" lang="de-DE" sz="1000" b="0" i="0" u="none" strike="noStrike" kern="1200" cap="none" spc="0" normalizeH="0" baseline="0" noProof="0">
                          <a:ln>
                            <a:noFill/>
                          </a:ln>
                          <a:solidFill>
                            <a:prstClr val="black"/>
                          </a:solidFill>
                          <a:effectLst/>
                          <a:uLnTx/>
                          <a:uFillTx/>
                          <a:latin typeface="Calibri"/>
                          <a:ea typeface="+mn-ea"/>
                          <a:cs typeface="+mn-cs"/>
                        </a:rPr>
                        <a:t>
 🍀GEWINNSPIEL🍀
Markiert euch den 14. November dick im Kalender, denn dann findet er wieder statt: der Kulturpreis Bayern 2024 🏆 Und das zum 20. Mal in Folge 💚🤩
Neben der Auszeichnung der Preisträgerinnen und Preisträger erleben wir künstlerische Auftritte und unterhaltsame Talks zu Kunst und Wissenschaft auf dem Podium. 
Das Beste daran: IHR könnt live dabei sein im Showpalast in München, denn wir verlosen 2x2 Tickets! 🎉 
➡️ Folgt dazu unserer Seite @bayernwerk 
➡️ Verratet uns in den Kommentaren, mit wem ihr zum Kulturpreis kommen wollt
Viel Glück!
Mehr zu den Teilnahmebedingungen findet ihr im Link in der Bio. 🔗 
#bayernwerk #KulturpreisBayern2024 #gewinnspiel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https://quintly-eu-image-storage.s3.amazonaws.com/e8592415fa173d078d8bc710b723a0a6/e87522c411237295e869e945781a8dda.jpg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11/11/2024 06:30:13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3099</a:t>
                      </a:r>
                    </a:p>
                  </a:txBody>
                  <a:tcPr/>
                </a:tc>
                <a:extLst>
                  <a:ext uri="{0D108BD9-81ED-4DB2-BD59-A6C34878D82A}">
                    <a16:rowId xmlns:a16="http://schemas.microsoft.com/office/drawing/2014/main" val="3807042510"/>
                  </a:ext>
                </a:extLst>
              </a:tr>
            </a:tbl>
          </a:graphicData>
        </a:graphic>
      </p:graphicFrame>
      <p:sp>
        <p:nvSpPr>
          <p:cNvPr id="4" name="Text Placeholder 3">
            <a:extLst>
              <a:ext uri="{FF2B5EF4-FFF2-40B4-BE49-F238E27FC236}">
                <a16:creationId xmlns:a16="http://schemas.microsoft.com/office/drawing/2014/main" id="{65A87327-21D0-4D24-ABAD-8D69673AB10A}"/>
              </a:ext>
            </a:extLst>
          </p:cNvPr>
          <p:cNvSpPr>
            <a:spLocks noGrp="1"/>
          </p:cNvSpPr>
          <p:nvPr>
            <p:ph type="body" sz="quarter" idx="14"/>
          </p:nvPr>
        </p:nvSpPr>
        <p:spPr/>
        <p:txBody>
          <a:bodyPr/>
          <a:lstStyle/>
          <a:p>
            <a:r>
              <a:rPr lang="en-US"/>
              <a:t>10/28/2024 - 11/10/2024</a:t>
            </a:r>
          </a:p>
        </p:txBody>
      </p:sp>
    </p:spTree>
    <p:extLst>
      <p:ext uri="{BB962C8B-B14F-4D97-AF65-F5344CB8AC3E}">
        <p14:creationId xmlns:p14="http://schemas.microsoft.com/office/powerpoint/2010/main" val="3455653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B9E5C-9E7C-4B7E-8201-80C0AAE0356F}"/>
              </a:ext>
            </a:extLst>
          </p:cNvPr>
          <p:cNvSpPr>
            <a:spLocks noGrp="1"/>
          </p:cNvSpPr>
          <p:nvPr>
            <p:ph type="title"/>
          </p:nvPr>
        </p:nvSpPr>
        <p:spPr/>
        <p:txBody>
          <a:bodyPr/>
          <a:lstStyle/>
          <a:p>
            <a:r>
              <a:rPr lang="en-US"/>
              <a:t>Instagram Posts Table with Fans | 3 profiles - 4 of 10</a:t>
            </a:r>
          </a:p>
        </p:txBody>
      </p:sp>
      <p:graphicFrame>
        <p:nvGraphicFramePr>
          <p:cNvPr id="5" name="Table Placeholder 4">
            <a:extLst>
              <a:ext uri="{FF2B5EF4-FFF2-40B4-BE49-F238E27FC236}">
                <a16:creationId xmlns:a16="http://schemas.microsoft.com/office/drawing/2014/main" id="{24AB4A5D-18E6-43C0-B7B6-8A483B7B0F03}"/>
              </a:ext>
            </a:extLst>
          </p:cNvPr>
          <p:cNvGraphicFramePr>
            <a:graphicFrameLocks noGrp="1"/>
          </p:cNvGraphicFramePr>
          <p:nvPr>
            <p:ph type="tbl" sz="quarter" idx="13"/>
            <p:extLst>
              <p:ext uri="{D42A27DB-BD31-4B8C-83A1-F6EECF244321}">
                <p14:modId xmlns:p14="http://schemas.microsoft.com/office/powerpoint/2010/main" val="2263161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80924899"/>
                    </a:ext>
                  </a:extLst>
                </a:gridCol>
                <a:gridCol w="987552">
                  <a:extLst>
                    <a:ext uri="{9D8B030D-6E8A-4147-A177-3AD203B41FA5}">
                      <a16:colId xmlns:a16="http://schemas.microsoft.com/office/drawing/2014/main" val="4069985232"/>
                    </a:ext>
                  </a:extLst>
                </a:gridCol>
                <a:gridCol w="493776">
                  <a:extLst>
                    <a:ext uri="{9D8B030D-6E8A-4147-A177-3AD203B41FA5}">
                      <a16:colId xmlns:a16="http://schemas.microsoft.com/office/drawing/2014/main" val="3208167636"/>
                    </a:ext>
                  </a:extLst>
                </a:gridCol>
                <a:gridCol w="493776">
                  <a:extLst>
                    <a:ext uri="{9D8B030D-6E8A-4147-A177-3AD203B41FA5}">
                      <a16:colId xmlns:a16="http://schemas.microsoft.com/office/drawing/2014/main" val="3270698575"/>
                    </a:ext>
                  </a:extLst>
                </a:gridCol>
                <a:gridCol w="493776">
                  <a:extLst>
                    <a:ext uri="{9D8B030D-6E8A-4147-A177-3AD203B41FA5}">
                      <a16:colId xmlns:a16="http://schemas.microsoft.com/office/drawing/2014/main" val="1151759034"/>
                    </a:ext>
                  </a:extLst>
                </a:gridCol>
                <a:gridCol w="493776">
                  <a:extLst>
                    <a:ext uri="{9D8B030D-6E8A-4147-A177-3AD203B41FA5}">
                      <a16:colId xmlns:a16="http://schemas.microsoft.com/office/drawing/2014/main" val="3772817696"/>
                    </a:ext>
                  </a:extLst>
                </a:gridCol>
                <a:gridCol w="493776">
                  <a:extLst>
                    <a:ext uri="{9D8B030D-6E8A-4147-A177-3AD203B41FA5}">
                      <a16:colId xmlns:a16="http://schemas.microsoft.com/office/drawing/2014/main" val="3320374829"/>
                    </a:ext>
                  </a:extLst>
                </a:gridCol>
                <a:gridCol w="493776">
                  <a:extLst>
                    <a:ext uri="{9D8B030D-6E8A-4147-A177-3AD203B41FA5}">
                      <a16:colId xmlns:a16="http://schemas.microsoft.com/office/drawing/2014/main" val="4288840610"/>
                    </a:ext>
                  </a:extLst>
                </a:gridCol>
                <a:gridCol w="493776">
                  <a:extLst>
                    <a:ext uri="{9D8B030D-6E8A-4147-A177-3AD203B41FA5}">
                      <a16:colId xmlns:a16="http://schemas.microsoft.com/office/drawing/2014/main" val="593896946"/>
                    </a:ext>
                  </a:extLst>
                </a:gridCol>
                <a:gridCol w="493776">
                  <a:extLst>
                    <a:ext uri="{9D8B030D-6E8A-4147-A177-3AD203B41FA5}">
                      <a16:colId xmlns:a16="http://schemas.microsoft.com/office/drawing/2014/main" val="3698605143"/>
                    </a:ext>
                  </a:extLst>
                </a:gridCol>
                <a:gridCol w="493776">
                  <a:extLst>
                    <a:ext uri="{9D8B030D-6E8A-4147-A177-3AD203B41FA5}">
                      <a16:colId xmlns:a16="http://schemas.microsoft.com/office/drawing/2014/main" val="4225215435"/>
                    </a:ext>
                  </a:extLst>
                </a:gridCol>
                <a:gridCol w="493776">
                  <a:extLst>
                    <a:ext uri="{9D8B030D-6E8A-4147-A177-3AD203B41FA5}">
                      <a16:colId xmlns:a16="http://schemas.microsoft.com/office/drawing/2014/main" val="2008491709"/>
                    </a:ext>
                  </a:extLst>
                </a:gridCol>
                <a:gridCol w="493776">
                  <a:extLst>
                    <a:ext uri="{9D8B030D-6E8A-4147-A177-3AD203B41FA5}">
                      <a16:colId xmlns:a16="http://schemas.microsoft.com/office/drawing/2014/main" val="3206676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3075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- 2024-11-04 13:10:13</a:t>
                      </a:r>
                      <a:r>
                        <a:rPr kumimoji="0" lang="de-DE" sz="1000" b="0" i="0" u="none" strike="noStrike" kern="1200" cap="none" spc="0" normalizeH="0" baseline="0" noProof="0">
                          <a:ln>
                            <a:noFill/>
                          </a:ln>
                          <a:solidFill>
                            <a:prstClr val="black"/>
                          </a:solidFill>
                          <a:effectLst/>
                          <a:uLnTx/>
                          <a:uFillTx/>
                          <a:latin typeface="Calibri"/>
                          <a:ea typeface="+mn-ea"/>
                          <a:cs typeface="+mn-cs"/>
                        </a:rPr>
                        <a:t>
 Blau, mobil und ziemlich flexibel.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So sieht eine moderne Heizzentrale wie unser Energiebringer aus.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Daten &amp; Fakten bekommst du von Johann!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https://quintly-eu-image-storage.s3.amazonaws.com/e8592415fa173d078d8bc710b723a0a6/edab7b3c80b95768185ac890b1afe0cb.jpg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11/11/2024 06:30:13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2847</a:t>
                      </a:r>
                    </a:p>
                  </a:txBody>
                  <a:tcPr/>
                </a:tc>
                <a:extLst>
                  <a:ext uri="{0D108BD9-81ED-4DB2-BD59-A6C34878D82A}">
                    <a16:rowId xmlns:a16="http://schemas.microsoft.com/office/drawing/2014/main" val="185185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- 2024-11-01 09:00:00</a:t>
                      </a:r>
                      <a:r>
                        <a:rPr kumimoji="0" lang="de-DE" sz="1000" b="0" i="0" u="none" strike="noStrike" kern="1200" cap="none" spc="0" normalizeH="0" baseline="0" noProof="0">
                          <a:ln>
                            <a:noFill/>
                          </a:ln>
                          <a:solidFill>
                            <a:prstClr val="black"/>
                          </a:solidFill>
                          <a:effectLst/>
                          <a:uLnTx/>
                          <a:uFillTx/>
                          <a:latin typeface="Calibri"/>
                          <a:ea typeface="+mn-ea"/>
                          <a:cs typeface="+mn-cs"/>
                        </a:rPr>
                        <a:t>
 Tummelplatz Baustelle. 🚧
Im Werksviertel musste ein schweres Gerät anrücken. 🏗️
Warum? Reinschauen! 🎥
Mehr Informationen dazu gibt es im Link in der Bio!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https://quintly-eu-image-storage.s3.amazonaws.com/e8592415fa173d078d8bc710b723a0a6/aa1142e05c778775f0cbe4cdc8ae0f07.jpg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11/11/2024 06:30:13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2627</a:t>
                      </a:r>
                    </a:p>
                  </a:txBody>
                  <a:tcPr/>
                </a:tc>
                <a:extLst>
                  <a:ext uri="{0D108BD9-81ED-4DB2-BD59-A6C34878D82A}">
                    <a16:rowId xmlns:a16="http://schemas.microsoft.com/office/drawing/2014/main" val="1729531959"/>
                  </a:ext>
                </a:extLst>
              </a:tr>
            </a:tbl>
          </a:graphicData>
        </a:graphic>
      </p:graphicFrame>
      <p:sp>
        <p:nvSpPr>
          <p:cNvPr id="4" name="Text Placeholder 3">
            <a:extLst>
              <a:ext uri="{FF2B5EF4-FFF2-40B4-BE49-F238E27FC236}">
                <a16:creationId xmlns:a16="http://schemas.microsoft.com/office/drawing/2014/main" id="{9004DCBD-6195-427A-ACEC-017309A73E60}"/>
              </a:ext>
            </a:extLst>
          </p:cNvPr>
          <p:cNvSpPr>
            <a:spLocks noGrp="1"/>
          </p:cNvSpPr>
          <p:nvPr>
            <p:ph type="body" sz="quarter" idx="14"/>
          </p:nvPr>
        </p:nvSpPr>
        <p:spPr/>
        <p:txBody>
          <a:bodyPr/>
          <a:lstStyle/>
          <a:p>
            <a:r>
              <a:rPr lang="en-US"/>
              <a:t>10/28/2024 - 11/10/2024</a:t>
            </a:r>
          </a:p>
        </p:txBody>
      </p:sp>
    </p:spTree>
    <p:extLst>
      <p:ext uri="{BB962C8B-B14F-4D97-AF65-F5344CB8AC3E}">
        <p14:creationId xmlns:p14="http://schemas.microsoft.com/office/powerpoint/2010/main" val="1857845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FE0F4-254A-46DA-B49A-F3739207473D}"/>
              </a:ext>
            </a:extLst>
          </p:cNvPr>
          <p:cNvSpPr>
            <a:spLocks noGrp="1"/>
          </p:cNvSpPr>
          <p:nvPr>
            <p:ph type="title"/>
          </p:nvPr>
        </p:nvSpPr>
        <p:spPr/>
        <p:txBody>
          <a:bodyPr/>
          <a:lstStyle/>
          <a:p>
            <a:r>
              <a:rPr lang="en-US"/>
              <a:t>Instagram Posts Table with Fans | 3 profiles - 5 of 10</a:t>
            </a:r>
          </a:p>
        </p:txBody>
      </p:sp>
      <p:graphicFrame>
        <p:nvGraphicFramePr>
          <p:cNvPr id="5" name="Table Placeholder 4">
            <a:extLst>
              <a:ext uri="{FF2B5EF4-FFF2-40B4-BE49-F238E27FC236}">
                <a16:creationId xmlns:a16="http://schemas.microsoft.com/office/drawing/2014/main" id="{6903AC0D-45DD-4609-9E2E-4283704EE9E7}"/>
              </a:ext>
            </a:extLst>
          </p:cNvPr>
          <p:cNvGraphicFramePr>
            <a:graphicFrameLocks noGrp="1"/>
          </p:cNvGraphicFramePr>
          <p:nvPr>
            <p:ph type="tbl" sz="quarter" idx="13"/>
            <p:extLst>
              <p:ext uri="{D42A27DB-BD31-4B8C-83A1-F6EECF244321}">
                <p14:modId xmlns:p14="http://schemas.microsoft.com/office/powerpoint/2010/main" val="597469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0343613"/>
                    </a:ext>
                  </a:extLst>
                </a:gridCol>
                <a:gridCol w="987552">
                  <a:extLst>
                    <a:ext uri="{9D8B030D-6E8A-4147-A177-3AD203B41FA5}">
                      <a16:colId xmlns:a16="http://schemas.microsoft.com/office/drawing/2014/main" val="4025443329"/>
                    </a:ext>
                  </a:extLst>
                </a:gridCol>
                <a:gridCol w="493776">
                  <a:extLst>
                    <a:ext uri="{9D8B030D-6E8A-4147-A177-3AD203B41FA5}">
                      <a16:colId xmlns:a16="http://schemas.microsoft.com/office/drawing/2014/main" val="1372900077"/>
                    </a:ext>
                  </a:extLst>
                </a:gridCol>
                <a:gridCol w="493776">
                  <a:extLst>
                    <a:ext uri="{9D8B030D-6E8A-4147-A177-3AD203B41FA5}">
                      <a16:colId xmlns:a16="http://schemas.microsoft.com/office/drawing/2014/main" val="1166727337"/>
                    </a:ext>
                  </a:extLst>
                </a:gridCol>
                <a:gridCol w="493776">
                  <a:extLst>
                    <a:ext uri="{9D8B030D-6E8A-4147-A177-3AD203B41FA5}">
                      <a16:colId xmlns:a16="http://schemas.microsoft.com/office/drawing/2014/main" val="1817165012"/>
                    </a:ext>
                  </a:extLst>
                </a:gridCol>
                <a:gridCol w="493776">
                  <a:extLst>
                    <a:ext uri="{9D8B030D-6E8A-4147-A177-3AD203B41FA5}">
                      <a16:colId xmlns:a16="http://schemas.microsoft.com/office/drawing/2014/main" val="2395409287"/>
                    </a:ext>
                  </a:extLst>
                </a:gridCol>
                <a:gridCol w="493776">
                  <a:extLst>
                    <a:ext uri="{9D8B030D-6E8A-4147-A177-3AD203B41FA5}">
                      <a16:colId xmlns:a16="http://schemas.microsoft.com/office/drawing/2014/main" val="2776853799"/>
                    </a:ext>
                  </a:extLst>
                </a:gridCol>
                <a:gridCol w="493776">
                  <a:extLst>
                    <a:ext uri="{9D8B030D-6E8A-4147-A177-3AD203B41FA5}">
                      <a16:colId xmlns:a16="http://schemas.microsoft.com/office/drawing/2014/main" val="3379118503"/>
                    </a:ext>
                  </a:extLst>
                </a:gridCol>
                <a:gridCol w="493776">
                  <a:extLst>
                    <a:ext uri="{9D8B030D-6E8A-4147-A177-3AD203B41FA5}">
                      <a16:colId xmlns:a16="http://schemas.microsoft.com/office/drawing/2014/main" val="3931559800"/>
                    </a:ext>
                  </a:extLst>
                </a:gridCol>
                <a:gridCol w="493776">
                  <a:extLst>
                    <a:ext uri="{9D8B030D-6E8A-4147-A177-3AD203B41FA5}">
                      <a16:colId xmlns:a16="http://schemas.microsoft.com/office/drawing/2014/main" val="3011881710"/>
                    </a:ext>
                  </a:extLst>
                </a:gridCol>
                <a:gridCol w="493776">
                  <a:extLst>
                    <a:ext uri="{9D8B030D-6E8A-4147-A177-3AD203B41FA5}">
                      <a16:colId xmlns:a16="http://schemas.microsoft.com/office/drawing/2014/main" val="1391766418"/>
                    </a:ext>
                  </a:extLst>
                </a:gridCol>
                <a:gridCol w="493776">
                  <a:extLst>
                    <a:ext uri="{9D8B030D-6E8A-4147-A177-3AD203B41FA5}">
                      <a16:colId xmlns:a16="http://schemas.microsoft.com/office/drawing/2014/main" val="3037006978"/>
                    </a:ext>
                  </a:extLst>
                </a:gridCol>
                <a:gridCol w="493776">
                  <a:extLst>
                    <a:ext uri="{9D8B030D-6E8A-4147-A177-3AD203B41FA5}">
                      <a16:colId xmlns:a16="http://schemas.microsoft.com/office/drawing/2014/main" val="2918252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06445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- 2024-10-29 10:30:00</a:t>
                      </a:r>
                      <a:r>
                        <a:rPr kumimoji="0" lang="de-DE" sz="1000" b="0" i="0" u="none" strike="noStrike" kern="1200" cap="none" spc="0" normalizeH="0" baseline="0" noProof="0">
                          <a:ln>
                            <a:noFill/>
                          </a:ln>
                          <a:solidFill>
                            <a:prstClr val="black"/>
                          </a:solidFill>
                          <a:effectLst/>
                          <a:uLnTx/>
                          <a:uFillTx/>
                          <a:latin typeface="Calibri"/>
                          <a:ea typeface="+mn-ea"/>
                          <a:cs typeface="+mn-cs"/>
                        </a:rPr>
                        <a:t>
 Wärmeangebot um Biomasse erweitern dank Energiebringer ⚡🔋 Die moderne Heizzentrale sieht nicht nur superschick aus, sondern wird auch direkt eingebunden. So kann noch schneller davon profitiert werden! 😊
Alle weiteren Informationen gibt es im Link in der Bio.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https://quintly-eu-image-storage.s3.amazonaws.com/e8592415fa173d078d8bc710b723a0a6/cc859348bbf7a5fa89e74a02f0410b49.jpg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11/11/2024 06:30:13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2450</a:t>
                      </a:r>
                    </a:p>
                  </a:txBody>
                  <a:tcPr/>
                </a:tc>
                <a:extLst>
                  <a:ext uri="{0D108BD9-81ED-4DB2-BD59-A6C34878D82A}">
                    <a16:rowId xmlns:a16="http://schemas.microsoft.com/office/drawing/2014/main" val="234287746"/>
                  </a:ext>
                </a:extLst>
              </a:tr>
            </a:tbl>
          </a:graphicData>
        </a:graphic>
      </p:graphicFrame>
      <p:sp>
        <p:nvSpPr>
          <p:cNvPr id="4" name="Text Placeholder 3">
            <a:extLst>
              <a:ext uri="{FF2B5EF4-FFF2-40B4-BE49-F238E27FC236}">
                <a16:creationId xmlns:a16="http://schemas.microsoft.com/office/drawing/2014/main" id="{29B78DCD-FE15-4293-89DB-675A4B33A5CA}"/>
              </a:ext>
            </a:extLst>
          </p:cNvPr>
          <p:cNvSpPr>
            <a:spLocks noGrp="1"/>
          </p:cNvSpPr>
          <p:nvPr>
            <p:ph type="body" sz="quarter" idx="14"/>
          </p:nvPr>
        </p:nvSpPr>
        <p:spPr/>
        <p:txBody>
          <a:bodyPr/>
          <a:lstStyle/>
          <a:p>
            <a:r>
              <a:rPr lang="en-US"/>
              <a:t>10/28/2024 - 11/10/2024</a:t>
            </a:r>
          </a:p>
        </p:txBody>
      </p:sp>
    </p:spTree>
    <p:extLst>
      <p:ext uri="{BB962C8B-B14F-4D97-AF65-F5344CB8AC3E}">
        <p14:creationId xmlns:p14="http://schemas.microsoft.com/office/powerpoint/2010/main" val="2906335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49F97-362A-4D21-B9F2-3066EE0D45D9}"/>
              </a:ext>
            </a:extLst>
          </p:cNvPr>
          <p:cNvSpPr>
            <a:spLocks noGrp="1"/>
          </p:cNvSpPr>
          <p:nvPr>
            <p:ph type="title"/>
          </p:nvPr>
        </p:nvSpPr>
        <p:spPr/>
        <p:txBody>
          <a:bodyPr/>
          <a:lstStyle/>
          <a:p>
            <a:r>
              <a:rPr lang="en-US"/>
              <a:t>Instagram Posts Table with Fans | 3 profiles - 6 of 10</a:t>
            </a:r>
          </a:p>
        </p:txBody>
      </p:sp>
      <p:graphicFrame>
        <p:nvGraphicFramePr>
          <p:cNvPr id="5" name="Table Placeholder 4">
            <a:extLst>
              <a:ext uri="{FF2B5EF4-FFF2-40B4-BE49-F238E27FC236}">
                <a16:creationId xmlns:a16="http://schemas.microsoft.com/office/drawing/2014/main" id="{B0572A3D-2F21-40D1-9AF9-AB742BEDD8B7}"/>
              </a:ext>
            </a:extLst>
          </p:cNvPr>
          <p:cNvGraphicFramePr>
            <a:graphicFrameLocks noGrp="1"/>
          </p:cNvGraphicFramePr>
          <p:nvPr>
            <p:ph type="tbl" sz="quarter" idx="13"/>
            <p:extLst>
              <p:ext uri="{D42A27DB-BD31-4B8C-83A1-F6EECF244321}">
                <p14:modId xmlns:p14="http://schemas.microsoft.com/office/powerpoint/2010/main" val="1628451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67588651"/>
                    </a:ext>
                  </a:extLst>
                </a:gridCol>
                <a:gridCol w="987552">
                  <a:extLst>
                    <a:ext uri="{9D8B030D-6E8A-4147-A177-3AD203B41FA5}">
                      <a16:colId xmlns:a16="http://schemas.microsoft.com/office/drawing/2014/main" val="1279081033"/>
                    </a:ext>
                  </a:extLst>
                </a:gridCol>
                <a:gridCol w="493776">
                  <a:extLst>
                    <a:ext uri="{9D8B030D-6E8A-4147-A177-3AD203B41FA5}">
                      <a16:colId xmlns:a16="http://schemas.microsoft.com/office/drawing/2014/main" val="2985544158"/>
                    </a:ext>
                  </a:extLst>
                </a:gridCol>
                <a:gridCol w="493776">
                  <a:extLst>
                    <a:ext uri="{9D8B030D-6E8A-4147-A177-3AD203B41FA5}">
                      <a16:colId xmlns:a16="http://schemas.microsoft.com/office/drawing/2014/main" val="2774637160"/>
                    </a:ext>
                  </a:extLst>
                </a:gridCol>
                <a:gridCol w="493776">
                  <a:extLst>
                    <a:ext uri="{9D8B030D-6E8A-4147-A177-3AD203B41FA5}">
                      <a16:colId xmlns:a16="http://schemas.microsoft.com/office/drawing/2014/main" val="3592006293"/>
                    </a:ext>
                  </a:extLst>
                </a:gridCol>
                <a:gridCol w="493776">
                  <a:extLst>
                    <a:ext uri="{9D8B030D-6E8A-4147-A177-3AD203B41FA5}">
                      <a16:colId xmlns:a16="http://schemas.microsoft.com/office/drawing/2014/main" val="2453122131"/>
                    </a:ext>
                  </a:extLst>
                </a:gridCol>
                <a:gridCol w="493776">
                  <a:extLst>
                    <a:ext uri="{9D8B030D-6E8A-4147-A177-3AD203B41FA5}">
                      <a16:colId xmlns:a16="http://schemas.microsoft.com/office/drawing/2014/main" val="697282738"/>
                    </a:ext>
                  </a:extLst>
                </a:gridCol>
                <a:gridCol w="493776">
                  <a:extLst>
                    <a:ext uri="{9D8B030D-6E8A-4147-A177-3AD203B41FA5}">
                      <a16:colId xmlns:a16="http://schemas.microsoft.com/office/drawing/2014/main" val="3286447573"/>
                    </a:ext>
                  </a:extLst>
                </a:gridCol>
                <a:gridCol w="493776">
                  <a:extLst>
                    <a:ext uri="{9D8B030D-6E8A-4147-A177-3AD203B41FA5}">
                      <a16:colId xmlns:a16="http://schemas.microsoft.com/office/drawing/2014/main" val="3573488708"/>
                    </a:ext>
                  </a:extLst>
                </a:gridCol>
                <a:gridCol w="493776">
                  <a:extLst>
                    <a:ext uri="{9D8B030D-6E8A-4147-A177-3AD203B41FA5}">
                      <a16:colId xmlns:a16="http://schemas.microsoft.com/office/drawing/2014/main" val="4154590646"/>
                    </a:ext>
                  </a:extLst>
                </a:gridCol>
                <a:gridCol w="493776">
                  <a:extLst>
                    <a:ext uri="{9D8B030D-6E8A-4147-A177-3AD203B41FA5}">
                      <a16:colId xmlns:a16="http://schemas.microsoft.com/office/drawing/2014/main" val="2728311902"/>
                    </a:ext>
                  </a:extLst>
                </a:gridCol>
                <a:gridCol w="493776">
                  <a:extLst>
                    <a:ext uri="{9D8B030D-6E8A-4147-A177-3AD203B41FA5}">
                      <a16:colId xmlns:a16="http://schemas.microsoft.com/office/drawing/2014/main" val="4286798529"/>
                    </a:ext>
                  </a:extLst>
                </a:gridCol>
                <a:gridCol w="493776">
                  <a:extLst>
                    <a:ext uri="{9D8B030D-6E8A-4147-A177-3AD203B41FA5}">
                      <a16:colId xmlns:a16="http://schemas.microsoft.com/office/drawing/2014/main" val="3656482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4960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- 2024-10-31 12:00:00</a:t>
                      </a:r>
                      <a:r>
                        <a:rPr kumimoji="0" lang="de-DE" sz="1000" b="0" i="0" u="none" strike="noStrike" kern="1200" cap="none" spc="0" normalizeH="0" baseline="0" noProof="0">
                          <a:ln>
                            <a:noFill/>
                          </a:ln>
                          <a:solidFill>
                            <a:prstClr val="black"/>
                          </a:solidFill>
                          <a:effectLst/>
                          <a:uLnTx/>
                          <a:uFillTx/>
                          <a:latin typeface="Calibri"/>
                          <a:ea typeface="+mn-ea"/>
                          <a:cs typeface="+mn-cs"/>
                        </a:rPr>
                        <a:t>
 Bist du ein früher Vogel oder eher Typ Nachteule? 🦉
Was diese Frage mit unserem Energiebringer zu tun hat, erfährst du im Reel! 👆🏻
Weitere Infos gibt es im Link in der Bio!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https://quintly-eu-image-storage.s3.amazonaws.com/e8592415fa173d078d8bc710b723a0a6/0df2148ee0cd7d3ecd4e0da1265b4a2c.jpg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11/11/2024 06:30:13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2341</a:t>
                      </a:r>
                    </a:p>
                  </a:txBody>
                  <a:tcPr/>
                </a:tc>
                <a:extLst>
                  <a:ext uri="{0D108BD9-81ED-4DB2-BD59-A6C34878D82A}">
                    <a16:rowId xmlns:a16="http://schemas.microsoft.com/office/drawing/2014/main" val="1161019971"/>
                  </a:ext>
                </a:extLst>
              </a:tr>
            </a:tbl>
          </a:graphicData>
        </a:graphic>
      </p:graphicFrame>
      <p:sp>
        <p:nvSpPr>
          <p:cNvPr id="4" name="Text Placeholder 3">
            <a:extLst>
              <a:ext uri="{FF2B5EF4-FFF2-40B4-BE49-F238E27FC236}">
                <a16:creationId xmlns:a16="http://schemas.microsoft.com/office/drawing/2014/main" id="{5561511B-1893-4C97-838C-C853C6834FCE}"/>
              </a:ext>
            </a:extLst>
          </p:cNvPr>
          <p:cNvSpPr>
            <a:spLocks noGrp="1"/>
          </p:cNvSpPr>
          <p:nvPr>
            <p:ph type="body" sz="quarter" idx="14"/>
          </p:nvPr>
        </p:nvSpPr>
        <p:spPr/>
        <p:txBody>
          <a:bodyPr/>
          <a:lstStyle/>
          <a:p>
            <a:r>
              <a:rPr lang="en-US"/>
              <a:t>10/28/2024 - 11/10/2024</a:t>
            </a:r>
          </a:p>
        </p:txBody>
      </p:sp>
    </p:spTree>
    <p:extLst>
      <p:ext uri="{BB962C8B-B14F-4D97-AF65-F5344CB8AC3E}">
        <p14:creationId xmlns:p14="http://schemas.microsoft.com/office/powerpoint/2010/main" val="3458972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02C26-3DB3-42FB-9004-2A0C7658EEA2}"/>
              </a:ext>
            </a:extLst>
          </p:cNvPr>
          <p:cNvSpPr>
            <a:spLocks noGrp="1"/>
          </p:cNvSpPr>
          <p:nvPr>
            <p:ph type="title"/>
          </p:nvPr>
        </p:nvSpPr>
        <p:spPr/>
        <p:txBody>
          <a:bodyPr/>
          <a:lstStyle/>
          <a:p>
            <a:r>
              <a:rPr lang="en-US"/>
              <a:t>Instagram Posts Table with Fans | 3 profiles - 7 of 10</a:t>
            </a:r>
          </a:p>
        </p:txBody>
      </p:sp>
      <p:graphicFrame>
        <p:nvGraphicFramePr>
          <p:cNvPr id="5" name="Table Placeholder 4">
            <a:extLst>
              <a:ext uri="{FF2B5EF4-FFF2-40B4-BE49-F238E27FC236}">
                <a16:creationId xmlns:a16="http://schemas.microsoft.com/office/drawing/2014/main" id="{AED0C80F-7D80-4E39-B364-BB6E9645D211}"/>
              </a:ext>
            </a:extLst>
          </p:cNvPr>
          <p:cNvGraphicFramePr>
            <a:graphicFrameLocks noGrp="1"/>
          </p:cNvGraphicFramePr>
          <p:nvPr>
            <p:ph type="tbl" sz="quarter" idx="13"/>
            <p:extLst>
              <p:ext uri="{D42A27DB-BD31-4B8C-83A1-F6EECF244321}">
                <p14:modId xmlns:p14="http://schemas.microsoft.com/office/powerpoint/2010/main" val="3236909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89951525"/>
                    </a:ext>
                  </a:extLst>
                </a:gridCol>
                <a:gridCol w="987552">
                  <a:extLst>
                    <a:ext uri="{9D8B030D-6E8A-4147-A177-3AD203B41FA5}">
                      <a16:colId xmlns:a16="http://schemas.microsoft.com/office/drawing/2014/main" val="1472937086"/>
                    </a:ext>
                  </a:extLst>
                </a:gridCol>
                <a:gridCol w="493776">
                  <a:extLst>
                    <a:ext uri="{9D8B030D-6E8A-4147-A177-3AD203B41FA5}">
                      <a16:colId xmlns:a16="http://schemas.microsoft.com/office/drawing/2014/main" val="782978160"/>
                    </a:ext>
                  </a:extLst>
                </a:gridCol>
                <a:gridCol w="493776">
                  <a:extLst>
                    <a:ext uri="{9D8B030D-6E8A-4147-A177-3AD203B41FA5}">
                      <a16:colId xmlns:a16="http://schemas.microsoft.com/office/drawing/2014/main" val="3436629522"/>
                    </a:ext>
                  </a:extLst>
                </a:gridCol>
                <a:gridCol w="493776">
                  <a:extLst>
                    <a:ext uri="{9D8B030D-6E8A-4147-A177-3AD203B41FA5}">
                      <a16:colId xmlns:a16="http://schemas.microsoft.com/office/drawing/2014/main" val="797859238"/>
                    </a:ext>
                  </a:extLst>
                </a:gridCol>
                <a:gridCol w="493776">
                  <a:extLst>
                    <a:ext uri="{9D8B030D-6E8A-4147-A177-3AD203B41FA5}">
                      <a16:colId xmlns:a16="http://schemas.microsoft.com/office/drawing/2014/main" val="70772431"/>
                    </a:ext>
                  </a:extLst>
                </a:gridCol>
                <a:gridCol w="493776">
                  <a:extLst>
                    <a:ext uri="{9D8B030D-6E8A-4147-A177-3AD203B41FA5}">
                      <a16:colId xmlns:a16="http://schemas.microsoft.com/office/drawing/2014/main" val="1742046948"/>
                    </a:ext>
                  </a:extLst>
                </a:gridCol>
                <a:gridCol w="493776">
                  <a:extLst>
                    <a:ext uri="{9D8B030D-6E8A-4147-A177-3AD203B41FA5}">
                      <a16:colId xmlns:a16="http://schemas.microsoft.com/office/drawing/2014/main" val="3706605066"/>
                    </a:ext>
                  </a:extLst>
                </a:gridCol>
                <a:gridCol w="493776">
                  <a:extLst>
                    <a:ext uri="{9D8B030D-6E8A-4147-A177-3AD203B41FA5}">
                      <a16:colId xmlns:a16="http://schemas.microsoft.com/office/drawing/2014/main" val="59369448"/>
                    </a:ext>
                  </a:extLst>
                </a:gridCol>
                <a:gridCol w="493776">
                  <a:extLst>
                    <a:ext uri="{9D8B030D-6E8A-4147-A177-3AD203B41FA5}">
                      <a16:colId xmlns:a16="http://schemas.microsoft.com/office/drawing/2014/main" val="725957705"/>
                    </a:ext>
                  </a:extLst>
                </a:gridCol>
                <a:gridCol w="493776">
                  <a:extLst>
                    <a:ext uri="{9D8B030D-6E8A-4147-A177-3AD203B41FA5}">
                      <a16:colId xmlns:a16="http://schemas.microsoft.com/office/drawing/2014/main" val="442949605"/>
                    </a:ext>
                  </a:extLst>
                </a:gridCol>
                <a:gridCol w="493776">
                  <a:extLst>
                    <a:ext uri="{9D8B030D-6E8A-4147-A177-3AD203B41FA5}">
                      <a16:colId xmlns:a16="http://schemas.microsoft.com/office/drawing/2014/main" val="394818967"/>
                    </a:ext>
                  </a:extLst>
                </a:gridCol>
                <a:gridCol w="493776">
                  <a:extLst>
                    <a:ext uri="{9D8B030D-6E8A-4147-A177-3AD203B41FA5}">
                      <a16:colId xmlns:a16="http://schemas.microsoft.com/office/drawing/2014/main" val="3044604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913923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- 2024-10-30 10:00:00</a:t>
                      </a:r>
                      <a:r>
                        <a:rPr kumimoji="0" lang="de-DE" sz="1000" b="0" i="0" u="none" strike="noStrike" kern="1200" cap="none" spc="0" normalizeH="0" baseline="0" noProof="0">
                          <a:ln>
                            <a:noFill/>
                          </a:ln>
                          <a:solidFill>
                            <a:prstClr val="black"/>
                          </a:solidFill>
                          <a:effectLst/>
                          <a:uLnTx/>
                          <a:uFillTx/>
                          <a:latin typeface="Calibri"/>
                          <a:ea typeface="+mn-ea"/>
                          <a:cs typeface="+mn-cs"/>
                        </a:rPr>
                        <a:t>
 Energieverbrauch auf einen Blick? Klingt nicht nur gut, sondern ist auch möglich! 🌱🔋 Mit dem Bayernwerk EnergiePortal Business behält dein Unternehmen die Kontrolle über die Energie. Kosten senken, CO₂ reduzieren und nachhaltiger wirtschaften – alles in einem Portal. Du möchtest gleich loslegen? Dann schau direkt in den Link in der Bio.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https://quintly-eu-image-storage.s3.amazonaws.com/e8592415fa173d078d8bc710b723a0a6/0d396d74365878970412e4b1f0f9074a.jpg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11/11/2024 06:30:13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2267</a:t>
                      </a:r>
                    </a:p>
                  </a:txBody>
                  <a:tcPr/>
                </a:tc>
                <a:extLst>
                  <a:ext uri="{0D108BD9-81ED-4DB2-BD59-A6C34878D82A}">
                    <a16:rowId xmlns:a16="http://schemas.microsoft.com/office/drawing/2014/main" val="2273589855"/>
                  </a:ext>
                </a:extLst>
              </a:tr>
            </a:tbl>
          </a:graphicData>
        </a:graphic>
      </p:graphicFrame>
      <p:sp>
        <p:nvSpPr>
          <p:cNvPr id="4" name="Text Placeholder 3">
            <a:extLst>
              <a:ext uri="{FF2B5EF4-FFF2-40B4-BE49-F238E27FC236}">
                <a16:creationId xmlns:a16="http://schemas.microsoft.com/office/drawing/2014/main" id="{FDB94F46-54F7-46C0-A598-7366FA168781}"/>
              </a:ext>
            </a:extLst>
          </p:cNvPr>
          <p:cNvSpPr>
            <a:spLocks noGrp="1"/>
          </p:cNvSpPr>
          <p:nvPr>
            <p:ph type="body" sz="quarter" idx="14"/>
          </p:nvPr>
        </p:nvSpPr>
        <p:spPr/>
        <p:txBody>
          <a:bodyPr/>
          <a:lstStyle/>
          <a:p>
            <a:r>
              <a:rPr lang="en-US"/>
              <a:t>10/28/2024 - 11/10/2024</a:t>
            </a:r>
          </a:p>
        </p:txBody>
      </p:sp>
    </p:spTree>
    <p:extLst>
      <p:ext uri="{BB962C8B-B14F-4D97-AF65-F5344CB8AC3E}">
        <p14:creationId xmlns:p14="http://schemas.microsoft.com/office/powerpoint/2010/main" val="891184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B1AFF-E1EF-4063-8F31-E197A308149D}"/>
              </a:ext>
            </a:extLst>
          </p:cNvPr>
          <p:cNvSpPr>
            <a:spLocks noGrp="1"/>
          </p:cNvSpPr>
          <p:nvPr>
            <p:ph type="title"/>
          </p:nvPr>
        </p:nvSpPr>
        <p:spPr/>
        <p:txBody>
          <a:bodyPr/>
          <a:lstStyle/>
          <a:p>
            <a:r>
              <a:rPr lang="en-US"/>
              <a:t>Instagram Posts Table with Fans | 3 profiles - 8 of 10</a:t>
            </a:r>
          </a:p>
        </p:txBody>
      </p:sp>
      <p:graphicFrame>
        <p:nvGraphicFramePr>
          <p:cNvPr id="5" name="Table Placeholder 4">
            <a:extLst>
              <a:ext uri="{FF2B5EF4-FFF2-40B4-BE49-F238E27FC236}">
                <a16:creationId xmlns:a16="http://schemas.microsoft.com/office/drawing/2014/main" id="{DC0F41A2-42CE-4E6C-85FB-177B5ADAFD87}"/>
              </a:ext>
            </a:extLst>
          </p:cNvPr>
          <p:cNvGraphicFramePr>
            <a:graphicFrameLocks noGrp="1"/>
          </p:cNvGraphicFramePr>
          <p:nvPr>
            <p:ph type="tbl" sz="quarter" idx="13"/>
            <p:extLst>
              <p:ext uri="{D42A27DB-BD31-4B8C-83A1-F6EECF244321}">
                <p14:modId xmlns:p14="http://schemas.microsoft.com/office/powerpoint/2010/main" val="3072515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40466296"/>
                    </a:ext>
                  </a:extLst>
                </a:gridCol>
                <a:gridCol w="987552">
                  <a:extLst>
                    <a:ext uri="{9D8B030D-6E8A-4147-A177-3AD203B41FA5}">
                      <a16:colId xmlns:a16="http://schemas.microsoft.com/office/drawing/2014/main" val="3547944140"/>
                    </a:ext>
                  </a:extLst>
                </a:gridCol>
                <a:gridCol w="493776">
                  <a:extLst>
                    <a:ext uri="{9D8B030D-6E8A-4147-A177-3AD203B41FA5}">
                      <a16:colId xmlns:a16="http://schemas.microsoft.com/office/drawing/2014/main" val="1043524124"/>
                    </a:ext>
                  </a:extLst>
                </a:gridCol>
                <a:gridCol w="493776">
                  <a:extLst>
                    <a:ext uri="{9D8B030D-6E8A-4147-A177-3AD203B41FA5}">
                      <a16:colId xmlns:a16="http://schemas.microsoft.com/office/drawing/2014/main" val="501819730"/>
                    </a:ext>
                  </a:extLst>
                </a:gridCol>
                <a:gridCol w="493776">
                  <a:extLst>
                    <a:ext uri="{9D8B030D-6E8A-4147-A177-3AD203B41FA5}">
                      <a16:colId xmlns:a16="http://schemas.microsoft.com/office/drawing/2014/main" val="680577147"/>
                    </a:ext>
                  </a:extLst>
                </a:gridCol>
                <a:gridCol w="493776">
                  <a:extLst>
                    <a:ext uri="{9D8B030D-6E8A-4147-A177-3AD203B41FA5}">
                      <a16:colId xmlns:a16="http://schemas.microsoft.com/office/drawing/2014/main" val="4031016756"/>
                    </a:ext>
                  </a:extLst>
                </a:gridCol>
                <a:gridCol w="493776">
                  <a:extLst>
                    <a:ext uri="{9D8B030D-6E8A-4147-A177-3AD203B41FA5}">
                      <a16:colId xmlns:a16="http://schemas.microsoft.com/office/drawing/2014/main" val="3685405407"/>
                    </a:ext>
                  </a:extLst>
                </a:gridCol>
                <a:gridCol w="493776">
                  <a:extLst>
                    <a:ext uri="{9D8B030D-6E8A-4147-A177-3AD203B41FA5}">
                      <a16:colId xmlns:a16="http://schemas.microsoft.com/office/drawing/2014/main" val="953744693"/>
                    </a:ext>
                  </a:extLst>
                </a:gridCol>
                <a:gridCol w="493776">
                  <a:extLst>
                    <a:ext uri="{9D8B030D-6E8A-4147-A177-3AD203B41FA5}">
                      <a16:colId xmlns:a16="http://schemas.microsoft.com/office/drawing/2014/main" val="1769691408"/>
                    </a:ext>
                  </a:extLst>
                </a:gridCol>
                <a:gridCol w="493776">
                  <a:extLst>
                    <a:ext uri="{9D8B030D-6E8A-4147-A177-3AD203B41FA5}">
                      <a16:colId xmlns:a16="http://schemas.microsoft.com/office/drawing/2014/main" val="1802710420"/>
                    </a:ext>
                  </a:extLst>
                </a:gridCol>
                <a:gridCol w="493776">
                  <a:extLst>
                    <a:ext uri="{9D8B030D-6E8A-4147-A177-3AD203B41FA5}">
                      <a16:colId xmlns:a16="http://schemas.microsoft.com/office/drawing/2014/main" val="945601026"/>
                    </a:ext>
                  </a:extLst>
                </a:gridCol>
                <a:gridCol w="493776">
                  <a:extLst>
                    <a:ext uri="{9D8B030D-6E8A-4147-A177-3AD203B41FA5}">
                      <a16:colId xmlns:a16="http://schemas.microsoft.com/office/drawing/2014/main" val="3785299644"/>
                    </a:ext>
                  </a:extLst>
                </a:gridCol>
                <a:gridCol w="493776">
                  <a:extLst>
                    <a:ext uri="{9D8B030D-6E8A-4147-A177-3AD203B41FA5}">
                      <a16:colId xmlns:a16="http://schemas.microsoft.com/office/drawing/2014/main" val="2062066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6289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- 2024-10-28 16:10:00</a:t>
                      </a:r>
                      <a:r>
                        <a:rPr kumimoji="0" lang="de-DE" sz="1000" b="0" i="0" u="none" strike="noStrike" kern="1200" cap="none" spc="0" normalizeH="0" baseline="0" noProof="0">
                          <a:ln>
                            <a:noFill/>
                          </a:ln>
                          <a:solidFill>
                            <a:prstClr val="black"/>
                          </a:solidFill>
                          <a:effectLst/>
                          <a:uLnTx/>
                          <a:uFillTx/>
                          <a:latin typeface="Calibri"/>
                          <a:ea typeface="+mn-ea"/>
                          <a:cs typeface="+mn-cs"/>
                        </a:rPr>
                        <a:t>
 Musik entsteht im Kopf – und genau das, was in unseren Köpfen vor sich geht, steht im Fokus der aktuellen Podcast-Folge von Hannes Ringlstetter. Zu Gast ist Dr. Sarah Straub, eine promovierte Psychologin, die sich auf das Thema Demenz spezialisiert hat. Neben ihrer wissenschaftlichen Arbeit ist sie auch eine talentierte Musikerin und Instrumentalistin, die bereits mehrfach ausgezeichnet wurde. Im mittlerweile 8. „Ringlstetter’s Rendezvous“ gehen die beiden neugierig den Dingen auf den Grund. Die Folge ist ab heute auf allen gängigen Podcast-Plattformen verfügbar. Hört doch mal rein!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https://quintly-eu-image-storage.s3.amazonaws.com/e8592415fa173d078d8bc710b723a0a6/6582faf4dd1d09a0c9213c88743c33c3.jpg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11/11/2024 00:30:12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1772</a:t>
                      </a:r>
                    </a:p>
                  </a:txBody>
                  <a:tcPr/>
                </a:tc>
                <a:extLst>
                  <a:ext uri="{0D108BD9-81ED-4DB2-BD59-A6C34878D82A}">
                    <a16:rowId xmlns:a16="http://schemas.microsoft.com/office/drawing/2014/main" val="950267934"/>
                  </a:ext>
                </a:extLst>
              </a:tr>
            </a:tbl>
          </a:graphicData>
        </a:graphic>
      </p:graphicFrame>
      <p:sp>
        <p:nvSpPr>
          <p:cNvPr id="4" name="Text Placeholder 3">
            <a:extLst>
              <a:ext uri="{FF2B5EF4-FFF2-40B4-BE49-F238E27FC236}">
                <a16:creationId xmlns:a16="http://schemas.microsoft.com/office/drawing/2014/main" id="{A4F33E0B-5447-4D0F-886C-1C8BC9FCF6C3}"/>
              </a:ext>
            </a:extLst>
          </p:cNvPr>
          <p:cNvSpPr>
            <a:spLocks noGrp="1"/>
          </p:cNvSpPr>
          <p:nvPr>
            <p:ph type="body" sz="quarter" idx="14"/>
          </p:nvPr>
        </p:nvSpPr>
        <p:spPr/>
        <p:txBody>
          <a:bodyPr/>
          <a:lstStyle/>
          <a:p>
            <a:r>
              <a:rPr lang="en-US"/>
              <a:t>10/28/2024 - 11/10/2024</a:t>
            </a:r>
          </a:p>
        </p:txBody>
      </p:sp>
    </p:spTree>
    <p:extLst>
      <p:ext uri="{BB962C8B-B14F-4D97-AF65-F5344CB8AC3E}">
        <p14:creationId xmlns:p14="http://schemas.microsoft.com/office/powerpoint/2010/main" val="2628970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ADCBF-5281-4C38-870D-4326EB9394FB}"/>
              </a:ext>
            </a:extLst>
          </p:cNvPr>
          <p:cNvSpPr>
            <a:spLocks noGrp="1"/>
          </p:cNvSpPr>
          <p:nvPr>
            <p:ph type="title"/>
          </p:nvPr>
        </p:nvSpPr>
        <p:spPr/>
        <p:txBody>
          <a:bodyPr/>
          <a:lstStyle/>
          <a:p>
            <a:r>
              <a:rPr lang="en-US"/>
              <a:t>Instagram Posts Table with Fans | 3 profiles - 9 of 10</a:t>
            </a:r>
          </a:p>
        </p:txBody>
      </p:sp>
      <p:graphicFrame>
        <p:nvGraphicFramePr>
          <p:cNvPr id="5" name="Table Placeholder 4">
            <a:extLst>
              <a:ext uri="{FF2B5EF4-FFF2-40B4-BE49-F238E27FC236}">
                <a16:creationId xmlns:a16="http://schemas.microsoft.com/office/drawing/2014/main" id="{54DD7B57-A78B-4E04-A319-2EC415FFD272}"/>
              </a:ext>
            </a:extLst>
          </p:cNvPr>
          <p:cNvGraphicFramePr>
            <a:graphicFrameLocks noGrp="1"/>
          </p:cNvGraphicFramePr>
          <p:nvPr>
            <p:ph type="tbl" sz="quarter" idx="13"/>
            <p:extLst>
              <p:ext uri="{D42A27DB-BD31-4B8C-83A1-F6EECF244321}">
                <p14:modId xmlns:p14="http://schemas.microsoft.com/office/powerpoint/2010/main" val="2053169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6144053"/>
                    </a:ext>
                  </a:extLst>
                </a:gridCol>
                <a:gridCol w="987552">
                  <a:extLst>
                    <a:ext uri="{9D8B030D-6E8A-4147-A177-3AD203B41FA5}">
                      <a16:colId xmlns:a16="http://schemas.microsoft.com/office/drawing/2014/main" val="3602496779"/>
                    </a:ext>
                  </a:extLst>
                </a:gridCol>
                <a:gridCol w="493776">
                  <a:extLst>
                    <a:ext uri="{9D8B030D-6E8A-4147-A177-3AD203B41FA5}">
                      <a16:colId xmlns:a16="http://schemas.microsoft.com/office/drawing/2014/main" val="2888098430"/>
                    </a:ext>
                  </a:extLst>
                </a:gridCol>
                <a:gridCol w="493776">
                  <a:extLst>
                    <a:ext uri="{9D8B030D-6E8A-4147-A177-3AD203B41FA5}">
                      <a16:colId xmlns:a16="http://schemas.microsoft.com/office/drawing/2014/main" val="4097944211"/>
                    </a:ext>
                  </a:extLst>
                </a:gridCol>
                <a:gridCol w="493776">
                  <a:extLst>
                    <a:ext uri="{9D8B030D-6E8A-4147-A177-3AD203B41FA5}">
                      <a16:colId xmlns:a16="http://schemas.microsoft.com/office/drawing/2014/main" val="88092557"/>
                    </a:ext>
                  </a:extLst>
                </a:gridCol>
                <a:gridCol w="493776">
                  <a:extLst>
                    <a:ext uri="{9D8B030D-6E8A-4147-A177-3AD203B41FA5}">
                      <a16:colId xmlns:a16="http://schemas.microsoft.com/office/drawing/2014/main" val="3314962889"/>
                    </a:ext>
                  </a:extLst>
                </a:gridCol>
                <a:gridCol w="493776">
                  <a:extLst>
                    <a:ext uri="{9D8B030D-6E8A-4147-A177-3AD203B41FA5}">
                      <a16:colId xmlns:a16="http://schemas.microsoft.com/office/drawing/2014/main" val="2921997777"/>
                    </a:ext>
                  </a:extLst>
                </a:gridCol>
                <a:gridCol w="493776">
                  <a:extLst>
                    <a:ext uri="{9D8B030D-6E8A-4147-A177-3AD203B41FA5}">
                      <a16:colId xmlns:a16="http://schemas.microsoft.com/office/drawing/2014/main" val="1949506198"/>
                    </a:ext>
                  </a:extLst>
                </a:gridCol>
                <a:gridCol w="493776">
                  <a:extLst>
                    <a:ext uri="{9D8B030D-6E8A-4147-A177-3AD203B41FA5}">
                      <a16:colId xmlns:a16="http://schemas.microsoft.com/office/drawing/2014/main" val="3723402500"/>
                    </a:ext>
                  </a:extLst>
                </a:gridCol>
                <a:gridCol w="493776">
                  <a:extLst>
                    <a:ext uri="{9D8B030D-6E8A-4147-A177-3AD203B41FA5}">
                      <a16:colId xmlns:a16="http://schemas.microsoft.com/office/drawing/2014/main" val="733168220"/>
                    </a:ext>
                  </a:extLst>
                </a:gridCol>
                <a:gridCol w="493776">
                  <a:extLst>
                    <a:ext uri="{9D8B030D-6E8A-4147-A177-3AD203B41FA5}">
                      <a16:colId xmlns:a16="http://schemas.microsoft.com/office/drawing/2014/main" val="1032867575"/>
                    </a:ext>
                  </a:extLst>
                </a:gridCol>
                <a:gridCol w="493776">
                  <a:extLst>
                    <a:ext uri="{9D8B030D-6E8A-4147-A177-3AD203B41FA5}">
                      <a16:colId xmlns:a16="http://schemas.microsoft.com/office/drawing/2014/main" val="1882222774"/>
                    </a:ext>
                  </a:extLst>
                </a:gridCol>
                <a:gridCol w="493776">
                  <a:extLst>
                    <a:ext uri="{9D8B030D-6E8A-4147-A177-3AD203B41FA5}">
                      <a16:colId xmlns:a16="http://schemas.microsoft.com/office/drawing/2014/main" val="1782508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56828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- 2024-11-05 11:00:00</a:t>
                      </a:r>
                      <a:r>
                        <a:rPr kumimoji="0" lang="de-DE" sz="1000" b="0" i="0" u="none" strike="noStrike" kern="1200" cap="none" spc="0" normalizeH="0" baseline="0" noProof="0">
                          <a:ln>
                            <a:noFill/>
                          </a:ln>
                          <a:solidFill>
                            <a:prstClr val="black"/>
                          </a:solidFill>
                          <a:effectLst/>
                          <a:uLnTx/>
                          <a:uFillTx/>
                          <a:latin typeface="Calibri"/>
                          <a:ea typeface="+mn-ea"/>
                          <a:cs typeface="+mn-cs"/>
                        </a:rPr>
                        <a:t>
 Mach dein Unternehmen fit für die Zukunft! Mit dem EnergiePortal Business von Bayernwerk hat dein Unternehmen die Energieverbräuche immer im Blick und kann dadurch Kosten einsparen! 💶 Neugierig? Dann schau direkt in den Link in der Bio.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https://quintly-eu-image-storage.s3.amazonaws.com/e8592415fa173d078d8bc710b723a0a6/3722eaffd943a65cf47c330b08a3613b.jpg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11/11/2024 06:30:13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a:t>
                      </a:r>
                    </a:p>
                  </a:txBody>
                  <a:tcPr/>
                </a:tc>
                <a:extLst>
                  <a:ext uri="{0D108BD9-81ED-4DB2-BD59-A6C34878D82A}">
                    <a16:rowId xmlns:a16="http://schemas.microsoft.com/office/drawing/2014/main" val="909359514"/>
                  </a:ext>
                </a:extLst>
              </a:tr>
            </a:tbl>
          </a:graphicData>
        </a:graphic>
      </p:graphicFrame>
      <p:sp>
        <p:nvSpPr>
          <p:cNvPr id="4" name="Text Placeholder 3">
            <a:extLst>
              <a:ext uri="{FF2B5EF4-FFF2-40B4-BE49-F238E27FC236}">
                <a16:creationId xmlns:a16="http://schemas.microsoft.com/office/drawing/2014/main" id="{B1EE763D-46C5-4E6E-9EB5-25590FADD973}"/>
              </a:ext>
            </a:extLst>
          </p:cNvPr>
          <p:cNvSpPr>
            <a:spLocks noGrp="1"/>
          </p:cNvSpPr>
          <p:nvPr>
            <p:ph type="body" sz="quarter" idx="14"/>
          </p:nvPr>
        </p:nvSpPr>
        <p:spPr/>
        <p:txBody>
          <a:bodyPr/>
          <a:lstStyle/>
          <a:p>
            <a:r>
              <a:rPr lang="en-US"/>
              <a:t>10/28/2024 - 11/10/2024</a:t>
            </a:r>
          </a:p>
        </p:txBody>
      </p:sp>
    </p:spTree>
    <p:extLst>
      <p:ext uri="{BB962C8B-B14F-4D97-AF65-F5344CB8AC3E}">
        <p14:creationId xmlns:p14="http://schemas.microsoft.com/office/powerpoint/2010/main" val="870708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6F0AF-5E5D-4EB8-A1EB-07AAAA3434D1}"/>
              </a:ext>
            </a:extLst>
          </p:cNvPr>
          <p:cNvSpPr>
            <a:spLocks noGrp="1"/>
          </p:cNvSpPr>
          <p:nvPr>
            <p:ph type="title"/>
          </p:nvPr>
        </p:nvSpPr>
        <p:spPr/>
        <p:txBody>
          <a:bodyPr/>
          <a:lstStyle/>
          <a:p>
            <a:r>
              <a:rPr lang="en-US"/>
              <a:t>Instagram Posts Table with Fans | 3 profiles - 10 of 10</a:t>
            </a:r>
          </a:p>
        </p:txBody>
      </p:sp>
      <p:graphicFrame>
        <p:nvGraphicFramePr>
          <p:cNvPr id="5" name="Table Placeholder 4">
            <a:extLst>
              <a:ext uri="{FF2B5EF4-FFF2-40B4-BE49-F238E27FC236}">
                <a16:creationId xmlns:a16="http://schemas.microsoft.com/office/drawing/2014/main" id="{EBE75A2B-E578-4386-A5A0-3C70C59A924D}"/>
              </a:ext>
            </a:extLst>
          </p:cNvPr>
          <p:cNvGraphicFramePr>
            <a:graphicFrameLocks noGrp="1"/>
          </p:cNvGraphicFramePr>
          <p:nvPr>
            <p:ph type="tbl" sz="quarter" idx="13"/>
            <p:extLst>
              <p:ext uri="{D42A27DB-BD31-4B8C-83A1-F6EECF244321}">
                <p14:modId xmlns:p14="http://schemas.microsoft.com/office/powerpoint/2010/main" val="1435720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98505824"/>
                    </a:ext>
                  </a:extLst>
                </a:gridCol>
                <a:gridCol w="987552">
                  <a:extLst>
                    <a:ext uri="{9D8B030D-6E8A-4147-A177-3AD203B41FA5}">
                      <a16:colId xmlns:a16="http://schemas.microsoft.com/office/drawing/2014/main" val="3814181672"/>
                    </a:ext>
                  </a:extLst>
                </a:gridCol>
                <a:gridCol w="493776">
                  <a:extLst>
                    <a:ext uri="{9D8B030D-6E8A-4147-A177-3AD203B41FA5}">
                      <a16:colId xmlns:a16="http://schemas.microsoft.com/office/drawing/2014/main" val="386503257"/>
                    </a:ext>
                  </a:extLst>
                </a:gridCol>
                <a:gridCol w="493776">
                  <a:extLst>
                    <a:ext uri="{9D8B030D-6E8A-4147-A177-3AD203B41FA5}">
                      <a16:colId xmlns:a16="http://schemas.microsoft.com/office/drawing/2014/main" val="3421338097"/>
                    </a:ext>
                  </a:extLst>
                </a:gridCol>
                <a:gridCol w="493776">
                  <a:extLst>
                    <a:ext uri="{9D8B030D-6E8A-4147-A177-3AD203B41FA5}">
                      <a16:colId xmlns:a16="http://schemas.microsoft.com/office/drawing/2014/main" val="4179216524"/>
                    </a:ext>
                  </a:extLst>
                </a:gridCol>
                <a:gridCol w="493776">
                  <a:extLst>
                    <a:ext uri="{9D8B030D-6E8A-4147-A177-3AD203B41FA5}">
                      <a16:colId xmlns:a16="http://schemas.microsoft.com/office/drawing/2014/main" val="4078839090"/>
                    </a:ext>
                  </a:extLst>
                </a:gridCol>
                <a:gridCol w="493776">
                  <a:extLst>
                    <a:ext uri="{9D8B030D-6E8A-4147-A177-3AD203B41FA5}">
                      <a16:colId xmlns:a16="http://schemas.microsoft.com/office/drawing/2014/main" val="3421325838"/>
                    </a:ext>
                  </a:extLst>
                </a:gridCol>
                <a:gridCol w="493776">
                  <a:extLst>
                    <a:ext uri="{9D8B030D-6E8A-4147-A177-3AD203B41FA5}">
                      <a16:colId xmlns:a16="http://schemas.microsoft.com/office/drawing/2014/main" val="1127989633"/>
                    </a:ext>
                  </a:extLst>
                </a:gridCol>
                <a:gridCol w="493776">
                  <a:extLst>
                    <a:ext uri="{9D8B030D-6E8A-4147-A177-3AD203B41FA5}">
                      <a16:colId xmlns:a16="http://schemas.microsoft.com/office/drawing/2014/main" val="4081196065"/>
                    </a:ext>
                  </a:extLst>
                </a:gridCol>
                <a:gridCol w="493776">
                  <a:extLst>
                    <a:ext uri="{9D8B030D-6E8A-4147-A177-3AD203B41FA5}">
                      <a16:colId xmlns:a16="http://schemas.microsoft.com/office/drawing/2014/main" val="804981871"/>
                    </a:ext>
                  </a:extLst>
                </a:gridCol>
                <a:gridCol w="493776">
                  <a:extLst>
                    <a:ext uri="{9D8B030D-6E8A-4147-A177-3AD203B41FA5}">
                      <a16:colId xmlns:a16="http://schemas.microsoft.com/office/drawing/2014/main" val="408138422"/>
                    </a:ext>
                  </a:extLst>
                </a:gridCol>
                <a:gridCol w="493776">
                  <a:extLst>
                    <a:ext uri="{9D8B030D-6E8A-4147-A177-3AD203B41FA5}">
                      <a16:colId xmlns:a16="http://schemas.microsoft.com/office/drawing/2014/main" val="1393186763"/>
                    </a:ext>
                  </a:extLst>
                </a:gridCol>
                <a:gridCol w="493776">
                  <a:extLst>
                    <a:ext uri="{9D8B030D-6E8A-4147-A177-3AD203B41FA5}">
                      <a16:colId xmlns:a16="http://schemas.microsoft.com/office/drawing/2014/main" val="587538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309662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- 2024-11-09 10:30:00</a:t>
                      </a:r>
                      <a:r>
                        <a:rPr kumimoji="0" lang="de-DE" sz="1000" b="0" i="0" u="none" strike="noStrike" kern="1200" cap="none" spc="0" normalizeH="0" baseline="0" noProof="0">
                          <a:ln>
                            <a:noFill/>
                          </a:ln>
                          <a:solidFill>
                            <a:prstClr val="black"/>
                          </a:solidFill>
                          <a:effectLst/>
                          <a:uLnTx/>
                          <a:uFillTx/>
                          <a:latin typeface="Calibri"/>
                          <a:ea typeface="+mn-ea"/>
                          <a:cs typeface="+mn-cs"/>
                        </a:rPr>
                        <a:t>
 Bayernwerk und seine Partner arbeiten Hand in Hand, um mit dem EnergiePortal Business innovative Energielösungen zu schaffen. ⚡🤝 Gemeinsam machen wir den Weg frei für eine nachhaltige und zukunftssichere Energieversorgung! Interessiert? Dann klick auf den Link in der Bio!
#bayernwerk #energie #energieportal #business #energieeffizienz #energiewende #energiezukunft #bayern #innovativ #hierfließtenergie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https://quintly-eu-image-storage.s3.amazonaws.com/e8592415fa173d078d8bc710b723a0a6/012d21fac71050285c7ff96e51a2044a.jpg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11/11/2024 06:30:13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1366</a:t>
                      </a:r>
                    </a:p>
                  </a:txBody>
                  <a:tcPr/>
                </a:tc>
                <a:extLst>
                  <a:ext uri="{0D108BD9-81ED-4DB2-BD59-A6C34878D82A}">
                    <a16:rowId xmlns:a16="http://schemas.microsoft.com/office/drawing/2014/main" val="75890638"/>
                  </a:ext>
                </a:extLst>
              </a:tr>
            </a:tbl>
          </a:graphicData>
        </a:graphic>
      </p:graphicFrame>
      <p:sp>
        <p:nvSpPr>
          <p:cNvPr id="4" name="Text Placeholder 3">
            <a:extLst>
              <a:ext uri="{FF2B5EF4-FFF2-40B4-BE49-F238E27FC236}">
                <a16:creationId xmlns:a16="http://schemas.microsoft.com/office/drawing/2014/main" id="{805E808E-DD93-4835-8BE8-DBFED36AF0CD}"/>
              </a:ext>
            </a:extLst>
          </p:cNvPr>
          <p:cNvSpPr>
            <a:spLocks noGrp="1"/>
          </p:cNvSpPr>
          <p:nvPr>
            <p:ph type="body" sz="quarter" idx="14"/>
          </p:nvPr>
        </p:nvSpPr>
        <p:spPr/>
        <p:txBody>
          <a:bodyPr/>
          <a:lstStyle/>
          <a:p>
            <a:r>
              <a:rPr lang="en-US"/>
              <a:t>10/28/2024 - 11/10/2024</a:t>
            </a:r>
          </a:p>
        </p:txBody>
      </p:sp>
    </p:spTree>
    <p:extLst>
      <p:ext uri="{BB962C8B-B14F-4D97-AF65-F5344CB8AC3E}">
        <p14:creationId xmlns:p14="http://schemas.microsoft.com/office/powerpoint/2010/main" val="7490016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1564</Words>
  <Application>Microsoft Office PowerPoint</Application>
  <PresentationFormat>On-screen Show (4:3)</PresentationFormat>
  <Paragraphs>282</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Instagram Posts Table with Fans | 3 profiles - 1 of 10</vt:lpstr>
      <vt:lpstr>Instagram Posts Table with Fans | 3 profiles - 2 of 10</vt:lpstr>
      <vt:lpstr>Instagram Posts Table with Fans | 3 profiles - 3 of 10</vt:lpstr>
      <vt:lpstr>Instagram Posts Table with Fans | 3 profiles - 4 of 10</vt:lpstr>
      <vt:lpstr>Instagram Posts Table with Fans | 3 profiles - 5 of 10</vt:lpstr>
      <vt:lpstr>Instagram Posts Table with Fans | 3 profiles - 6 of 10</vt:lpstr>
      <vt:lpstr>Instagram Posts Table with Fans | 3 profiles - 7 of 10</vt:lpstr>
      <vt:lpstr>Instagram Posts Table with Fans | 3 profiles - 8 of 10</vt:lpstr>
      <vt:lpstr>Instagram Posts Table with Fans | 3 profiles - 9 of 10</vt:lpstr>
      <vt:lpstr>Instagram Posts Table with Fans | 3 profiles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with Fans | 3 profiles - 1 of 10</dc:title>
  <dc:creator>Frederik Born</dc:creator>
  <cp:lastModifiedBy>Frederik Born</cp:lastModifiedBy>
  <cp:revision>1</cp:revision>
  <dcterms:created xsi:type="dcterms:W3CDTF">2024-11-11T09:19:54Z</dcterms:created>
  <dcterms:modified xsi:type="dcterms:W3CDTF">2024-11-11T09:21:05Z</dcterms:modified>
</cp:coreProperties>
</file>