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Lst>
  <p:sldSz cx="9144000" cy="6858000" type="screen4x3"/>
  <p:notesSz cx="6858000" cy="9144000"/>
  <p:embeddedFontLst>
    <p:embeddedFont>
      <p:font typeface="Calibri" panose="020F0502020204030204" pitchFamily="34" charset="0"/>
      <p:regular r:id="rId61"/>
      <p:bold r:id="rId62"/>
      <p:italic r:id="rId63"/>
      <p:boldItalic r:id="rId6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3.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lobeco_gmbh</c:v>
                </c:pt>
              </c:strCache>
            </c:strRef>
          </c:tx>
          <c:spPr>
            <a:ln w="28575" cap="rnd">
              <a:solidFill>
                <a:schemeClr val="accent1"/>
              </a:solidFill>
              <a:round/>
            </a:ln>
            <a:effectLst/>
          </c:spPr>
          <c:marker>
            <c:symbol val="none"/>
          </c:marker>
          <c:cat>
            <c:numRef>
              <c:f>Sheet1!$A$2:$A$5</c:f>
              <c:numCache>
                <c:formatCode>m/d/yyyy</c:formatCode>
                <c:ptCount val="4"/>
                <c:pt idx="0">
                  <c:v>45474</c:v>
                </c:pt>
                <c:pt idx="1">
                  <c:v>45505</c:v>
                </c:pt>
                <c:pt idx="2">
                  <c:v>45536</c:v>
                </c:pt>
                <c:pt idx="3">
                  <c:v>45566</c:v>
                </c:pt>
              </c:numCache>
            </c:numRef>
          </c:cat>
          <c:val>
            <c:numRef>
              <c:f>Sheet1!$B$2:$B$5</c:f>
              <c:numCache>
                <c:formatCode>General</c:formatCode>
                <c:ptCount val="4"/>
                <c:pt idx="0">
                  <c:v>1546</c:v>
                </c:pt>
                <c:pt idx="1">
                  <c:v>1541</c:v>
                </c:pt>
                <c:pt idx="2">
                  <c:v>1544</c:v>
                </c:pt>
                <c:pt idx="3">
                  <c:v>1548</c:v>
                </c:pt>
              </c:numCache>
            </c:numRef>
          </c:val>
          <c:smooth val="0"/>
          <c:extLst>
            <c:ext xmlns:c16="http://schemas.microsoft.com/office/drawing/2014/chart" uri="{C3380CC4-5D6E-409C-BE32-E72D297353CC}">
              <c16:uniqueId val="{00000000-73AD-4C17-A244-53B22CD982F7}"/>
            </c:ext>
          </c:extLst>
        </c:ser>
        <c:dLbls>
          <c:showLegendKey val="0"/>
          <c:showVal val="0"/>
          <c:showCatName val="0"/>
          <c:showSerName val="0"/>
          <c:showPercent val="0"/>
          <c:showBubbleSize val="0"/>
        </c:dLbls>
        <c:smooth val="0"/>
        <c:axId val="274247944"/>
        <c:axId val="274248272"/>
      </c:lineChart>
      <c:dateAx>
        <c:axId val="274247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48272"/>
        <c:crosses val="autoZero"/>
        <c:auto val="1"/>
        <c:lblOffset val="100"/>
        <c:baseTimeUnit val="months"/>
      </c:dateAx>
      <c:valAx>
        <c:axId val="274248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4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lobeco_gmbh</c:v>
                </c:pt>
              </c:strCache>
            </c:strRef>
          </c:tx>
          <c:spPr>
            <a:ln w="28575" cap="rnd">
              <a:solidFill>
                <a:schemeClr val="accent1"/>
              </a:solidFill>
              <a:round/>
            </a:ln>
            <a:effectLst/>
          </c:spPr>
          <c:marker>
            <c:symbol val="none"/>
          </c:marker>
          <c:cat>
            <c:numRef>
              <c:f>Sheet1!$A$2:$A$5</c:f>
              <c:numCache>
                <c:formatCode>m/d/yyyy</c:formatCode>
                <c:ptCount val="4"/>
                <c:pt idx="0">
                  <c:v>45474</c:v>
                </c:pt>
                <c:pt idx="1">
                  <c:v>45505</c:v>
                </c:pt>
                <c:pt idx="2">
                  <c:v>45536</c:v>
                </c:pt>
                <c:pt idx="3">
                  <c:v>45566</c:v>
                </c:pt>
              </c:numCache>
            </c:numRef>
          </c:cat>
          <c:val>
            <c:numRef>
              <c:f>Sheet1!$B$2:$B$5</c:f>
              <c:numCache>
                <c:formatCode>General</c:formatCode>
                <c:ptCount val="4"/>
                <c:pt idx="0">
                  <c:v>137</c:v>
                </c:pt>
                <c:pt idx="1">
                  <c:v>345</c:v>
                </c:pt>
                <c:pt idx="2">
                  <c:v>68</c:v>
                </c:pt>
                <c:pt idx="3">
                  <c:v>0</c:v>
                </c:pt>
              </c:numCache>
            </c:numRef>
          </c:val>
          <c:smooth val="0"/>
          <c:extLst>
            <c:ext xmlns:c16="http://schemas.microsoft.com/office/drawing/2014/chart" uri="{C3380CC4-5D6E-409C-BE32-E72D297353CC}">
              <c16:uniqueId val="{00000000-D4CE-4F74-A0C0-0FC508C2650B}"/>
            </c:ext>
          </c:extLst>
        </c:ser>
        <c:dLbls>
          <c:showLegendKey val="0"/>
          <c:showVal val="0"/>
          <c:showCatName val="0"/>
          <c:showSerName val="0"/>
          <c:showPercent val="0"/>
          <c:showBubbleSize val="0"/>
        </c:dLbls>
        <c:smooth val="0"/>
        <c:axId val="274220392"/>
        <c:axId val="274220720"/>
      </c:lineChart>
      <c:dateAx>
        <c:axId val="274220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20720"/>
        <c:crosses val="autoZero"/>
        <c:auto val="1"/>
        <c:lblOffset val="100"/>
        <c:baseTimeUnit val="months"/>
      </c:dateAx>
      <c:valAx>
        <c:axId val="27422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20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lobeco_gmbh</c:v>
                </c:pt>
              </c:strCache>
            </c:strRef>
          </c:tx>
          <c:spPr>
            <a:ln w="28575" cap="rnd">
              <a:solidFill>
                <a:schemeClr val="accent1"/>
              </a:solidFill>
              <a:round/>
            </a:ln>
            <a:effectLst/>
          </c:spPr>
          <c:marker>
            <c:symbol val="none"/>
          </c:marker>
          <c:cat>
            <c:numRef>
              <c:f>Sheet1!$A$2:$A$5</c:f>
              <c:numCache>
                <c:formatCode>m/d/yyyy</c:formatCode>
                <c:ptCount val="4"/>
                <c:pt idx="0">
                  <c:v>45474</c:v>
                </c:pt>
                <c:pt idx="1">
                  <c:v>45505</c:v>
                </c:pt>
                <c:pt idx="2">
                  <c:v>45536</c:v>
                </c:pt>
                <c:pt idx="3">
                  <c:v>45566</c:v>
                </c:pt>
              </c:numCache>
            </c:numRef>
          </c:cat>
          <c:val>
            <c:numRef>
              <c:f>Sheet1!$B$2:$B$5</c:f>
              <c:numCache>
                <c:formatCode>General</c:formatCode>
                <c:ptCount val="4"/>
                <c:pt idx="0">
                  <c:v>11193</c:v>
                </c:pt>
                <c:pt idx="1">
                  <c:v>9786</c:v>
                </c:pt>
                <c:pt idx="2">
                  <c:v>12931</c:v>
                </c:pt>
              </c:numCache>
            </c:numRef>
          </c:val>
          <c:smooth val="0"/>
          <c:extLst>
            <c:ext xmlns:c16="http://schemas.microsoft.com/office/drawing/2014/chart" uri="{C3380CC4-5D6E-409C-BE32-E72D297353CC}">
              <c16:uniqueId val="{00000000-7E76-4DBD-8D46-8C184A1F3A67}"/>
            </c:ext>
          </c:extLst>
        </c:ser>
        <c:dLbls>
          <c:showLegendKey val="0"/>
          <c:showVal val="0"/>
          <c:showCatName val="0"/>
          <c:showSerName val="0"/>
          <c:showPercent val="0"/>
          <c:showBubbleSize val="0"/>
        </c:dLbls>
        <c:smooth val="0"/>
        <c:axId val="256471816"/>
        <c:axId val="256470832"/>
      </c:lineChart>
      <c:dateAx>
        <c:axId val="256471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470832"/>
        <c:crosses val="autoZero"/>
        <c:auto val="1"/>
        <c:lblOffset val="100"/>
        <c:baseTimeUnit val="months"/>
      </c:dateAx>
      <c:valAx>
        <c:axId val="256470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471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LOBECO GmbH</c:v>
                </c:pt>
              </c:strCache>
            </c:strRef>
          </c:tx>
          <c:spPr>
            <a:ln w="28575" cap="rnd">
              <a:solidFill>
                <a:schemeClr val="accent1"/>
              </a:solidFill>
              <a:round/>
            </a:ln>
            <a:effectLst/>
          </c:spPr>
          <c:marker>
            <c:symbol val="none"/>
          </c:marker>
          <c:cat>
            <c:numRef>
              <c:f>Sheet1!$A$2:$A$5</c:f>
              <c:numCache>
                <c:formatCode>m/d/yyyy</c:formatCode>
                <c:ptCount val="4"/>
                <c:pt idx="0">
                  <c:v>45474</c:v>
                </c:pt>
                <c:pt idx="1">
                  <c:v>45505</c:v>
                </c:pt>
                <c:pt idx="2">
                  <c:v>45536</c:v>
                </c:pt>
                <c:pt idx="3">
                  <c:v>45566</c:v>
                </c:pt>
              </c:numCache>
            </c:numRef>
          </c:cat>
          <c:val>
            <c:numRef>
              <c:f>Sheet1!$B$2:$B$5</c:f>
              <c:numCache>
                <c:formatCode>General</c:formatCode>
                <c:ptCount val="4"/>
                <c:pt idx="0">
                  <c:v>3534</c:v>
                </c:pt>
                <c:pt idx="1">
                  <c:v>3598</c:v>
                </c:pt>
                <c:pt idx="2">
                  <c:v>3651</c:v>
                </c:pt>
                <c:pt idx="3">
                  <c:v>3654</c:v>
                </c:pt>
              </c:numCache>
            </c:numRef>
          </c:val>
          <c:smooth val="0"/>
          <c:extLst>
            <c:ext xmlns:c16="http://schemas.microsoft.com/office/drawing/2014/chart" uri="{C3380CC4-5D6E-409C-BE32-E72D297353CC}">
              <c16:uniqueId val="{00000000-06F6-4DD3-89AF-E0A936E2F25E}"/>
            </c:ext>
          </c:extLst>
        </c:ser>
        <c:dLbls>
          <c:showLegendKey val="0"/>
          <c:showVal val="0"/>
          <c:showCatName val="0"/>
          <c:showSerName val="0"/>
          <c:showPercent val="0"/>
          <c:showBubbleSize val="0"/>
        </c:dLbls>
        <c:smooth val="0"/>
        <c:axId val="627452320"/>
        <c:axId val="627456584"/>
      </c:lineChart>
      <c:dateAx>
        <c:axId val="627452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7456584"/>
        <c:crosses val="autoZero"/>
        <c:auto val="1"/>
        <c:lblOffset val="100"/>
        <c:baseTimeUnit val="months"/>
      </c:dateAx>
      <c:valAx>
        <c:axId val="627456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745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LOBECO GmbH</c:v>
                </c:pt>
              </c:strCache>
            </c:strRef>
          </c:tx>
          <c:spPr>
            <a:ln w="28575" cap="rnd">
              <a:solidFill>
                <a:schemeClr val="accent1"/>
              </a:solidFill>
              <a:round/>
            </a:ln>
            <a:effectLst/>
          </c:spPr>
          <c:marker>
            <c:symbol val="none"/>
          </c:marker>
          <c:cat>
            <c:numRef>
              <c:f>Sheet1!$A$2:$A$5</c:f>
              <c:numCache>
                <c:formatCode>m/d/yyyy</c:formatCode>
                <c:ptCount val="4"/>
                <c:pt idx="0">
                  <c:v>45474</c:v>
                </c:pt>
                <c:pt idx="1">
                  <c:v>45505</c:v>
                </c:pt>
                <c:pt idx="2">
                  <c:v>45536</c:v>
                </c:pt>
                <c:pt idx="3">
                  <c:v>45566</c:v>
                </c:pt>
              </c:numCache>
            </c:numRef>
          </c:cat>
          <c:val>
            <c:numRef>
              <c:f>Sheet1!$B$2:$B$5</c:f>
              <c:numCache>
                <c:formatCode>General</c:formatCode>
                <c:ptCount val="4"/>
                <c:pt idx="0">
                  <c:v>13463</c:v>
                </c:pt>
                <c:pt idx="1">
                  <c:v>28456</c:v>
                </c:pt>
                <c:pt idx="2">
                  <c:v>10494</c:v>
                </c:pt>
                <c:pt idx="3">
                  <c:v>502</c:v>
                </c:pt>
              </c:numCache>
            </c:numRef>
          </c:val>
          <c:smooth val="0"/>
          <c:extLst>
            <c:ext xmlns:c16="http://schemas.microsoft.com/office/drawing/2014/chart" uri="{C3380CC4-5D6E-409C-BE32-E72D297353CC}">
              <c16:uniqueId val="{00000000-14E2-4299-B91F-3E593C223CB8}"/>
            </c:ext>
          </c:extLst>
        </c:ser>
        <c:dLbls>
          <c:showLegendKey val="0"/>
          <c:showVal val="0"/>
          <c:showCatName val="0"/>
          <c:showSerName val="0"/>
          <c:showPercent val="0"/>
          <c:showBubbleSize val="0"/>
        </c:dLbls>
        <c:smooth val="0"/>
        <c:axId val="627472984"/>
        <c:axId val="627473640"/>
      </c:lineChart>
      <c:dateAx>
        <c:axId val="627472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7473640"/>
        <c:crosses val="autoZero"/>
        <c:auto val="1"/>
        <c:lblOffset val="100"/>
        <c:baseTimeUnit val="months"/>
      </c:dateAx>
      <c:valAx>
        <c:axId val="62747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747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LOBECO GmbH</c:v>
                </c:pt>
              </c:strCache>
            </c:strRef>
          </c:tx>
          <c:spPr>
            <a:solidFill>
              <a:schemeClr val="accent1"/>
            </a:solidFill>
            <a:ln>
              <a:noFill/>
            </a:ln>
            <a:effectLst/>
          </c:spPr>
          <c:invertIfNegative val="0"/>
          <c:cat>
            <c:strRef>
              <c:f>Sheet1!$A$2</c:f>
              <c:strCache>
                <c:ptCount val="1"/>
                <c:pt idx="0">
                  <c:v>Interactions</c:v>
                </c:pt>
              </c:strCache>
            </c:strRef>
          </c:cat>
          <c:val>
            <c:numRef>
              <c:f>Sheet1!$B$2</c:f>
              <c:numCache>
                <c:formatCode>General</c:formatCode>
                <c:ptCount val="1"/>
                <c:pt idx="0">
                  <c:v>875</c:v>
                </c:pt>
              </c:numCache>
            </c:numRef>
          </c:val>
          <c:extLst>
            <c:ext xmlns:c16="http://schemas.microsoft.com/office/drawing/2014/chart" uri="{C3380CC4-5D6E-409C-BE32-E72D297353CC}">
              <c16:uniqueId val="{00000000-798B-45C9-B975-3EC0ED811E0B}"/>
            </c:ext>
          </c:extLst>
        </c:ser>
        <c:dLbls>
          <c:showLegendKey val="0"/>
          <c:showVal val="0"/>
          <c:showCatName val="0"/>
          <c:showSerName val="0"/>
          <c:showPercent val="0"/>
          <c:showBubbleSize val="0"/>
        </c:dLbls>
        <c:gapWidth val="219"/>
        <c:overlap val="-27"/>
        <c:axId val="384889456"/>
        <c:axId val="63507584"/>
      </c:barChart>
      <c:catAx>
        <c:axId val="38488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507584"/>
        <c:crosses val="autoZero"/>
        <c:auto val="1"/>
        <c:lblAlgn val="ctr"/>
        <c:lblOffset val="100"/>
        <c:noMultiLvlLbl val="0"/>
      </c:catAx>
      <c:valAx>
        <c:axId val="63507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88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3355B-6B8F-4B22-8113-2C95662B96E3}"/>
              </a:ext>
            </a:extLst>
          </p:cNvPr>
          <p:cNvSpPr>
            <a:spLocks noGrp="1"/>
          </p:cNvSpPr>
          <p:nvPr>
            <p:ph type="ctrTitle"/>
          </p:nvPr>
        </p:nvSpPr>
        <p:spPr/>
        <p:txBody>
          <a:bodyPr/>
          <a:lstStyle/>
          <a:p>
            <a:r>
              <a:rPr lang="en-US"/>
              <a:t>LOBECO own channels</a:t>
            </a:r>
          </a:p>
        </p:txBody>
      </p:sp>
      <p:sp>
        <p:nvSpPr>
          <p:cNvPr id="3" name="Subtitle 2">
            <a:extLst>
              <a:ext uri="{FF2B5EF4-FFF2-40B4-BE49-F238E27FC236}">
                <a16:creationId xmlns:a16="http://schemas.microsoft.com/office/drawing/2014/main" id="{D098AA38-A81C-4F8C-B263-FC11D3BA34A0}"/>
              </a:ext>
            </a:extLst>
          </p:cNvPr>
          <p:cNvSpPr>
            <a:spLocks noGrp="1"/>
          </p:cNvSpPr>
          <p:nvPr>
            <p:ph type="subTitle" idx="1"/>
          </p:nvPr>
        </p:nvSpPr>
        <p:spPr/>
        <p:txBody>
          <a:bodyPr/>
          <a:lstStyle/>
          <a:p>
            <a:r>
              <a:rPr lang="en-US"/>
              <a:t>LOBECO GmbH</a:t>
            </a:r>
          </a:p>
        </p:txBody>
      </p:sp>
    </p:spTree>
    <p:extLst>
      <p:ext uri="{BB962C8B-B14F-4D97-AF65-F5344CB8AC3E}">
        <p14:creationId xmlns:p14="http://schemas.microsoft.com/office/powerpoint/2010/main" val="1631377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7563D-6F4C-41A7-A87D-48DB647AB84B}"/>
              </a:ext>
            </a:extLst>
          </p:cNvPr>
          <p:cNvSpPr>
            <a:spLocks noGrp="1"/>
          </p:cNvSpPr>
          <p:nvPr>
            <p:ph type="title"/>
          </p:nvPr>
        </p:nvSpPr>
        <p:spPr/>
        <p:txBody>
          <a:bodyPr/>
          <a:lstStyle/>
          <a:p>
            <a:r>
              <a:rPr lang="en-US"/>
              <a:t>Instagram Posts Table | LOBECO own channels - 1 of 11</a:t>
            </a:r>
          </a:p>
        </p:txBody>
      </p:sp>
      <p:graphicFrame>
        <p:nvGraphicFramePr>
          <p:cNvPr id="5" name="Table Placeholder 4">
            <a:extLst>
              <a:ext uri="{FF2B5EF4-FFF2-40B4-BE49-F238E27FC236}">
                <a16:creationId xmlns:a16="http://schemas.microsoft.com/office/drawing/2014/main" id="{097EF14E-7B8A-4670-A7EE-7B1FB5D9C020}"/>
              </a:ext>
            </a:extLst>
          </p:cNvPr>
          <p:cNvGraphicFramePr>
            <a:graphicFrameLocks noGrp="1"/>
          </p:cNvGraphicFramePr>
          <p:nvPr>
            <p:ph type="tbl" sz="quarter" idx="13"/>
            <p:extLst>
              <p:ext uri="{D42A27DB-BD31-4B8C-83A1-F6EECF244321}">
                <p14:modId xmlns:p14="http://schemas.microsoft.com/office/powerpoint/2010/main" val="3102731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13841381"/>
                    </a:ext>
                  </a:extLst>
                </a:gridCol>
                <a:gridCol w="905256">
                  <a:extLst>
                    <a:ext uri="{9D8B030D-6E8A-4147-A177-3AD203B41FA5}">
                      <a16:colId xmlns:a16="http://schemas.microsoft.com/office/drawing/2014/main" val="2086457178"/>
                    </a:ext>
                  </a:extLst>
                </a:gridCol>
                <a:gridCol w="329184">
                  <a:extLst>
                    <a:ext uri="{9D8B030D-6E8A-4147-A177-3AD203B41FA5}">
                      <a16:colId xmlns:a16="http://schemas.microsoft.com/office/drawing/2014/main" val="754208987"/>
                    </a:ext>
                  </a:extLst>
                </a:gridCol>
                <a:gridCol w="329184">
                  <a:extLst>
                    <a:ext uri="{9D8B030D-6E8A-4147-A177-3AD203B41FA5}">
                      <a16:colId xmlns:a16="http://schemas.microsoft.com/office/drawing/2014/main" val="3429497000"/>
                    </a:ext>
                  </a:extLst>
                </a:gridCol>
                <a:gridCol w="329184">
                  <a:extLst>
                    <a:ext uri="{9D8B030D-6E8A-4147-A177-3AD203B41FA5}">
                      <a16:colId xmlns:a16="http://schemas.microsoft.com/office/drawing/2014/main" val="68521458"/>
                    </a:ext>
                  </a:extLst>
                </a:gridCol>
                <a:gridCol w="329184">
                  <a:extLst>
                    <a:ext uri="{9D8B030D-6E8A-4147-A177-3AD203B41FA5}">
                      <a16:colId xmlns:a16="http://schemas.microsoft.com/office/drawing/2014/main" val="3609420030"/>
                    </a:ext>
                  </a:extLst>
                </a:gridCol>
                <a:gridCol w="329184">
                  <a:extLst>
                    <a:ext uri="{9D8B030D-6E8A-4147-A177-3AD203B41FA5}">
                      <a16:colId xmlns:a16="http://schemas.microsoft.com/office/drawing/2014/main" val="1402004369"/>
                    </a:ext>
                  </a:extLst>
                </a:gridCol>
                <a:gridCol w="329184">
                  <a:extLst>
                    <a:ext uri="{9D8B030D-6E8A-4147-A177-3AD203B41FA5}">
                      <a16:colId xmlns:a16="http://schemas.microsoft.com/office/drawing/2014/main" val="3424051143"/>
                    </a:ext>
                  </a:extLst>
                </a:gridCol>
                <a:gridCol w="329184">
                  <a:extLst>
                    <a:ext uri="{9D8B030D-6E8A-4147-A177-3AD203B41FA5}">
                      <a16:colId xmlns:a16="http://schemas.microsoft.com/office/drawing/2014/main" val="898277905"/>
                    </a:ext>
                  </a:extLst>
                </a:gridCol>
                <a:gridCol w="329184">
                  <a:extLst>
                    <a:ext uri="{9D8B030D-6E8A-4147-A177-3AD203B41FA5}">
                      <a16:colId xmlns:a16="http://schemas.microsoft.com/office/drawing/2014/main" val="1410649783"/>
                    </a:ext>
                  </a:extLst>
                </a:gridCol>
                <a:gridCol w="329184">
                  <a:extLst>
                    <a:ext uri="{9D8B030D-6E8A-4147-A177-3AD203B41FA5}">
                      <a16:colId xmlns:a16="http://schemas.microsoft.com/office/drawing/2014/main" val="1380871087"/>
                    </a:ext>
                  </a:extLst>
                </a:gridCol>
                <a:gridCol w="329184">
                  <a:extLst>
                    <a:ext uri="{9D8B030D-6E8A-4147-A177-3AD203B41FA5}">
                      <a16:colId xmlns:a16="http://schemas.microsoft.com/office/drawing/2014/main" val="2002232025"/>
                    </a:ext>
                  </a:extLst>
                </a:gridCol>
                <a:gridCol w="329184">
                  <a:extLst>
                    <a:ext uri="{9D8B030D-6E8A-4147-A177-3AD203B41FA5}">
                      <a16:colId xmlns:a16="http://schemas.microsoft.com/office/drawing/2014/main" val="2606206882"/>
                    </a:ext>
                  </a:extLst>
                </a:gridCol>
                <a:gridCol w="329184">
                  <a:extLst>
                    <a:ext uri="{9D8B030D-6E8A-4147-A177-3AD203B41FA5}">
                      <a16:colId xmlns:a16="http://schemas.microsoft.com/office/drawing/2014/main" val="3937553349"/>
                    </a:ext>
                  </a:extLst>
                </a:gridCol>
                <a:gridCol w="329184">
                  <a:extLst>
                    <a:ext uri="{9D8B030D-6E8A-4147-A177-3AD203B41FA5}">
                      <a16:colId xmlns:a16="http://schemas.microsoft.com/office/drawing/2014/main" val="3080149898"/>
                    </a:ext>
                  </a:extLst>
                </a:gridCol>
                <a:gridCol w="329184">
                  <a:extLst>
                    <a:ext uri="{9D8B030D-6E8A-4147-A177-3AD203B41FA5}">
                      <a16:colId xmlns:a16="http://schemas.microsoft.com/office/drawing/2014/main" val="2818917434"/>
                    </a:ext>
                  </a:extLst>
                </a:gridCol>
                <a:gridCol w="329184">
                  <a:extLst>
                    <a:ext uri="{9D8B030D-6E8A-4147-A177-3AD203B41FA5}">
                      <a16:colId xmlns:a16="http://schemas.microsoft.com/office/drawing/2014/main" val="763496796"/>
                    </a:ext>
                  </a:extLst>
                </a:gridCol>
                <a:gridCol w="329184">
                  <a:extLst>
                    <a:ext uri="{9D8B030D-6E8A-4147-A177-3AD203B41FA5}">
                      <a16:colId xmlns:a16="http://schemas.microsoft.com/office/drawing/2014/main" val="450751321"/>
                    </a:ext>
                  </a:extLst>
                </a:gridCol>
                <a:gridCol w="329184">
                  <a:extLst>
                    <a:ext uri="{9D8B030D-6E8A-4147-A177-3AD203B41FA5}">
                      <a16:colId xmlns:a16="http://schemas.microsoft.com/office/drawing/2014/main" val="2228170759"/>
                    </a:ext>
                  </a:extLst>
                </a:gridCol>
                <a:gridCol w="329184">
                  <a:extLst>
                    <a:ext uri="{9D8B030D-6E8A-4147-A177-3AD203B41FA5}">
                      <a16:colId xmlns:a16="http://schemas.microsoft.com/office/drawing/2014/main" val="3084646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579898491"/>
                  </a:ext>
                </a:extLst>
              </a:tr>
            </a:tbl>
          </a:graphicData>
        </a:graphic>
      </p:graphicFrame>
      <p:sp>
        <p:nvSpPr>
          <p:cNvPr id="4" name="Text Placeholder 3">
            <a:extLst>
              <a:ext uri="{FF2B5EF4-FFF2-40B4-BE49-F238E27FC236}">
                <a16:creationId xmlns:a16="http://schemas.microsoft.com/office/drawing/2014/main" id="{75E191A5-5EA4-4929-8C0D-DE231E8EFDE3}"/>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1481029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64687-3BA4-443F-BA74-59B3500E1200}"/>
              </a:ext>
            </a:extLst>
          </p:cNvPr>
          <p:cNvSpPr>
            <a:spLocks noGrp="1"/>
          </p:cNvSpPr>
          <p:nvPr>
            <p:ph type="title"/>
          </p:nvPr>
        </p:nvSpPr>
        <p:spPr/>
        <p:txBody>
          <a:bodyPr/>
          <a:lstStyle/>
          <a:p>
            <a:r>
              <a:rPr lang="en-US"/>
              <a:t>Instagram Posts Table | LOBECO own channels - 2 of 11</a:t>
            </a:r>
          </a:p>
        </p:txBody>
      </p:sp>
      <p:graphicFrame>
        <p:nvGraphicFramePr>
          <p:cNvPr id="5" name="Table Placeholder 4">
            <a:extLst>
              <a:ext uri="{FF2B5EF4-FFF2-40B4-BE49-F238E27FC236}">
                <a16:creationId xmlns:a16="http://schemas.microsoft.com/office/drawing/2014/main" id="{E10A8926-9BDC-4231-B18F-B5C8CC4FC980}"/>
              </a:ext>
            </a:extLst>
          </p:cNvPr>
          <p:cNvGraphicFramePr>
            <a:graphicFrameLocks noGrp="1"/>
          </p:cNvGraphicFramePr>
          <p:nvPr>
            <p:ph type="tbl" sz="quarter" idx="13"/>
            <p:extLst>
              <p:ext uri="{D42A27DB-BD31-4B8C-83A1-F6EECF244321}">
                <p14:modId xmlns:p14="http://schemas.microsoft.com/office/powerpoint/2010/main" val="1066579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094073429"/>
                    </a:ext>
                  </a:extLst>
                </a:gridCol>
                <a:gridCol w="905256">
                  <a:extLst>
                    <a:ext uri="{9D8B030D-6E8A-4147-A177-3AD203B41FA5}">
                      <a16:colId xmlns:a16="http://schemas.microsoft.com/office/drawing/2014/main" val="3855556489"/>
                    </a:ext>
                  </a:extLst>
                </a:gridCol>
                <a:gridCol w="329184">
                  <a:extLst>
                    <a:ext uri="{9D8B030D-6E8A-4147-A177-3AD203B41FA5}">
                      <a16:colId xmlns:a16="http://schemas.microsoft.com/office/drawing/2014/main" val="978171440"/>
                    </a:ext>
                  </a:extLst>
                </a:gridCol>
                <a:gridCol w="329184">
                  <a:extLst>
                    <a:ext uri="{9D8B030D-6E8A-4147-A177-3AD203B41FA5}">
                      <a16:colId xmlns:a16="http://schemas.microsoft.com/office/drawing/2014/main" val="2079678473"/>
                    </a:ext>
                  </a:extLst>
                </a:gridCol>
                <a:gridCol w="329184">
                  <a:extLst>
                    <a:ext uri="{9D8B030D-6E8A-4147-A177-3AD203B41FA5}">
                      <a16:colId xmlns:a16="http://schemas.microsoft.com/office/drawing/2014/main" val="301872489"/>
                    </a:ext>
                  </a:extLst>
                </a:gridCol>
                <a:gridCol w="329184">
                  <a:extLst>
                    <a:ext uri="{9D8B030D-6E8A-4147-A177-3AD203B41FA5}">
                      <a16:colId xmlns:a16="http://schemas.microsoft.com/office/drawing/2014/main" val="2600134068"/>
                    </a:ext>
                  </a:extLst>
                </a:gridCol>
                <a:gridCol w="329184">
                  <a:extLst>
                    <a:ext uri="{9D8B030D-6E8A-4147-A177-3AD203B41FA5}">
                      <a16:colId xmlns:a16="http://schemas.microsoft.com/office/drawing/2014/main" val="4181831306"/>
                    </a:ext>
                  </a:extLst>
                </a:gridCol>
                <a:gridCol w="329184">
                  <a:extLst>
                    <a:ext uri="{9D8B030D-6E8A-4147-A177-3AD203B41FA5}">
                      <a16:colId xmlns:a16="http://schemas.microsoft.com/office/drawing/2014/main" val="170748751"/>
                    </a:ext>
                  </a:extLst>
                </a:gridCol>
                <a:gridCol w="329184">
                  <a:extLst>
                    <a:ext uri="{9D8B030D-6E8A-4147-A177-3AD203B41FA5}">
                      <a16:colId xmlns:a16="http://schemas.microsoft.com/office/drawing/2014/main" val="4069091956"/>
                    </a:ext>
                  </a:extLst>
                </a:gridCol>
                <a:gridCol w="329184">
                  <a:extLst>
                    <a:ext uri="{9D8B030D-6E8A-4147-A177-3AD203B41FA5}">
                      <a16:colId xmlns:a16="http://schemas.microsoft.com/office/drawing/2014/main" val="2515280248"/>
                    </a:ext>
                  </a:extLst>
                </a:gridCol>
                <a:gridCol w="329184">
                  <a:extLst>
                    <a:ext uri="{9D8B030D-6E8A-4147-A177-3AD203B41FA5}">
                      <a16:colId xmlns:a16="http://schemas.microsoft.com/office/drawing/2014/main" val="718624513"/>
                    </a:ext>
                  </a:extLst>
                </a:gridCol>
                <a:gridCol w="329184">
                  <a:extLst>
                    <a:ext uri="{9D8B030D-6E8A-4147-A177-3AD203B41FA5}">
                      <a16:colId xmlns:a16="http://schemas.microsoft.com/office/drawing/2014/main" val="1981003909"/>
                    </a:ext>
                  </a:extLst>
                </a:gridCol>
                <a:gridCol w="329184">
                  <a:extLst>
                    <a:ext uri="{9D8B030D-6E8A-4147-A177-3AD203B41FA5}">
                      <a16:colId xmlns:a16="http://schemas.microsoft.com/office/drawing/2014/main" val="2885555067"/>
                    </a:ext>
                  </a:extLst>
                </a:gridCol>
                <a:gridCol w="329184">
                  <a:extLst>
                    <a:ext uri="{9D8B030D-6E8A-4147-A177-3AD203B41FA5}">
                      <a16:colId xmlns:a16="http://schemas.microsoft.com/office/drawing/2014/main" val="3917671548"/>
                    </a:ext>
                  </a:extLst>
                </a:gridCol>
                <a:gridCol w="329184">
                  <a:extLst>
                    <a:ext uri="{9D8B030D-6E8A-4147-A177-3AD203B41FA5}">
                      <a16:colId xmlns:a16="http://schemas.microsoft.com/office/drawing/2014/main" val="619366673"/>
                    </a:ext>
                  </a:extLst>
                </a:gridCol>
                <a:gridCol w="329184">
                  <a:extLst>
                    <a:ext uri="{9D8B030D-6E8A-4147-A177-3AD203B41FA5}">
                      <a16:colId xmlns:a16="http://schemas.microsoft.com/office/drawing/2014/main" val="3972011417"/>
                    </a:ext>
                  </a:extLst>
                </a:gridCol>
                <a:gridCol w="329184">
                  <a:extLst>
                    <a:ext uri="{9D8B030D-6E8A-4147-A177-3AD203B41FA5}">
                      <a16:colId xmlns:a16="http://schemas.microsoft.com/office/drawing/2014/main" val="2007091764"/>
                    </a:ext>
                  </a:extLst>
                </a:gridCol>
                <a:gridCol w="329184">
                  <a:extLst>
                    <a:ext uri="{9D8B030D-6E8A-4147-A177-3AD203B41FA5}">
                      <a16:colId xmlns:a16="http://schemas.microsoft.com/office/drawing/2014/main" val="2411313051"/>
                    </a:ext>
                  </a:extLst>
                </a:gridCol>
                <a:gridCol w="329184">
                  <a:extLst>
                    <a:ext uri="{9D8B030D-6E8A-4147-A177-3AD203B41FA5}">
                      <a16:colId xmlns:a16="http://schemas.microsoft.com/office/drawing/2014/main" val="1159078130"/>
                    </a:ext>
                  </a:extLst>
                </a:gridCol>
                <a:gridCol w="329184">
                  <a:extLst>
                    <a:ext uri="{9D8B030D-6E8A-4147-A177-3AD203B41FA5}">
                      <a16:colId xmlns:a16="http://schemas.microsoft.com/office/drawing/2014/main" val="1973665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179940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lobeco_gmbh - 2024-09-20 14:24:22</a:t>
                      </a:r>
                      <a:r>
                        <a:rPr kumimoji="0" lang="en-US" sz="1000" b="0" i="0" u="none" strike="noStrike" kern="1200" cap="none" spc="0" normalizeH="0" baseline="0" noProof="0">
                          <a:ln>
                            <a:noFill/>
                          </a:ln>
                          <a:solidFill>
                            <a:prstClr val="black"/>
                          </a:solidFill>
                          <a:effectLst/>
                          <a:uLnTx/>
                          <a:uFillTx/>
                          <a:latin typeface="Calibri"/>
                          <a:ea typeface="+mn-ea"/>
                          <a:cs typeface="+mn-cs"/>
                        </a:rPr>
                        <a:t>
 Workshop on #Diversity: United through our differences! 🌟
Learning together and from each other is still the most fun: we felt this again today when we worked with our diversity expert Malena Foulkes in the Teamleads workshop on diversity, inclusion and variety. 
At LOBECO we firmly believe that diversity is the key to innovation and success. Regular sensitivity training aimed at raising awareness of discriminatory mechanisms is an essential part of employee development in order to create a diverse corporate culture focused on equal opportunities.
Discrimination can also occur through unconscious bias, which means that it can happen without people even being aware of it. This makes it all the more important to raise awareness among employees. Leaders who promote diversity create an environment where all employees feel valued and heard. Diversity encompasses both visible and invisible characteristics that determine individual views, perspectives, attitudes, and actions.
About 130 people from 16 nations work at LOBECO. We love this diverse mix and appreciate the cultural exchange in our daily work.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97178588"/>
                  </a:ext>
                </a:extLst>
              </a:tr>
            </a:tbl>
          </a:graphicData>
        </a:graphic>
      </p:graphicFrame>
      <p:sp>
        <p:nvSpPr>
          <p:cNvPr id="4" name="Text Placeholder 3">
            <a:extLst>
              <a:ext uri="{FF2B5EF4-FFF2-40B4-BE49-F238E27FC236}">
                <a16:creationId xmlns:a16="http://schemas.microsoft.com/office/drawing/2014/main" id="{8E68DCCC-A48B-4ED0-BB3A-B184277D5F36}"/>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1122817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289BC-8369-4075-B487-93CA3D9BA3F3}"/>
              </a:ext>
            </a:extLst>
          </p:cNvPr>
          <p:cNvSpPr>
            <a:spLocks noGrp="1"/>
          </p:cNvSpPr>
          <p:nvPr>
            <p:ph type="title"/>
          </p:nvPr>
        </p:nvSpPr>
        <p:spPr/>
        <p:txBody>
          <a:bodyPr/>
          <a:lstStyle/>
          <a:p>
            <a:r>
              <a:rPr lang="en-US"/>
              <a:t>Instagram Posts Table | LOBECO own channels - 3 of 11</a:t>
            </a:r>
          </a:p>
        </p:txBody>
      </p:sp>
      <p:graphicFrame>
        <p:nvGraphicFramePr>
          <p:cNvPr id="5" name="Table Placeholder 4">
            <a:extLst>
              <a:ext uri="{FF2B5EF4-FFF2-40B4-BE49-F238E27FC236}">
                <a16:creationId xmlns:a16="http://schemas.microsoft.com/office/drawing/2014/main" id="{67169A4A-DBE2-4440-94A8-F1A6309EC759}"/>
              </a:ext>
            </a:extLst>
          </p:cNvPr>
          <p:cNvGraphicFramePr>
            <a:graphicFrameLocks noGrp="1"/>
          </p:cNvGraphicFramePr>
          <p:nvPr>
            <p:ph type="tbl" sz="quarter" idx="13"/>
            <p:extLst>
              <p:ext uri="{D42A27DB-BD31-4B8C-83A1-F6EECF244321}">
                <p14:modId xmlns:p14="http://schemas.microsoft.com/office/powerpoint/2010/main" val="2484202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860852898"/>
                    </a:ext>
                  </a:extLst>
                </a:gridCol>
                <a:gridCol w="905256">
                  <a:extLst>
                    <a:ext uri="{9D8B030D-6E8A-4147-A177-3AD203B41FA5}">
                      <a16:colId xmlns:a16="http://schemas.microsoft.com/office/drawing/2014/main" val="1148644122"/>
                    </a:ext>
                  </a:extLst>
                </a:gridCol>
                <a:gridCol w="329184">
                  <a:extLst>
                    <a:ext uri="{9D8B030D-6E8A-4147-A177-3AD203B41FA5}">
                      <a16:colId xmlns:a16="http://schemas.microsoft.com/office/drawing/2014/main" val="1594783152"/>
                    </a:ext>
                  </a:extLst>
                </a:gridCol>
                <a:gridCol w="329184">
                  <a:extLst>
                    <a:ext uri="{9D8B030D-6E8A-4147-A177-3AD203B41FA5}">
                      <a16:colId xmlns:a16="http://schemas.microsoft.com/office/drawing/2014/main" val="919837061"/>
                    </a:ext>
                  </a:extLst>
                </a:gridCol>
                <a:gridCol w="329184">
                  <a:extLst>
                    <a:ext uri="{9D8B030D-6E8A-4147-A177-3AD203B41FA5}">
                      <a16:colId xmlns:a16="http://schemas.microsoft.com/office/drawing/2014/main" val="1777000939"/>
                    </a:ext>
                  </a:extLst>
                </a:gridCol>
                <a:gridCol w="329184">
                  <a:extLst>
                    <a:ext uri="{9D8B030D-6E8A-4147-A177-3AD203B41FA5}">
                      <a16:colId xmlns:a16="http://schemas.microsoft.com/office/drawing/2014/main" val="321045836"/>
                    </a:ext>
                  </a:extLst>
                </a:gridCol>
                <a:gridCol w="329184">
                  <a:extLst>
                    <a:ext uri="{9D8B030D-6E8A-4147-A177-3AD203B41FA5}">
                      <a16:colId xmlns:a16="http://schemas.microsoft.com/office/drawing/2014/main" val="3685680717"/>
                    </a:ext>
                  </a:extLst>
                </a:gridCol>
                <a:gridCol w="329184">
                  <a:extLst>
                    <a:ext uri="{9D8B030D-6E8A-4147-A177-3AD203B41FA5}">
                      <a16:colId xmlns:a16="http://schemas.microsoft.com/office/drawing/2014/main" val="1082402429"/>
                    </a:ext>
                  </a:extLst>
                </a:gridCol>
                <a:gridCol w="329184">
                  <a:extLst>
                    <a:ext uri="{9D8B030D-6E8A-4147-A177-3AD203B41FA5}">
                      <a16:colId xmlns:a16="http://schemas.microsoft.com/office/drawing/2014/main" val="1568961712"/>
                    </a:ext>
                  </a:extLst>
                </a:gridCol>
                <a:gridCol w="329184">
                  <a:extLst>
                    <a:ext uri="{9D8B030D-6E8A-4147-A177-3AD203B41FA5}">
                      <a16:colId xmlns:a16="http://schemas.microsoft.com/office/drawing/2014/main" val="2821606839"/>
                    </a:ext>
                  </a:extLst>
                </a:gridCol>
                <a:gridCol w="329184">
                  <a:extLst>
                    <a:ext uri="{9D8B030D-6E8A-4147-A177-3AD203B41FA5}">
                      <a16:colId xmlns:a16="http://schemas.microsoft.com/office/drawing/2014/main" val="1492049729"/>
                    </a:ext>
                  </a:extLst>
                </a:gridCol>
                <a:gridCol w="329184">
                  <a:extLst>
                    <a:ext uri="{9D8B030D-6E8A-4147-A177-3AD203B41FA5}">
                      <a16:colId xmlns:a16="http://schemas.microsoft.com/office/drawing/2014/main" val="2229005586"/>
                    </a:ext>
                  </a:extLst>
                </a:gridCol>
                <a:gridCol w="329184">
                  <a:extLst>
                    <a:ext uri="{9D8B030D-6E8A-4147-A177-3AD203B41FA5}">
                      <a16:colId xmlns:a16="http://schemas.microsoft.com/office/drawing/2014/main" val="2594594990"/>
                    </a:ext>
                  </a:extLst>
                </a:gridCol>
                <a:gridCol w="329184">
                  <a:extLst>
                    <a:ext uri="{9D8B030D-6E8A-4147-A177-3AD203B41FA5}">
                      <a16:colId xmlns:a16="http://schemas.microsoft.com/office/drawing/2014/main" val="1997583623"/>
                    </a:ext>
                  </a:extLst>
                </a:gridCol>
                <a:gridCol w="329184">
                  <a:extLst>
                    <a:ext uri="{9D8B030D-6E8A-4147-A177-3AD203B41FA5}">
                      <a16:colId xmlns:a16="http://schemas.microsoft.com/office/drawing/2014/main" val="2090966379"/>
                    </a:ext>
                  </a:extLst>
                </a:gridCol>
                <a:gridCol w="329184">
                  <a:extLst>
                    <a:ext uri="{9D8B030D-6E8A-4147-A177-3AD203B41FA5}">
                      <a16:colId xmlns:a16="http://schemas.microsoft.com/office/drawing/2014/main" val="1946675020"/>
                    </a:ext>
                  </a:extLst>
                </a:gridCol>
                <a:gridCol w="329184">
                  <a:extLst>
                    <a:ext uri="{9D8B030D-6E8A-4147-A177-3AD203B41FA5}">
                      <a16:colId xmlns:a16="http://schemas.microsoft.com/office/drawing/2014/main" val="3190954375"/>
                    </a:ext>
                  </a:extLst>
                </a:gridCol>
                <a:gridCol w="329184">
                  <a:extLst>
                    <a:ext uri="{9D8B030D-6E8A-4147-A177-3AD203B41FA5}">
                      <a16:colId xmlns:a16="http://schemas.microsoft.com/office/drawing/2014/main" val="2540194864"/>
                    </a:ext>
                  </a:extLst>
                </a:gridCol>
                <a:gridCol w="329184">
                  <a:extLst>
                    <a:ext uri="{9D8B030D-6E8A-4147-A177-3AD203B41FA5}">
                      <a16:colId xmlns:a16="http://schemas.microsoft.com/office/drawing/2014/main" val="1133288884"/>
                    </a:ext>
                  </a:extLst>
                </a:gridCol>
                <a:gridCol w="329184">
                  <a:extLst>
                    <a:ext uri="{9D8B030D-6E8A-4147-A177-3AD203B41FA5}">
                      <a16:colId xmlns:a16="http://schemas.microsoft.com/office/drawing/2014/main" val="3822650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843575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lobeco_gmbh - 2024-09-06 14:49:08</a:t>
                      </a:r>
                      <a:r>
                        <a:rPr kumimoji="0" lang="en-US" sz="1000" b="0" i="0" u="none" strike="noStrike" kern="1200" cap="none" spc="0" normalizeH="0" baseline="0" noProof="0">
                          <a:ln>
                            <a:noFill/>
                          </a:ln>
                          <a:solidFill>
                            <a:prstClr val="black"/>
                          </a:solidFill>
                          <a:effectLst/>
                          <a:uLnTx/>
                          <a:uFillTx/>
                          <a:latin typeface="Calibri"/>
                          <a:ea typeface="+mn-ea"/>
                          <a:cs typeface="+mn-cs"/>
                        </a:rPr>
                        <a:t>
 Insights from the #BerlinCampaignConference
The Berlin Campaign Conference is currently taking place in #Berlin, bringing together campaign experts, communicators, and thought leaders from around the world. @lorenzberinger participated as a speaker on a panel.
Topic of his presentation: Cutting-Edge Campaigns - Leveraging #DigitalInnovation for #PoliticalSuccess
In Lorenz' session, the panel explored #DigitalStrategies that drive successful political campaigns. Drawing from LOBECO's extensive portfolio, he shared insights on utilizing #SocialMedia, #InfluencerPartnerships, and #DataAnalytics to enhance voter engagement and campaign outreach. By highlighting case studies, the session demonstrated how innovative digital tactics can create compelling narratives and build robust online communities, providing practical knowledge to amplify campaign impact.
A special mention to @arminpetschnermultari for the impressive start to this conference. The event serves as an essential platform for fostering civic collaboration. It was a fantastic occasion for our newest LOBECO location in Berlin, where we had the opportunity to establish many new connections.
#LOBECOpower #PublicSector @bernhardkutt @natascha.schoepl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07915406"/>
                  </a:ext>
                </a:extLst>
              </a:tr>
            </a:tbl>
          </a:graphicData>
        </a:graphic>
      </p:graphicFrame>
      <p:sp>
        <p:nvSpPr>
          <p:cNvPr id="4" name="Text Placeholder 3">
            <a:extLst>
              <a:ext uri="{FF2B5EF4-FFF2-40B4-BE49-F238E27FC236}">
                <a16:creationId xmlns:a16="http://schemas.microsoft.com/office/drawing/2014/main" id="{CF9BB42C-32C0-480D-B51C-3D1797AFC9E8}"/>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2422772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01C94-3798-4361-AC12-21A985EDA8A7}"/>
              </a:ext>
            </a:extLst>
          </p:cNvPr>
          <p:cNvSpPr>
            <a:spLocks noGrp="1"/>
          </p:cNvSpPr>
          <p:nvPr>
            <p:ph type="title"/>
          </p:nvPr>
        </p:nvSpPr>
        <p:spPr/>
        <p:txBody>
          <a:bodyPr/>
          <a:lstStyle/>
          <a:p>
            <a:r>
              <a:rPr lang="en-US"/>
              <a:t>Instagram Posts Table | LOBECO own channels - 4 of 11</a:t>
            </a:r>
          </a:p>
        </p:txBody>
      </p:sp>
      <p:graphicFrame>
        <p:nvGraphicFramePr>
          <p:cNvPr id="5" name="Table Placeholder 4">
            <a:extLst>
              <a:ext uri="{FF2B5EF4-FFF2-40B4-BE49-F238E27FC236}">
                <a16:creationId xmlns:a16="http://schemas.microsoft.com/office/drawing/2014/main" id="{19BC522D-932A-44A6-889B-692B6F25BCE0}"/>
              </a:ext>
            </a:extLst>
          </p:cNvPr>
          <p:cNvGraphicFramePr>
            <a:graphicFrameLocks noGrp="1"/>
          </p:cNvGraphicFramePr>
          <p:nvPr>
            <p:ph type="tbl" sz="quarter" idx="13"/>
            <p:extLst>
              <p:ext uri="{D42A27DB-BD31-4B8C-83A1-F6EECF244321}">
                <p14:modId xmlns:p14="http://schemas.microsoft.com/office/powerpoint/2010/main" val="2874793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949743357"/>
                    </a:ext>
                  </a:extLst>
                </a:gridCol>
                <a:gridCol w="905256">
                  <a:extLst>
                    <a:ext uri="{9D8B030D-6E8A-4147-A177-3AD203B41FA5}">
                      <a16:colId xmlns:a16="http://schemas.microsoft.com/office/drawing/2014/main" val="763194698"/>
                    </a:ext>
                  </a:extLst>
                </a:gridCol>
                <a:gridCol w="329184">
                  <a:extLst>
                    <a:ext uri="{9D8B030D-6E8A-4147-A177-3AD203B41FA5}">
                      <a16:colId xmlns:a16="http://schemas.microsoft.com/office/drawing/2014/main" val="889355437"/>
                    </a:ext>
                  </a:extLst>
                </a:gridCol>
                <a:gridCol w="329184">
                  <a:extLst>
                    <a:ext uri="{9D8B030D-6E8A-4147-A177-3AD203B41FA5}">
                      <a16:colId xmlns:a16="http://schemas.microsoft.com/office/drawing/2014/main" val="2814935373"/>
                    </a:ext>
                  </a:extLst>
                </a:gridCol>
                <a:gridCol w="329184">
                  <a:extLst>
                    <a:ext uri="{9D8B030D-6E8A-4147-A177-3AD203B41FA5}">
                      <a16:colId xmlns:a16="http://schemas.microsoft.com/office/drawing/2014/main" val="1204895171"/>
                    </a:ext>
                  </a:extLst>
                </a:gridCol>
                <a:gridCol w="329184">
                  <a:extLst>
                    <a:ext uri="{9D8B030D-6E8A-4147-A177-3AD203B41FA5}">
                      <a16:colId xmlns:a16="http://schemas.microsoft.com/office/drawing/2014/main" val="2914678885"/>
                    </a:ext>
                  </a:extLst>
                </a:gridCol>
                <a:gridCol w="329184">
                  <a:extLst>
                    <a:ext uri="{9D8B030D-6E8A-4147-A177-3AD203B41FA5}">
                      <a16:colId xmlns:a16="http://schemas.microsoft.com/office/drawing/2014/main" val="651323736"/>
                    </a:ext>
                  </a:extLst>
                </a:gridCol>
                <a:gridCol w="329184">
                  <a:extLst>
                    <a:ext uri="{9D8B030D-6E8A-4147-A177-3AD203B41FA5}">
                      <a16:colId xmlns:a16="http://schemas.microsoft.com/office/drawing/2014/main" val="977741973"/>
                    </a:ext>
                  </a:extLst>
                </a:gridCol>
                <a:gridCol w="329184">
                  <a:extLst>
                    <a:ext uri="{9D8B030D-6E8A-4147-A177-3AD203B41FA5}">
                      <a16:colId xmlns:a16="http://schemas.microsoft.com/office/drawing/2014/main" val="1035865991"/>
                    </a:ext>
                  </a:extLst>
                </a:gridCol>
                <a:gridCol w="329184">
                  <a:extLst>
                    <a:ext uri="{9D8B030D-6E8A-4147-A177-3AD203B41FA5}">
                      <a16:colId xmlns:a16="http://schemas.microsoft.com/office/drawing/2014/main" val="2418144185"/>
                    </a:ext>
                  </a:extLst>
                </a:gridCol>
                <a:gridCol w="329184">
                  <a:extLst>
                    <a:ext uri="{9D8B030D-6E8A-4147-A177-3AD203B41FA5}">
                      <a16:colId xmlns:a16="http://schemas.microsoft.com/office/drawing/2014/main" val="366833832"/>
                    </a:ext>
                  </a:extLst>
                </a:gridCol>
                <a:gridCol w="329184">
                  <a:extLst>
                    <a:ext uri="{9D8B030D-6E8A-4147-A177-3AD203B41FA5}">
                      <a16:colId xmlns:a16="http://schemas.microsoft.com/office/drawing/2014/main" val="2155123981"/>
                    </a:ext>
                  </a:extLst>
                </a:gridCol>
                <a:gridCol w="329184">
                  <a:extLst>
                    <a:ext uri="{9D8B030D-6E8A-4147-A177-3AD203B41FA5}">
                      <a16:colId xmlns:a16="http://schemas.microsoft.com/office/drawing/2014/main" val="2274681025"/>
                    </a:ext>
                  </a:extLst>
                </a:gridCol>
                <a:gridCol w="329184">
                  <a:extLst>
                    <a:ext uri="{9D8B030D-6E8A-4147-A177-3AD203B41FA5}">
                      <a16:colId xmlns:a16="http://schemas.microsoft.com/office/drawing/2014/main" val="2252396851"/>
                    </a:ext>
                  </a:extLst>
                </a:gridCol>
                <a:gridCol w="329184">
                  <a:extLst>
                    <a:ext uri="{9D8B030D-6E8A-4147-A177-3AD203B41FA5}">
                      <a16:colId xmlns:a16="http://schemas.microsoft.com/office/drawing/2014/main" val="1207971985"/>
                    </a:ext>
                  </a:extLst>
                </a:gridCol>
                <a:gridCol w="329184">
                  <a:extLst>
                    <a:ext uri="{9D8B030D-6E8A-4147-A177-3AD203B41FA5}">
                      <a16:colId xmlns:a16="http://schemas.microsoft.com/office/drawing/2014/main" val="3386112078"/>
                    </a:ext>
                  </a:extLst>
                </a:gridCol>
                <a:gridCol w="329184">
                  <a:extLst>
                    <a:ext uri="{9D8B030D-6E8A-4147-A177-3AD203B41FA5}">
                      <a16:colId xmlns:a16="http://schemas.microsoft.com/office/drawing/2014/main" val="508911270"/>
                    </a:ext>
                  </a:extLst>
                </a:gridCol>
                <a:gridCol w="329184">
                  <a:extLst>
                    <a:ext uri="{9D8B030D-6E8A-4147-A177-3AD203B41FA5}">
                      <a16:colId xmlns:a16="http://schemas.microsoft.com/office/drawing/2014/main" val="2522163027"/>
                    </a:ext>
                  </a:extLst>
                </a:gridCol>
                <a:gridCol w="329184">
                  <a:extLst>
                    <a:ext uri="{9D8B030D-6E8A-4147-A177-3AD203B41FA5}">
                      <a16:colId xmlns:a16="http://schemas.microsoft.com/office/drawing/2014/main" val="430340834"/>
                    </a:ext>
                  </a:extLst>
                </a:gridCol>
                <a:gridCol w="329184">
                  <a:extLst>
                    <a:ext uri="{9D8B030D-6E8A-4147-A177-3AD203B41FA5}">
                      <a16:colId xmlns:a16="http://schemas.microsoft.com/office/drawing/2014/main" val="1564651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124741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lobeco_gmbh - 2024-08-29 13:33:24</a:t>
                      </a:r>
                      <a:r>
                        <a:rPr kumimoji="0" lang="en-US" sz="1000" b="0" i="0" u="none" strike="noStrike" kern="1200" cap="none" spc="0" normalizeH="0" baseline="0" noProof="0">
                          <a:ln>
                            <a:noFill/>
                          </a:ln>
                          <a:solidFill>
                            <a:prstClr val="black"/>
                          </a:solidFill>
                          <a:effectLst/>
                          <a:uLnTx/>
                          <a:uFillTx/>
                          <a:latin typeface="Calibri"/>
                          <a:ea typeface="+mn-ea"/>
                          <a:cs typeface="+mn-cs"/>
                        </a:rPr>
                        <a:t>
 With the Bundesliga season having kicked off last weekend, we’re reflecting on our journey during this summer’s major football tournament UEFA @EURO2024 – #AthletesMarketing as the key to success.
The tournament is now six weeks behind us, but our work never stops. Behind the scenes, we were deeply involved in athletes marketing throughout the event, centered around the tournament director @Philipplahm, collaborating with TV experts, players, coaches, and establishing various partnership activations.
Our mission? Turning athletes into #Champions of #PersonalBranding. With tailored strategies, we create distinctive brands, identify the right partners, and ensure clear, impactful #Communication across all channels.
We define the right tactics and dominate the field together with our clients. 😎
The cumulative results of our clients during the tournament speak for themselves:
▶ 909 posts
▶ 12.3 million interactions
▶ 416.6 million impressions
As the @bundesliga continues, we’re prepared to keep guiding our athletes on their path to success - holistically and sustainably!
#LOBECOpower #EURO2024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54505105"/>
                  </a:ext>
                </a:extLst>
              </a:tr>
            </a:tbl>
          </a:graphicData>
        </a:graphic>
      </p:graphicFrame>
      <p:sp>
        <p:nvSpPr>
          <p:cNvPr id="4" name="Text Placeholder 3">
            <a:extLst>
              <a:ext uri="{FF2B5EF4-FFF2-40B4-BE49-F238E27FC236}">
                <a16:creationId xmlns:a16="http://schemas.microsoft.com/office/drawing/2014/main" id="{DF20E230-E9CA-4E61-9113-C68F05FC3587}"/>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2478994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A072B-9F94-4547-8F30-896A241AA3FD}"/>
              </a:ext>
            </a:extLst>
          </p:cNvPr>
          <p:cNvSpPr>
            <a:spLocks noGrp="1"/>
          </p:cNvSpPr>
          <p:nvPr>
            <p:ph type="title"/>
          </p:nvPr>
        </p:nvSpPr>
        <p:spPr/>
        <p:txBody>
          <a:bodyPr/>
          <a:lstStyle/>
          <a:p>
            <a:r>
              <a:rPr lang="en-US"/>
              <a:t>Instagram Posts Table | LOBECO own channels - 5 of 11</a:t>
            </a:r>
          </a:p>
        </p:txBody>
      </p:sp>
      <p:graphicFrame>
        <p:nvGraphicFramePr>
          <p:cNvPr id="5" name="Table Placeholder 4">
            <a:extLst>
              <a:ext uri="{FF2B5EF4-FFF2-40B4-BE49-F238E27FC236}">
                <a16:creationId xmlns:a16="http://schemas.microsoft.com/office/drawing/2014/main" id="{D1C027C0-4F75-4771-A07A-5E438DB8A469}"/>
              </a:ext>
            </a:extLst>
          </p:cNvPr>
          <p:cNvGraphicFramePr>
            <a:graphicFrameLocks noGrp="1"/>
          </p:cNvGraphicFramePr>
          <p:nvPr>
            <p:ph type="tbl" sz="quarter" idx="13"/>
            <p:extLst>
              <p:ext uri="{D42A27DB-BD31-4B8C-83A1-F6EECF244321}">
                <p14:modId xmlns:p14="http://schemas.microsoft.com/office/powerpoint/2010/main" val="329577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42812225"/>
                    </a:ext>
                  </a:extLst>
                </a:gridCol>
                <a:gridCol w="905256">
                  <a:extLst>
                    <a:ext uri="{9D8B030D-6E8A-4147-A177-3AD203B41FA5}">
                      <a16:colId xmlns:a16="http://schemas.microsoft.com/office/drawing/2014/main" val="166424065"/>
                    </a:ext>
                  </a:extLst>
                </a:gridCol>
                <a:gridCol w="329184">
                  <a:extLst>
                    <a:ext uri="{9D8B030D-6E8A-4147-A177-3AD203B41FA5}">
                      <a16:colId xmlns:a16="http://schemas.microsoft.com/office/drawing/2014/main" val="1104815930"/>
                    </a:ext>
                  </a:extLst>
                </a:gridCol>
                <a:gridCol w="329184">
                  <a:extLst>
                    <a:ext uri="{9D8B030D-6E8A-4147-A177-3AD203B41FA5}">
                      <a16:colId xmlns:a16="http://schemas.microsoft.com/office/drawing/2014/main" val="635644543"/>
                    </a:ext>
                  </a:extLst>
                </a:gridCol>
                <a:gridCol w="329184">
                  <a:extLst>
                    <a:ext uri="{9D8B030D-6E8A-4147-A177-3AD203B41FA5}">
                      <a16:colId xmlns:a16="http://schemas.microsoft.com/office/drawing/2014/main" val="3636145158"/>
                    </a:ext>
                  </a:extLst>
                </a:gridCol>
                <a:gridCol w="329184">
                  <a:extLst>
                    <a:ext uri="{9D8B030D-6E8A-4147-A177-3AD203B41FA5}">
                      <a16:colId xmlns:a16="http://schemas.microsoft.com/office/drawing/2014/main" val="642936592"/>
                    </a:ext>
                  </a:extLst>
                </a:gridCol>
                <a:gridCol w="329184">
                  <a:extLst>
                    <a:ext uri="{9D8B030D-6E8A-4147-A177-3AD203B41FA5}">
                      <a16:colId xmlns:a16="http://schemas.microsoft.com/office/drawing/2014/main" val="1074993837"/>
                    </a:ext>
                  </a:extLst>
                </a:gridCol>
                <a:gridCol w="329184">
                  <a:extLst>
                    <a:ext uri="{9D8B030D-6E8A-4147-A177-3AD203B41FA5}">
                      <a16:colId xmlns:a16="http://schemas.microsoft.com/office/drawing/2014/main" val="2105881020"/>
                    </a:ext>
                  </a:extLst>
                </a:gridCol>
                <a:gridCol w="329184">
                  <a:extLst>
                    <a:ext uri="{9D8B030D-6E8A-4147-A177-3AD203B41FA5}">
                      <a16:colId xmlns:a16="http://schemas.microsoft.com/office/drawing/2014/main" val="4282634763"/>
                    </a:ext>
                  </a:extLst>
                </a:gridCol>
                <a:gridCol w="329184">
                  <a:extLst>
                    <a:ext uri="{9D8B030D-6E8A-4147-A177-3AD203B41FA5}">
                      <a16:colId xmlns:a16="http://schemas.microsoft.com/office/drawing/2014/main" val="1763195064"/>
                    </a:ext>
                  </a:extLst>
                </a:gridCol>
                <a:gridCol w="329184">
                  <a:extLst>
                    <a:ext uri="{9D8B030D-6E8A-4147-A177-3AD203B41FA5}">
                      <a16:colId xmlns:a16="http://schemas.microsoft.com/office/drawing/2014/main" val="1197420358"/>
                    </a:ext>
                  </a:extLst>
                </a:gridCol>
                <a:gridCol w="329184">
                  <a:extLst>
                    <a:ext uri="{9D8B030D-6E8A-4147-A177-3AD203B41FA5}">
                      <a16:colId xmlns:a16="http://schemas.microsoft.com/office/drawing/2014/main" val="4255219170"/>
                    </a:ext>
                  </a:extLst>
                </a:gridCol>
                <a:gridCol w="329184">
                  <a:extLst>
                    <a:ext uri="{9D8B030D-6E8A-4147-A177-3AD203B41FA5}">
                      <a16:colId xmlns:a16="http://schemas.microsoft.com/office/drawing/2014/main" val="2351232417"/>
                    </a:ext>
                  </a:extLst>
                </a:gridCol>
                <a:gridCol w="329184">
                  <a:extLst>
                    <a:ext uri="{9D8B030D-6E8A-4147-A177-3AD203B41FA5}">
                      <a16:colId xmlns:a16="http://schemas.microsoft.com/office/drawing/2014/main" val="942847972"/>
                    </a:ext>
                  </a:extLst>
                </a:gridCol>
                <a:gridCol w="329184">
                  <a:extLst>
                    <a:ext uri="{9D8B030D-6E8A-4147-A177-3AD203B41FA5}">
                      <a16:colId xmlns:a16="http://schemas.microsoft.com/office/drawing/2014/main" val="3766121705"/>
                    </a:ext>
                  </a:extLst>
                </a:gridCol>
                <a:gridCol w="329184">
                  <a:extLst>
                    <a:ext uri="{9D8B030D-6E8A-4147-A177-3AD203B41FA5}">
                      <a16:colId xmlns:a16="http://schemas.microsoft.com/office/drawing/2014/main" val="3977001862"/>
                    </a:ext>
                  </a:extLst>
                </a:gridCol>
                <a:gridCol w="329184">
                  <a:extLst>
                    <a:ext uri="{9D8B030D-6E8A-4147-A177-3AD203B41FA5}">
                      <a16:colId xmlns:a16="http://schemas.microsoft.com/office/drawing/2014/main" val="4005488501"/>
                    </a:ext>
                  </a:extLst>
                </a:gridCol>
                <a:gridCol w="329184">
                  <a:extLst>
                    <a:ext uri="{9D8B030D-6E8A-4147-A177-3AD203B41FA5}">
                      <a16:colId xmlns:a16="http://schemas.microsoft.com/office/drawing/2014/main" val="2154882052"/>
                    </a:ext>
                  </a:extLst>
                </a:gridCol>
                <a:gridCol w="329184">
                  <a:extLst>
                    <a:ext uri="{9D8B030D-6E8A-4147-A177-3AD203B41FA5}">
                      <a16:colId xmlns:a16="http://schemas.microsoft.com/office/drawing/2014/main" val="900789456"/>
                    </a:ext>
                  </a:extLst>
                </a:gridCol>
                <a:gridCol w="329184">
                  <a:extLst>
                    <a:ext uri="{9D8B030D-6E8A-4147-A177-3AD203B41FA5}">
                      <a16:colId xmlns:a16="http://schemas.microsoft.com/office/drawing/2014/main" val="2169981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773856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lobeco_gmbh - 2024-08-27 14:37:47</a:t>
                      </a:r>
                      <a:r>
                        <a:rPr kumimoji="0" lang="en-US" sz="1000" b="0" i="0" u="none" strike="noStrike" kern="1200" cap="none" spc="0" normalizeH="0" baseline="0" noProof="0">
                          <a:ln>
                            <a:noFill/>
                          </a:ln>
                          <a:solidFill>
                            <a:prstClr val="black"/>
                          </a:solidFill>
                          <a:effectLst/>
                          <a:uLnTx/>
                          <a:uFillTx/>
                          <a:latin typeface="Calibri"/>
                          <a:ea typeface="+mn-ea"/>
                          <a:cs typeface="+mn-cs"/>
                        </a:rPr>
                        <a:t>
 Welcome to the Team 🚀
We welcome on board Cynthia Gunzenheimer as a new Senior Consultant &amp; Team Lead for our #ConsumerGoods vertical.
Cynthia brings a wealth of expertise in marketing, particularly in #SocialMedia. Her passion for the industry has shaped her academic journey and professional experiences, making her the perfect fit to lead our Consumer Goods team together with Director Frederik Paschko.
With the newly created vertical, we are taking a significant step forward in expanding our business and enhancing our services. This new department will allow us to deliver even greater value to our clients in the field of #DigitalCommunication.
Cynthia, we are excited to work with you and to grow our Consumer Goods team together!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66876001"/>
                  </a:ext>
                </a:extLst>
              </a:tr>
            </a:tbl>
          </a:graphicData>
        </a:graphic>
      </p:graphicFrame>
      <p:sp>
        <p:nvSpPr>
          <p:cNvPr id="4" name="Text Placeholder 3">
            <a:extLst>
              <a:ext uri="{FF2B5EF4-FFF2-40B4-BE49-F238E27FC236}">
                <a16:creationId xmlns:a16="http://schemas.microsoft.com/office/drawing/2014/main" id="{7B778E48-215B-45A1-83DC-01EDF7259AA9}"/>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2234198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7B2BD-C14D-4BAC-A893-F9CBF40A3F3F}"/>
              </a:ext>
            </a:extLst>
          </p:cNvPr>
          <p:cNvSpPr>
            <a:spLocks noGrp="1"/>
          </p:cNvSpPr>
          <p:nvPr>
            <p:ph type="title"/>
          </p:nvPr>
        </p:nvSpPr>
        <p:spPr/>
        <p:txBody>
          <a:bodyPr/>
          <a:lstStyle/>
          <a:p>
            <a:r>
              <a:rPr lang="en-US"/>
              <a:t>Instagram Posts Table | LOBECO own channels - 6 of 11</a:t>
            </a:r>
          </a:p>
        </p:txBody>
      </p:sp>
      <p:graphicFrame>
        <p:nvGraphicFramePr>
          <p:cNvPr id="5" name="Table Placeholder 4">
            <a:extLst>
              <a:ext uri="{FF2B5EF4-FFF2-40B4-BE49-F238E27FC236}">
                <a16:creationId xmlns:a16="http://schemas.microsoft.com/office/drawing/2014/main" id="{B409F21F-A4F3-42F1-9AAD-C04467538A2C}"/>
              </a:ext>
            </a:extLst>
          </p:cNvPr>
          <p:cNvGraphicFramePr>
            <a:graphicFrameLocks noGrp="1"/>
          </p:cNvGraphicFramePr>
          <p:nvPr>
            <p:ph type="tbl" sz="quarter" idx="13"/>
            <p:extLst>
              <p:ext uri="{D42A27DB-BD31-4B8C-83A1-F6EECF244321}">
                <p14:modId xmlns:p14="http://schemas.microsoft.com/office/powerpoint/2010/main" val="771737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735354533"/>
                    </a:ext>
                  </a:extLst>
                </a:gridCol>
                <a:gridCol w="905256">
                  <a:extLst>
                    <a:ext uri="{9D8B030D-6E8A-4147-A177-3AD203B41FA5}">
                      <a16:colId xmlns:a16="http://schemas.microsoft.com/office/drawing/2014/main" val="2787210748"/>
                    </a:ext>
                  </a:extLst>
                </a:gridCol>
                <a:gridCol w="329184">
                  <a:extLst>
                    <a:ext uri="{9D8B030D-6E8A-4147-A177-3AD203B41FA5}">
                      <a16:colId xmlns:a16="http://schemas.microsoft.com/office/drawing/2014/main" val="3099088143"/>
                    </a:ext>
                  </a:extLst>
                </a:gridCol>
                <a:gridCol w="329184">
                  <a:extLst>
                    <a:ext uri="{9D8B030D-6E8A-4147-A177-3AD203B41FA5}">
                      <a16:colId xmlns:a16="http://schemas.microsoft.com/office/drawing/2014/main" val="2878293281"/>
                    </a:ext>
                  </a:extLst>
                </a:gridCol>
                <a:gridCol w="329184">
                  <a:extLst>
                    <a:ext uri="{9D8B030D-6E8A-4147-A177-3AD203B41FA5}">
                      <a16:colId xmlns:a16="http://schemas.microsoft.com/office/drawing/2014/main" val="1134862211"/>
                    </a:ext>
                  </a:extLst>
                </a:gridCol>
                <a:gridCol w="329184">
                  <a:extLst>
                    <a:ext uri="{9D8B030D-6E8A-4147-A177-3AD203B41FA5}">
                      <a16:colId xmlns:a16="http://schemas.microsoft.com/office/drawing/2014/main" val="520794044"/>
                    </a:ext>
                  </a:extLst>
                </a:gridCol>
                <a:gridCol w="329184">
                  <a:extLst>
                    <a:ext uri="{9D8B030D-6E8A-4147-A177-3AD203B41FA5}">
                      <a16:colId xmlns:a16="http://schemas.microsoft.com/office/drawing/2014/main" val="3189917577"/>
                    </a:ext>
                  </a:extLst>
                </a:gridCol>
                <a:gridCol w="329184">
                  <a:extLst>
                    <a:ext uri="{9D8B030D-6E8A-4147-A177-3AD203B41FA5}">
                      <a16:colId xmlns:a16="http://schemas.microsoft.com/office/drawing/2014/main" val="1719248506"/>
                    </a:ext>
                  </a:extLst>
                </a:gridCol>
                <a:gridCol w="329184">
                  <a:extLst>
                    <a:ext uri="{9D8B030D-6E8A-4147-A177-3AD203B41FA5}">
                      <a16:colId xmlns:a16="http://schemas.microsoft.com/office/drawing/2014/main" val="4067404161"/>
                    </a:ext>
                  </a:extLst>
                </a:gridCol>
                <a:gridCol w="329184">
                  <a:extLst>
                    <a:ext uri="{9D8B030D-6E8A-4147-A177-3AD203B41FA5}">
                      <a16:colId xmlns:a16="http://schemas.microsoft.com/office/drawing/2014/main" val="4244589234"/>
                    </a:ext>
                  </a:extLst>
                </a:gridCol>
                <a:gridCol w="329184">
                  <a:extLst>
                    <a:ext uri="{9D8B030D-6E8A-4147-A177-3AD203B41FA5}">
                      <a16:colId xmlns:a16="http://schemas.microsoft.com/office/drawing/2014/main" val="2731540109"/>
                    </a:ext>
                  </a:extLst>
                </a:gridCol>
                <a:gridCol w="329184">
                  <a:extLst>
                    <a:ext uri="{9D8B030D-6E8A-4147-A177-3AD203B41FA5}">
                      <a16:colId xmlns:a16="http://schemas.microsoft.com/office/drawing/2014/main" val="993372139"/>
                    </a:ext>
                  </a:extLst>
                </a:gridCol>
                <a:gridCol w="329184">
                  <a:extLst>
                    <a:ext uri="{9D8B030D-6E8A-4147-A177-3AD203B41FA5}">
                      <a16:colId xmlns:a16="http://schemas.microsoft.com/office/drawing/2014/main" val="3065209007"/>
                    </a:ext>
                  </a:extLst>
                </a:gridCol>
                <a:gridCol w="329184">
                  <a:extLst>
                    <a:ext uri="{9D8B030D-6E8A-4147-A177-3AD203B41FA5}">
                      <a16:colId xmlns:a16="http://schemas.microsoft.com/office/drawing/2014/main" val="2242218564"/>
                    </a:ext>
                  </a:extLst>
                </a:gridCol>
                <a:gridCol w="329184">
                  <a:extLst>
                    <a:ext uri="{9D8B030D-6E8A-4147-A177-3AD203B41FA5}">
                      <a16:colId xmlns:a16="http://schemas.microsoft.com/office/drawing/2014/main" val="2026187483"/>
                    </a:ext>
                  </a:extLst>
                </a:gridCol>
                <a:gridCol w="329184">
                  <a:extLst>
                    <a:ext uri="{9D8B030D-6E8A-4147-A177-3AD203B41FA5}">
                      <a16:colId xmlns:a16="http://schemas.microsoft.com/office/drawing/2014/main" val="2348623153"/>
                    </a:ext>
                  </a:extLst>
                </a:gridCol>
                <a:gridCol w="329184">
                  <a:extLst>
                    <a:ext uri="{9D8B030D-6E8A-4147-A177-3AD203B41FA5}">
                      <a16:colId xmlns:a16="http://schemas.microsoft.com/office/drawing/2014/main" val="2122512692"/>
                    </a:ext>
                  </a:extLst>
                </a:gridCol>
                <a:gridCol w="329184">
                  <a:extLst>
                    <a:ext uri="{9D8B030D-6E8A-4147-A177-3AD203B41FA5}">
                      <a16:colId xmlns:a16="http://schemas.microsoft.com/office/drawing/2014/main" val="1542972958"/>
                    </a:ext>
                  </a:extLst>
                </a:gridCol>
                <a:gridCol w="329184">
                  <a:extLst>
                    <a:ext uri="{9D8B030D-6E8A-4147-A177-3AD203B41FA5}">
                      <a16:colId xmlns:a16="http://schemas.microsoft.com/office/drawing/2014/main" val="3488606390"/>
                    </a:ext>
                  </a:extLst>
                </a:gridCol>
                <a:gridCol w="329184">
                  <a:extLst>
                    <a:ext uri="{9D8B030D-6E8A-4147-A177-3AD203B41FA5}">
                      <a16:colId xmlns:a16="http://schemas.microsoft.com/office/drawing/2014/main" val="1213738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482617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lobeco_gmbh - 2024-08-09 13:21:37</a:t>
                      </a:r>
                      <a:r>
                        <a:rPr kumimoji="0" lang="en-US" sz="1000" b="0" i="0" u="none" strike="noStrike" kern="1200" cap="none" spc="0" normalizeH="0" baseline="0" noProof="0">
                          <a:ln>
                            <a:noFill/>
                          </a:ln>
                          <a:solidFill>
                            <a:prstClr val="black"/>
                          </a:solidFill>
                          <a:effectLst/>
                          <a:uLnTx/>
                          <a:uFillTx/>
                          <a:latin typeface="Calibri"/>
                          <a:ea typeface="+mn-ea"/>
                          <a:cs typeface="+mn-cs"/>
                        </a:rPr>
                        <a:t>
 Emil Martini promoted to 'Head of Sponsoring &amp; Vermarktung'
We're thrilled to announce that Emil Martini has been promoted to the position of Head of #Sponsoring &amp; #Vermarktung. In this new role, Emil will lead a newly formed team alongside Marvin Leu, focusing on comprehensive #Sponsorship #Consulting.
Emil's team will cover all aspects of sponsorship, from finding the right partnerships, rights negotiation and consulting to campaign development and activation. Emil will report to Maximilian Sommer, who heads our Sport, Sponsoring &amp; Athletes division.
Congratulations, Emil! Your rapid rise to success is more than well-deserved and we’re excited about what the future holds with you on board!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14733070"/>
                  </a:ext>
                </a:extLst>
              </a:tr>
            </a:tbl>
          </a:graphicData>
        </a:graphic>
      </p:graphicFrame>
      <p:sp>
        <p:nvSpPr>
          <p:cNvPr id="4" name="Text Placeholder 3">
            <a:extLst>
              <a:ext uri="{FF2B5EF4-FFF2-40B4-BE49-F238E27FC236}">
                <a16:creationId xmlns:a16="http://schemas.microsoft.com/office/drawing/2014/main" id="{77258F62-131F-4FC2-89E0-1BEF4DE4F04A}"/>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1070289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B1B2E-E6CF-4F9D-89E3-2E82EADA8725}"/>
              </a:ext>
            </a:extLst>
          </p:cNvPr>
          <p:cNvSpPr>
            <a:spLocks noGrp="1"/>
          </p:cNvSpPr>
          <p:nvPr>
            <p:ph type="title"/>
          </p:nvPr>
        </p:nvSpPr>
        <p:spPr/>
        <p:txBody>
          <a:bodyPr/>
          <a:lstStyle/>
          <a:p>
            <a:r>
              <a:rPr lang="en-US"/>
              <a:t>Instagram Posts Table | LOBECO own channels - 7 of 11</a:t>
            </a:r>
          </a:p>
        </p:txBody>
      </p:sp>
      <p:graphicFrame>
        <p:nvGraphicFramePr>
          <p:cNvPr id="5" name="Table Placeholder 4">
            <a:extLst>
              <a:ext uri="{FF2B5EF4-FFF2-40B4-BE49-F238E27FC236}">
                <a16:creationId xmlns:a16="http://schemas.microsoft.com/office/drawing/2014/main" id="{A046A327-2E48-4789-AC16-1E65B07FEAF4}"/>
              </a:ext>
            </a:extLst>
          </p:cNvPr>
          <p:cNvGraphicFramePr>
            <a:graphicFrameLocks noGrp="1"/>
          </p:cNvGraphicFramePr>
          <p:nvPr>
            <p:ph type="tbl" sz="quarter" idx="13"/>
            <p:extLst>
              <p:ext uri="{D42A27DB-BD31-4B8C-83A1-F6EECF244321}">
                <p14:modId xmlns:p14="http://schemas.microsoft.com/office/powerpoint/2010/main" val="3605644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024445272"/>
                    </a:ext>
                  </a:extLst>
                </a:gridCol>
                <a:gridCol w="905256">
                  <a:extLst>
                    <a:ext uri="{9D8B030D-6E8A-4147-A177-3AD203B41FA5}">
                      <a16:colId xmlns:a16="http://schemas.microsoft.com/office/drawing/2014/main" val="114791438"/>
                    </a:ext>
                  </a:extLst>
                </a:gridCol>
                <a:gridCol w="329184">
                  <a:extLst>
                    <a:ext uri="{9D8B030D-6E8A-4147-A177-3AD203B41FA5}">
                      <a16:colId xmlns:a16="http://schemas.microsoft.com/office/drawing/2014/main" val="3054516963"/>
                    </a:ext>
                  </a:extLst>
                </a:gridCol>
                <a:gridCol w="329184">
                  <a:extLst>
                    <a:ext uri="{9D8B030D-6E8A-4147-A177-3AD203B41FA5}">
                      <a16:colId xmlns:a16="http://schemas.microsoft.com/office/drawing/2014/main" val="498039259"/>
                    </a:ext>
                  </a:extLst>
                </a:gridCol>
                <a:gridCol w="329184">
                  <a:extLst>
                    <a:ext uri="{9D8B030D-6E8A-4147-A177-3AD203B41FA5}">
                      <a16:colId xmlns:a16="http://schemas.microsoft.com/office/drawing/2014/main" val="882672530"/>
                    </a:ext>
                  </a:extLst>
                </a:gridCol>
                <a:gridCol w="329184">
                  <a:extLst>
                    <a:ext uri="{9D8B030D-6E8A-4147-A177-3AD203B41FA5}">
                      <a16:colId xmlns:a16="http://schemas.microsoft.com/office/drawing/2014/main" val="4184084629"/>
                    </a:ext>
                  </a:extLst>
                </a:gridCol>
                <a:gridCol w="329184">
                  <a:extLst>
                    <a:ext uri="{9D8B030D-6E8A-4147-A177-3AD203B41FA5}">
                      <a16:colId xmlns:a16="http://schemas.microsoft.com/office/drawing/2014/main" val="3827055621"/>
                    </a:ext>
                  </a:extLst>
                </a:gridCol>
                <a:gridCol w="329184">
                  <a:extLst>
                    <a:ext uri="{9D8B030D-6E8A-4147-A177-3AD203B41FA5}">
                      <a16:colId xmlns:a16="http://schemas.microsoft.com/office/drawing/2014/main" val="884416087"/>
                    </a:ext>
                  </a:extLst>
                </a:gridCol>
                <a:gridCol w="329184">
                  <a:extLst>
                    <a:ext uri="{9D8B030D-6E8A-4147-A177-3AD203B41FA5}">
                      <a16:colId xmlns:a16="http://schemas.microsoft.com/office/drawing/2014/main" val="1206577212"/>
                    </a:ext>
                  </a:extLst>
                </a:gridCol>
                <a:gridCol w="329184">
                  <a:extLst>
                    <a:ext uri="{9D8B030D-6E8A-4147-A177-3AD203B41FA5}">
                      <a16:colId xmlns:a16="http://schemas.microsoft.com/office/drawing/2014/main" val="4282839946"/>
                    </a:ext>
                  </a:extLst>
                </a:gridCol>
                <a:gridCol w="329184">
                  <a:extLst>
                    <a:ext uri="{9D8B030D-6E8A-4147-A177-3AD203B41FA5}">
                      <a16:colId xmlns:a16="http://schemas.microsoft.com/office/drawing/2014/main" val="839015693"/>
                    </a:ext>
                  </a:extLst>
                </a:gridCol>
                <a:gridCol w="329184">
                  <a:extLst>
                    <a:ext uri="{9D8B030D-6E8A-4147-A177-3AD203B41FA5}">
                      <a16:colId xmlns:a16="http://schemas.microsoft.com/office/drawing/2014/main" val="747538246"/>
                    </a:ext>
                  </a:extLst>
                </a:gridCol>
                <a:gridCol w="329184">
                  <a:extLst>
                    <a:ext uri="{9D8B030D-6E8A-4147-A177-3AD203B41FA5}">
                      <a16:colId xmlns:a16="http://schemas.microsoft.com/office/drawing/2014/main" val="1492252127"/>
                    </a:ext>
                  </a:extLst>
                </a:gridCol>
                <a:gridCol w="329184">
                  <a:extLst>
                    <a:ext uri="{9D8B030D-6E8A-4147-A177-3AD203B41FA5}">
                      <a16:colId xmlns:a16="http://schemas.microsoft.com/office/drawing/2014/main" val="3781459871"/>
                    </a:ext>
                  </a:extLst>
                </a:gridCol>
                <a:gridCol w="329184">
                  <a:extLst>
                    <a:ext uri="{9D8B030D-6E8A-4147-A177-3AD203B41FA5}">
                      <a16:colId xmlns:a16="http://schemas.microsoft.com/office/drawing/2014/main" val="3434121028"/>
                    </a:ext>
                  </a:extLst>
                </a:gridCol>
                <a:gridCol w="329184">
                  <a:extLst>
                    <a:ext uri="{9D8B030D-6E8A-4147-A177-3AD203B41FA5}">
                      <a16:colId xmlns:a16="http://schemas.microsoft.com/office/drawing/2014/main" val="1118487562"/>
                    </a:ext>
                  </a:extLst>
                </a:gridCol>
                <a:gridCol w="329184">
                  <a:extLst>
                    <a:ext uri="{9D8B030D-6E8A-4147-A177-3AD203B41FA5}">
                      <a16:colId xmlns:a16="http://schemas.microsoft.com/office/drawing/2014/main" val="3813419191"/>
                    </a:ext>
                  </a:extLst>
                </a:gridCol>
                <a:gridCol w="329184">
                  <a:extLst>
                    <a:ext uri="{9D8B030D-6E8A-4147-A177-3AD203B41FA5}">
                      <a16:colId xmlns:a16="http://schemas.microsoft.com/office/drawing/2014/main" val="3374364029"/>
                    </a:ext>
                  </a:extLst>
                </a:gridCol>
                <a:gridCol w="329184">
                  <a:extLst>
                    <a:ext uri="{9D8B030D-6E8A-4147-A177-3AD203B41FA5}">
                      <a16:colId xmlns:a16="http://schemas.microsoft.com/office/drawing/2014/main" val="2220469080"/>
                    </a:ext>
                  </a:extLst>
                </a:gridCol>
                <a:gridCol w="329184">
                  <a:extLst>
                    <a:ext uri="{9D8B030D-6E8A-4147-A177-3AD203B41FA5}">
                      <a16:colId xmlns:a16="http://schemas.microsoft.com/office/drawing/2014/main" val="2734367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214426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lobeco_gmbh - 2024-08-07 14:42:26</a:t>
                      </a:r>
                      <a:r>
                        <a:rPr kumimoji="0" lang="en-US" sz="1000" b="0" i="0" u="none" strike="noStrike" kern="1200" cap="none" spc="0" normalizeH="0" baseline="0" noProof="0">
                          <a:ln>
                            <a:noFill/>
                          </a:ln>
                          <a:solidFill>
                            <a:prstClr val="black"/>
                          </a:solidFill>
                          <a:effectLst/>
                          <a:uLnTx/>
                          <a:uFillTx/>
                          <a:latin typeface="Calibri"/>
                          <a:ea typeface="+mn-ea"/>
                          <a:cs typeface="+mn-cs"/>
                        </a:rPr>
                        <a:t>
 Strategic #Sponsorship session with @europapark
Our teams Consumer Goods &amp; Sponsoring dedicated an intensive day to a workshop with Europa-Park, focusing on sponsorship strategy.
Together with our long-standing client, we achieved excellent results, we aligned on future partnerships, we set the stage for future success and even topped off the day with a thrilling roller coaster ride as the perfect ending. 🎢
We’re looking forward to our next steps together!
#LOBECOpower #SocialMediaStrategy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83060978"/>
                  </a:ext>
                </a:extLst>
              </a:tr>
            </a:tbl>
          </a:graphicData>
        </a:graphic>
      </p:graphicFrame>
      <p:sp>
        <p:nvSpPr>
          <p:cNvPr id="4" name="Text Placeholder 3">
            <a:extLst>
              <a:ext uri="{FF2B5EF4-FFF2-40B4-BE49-F238E27FC236}">
                <a16:creationId xmlns:a16="http://schemas.microsoft.com/office/drawing/2014/main" id="{DE7349E2-3390-4593-B0DF-A5318A54EB3B}"/>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4125619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87038-BB0E-4A38-9677-782A1AC68F99}"/>
              </a:ext>
            </a:extLst>
          </p:cNvPr>
          <p:cNvSpPr>
            <a:spLocks noGrp="1"/>
          </p:cNvSpPr>
          <p:nvPr>
            <p:ph type="title"/>
          </p:nvPr>
        </p:nvSpPr>
        <p:spPr/>
        <p:txBody>
          <a:bodyPr/>
          <a:lstStyle/>
          <a:p>
            <a:r>
              <a:rPr lang="en-US"/>
              <a:t>Instagram Posts Table | LOBECO own channels - 8 of 11</a:t>
            </a:r>
          </a:p>
        </p:txBody>
      </p:sp>
      <p:graphicFrame>
        <p:nvGraphicFramePr>
          <p:cNvPr id="5" name="Table Placeholder 4">
            <a:extLst>
              <a:ext uri="{FF2B5EF4-FFF2-40B4-BE49-F238E27FC236}">
                <a16:creationId xmlns:a16="http://schemas.microsoft.com/office/drawing/2014/main" id="{6A4D9FB3-AF53-40BD-AF5B-ECED23B8063E}"/>
              </a:ext>
            </a:extLst>
          </p:cNvPr>
          <p:cNvGraphicFramePr>
            <a:graphicFrameLocks noGrp="1"/>
          </p:cNvGraphicFramePr>
          <p:nvPr>
            <p:ph type="tbl" sz="quarter" idx="13"/>
            <p:extLst>
              <p:ext uri="{D42A27DB-BD31-4B8C-83A1-F6EECF244321}">
                <p14:modId xmlns:p14="http://schemas.microsoft.com/office/powerpoint/2010/main" val="1391123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164567376"/>
                    </a:ext>
                  </a:extLst>
                </a:gridCol>
                <a:gridCol w="905256">
                  <a:extLst>
                    <a:ext uri="{9D8B030D-6E8A-4147-A177-3AD203B41FA5}">
                      <a16:colId xmlns:a16="http://schemas.microsoft.com/office/drawing/2014/main" val="1318630379"/>
                    </a:ext>
                  </a:extLst>
                </a:gridCol>
                <a:gridCol w="329184">
                  <a:extLst>
                    <a:ext uri="{9D8B030D-6E8A-4147-A177-3AD203B41FA5}">
                      <a16:colId xmlns:a16="http://schemas.microsoft.com/office/drawing/2014/main" val="4191263727"/>
                    </a:ext>
                  </a:extLst>
                </a:gridCol>
                <a:gridCol w="329184">
                  <a:extLst>
                    <a:ext uri="{9D8B030D-6E8A-4147-A177-3AD203B41FA5}">
                      <a16:colId xmlns:a16="http://schemas.microsoft.com/office/drawing/2014/main" val="4082333931"/>
                    </a:ext>
                  </a:extLst>
                </a:gridCol>
                <a:gridCol w="329184">
                  <a:extLst>
                    <a:ext uri="{9D8B030D-6E8A-4147-A177-3AD203B41FA5}">
                      <a16:colId xmlns:a16="http://schemas.microsoft.com/office/drawing/2014/main" val="976299613"/>
                    </a:ext>
                  </a:extLst>
                </a:gridCol>
                <a:gridCol w="329184">
                  <a:extLst>
                    <a:ext uri="{9D8B030D-6E8A-4147-A177-3AD203B41FA5}">
                      <a16:colId xmlns:a16="http://schemas.microsoft.com/office/drawing/2014/main" val="79750376"/>
                    </a:ext>
                  </a:extLst>
                </a:gridCol>
                <a:gridCol w="329184">
                  <a:extLst>
                    <a:ext uri="{9D8B030D-6E8A-4147-A177-3AD203B41FA5}">
                      <a16:colId xmlns:a16="http://schemas.microsoft.com/office/drawing/2014/main" val="567329545"/>
                    </a:ext>
                  </a:extLst>
                </a:gridCol>
                <a:gridCol w="329184">
                  <a:extLst>
                    <a:ext uri="{9D8B030D-6E8A-4147-A177-3AD203B41FA5}">
                      <a16:colId xmlns:a16="http://schemas.microsoft.com/office/drawing/2014/main" val="2686216813"/>
                    </a:ext>
                  </a:extLst>
                </a:gridCol>
                <a:gridCol w="329184">
                  <a:extLst>
                    <a:ext uri="{9D8B030D-6E8A-4147-A177-3AD203B41FA5}">
                      <a16:colId xmlns:a16="http://schemas.microsoft.com/office/drawing/2014/main" val="3543434597"/>
                    </a:ext>
                  </a:extLst>
                </a:gridCol>
                <a:gridCol w="329184">
                  <a:extLst>
                    <a:ext uri="{9D8B030D-6E8A-4147-A177-3AD203B41FA5}">
                      <a16:colId xmlns:a16="http://schemas.microsoft.com/office/drawing/2014/main" val="1649681257"/>
                    </a:ext>
                  </a:extLst>
                </a:gridCol>
                <a:gridCol w="329184">
                  <a:extLst>
                    <a:ext uri="{9D8B030D-6E8A-4147-A177-3AD203B41FA5}">
                      <a16:colId xmlns:a16="http://schemas.microsoft.com/office/drawing/2014/main" val="297961427"/>
                    </a:ext>
                  </a:extLst>
                </a:gridCol>
                <a:gridCol w="329184">
                  <a:extLst>
                    <a:ext uri="{9D8B030D-6E8A-4147-A177-3AD203B41FA5}">
                      <a16:colId xmlns:a16="http://schemas.microsoft.com/office/drawing/2014/main" val="984676691"/>
                    </a:ext>
                  </a:extLst>
                </a:gridCol>
                <a:gridCol w="329184">
                  <a:extLst>
                    <a:ext uri="{9D8B030D-6E8A-4147-A177-3AD203B41FA5}">
                      <a16:colId xmlns:a16="http://schemas.microsoft.com/office/drawing/2014/main" val="3450065781"/>
                    </a:ext>
                  </a:extLst>
                </a:gridCol>
                <a:gridCol w="329184">
                  <a:extLst>
                    <a:ext uri="{9D8B030D-6E8A-4147-A177-3AD203B41FA5}">
                      <a16:colId xmlns:a16="http://schemas.microsoft.com/office/drawing/2014/main" val="333210586"/>
                    </a:ext>
                  </a:extLst>
                </a:gridCol>
                <a:gridCol w="329184">
                  <a:extLst>
                    <a:ext uri="{9D8B030D-6E8A-4147-A177-3AD203B41FA5}">
                      <a16:colId xmlns:a16="http://schemas.microsoft.com/office/drawing/2014/main" val="4119894426"/>
                    </a:ext>
                  </a:extLst>
                </a:gridCol>
                <a:gridCol w="329184">
                  <a:extLst>
                    <a:ext uri="{9D8B030D-6E8A-4147-A177-3AD203B41FA5}">
                      <a16:colId xmlns:a16="http://schemas.microsoft.com/office/drawing/2014/main" val="530957735"/>
                    </a:ext>
                  </a:extLst>
                </a:gridCol>
                <a:gridCol w="329184">
                  <a:extLst>
                    <a:ext uri="{9D8B030D-6E8A-4147-A177-3AD203B41FA5}">
                      <a16:colId xmlns:a16="http://schemas.microsoft.com/office/drawing/2014/main" val="2143068609"/>
                    </a:ext>
                  </a:extLst>
                </a:gridCol>
                <a:gridCol w="329184">
                  <a:extLst>
                    <a:ext uri="{9D8B030D-6E8A-4147-A177-3AD203B41FA5}">
                      <a16:colId xmlns:a16="http://schemas.microsoft.com/office/drawing/2014/main" val="532516916"/>
                    </a:ext>
                  </a:extLst>
                </a:gridCol>
                <a:gridCol w="329184">
                  <a:extLst>
                    <a:ext uri="{9D8B030D-6E8A-4147-A177-3AD203B41FA5}">
                      <a16:colId xmlns:a16="http://schemas.microsoft.com/office/drawing/2014/main" val="3341051056"/>
                    </a:ext>
                  </a:extLst>
                </a:gridCol>
                <a:gridCol w="329184">
                  <a:extLst>
                    <a:ext uri="{9D8B030D-6E8A-4147-A177-3AD203B41FA5}">
                      <a16:colId xmlns:a16="http://schemas.microsoft.com/office/drawing/2014/main" val="2685695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212999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lobeco_gmbh - 2024-08-07 14:26:38</a:t>
                      </a:r>
                      <a:r>
                        <a:rPr kumimoji="0" lang="en-US" sz="1000" b="0" i="0" u="none" strike="noStrike" kern="1200" cap="none" spc="0" normalizeH="0" baseline="0" noProof="0">
                          <a:ln>
                            <a:noFill/>
                          </a:ln>
                          <a:solidFill>
                            <a:prstClr val="black"/>
                          </a:solidFill>
                          <a:effectLst/>
                          <a:uLnTx/>
                          <a:uFillTx/>
                          <a:latin typeface="Calibri"/>
                          <a:ea typeface="+mn-ea"/>
                          <a:cs typeface="+mn-cs"/>
                        </a:rPr>
                        <a:t>
 Niklas Ben el Mekki driving #Innovation as LOBECO's new Head of AI &amp; Video
To further expand our #AI and #Video services, we are excited to announce the promotion of Niklas Ben el Mekki to Head of AI &amp; Video. Niklas joined LOBECO in 2020 and has consistently taken on more responsibilities, demonstrating exceptional skills in leading and expanding both our client portfolio and his team. Since his start at LOBECO, Niklas has successfully established our Studios and grown our Video Team to an impressive eight members. 
Additionally, over the last 1 ½ years, Niklas has played a crucial role in establishing our new AI sector and building our AI Team, showcasing his expertise and passion for all kinds of #DigitalInnovation.
Niklas’ enthusiasm for Video and AI, coupled with his exceptional expertise and leadership experience, make him the ideal candidate for this role.
Congratulations, Niklas! We look forward to the journey ahead and are excited to continue growing together.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42961702"/>
                  </a:ext>
                </a:extLst>
              </a:tr>
            </a:tbl>
          </a:graphicData>
        </a:graphic>
      </p:graphicFrame>
      <p:sp>
        <p:nvSpPr>
          <p:cNvPr id="4" name="Text Placeholder 3">
            <a:extLst>
              <a:ext uri="{FF2B5EF4-FFF2-40B4-BE49-F238E27FC236}">
                <a16:creationId xmlns:a16="http://schemas.microsoft.com/office/drawing/2014/main" id="{5A930932-5B36-4C75-AF46-5082047D75E3}"/>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3251467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8577A-9DE6-4B89-B71E-A4D3949B4F45}"/>
              </a:ext>
            </a:extLst>
          </p:cNvPr>
          <p:cNvSpPr>
            <a:spLocks noGrp="1"/>
          </p:cNvSpPr>
          <p:nvPr>
            <p:ph type="title"/>
          </p:nvPr>
        </p:nvSpPr>
        <p:spPr/>
        <p:txBody>
          <a:bodyPr/>
          <a:lstStyle/>
          <a:p>
            <a:r>
              <a:rPr lang="en-US"/>
              <a:t>Instagram Posts Table | LOBECO own channels - 9 of 11</a:t>
            </a:r>
          </a:p>
        </p:txBody>
      </p:sp>
      <p:graphicFrame>
        <p:nvGraphicFramePr>
          <p:cNvPr id="5" name="Table Placeholder 4">
            <a:extLst>
              <a:ext uri="{FF2B5EF4-FFF2-40B4-BE49-F238E27FC236}">
                <a16:creationId xmlns:a16="http://schemas.microsoft.com/office/drawing/2014/main" id="{EFE243A7-0E4B-4D68-B591-E5B9E3EB443C}"/>
              </a:ext>
            </a:extLst>
          </p:cNvPr>
          <p:cNvGraphicFramePr>
            <a:graphicFrameLocks noGrp="1"/>
          </p:cNvGraphicFramePr>
          <p:nvPr>
            <p:ph type="tbl" sz="quarter" idx="13"/>
            <p:extLst>
              <p:ext uri="{D42A27DB-BD31-4B8C-83A1-F6EECF244321}">
                <p14:modId xmlns:p14="http://schemas.microsoft.com/office/powerpoint/2010/main" val="3222565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32185968"/>
                    </a:ext>
                  </a:extLst>
                </a:gridCol>
                <a:gridCol w="905256">
                  <a:extLst>
                    <a:ext uri="{9D8B030D-6E8A-4147-A177-3AD203B41FA5}">
                      <a16:colId xmlns:a16="http://schemas.microsoft.com/office/drawing/2014/main" val="2816029427"/>
                    </a:ext>
                  </a:extLst>
                </a:gridCol>
                <a:gridCol w="329184">
                  <a:extLst>
                    <a:ext uri="{9D8B030D-6E8A-4147-A177-3AD203B41FA5}">
                      <a16:colId xmlns:a16="http://schemas.microsoft.com/office/drawing/2014/main" val="3682740765"/>
                    </a:ext>
                  </a:extLst>
                </a:gridCol>
                <a:gridCol w="329184">
                  <a:extLst>
                    <a:ext uri="{9D8B030D-6E8A-4147-A177-3AD203B41FA5}">
                      <a16:colId xmlns:a16="http://schemas.microsoft.com/office/drawing/2014/main" val="3906948249"/>
                    </a:ext>
                  </a:extLst>
                </a:gridCol>
                <a:gridCol w="329184">
                  <a:extLst>
                    <a:ext uri="{9D8B030D-6E8A-4147-A177-3AD203B41FA5}">
                      <a16:colId xmlns:a16="http://schemas.microsoft.com/office/drawing/2014/main" val="3867602197"/>
                    </a:ext>
                  </a:extLst>
                </a:gridCol>
                <a:gridCol w="329184">
                  <a:extLst>
                    <a:ext uri="{9D8B030D-6E8A-4147-A177-3AD203B41FA5}">
                      <a16:colId xmlns:a16="http://schemas.microsoft.com/office/drawing/2014/main" val="2926784010"/>
                    </a:ext>
                  </a:extLst>
                </a:gridCol>
                <a:gridCol w="329184">
                  <a:extLst>
                    <a:ext uri="{9D8B030D-6E8A-4147-A177-3AD203B41FA5}">
                      <a16:colId xmlns:a16="http://schemas.microsoft.com/office/drawing/2014/main" val="3841608000"/>
                    </a:ext>
                  </a:extLst>
                </a:gridCol>
                <a:gridCol w="329184">
                  <a:extLst>
                    <a:ext uri="{9D8B030D-6E8A-4147-A177-3AD203B41FA5}">
                      <a16:colId xmlns:a16="http://schemas.microsoft.com/office/drawing/2014/main" val="806552626"/>
                    </a:ext>
                  </a:extLst>
                </a:gridCol>
                <a:gridCol w="329184">
                  <a:extLst>
                    <a:ext uri="{9D8B030D-6E8A-4147-A177-3AD203B41FA5}">
                      <a16:colId xmlns:a16="http://schemas.microsoft.com/office/drawing/2014/main" val="118476849"/>
                    </a:ext>
                  </a:extLst>
                </a:gridCol>
                <a:gridCol w="329184">
                  <a:extLst>
                    <a:ext uri="{9D8B030D-6E8A-4147-A177-3AD203B41FA5}">
                      <a16:colId xmlns:a16="http://schemas.microsoft.com/office/drawing/2014/main" val="2734494166"/>
                    </a:ext>
                  </a:extLst>
                </a:gridCol>
                <a:gridCol w="329184">
                  <a:extLst>
                    <a:ext uri="{9D8B030D-6E8A-4147-A177-3AD203B41FA5}">
                      <a16:colId xmlns:a16="http://schemas.microsoft.com/office/drawing/2014/main" val="3647429799"/>
                    </a:ext>
                  </a:extLst>
                </a:gridCol>
                <a:gridCol w="329184">
                  <a:extLst>
                    <a:ext uri="{9D8B030D-6E8A-4147-A177-3AD203B41FA5}">
                      <a16:colId xmlns:a16="http://schemas.microsoft.com/office/drawing/2014/main" val="1826727549"/>
                    </a:ext>
                  </a:extLst>
                </a:gridCol>
                <a:gridCol w="329184">
                  <a:extLst>
                    <a:ext uri="{9D8B030D-6E8A-4147-A177-3AD203B41FA5}">
                      <a16:colId xmlns:a16="http://schemas.microsoft.com/office/drawing/2014/main" val="1532755723"/>
                    </a:ext>
                  </a:extLst>
                </a:gridCol>
                <a:gridCol w="329184">
                  <a:extLst>
                    <a:ext uri="{9D8B030D-6E8A-4147-A177-3AD203B41FA5}">
                      <a16:colId xmlns:a16="http://schemas.microsoft.com/office/drawing/2014/main" val="2596360045"/>
                    </a:ext>
                  </a:extLst>
                </a:gridCol>
                <a:gridCol w="329184">
                  <a:extLst>
                    <a:ext uri="{9D8B030D-6E8A-4147-A177-3AD203B41FA5}">
                      <a16:colId xmlns:a16="http://schemas.microsoft.com/office/drawing/2014/main" val="3490395345"/>
                    </a:ext>
                  </a:extLst>
                </a:gridCol>
                <a:gridCol w="329184">
                  <a:extLst>
                    <a:ext uri="{9D8B030D-6E8A-4147-A177-3AD203B41FA5}">
                      <a16:colId xmlns:a16="http://schemas.microsoft.com/office/drawing/2014/main" val="4143801121"/>
                    </a:ext>
                  </a:extLst>
                </a:gridCol>
                <a:gridCol w="329184">
                  <a:extLst>
                    <a:ext uri="{9D8B030D-6E8A-4147-A177-3AD203B41FA5}">
                      <a16:colId xmlns:a16="http://schemas.microsoft.com/office/drawing/2014/main" val="1424420840"/>
                    </a:ext>
                  </a:extLst>
                </a:gridCol>
                <a:gridCol w="329184">
                  <a:extLst>
                    <a:ext uri="{9D8B030D-6E8A-4147-A177-3AD203B41FA5}">
                      <a16:colId xmlns:a16="http://schemas.microsoft.com/office/drawing/2014/main" val="1160745502"/>
                    </a:ext>
                  </a:extLst>
                </a:gridCol>
                <a:gridCol w="329184">
                  <a:extLst>
                    <a:ext uri="{9D8B030D-6E8A-4147-A177-3AD203B41FA5}">
                      <a16:colId xmlns:a16="http://schemas.microsoft.com/office/drawing/2014/main" val="605862285"/>
                    </a:ext>
                  </a:extLst>
                </a:gridCol>
                <a:gridCol w="329184">
                  <a:extLst>
                    <a:ext uri="{9D8B030D-6E8A-4147-A177-3AD203B41FA5}">
                      <a16:colId xmlns:a16="http://schemas.microsoft.com/office/drawing/2014/main" val="3475460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676592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lobeco_gmbh - 2024-08-06 07:42:00</a:t>
                      </a:r>
                      <a:r>
                        <a:rPr kumimoji="0" lang="en-US" sz="1000" b="0" i="0" u="none" strike="noStrike" kern="1200" cap="none" spc="0" normalizeH="0" baseline="0" noProof="0">
                          <a:ln>
                            <a:noFill/>
                          </a:ln>
                          <a:solidFill>
                            <a:prstClr val="black"/>
                          </a:solidFill>
                          <a:effectLst/>
                          <a:uLnTx/>
                          <a:uFillTx/>
                          <a:latin typeface="Calibri"/>
                          <a:ea typeface="+mn-ea"/>
                          <a:cs typeface="+mn-cs"/>
                        </a:rPr>
                        <a:t>
 LOBECO names Frederik Paschko as Director of newly created Consumer Goods vertical
Frederik joined LOBECO in 2018 and has since demonstrated remarkable growth. Every year, he took on greater responsibility, managed a wider client portfolio, and showcased outstanding leadership skills in an ever-expanding team. His career journey has been nothing short of inspiring.
Frederik’s passion for the #Sports and #ConsumerGoods industry, along with his exceptional skills, has been instrumental in building our client portfolio, making him the perfect fit for this role.
LOBECO is now creating a “Consumer Goods” vertical within the company structure to further develop new business under the management of Frederik. Within his department we will also continue to expand our services in areas such as web services to provide optimal benefits for our clients in the field of #DigitalCommunication.
Congratulations, Freddi! We are excited about the future ahead.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00928662"/>
                  </a:ext>
                </a:extLst>
              </a:tr>
            </a:tbl>
          </a:graphicData>
        </a:graphic>
      </p:graphicFrame>
      <p:sp>
        <p:nvSpPr>
          <p:cNvPr id="4" name="Text Placeholder 3">
            <a:extLst>
              <a:ext uri="{FF2B5EF4-FFF2-40B4-BE49-F238E27FC236}">
                <a16:creationId xmlns:a16="http://schemas.microsoft.com/office/drawing/2014/main" id="{EE267A79-3A02-4499-9A67-59C027911461}"/>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3083791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39ED5-5883-4628-B4B1-4E92ECE54B13}"/>
              </a:ext>
            </a:extLst>
          </p:cNvPr>
          <p:cNvSpPr>
            <a:spLocks noGrp="1"/>
          </p:cNvSpPr>
          <p:nvPr>
            <p:ph type="title"/>
          </p:nvPr>
        </p:nvSpPr>
        <p:spPr/>
        <p:txBody>
          <a:bodyPr/>
          <a:lstStyle/>
          <a:p>
            <a:r>
              <a:rPr lang="en-US"/>
              <a:t>Instagram Posts Table | LOBECO own channels - 10 of 11</a:t>
            </a:r>
          </a:p>
        </p:txBody>
      </p:sp>
      <p:graphicFrame>
        <p:nvGraphicFramePr>
          <p:cNvPr id="5" name="Table Placeholder 4">
            <a:extLst>
              <a:ext uri="{FF2B5EF4-FFF2-40B4-BE49-F238E27FC236}">
                <a16:creationId xmlns:a16="http://schemas.microsoft.com/office/drawing/2014/main" id="{922C7398-EB1B-4225-9ABD-B299F1435927}"/>
              </a:ext>
            </a:extLst>
          </p:cNvPr>
          <p:cNvGraphicFramePr>
            <a:graphicFrameLocks noGrp="1"/>
          </p:cNvGraphicFramePr>
          <p:nvPr>
            <p:ph type="tbl" sz="quarter" idx="13"/>
            <p:extLst>
              <p:ext uri="{D42A27DB-BD31-4B8C-83A1-F6EECF244321}">
                <p14:modId xmlns:p14="http://schemas.microsoft.com/office/powerpoint/2010/main" val="3664369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215528481"/>
                    </a:ext>
                  </a:extLst>
                </a:gridCol>
                <a:gridCol w="905256">
                  <a:extLst>
                    <a:ext uri="{9D8B030D-6E8A-4147-A177-3AD203B41FA5}">
                      <a16:colId xmlns:a16="http://schemas.microsoft.com/office/drawing/2014/main" val="2797649027"/>
                    </a:ext>
                  </a:extLst>
                </a:gridCol>
                <a:gridCol w="329184">
                  <a:extLst>
                    <a:ext uri="{9D8B030D-6E8A-4147-A177-3AD203B41FA5}">
                      <a16:colId xmlns:a16="http://schemas.microsoft.com/office/drawing/2014/main" val="2265137955"/>
                    </a:ext>
                  </a:extLst>
                </a:gridCol>
                <a:gridCol w="329184">
                  <a:extLst>
                    <a:ext uri="{9D8B030D-6E8A-4147-A177-3AD203B41FA5}">
                      <a16:colId xmlns:a16="http://schemas.microsoft.com/office/drawing/2014/main" val="3871274896"/>
                    </a:ext>
                  </a:extLst>
                </a:gridCol>
                <a:gridCol w="329184">
                  <a:extLst>
                    <a:ext uri="{9D8B030D-6E8A-4147-A177-3AD203B41FA5}">
                      <a16:colId xmlns:a16="http://schemas.microsoft.com/office/drawing/2014/main" val="259558254"/>
                    </a:ext>
                  </a:extLst>
                </a:gridCol>
                <a:gridCol w="329184">
                  <a:extLst>
                    <a:ext uri="{9D8B030D-6E8A-4147-A177-3AD203B41FA5}">
                      <a16:colId xmlns:a16="http://schemas.microsoft.com/office/drawing/2014/main" val="3697829876"/>
                    </a:ext>
                  </a:extLst>
                </a:gridCol>
                <a:gridCol w="329184">
                  <a:extLst>
                    <a:ext uri="{9D8B030D-6E8A-4147-A177-3AD203B41FA5}">
                      <a16:colId xmlns:a16="http://schemas.microsoft.com/office/drawing/2014/main" val="3479455752"/>
                    </a:ext>
                  </a:extLst>
                </a:gridCol>
                <a:gridCol w="329184">
                  <a:extLst>
                    <a:ext uri="{9D8B030D-6E8A-4147-A177-3AD203B41FA5}">
                      <a16:colId xmlns:a16="http://schemas.microsoft.com/office/drawing/2014/main" val="635802994"/>
                    </a:ext>
                  </a:extLst>
                </a:gridCol>
                <a:gridCol w="329184">
                  <a:extLst>
                    <a:ext uri="{9D8B030D-6E8A-4147-A177-3AD203B41FA5}">
                      <a16:colId xmlns:a16="http://schemas.microsoft.com/office/drawing/2014/main" val="3215559841"/>
                    </a:ext>
                  </a:extLst>
                </a:gridCol>
                <a:gridCol w="329184">
                  <a:extLst>
                    <a:ext uri="{9D8B030D-6E8A-4147-A177-3AD203B41FA5}">
                      <a16:colId xmlns:a16="http://schemas.microsoft.com/office/drawing/2014/main" val="582134749"/>
                    </a:ext>
                  </a:extLst>
                </a:gridCol>
                <a:gridCol w="329184">
                  <a:extLst>
                    <a:ext uri="{9D8B030D-6E8A-4147-A177-3AD203B41FA5}">
                      <a16:colId xmlns:a16="http://schemas.microsoft.com/office/drawing/2014/main" val="2835444050"/>
                    </a:ext>
                  </a:extLst>
                </a:gridCol>
                <a:gridCol w="329184">
                  <a:extLst>
                    <a:ext uri="{9D8B030D-6E8A-4147-A177-3AD203B41FA5}">
                      <a16:colId xmlns:a16="http://schemas.microsoft.com/office/drawing/2014/main" val="3475225006"/>
                    </a:ext>
                  </a:extLst>
                </a:gridCol>
                <a:gridCol w="329184">
                  <a:extLst>
                    <a:ext uri="{9D8B030D-6E8A-4147-A177-3AD203B41FA5}">
                      <a16:colId xmlns:a16="http://schemas.microsoft.com/office/drawing/2014/main" val="544788597"/>
                    </a:ext>
                  </a:extLst>
                </a:gridCol>
                <a:gridCol w="329184">
                  <a:extLst>
                    <a:ext uri="{9D8B030D-6E8A-4147-A177-3AD203B41FA5}">
                      <a16:colId xmlns:a16="http://schemas.microsoft.com/office/drawing/2014/main" val="1635250672"/>
                    </a:ext>
                  </a:extLst>
                </a:gridCol>
                <a:gridCol w="329184">
                  <a:extLst>
                    <a:ext uri="{9D8B030D-6E8A-4147-A177-3AD203B41FA5}">
                      <a16:colId xmlns:a16="http://schemas.microsoft.com/office/drawing/2014/main" val="1387988160"/>
                    </a:ext>
                  </a:extLst>
                </a:gridCol>
                <a:gridCol w="329184">
                  <a:extLst>
                    <a:ext uri="{9D8B030D-6E8A-4147-A177-3AD203B41FA5}">
                      <a16:colId xmlns:a16="http://schemas.microsoft.com/office/drawing/2014/main" val="33847387"/>
                    </a:ext>
                  </a:extLst>
                </a:gridCol>
                <a:gridCol w="329184">
                  <a:extLst>
                    <a:ext uri="{9D8B030D-6E8A-4147-A177-3AD203B41FA5}">
                      <a16:colId xmlns:a16="http://schemas.microsoft.com/office/drawing/2014/main" val="1001609617"/>
                    </a:ext>
                  </a:extLst>
                </a:gridCol>
                <a:gridCol w="329184">
                  <a:extLst>
                    <a:ext uri="{9D8B030D-6E8A-4147-A177-3AD203B41FA5}">
                      <a16:colId xmlns:a16="http://schemas.microsoft.com/office/drawing/2014/main" val="1626982042"/>
                    </a:ext>
                  </a:extLst>
                </a:gridCol>
                <a:gridCol w="329184">
                  <a:extLst>
                    <a:ext uri="{9D8B030D-6E8A-4147-A177-3AD203B41FA5}">
                      <a16:colId xmlns:a16="http://schemas.microsoft.com/office/drawing/2014/main" val="3456603449"/>
                    </a:ext>
                  </a:extLst>
                </a:gridCol>
                <a:gridCol w="329184">
                  <a:extLst>
                    <a:ext uri="{9D8B030D-6E8A-4147-A177-3AD203B41FA5}">
                      <a16:colId xmlns:a16="http://schemas.microsoft.com/office/drawing/2014/main" val="1750595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709750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lobeco_gmbh - 2024-07-17 16:39:36</a:t>
                      </a:r>
                      <a:r>
                        <a:rPr kumimoji="0" lang="en-US" sz="1000" b="0" i="0" u="none" strike="noStrike" kern="1200" cap="none" spc="0" normalizeH="0" baseline="0" noProof="0">
                          <a:ln>
                            <a:noFill/>
                          </a:ln>
                          <a:solidFill>
                            <a:prstClr val="black"/>
                          </a:solidFill>
                          <a:effectLst/>
                          <a:uLnTx/>
                          <a:uFillTx/>
                          <a:latin typeface="Calibri"/>
                          <a:ea typeface="+mn-ea"/>
                          <a:cs typeface="+mn-cs"/>
                        </a:rPr>
                        <a:t>
 We are excited to welcome Corinna Hilss to our team as our new Senior PR Manager and Team Lead for Corporate Communications.
Corinna joined us in June, bringing a in-depth expertise in corporate communications, media relations, employer branding, and video communication. With her extensive background as a former TV journalist, she adds significant media know-how and PR experience to our team.
We're thrilled to have you on board, Corinna. Welcome to the team!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2317814"/>
                  </a:ext>
                </a:extLst>
              </a:tr>
            </a:tbl>
          </a:graphicData>
        </a:graphic>
      </p:graphicFrame>
      <p:sp>
        <p:nvSpPr>
          <p:cNvPr id="4" name="Text Placeholder 3">
            <a:extLst>
              <a:ext uri="{FF2B5EF4-FFF2-40B4-BE49-F238E27FC236}">
                <a16:creationId xmlns:a16="http://schemas.microsoft.com/office/drawing/2014/main" id="{45D457D0-2ACF-4331-8E0D-1823BE99C032}"/>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3046530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B1C6F-D51D-49A3-B842-AABEFB6C2041}"/>
              </a:ext>
            </a:extLst>
          </p:cNvPr>
          <p:cNvSpPr>
            <a:spLocks noGrp="1"/>
          </p:cNvSpPr>
          <p:nvPr>
            <p:ph type="title"/>
          </p:nvPr>
        </p:nvSpPr>
        <p:spPr/>
        <p:txBody>
          <a:bodyPr/>
          <a:lstStyle/>
          <a:p>
            <a:r>
              <a:rPr lang="en-US"/>
              <a:t>Instagram Posts Table | LOBECO own channels - 11 of 11</a:t>
            </a:r>
          </a:p>
        </p:txBody>
      </p:sp>
      <p:graphicFrame>
        <p:nvGraphicFramePr>
          <p:cNvPr id="5" name="Table Placeholder 4">
            <a:extLst>
              <a:ext uri="{FF2B5EF4-FFF2-40B4-BE49-F238E27FC236}">
                <a16:creationId xmlns:a16="http://schemas.microsoft.com/office/drawing/2014/main" id="{962B8A18-7ED6-4BB3-9169-CD2D471362C9}"/>
              </a:ext>
            </a:extLst>
          </p:cNvPr>
          <p:cNvGraphicFramePr>
            <a:graphicFrameLocks noGrp="1"/>
          </p:cNvGraphicFramePr>
          <p:nvPr>
            <p:ph type="tbl" sz="quarter" idx="13"/>
            <p:extLst>
              <p:ext uri="{D42A27DB-BD31-4B8C-83A1-F6EECF244321}">
                <p14:modId xmlns:p14="http://schemas.microsoft.com/office/powerpoint/2010/main" val="2972476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293477548"/>
                    </a:ext>
                  </a:extLst>
                </a:gridCol>
                <a:gridCol w="905256">
                  <a:extLst>
                    <a:ext uri="{9D8B030D-6E8A-4147-A177-3AD203B41FA5}">
                      <a16:colId xmlns:a16="http://schemas.microsoft.com/office/drawing/2014/main" val="719606897"/>
                    </a:ext>
                  </a:extLst>
                </a:gridCol>
                <a:gridCol w="329184">
                  <a:extLst>
                    <a:ext uri="{9D8B030D-6E8A-4147-A177-3AD203B41FA5}">
                      <a16:colId xmlns:a16="http://schemas.microsoft.com/office/drawing/2014/main" val="637121983"/>
                    </a:ext>
                  </a:extLst>
                </a:gridCol>
                <a:gridCol w="329184">
                  <a:extLst>
                    <a:ext uri="{9D8B030D-6E8A-4147-A177-3AD203B41FA5}">
                      <a16:colId xmlns:a16="http://schemas.microsoft.com/office/drawing/2014/main" val="4099175346"/>
                    </a:ext>
                  </a:extLst>
                </a:gridCol>
                <a:gridCol w="329184">
                  <a:extLst>
                    <a:ext uri="{9D8B030D-6E8A-4147-A177-3AD203B41FA5}">
                      <a16:colId xmlns:a16="http://schemas.microsoft.com/office/drawing/2014/main" val="2463581038"/>
                    </a:ext>
                  </a:extLst>
                </a:gridCol>
                <a:gridCol w="329184">
                  <a:extLst>
                    <a:ext uri="{9D8B030D-6E8A-4147-A177-3AD203B41FA5}">
                      <a16:colId xmlns:a16="http://schemas.microsoft.com/office/drawing/2014/main" val="2419129775"/>
                    </a:ext>
                  </a:extLst>
                </a:gridCol>
                <a:gridCol w="329184">
                  <a:extLst>
                    <a:ext uri="{9D8B030D-6E8A-4147-A177-3AD203B41FA5}">
                      <a16:colId xmlns:a16="http://schemas.microsoft.com/office/drawing/2014/main" val="3593588805"/>
                    </a:ext>
                  </a:extLst>
                </a:gridCol>
                <a:gridCol w="329184">
                  <a:extLst>
                    <a:ext uri="{9D8B030D-6E8A-4147-A177-3AD203B41FA5}">
                      <a16:colId xmlns:a16="http://schemas.microsoft.com/office/drawing/2014/main" val="3141924806"/>
                    </a:ext>
                  </a:extLst>
                </a:gridCol>
                <a:gridCol w="329184">
                  <a:extLst>
                    <a:ext uri="{9D8B030D-6E8A-4147-A177-3AD203B41FA5}">
                      <a16:colId xmlns:a16="http://schemas.microsoft.com/office/drawing/2014/main" val="3952770723"/>
                    </a:ext>
                  </a:extLst>
                </a:gridCol>
                <a:gridCol w="329184">
                  <a:extLst>
                    <a:ext uri="{9D8B030D-6E8A-4147-A177-3AD203B41FA5}">
                      <a16:colId xmlns:a16="http://schemas.microsoft.com/office/drawing/2014/main" val="3721548545"/>
                    </a:ext>
                  </a:extLst>
                </a:gridCol>
                <a:gridCol w="329184">
                  <a:extLst>
                    <a:ext uri="{9D8B030D-6E8A-4147-A177-3AD203B41FA5}">
                      <a16:colId xmlns:a16="http://schemas.microsoft.com/office/drawing/2014/main" val="741902540"/>
                    </a:ext>
                  </a:extLst>
                </a:gridCol>
                <a:gridCol w="329184">
                  <a:extLst>
                    <a:ext uri="{9D8B030D-6E8A-4147-A177-3AD203B41FA5}">
                      <a16:colId xmlns:a16="http://schemas.microsoft.com/office/drawing/2014/main" val="3219897273"/>
                    </a:ext>
                  </a:extLst>
                </a:gridCol>
                <a:gridCol w="329184">
                  <a:extLst>
                    <a:ext uri="{9D8B030D-6E8A-4147-A177-3AD203B41FA5}">
                      <a16:colId xmlns:a16="http://schemas.microsoft.com/office/drawing/2014/main" val="1375027259"/>
                    </a:ext>
                  </a:extLst>
                </a:gridCol>
                <a:gridCol w="329184">
                  <a:extLst>
                    <a:ext uri="{9D8B030D-6E8A-4147-A177-3AD203B41FA5}">
                      <a16:colId xmlns:a16="http://schemas.microsoft.com/office/drawing/2014/main" val="1776840309"/>
                    </a:ext>
                  </a:extLst>
                </a:gridCol>
                <a:gridCol w="329184">
                  <a:extLst>
                    <a:ext uri="{9D8B030D-6E8A-4147-A177-3AD203B41FA5}">
                      <a16:colId xmlns:a16="http://schemas.microsoft.com/office/drawing/2014/main" val="693615293"/>
                    </a:ext>
                  </a:extLst>
                </a:gridCol>
                <a:gridCol w="329184">
                  <a:extLst>
                    <a:ext uri="{9D8B030D-6E8A-4147-A177-3AD203B41FA5}">
                      <a16:colId xmlns:a16="http://schemas.microsoft.com/office/drawing/2014/main" val="2728328381"/>
                    </a:ext>
                  </a:extLst>
                </a:gridCol>
                <a:gridCol w="329184">
                  <a:extLst>
                    <a:ext uri="{9D8B030D-6E8A-4147-A177-3AD203B41FA5}">
                      <a16:colId xmlns:a16="http://schemas.microsoft.com/office/drawing/2014/main" val="2814641125"/>
                    </a:ext>
                  </a:extLst>
                </a:gridCol>
                <a:gridCol w="329184">
                  <a:extLst>
                    <a:ext uri="{9D8B030D-6E8A-4147-A177-3AD203B41FA5}">
                      <a16:colId xmlns:a16="http://schemas.microsoft.com/office/drawing/2014/main" val="3735914355"/>
                    </a:ext>
                  </a:extLst>
                </a:gridCol>
                <a:gridCol w="329184">
                  <a:extLst>
                    <a:ext uri="{9D8B030D-6E8A-4147-A177-3AD203B41FA5}">
                      <a16:colId xmlns:a16="http://schemas.microsoft.com/office/drawing/2014/main" val="704270518"/>
                    </a:ext>
                  </a:extLst>
                </a:gridCol>
                <a:gridCol w="329184">
                  <a:extLst>
                    <a:ext uri="{9D8B030D-6E8A-4147-A177-3AD203B41FA5}">
                      <a16:colId xmlns:a16="http://schemas.microsoft.com/office/drawing/2014/main" val="583223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111249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lobeco_gmbh - 2024-07-11 14:00:05</a:t>
                      </a:r>
                      <a:r>
                        <a:rPr kumimoji="0" lang="en-US" sz="1000" b="0" i="0" u="none" strike="noStrike" kern="1200" cap="none" spc="0" normalizeH="0" baseline="0" noProof="0">
                          <a:ln>
                            <a:noFill/>
                          </a:ln>
                          <a:solidFill>
                            <a:prstClr val="black"/>
                          </a:solidFill>
                          <a:effectLst/>
                          <a:uLnTx/>
                          <a:uFillTx/>
                          <a:latin typeface="Calibri"/>
                          <a:ea typeface="+mn-ea"/>
                          <a:cs typeface="+mn-cs"/>
                        </a:rPr>
                        <a:t>
 Future-Ready: One #Vision, one #Team - LOBECO's Leadership Offsite
At our two-day #Leadership #Workshop our #Teamleads prepare for what's next. 🚀
Behind the scenes, our leadership team is hard at work crafting a shared vision for the #Future. At LOBECO, we believe that strong leadership is the cornerstone of success. Through our collaborative workshops, we're aligning our strategies and reinforcing our commitment to progress. 
We are fostering a culture of entrepreneurship, ownership and feedback, while emphasizing the importance of critical thinking and adaptability. At the same time, we thoughtfully evaluate our roots, our achievements and our future aspirations to ensure that our vision remains aligned with our core values and goals. Together, we’re ready for whatever the future holds!
#LOBECOpower #FutureReady #Offsite #UnitedInProgress #BehindTheScenes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76718748"/>
                  </a:ext>
                </a:extLst>
              </a:tr>
            </a:tbl>
          </a:graphicData>
        </a:graphic>
      </p:graphicFrame>
      <p:sp>
        <p:nvSpPr>
          <p:cNvPr id="4" name="Text Placeholder 3">
            <a:extLst>
              <a:ext uri="{FF2B5EF4-FFF2-40B4-BE49-F238E27FC236}">
                <a16:creationId xmlns:a16="http://schemas.microsoft.com/office/drawing/2014/main" id="{F7BB216A-09A2-4980-BEF8-8469E41E5581}"/>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3189046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9E757-61D6-4563-8E19-7BF6F9960651}"/>
              </a:ext>
            </a:extLst>
          </p:cNvPr>
          <p:cNvSpPr>
            <a:spLocks noGrp="1"/>
          </p:cNvSpPr>
          <p:nvPr>
            <p:ph type="title"/>
          </p:nvPr>
        </p:nvSpPr>
        <p:spPr/>
        <p:txBody>
          <a:bodyPr/>
          <a:lstStyle/>
          <a:p>
            <a:r>
              <a:rPr lang="en-US"/>
              <a:t>Instagram Stories Table | LOBECO own channels - 1 of 15</a:t>
            </a:r>
          </a:p>
        </p:txBody>
      </p:sp>
      <p:graphicFrame>
        <p:nvGraphicFramePr>
          <p:cNvPr id="5" name="Table Placeholder 4">
            <a:extLst>
              <a:ext uri="{FF2B5EF4-FFF2-40B4-BE49-F238E27FC236}">
                <a16:creationId xmlns:a16="http://schemas.microsoft.com/office/drawing/2014/main" id="{0B55ED0F-2AF5-4A51-B208-C5E5226DE067}"/>
              </a:ext>
            </a:extLst>
          </p:cNvPr>
          <p:cNvGraphicFramePr>
            <a:graphicFrameLocks noGrp="1"/>
          </p:cNvGraphicFramePr>
          <p:nvPr>
            <p:ph type="tbl" sz="quarter" idx="13"/>
            <p:extLst>
              <p:ext uri="{D42A27DB-BD31-4B8C-83A1-F6EECF244321}">
                <p14:modId xmlns:p14="http://schemas.microsoft.com/office/powerpoint/2010/main" val="1008477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17378251"/>
                    </a:ext>
                  </a:extLst>
                </a:gridCol>
                <a:gridCol w="1152144">
                  <a:extLst>
                    <a:ext uri="{9D8B030D-6E8A-4147-A177-3AD203B41FA5}">
                      <a16:colId xmlns:a16="http://schemas.microsoft.com/office/drawing/2014/main" val="4129887670"/>
                    </a:ext>
                  </a:extLst>
                </a:gridCol>
                <a:gridCol w="1481328">
                  <a:extLst>
                    <a:ext uri="{9D8B030D-6E8A-4147-A177-3AD203B41FA5}">
                      <a16:colId xmlns:a16="http://schemas.microsoft.com/office/drawing/2014/main" val="3350375161"/>
                    </a:ext>
                  </a:extLst>
                </a:gridCol>
                <a:gridCol w="1645920">
                  <a:extLst>
                    <a:ext uri="{9D8B030D-6E8A-4147-A177-3AD203B41FA5}">
                      <a16:colId xmlns:a16="http://schemas.microsoft.com/office/drawing/2014/main" val="919065696"/>
                    </a:ext>
                  </a:extLst>
                </a:gridCol>
                <a:gridCol w="576072">
                  <a:extLst>
                    <a:ext uri="{9D8B030D-6E8A-4147-A177-3AD203B41FA5}">
                      <a16:colId xmlns:a16="http://schemas.microsoft.com/office/drawing/2014/main" val="1311517004"/>
                    </a:ext>
                  </a:extLst>
                </a:gridCol>
                <a:gridCol w="576072">
                  <a:extLst>
                    <a:ext uri="{9D8B030D-6E8A-4147-A177-3AD203B41FA5}">
                      <a16:colId xmlns:a16="http://schemas.microsoft.com/office/drawing/2014/main" val="2358195080"/>
                    </a:ext>
                  </a:extLst>
                </a:gridCol>
                <a:gridCol w="576072">
                  <a:extLst>
                    <a:ext uri="{9D8B030D-6E8A-4147-A177-3AD203B41FA5}">
                      <a16:colId xmlns:a16="http://schemas.microsoft.com/office/drawing/2014/main" val="2556157973"/>
                    </a:ext>
                  </a:extLst>
                </a:gridCol>
                <a:gridCol w="576072">
                  <a:extLst>
                    <a:ext uri="{9D8B030D-6E8A-4147-A177-3AD203B41FA5}">
                      <a16:colId xmlns:a16="http://schemas.microsoft.com/office/drawing/2014/main" val="3967227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3785850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lobeco_gmbh - 2024-09-28 10:01:51</a:t>
                      </a:r>
                      <a:r>
                        <a:rPr kumimoji="0" lang="en-US" sz="1000" b="0" i="0" u="none" strike="noStrike" kern="1200" cap="none" spc="0" normalizeH="0" baseline="0" noProof="0">
                          <a:ln>
                            <a:noFill/>
                          </a:ln>
                          <a:solidFill>
                            <a:prstClr val="black"/>
                          </a:solidFill>
                          <a:effectLst/>
                          <a:uLnTx/>
                          <a:uFillTx/>
                          <a:latin typeface="Calibri"/>
                          <a:ea typeface="+mn-ea"/>
                          <a:cs typeface="+mn-cs"/>
                        </a:rPr>
                        <a:t>
 Schee war's!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https://quintly-eu-image-storage.s3.amazonaws.com/9a06a9529ee85980a561d67d514c1b2b/b401463c1bf9d721aeaedaff412a4a95.jpg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lisamariefranziska
@lobeco_gmbh
Münchner Stubn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82705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- 2024-09-28 09:59:28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https://quintly-eu-image-storage.s3.amazonaws.com/9a06a9529ee85980a561d67d514c1b2b/4ac20a9953afb716d28cfecda3831d1d.jpg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johanna_poeschl
ENHAMEL
SCHOTTENHAMEL
SCHOTTENHAMEL
FESTHALLE
@lobeco_gmbh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25963907"/>
                  </a:ext>
                </a:extLst>
              </a:tr>
            </a:tbl>
          </a:graphicData>
        </a:graphic>
      </p:graphicFrame>
      <p:sp>
        <p:nvSpPr>
          <p:cNvPr id="4" name="Text Placeholder 3">
            <a:extLst>
              <a:ext uri="{FF2B5EF4-FFF2-40B4-BE49-F238E27FC236}">
                <a16:creationId xmlns:a16="http://schemas.microsoft.com/office/drawing/2014/main" id="{76BF8343-74EF-4C40-8449-6E90AB0DF028}"/>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1826978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2CA9F-ED5C-42F8-89CA-6378C751059D}"/>
              </a:ext>
            </a:extLst>
          </p:cNvPr>
          <p:cNvSpPr>
            <a:spLocks noGrp="1"/>
          </p:cNvSpPr>
          <p:nvPr>
            <p:ph type="title"/>
          </p:nvPr>
        </p:nvSpPr>
        <p:spPr/>
        <p:txBody>
          <a:bodyPr/>
          <a:lstStyle/>
          <a:p>
            <a:r>
              <a:rPr lang="en-US"/>
              <a:t>Instagram Stories Table | LOBECO own channels - 2 of 15</a:t>
            </a:r>
          </a:p>
        </p:txBody>
      </p:sp>
      <p:graphicFrame>
        <p:nvGraphicFramePr>
          <p:cNvPr id="5" name="Table Placeholder 4">
            <a:extLst>
              <a:ext uri="{FF2B5EF4-FFF2-40B4-BE49-F238E27FC236}">
                <a16:creationId xmlns:a16="http://schemas.microsoft.com/office/drawing/2014/main" id="{D307AD6E-8BA1-4914-AAA6-107245FEFDCC}"/>
              </a:ext>
            </a:extLst>
          </p:cNvPr>
          <p:cNvGraphicFramePr>
            <a:graphicFrameLocks noGrp="1"/>
          </p:cNvGraphicFramePr>
          <p:nvPr>
            <p:ph type="tbl" sz="quarter" idx="13"/>
            <p:extLst>
              <p:ext uri="{D42A27DB-BD31-4B8C-83A1-F6EECF244321}">
                <p14:modId xmlns:p14="http://schemas.microsoft.com/office/powerpoint/2010/main" val="2497363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38366979"/>
                    </a:ext>
                  </a:extLst>
                </a:gridCol>
                <a:gridCol w="1152144">
                  <a:extLst>
                    <a:ext uri="{9D8B030D-6E8A-4147-A177-3AD203B41FA5}">
                      <a16:colId xmlns:a16="http://schemas.microsoft.com/office/drawing/2014/main" val="3784799525"/>
                    </a:ext>
                  </a:extLst>
                </a:gridCol>
                <a:gridCol w="1481328">
                  <a:extLst>
                    <a:ext uri="{9D8B030D-6E8A-4147-A177-3AD203B41FA5}">
                      <a16:colId xmlns:a16="http://schemas.microsoft.com/office/drawing/2014/main" val="4014704916"/>
                    </a:ext>
                  </a:extLst>
                </a:gridCol>
                <a:gridCol w="1645920">
                  <a:extLst>
                    <a:ext uri="{9D8B030D-6E8A-4147-A177-3AD203B41FA5}">
                      <a16:colId xmlns:a16="http://schemas.microsoft.com/office/drawing/2014/main" val="2998373029"/>
                    </a:ext>
                  </a:extLst>
                </a:gridCol>
                <a:gridCol w="576072">
                  <a:extLst>
                    <a:ext uri="{9D8B030D-6E8A-4147-A177-3AD203B41FA5}">
                      <a16:colId xmlns:a16="http://schemas.microsoft.com/office/drawing/2014/main" val="4112532299"/>
                    </a:ext>
                  </a:extLst>
                </a:gridCol>
                <a:gridCol w="576072">
                  <a:extLst>
                    <a:ext uri="{9D8B030D-6E8A-4147-A177-3AD203B41FA5}">
                      <a16:colId xmlns:a16="http://schemas.microsoft.com/office/drawing/2014/main" val="6689554"/>
                    </a:ext>
                  </a:extLst>
                </a:gridCol>
                <a:gridCol w="576072">
                  <a:extLst>
                    <a:ext uri="{9D8B030D-6E8A-4147-A177-3AD203B41FA5}">
                      <a16:colId xmlns:a16="http://schemas.microsoft.com/office/drawing/2014/main" val="1612848647"/>
                    </a:ext>
                  </a:extLst>
                </a:gridCol>
                <a:gridCol w="576072">
                  <a:extLst>
                    <a:ext uri="{9D8B030D-6E8A-4147-A177-3AD203B41FA5}">
                      <a16:colId xmlns:a16="http://schemas.microsoft.com/office/drawing/2014/main" val="3023484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598132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- 2024-09-28 09:59:00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https://quintly-eu-image-storage.s3.amazonaws.com/9a06a9529ee85980a561d67d514c1b2b/e4a071687ca5df022aca62ee2f347411.jpg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philineblees
Philine
Danke @lobeco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86290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- 2024-09-28 09:58:51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https://quintly-eu-image-storage.s3.amazonaws.com/9a06a9529ee85980a561d67d514c1b2b/10f5abe5850a79d57e20e0ef0aa17e56.jpg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larissa.v_t
1634
NER
darissa
@lobeco_gmbh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14931090"/>
                  </a:ext>
                </a:extLst>
              </a:tr>
            </a:tbl>
          </a:graphicData>
        </a:graphic>
      </p:graphicFrame>
      <p:sp>
        <p:nvSpPr>
          <p:cNvPr id="4" name="Text Placeholder 3">
            <a:extLst>
              <a:ext uri="{FF2B5EF4-FFF2-40B4-BE49-F238E27FC236}">
                <a16:creationId xmlns:a16="http://schemas.microsoft.com/office/drawing/2014/main" id="{0A06A4B3-D99D-4ADB-8B52-F1131EDB3925}"/>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2121924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E7414-02D2-4A64-B780-2E764A2B8FC6}"/>
              </a:ext>
            </a:extLst>
          </p:cNvPr>
          <p:cNvSpPr>
            <a:spLocks noGrp="1"/>
          </p:cNvSpPr>
          <p:nvPr>
            <p:ph type="title"/>
          </p:nvPr>
        </p:nvSpPr>
        <p:spPr/>
        <p:txBody>
          <a:bodyPr/>
          <a:lstStyle/>
          <a:p>
            <a:r>
              <a:rPr lang="en-US"/>
              <a:t>Instagram Stories Table | LOBECO own channels - 3 of 15</a:t>
            </a:r>
          </a:p>
        </p:txBody>
      </p:sp>
      <p:graphicFrame>
        <p:nvGraphicFramePr>
          <p:cNvPr id="5" name="Table Placeholder 4">
            <a:extLst>
              <a:ext uri="{FF2B5EF4-FFF2-40B4-BE49-F238E27FC236}">
                <a16:creationId xmlns:a16="http://schemas.microsoft.com/office/drawing/2014/main" id="{E5686F4F-1C48-4EE1-B044-1A9CA0B3ACBE}"/>
              </a:ext>
            </a:extLst>
          </p:cNvPr>
          <p:cNvGraphicFramePr>
            <a:graphicFrameLocks noGrp="1"/>
          </p:cNvGraphicFramePr>
          <p:nvPr>
            <p:ph type="tbl" sz="quarter" idx="13"/>
            <p:extLst>
              <p:ext uri="{D42A27DB-BD31-4B8C-83A1-F6EECF244321}">
                <p14:modId xmlns:p14="http://schemas.microsoft.com/office/powerpoint/2010/main" val="4166135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78685676"/>
                    </a:ext>
                  </a:extLst>
                </a:gridCol>
                <a:gridCol w="1152144">
                  <a:extLst>
                    <a:ext uri="{9D8B030D-6E8A-4147-A177-3AD203B41FA5}">
                      <a16:colId xmlns:a16="http://schemas.microsoft.com/office/drawing/2014/main" val="668522592"/>
                    </a:ext>
                  </a:extLst>
                </a:gridCol>
                <a:gridCol w="1481328">
                  <a:extLst>
                    <a:ext uri="{9D8B030D-6E8A-4147-A177-3AD203B41FA5}">
                      <a16:colId xmlns:a16="http://schemas.microsoft.com/office/drawing/2014/main" val="837892528"/>
                    </a:ext>
                  </a:extLst>
                </a:gridCol>
                <a:gridCol w="1645920">
                  <a:extLst>
                    <a:ext uri="{9D8B030D-6E8A-4147-A177-3AD203B41FA5}">
                      <a16:colId xmlns:a16="http://schemas.microsoft.com/office/drawing/2014/main" val="3374933434"/>
                    </a:ext>
                  </a:extLst>
                </a:gridCol>
                <a:gridCol w="576072">
                  <a:extLst>
                    <a:ext uri="{9D8B030D-6E8A-4147-A177-3AD203B41FA5}">
                      <a16:colId xmlns:a16="http://schemas.microsoft.com/office/drawing/2014/main" val="1426347795"/>
                    </a:ext>
                  </a:extLst>
                </a:gridCol>
                <a:gridCol w="576072">
                  <a:extLst>
                    <a:ext uri="{9D8B030D-6E8A-4147-A177-3AD203B41FA5}">
                      <a16:colId xmlns:a16="http://schemas.microsoft.com/office/drawing/2014/main" val="3777564075"/>
                    </a:ext>
                  </a:extLst>
                </a:gridCol>
                <a:gridCol w="576072">
                  <a:extLst>
                    <a:ext uri="{9D8B030D-6E8A-4147-A177-3AD203B41FA5}">
                      <a16:colId xmlns:a16="http://schemas.microsoft.com/office/drawing/2014/main" val="135017259"/>
                    </a:ext>
                  </a:extLst>
                </a:gridCol>
                <a:gridCol w="576072">
                  <a:extLst>
                    <a:ext uri="{9D8B030D-6E8A-4147-A177-3AD203B41FA5}">
                      <a16:colId xmlns:a16="http://schemas.microsoft.com/office/drawing/2014/main" val="4081454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1678773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- 2024-09-28 09:58:37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https://quintly-eu-image-storage.s3.amazonaws.com/9a06a9529ee85980a561d67d514c1b2b/70c6f882f7b287f032cb7382db0954c3.jpg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lisalischenontheroad
@LOBECO_GMBH
Wiesn
-
and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31420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- 2024-09-28 09:58:01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https://quintly-eu-image-storage.s3.amazonaws.com/9a06a9529ee85980a561d67d514c1b2b/a7527de47077ae5e6fc9584b4fc7e041.jpg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lorenzberinger
@lobeco_gmbh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34654849"/>
                  </a:ext>
                </a:extLst>
              </a:tr>
            </a:tbl>
          </a:graphicData>
        </a:graphic>
      </p:graphicFrame>
      <p:sp>
        <p:nvSpPr>
          <p:cNvPr id="4" name="Text Placeholder 3">
            <a:extLst>
              <a:ext uri="{FF2B5EF4-FFF2-40B4-BE49-F238E27FC236}">
                <a16:creationId xmlns:a16="http://schemas.microsoft.com/office/drawing/2014/main" id="{CE4F7C03-EE31-4C03-9EBA-B271B11A82ED}"/>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25372607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DB6EC-F531-44EF-B9CA-0991F1BCB8FC}"/>
              </a:ext>
            </a:extLst>
          </p:cNvPr>
          <p:cNvSpPr>
            <a:spLocks noGrp="1"/>
          </p:cNvSpPr>
          <p:nvPr>
            <p:ph type="title"/>
          </p:nvPr>
        </p:nvSpPr>
        <p:spPr/>
        <p:txBody>
          <a:bodyPr/>
          <a:lstStyle/>
          <a:p>
            <a:r>
              <a:rPr lang="en-US"/>
              <a:t>Instagram Stories Table | LOBECO own channels - 4 of 15</a:t>
            </a:r>
          </a:p>
        </p:txBody>
      </p:sp>
      <p:graphicFrame>
        <p:nvGraphicFramePr>
          <p:cNvPr id="5" name="Table Placeholder 4">
            <a:extLst>
              <a:ext uri="{FF2B5EF4-FFF2-40B4-BE49-F238E27FC236}">
                <a16:creationId xmlns:a16="http://schemas.microsoft.com/office/drawing/2014/main" id="{DE4437A0-4A9C-4992-8808-CA6E2DF4518F}"/>
              </a:ext>
            </a:extLst>
          </p:cNvPr>
          <p:cNvGraphicFramePr>
            <a:graphicFrameLocks noGrp="1"/>
          </p:cNvGraphicFramePr>
          <p:nvPr>
            <p:ph type="tbl" sz="quarter" idx="13"/>
            <p:extLst>
              <p:ext uri="{D42A27DB-BD31-4B8C-83A1-F6EECF244321}">
                <p14:modId xmlns:p14="http://schemas.microsoft.com/office/powerpoint/2010/main" val="2793017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06429899"/>
                    </a:ext>
                  </a:extLst>
                </a:gridCol>
                <a:gridCol w="1152144">
                  <a:extLst>
                    <a:ext uri="{9D8B030D-6E8A-4147-A177-3AD203B41FA5}">
                      <a16:colId xmlns:a16="http://schemas.microsoft.com/office/drawing/2014/main" val="448701904"/>
                    </a:ext>
                  </a:extLst>
                </a:gridCol>
                <a:gridCol w="1481328">
                  <a:extLst>
                    <a:ext uri="{9D8B030D-6E8A-4147-A177-3AD203B41FA5}">
                      <a16:colId xmlns:a16="http://schemas.microsoft.com/office/drawing/2014/main" val="2552400637"/>
                    </a:ext>
                  </a:extLst>
                </a:gridCol>
                <a:gridCol w="1645920">
                  <a:extLst>
                    <a:ext uri="{9D8B030D-6E8A-4147-A177-3AD203B41FA5}">
                      <a16:colId xmlns:a16="http://schemas.microsoft.com/office/drawing/2014/main" val="4179060022"/>
                    </a:ext>
                  </a:extLst>
                </a:gridCol>
                <a:gridCol w="576072">
                  <a:extLst>
                    <a:ext uri="{9D8B030D-6E8A-4147-A177-3AD203B41FA5}">
                      <a16:colId xmlns:a16="http://schemas.microsoft.com/office/drawing/2014/main" val="3397176754"/>
                    </a:ext>
                  </a:extLst>
                </a:gridCol>
                <a:gridCol w="576072">
                  <a:extLst>
                    <a:ext uri="{9D8B030D-6E8A-4147-A177-3AD203B41FA5}">
                      <a16:colId xmlns:a16="http://schemas.microsoft.com/office/drawing/2014/main" val="1512317531"/>
                    </a:ext>
                  </a:extLst>
                </a:gridCol>
                <a:gridCol w="576072">
                  <a:extLst>
                    <a:ext uri="{9D8B030D-6E8A-4147-A177-3AD203B41FA5}">
                      <a16:colId xmlns:a16="http://schemas.microsoft.com/office/drawing/2014/main" val="3462015731"/>
                    </a:ext>
                  </a:extLst>
                </a:gridCol>
                <a:gridCol w="576072">
                  <a:extLst>
                    <a:ext uri="{9D8B030D-6E8A-4147-A177-3AD203B41FA5}">
                      <a16:colId xmlns:a16="http://schemas.microsoft.com/office/drawing/2014/main" val="3576572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3961538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- 2024-09-28 09:57:55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https://quintly-eu-image-storage.s3.amazonaws.com/9a06a9529ee85980a561d67d514c1b2b/07b5cc1c88af507fe714a6dd033ba305.jpg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lorenzberinger
Toileti
AnstoBen
@lobeco_gmbh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147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- 2024-09-28 09:57:51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https://quintly-eu-image-storage.s3.amazonaws.com/9a06a9529ee85980a561d67d514c1b2b/9838f6413b5bba97eae9f84581e39649.jpg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lorenzberinger
Toiletten
Heut' hamma
@lobeco_gmbh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83452317"/>
                  </a:ext>
                </a:extLst>
              </a:tr>
            </a:tbl>
          </a:graphicData>
        </a:graphic>
      </p:graphicFrame>
      <p:sp>
        <p:nvSpPr>
          <p:cNvPr id="4" name="Text Placeholder 3">
            <a:extLst>
              <a:ext uri="{FF2B5EF4-FFF2-40B4-BE49-F238E27FC236}">
                <a16:creationId xmlns:a16="http://schemas.microsoft.com/office/drawing/2014/main" id="{75CEA816-E827-411C-8D9B-0DA3EA49C950}"/>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5819782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D544C-55AB-43A0-83C3-F5DE8A464D03}"/>
              </a:ext>
            </a:extLst>
          </p:cNvPr>
          <p:cNvSpPr>
            <a:spLocks noGrp="1"/>
          </p:cNvSpPr>
          <p:nvPr>
            <p:ph type="title"/>
          </p:nvPr>
        </p:nvSpPr>
        <p:spPr/>
        <p:txBody>
          <a:bodyPr/>
          <a:lstStyle/>
          <a:p>
            <a:r>
              <a:rPr lang="en-US"/>
              <a:t>Instagram Stories Table | LOBECO own channels - 5 of 15</a:t>
            </a:r>
          </a:p>
        </p:txBody>
      </p:sp>
      <p:graphicFrame>
        <p:nvGraphicFramePr>
          <p:cNvPr id="5" name="Table Placeholder 4">
            <a:extLst>
              <a:ext uri="{FF2B5EF4-FFF2-40B4-BE49-F238E27FC236}">
                <a16:creationId xmlns:a16="http://schemas.microsoft.com/office/drawing/2014/main" id="{A140A84C-214A-46A8-9230-F366D80A2711}"/>
              </a:ext>
            </a:extLst>
          </p:cNvPr>
          <p:cNvGraphicFramePr>
            <a:graphicFrameLocks noGrp="1"/>
          </p:cNvGraphicFramePr>
          <p:nvPr>
            <p:ph type="tbl" sz="quarter" idx="13"/>
            <p:extLst>
              <p:ext uri="{D42A27DB-BD31-4B8C-83A1-F6EECF244321}">
                <p14:modId xmlns:p14="http://schemas.microsoft.com/office/powerpoint/2010/main" val="1588404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62171393"/>
                    </a:ext>
                  </a:extLst>
                </a:gridCol>
                <a:gridCol w="1152144">
                  <a:extLst>
                    <a:ext uri="{9D8B030D-6E8A-4147-A177-3AD203B41FA5}">
                      <a16:colId xmlns:a16="http://schemas.microsoft.com/office/drawing/2014/main" val="2897112276"/>
                    </a:ext>
                  </a:extLst>
                </a:gridCol>
                <a:gridCol w="1481328">
                  <a:extLst>
                    <a:ext uri="{9D8B030D-6E8A-4147-A177-3AD203B41FA5}">
                      <a16:colId xmlns:a16="http://schemas.microsoft.com/office/drawing/2014/main" val="3019797988"/>
                    </a:ext>
                  </a:extLst>
                </a:gridCol>
                <a:gridCol w="1645920">
                  <a:extLst>
                    <a:ext uri="{9D8B030D-6E8A-4147-A177-3AD203B41FA5}">
                      <a16:colId xmlns:a16="http://schemas.microsoft.com/office/drawing/2014/main" val="3985555943"/>
                    </a:ext>
                  </a:extLst>
                </a:gridCol>
                <a:gridCol w="576072">
                  <a:extLst>
                    <a:ext uri="{9D8B030D-6E8A-4147-A177-3AD203B41FA5}">
                      <a16:colId xmlns:a16="http://schemas.microsoft.com/office/drawing/2014/main" val="374550031"/>
                    </a:ext>
                  </a:extLst>
                </a:gridCol>
                <a:gridCol w="576072">
                  <a:extLst>
                    <a:ext uri="{9D8B030D-6E8A-4147-A177-3AD203B41FA5}">
                      <a16:colId xmlns:a16="http://schemas.microsoft.com/office/drawing/2014/main" val="13706238"/>
                    </a:ext>
                  </a:extLst>
                </a:gridCol>
                <a:gridCol w="576072">
                  <a:extLst>
                    <a:ext uri="{9D8B030D-6E8A-4147-A177-3AD203B41FA5}">
                      <a16:colId xmlns:a16="http://schemas.microsoft.com/office/drawing/2014/main" val="1787353726"/>
                    </a:ext>
                  </a:extLst>
                </a:gridCol>
                <a:gridCol w="576072">
                  <a:extLst>
                    <a:ext uri="{9D8B030D-6E8A-4147-A177-3AD203B41FA5}">
                      <a16:colId xmlns:a16="http://schemas.microsoft.com/office/drawing/2014/main" val="3930444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734952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- 2024-09-28 09:57:13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https://quintly-eu-image-storage.s3.amazonaws.com/9a06a9529ee85980a561d67d514c1b2b/3de2bd7084784e446ce5e4cc1794838c.jpg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lorenzberinger
der
@lobeco_gmbh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43859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- 2024-09-28 09:57:05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https://quintly-eu-image-storage.s3.amazonaws.com/9a06a9529ee85980a561d67d514c1b2b/69b7829aaa778281aebdd3de3bd2449c.jpg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@lobeco_gmbh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21869402"/>
                  </a:ext>
                </a:extLst>
              </a:tr>
            </a:tbl>
          </a:graphicData>
        </a:graphic>
      </p:graphicFrame>
      <p:sp>
        <p:nvSpPr>
          <p:cNvPr id="4" name="Text Placeholder 3">
            <a:extLst>
              <a:ext uri="{FF2B5EF4-FFF2-40B4-BE49-F238E27FC236}">
                <a16:creationId xmlns:a16="http://schemas.microsoft.com/office/drawing/2014/main" id="{B3834775-E4CD-428C-9ADB-3B3BCD936A88}"/>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406665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FCFF8-CE32-419C-8121-3C9977C2E151}"/>
              </a:ext>
            </a:extLst>
          </p:cNvPr>
          <p:cNvSpPr>
            <a:spLocks noGrp="1"/>
          </p:cNvSpPr>
          <p:nvPr>
            <p:ph type="title"/>
          </p:nvPr>
        </p:nvSpPr>
        <p:spPr/>
        <p:txBody>
          <a:bodyPr/>
          <a:lstStyle/>
          <a:p>
            <a:r>
              <a:rPr lang="en-US"/>
              <a:t>Instagram Stories Table | LOBECO own channels - 6 of 15</a:t>
            </a:r>
          </a:p>
        </p:txBody>
      </p:sp>
      <p:graphicFrame>
        <p:nvGraphicFramePr>
          <p:cNvPr id="5" name="Table Placeholder 4">
            <a:extLst>
              <a:ext uri="{FF2B5EF4-FFF2-40B4-BE49-F238E27FC236}">
                <a16:creationId xmlns:a16="http://schemas.microsoft.com/office/drawing/2014/main" id="{519A4EF4-61F9-42F9-A138-DA02B0B2F255}"/>
              </a:ext>
            </a:extLst>
          </p:cNvPr>
          <p:cNvGraphicFramePr>
            <a:graphicFrameLocks noGrp="1"/>
          </p:cNvGraphicFramePr>
          <p:nvPr>
            <p:ph type="tbl" sz="quarter" idx="13"/>
            <p:extLst>
              <p:ext uri="{D42A27DB-BD31-4B8C-83A1-F6EECF244321}">
                <p14:modId xmlns:p14="http://schemas.microsoft.com/office/powerpoint/2010/main" val="510888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19349252"/>
                    </a:ext>
                  </a:extLst>
                </a:gridCol>
                <a:gridCol w="1152144">
                  <a:extLst>
                    <a:ext uri="{9D8B030D-6E8A-4147-A177-3AD203B41FA5}">
                      <a16:colId xmlns:a16="http://schemas.microsoft.com/office/drawing/2014/main" val="1900754113"/>
                    </a:ext>
                  </a:extLst>
                </a:gridCol>
                <a:gridCol w="1481328">
                  <a:extLst>
                    <a:ext uri="{9D8B030D-6E8A-4147-A177-3AD203B41FA5}">
                      <a16:colId xmlns:a16="http://schemas.microsoft.com/office/drawing/2014/main" val="1851593647"/>
                    </a:ext>
                  </a:extLst>
                </a:gridCol>
                <a:gridCol w="1645920">
                  <a:extLst>
                    <a:ext uri="{9D8B030D-6E8A-4147-A177-3AD203B41FA5}">
                      <a16:colId xmlns:a16="http://schemas.microsoft.com/office/drawing/2014/main" val="447218443"/>
                    </a:ext>
                  </a:extLst>
                </a:gridCol>
                <a:gridCol w="576072">
                  <a:extLst>
                    <a:ext uri="{9D8B030D-6E8A-4147-A177-3AD203B41FA5}">
                      <a16:colId xmlns:a16="http://schemas.microsoft.com/office/drawing/2014/main" val="77998791"/>
                    </a:ext>
                  </a:extLst>
                </a:gridCol>
                <a:gridCol w="576072">
                  <a:extLst>
                    <a:ext uri="{9D8B030D-6E8A-4147-A177-3AD203B41FA5}">
                      <a16:colId xmlns:a16="http://schemas.microsoft.com/office/drawing/2014/main" val="677727466"/>
                    </a:ext>
                  </a:extLst>
                </a:gridCol>
                <a:gridCol w="576072">
                  <a:extLst>
                    <a:ext uri="{9D8B030D-6E8A-4147-A177-3AD203B41FA5}">
                      <a16:colId xmlns:a16="http://schemas.microsoft.com/office/drawing/2014/main" val="3353120308"/>
                    </a:ext>
                  </a:extLst>
                </a:gridCol>
                <a:gridCol w="576072">
                  <a:extLst>
                    <a:ext uri="{9D8B030D-6E8A-4147-A177-3AD203B41FA5}">
                      <a16:colId xmlns:a16="http://schemas.microsoft.com/office/drawing/2014/main" val="4055768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837270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- 2024-09-28 09:57:00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https://quintly-eu-image-storage.s3.amazonaws.com/9a06a9529ee85980a561d67d514c1b2b/0a7bfa9bea6e12f09dfae4d492b53dbd.jpg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lorenzberinger
@lobeco_gmbh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87166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- 2024-09-28 09:56:49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https://quintly-eu-image-storage.s3.amazonaws.com/9a06a9529ee85980a561d67d514c1b2b/490ba561d44d040d03f49500e6fbd9f7.jpg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lorenzberinger
ner
@lobeco_gmbh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00242235"/>
                  </a:ext>
                </a:extLst>
              </a:tr>
            </a:tbl>
          </a:graphicData>
        </a:graphic>
      </p:graphicFrame>
      <p:sp>
        <p:nvSpPr>
          <p:cNvPr id="4" name="Text Placeholder 3">
            <a:extLst>
              <a:ext uri="{FF2B5EF4-FFF2-40B4-BE49-F238E27FC236}">
                <a16:creationId xmlns:a16="http://schemas.microsoft.com/office/drawing/2014/main" id="{46C882C6-076C-4513-B9F1-A231FFD8B5CA}"/>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3614693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8C2D-48CE-409A-84D0-5846C0D0E595}"/>
              </a:ext>
            </a:extLst>
          </p:cNvPr>
          <p:cNvSpPr>
            <a:spLocks noGrp="1"/>
          </p:cNvSpPr>
          <p:nvPr>
            <p:ph type="title"/>
          </p:nvPr>
        </p:nvSpPr>
        <p:spPr/>
        <p:txBody>
          <a:bodyPr/>
          <a:lstStyle/>
          <a:p>
            <a:r>
              <a:rPr lang="en-US"/>
              <a:t>Instagram Stories Table | LOBECO own channels - 7 of 15</a:t>
            </a:r>
          </a:p>
        </p:txBody>
      </p:sp>
      <p:graphicFrame>
        <p:nvGraphicFramePr>
          <p:cNvPr id="5" name="Table Placeholder 4">
            <a:extLst>
              <a:ext uri="{FF2B5EF4-FFF2-40B4-BE49-F238E27FC236}">
                <a16:creationId xmlns:a16="http://schemas.microsoft.com/office/drawing/2014/main" id="{8920CFC1-F13F-4AA5-A141-FE407A1634D8}"/>
              </a:ext>
            </a:extLst>
          </p:cNvPr>
          <p:cNvGraphicFramePr>
            <a:graphicFrameLocks noGrp="1"/>
          </p:cNvGraphicFramePr>
          <p:nvPr>
            <p:ph type="tbl" sz="quarter" idx="13"/>
            <p:extLst>
              <p:ext uri="{D42A27DB-BD31-4B8C-83A1-F6EECF244321}">
                <p14:modId xmlns:p14="http://schemas.microsoft.com/office/powerpoint/2010/main" val="784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37232218"/>
                    </a:ext>
                  </a:extLst>
                </a:gridCol>
                <a:gridCol w="1152144">
                  <a:extLst>
                    <a:ext uri="{9D8B030D-6E8A-4147-A177-3AD203B41FA5}">
                      <a16:colId xmlns:a16="http://schemas.microsoft.com/office/drawing/2014/main" val="2712363214"/>
                    </a:ext>
                  </a:extLst>
                </a:gridCol>
                <a:gridCol w="1481328">
                  <a:extLst>
                    <a:ext uri="{9D8B030D-6E8A-4147-A177-3AD203B41FA5}">
                      <a16:colId xmlns:a16="http://schemas.microsoft.com/office/drawing/2014/main" val="3670780591"/>
                    </a:ext>
                  </a:extLst>
                </a:gridCol>
                <a:gridCol w="1645920">
                  <a:extLst>
                    <a:ext uri="{9D8B030D-6E8A-4147-A177-3AD203B41FA5}">
                      <a16:colId xmlns:a16="http://schemas.microsoft.com/office/drawing/2014/main" val="1925419191"/>
                    </a:ext>
                  </a:extLst>
                </a:gridCol>
                <a:gridCol w="576072">
                  <a:extLst>
                    <a:ext uri="{9D8B030D-6E8A-4147-A177-3AD203B41FA5}">
                      <a16:colId xmlns:a16="http://schemas.microsoft.com/office/drawing/2014/main" val="3252311570"/>
                    </a:ext>
                  </a:extLst>
                </a:gridCol>
                <a:gridCol w="576072">
                  <a:extLst>
                    <a:ext uri="{9D8B030D-6E8A-4147-A177-3AD203B41FA5}">
                      <a16:colId xmlns:a16="http://schemas.microsoft.com/office/drawing/2014/main" val="2445284792"/>
                    </a:ext>
                  </a:extLst>
                </a:gridCol>
                <a:gridCol w="576072">
                  <a:extLst>
                    <a:ext uri="{9D8B030D-6E8A-4147-A177-3AD203B41FA5}">
                      <a16:colId xmlns:a16="http://schemas.microsoft.com/office/drawing/2014/main" val="2190698054"/>
                    </a:ext>
                  </a:extLst>
                </a:gridCol>
                <a:gridCol w="576072">
                  <a:extLst>
                    <a:ext uri="{9D8B030D-6E8A-4147-A177-3AD203B41FA5}">
                      <a16:colId xmlns:a16="http://schemas.microsoft.com/office/drawing/2014/main" val="2842702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2026088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- 2024-09-28 09:56:40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https://quintly-eu-image-storage.s3.amazonaws.com/9a06a9529ee85980a561d67d514c1b2b/bac150d32c2f185cdfb54d3263bbb73f.jpg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Morenzberinger
@lobeco_gmbh Wiesn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36234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- 2024-09-28 09:56:26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https://quintly-eu-image-storage.s3.amazonaws.com/9a06a9529ee85980a561d67d514c1b2b/d8542aaf53badba86f7254250abd1f58.jpg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philineblees
PAULANER
MÜNCHEN
@paulaner
ENDLICH WIEDER
Münchner
WIESN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60352820"/>
                  </a:ext>
                </a:extLst>
              </a:tr>
            </a:tbl>
          </a:graphicData>
        </a:graphic>
      </p:graphicFrame>
      <p:sp>
        <p:nvSpPr>
          <p:cNvPr id="4" name="Text Placeholder 3">
            <a:extLst>
              <a:ext uri="{FF2B5EF4-FFF2-40B4-BE49-F238E27FC236}">
                <a16:creationId xmlns:a16="http://schemas.microsoft.com/office/drawing/2014/main" id="{573BE5F3-743B-423C-8DA8-13F39B3516C9}"/>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2824643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28586-04E1-454B-9E53-76557232EF37}"/>
              </a:ext>
            </a:extLst>
          </p:cNvPr>
          <p:cNvSpPr>
            <a:spLocks noGrp="1"/>
          </p:cNvSpPr>
          <p:nvPr>
            <p:ph type="title"/>
          </p:nvPr>
        </p:nvSpPr>
        <p:spPr/>
        <p:txBody>
          <a:bodyPr/>
          <a:lstStyle/>
          <a:p>
            <a:r>
              <a:rPr lang="en-US"/>
              <a:t>Instagram Stories Table | LOBECO own channels - 8 of 15</a:t>
            </a:r>
          </a:p>
        </p:txBody>
      </p:sp>
      <p:graphicFrame>
        <p:nvGraphicFramePr>
          <p:cNvPr id="5" name="Table Placeholder 4">
            <a:extLst>
              <a:ext uri="{FF2B5EF4-FFF2-40B4-BE49-F238E27FC236}">
                <a16:creationId xmlns:a16="http://schemas.microsoft.com/office/drawing/2014/main" id="{D8885B89-B65C-42FE-A6D3-D9AD8B5A578A}"/>
              </a:ext>
            </a:extLst>
          </p:cNvPr>
          <p:cNvGraphicFramePr>
            <a:graphicFrameLocks noGrp="1"/>
          </p:cNvGraphicFramePr>
          <p:nvPr>
            <p:ph type="tbl" sz="quarter" idx="13"/>
            <p:extLst>
              <p:ext uri="{D42A27DB-BD31-4B8C-83A1-F6EECF244321}">
                <p14:modId xmlns:p14="http://schemas.microsoft.com/office/powerpoint/2010/main" val="2753887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00076805"/>
                    </a:ext>
                  </a:extLst>
                </a:gridCol>
                <a:gridCol w="1152144">
                  <a:extLst>
                    <a:ext uri="{9D8B030D-6E8A-4147-A177-3AD203B41FA5}">
                      <a16:colId xmlns:a16="http://schemas.microsoft.com/office/drawing/2014/main" val="1315981937"/>
                    </a:ext>
                  </a:extLst>
                </a:gridCol>
                <a:gridCol w="1481328">
                  <a:extLst>
                    <a:ext uri="{9D8B030D-6E8A-4147-A177-3AD203B41FA5}">
                      <a16:colId xmlns:a16="http://schemas.microsoft.com/office/drawing/2014/main" val="3741159443"/>
                    </a:ext>
                  </a:extLst>
                </a:gridCol>
                <a:gridCol w="1645920">
                  <a:extLst>
                    <a:ext uri="{9D8B030D-6E8A-4147-A177-3AD203B41FA5}">
                      <a16:colId xmlns:a16="http://schemas.microsoft.com/office/drawing/2014/main" val="2236544236"/>
                    </a:ext>
                  </a:extLst>
                </a:gridCol>
                <a:gridCol w="576072">
                  <a:extLst>
                    <a:ext uri="{9D8B030D-6E8A-4147-A177-3AD203B41FA5}">
                      <a16:colId xmlns:a16="http://schemas.microsoft.com/office/drawing/2014/main" val="2942278418"/>
                    </a:ext>
                  </a:extLst>
                </a:gridCol>
                <a:gridCol w="576072">
                  <a:extLst>
                    <a:ext uri="{9D8B030D-6E8A-4147-A177-3AD203B41FA5}">
                      <a16:colId xmlns:a16="http://schemas.microsoft.com/office/drawing/2014/main" val="1526683192"/>
                    </a:ext>
                  </a:extLst>
                </a:gridCol>
                <a:gridCol w="576072">
                  <a:extLst>
                    <a:ext uri="{9D8B030D-6E8A-4147-A177-3AD203B41FA5}">
                      <a16:colId xmlns:a16="http://schemas.microsoft.com/office/drawing/2014/main" val="1911519135"/>
                    </a:ext>
                  </a:extLst>
                </a:gridCol>
                <a:gridCol w="576072">
                  <a:extLst>
                    <a:ext uri="{9D8B030D-6E8A-4147-A177-3AD203B41FA5}">
                      <a16:colId xmlns:a16="http://schemas.microsoft.com/office/drawing/2014/main" val="2421986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3571235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- 2024-09-23 14:45:05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https://quintly-eu-image-storage.s3.amazonaws.com/9a06a9529ee85980a561d67d514c1b2b/3e542ade9f7d733b1698a1dd2eaa3a32.jpg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LOBECO
HOW TO INTEGRATE IN YOUR
EVERYDAY WORK ROUTINE
BENEFIT FROM APPLICATIONS IN WORKING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36676257"/>
                  </a:ext>
                </a:extLst>
              </a:tr>
            </a:tbl>
          </a:graphicData>
        </a:graphic>
      </p:graphicFrame>
      <p:sp>
        <p:nvSpPr>
          <p:cNvPr id="4" name="Text Placeholder 3">
            <a:extLst>
              <a:ext uri="{FF2B5EF4-FFF2-40B4-BE49-F238E27FC236}">
                <a16:creationId xmlns:a16="http://schemas.microsoft.com/office/drawing/2014/main" id="{F3BF8C9D-5EDB-4B79-BFB6-CC0BC2AA3136}"/>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1353096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A28A-C924-4290-8AE1-C5E959ACFF7B}"/>
              </a:ext>
            </a:extLst>
          </p:cNvPr>
          <p:cNvSpPr>
            <a:spLocks noGrp="1"/>
          </p:cNvSpPr>
          <p:nvPr>
            <p:ph type="title"/>
          </p:nvPr>
        </p:nvSpPr>
        <p:spPr/>
        <p:txBody>
          <a:bodyPr/>
          <a:lstStyle/>
          <a:p>
            <a:r>
              <a:rPr lang="en-US"/>
              <a:t>Instagram Stories Table | LOBECO own channels - 9 of 15</a:t>
            </a:r>
          </a:p>
        </p:txBody>
      </p:sp>
      <p:graphicFrame>
        <p:nvGraphicFramePr>
          <p:cNvPr id="5" name="Table Placeholder 4">
            <a:extLst>
              <a:ext uri="{FF2B5EF4-FFF2-40B4-BE49-F238E27FC236}">
                <a16:creationId xmlns:a16="http://schemas.microsoft.com/office/drawing/2014/main" id="{4E12E18B-A908-4046-9498-8077EF822FAB}"/>
              </a:ext>
            </a:extLst>
          </p:cNvPr>
          <p:cNvGraphicFramePr>
            <a:graphicFrameLocks noGrp="1"/>
          </p:cNvGraphicFramePr>
          <p:nvPr>
            <p:ph type="tbl" sz="quarter" idx="13"/>
            <p:extLst>
              <p:ext uri="{D42A27DB-BD31-4B8C-83A1-F6EECF244321}">
                <p14:modId xmlns:p14="http://schemas.microsoft.com/office/powerpoint/2010/main" val="1409401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98284177"/>
                    </a:ext>
                  </a:extLst>
                </a:gridCol>
                <a:gridCol w="1152144">
                  <a:extLst>
                    <a:ext uri="{9D8B030D-6E8A-4147-A177-3AD203B41FA5}">
                      <a16:colId xmlns:a16="http://schemas.microsoft.com/office/drawing/2014/main" val="3800038798"/>
                    </a:ext>
                  </a:extLst>
                </a:gridCol>
                <a:gridCol w="1481328">
                  <a:extLst>
                    <a:ext uri="{9D8B030D-6E8A-4147-A177-3AD203B41FA5}">
                      <a16:colId xmlns:a16="http://schemas.microsoft.com/office/drawing/2014/main" val="750231833"/>
                    </a:ext>
                  </a:extLst>
                </a:gridCol>
                <a:gridCol w="1645920">
                  <a:extLst>
                    <a:ext uri="{9D8B030D-6E8A-4147-A177-3AD203B41FA5}">
                      <a16:colId xmlns:a16="http://schemas.microsoft.com/office/drawing/2014/main" val="749663060"/>
                    </a:ext>
                  </a:extLst>
                </a:gridCol>
                <a:gridCol w="576072">
                  <a:extLst>
                    <a:ext uri="{9D8B030D-6E8A-4147-A177-3AD203B41FA5}">
                      <a16:colId xmlns:a16="http://schemas.microsoft.com/office/drawing/2014/main" val="2753236779"/>
                    </a:ext>
                  </a:extLst>
                </a:gridCol>
                <a:gridCol w="576072">
                  <a:extLst>
                    <a:ext uri="{9D8B030D-6E8A-4147-A177-3AD203B41FA5}">
                      <a16:colId xmlns:a16="http://schemas.microsoft.com/office/drawing/2014/main" val="2249484555"/>
                    </a:ext>
                  </a:extLst>
                </a:gridCol>
                <a:gridCol w="576072">
                  <a:extLst>
                    <a:ext uri="{9D8B030D-6E8A-4147-A177-3AD203B41FA5}">
                      <a16:colId xmlns:a16="http://schemas.microsoft.com/office/drawing/2014/main" val="4003066579"/>
                    </a:ext>
                  </a:extLst>
                </a:gridCol>
                <a:gridCol w="576072">
                  <a:extLst>
                    <a:ext uri="{9D8B030D-6E8A-4147-A177-3AD203B41FA5}">
                      <a16:colId xmlns:a16="http://schemas.microsoft.com/office/drawing/2014/main" val="697867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2685774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- 2024-09-20 12:21:50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https://quintly-eu-image-storage.s3.amazonaws.com/9a06a9529ee85980a561d67d514c1b2b/6b636301c8e4bb20f0f177ebf4145f0e.jpg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TEXTERSTELLUNG UND RESEARCH
1
Al
-
CHAT GPT
CLAUDE
PERPLEXITY
BILDGENERIERUNG &amp; BEARBEITUNG
MAGNIFIC
MIDJOURNEY
FLUX.1
MAGNIFIC
SPRACHE, TRANSCRIPTION UND ÜBERSETZUNG
Eleven
Labs
DeepL
DEEPL
ELEVENLABS
DESCRIPT
MUSIKGENERIERUNG UND PODCAST BEARBEITUNG
udio
PODCASTLE
SUNO
UDIO
PODCASTLE
VIDEOBEARBEITUNG UND GENERIERUNG
R
CAPCUT
RUNWAY ML
LUMA
LOBECO TOOLS RECCOMENDATION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86417043"/>
                  </a:ext>
                </a:extLst>
              </a:tr>
            </a:tbl>
          </a:graphicData>
        </a:graphic>
      </p:graphicFrame>
      <p:sp>
        <p:nvSpPr>
          <p:cNvPr id="4" name="Text Placeholder 3">
            <a:extLst>
              <a:ext uri="{FF2B5EF4-FFF2-40B4-BE49-F238E27FC236}">
                <a16:creationId xmlns:a16="http://schemas.microsoft.com/office/drawing/2014/main" id="{73CD0E38-B970-4E88-BC05-5601EC60DBA5}"/>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2578959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908C6-F16A-41CF-9C16-906A3C57ABB7}"/>
              </a:ext>
            </a:extLst>
          </p:cNvPr>
          <p:cNvSpPr>
            <a:spLocks noGrp="1"/>
          </p:cNvSpPr>
          <p:nvPr>
            <p:ph type="title"/>
          </p:nvPr>
        </p:nvSpPr>
        <p:spPr/>
        <p:txBody>
          <a:bodyPr/>
          <a:lstStyle/>
          <a:p>
            <a:r>
              <a:rPr lang="en-US"/>
              <a:t>Instagram Stories Table | LOBECO own channels - 10 of 15</a:t>
            </a:r>
          </a:p>
        </p:txBody>
      </p:sp>
      <p:graphicFrame>
        <p:nvGraphicFramePr>
          <p:cNvPr id="5" name="Table Placeholder 4">
            <a:extLst>
              <a:ext uri="{FF2B5EF4-FFF2-40B4-BE49-F238E27FC236}">
                <a16:creationId xmlns:a16="http://schemas.microsoft.com/office/drawing/2014/main" id="{7EAD1869-52D6-4357-8C8A-476B082D4FE4}"/>
              </a:ext>
            </a:extLst>
          </p:cNvPr>
          <p:cNvGraphicFramePr>
            <a:graphicFrameLocks noGrp="1"/>
          </p:cNvGraphicFramePr>
          <p:nvPr>
            <p:ph type="tbl" sz="quarter" idx="13"/>
            <p:extLst>
              <p:ext uri="{D42A27DB-BD31-4B8C-83A1-F6EECF244321}">
                <p14:modId xmlns:p14="http://schemas.microsoft.com/office/powerpoint/2010/main" val="1019565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77626581"/>
                    </a:ext>
                  </a:extLst>
                </a:gridCol>
                <a:gridCol w="1152144">
                  <a:extLst>
                    <a:ext uri="{9D8B030D-6E8A-4147-A177-3AD203B41FA5}">
                      <a16:colId xmlns:a16="http://schemas.microsoft.com/office/drawing/2014/main" val="2500252003"/>
                    </a:ext>
                  </a:extLst>
                </a:gridCol>
                <a:gridCol w="1481328">
                  <a:extLst>
                    <a:ext uri="{9D8B030D-6E8A-4147-A177-3AD203B41FA5}">
                      <a16:colId xmlns:a16="http://schemas.microsoft.com/office/drawing/2014/main" val="854571349"/>
                    </a:ext>
                  </a:extLst>
                </a:gridCol>
                <a:gridCol w="1645920">
                  <a:extLst>
                    <a:ext uri="{9D8B030D-6E8A-4147-A177-3AD203B41FA5}">
                      <a16:colId xmlns:a16="http://schemas.microsoft.com/office/drawing/2014/main" val="4155499730"/>
                    </a:ext>
                  </a:extLst>
                </a:gridCol>
                <a:gridCol w="576072">
                  <a:extLst>
                    <a:ext uri="{9D8B030D-6E8A-4147-A177-3AD203B41FA5}">
                      <a16:colId xmlns:a16="http://schemas.microsoft.com/office/drawing/2014/main" val="3608887001"/>
                    </a:ext>
                  </a:extLst>
                </a:gridCol>
                <a:gridCol w="576072">
                  <a:extLst>
                    <a:ext uri="{9D8B030D-6E8A-4147-A177-3AD203B41FA5}">
                      <a16:colId xmlns:a16="http://schemas.microsoft.com/office/drawing/2014/main" val="3115198118"/>
                    </a:ext>
                  </a:extLst>
                </a:gridCol>
                <a:gridCol w="576072">
                  <a:extLst>
                    <a:ext uri="{9D8B030D-6E8A-4147-A177-3AD203B41FA5}">
                      <a16:colId xmlns:a16="http://schemas.microsoft.com/office/drawing/2014/main" val="4267045798"/>
                    </a:ext>
                  </a:extLst>
                </a:gridCol>
                <a:gridCol w="576072">
                  <a:extLst>
                    <a:ext uri="{9D8B030D-6E8A-4147-A177-3AD203B41FA5}">
                      <a16:colId xmlns:a16="http://schemas.microsoft.com/office/drawing/2014/main" val="468919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2703109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- 2024-09-20 12:20:49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https://quintly-eu-image-storage.s3.amazonaws.com/9a06a9529ee85980a561d67d514c1b2b/702a49a574726268d0b882664c756d19.jpg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LOBECO
HOW THE BRAIN OF WORKS
HOW DO Al MODELS 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85883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lobeco_gmbh - 2024-09-17 11:37:54</a:t>
                      </a:r>
                      <a:r>
                        <a:rPr kumimoji="0" lang="en-US" sz="1000" b="0" i="0" u="none" strike="noStrike" kern="1200" cap="none" spc="0" normalizeH="0" baseline="0" noProof="0">
                          <a:ln>
                            <a:noFill/>
                          </a:ln>
                          <a:solidFill>
                            <a:prstClr val="black"/>
                          </a:solidFill>
                          <a:effectLst/>
                          <a:uLnTx/>
                          <a:uFillTx/>
                          <a:latin typeface="Calibri"/>
                          <a:ea typeface="+mn-ea"/>
                          <a:cs typeface="+mn-cs"/>
                        </a:rPr>
                        <a:t>
 We are hiring!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https://quintly-eu-image-storage.s3.amazonaws.com/9a06a9529ee85980a561d67d514c1b2b/df2a166f75ec299c3a29e9b693a5889f.jpg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 are hiring!
OPEN POSITIONS-APPLY 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84929187"/>
                  </a:ext>
                </a:extLst>
              </a:tr>
            </a:tbl>
          </a:graphicData>
        </a:graphic>
      </p:graphicFrame>
      <p:sp>
        <p:nvSpPr>
          <p:cNvPr id="4" name="Text Placeholder 3">
            <a:extLst>
              <a:ext uri="{FF2B5EF4-FFF2-40B4-BE49-F238E27FC236}">
                <a16:creationId xmlns:a16="http://schemas.microsoft.com/office/drawing/2014/main" id="{AF949441-5D3C-45E4-877A-949B6AF49853}"/>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24011587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EE092-DF7A-4DE2-BFFB-EC68C16FA243}"/>
              </a:ext>
            </a:extLst>
          </p:cNvPr>
          <p:cNvSpPr>
            <a:spLocks noGrp="1"/>
          </p:cNvSpPr>
          <p:nvPr>
            <p:ph type="title"/>
          </p:nvPr>
        </p:nvSpPr>
        <p:spPr/>
        <p:txBody>
          <a:bodyPr/>
          <a:lstStyle/>
          <a:p>
            <a:r>
              <a:rPr lang="en-US"/>
              <a:t>Instagram Stories Table | LOBECO own channels - 11 of 15</a:t>
            </a:r>
          </a:p>
        </p:txBody>
      </p:sp>
      <p:graphicFrame>
        <p:nvGraphicFramePr>
          <p:cNvPr id="5" name="Table Placeholder 4">
            <a:extLst>
              <a:ext uri="{FF2B5EF4-FFF2-40B4-BE49-F238E27FC236}">
                <a16:creationId xmlns:a16="http://schemas.microsoft.com/office/drawing/2014/main" id="{4D5D4829-0B38-4E6D-BDE7-BD44E08DB8FA}"/>
              </a:ext>
            </a:extLst>
          </p:cNvPr>
          <p:cNvGraphicFramePr>
            <a:graphicFrameLocks noGrp="1"/>
          </p:cNvGraphicFramePr>
          <p:nvPr>
            <p:ph type="tbl" sz="quarter" idx="13"/>
            <p:extLst>
              <p:ext uri="{D42A27DB-BD31-4B8C-83A1-F6EECF244321}">
                <p14:modId xmlns:p14="http://schemas.microsoft.com/office/powerpoint/2010/main" val="4147342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53993995"/>
                    </a:ext>
                  </a:extLst>
                </a:gridCol>
                <a:gridCol w="1152144">
                  <a:extLst>
                    <a:ext uri="{9D8B030D-6E8A-4147-A177-3AD203B41FA5}">
                      <a16:colId xmlns:a16="http://schemas.microsoft.com/office/drawing/2014/main" val="986712756"/>
                    </a:ext>
                  </a:extLst>
                </a:gridCol>
                <a:gridCol w="1481328">
                  <a:extLst>
                    <a:ext uri="{9D8B030D-6E8A-4147-A177-3AD203B41FA5}">
                      <a16:colId xmlns:a16="http://schemas.microsoft.com/office/drawing/2014/main" val="1174756083"/>
                    </a:ext>
                  </a:extLst>
                </a:gridCol>
                <a:gridCol w="1645920">
                  <a:extLst>
                    <a:ext uri="{9D8B030D-6E8A-4147-A177-3AD203B41FA5}">
                      <a16:colId xmlns:a16="http://schemas.microsoft.com/office/drawing/2014/main" val="357494122"/>
                    </a:ext>
                  </a:extLst>
                </a:gridCol>
                <a:gridCol w="576072">
                  <a:extLst>
                    <a:ext uri="{9D8B030D-6E8A-4147-A177-3AD203B41FA5}">
                      <a16:colId xmlns:a16="http://schemas.microsoft.com/office/drawing/2014/main" val="2578255796"/>
                    </a:ext>
                  </a:extLst>
                </a:gridCol>
                <a:gridCol w="576072">
                  <a:extLst>
                    <a:ext uri="{9D8B030D-6E8A-4147-A177-3AD203B41FA5}">
                      <a16:colId xmlns:a16="http://schemas.microsoft.com/office/drawing/2014/main" val="4268652413"/>
                    </a:ext>
                  </a:extLst>
                </a:gridCol>
                <a:gridCol w="576072">
                  <a:extLst>
                    <a:ext uri="{9D8B030D-6E8A-4147-A177-3AD203B41FA5}">
                      <a16:colId xmlns:a16="http://schemas.microsoft.com/office/drawing/2014/main" val="2669015986"/>
                    </a:ext>
                  </a:extLst>
                </a:gridCol>
                <a:gridCol w="576072">
                  <a:extLst>
                    <a:ext uri="{9D8B030D-6E8A-4147-A177-3AD203B41FA5}">
                      <a16:colId xmlns:a16="http://schemas.microsoft.com/office/drawing/2014/main" val="2361389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1566736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lobeco_gmbh - 2024-09-17 11:26:23</a:t>
                      </a:r>
                      <a:r>
                        <a:rPr kumimoji="0" lang="en-US" sz="1000" b="0" i="0" u="none" strike="noStrike" kern="1200" cap="none" spc="0" normalizeH="0" baseline="0" noProof="0">
                          <a:ln>
                            <a:noFill/>
                          </a:ln>
                          <a:solidFill>
                            <a:prstClr val="black"/>
                          </a:solidFill>
                          <a:effectLst/>
                          <a:uLnTx/>
                          <a:uFillTx/>
                          <a:latin typeface="Calibri"/>
                          <a:ea typeface="+mn-ea"/>
                          <a:cs typeface="+mn-cs"/>
                        </a:rPr>
                        <a:t>
 Happy mid-autumn festival to all our colleagues and clients in 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https://quintly-eu-image-storage.s3.amazonaws.com/9a06a9529ee85980a561d67d514c1b2b/062348ead1b11e3a4b1329e6cfbaa6fd.jpg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HAPPY
MID-AUTUMN
FESTIVAL
LOBECO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75644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- 2024-09-09 08:50:19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https://quintly-eu-image-storage.s3.amazonaws.com/9a06a9529ee85980a561d67d514c1b2b/c3ff54e9ee22fec76b485212b2b28826.jpg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LOBECO
4 TIPS FOR YOUR
DIGITAL PROTECTION
1. ONLY INSTALL APPS FROM OFFICIAL
APP STORES
2. CHECK DEVELOPERS AND REVIEWS
3. BEWARE OF DIGITAL ADVERTISING
4. CHECK WEB BROWSER EXTENSIONS
SCAM PROTECTION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74688888"/>
                  </a:ext>
                </a:extLst>
              </a:tr>
            </a:tbl>
          </a:graphicData>
        </a:graphic>
      </p:graphicFrame>
      <p:sp>
        <p:nvSpPr>
          <p:cNvPr id="4" name="Text Placeholder 3">
            <a:extLst>
              <a:ext uri="{FF2B5EF4-FFF2-40B4-BE49-F238E27FC236}">
                <a16:creationId xmlns:a16="http://schemas.microsoft.com/office/drawing/2014/main" id="{B650FED2-9A16-4C2B-B983-B550CD506857}"/>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21834894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EEF11-F998-43ED-965C-ED80C95E0EE5}"/>
              </a:ext>
            </a:extLst>
          </p:cNvPr>
          <p:cNvSpPr>
            <a:spLocks noGrp="1"/>
          </p:cNvSpPr>
          <p:nvPr>
            <p:ph type="title"/>
          </p:nvPr>
        </p:nvSpPr>
        <p:spPr/>
        <p:txBody>
          <a:bodyPr/>
          <a:lstStyle/>
          <a:p>
            <a:r>
              <a:rPr lang="en-US"/>
              <a:t>Instagram Stories Table | LOBECO own channels - 12 of 15</a:t>
            </a:r>
          </a:p>
        </p:txBody>
      </p:sp>
      <p:graphicFrame>
        <p:nvGraphicFramePr>
          <p:cNvPr id="5" name="Table Placeholder 4">
            <a:extLst>
              <a:ext uri="{FF2B5EF4-FFF2-40B4-BE49-F238E27FC236}">
                <a16:creationId xmlns:a16="http://schemas.microsoft.com/office/drawing/2014/main" id="{C4327FC1-D436-4059-8597-D3A278DF1685}"/>
              </a:ext>
            </a:extLst>
          </p:cNvPr>
          <p:cNvGraphicFramePr>
            <a:graphicFrameLocks noGrp="1"/>
          </p:cNvGraphicFramePr>
          <p:nvPr>
            <p:ph type="tbl" sz="quarter" idx="13"/>
            <p:extLst>
              <p:ext uri="{D42A27DB-BD31-4B8C-83A1-F6EECF244321}">
                <p14:modId xmlns:p14="http://schemas.microsoft.com/office/powerpoint/2010/main" val="1443841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41698135"/>
                    </a:ext>
                  </a:extLst>
                </a:gridCol>
                <a:gridCol w="1152144">
                  <a:extLst>
                    <a:ext uri="{9D8B030D-6E8A-4147-A177-3AD203B41FA5}">
                      <a16:colId xmlns:a16="http://schemas.microsoft.com/office/drawing/2014/main" val="2555552354"/>
                    </a:ext>
                  </a:extLst>
                </a:gridCol>
                <a:gridCol w="1481328">
                  <a:extLst>
                    <a:ext uri="{9D8B030D-6E8A-4147-A177-3AD203B41FA5}">
                      <a16:colId xmlns:a16="http://schemas.microsoft.com/office/drawing/2014/main" val="324164973"/>
                    </a:ext>
                  </a:extLst>
                </a:gridCol>
                <a:gridCol w="1645920">
                  <a:extLst>
                    <a:ext uri="{9D8B030D-6E8A-4147-A177-3AD203B41FA5}">
                      <a16:colId xmlns:a16="http://schemas.microsoft.com/office/drawing/2014/main" val="2049687406"/>
                    </a:ext>
                  </a:extLst>
                </a:gridCol>
                <a:gridCol w="576072">
                  <a:extLst>
                    <a:ext uri="{9D8B030D-6E8A-4147-A177-3AD203B41FA5}">
                      <a16:colId xmlns:a16="http://schemas.microsoft.com/office/drawing/2014/main" val="3368341605"/>
                    </a:ext>
                  </a:extLst>
                </a:gridCol>
                <a:gridCol w="576072">
                  <a:extLst>
                    <a:ext uri="{9D8B030D-6E8A-4147-A177-3AD203B41FA5}">
                      <a16:colId xmlns:a16="http://schemas.microsoft.com/office/drawing/2014/main" val="2030128709"/>
                    </a:ext>
                  </a:extLst>
                </a:gridCol>
                <a:gridCol w="576072">
                  <a:extLst>
                    <a:ext uri="{9D8B030D-6E8A-4147-A177-3AD203B41FA5}">
                      <a16:colId xmlns:a16="http://schemas.microsoft.com/office/drawing/2014/main" val="2260386007"/>
                    </a:ext>
                  </a:extLst>
                </a:gridCol>
                <a:gridCol w="576072">
                  <a:extLst>
                    <a:ext uri="{9D8B030D-6E8A-4147-A177-3AD203B41FA5}">
                      <a16:colId xmlns:a16="http://schemas.microsoft.com/office/drawing/2014/main" val="2642132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3846129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- 2024-09-03 15:43:43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https://quintly-eu-image-storage.s3.amazonaws.com/9a06a9529ee85980a561d67d514c1b2b/357d9d0386aa7a621554eada86f0a3d4.jpg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LOBECO
THE SECRET KEY TO
SUPERCHARGE SMB
HOW CAN BE A REAL GAME-CHANGER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54064474"/>
                  </a:ext>
                </a:extLst>
              </a:tr>
            </a:tbl>
          </a:graphicData>
        </a:graphic>
      </p:graphicFrame>
      <p:sp>
        <p:nvSpPr>
          <p:cNvPr id="4" name="Text Placeholder 3">
            <a:extLst>
              <a:ext uri="{FF2B5EF4-FFF2-40B4-BE49-F238E27FC236}">
                <a16:creationId xmlns:a16="http://schemas.microsoft.com/office/drawing/2014/main" id="{5E0D3EE2-C8B1-4586-91C9-E7E6A6AAE710}"/>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42368452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B2B1C-25A5-4432-ADE0-FF800D967281}"/>
              </a:ext>
            </a:extLst>
          </p:cNvPr>
          <p:cNvSpPr>
            <a:spLocks noGrp="1"/>
          </p:cNvSpPr>
          <p:nvPr>
            <p:ph type="title"/>
          </p:nvPr>
        </p:nvSpPr>
        <p:spPr/>
        <p:txBody>
          <a:bodyPr/>
          <a:lstStyle/>
          <a:p>
            <a:r>
              <a:rPr lang="en-US"/>
              <a:t>Instagram Stories Table | LOBECO own channels - 13 of 15</a:t>
            </a:r>
          </a:p>
        </p:txBody>
      </p:sp>
      <p:graphicFrame>
        <p:nvGraphicFramePr>
          <p:cNvPr id="5" name="Table Placeholder 4">
            <a:extLst>
              <a:ext uri="{FF2B5EF4-FFF2-40B4-BE49-F238E27FC236}">
                <a16:creationId xmlns:a16="http://schemas.microsoft.com/office/drawing/2014/main" id="{20A57396-F9A7-4003-B139-C0D5D3E34383}"/>
              </a:ext>
            </a:extLst>
          </p:cNvPr>
          <p:cNvGraphicFramePr>
            <a:graphicFrameLocks noGrp="1"/>
          </p:cNvGraphicFramePr>
          <p:nvPr>
            <p:ph type="tbl" sz="quarter" idx="13"/>
            <p:extLst>
              <p:ext uri="{D42A27DB-BD31-4B8C-83A1-F6EECF244321}">
                <p14:modId xmlns:p14="http://schemas.microsoft.com/office/powerpoint/2010/main" val="1905571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85783971"/>
                    </a:ext>
                  </a:extLst>
                </a:gridCol>
                <a:gridCol w="1152144">
                  <a:extLst>
                    <a:ext uri="{9D8B030D-6E8A-4147-A177-3AD203B41FA5}">
                      <a16:colId xmlns:a16="http://schemas.microsoft.com/office/drawing/2014/main" val="10594488"/>
                    </a:ext>
                  </a:extLst>
                </a:gridCol>
                <a:gridCol w="1481328">
                  <a:extLst>
                    <a:ext uri="{9D8B030D-6E8A-4147-A177-3AD203B41FA5}">
                      <a16:colId xmlns:a16="http://schemas.microsoft.com/office/drawing/2014/main" val="980089966"/>
                    </a:ext>
                  </a:extLst>
                </a:gridCol>
                <a:gridCol w="1645920">
                  <a:extLst>
                    <a:ext uri="{9D8B030D-6E8A-4147-A177-3AD203B41FA5}">
                      <a16:colId xmlns:a16="http://schemas.microsoft.com/office/drawing/2014/main" val="637935891"/>
                    </a:ext>
                  </a:extLst>
                </a:gridCol>
                <a:gridCol w="576072">
                  <a:extLst>
                    <a:ext uri="{9D8B030D-6E8A-4147-A177-3AD203B41FA5}">
                      <a16:colId xmlns:a16="http://schemas.microsoft.com/office/drawing/2014/main" val="2593288654"/>
                    </a:ext>
                  </a:extLst>
                </a:gridCol>
                <a:gridCol w="576072">
                  <a:extLst>
                    <a:ext uri="{9D8B030D-6E8A-4147-A177-3AD203B41FA5}">
                      <a16:colId xmlns:a16="http://schemas.microsoft.com/office/drawing/2014/main" val="639091506"/>
                    </a:ext>
                  </a:extLst>
                </a:gridCol>
                <a:gridCol w="576072">
                  <a:extLst>
                    <a:ext uri="{9D8B030D-6E8A-4147-A177-3AD203B41FA5}">
                      <a16:colId xmlns:a16="http://schemas.microsoft.com/office/drawing/2014/main" val="2129310757"/>
                    </a:ext>
                  </a:extLst>
                </a:gridCol>
                <a:gridCol w="576072">
                  <a:extLst>
                    <a:ext uri="{9D8B030D-6E8A-4147-A177-3AD203B41FA5}">
                      <a16:colId xmlns:a16="http://schemas.microsoft.com/office/drawing/2014/main" val="1995366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1743620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lobeco_gmbh - 2024-09-02 16:00:40</a:t>
                      </a:r>
                      <a:r>
                        <a:rPr kumimoji="0" lang="en-US" sz="1000" b="0" i="0" u="none" strike="noStrike" kern="1200" cap="none" spc="0" normalizeH="0" baseline="0" noProof="0">
                          <a:ln>
                            <a:noFill/>
                          </a:ln>
                          <a:solidFill>
                            <a:prstClr val="black"/>
                          </a:solidFill>
                          <a:effectLst/>
                          <a:uLnTx/>
                          <a:uFillTx/>
                          <a:latin typeface="Calibri"/>
                          <a:ea typeface="+mn-ea"/>
                          <a:cs typeface="+mn-cs"/>
                        </a:rPr>
                        <a:t>
 Big changes 
in the music industry 
are coming up... First fully AI-created song 
in the German Charts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https://quintly-eu-image-storage.s3.amazonaws.com/9a06a9529ee85980a561d67d514c1b2b/4ddc64571785aa3e8f891e8d143afbc0.jpg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Big changes
La
Chaya
in the music industry
are coming up...
Verknalit in einen Talahon
Verknallt in einen
Talahon
Butterbro
Spotify
First fully Al-created song
in the German Charts
A CHANGE IN THE MUSIC SONGS
READ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46242420"/>
                  </a:ext>
                </a:extLst>
              </a:tr>
            </a:tbl>
          </a:graphicData>
        </a:graphic>
      </p:graphicFrame>
      <p:sp>
        <p:nvSpPr>
          <p:cNvPr id="4" name="Text Placeholder 3">
            <a:extLst>
              <a:ext uri="{FF2B5EF4-FFF2-40B4-BE49-F238E27FC236}">
                <a16:creationId xmlns:a16="http://schemas.microsoft.com/office/drawing/2014/main" id="{04C51872-52CF-43C1-A944-E9717C026BD2}"/>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41590434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99990-B6AF-4230-8BAF-ECFEAE3208D9}"/>
              </a:ext>
            </a:extLst>
          </p:cNvPr>
          <p:cNvSpPr>
            <a:spLocks noGrp="1"/>
          </p:cNvSpPr>
          <p:nvPr>
            <p:ph type="title"/>
          </p:nvPr>
        </p:nvSpPr>
        <p:spPr/>
        <p:txBody>
          <a:bodyPr/>
          <a:lstStyle/>
          <a:p>
            <a:r>
              <a:rPr lang="en-US"/>
              <a:t>Instagram Stories Table | LOBECO own channels - 14 of 15</a:t>
            </a:r>
          </a:p>
        </p:txBody>
      </p:sp>
      <p:graphicFrame>
        <p:nvGraphicFramePr>
          <p:cNvPr id="5" name="Table Placeholder 4">
            <a:extLst>
              <a:ext uri="{FF2B5EF4-FFF2-40B4-BE49-F238E27FC236}">
                <a16:creationId xmlns:a16="http://schemas.microsoft.com/office/drawing/2014/main" id="{D6EA22AF-FE65-4542-8EA1-3643EA9BF7A3}"/>
              </a:ext>
            </a:extLst>
          </p:cNvPr>
          <p:cNvGraphicFramePr>
            <a:graphicFrameLocks noGrp="1"/>
          </p:cNvGraphicFramePr>
          <p:nvPr>
            <p:ph type="tbl" sz="quarter" idx="13"/>
            <p:extLst>
              <p:ext uri="{D42A27DB-BD31-4B8C-83A1-F6EECF244321}">
                <p14:modId xmlns:p14="http://schemas.microsoft.com/office/powerpoint/2010/main" val="1153603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09577447"/>
                    </a:ext>
                  </a:extLst>
                </a:gridCol>
                <a:gridCol w="1152144">
                  <a:extLst>
                    <a:ext uri="{9D8B030D-6E8A-4147-A177-3AD203B41FA5}">
                      <a16:colId xmlns:a16="http://schemas.microsoft.com/office/drawing/2014/main" val="1876589042"/>
                    </a:ext>
                  </a:extLst>
                </a:gridCol>
                <a:gridCol w="1481328">
                  <a:extLst>
                    <a:ext uri="{9D8B030D-6E8A-4147-A177-3AD203B41FA5}">
                      <a16:colId xmlns:a16="http://schemas.microsoft.com/office/drawing/2014/main" val="1203165103"/>
                    </a:ext>
                  </a:extLst>
                </a:gridCol>
                <a:gridCol w="1645920">
                  <a:extLst>
                    <a:ext uri="{9D8B030D-6E8A-4147-A177-3AD203B41FA5}">
                      <a16:colId xmlns:a16="http://schemas.microsoft.com/office/drawing/2014/main" val="301440902"/>
                    </a:ext>
                  </a:extLst>
                </a:gridCol>
                <a:gridCol w="576072">
                  <a:extLst>
                    <a:ext uri="{9D8B030D-6E8A-4147-A177-3AD203B41FA5}">
                      <a16:colId xmlns:a16="http://schemas.microsoft.com/office/drawing/2014/main" val="283262102"/>
                    </a:ext>
                  </a:extLst>
                </a:gridCol>
                <a:gridCol w="576072">
                  <a:extLst>
                    <a:ext uri="{9D8B030D-6E8A-4147-A177-3AD203B41FA5}">
                      <a16:colId xmlns:a16="http://schemas.microsoft.com/office/drawing/2014/main" val="3033785914"/>
                    </a:ext>
                  </a:extLst>
                </a:gridCol>
                <a:gridCol w="576072">
                  <a:extLst>
                    <a:ext uri="{9D8B030D-6E8A-4147-A177-3AD203B41FA5}">
                      <a16:colId xmlns:a16="http://schemas.microsoft.com/office/drawing/2014/main" val="1284843038"/>
                    </a:ext>
                  </a:extLst>
                </a:gridCol>
                <a:gridCol w="576072">
                  <a:extLst>
                    <a:ext uri="{9D8B030D-6E8A-4147-A177-3AD203B41FA5}">
                      <a16:colId xmlns:a16="http://schemas.microsoft.com/office/drawing/2014/main" val="2968437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3737111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- 2024-08-30 12:46:22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https://quintly-eu-image-storage.s3.amazonaws.com/9a06a9529ee85980a561d67d514c1b2b/864847b8dce9afa3edb10dff7973d2b4.jpg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LOBECO
MAGNIFIC Al: NEW
GAME-CHANGER
FOR PHOTO TOOLS?
THE POWER OF MAGNIFIC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14478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- 2024-08-29 12:17:04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https://quintly-eu-image-storage.s3.amazonaws.com/9a06a9529ee85980a561d67d514c1b2b/c25fd7baf7ee9c0e49e98a9ac5bc7bd2.jpg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LOBECO
IS REALLY THINKING?
INSIGHTS OF MACHINE LEARNING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56885387"/>
                  </a:ext>
                </a:extLst>
              </a:tr>
            </a:tbl>
          </a:graphicData>
        </a:graphic>
      </p:graphicFrame>
      <p:sp>
        <p:nvSpPr>
          <p:cNvPr id="4" name="Text Placeholder 3">
            <a:extLst>
              <a:ext uri="{FF2B5EF4-FFF2-40B4-BE49-F238E27FC236}">
                <a16:creationId xmlns:a16="http://schemas.microsoft.com/office/drawing/2014/main" id="{BB731371-32B5-4951-AFD0-22FC25FC2074}"/>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2416496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2C3BF-6166-4D12-ABDD-020BF99D0BC4}"/>
              </a:ext>
            </a:extLst>
          </p:cNvPr>
          <p:cNvSpPr>
            <a:spLocks noGrp="1"/>
          </p:cNvSpPr>
          <p:nvPr>
            <p:ph type="title"/>
          </p:nvPr>
        </p:nvSpPr>
        <p:spPr/>
        <p:txBody>
          <a:bodyPr/>
          <a:lstStyle/>
          <a:p>
            <a:r>
              <a:rPr lang="en-US"/>
              <a:t>Instagram Stories Table | LOBECO own channels - 15 of 15</a:t>
            </a:r>
          </a:p>
        </p:txBody>
      </p:sp>
      <p:graphicFrame>
        <p:nvGraphicFramePr>
          <p:cNvPr id="5" name="Table Placeholder 4">
            <a:extLst>
              <a:ext uri="{FF2B5EF4-FFF2-40B4-BE49-F238E27FC236}">
                <a16:creationId xmlns:a16="http://schemas.microsoft.com/office/drawing/2014/main" id="{FA4B01AA-BAFD-40FB-819D-52AE728E9A81}"/>
              </a:ext>
            </a:extLst>
          </p:cNvPr>
          <p:cNvGraphicFramePr>
            <a:graphicFrameLocks noGrp="1"/>
          </p:cNvGraphicFramePr>
          <p:nvPr>
            <p:ph type="tbl" sz="quarter" idx="13"/>
            <p:extLst>
              <p:ext uri="{D42A27DB-BD31-4B8C-83A1-F6EECF244321}">
                <p14:modId xmlns:p14="http://schemas.microsoft.com/office/powerpoint/2010/main" val="2668205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6029903"/>
                    </a:ext>
                  </a:extLst>
                </a:gridCol>
                <a:gridCol w="1152144">
                  <a:extLst>
                    <a:ext uri="{9D8B030D-6E8A-4147-A177-3AD203B41FA5}">
                      <a16:colId xmlns:a16="http://schemas.microsoft.com/office/drawing/2014/main" val="4147391567"/>
                    </a:ext>
                  </a:extLst>
                </a:gridCol>
                <a:gridCol w="1481328">
                  <a:extLst>
                    <a:ext uri="{9D8B030D-6E8A-4147-A177-3AD203B41FA5}">
                      <a16:colId xmlns:a16="http://schemas.microsoft.com/office/drawing/2014/main" val="4047189186"/>
                    </a:ext>
                  </a:extLst>
                </a:gridCol>
                <a:gridCol w="1645920">
                  <a:extLst>
                    <a:ext uri="{9D8B030D-6E8A-4147-A177-3AD203B41FA5}">
                      <a16:colId xmlns:a16="http://schemas.microsoft.com/office/drawing/2014/main" val="3693120922"/>
                    </a:ext>
                  </a:extLst>
                </a:gridCol>
                <a:gridCol w="576072">
                  <a:extLst>
                    <a:ext uri="{9D8B030D-6E8A-4147-A177-3AD203B41FA5}">
                      <a16:colId xmlns:a16="http://schemas.microsoft.com/office/drawing/2014/main" val="3454187869"/>
                    </a:ext>
                  </a:extLst>
                </a:gridCol>
                <a:gridCol w="576072">
                  <a:extLst>
                    <a:ext uri="{9D8B030D-6E8A-4147-A177-3AD203B41FA5}">
                      <a16:colId xmlns:a16="http://schemas.microsoft.com/office/drawing/2014/main" val="3304644112"/>
                    </a:ext>
                  </a:extLst>
                </a:gridCol>
                <a:gridCol w="576072">
                  <a:extLst>
                    <a:ext uri="{9D8B030D-6E8A-4147-A177-3AD203B41FA5}">
                      <a16:colId xmlns:a16="http://schemas.microsoft.com/office/drawing/2014/main" val="852311339"/>
                    </a:ext>
                  </a:extLst>
                </a:gridCol>
                <a:gridCol w="576072">
                  <a:extLst>
                    <a:ext uri="{9D8B030D-6E8A-4147-A177-3AD203B41FA5}">
                      <a16:colId xmlns:a16="http://schemas.microsoft.com/office/drawing/2014/main" val="308573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1376399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- 2024-08-26 17:53:10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https://quintly-eu-image-storage.s3.amazonaws.com/9a06a9529ee85980a561d67d514c1b2b/a70e5ce251111eea460648af7c1ad544.jpg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VISIT OUR
NEW WEBSITE
LOBECO.DE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53162895"/>
                  </a:ext>
                </a:extLst>
              </a:tr>
            </a:tbl>
          </a:graphicData>
        </a:graphic>
      </p:graphicFrame>
      <p:sp>
        <p:nvSpPr>
          <p:cNvPr id="4" name="Text Placeholder 3">
            <a:extLst>
              <a:ext uri="{FF2B5EF4-FFF2-40B4-BE49-F238E27FC236}">
                <a16:creationId xmlns:a16="http://schemas.microsoft.com/office/drawing/2014/main" id="{572F3D0A-B826-4A2C-A4A3-8DCE9A768A8C}"/>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21469085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A7787-D15E-4D31-82DA-D82FFBE17BE5}"/>
              </a:ext>
            </a:extLst>
          </p:cNvPr>
          <p:cNvSpPr>
            <a:spLocks noGrp="1"/>
          </p:cNvSpPr>
          <p:nvPr>
            <p:ph type="title"/>
          </p:nvPr>
        </p:nvSpPr>
        <p:spPr/>
        <p:txBody>
          <a:bodyPr/>
          <a:lstStyle/>
          <a:p>
            <a:r>
              <a:rPr lang="en-US"/>
              <a:t>Instagram Followers Total | LOBECO own channels</a:t>
            </a:r>
          </a:p>
        </p:txBody>
      </p:sp>
      <p:graphicFrame>
        <p:nvGraphicFramePr>
          <p:cNvPr id="6" name="Chart Placeholder 5">
            <a:extLst>
              <a:ext uri="{FF2B5EF4-FFF2-40B4-BE49-F238E27FC236}">
                <a16:creationId xmlns:a16="http://schemas.microsoft.com/office/drawing/2014/main" id="{4F43ADDA-FE04-42D5-91FB-93A70CD389D0}"/>
              </a:ext>
            </a:extLst>
          </p:cNvPr>
          <p:cNvGraphicFramePr>
            <a:graphicFrameLocks noGrp="1"/>
          </p:cNvGraphicFramePr>
          <p:nvPr>
            <p:ph type="chart" sz="quarter" idx="13"/>
            <p:extLst>
              <p:ext uri="{D42A27DB-BD31-4B8C-83A1-F6EECF244321}">
                <p14:modId xmlns:p14="http://schemas.microsoft.com/office/powerpoint/2010/main" val="2738904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EDF656-ADE3-4820-9D49-668149B9FD5F}"/>
              </a:ext>
            </a:extLst>
          </p:cNvPr>
          <p:cNvSpPr>
            <a:spLocks noGrp="1"/>
          </p:cNvSpPr>
          <p:nvPr>
            <p:ph type="body" sz="quarter" idx="14"/>
          </p:nvPr>
        </p:nvSpPr>
        <p:spPr/>
        <p:txBody>
          <a:bodyPr/>
          <a:lstStyle/>
          <a:p>
            <a:r>
              <a:rPr lang="en-US"/>
              <a:t>07/01/2024 - 10/31/2024</a:t>
            </a:r>
          </a:p>
        </p:txBody>
      </p:sp>
      <p:sp>
        <p:nvSpPr>
          <p:cNvPr id="5" name="Footer Placeholder 4">
            <a:extLst>
              <a:ext uri="{FF2B5EF4-FFF2-40B4-BE49-F238E27FC236}">
                <a16:creationId xmlns:a16="http://schemas.microsoft.com/office/drawing/2014/main" id="{57370BA4-DDA5-44FD-B8D4-EFE145AC91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00517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10F62-6358-45BD-B621-A50B0DC2D1A6}"/>
              </a:ext>
            </a:extLst>
          </p:cNvPr>
          <p:cNvSpPr>
            <a:spLocks noGrp="1"/>
          </p:cNvSpPr>
          <p:nvPr>
            <p:ph type="title"/>
          </p:nvPr>
        </p:nvSpPr>
        <p:spPr/>
        <p:txBody>
          <a:bodyPr/>
          <a:lstStyle/>
          <a:p>
            <a:r>
              <a:rPr lang="en-US"/>
              <a:t>Instagram Total Interactions | LOBECO own channels</a:t>
            </a:r>
          </a:p>
        </p:txBody>
      </p:sp>
      <p:graphicFrame>
        <p:nvGraphicFramePr>
          <p:cNvPr id="6" name="Chart Placeholder 5">
            <a:extLst>
              <a:ext uri="{FF2B5EF4-FFF2-40B4-BE49-F238E27FC236}">
                <a16:creationId xmlns:a16="http://schemas.microsoft.com/office/drawing/2014/main" id="{66182954-6E89-4D80-BA01-BA4B97625D96}"/>
              </a:ext>
            </a:extLst>
          </p:cNvPr>
          <p:cNvGraphicFramePr>
            <a:graphicFrameLocks noGrp="1"/>
          </p:cNvGraphicFramePr>
          <p:nvPr>
            <p:ph type="chart" sz="quarter" idx="13"/>
            <p:extLst>
              <p:ext uri="{D42A27DB-BD31-4B8C-83A1-F6EECF244321}">
                <p14:modId xmlns:p14="http://schemas.microsoft.com/office/powerpoint/2010/main" val="1099988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1AECB1-D44A-4D17-92A4-1C5DC04EACEE}"/>
              </a:ext>
            </a:extLst>
          </p:cNvPr>
          <p:cNvSpPr>
            <a:spLocks noGrp="1"/>
          </p:cNvSpPr>
          <p:nvPr>
            <p:ph type="body" sz="quarter" idx="14"/>
          </p:nvPr>
        </p:nvSpPr>
        <p:spPr/>
        <p:txBody>
          <a:bodyPr/>
          <a:lstStyle/>
          <a:p>
            <a:r>
              <a:rPr lang="en-US"/>
              <a:t>07/01/2024 - 10/31/2024</a:t>
            </a:r>
          </a:p>
        </p:txBody>
      </p:sp>
      <p:sp>
        <p:nvSpPr>
          <p:cNvPr id="5" name="Footer Placeholder 4">
            <a:extLst>
              <a:ext uri="{FF2B5EF4-FFF2-40B4-BE49-F238E27FC236}">
                <a16:creationId xmlns:a16="http://schemas.microsoft.com/office/drawing/2014/main" id="{60E09760-77E7-4B6B-9615-E4F135B1FA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04124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6186F-CDC9-4A3E-8CF9-6098399DFA3E}"/>
              </a:ext>
            </a:extLst>
          </p:cNvPr>
          <p:cNvSpPr>
            <a:spLocks noGrp="1"/>
          </p:cNvSpPr>
          <p:nvPr>
            <p:ph type="title"/>
          </p:nvPr>
        </p:nvSpPr>
        <p:spPr/>
        <p:txBody>
          <a:bodyPr/>
          <a:lstStyle/>
          <a:p>
            <a:r>
              <a:rPr lang="en-US"/>
              <a:t>Instagram Impressions  | LOBECO own channels</a:t>
            </a:r>
          </a:p>
        </p:txBody>
      </p:sp>
      <p:graphicFrame>
        <p:nvGraphicFramePr>
          <p:cNvPr id="6" name="Chart Placeholder 5">
            <a:extLst>
              <a:ext uri="{FF2B5EF4-FFF2-40B4-BE49-F238E27FC236}">
                <a16:creationId xmlns:a16="http://schemas.microsoft.com/office/drawing/2014/main" id="{ABDE89A4-4781-48FB-8176-9E49C8567ECB}"/>
              </a:ext>
            </a:extLst>
          </p:cNvPr>
          <p:cNvGraphicFramePr>
            <a:graphicFrameLocks noGrp="1"/>
          </p:cNvGraphicFramePr>
          <p:nvPr>
            <p:ph type="chart" sz="quarter" idx="13"/>
            <p:extLst>
              <p:ext uri="{D42A27DB-BD31-4B8C-83A1-F6EECF244321}">
                <p14:modId xmlns:p14="http://schemas.microsoft.com/office/powerpoint/2010/main" val="2887572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8C20B9-FE6A-4202-B039-D90161F2EB02}"/>
              </a:ext>
            </a:extLst>
          </p:cNvPr>
          <p:cNvSpPr>
            <a:spLocks noGrp="1"/>
          </p:cNvSpPr>
          <p:nvPr>
            <p:ph type="body" sz="quarter" idx="14"/>
          </p:nvPr>
        </p:nvSpPr>
        <p:spPr/>
        <p:txBody>
          <a:bodyPr/>
          <a:lstStyle/>
          <a:p>
            <a:r>
              <a:rPr lang="en-US"/>
              <a:t>07/01/2024 - 10/31/2024</a:t>
            </a:r>
          </a:p>
        </p:txBody>
      </p:sp>
      <p:sp>
        <p:nvSpPr>
          <p:cNvPr id="5" name="Footer Placeholder 4">
            <a:extLst>
              <a:ext uri="{FF2B5EF4-FFF2-40B4-BE49-F238E27FC236}">
                <a16:creationId xmlns:a16="http://schemas.microsoft.com/office/drawing/2014/main" id="{EA9009FE-94DC-4413-9AE9-7F1B65CF95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84369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5440D-BB4E-49A1-B9F4-997CF1F90CA7}"/>
              </a:ext>
            </a:extLst>
          </p:cNvPr>
          <p:cNvSpPr>
            <a:spLocks noGrp="1"/>
          </p:cNvSpPr>
          <p:nvPr>
            <p:ph type="title"/>
          </p:nvPr>
        </p:nvSpPr>
        <p:spPr/>
        <p:txBody>
          <a:bodyPr/>
          <a:lstStyle/>
          <a:p>
            <a:r>
              <a:rPr lang="en-US"/>
              <a:t>LinkedIn Posts Table | LOBECO own channels - 1 of 26</a:t>
            </a:r>
          </a:p>
        </p:txBody>
      </p:sp>
      <p:graphicFrame>
        <p:nvGraphicFramePr>
          <p:cNvPr id="5" name="Table Placeholder 4">
            <a:extLst>
              <a:ext uri="{FF2B5EF4-FFF2-40B4-BE49-F238E27FC236}">
                <a16:creationId xmlns:a16="http://schemas.microsoft.com/office/drawing/2014/main" id="{DC24718F-9293-4596-B172-196985A602F3}"/>
              </a:ext>
            </a:extLst>
          </p:cNvPr>
          <p:cNvGraphicFramePr>
            <a:graphicFrameLocks noGrp="1"/>
          </p:cNvGraphicFramePr>
          <p:nvPr>
            <p:ph type="tbl" sz="quarter" idx="13"/>
            <p:extLst>
              <p:ext uri="{D42A27DB-BD31-4B8C-83A1-F6EECF244321}">
                <p14:modId xmlns:p14="http://schemas.microsoft.com/office/powerpoint/2010/main" val="3279838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357259079"/>
                    </a:ext>
                  </a:extLst>
                </a:gridCol>
                <a:gridCol w="1563623">
                  <a:extLst>
                    <a:ext uri="{9D8B030D-6E8A-4147-A177-3AD203B41FA5}">
                      <a16:colId xmlns:a16="http://schemas.microsoft.com/office/drawing/2014/main" val="1674931943"/>
                    </a:ext>
                  </a:extLst>
                </a:gridCol>
                <a:gridCol w="493776">
                  <a:extLst>
                    <a:ext uri="{9D8B030D-6E8A-4147-A177-3AD203B41FA5}">
                      <a16:colId xmlns:a16="http://schemas.microsoft.com/office/drawing/2014/main" val="3839202061"/>
                    </a:ext>
                  </a:extLst>
                </a:gridCol>
                <a:gridCol w="493776">
                  <a:extLst>
                    <a:ext uri="{9D8B030D-6E8A-4147-A177-3AD203B41FA5}">
                      <a16:colId xmlns:a16="http://schemas.microsoft.com/office/drawing/2014/main" val="2518119682"/>
                    </a:ext>
                  </a:extLst>
                </a:gridCol>
                <a:gridCol w="493776">
                  <a:extLst>
                    <a:ext uri="{9D8B030D-6E8A-4147-A177-3AD203B41FA5}">
                      <a16:colId xmlns:a16="http://schemas.microsoft.com/office/drawing/2014/main" val="3121375366"/>
                    </a:ext>
                  </a:extLst>
                </a:gridCol>
                <a:gridCol w="493776">
                  <a:extLst>
                    <a:ext uri="{9D8B030D-6E8A-4147-A177-3AD203B41FA5}">
                      <a16:colId xmlns:a16="http://schemas.microsoft.com/office/drawing/2014/main" val="74651210"/>
                    </a:ext>
                  </a:extLst>
                </a:gridCol>
                <a:gridCol w="493776">
                  <a:extLst>
                    <a:ext uri="{9D8B030D-6E8A-4147-A177-3AD203B41FA5}">
                      <a16:colId xmlns:a16="http://schemas.microsoft.com/office/drawing/2014/main" val="1454482626"/>
                    </a:ext>
                  </a:extLst>
                </a:gridCol>
                <a:gridCol w="493776">
                  <a:extLst>
                    <a:ext uri="{9D8B030D-6E8A-4147-A177-3AD203B41FA5}">
                      <a16:colId xmlns:a16="http://schemas.microsoft.com/office/drawing/2014/main" val="738736666"/>
                    </a:ext>
                  </a:extLst>
                </a:gridCol>
                <a:gridCol w="493776">
                  <a:extLst>
                    <a:ext uri="{9D8B030D-6E8A-4147-A177-3AD203B41FA5}">
                      <a16:colId xmlns:a16="http://schemas.microsoft.com/office/drawing/2014/main" val="1238738985"/>
                    </a:ext>
                  </a:extLst>
                </a:gridCol>
                <a:gridCol w="493776">
                  <a:extLst>
                    <a:ext uri="{9D8B030D-6E8A-4147-A177-3AD203B41FA5}">
                      <a16:colId xmlns:a16="http://schemas.microsoft.com/office/drawing/2014/main" val="2157256102"/>
                    </a:ext>
                  </a:extLst>
                </a:gridCol>
                <a:gridCol w="493776">
                  <a:extLst>
                    <a:ext uri="{9D8B030D-6E8A-4147-A177-3AD203B41FA5}">
                      <a16:colId xmlns:a16="http://schemas.microsoft.com/office/drawing/2014/main" val="2711754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53508142"/>
                  </a:ext>
                </a:extLst>
              </a:tr>
            </a:tbl>
          </a:graphicData>
        </a:graphic>
      </p:graphicFrame>
      <p:sp>
        <p:nvSpPr>
          <p:cNvPr id="4" name="Text Placeholder 3">
            <a:extLst>
              <a:ext uri="{FF2B5EF4-FFF2-40B4-BE49-F238E27FC236}">
                <a16:creationId xmlns:a16="http://schemas.microsoft.com/office/drawing/2014/main" id="{E70D0A78-0AA6-4A87-ACA3-ABEF77D0818A}"/>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42189339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B8EE5-4AF9-4455-A52D-207E00BB3027}"/>
              </a:ext>
            </a:extLst>
          </p:cNvPr>
          <p:cNvSpPr>
            <a:spLocks noGrp="1"/>
          </p:cNvSpPr>
          <p:nvPr>
            <p:ph type="title"/>
          </p:nvPr>
        </p:nvSpPr>
        <p:spPr/>
        <p:txBody>
          <a:bodyPr/>
          <a:lstStyle/>
          <a:p>
            <a:r>
              <a:rPr lang="en-US"/>
              <a:t>LinkedIn Posts Table | LOBECO own channels - 2 of 26</a:t>
            </a:r>
          </a:p>
        </p:txBody>
      </p:sp>
      <p:graphicFrame>
        <p:nvGraphicFramePr>
          <p:cNvPr id="5" name="Table Placeholder 4">
            <a:extLst>
              <a:ext uri="{FF2B5EF4-FFF2-40B4-BE49-F238E27FC236}">
                <a16:creationId xmlns:a16="http://schemas.microsoft.com/office/drawing/2014/main" id="{2DB576E6-2E2F-4C13-9955-861535B373A4}"/>
              </a:ext>
            </a:extLst>
          </p:cNvPr>
          <p:cNvGraphicFramePr>
            <a:graphicFrameLocks noGrp="1"/>
          </p:cNvGraphicFramePr>
          <p:nvPr>
            <p:ph type="tbl" sz="quarter" idx="13"/>
            <p:extLst>
              <p:ext uri="{D42A27DB-BD31-4B8C-83A1-F6EECF244321}">
                <p14:modId xmlns:p14="http://schemas.microsoft.com/office/powerpoint/2010/main" val="1205891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32920833"/>
                    </a:ext>
                  </a:extLst>
                </a:gridCol>
                <a:gridCol w="1563623">
                  <a:extLst>
                    <a:ext uri="{9D8B030D-6E8A-4147-A177-3AD203B41FA5}">
                      <a16:colId xmlns:a16="http://schemas.microsoft.com/office/drawing/2014/main" val="3555107812"/>
                    </a:ext>
                  </a:extLst>
                </a:gridCol>
                <a:gridCol w="493776">
                  <a:extLst>
                    <a:ext uri="{9D8B030D-6E8A-4147-A177-3AD203B41FA5}">
                      <a16:colId xmlns:a16="http://schemas.microsoft.com/office/drawing/2014/main" val="924550545"/>
                    </a:ext>
                  </a:extLst>
                </a:gridCol>
                <a:gridCol w="493776">
                  <a:extLst>
                    <a:ext uri="{9D8B030D-6E8A-4147-A177-3AD203B41FA5}">
                      <a16:colId xmlns:a16="http://schemas.microsoft.com/office/drawing/2014/main" val="3296867241"/>
                    </a:ext>
                  </a:extLst>
                </a:gridCol>
                <a:gridCol w="493776">
                  <a:extLst>
                    <a:ext uri="{9D8B030D-6E8A-4147-A177-3AD203B41FA5}">
                      <a16:colId xmlns:a16="http://schemas.microsoft.com/office/drawing/2014/main" val="1317329581"/>
                    </a:ext>
                  </a:extLst>
                </a:gridCol>
                <a:gridCol w="493776">
                  <a:extLst>
                    <a:ext uri="{9D8B030D-6E8A-4147-A177-3AD203B41FA5}">
                      <a16:colId xmlns:a16="http://schemas.microsoft.com/office/drawing/2014/main" val="1670367806"/>
                    </a:ext>
                  </a:extLst>
                </a:gridCol>
                <a:gridCol w="493776">
                  <a:extLst>
                    <a:ext uri="{9D8B030D-6E8A-4147-A177-3AD203B41FA5}">
                      <a16:colId xmlns:a16="http://schemas.microsoft.com/office/drawing/2014/main" val="763925801"/>
                    </a:ext>
                  </a:extLst>
                </a:gridCol>
                <a:gridCol w="493776">
                  <a:extLst>
                    <a:ext uri="{9D8B030D-6E8A-4147-A177-3AD203B41FA5}">
                      <a16:colId xmlns:a16="http://schemas.microsoft.com/office/drawing/2014/main" val="2892893859"/>
                    </a:ext>
                  </a:extLst>
                </a:gridCol>
                <a:gridCol w="493776">
                  <a:extLst>
                    <a:ext uri="{9D8B030D-6E8A-4147-A177-3AD203B41FA5}">
                      <a16:colId xmlns:a16="http://schemas.microsoft.com/office/drawing/2014/main" val="1609386745"/>
                    </a:ext>
                  </a:extLst>
                </a:gridCol>
                <a:gridCol w="493776">
                  <a:extLst>
                    <a:ext uri="{9D8B030D-6E8A-4147-A177-3AD203B41FA5}">
                      <a16:colId xmlns:a16="http://schemas.microsoft.com/office/drawing/2014/main" val="4160568152"/>
                    </a:ext>
                  </a:extLst>
                </a:gridCol>
                <a:gridCol w="493776">
                  <a:extLst>
                    <a:ext uri="{9D8B030D-6E8A-4147-A177-3AD203B41FA5}">
                      <a16:colId xmlns:a16="http://schemas.microsoft.com/office/drawing/2014/main" val="2902936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586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- 2024-08-09 13:26:11</a:t>
                      </a:r>
                      <a:r>
                        <a:rPr kumimoji="0" lang="en-US" sz="1000" b="0" i="0" u="none" strike="noStrike" kern="1200" cap="none" spc="0" normalizeH="0" baseline="0" noProof="0">
                          <a:ln>
                            <a:noFill/>
                          </a:ln>
                          <a:solidFill>
                            <a:prstClr val="black"/>
                          </a:solidFill>
                          <a:effectLst/>
                          <a:uLnTx/>
                          <a:uFillTx/>
                          <a:latin typeface="Calibri"/>
                          <a:ea typeface="+mn-ea"/>
                          <a:cs typeface="+mn-cs"/>
                        </a:rPr>
                        <a:t>
 Emil Martini promoted to 'Head of Sponsoring &amp; Vermarktung'
We're thrilled to announce that Emil Martini has been promoted to the position of Head of #Sponsoring &amp; #Vermarktung. In this new role, Emil will lead a newly formed team alongside Marvin Leu focusing on comprehensive #Sponsorship #Consulting.
Emil's team will cover all aspects of sponsorship, from finding the right partnerships, rights negotiation and consulting to campaign development and activation. Emil will report to Maximilian Sommer, who heads our Sport, Sponsoring &amp; Athletes division.
Congratulations, Emil! Your rapid rise to success is more than well-deserved and we’re excited about what the future holds with you on board!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17.783676177837 %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04231055"/>
                  </a:ext>
                </a:extLst>
              </a:tr>
            </a:tbl>
          </a:graphicData>
        </a:graphic>
      </p:graphicFrame>
      <p:sp>
        <p:nvSpPr>
          <p:cNvPr id="4" name="Text Placeholder 3">
            <a:extLst>
              <a:ext uri="{FF2B5EF4-FFF2-40B4-BE49-F238E27FC236}">
                <a16:creationId xmlns:a16="http://schemas.microsoft.com/office/drawing/2014/main" id="{1BC3CC09-9184-4937-AC07-334982FE6870}"/>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11786759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F7B47-AFCD-46E5-BFDB-C4818240B0C3}"/>
              </a:ext>
            </a:extLst>
          </p:cNvPr>
          <p:cNvSpPr>
            <a:spLocks noGrp="1"/>
          </p:cNvSpPr>
          <p:nvPr>
            <p:ph type="title"/>
          </p:nvPr>
        </p:nvSpPr>
        <p:spPr/>
        <p:txBody>
          <a:bodyPr/>
          <a:lstStyle/>
          <a:p>
            <a:r>
              <a:rPr lang="en-US"/>
              <a:t>LinkedIn Posts Table | LOBECO own channels - 3 of 26</a:t>
            </a:r>
          </a:p>
        </p:txBody>
      </p:sp>
      <p:graphicFrame>
        <p:nvGraphicFramePr>
          <p:cNvPr id="5" name="Table Placeholder 4">
            <a:extLst>
              <a:ext uri="{FF2B5EF4-FFF2-40B4-BE49-F238E27FC236}">
                <a16:creationId xmlns:a16="http://schemas.microsoft.com/office/drawing/2014/main" id="{7F7116F7-D3CF-4829-99FC-4EACE3BBCAD5}"/>
              </a:ext>
            </a:extLst>
          </p:cNvPr>
          <p:cNvGraphicFramePr>
            <a:graphicFrameLocks noGrp="1"/>
          </p:cNvGraphicFramePr>
          <p:nvPr>
            <p:ph type="tbl" sz="quarter" idx="13"/>
            <p:extLst>
              <p:ext uri="{D42A27DB-BD31-4B8C-83A1-F6EECF244321}">
                <p14:modId xmlns:p14="http://schemas.microsoft.com/office/powerpoint/2010/main" val="1326537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32382689"/>
                    </a:ext>
                  </a:extLst>
                </a:gridCol>
                <a:gridCol w="1563623">
                  <a:extLst>
                    <a:ext uri="{9D8B030D-6E8A-4147-A177-3AD203B41FA5}">
                      <a16:colId xmlns:a16="http://schemas.microsoft.com/office/drawing/2014/main" val="786457259"/>
                    </a:ext>
                  </a:extLst>
                </a:gridCol>
                <a:gridCol w="493776">
                  <a:extLst>
                    <a:ext uri="{9D8B030D-6E8A-4147-A177-3AD203B41FA5}">
                      <a16:colId xmlns:a16="http://schemas.microsoft.com/office/drawing/2014/main" val="656187688"/>
                    </a:ext>
                  </a:extLst>
                </a:gridCol>
                <a:gridCol w="493776">
                  <a:extLst>
                    <a:ext uri="{9D8B030D-6E8A-4147-A177-3AD203B41FA5}">
                      <a16:colId xmlns:a16="http://schemas.microsoft.com/office/drawing/2014/main" val="1043599967"/>
                    </a:ext>
                  </a:extLst>
                </a:gridCol>
                <a:gridCol w="493776">
                  <a:extLst>
                    <a:ext uri="{9D8B030D-6E8A-4147-A177-3AD203B41FA5}">
                      <a16:colId xmlns:a16="http://schemas.microsoft.com/office/drawing/2014/main" val="4191244187"/>
                    </a:ext>
                  </a:extLst>
                </a:gridCol>
                <a:gridCol w="493776">
                  <a:extLst>
                    <a:ext uri="{9D8B030D-6E8A-4147-A177-3AD203B41FA5}">
                      <a16:colId xmlns:a16="http://schemas.microsoft.com/office/drawing/2014/main" val="4254115355"/>
                    </a:ext>
                  </a:extLst>
                </a:gridCol>
                <a:gridCol w="493776">
                  <a:extLst>
                    <a:ext uri="{9D8B030D-6E8A-4147-A177-3AD203B41FA5}">
                      <a16:colId xmlns:a16="http://schemas.microsoft.com/office/drawing/2014/main" val="544966016"/>
                    </a:ext>
                  </a:extLst>
                </a:gridCol>
                <a:gridCol w="493776">
                  <a:extLst>
                    <a:ext uri="{9D8B030D-6E8A-4147-A177-3AD203B41FA5}">
                      <a16:colId xmlns:a16="http://schemas.microsoft.com/office/drawing/2014/main" val="1326371862"/>
                    </a:ext>
                  </a:extLst>
                </a:gridCol>
                <a:gridCol w="493776">
                  <a:extLst>
                    <a:ext uri="{9D8B030D-6E8A-4147-A177-3AD203B41FA5}">
                      <a16:colId xmlns:a16="http://schemas.microsoft.com/office/drawing/2014/main" val="1349315605"/>
                    </a:ext>
                  </a:extLst>
                </a:gridCol>
                <a:gridCol w="493776">
                  <a:extLst>
                    <a:ext uri="{9D8B030D-6E8A-4147-A177-3AD203B41FA5}">
                      <a16:colId xmlns:a16="http://schemas.microsoft.com/office/drawing/2014/main" val="1863857618"/>
                    </a:ext>
                  </a:extLst>
                </a:gridCol>
                <a:gridCol w="493776">
                  <a:extLst>
                    <a:ext uri="{9D8B030D-6E8A-4147-A177-3AD203B41FA5}">
                      <a16:colId xmlns:a16="http://schemas.microsoft.com/office/drawing/2014/main" val="331716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64114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- 2024-08-29 12:29:55</a:t>
                      </a:r>
                      <a:r>
                        <a:rPr kumimoji="0" lang="en-US" sz="1000" b="0" i="0" u="none" strike="noStrike" kern="1200" cap="none" spc="0" normalizeH="0" baseline="0" noProof="0">
                          <a:ln>
                            <a:noFill/>
                          </a:ln>
                          <a:solidFill>
                            <a:prstClr val="black"/>
                          </a:solidFill>
                          <a:effectLst/>
                          <a:uLnTx/>
                          <a:uFillTx/>
                          <a:latin typeface="Calibri"/>
                          <a:ea typeface="+mn-ea"/>
                          <a:cs typeface="+mn-cs"/>
                        </a:rPr>
                        <a:t>
 With the DFL Deutsche Fußball Liga season having kicked off last weekend, we’re reflecting on our journey during this summer’s major football tournament UEFA EURO 2024 – #AthletesMarketing as the key to success.
The tournament is now six weeks behind us, but our work never stops. Behind the scenes, we were deeply involved in athletes marketing throughout the event, centered around the tournament director Philipp Lahm, collaborating with TV experts, players, coaches, and establishing various partnership activations.
Our mission? Turning athletes into #Champions of #PersonalBranding. With tailored strategies, we create distinctive brands, identify the right partners, and ensure clear, impactful #Communication across all channels.
We define the right tactics and dominate the field together with our clients. 😎
The cumulative results of our clients during the tournament speak for themselves:
 ▶ 909 posts
 ▶ 12.3 million interactions
 ▶ 416.6 million impressions
As the #Bundesliga continues, we’re prepared to keep guiding our athletes on their path to success - holistically and sustainably!
#LOBECOpower #EURO2024
André Wersching Emil Martini Johanna Pöschl Jonas Zitzelsberger Lorenz Beringer Maximilian Sommer Marvin Leu William Pesch Xinyun Huang Jinqi Tong Mingyuan Chen（</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陈明远）</a:t>
                      </a:r>
                      <a:r>
                        <a:rPr kumimoji="0" lang="en-US" sz="1000" b="0" i="0" u="none" strike="noStrike" kern="1200" cap="none" spc="0" normalizeH="0" baseline="0" noProof="0">
                          <a:ln>
                            <a:noFill/>
                          </a:ln>
                          <a:solidFill>
                            <a:prstClr val="black"/>
                          </a:solidFill>
                          <a:effectLst/>
                          <a:uLnTx/>
                          <a:uFillTx/>
                          <a:latin typeface="Calibri"/>
                          <a:ea typeface="+mn-ea"/>
                          <a:cs typeface="+mn-cs"/>
                        </a:rPr>
                        <a:t>Maximilian Baier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59.089890159157 %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13822290"/>
                  </a:ext>
                </a:extLst>
              </a:tr>
            </a:tbl>
          </a:graphicData>
        </a:graphic>
      </p:graphicFrame>
      <p:sp>
        <p:nvSpPr>
          <p:cNvPr id="4" name="Text Placeholder 3">
            <a:extLst>
              <a:ext uri="{FF2B5EF4-FFF2-40B4-BE49-F238E27FC236}">
                <a16:creationId xmlns:a16="http://schemas.microsoft.com/office/drawing/2014/main" id="{67E8EF53-5851-4036-B05B-F4CFE09D9628}"/>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31855784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DFB1E-2FB9-4BA7-AD8E-C5E8721A23DD}"/>
              </a:ext>
            </a:extLst>
          </p:cNvPr>
          <p:cNvSpPr>
            <a:spLocks noGrp="1"/>
          </p:cNvSpPr>
          <p:nvPr>
            <p:ph type="title"/>
          </p:nvPr>
        </p:nvSpPr>
        <p:spPr/>
        <p:txBody>
          <a:bodyPr/>
          <a:lstStyle/>
          <a:p>
            <a:r>
              <a:rPr lang="en-US"/>
              <a:t>LinkedIn Posts Table | LOBECO own channels - 4 of 26</a:t>
            </a:r>
          </a:p>
        </p:txBody>
      </p:sp>
      <p:graphicFrame>
        <p:nvGraphicFramePr>
          <p:cNvPr id="5" name="Table Placeholder 4">
            <a:extLst>
              <a:ext uri="{FF2B5EF4-FFF2-40B4-BE49-F238E27FC236}">
                <a16:creationId xmlns:a16="http://schemas.microsoft.com/office/drawing/2014/main" id="{C1BFC6F5-93FD-49B3-973F-1D65CD3FEB48}"/>
              </a:ext>
            </a:extLst>
          </p:cNvPr>
          <p:cNvGraphicFramePr>
            <a:graphicFrameLocks noGrp="1"/>
          </p:cNvGraphicFramePr>
          <p:nvPr>
            <p:ph type="tbl" sz="quarter" idx="13"/>
            <p:extLst>
              <p:ext uri="{D42A27DB-BD31-4B8C-83A1-F6EECF244321}">
                <p14:modId xmlns:p14="http://schemas.microsoft.com/office/powerpoint/2010/main" val="2131670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41299161"/>
                    </a:ext>
                  </a:extLst>
                </a:gridCol>
                <a:gridCol w="1563623">
                  <a:extLst>
                    <a:ext uri="{9D8B030D-6E8A-4147-A177-3AD203B41FA5}">
                      <a16:colId xmlns:a16="http://schemas.microsoft.com/office/drawing/2014/main" val="4264464194"/>
                    </a:ext>
                  </a:extLst>
                </a:gridCol>
                <a:gridCol w="493776">
                  <a:extLst>
                    <a:ext uri="{9D8B030D-6E8A-4147-A177-3AD203B41FA5}">
                      <a16:colId xmlns:a16="http://schemas.microsoft.com/office/drawing/2014/main" val="4068691102"/>
                    </a:ext>
                  </a:extLst>
                </a:gridCol>
                <a:gridCol w="493776">
                  <a:extLst>
                    <a:ext uri="{9D8B030D-6E8A-4147-A177-3AD203B41FA5}">
                      <a16:colId xmlns:a16="http://schemas.microsoft.com/office/drawing/2014/main" val="3303695566"/>
                    </a:ext>
                  </a:extLst>
                </a:gridCol>
                <a:gridCol w="493776">
                  <a:extLst>
                    <a:ext uri="{9D8B030D-6E8A-4147-A177-3AD203B41FA5}">
                      <a16:colId xmlns:a16="http://schemas.microsoft.com/office/drawing/2014/main" val="2017646798"/>
                    </a:ext>
                  </a:extLst>
                </a:gridCol>
                <a:gridCol w="493776">
                  <a:extLst>
                    <a:ext uri="{9D8B030D-6E8A-4147-A177-3AD203B41FA5}">
                      <a16:colId xmlns:a16="http://schemas.microsoft.com/office/drawing/2014/main" val="2879203437"/>
                    </a:ext>
                  </a:extLst>
                </a:gridCol>
                <a:gridCol w="493776">
                  <a:extLst>
                    <a:ext uri="{9D8B030D-6E8A-4147-A177-3AD203B41FA5}">
                      <a16:colId xmlns:a16="http://schemas.microsoft.com/office/drawing/2014/main" val="2804364495"/>
                    </a:ext>
                  </a:extLst>
                </a:gridCol>
                <a:gridCol w="493776">
                  <a:extLst>
                    <a:ext uri="{9D8B030D-6E8A-4147-A177-3AD203B41FA5}">
                      <a16:colId xmlns:a16="http://schemas.microsoft.com/office/drawing/2014/main" val="1046342370"/>
                    </a:ext>
                  </a:extLst>
                </a:gridCol>
                <a:gridCol w="493776">
                  <a:extLst>
                    <a:ext uri="{9D8B030D-6E8A-4147-A177-3AD203B41FA5}">
                      <a16:colId xmlns:a16="http://schemas.microsoft.com/office/drawing/2014/main" val="2480131703"/>
                    </a:ext>
                  </a:extLst>
                </a:gridCol>
                <a:gridCol w="493776">
                  <a:extLst>
                    <a:ext uri="{9D8B030D-6E8A-4147-A177-3AD203B41FA5}">
                      <a16:colId xmlns:a16="http://schemas.microsoft.com/office/drawing/2014/main" val="2890101304"/>
                    </a:ext>
                  </a:extLst>
                </a:gridCol>
                <a:gridCol w="493776">
                  <a:extLst>
                    <a:ext uri="{9D8B030D-6E8A-4147-A177-3AD203B41FA5}">
                      <a16:colId xmlns:a16="http://schemas.microsoft.com/office/drawing/2014/main" val="666405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26360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- 2024-08-27 14:40:38</a:t>
                      </a:r>
                      <a:r>
                        <a:rPr kumimoji="0" lang="en-US" sz="1000" b="0" i="0" u="none" strike="noStrike" kern="1200" cap="none" spc="0" normalizeH="0" baseline="0" noProof="0">
                          <a:ln>
                            <a:noFill/>
                          </a:ln>
                          <a:solidFill>
                            <a:prstClr val="black"/>
                          </a:solidFill>
                          <a:effectLst/>
                          <a:uLnTx/>
                          <a:uFillTx/>
                          <a:latin typeface="Calibri"/>
                          <a:ea typeface="+mn-ea"/>
                          <a:cs typeface="+mn-cs"/>
                        </a:rPr>
                        <a:t>
 Welcome to the Team 🚀
We welcome on board Cynthia Gunzenheimer as a new Senior Consultant &amp; Team Lead for our #ConsumerGoods vertical.
Cynthia brings a wealth of expertise in marketing, particularly in #SocialMedia. Her passion for the industry has shaped her academic journey and professional experiences, making her the perfect fit to lead our Consumer Goods team together with Director Frederik Paschko.
With the newly created vertical, we are taking a significant step forward in expanding our business and enhancing our services. This new department will allow us to deliver even greater value to our clients in the field of #DigitalCommunication.
Cynthia, we are excited to work with you and to grow our Consumer Goods team together!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15.118898623279 %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21135400"/>
                  </a:ext>
                </a:extLst>
              </a:tr>
            </a:tbl>
          </a:graphicData>
        </a:graphic>
      </p:graphicFrame>
      <p:sp>
        <p:nvSpPr>
          <p:cNvPr id="4" name="Text Placeholder 3">
            <a:extLst>
              <a:ext uri="{FF2B5EF4-FFF2-40B4-BE49-F238E27FC236}">
                <a16:creationId xmlns:a16="http://schemas.microsoft.com/office/drawing/2014/main" id="{034D0D52-0564-4B54-81B8-DF9D360B4F0B}"/>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23440472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396EA-BC8C-48CE-AA58-F2D73A052953}"/>
              </a:ext>
            </a:extLst>
          </p:cNvPr>
          <p:cNvSpPr>
            <a:spLocks noGrp="1"/>
          </p:cNvSpPr>
          <p:nvPr>
            <p:ph type="title"/>
          </p:nvPr>
        </p:nvSpPr>
        <p:spPr/>
        <p:txBody>
          <a:bodyPr/>
          <a:lstStyle/>
          <a:p>
            <a:r>
              <a:rPr lang="en-US"/>
              <a:t>LinkedIn Posts Table | LOBECO own channels - 5 of 26</a:t>
            </a:r>
          </a:p>
        </p:txBody>
      </p:sp>
      <p:graphicFrame>
        <p:nvGraphicFramePr>
          <p:cNvPr id="5" name="Table Placeholder 4">
            <a:extLst>
              <a:ext uri="{FF2B5EF4-FFF2-40B4-BE49-F238E27FC236}">
                <a16:creationId xmlns:a16="http://schemas.microsoft.com/office/drawing/2014/main" id="{B0FB1D3E-A5E5-4F78-9BB5-9AD89E144983}"/>
              </a:ext>
            </a:extLst>
          </p:cNvPr>
          <p:cNvGraphicFramePr>
            <a:graphicFrameLocks noGrp="1"/>
          </p:cNvGraphicFramePr>
          <p:nvPr>
            <p:ph type="tbl" sz="quarter" idx="13"/>
            <p:extLst>
              <p:ext uri="{D42A27DB-BD31-4B8C-83A1-F6EECF244321}">
                <p14:modId xmlns:p14="http://schemas.microsoft.com/office/powerpoint/2010/main" val="3779008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75563250"/>
                    </a:ext>
                  </a:extLst>
                </a:gridCol>
                <a:gridCol w="1563623">
                  <a:extLst>
                    <a:ext uri="{9D8B030D-6E8A-4147-A177-3AD203B41FA5}">
                      <a16:colId xmlns:a16="http://schemas.microsoft.com/office/drawing/2014/main" val="2295585508"/>
                    </a:ext>
                  </a:extLst>
                </a:gridCol>
                <a:gridCol w="493776">
                  <a:extLst>
                    <a:ext uri="{9D8B030D-6E8A-4147-A177-3AD203B41FA5}">
                      <a16:colId xmlns:a16="http://schemas.microsoft.com/office/drawing/2014/main" val="684657185"/>
                    </a:ext>
                  </a:extLst>
                </a:gridCol>
                <a:gridCol w="493776">
                  <a:extLst>
                    <a:ext uri="{9D8B030D-6E8A-4147-A177-3AD203B41FA5}">
                      <a16:colId xmlns:a16="http://schemas.microsoft.com/office/drawing/2014/main" val="3326426020"/>
                    </a:ext>
                  </a:extLst>
                </a:gridCol>
                <a:gridCol w="493776">
                  <a:extLst>
                    <a:ext uri="{9D8B030D-6E8A-4147-A177-3AD203B41FA5}">
                      <a16:colId xmlns:a16="http://schemas.microsoft.com/office/drawing/2014/main" val="1700064934"/>
                    </a:ext>
                  </a:extLst>
                </a:gridCol>
                <a:gridCol w="493776">
                  <a:extLst>
                    <a:ext uri="{9D8B030D-6E8A-4147-A177-3AD203B41FA5}">
                      <a16:colId xmlns:a16="http://schemas.microsoft.com/office/drawing/2014/main" val="2944240316"/>
                    </a:ext>
                  </a:extLst>
                </a:gridCol>
                <a:gridCol w="493776">
                  <a:extLst>
                    <a:ext uri="{9D8B030D-6E8A-4147-A177-3AD203B41FA5}">
                      <a16:colId xmlns:a16="http://schemas.microsoft.com/office/drawing/2014/main" val="24402639"/>
                    </a:ext>
                  </a:extLst>
                </a:gridCol>
                <a:gridCol w="493776">
                  <a:extLst>
                    <a:ext uri="{9D8B030D-6E8A-4147-A177-3AD203B41FA5}">
                      <a16:colId xmlns:a16="http://schemas.microsoft.com/office/drawing/2014/main" val="1271044620"/>
                    </a:ext>
                  </a:extLst>
                </a:gridCol>
                <a:gridCol w="493776">
                  <a:extLst>
                    <a:ext uri="{9D8B030D-6E8A-4147-A177-3AD203B41FA5}">
                      <a16:colId xmlns:a16="http://schemas.microsoft.com/office/drawing/2014/main" val="3276204967"/>
                    </a:ext>
                  </a:extLst>
                </a:gridCol>
                <a:gridCol w="493776">
                  <a:extLst>
                    <a:ext uri="{9D8B030D-6E8A-4147-A177-3AD203B41FA5}">
                      <a16:colId xmlns:a16="http://schemas.microsoft.com/office/drawing/2014/main" val="1673004692"/>
                    </a:ext>
                  </a:extLst>
                </a:gridCol>
                <a:gridCol w="493776">
                  <a:extLst>
                    <a:ext uri="{9D8B030D-6E8A-4147-A177-3AD203B41FA5}">
                      <a16:colId xmlns:a16="http://schemas.microsoft.com/office/drawing/2014/main" val="572707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48698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- 2024-07-10 14:20:39</a:t>
                      </a:r>
                      <a:r>
                        <a:rPr kumimoji="0" lang="en-US" sz="1000" b="0" i="0" u="none" strike="noStrike" kern="1200" cap="none" spc="0" normalizeH="0" baseline="0" noProof="0">
                          <a:ln>
                            <a:noFill/>
                          </a:ln>
                          <a:solidFill>
                            <a:prstClr val="black"/>
                          </a:solidFill>
                          <a:effectLst/>
                          <a:uLnTx/>
                          <a:uFillTx/>
                          <a:latin typeface="Calibri"/>
                          <a:ea typeface="+mn-ea"/>
                          <a:cs typeface="+mn-cs"/>
                        </a:rPr>
                        <a:t>
 #Marketing &amp; #Communication in #Sports
Sponsorship matchmaking is an area where we at LOBECO are not only expanding our efforts but also actively building a dedicated department and assembling a team of experts.
In collaboration with Campus M University our #Sponsoring team successfully developed a module on "Marketing &amp; Communication in Sports".
The final presentation of this module took place in our LOBECO office this week, showcasing the marketing strategies developed by the Master's students in Sports Marketing and Management for former individual athletes and coaches. 
Thank you for the inspiring collaboration, Mark Rothballer! It is always refreshing to receive such valuable input and ideas from emerging talents.
Emil Martini, Marvin Leu, William Pesch, Maximilian Sommer
#SportsMarketing #DigitalMarketing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12.372448979592 %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82254017"/>
                  </a:ext>
                </a:extLst>
              </a:tr>
            </a:tbl>
          </a:graphicData>
        </a:graphic>
      </p:graphicFrame>
      <p:sp>
        <p:nvSpPr>
          <p:cNvPr id="4" name="Text Placeholder 3">
            <a:extLst>
              <a:ext uri="{FF2B5EF4-FFF2-40B4-BE49-F238E27FC236}">
                <a16:creationId xmlns:a16="http://schemas.microsoft.com/office/drawing/2014/main" id="{F8FE7EFF-2726-4B8E-9AE0-1F814E64043E}"/>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36420021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6D966-BD57-4A7E-A97C-5F6E7D2B41F7}"/>
              </a:ext>
            </a:extLst>
          </p:cNvPr>
          <p:cNvSpPr>
            <a:spLocks noGrp="1"/>
          </p:cNvSpPr>
          <p:nvPr>
            <p:ph type="title"/>
          </p:nvPr>
        </p:nvSpPr>
        <p:spPr/>
        <p:txBody>
          <a:bodyPr/>
          <a:lstStyle/>
          <a:p>
            <a:r>
              <a:rPr lang="en-US"/>
              <a:t>LinkedIn Posts Table | LOBECO own channels - 6 of 26</a:t>
            </a:r>
          </a:p>
        </p:txBody>
      </p:sp>
      <p:graphicFrame>
        <p:nvGraphicFramePr>
          <p:cNvPr id="5" name="Table Placeholder 4">
            <a:extLst>
              <a:ext uri="{FF2B5EF4-FFF2-40B4-BE49-F238E27FC236}">
                <a16:creationId xmlns:a16="http://schemas.microsoft.com/office/drawing/2014/main" id="{7CED33B8-8CEB-4526-B19C-A33E62A3F3F7}"/>
              </a:ext>
            </a:extLst>
          </p:cNvPr>
          <p:cNvGraphicFramePr>
            <a:graphicFrameLocks noGrp="1"/>
          </p:cNvGraphicFramePr>
          <p:nvPr>
            <p:ph type="tbl" sz="quarter" idx="13"/>
            <p:extLst>
              <p:ext uri="{D42A27DB-BD31-4B8C-83A1-F6EECF244321}">
                <p14:modId xmlns:p14="http://schemas.microsoft.com/office/powerpoint/2010/main" val="64117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087921519"/>
                    </a:ext>
                  </a:extLst>
                </a:gridCol>
                <a:gridCol w="1563623">
                  <a:extLst>
                    <a:ext uri="{9D8B030D-6E8A-4147-A177-3AD203B41FA5}">
                      <a16:colId xmlns:a16="http://schemas.microsoft.com/office/drawing/2014/main" val="2120214253"/>
                    </a:ext>
                  </a:extLst>
                </a:gridCol>
                <a:gridCol w="493776">
                  <a:extLst>
                    <a:ext uri="{9D8B030D-6E8A-4147-A177-3AD203B41FA5}">
                      <a16:colId xmlns:a16="http://schemas.microsoft.com/office/drawing/2014/main" val="4075733986"/>
                    </a:ext>
                  </a:extLst>
                </a:gridCol>
                <a:gridCol w="493776">
                  <a:extLst>
                    <a:ext uri="{9D8B030D-6E8A-4147-A177-3AD203B41FA5}">
                      <a16:colId xmlns:a16="http://schemas.microsoft.com/office/drawing/2014/main" val="2049629249"/>
                    </a:ext>
                  </a:extLst>
                </a:gridCol>
                <a:gridCol w="493776">
                  <a:extLst>
                    <a:ext uri="{9D8B030D-6E8A-4147-A177-3AD203B41FA5}">
                      <a16:colId xmlns:a16="http://schemas.microsoft.com/office/drawing/2014/main" val="1413554933"/>
                    </a:ext>
                  </a:extLst>
                </a:gridCol>
                <a:gridCol w="493776">
                  <a:extLst>
                    <a:ext uri="{9D8B030D-6E8A-4147-A177-3AD203B41FA5}">
                      <a16:colId xmlns:a16="http://schemas.microsoft.com/office/drawing/2014/main" val="1641479722"/>
                    </a:ext>
                  </a:extLst>
                </a:gridCol>
                <a:gridCol w="493776">
                  <a:extLst>
                    <a:ext uri="{9D8B030D-6E8A-4147-A177-3AD203B41FA5}">
                      <a16:colId xmlns:a16="http://schemas.microsoft.com/office/drawing/2014/main" val="1782556920"/>
                    </a:ext>
                  </a:extLst>
                </a:gridCol>
                <a:gridCol w="493776">
                  <a:extLst>
                    <a:ext uri="{9D8B030D-6E8A-4147-A177-3AD203B41FA5}">
                      <a16:colId xmlns:a16="http://schemas.microsoft.com/office/drawing/2014/main" val="79031133"/>
                    </a:ext>
                  </a:extLst>
                </a:gridCol>
                <a:gridCol w="493776">
                  <a:extLst>
                    <a:ext uri="{9D8B030D-6E8A-4147-A177-3AD203B41FA5}">
                      <a16:colId xmlns:a16="http://schemas.microsoft.com/office/drawing/2014/main" val="1259167492"/>
                    </a:ext>
                  </a:extLst>
                </a:gridCol>
                <a:gridCol w="493776">
                  <a:extLst>
                    <a:ext uri="{9D8B030D-6E8A-4147-A177-3AD203B41FA5}">
                      <a16:colId xmlns:a16="http://schemas.microsoft.com/office/drawing/2014/main" val="154327500"/>
                    </a:ext>
                  </a:extLst>
                </a:gridCol>
                <a:gridCol w="493776">
                  <a:extLst>
                    <a:ext uri="{9D8B030D-6E8A-4147-A177-3AD203B41FA5}">
                      <a16:colId xmlns:a16="http://schemas.microsoft.com/office/drawing/2014/main" val="1104162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70685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- 2024-07-11 13:54:18</a:t>
                      </a:r>
                      <a:r>
                        <a:rPr kumimoji="0" lang="en-US" sz="1000" b="0" i="0" u="none" strike="noStrike" kern="1200" cap="none" spc="0" normalizeH="0" baseline="0" noProof="0">
                          <a:ln>
                            <a:noFill/>
                          </a:ln>
                          <a:solidFill>
                            <a:prstClr val="black"/>
                          </a:solidFill>
                          <a:effectLst/>
                          <a:uLnTx/>
                          <a:uFillTx/>
                          <a:latin typeface="Calibri"/>
                          <a:ea typeface="+mn-ea"/>
                          <a:cs typeface="+mn-cs"/>
                        </a:rPr>
                        <a:t>
 Future-Ready: One #Vision, one #Team - LOBECO's Leadership Offsite
At our two-day #Leadership #Workshop our #Teamleads prepare for what's next. 🚀
Behind the scenes, our leadership team is hard at work crafting a shared vision for the #Future. At LOBECO, we believe that strong leadership is the cornerstone of success. Through our collaborative workshops, we're aligning our strategies and reinforcing our commitment to progress. 
We are fostering a culture of entrepreneurship, ownership and feedback, while emphasizing the importance of critical thinking and adaptability. At the same time, we thoughtfully evaluate our roots, our achievements and our future aspirations to ensure that our vision remains aligned with our core values and goals. Together, we’re ready for whatever the future holds!
#LOBECOpower #FutureReady #Offsite #UnitedInProgress #BehindTheScenes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9.9885189437428 %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0705112"/>
                  </a:ext>
                </a:extLst>
              </a:tr>
            </a:tbl>
          </a:graphicData>
        </a:graphic>
      </p:graphicFrame>
      <p:sp>
        <p:nvSpPr>
          <p:cNvPr id="4" name="Text Placeholder 3">
            <a:extLst>
              <a:ext uri="{FF2B5EF4-FFF2-40B4-BE49-F238E27FC236}">
                <a16:creationId xmlns:a16="http://schemas.microsoft.com/office/drawing/2014/main" id="{9FF4C1D0-A70C-4EC6-83AC-41C2A66CEBB0}"/>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28050384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A03C4-6743-4F0A-A5C4-D6AFF332FF2E}"/>
              </a:ext>
            </a:extLst>
          </p:cNvPr>
          <p:cNvSpPr>
            <a:spLocks noGrp="1"/>
          </p:cNvSpPr>
          <p:nvPr>
            <p:ph type="title"/>
          </p:nvPr>
        </p:nvSpPr>
        <p:spPr/>
        <p:txBody>
          <a:bodyPr/>
          <a:lstStyle/>
          <a:p>
            <a:r>
              <a:rPr lang="en-US"/>
              <a:t>LinkedIn Posts Table | LOBECO own channels - 7 of 26</a:t>
            </a:r>
          </a:p>
        </p:txBody>
      </p:sp>
      <p:graphicFrame>
        <p:nvGraphicFramePr>
          <p:cNvPr id="5" name="Table Placeholder 4">
            <a:extLst>
              <a:ext uri="{FF2B5EF4-FFF2-40B4-BE49-F238E27FC236}">
                <a16:creationId xmlns:a16="http://schemas.microsoft.com/office/drawing/2014/main" id="{CEB2F5FC-8314-4C19-BABB-F7FBE6095F84}"/>
              </a:ext>
            </a:extLst>
          </p:cNvPr>
          <p:cNvGraphicFramePr>
            <a:graphicFrameLocks noGrp="1"/>
          </p:cNvGraphicFramePr>
          <p:nvPr>
            <p:ph type="tbl" sz="quarter" idx="13"/>
            <p:extLst>
              <p:ext uri="{D42A27DB-BD31-4B8C-83A1-F6EECF244321}">
                <p14:modId xmlns:p14="http://schemas.microsoft.com/office/powerpoint/2010/main" val="4087776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559354625"/>
                    </a:ext>
                  </a:extLst>
                </a:gridCol>
                <a:gridCol w="1563623">
                  <a:extLst>
                    <a:ext uri="{9D8B030D-6E8A-4147-A177-3AD203B41FA5}">
                      <a16:colId xmlns:a16="http://schemas.microsoft.com/office/drawing/2014/main" val="3153928388"/>
                    </a:ext>
                  </a:extLst>
                </a:gridCol>
                <a:gridCol w="493776">
                  <a:extLst>
                    <a:ext uri="{9D8B030D-6E8A-4147-A177-3AD203B41FA5}">
                      <a16:colId xmlns:a16="http://schemas.microsoft.com/office/drawing/2014/main" val="1254486662"/>
                    </a:ext>
                  </a:extLst>
                </a:gridCol>
                <a:gridCol w="493776">
                  <a:extLst>
                    <a:ext uri="{9D8B030D-6E8A-4147-A177-3AD203B41FA5}">
                      <a16:colId xmlns:a16="http://schemas.microsoft.com/office/drawing/2014/main" val="1146387825"/>
                    </a:ext>
                  </a:extLst>
                </a:gridCol>
                <a:gridCol w="493776">
                  <a:extLst>
                    <a:ext uri="{9D8B030D-6E8A-4147-A177-3AD203B41FA5}">
                      <a16:colId xmlns:a16="http://schemas.microsoft.com/office/drawing/2014/main" val="48347042"/>
                    </a:ext>
                  </a:extLst>
                </a:gridCol>
                <a:gridCol w="493776">
                  <a:extLst>
                    <a:ext uri="{9D8B030D-6E8A-4147-A177-3AD203B41FA5}">
                      <a16:colId xmlns:a16="http://schemas.microsoft.com/office/drawing/2014/main" val="1078884507"/>
                    </a:ext>
                  </a:extLst>
                </a:gridCol>
                <a:gridCol w="493776">
                  <a:extLst>
                    <a:ext uri="{9D8B030D-6E8A-4147-A177-3AD203B41FA5}">
                      <a16:colId xmlns:a16="http://schemas.microsoft.com/office/drawing/2014/main" val="1049800128"/>
                    </a:ext>
                  </a:extLst>
                </a:gridCol>
                <a:gridCol w="493776">
                  <a:extLst>
                    <a:ext uri="{9D8B030D-6E8A-4147-A177-3AD203B41FA5}">
                      <a16:colId xmlns:a16="http://schemas.microsoft.com/office/drawing/2014/main" val="1181154803"/>
                    </a:ext>
                  </a:extLst>
                </a:gridCol>
                <a:gridCol w="493776">
                  <a:extLst>
                    <a:ext uri="{9D8B030D-6E8A-4147-A177-3AD203B41FA5}">
                      <a16:colId xmlns:a16="http://schemas.microsoft.com/office/drawing/2014/main" val="1910821895"/>
                    </a:ext>
                  </a:extLst>
                </a:gridCol>
                <a:gridCol w="493776">
                  <a:extLst>
                    <a:ext uri="{9D8B030D-6E8A-4147-A177-3AD203B41FA5}">
                      <a16:colId xmlns:a16="http://schemas.microsoft.com/office/drawing/2014/main" val="329761552"/>
                    </a:ext>
                  </a:extLst>
                </a:gridCol>
                <a:gridCol w="493776">
                  <a:extLst>
                    <a:ext uri="{9D8B030D-6E8A-4147-A177-3AD203B41FA5}">
                      <a16:colId xmlns:a16="http://schemas.microsoft.com/office/drawing/2014/main" val="2183942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85117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- 2024-08-07 14:37:32</a:t>
                      </a:r>
                      <a:r>
                        <a:rPr kumimoji="0" lang="en-US" sz="1000" b="0" i="0" u="none" strike="noStrike" kern="1200" cap="none" spc="0" normalizeH="0" baseline="0" noProof="0">
                          <a:ln>
                            <a:noFill/>
                          </a:ln>
                          <a:solidFill>
                            <a:prstClr val="black"/>
                          </a:solidFill>
                          <a:effectLst/>
                          <a:uLnTx/>
                          <a:uFillTx/>
                          <a:latin typeface="Calibri"/>
                          <a:ea typeface="+mn-ea"/>
                          <a:cs typeface="+mn-cs"/>
                        </a:rPr>
                        <a:t>
 Strategic #Sponsorship session with Europa-Park
Our teams Consumer Goods &amp; Sponsoring dedicated an intensive day to a workshop with Europa-Park, focusing on sponsorship strategy. 
Together with our long-standing client, we achieved excellent results, we aligned on future partnerships, we set the stage for future success and even topped off the day with a thrilling roller coaster ride as the perfect ending. 🎢
We’re looking forward to our next steps together!
Nicolas Mack, Philipp Hensle, Thomas Muhr, Frederik Paschko, Emil Martini, Antonia Goetjes, Lorenz Beringer
#LOBECOpower #SocialMediaStrategy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12.689762553523 %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38672211"/>
                  </a:ext>
                </a:extLst>
              </a:tr>
            </a:tbl>
          </a:graphicData>
        </a:graphic>
      </p:graphicFrame>
      <p:sp>
        <p:nvSpPr>
          <p:cNvPr id="4" name="Text Placeholder 3">
            <a:extLst>
              <a:ext uri="{FF2B5EF4-FFF2-40B4-BE49-F238E27FC236}">
                <a16:creationId xmlns:a16="http://schemas.microsoft.com/office/drawing/2014/main" id="{F31A64C4-757C-46FF-8BEC-EEB20EC2CD38}"/>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19781715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03EEC-5926-4BFB-A454-1F84BD0617F1}"/>
              </a:ext>
            </a:extLst>
          </p:cNvPr>
          <p:cNvSpPr>
            <a:spLocks noGrp="1"/>
          </p:cNvSpPr>
          <p:nvPr>
            <p:ph type="title"/>
          </p:nvPr>
        </p:nvSpPr>
        <p:spPr/>
        <p:txBody>
          <a:bodyPr/>
          <a:lstStyle/>
          <a:p>
            <a:r>
              <a:rPr lang="en-US"/>
              <a:t>LinkedIn Posts Table | LOBECO own channels - 8 of 26</a:t>
            </a:r>
          </a:p>
        </p:txBody>
      </p:sp>
      <p:graphicFrame>
        <p:nvGraphicFramePr>
          <p:cNvPr id="5" name="Table Placeholder 4">
            <a:extLst>
              <a:ext uri="{FF2B5EF4-FFF2-40B4-BE49-F238E27FC236}">
                <a16:creationId xmlns:a16="http://schemas.microsoft.com/office/drawing/2014/main" id="{4A6CF00E-DB54-493F-9B44-906342DF8825}"/>
              </a:ext>
            </a:extLst>
          </p:cNvPr>
          <p:cNvGraphicFramePr>
            <a:graphicFrameLocks noGrp="1"/>
          </p:cNvGraphicFramePr>
          <p:nvPr>
            <p:ph type="tbl" sz="quarter" idx="13"/>
            <p:extLst>
              <p:ext uri="{D42A27DB-BD31-4B8C-83A1-F6EECF244321}">
                <p14:modId xmlns:p14="http://schemas.microsoft.com/office/powerpoint/2010/main" val="2088268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36429135"/>
                    </a:ext>
                  </a:extLst>
                </a:gridCol>
                <a:gridCol w="1563623">
                  <a:extLst>
                    <a:ext uri="{9D8B030D-6E8A-4147-A177-3AD203B41FA5}">
                      <a16:colId xmlns:a16="http://schemas.microsoft.com/office/drawing/2014/main" val="1984433470"/>
                    </a:ext>
                  </a:extLst>
                </a:gridCol>
                <a:gridCol w="493776">
                  <a:extLst>
                    <a:ext uri="{9D8B030D-6E8A-4147-A177-3AD203B41FA5}">
                      <a16:colId xmlns:a16="http://schemas.microsoft.com/office/drawing/2014/main" val="853978809"/>
                    </a:ext>
                  </a:extLst>
                </a:gridCol>
                <a:gridCol w="493776">
                  <a:extLst>
                    <a:ext uri="{9D8B030D-6E8A-4147-A177-3AD203B41FA5}">
                      <a16:colId xmlns:a16="http://schemas.microsoft.com/office/drawing/2014/main" val="1065108522"/>
                    </a:ext>
                  </a:extLst>
                </a:gridCol>
                <a:gridCol w="493776">
                  <a:extLst>
                    <a:ext uri="{9D8B030D-6E8A-4147-A177-3AD203B41FA5}">
                      <a16:colId xmlns:a16="http://schemas.microsoft.com/office/drawing/2014/main" val="3701789627"/>
                    </a:ext>
                  </a:extLst>
                </a:gridCol>
                <a:gridCol w="493776">
                  <a:extLst>
                    <a:ext uri="{9D8B030D-6E8A-4147-A177-3AD203B41FA5}">
                      <a16:colId xmlns:a16="http://schemas.microsoft.com/office/drawing/2014/main" val="2450493808"/>
                    </a:ext>
                  </a:extLst>
                </a:gridCol>
                <a:gridCol w="493776">
                  <a:extLst>
                    <a:ext uri="{9D8B030D-6E8A-4147-A177-3AD203B41FA5}">
                      <a16:colId xmlns:a16="http://schemas.microsoft.com/office/drawing/2014/main" val="1839357576"/>
                    </a:ext>
                  </a:extLst>
                </a:gridCol>
                <a:gridCol w="493776">
                  <a:extLst>
                    <a:ext uri="{9D8B030D-6E8A-4147-A177-3AD203B41FA5}">
                      <a16:colId xmlns:a16="http://schemas.microsoft.com/office/drawing/2014/main" val="1078607350"/>
                    </a:ext>
                  </a:extLst>
                </a:gridCol>
                <a:gridCol w="493776">
                  <a:extLst>
                    <a:ext uri="{9D8B030D-6E8A-4147-A177-3AD203B41FA5}">
                      <a16:colId xmlns:a16="http://schemas.microsoft.com/office/drawing/2014/main" val="3335193473"/>
                    </a:ext>
                  </a:extLst>
                </a:gridCol>
                <a:gridCol w="493776">
                  <a:extLst>
                    <a:ext uri="{9D8B030D-6E8A-4147-A177-3AD203B41FA5}">
                      <a16:colId xmlns:a16="http://schemas.microsoft.com/office/drawing/2014/main" val="2954934345"/>
                    </a:ext>
                  </a:extLst>
                </a:gridCol>
                <a:gridCol w="493776">
                  <a:extLst>
                    <a:ext uri="{9D8B030D-6E8A-4147-A177-3AD203B41FA5}">
                      <a16:colId xmlns:a16="http://schemas.microsoft.com/office/drawing/2014/main" val="3847131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67369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- 2024-08-06 07:36:07</a:t>
                      </a:r>
                      <a:r>
                        <a:rPr kumimoji="0" lang="en-US" sz="1000" b="0" i="0" u="none" strike="noStrike" kern="1200" cap="none" spc="0" normalizeH="0" baseline="0" noProof="0">
                          <a:ln>
                            <a:noFill/>
                          </a:ln>
                          <a:solidFill>
                            <a:prstClr val="black"/>
                          </a:solidFill>
                          <a:effectLst/>
                          <a:uLnTx/>
                          <a:uFillTx/>
                          <a:latin typeface="Calibri"/>
                          <a:ea typeface="+mn-ea"/>
                          <a:cs typeface="+mn-cs"/>
                        </a:rPr>
                        <a:t>
 LOBECO names Frederik Paschko as Director of newly created Consumer Goods vertical
Frederik joined LOBECO in 2018 and has since demonstrated remarkable growth. Every year, he took on greater responsibility, managed a wider client portfolio, and showcased outstanding leadership skills in an ever-expanding team. His career journey has been nothing short of inspiring.
Frederik’s passion for the #Sports and #ConsumerGoods industry, along with his exceptional skills, has been instrumental in building our client portfolio, making him the perfect fit for this role.
LOBECO is now creating a “Consumer Goods” vertical within the company structure to further develop new business under the management of Frederik. Within his department we will also continue to expand our services in areas such as web services to provide optimal benefits for our clients in the field of #DigitalCommunication.
Congratulations, Freddi! We are excited about the future ahead.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16.396171452351 %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44173478"/>
                  </a:ext>
                </a:extLst>
              </a:tr>
            </a:tbl>
          </a:graphicData>
        </a:graphic>
      </p:graphicFrame>
      <p:sp>
        <p:nvSpPr>
          <p:cNvPr id="4" name="Text Placeholder 3">
            <a:extLst>
              <a:ext uri="{FF2B5EF4-FFF2-40B4-BE49-F238E27FC236}">
                <a16:creationId xmlns:a16="http://schemas.microsoft.com/office/drawing/2014/main" id="{E304ADBC-6192-4BBD-B1B0-DA61CAA44515}"/>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40043084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02EFF-EC5B-49CF-B81B-4DAC2126719C}"/>
              </a:ext>
            </a:extLst>
          </p:cNvPr>
          <p:cNvSpPr>
            <a:spLocks noGrp="1"/>
          </p:cNvSpPr>
          <p:nvPr>
            <p:ph type="title"/>
          </p:nvPr>
        </p:nvSpPr>
        <p:spPr/>
        <p:txBody>
          <a:bodyPr/>
          <a:lstStyle/>
          <a:p>
            <a:r>
              <a:rPr lang="en-US"/>
              <a:t>LinkedIn Posts Table | LOBECO own channels - 9 of 26</a:t>
            </a:r>
          </a:p>
        </p:txBody>
      </p:sp>
      <p:graphicFrame>
        <p:nvGraphicFramePr>
          <p:cNvPr id="5" name="Table Placeholder 4">
            <a:extLst>
              <a:ext uri="{FF2B5EF4-FFF2-40B4-BE49-F238E27FC236}">
                <a16:creationId xmlns:a16="http://schemas.microsoft.com/office/drawing/2014/main" id="{43EA25DD-E969-4086-AE12-B11850973E21}"/>
              </a:ext>
            </a:extLst>
          </p:cNvPr>
          <p:cNvGraphicFramePr>
            <a:graphicFrameLocks noGrp="1"/>
          </p:cNvGraphicFramePr>
          <p:nvPr>
            <p:ph type="tbl" sz="quarter" idx="13"/>
            <p:extLst>
              <p:ext uri="{D42A27DB-BD31-4B8C-83A1-F6EECF244321}">
                <p14:modId xmlns:p14="http://schemas.microsoft.com/office/powerpoint/2010/main" val="2208719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29696917"/>
                    </a:ext>
                  </a:extLst>
                </a:gridCol>
                <a:gridCol w="1563623">
                  <a:extLst>
                    <a:ext uri="{9D8B030D-6E8A-4147-A177-3AD203B41FA5}">
                      <a16:colId xmlns:a16="http://schemas.microsoft.com/office/drawing/2014/main" val="1197450584"/>
                    </a:ext>
                  </a:extLst>
                </a:gridCol>
                <a:gridCol w="493776">
                  <a:extLst>
                    <a:ext uri="{9D8B030D-6E8A-4147-A177-3AD203B41FA5}">
                      <a16:colId xmlns:a16="http://schemas.microsoft.com/office/drawing/2014/main" val="3469469122"/>
                    </a:ext>
                  </a:extLst>
                </a:gridCol>
                <a:gridCol w="493776">
                  <a:extLst>
                    <a:ext uri="{9D8B030D-6E8A-4147-A177-3AD203B41FA5}">
                      <a16:colId xmlns:a16="http://schemas.microsoft.com/office/drawing/2014/main" val="3475253571"/>
                    </a:ext>
                  </a:extLst>
                </a:gridCol>
                <a:gridCol w="493776">
                  <a:extLst>
                    <a:ext uri="{9D8B030D-6E8A-4147-A177-3AD203B41FA5}">
                      <a16:colId xmlns:a16="http://schemas.microsoft.com/office/drawing/2014/main" val="1514234546"/>
                    </a:ext>
                  </a:extLst>
                </a:gridCol>
                <a:gridCol w="493776">
                  <a:extLst>
                    <a:ext uri="{9D8B030D-6E8A-4147-A177-3AD203B41FA5}">
                      <a16:colId xmlns:a16="http://schemas.microsoft.com/office/drawing/2014/main" val="2694917432"/>
                    </a:ext>
                  </a:extLst>
                </a:gridCol>
                <a:gridCol w="493776">
                  <a:extLst>
                    <a:ext uri="{9D8B030D-6E8A-4147-A177-3AD203B41FA5}">
                      <a16:colId xmlns:a16="http://schemas.microsoft.com/office/drawing/2014/main" val="3699079791"/>
                    </a:ext>
                  </a:extLst>
                </a:gridCol>
                <a:gridCol w="493776">
                  <a:extLst>
                    <a:ext uri="{9D8B030D-6E8A-4147-A177-3AD203B41FA5}">
                      <a16:colId xmlns:a16="http://schemas.microsoft.com/office/drawing/2014/main" val="1200883219"/>
                    </a:ext>
                  </a:extLst>
                </a:gridCol>
                <a:gridCol w="493776">
                  <a:extLst>
                    <a:ext uri="{9D8B030D-6E8A-4147-A177-3AD203B41FA5}">
                      <a16:colId xmlns:a16="http://schemas.microsoft.com/office/drawing/2014/main" val="1706633709"/>
                    </a:ext>
                  </a:extLst>
                </a:gridCol>
                <a:gridCol w="493776">
                  <a:extLst>
                    <a:ext uri="{9D8B030D-6E8A-4147-A177-3AD203B41FA5}">
                      <a16:colId xmlns:a16="http://schemas.microsoft.com/office/drawing/2014/main" val="772698762"/>
                    </a:ext>
                  </a:extLst>
                </a:gridCol>
                <a:gridCol w="493776">
                  <a:extLst>
                    <a:ext uri="{9D8B030D-6E8A-4147-A177-3AD203B41FA5}">
                      <a16:colId xmlns:a16="http://schemas.microsoft.com/office/drawing/2014/main" val="2684427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71929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- 2024-07-17 16:37:44</a:t>
                      </a:r>
                      <a:r>
                        <a:rPr kumimoji="0" lang="en-US" sz="1000" b="0" i="0" u="none" strike="noStrike" kern="1200" cap="none" spc="0" normalizeH="0" baseline="0" noProof="0">
                          <a:ln>
                            <a:noFill/>
                          </a:ln>
                          <a:solidFill>
                            <a:prstClr val="black"/>
                          </a:solidFill>
                          <a:effectLst/>
                          <a:uLnTx/>
                          <a:uFillTx/>
                          <a:latin typeface="Calibri"/>
                          <a:ea typeface="+mn-ea"/>
                          <a:cs typeface="+mn-cs"/>
                        </a:rPr>
                        <a:t>
 We are excited to welcome Corinna Hilss to our team as our new Senior PR Manager and Team Lead for Corporate Communications.
Corinna joined us in June, bringing a in-depth expertise in corporate communications, media relations, employer branding, and video communication. With her extensive background as a former TV journalist, she adds significant media know-how and PR experience to our team.
We're thrilled to have you on board, Corinna. Welcome to the team!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10.509407985314 %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91996267"/>
                  </a:ext>
                </a:extLst>
              </a:tr>
            </a:tbl>
          </a:graphicData>
        </a:graphic>
      </p:graphicFrame>
      <p:sp>
        <p:nvSpPr>
          <p:cNvPr id="4" name="Text Placeholder 3">
            <a:extLst>
              <a:ext uri="{FF2B5EF4-FFF2-40B4-BE49-F238E27FC236}">
                <a16:creationId xmlns:a16="http://schemas.microsoft.com/office/drawing/2014/main" id="{E1B7983F-88E0-4DC7-A6C4-BC6888BBC782}"/>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5807698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098A9-E4DB-4718-853F-0385906FE451}"/>
              </a:ext>
            </a:extLst>
          </p:cNvPr>
          <p:cNvSpPr>
            <a:spLocks noGrp="1"/>
          </p:cNvSpPr>
          <p:nvPr>
            <p:ph type="title"/>
          </p:nvPr>
        </p:nvSpPr>
        <p:spPr/>
        <p:txBody>
          <a:bodyPr/>
          <a:lstStyle/>
          <a:p>
            <a:r>
              <a:rPr lang="en-US"/>
              <a:t>LinkedIn Posts Table | LOBECO own channels - 10 of 26</a:t>
            </a:r>
          </a:p>
        </p:txBody>
      </p:sp>
      <p:graphicFrame>
        <p:nvGraphicFramePr>
          <p:cNvPr id="5" name="Table Placeholder 4">
            <a:extLst>
              <a:ext uri="{FF2B5EF4-FFF2-40B4-BE49-F238E27FC236}">
                <a16:creationId xmlns:a16="http://schemas.microsoft.com/office/drawing/2014/main" id="{F31AC61E-A0FD-42C1-95FE-D537719E69FE}"/>
              </a:ext>
            </a:extLst>
          </p:cNvPr>
          <p:cNvGraphicFramePr>
            <a:graphicFrameLocks noGrp="1"/>
          </p:cNvGraphicFramePr>
          <p:nvPr>
            <p:ph type="tbl" sz="quarter" idx="13"/>
            <p:extLst>
              <p:ext uri="{D42A27DB-BD31-4B8C-83A1-F6EECF244321}">
                <p14:modId xmlns:p14="http://schemas.microsoft.com/office/powerpoint/2010/main" val="38028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186228204"/>
                    </a:ext>
                  </a:extLst>
                </a:gridCol>
                <a:gridCol w="1563623">
                  <a:extLst>
                    <a:ext uri="{9D8B030D-6E8A-4147-A177-3AD203B41FA5}">
                      <a16:colId xmlns:a16="http://schemas.microsoft.com/office/drawing/2014/main" val="3664273369"/>
                    </a:ext>
                  </a:extLst>
                </a:gridCol>
                <a:gridCol w="493776">
                  <a:extLst>
                    <a:ext uri="{9D8B030D-6E8A-4147-A177-3AD203B41FA5}">
                      <a16:colId xmlns:a16="http://schemas.microsoft.com/office/drawing/2014/main" val="3855619001"/>
                    </a:ext>
                  </a:extLst>
                </a:gridCol>
                <a:gridCol w="493776">
                  <a:extLst>
                    <a:ext uri="{9D8B030D-6E8A-4147-A177-3AD203B41FA5}">
                      <a16:colId xmlns:a16="http://schemas.microsoft.com/office/drawing/2014/main" val="4019903174"/>
                    </a:ext>
                  </a:extLst>
                </a:gridCol>
                <a:gridCol w="493776">
                  <a:extLst>
                    <a:ext uri="{9D8B030D-6E8A-4147-A177-3AD203B41FA5}">
                      <a16:colId xmlns:a16="http://schemas.microsoft.com/office/drawing/2014/main" val="3206820097"/>
                    </a:ext>
                  </a:extLst>
                </a:gridCol>
                <a:gridCol w="493776">
                  <a:extLst>
                    <a:ext uri="{9D8B030D-6E8A-4147-A177-3AD203B41FA5}">
                      <a16:colId xmlns:a16="http://schemas.microsoft.com/office/drawing/2014/main" val="2321699727"/>
                    </a:ext>
                  </a:extLst>
                </a:gridCol>
                <a:gridCol w="493776">
                  <a:extLst>
                    <a:ext uri="{9D8B030D-6E8A-4147-A177-3AD203B41FA5}">
                      <a16:colId xmlns:a16="http://schemas.microsoft.com/office/drawing/2014/main" val="3204426056"/>
                    </a:ext>
                  </a:extLst>
                </a:gridCol>
                <a:gridCol w="493776">
                  <a:extLst>
                    <a:ext uri="{9D8B030D-6E8A-4147-A177-3AD203B41FA5}">
                      <a16:colId xmlns:a16="http://schemas.microsoft.com/office/drawing/2014/main" val="4121758504"/>
                    </a:ext>
                  </a:extLst>
                </a:gridCol>
                <a:gridCol w="493776">
                  <a:extLst>
                    <a:ext uri="{9D8B030D-6E8A-4147-A177-3AD203B41FA5}">
                      <a16:colId xmlns:a16="http://schemas.microsoft.com/office/drawing/2014/main" val="819791131"/>
                    </a:ext>
                  </a:extLst>
                </a:gridCol>
                <a:gridCol w="493776">
                  <a:extLst>
                    <a:ext uri="{9D8B030D-6E8A-4147-A177-3AD203B41FA5}">
                      <a16:colId xmlns:a16="http://schemas.microsoft.com/office/drawing/2014/main" val="123989739"/>
                    </a:ext>
                  </a:extLst>
                </a:gridCol>
                <a:gridCol w="493776">
                  <a:extLst>
                    <a:ext uri="{9D8B030D-6E8A-4147-A177-3AD203B41FA5}">
                      <a16:colId xmlns:a16="http://schemas.microsoft.com/office/drawing/2014/main" val="2704221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82299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- 2024-08-26 17:46:15</a:t>
                      </a:r>
                      <a:r>
                        <a:rPr kumimoji="0" lang="en-US" sz="1000" b="0" i="0" u="none" strike="noStrike" kern="1200" cap="none" spc="0" normalizeH="0" baseline="0" noProof="0">
                          <a:ln>
                            <a:noFill/>
                          </a:ln>
                          <a:solidFill>
                            <a:prstClr val="black"/>
                          </a:solidFill>
                          <a:effectLst/>
                          <a:uLnTx/>
                          <a:uFillTx/>
                          <a:latin typeface="Calibri"/>
                          <a:ea typeface="+mn-ea"/>
                          <a:cs typeface="+mn-cs"/>
                        </a:rPr>
                        <a:t>
 🎉 Big news: Our website just got a major glow-up! 🚀
After months of hard work and passion, our digital business card LOBECO.de has a brand-new face - and we couldn’t be prouder to share it with you!
Here’s what’s new:
🎁 A gift to ourselves: As we celebrated our 10th anniversary, we wanted to give ourselves something special - a website that embodies everything we’ve become. It’s our way of marking a decade of growth.
💡 Authenticity at its core: We wanted a website that truly represents who we are. Every pixel and every word is infused with our unique spirit and DNA.
💪 Unmatched creativity: Our new site isn’t just a facelift - it’s a whole new experience. Dynamic, engaging, and full of LOBECO personality.
🔧 100% in-house masterpiece: From the initial concept to the final launch, everything was crafted by our in-house team. Every detail, every feature - it’s all done by LOBECO, for LOBECO.
📈 Growing with us: As our team expands across four locations and our service offerings multiply, our website is the perfect showcase of our evolution.
🔍 Spotlight on innovation: As a New Model Agency, we’ve upped our game in AI consulting, video production, streaming, sponsorship, and marketing. Our site reflects this, serving as your ultimate hub for digital innovation.
📚 Depth and detail: Our new website goes beyond surface-level aesthetics. We’ve infused it with rich content and detailed information that dives deep into our cases and success stories. It’s designed to give you a thorough understanding of our expertise and approach.
We’re here to lead, to innovate, and to continue being your trusted partner in the digital landscape. Don’t just take our word for it - explore it for yourself: 
www.lobeco.de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8.8250652741514 %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21307727"/>
                  </a:ext>
                </a:extLst>
              </a:tr>
            </a:tbl>
          </a:graphicData>
        </a:graphic>
      </p:graphicFrame>
      <p:sp>
        <p:nvSpPr>
          <p:cNvPr id="4" name="Text Placeholder 3">
            <a:extLst>
              <a:ext uri="{FF2B5EF4-FFF2-40B4-BE49-F238E27FC236}">
                <a16:creationId xmlns:a16="http://schemas.microsoft.com/office/drawing/2014/main" id="{FFD7C7A7-5FAD-4A37-AB4D-E545F0656F46}"/>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20495997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81C51-5450-4AA7-B9EE-0792399B65F2}"/>
              </a:ext>
            </a:extLst>
          </p:cNvPr>
          <p:cNvSpPr>
            <a:spLocks noGrp="1"/>
          </p:cNvSpPr>
          <p:nvPr>
            <p:ph type="title"/>
          </p:nvPr>
        </p:nvSpPr>
        <p:spPr/>
        <p:txBody>
          <a:bodyPr/>
          <a:lstStyle/>
          <a:p>
            <a:r>
              <a:rPr lang="en-US"/>
              <a:t>LinkedIn Posts Table | LOBECO own channels - 11 of 26</a:t>
            </a:r>
          </a:p>
        </p:txBody>
      </p:sp>
      <p:graphicFrame>
        <p:nvGraphicFramePr>
          <p:cNvPr id="5" name="Table Placeholder 4">
            <a:extLst>
              <a:ext uri="{FF2B5EF4-FFF2-40B4-BE49-F238E27FC236}">
                <a16:creationId xmlns:a16="http://schemas.microsoft.com/office/drawing/2014/main" id="{E389AFBB-67E9-444B-905A-1A5EAC878A75}"/>
              </a:ext>
            </a:extLst>
          </p:cNvPr>
          <p:cNvGraphicFramePr>
            <a:graphicFrameLocks noGrp="1"/>
          </p:cNvGraphicFramePr>
          <p:nvPr>
            <p:ph type="tbl" sz="quarter" idx="13"/>
            <p:extLst>
              <p:ext uri="{D42A27DB-BD31-4B8C-83A1-F6EECF244321}">
                <p14:modId xmlns:p14="http://schemas.microsoft.com/office/powerpoint/2010/main" val="1086849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03036434"/>
                    </a:ext>
                  </a:extLst>
                </a:gridCol>
                <a:gridCol w="1563623">
                  <a:extLst>
                    <a:ext uri="{9D8B030D-6E8A-4147-A177-3AD203B41FA5}">
                      <a16:colId xmlns:a16="http://schemas.microsoft.com/office/drawing/2014/main" val="1109603942"/>
                    </a:ext>
                  </a:extLst>
                </a:gridCol>
                <a:gridCol w="493776">
                  <a:extLst>
                    <a:ext uri="{9D8B030D-6E8A-4147-A177-3AD203B41FA5}">
                      <a16:colId xmlns:a16="http://schemas.microsoft.com/office/drawing/2014/main" val="1267763738"/>
                    </a:ext>
                  </a:extLst>
                </a:gridCol>
                <a:gridCol w="493776">
                  <a:extLst>
                    <a:ext uri="{9D8B030D-6E8A-4147-A177-3AD203B41FA5}">
                      <a16:colId xmlns:a16="http://schemas.microsoft.com/office/drawing/2014/main" val="408676718"/>
                    </a:ext>
                  </a:extLst>
                </a:gridCol>
                <a:gridCol w="493776">
                  <a:extLst>
                    <a:ext uri="{9D8B030D-6E8A-4147-A177-3AD203B41FA5}">
                      <a16:colId xmlns:a16="http://schemas.microsoft.com/office/drawing/2014/main" val="3245601108"/>
                    </a:ext>
                  </a:extLst>
                </a:gridCol>
                <a:gridCol w="493776">
                  <a:extLst>
                    <a:ext uri="{9D8B030D-6E8A-4147-A177-3AD203B41FA5}">
                      <a16:colId xmlns:a16="http://schemas.microsoft.com/office/drawing/2014/main" val="3385679398"/>
                    </a:ext>
                  </a:extLst>
                </a:gridCol>
                <a:gridCol w="493776">
                  <a:extLst>
                    <a:ext uri="{9D8B030D-6E8A-4147-A177-3AD203B41FA5}">
                      <a16:colId xmlns:a16="http://schemas.microsoft.com/office/drawing/2014/main" val="1102156758"/>
                    </a:ext>
                  </a:extLst>
                </a:gridCol>
                <a:gridCol w="493776">
                  <a:extLst>
                    <a:ext uri="{9D8B030D-6E8A-4147-A177-3AD203B41FA5}">
                      <a16:colId xmlns:a16="http://schemas.microsoft.com/office/drawing/2014/main" val="2168534997"/>
                    </a:ext>
                  </a:extLst>
                </a:gridCol>
                <a:gridCol w="493776">
                  <a:extLst>
                    <a:ext uri="{9D8B030D-6E8A-4147-A177-3AD203B41FA5}">
                      <a16:colId xmlns:a16="http://schemas.microsoft.com/office/drawing/2014/main" val="489929364"/>
                    </a:ext>
                  </a:extLst>
                </a:gridCol>
                <a:gridCol w="493776">
                  <a:extLst>
                    <a:ext uri="{9D8B030D-6E8A-4147-A177-3AD203B41FA5}">
                      <a16:colId xmlns:a16="http://schemas.microsoft.com/office/drawing/2014/main" val="1195584589"/>
                    </a:ext>
                  </a:extLst>
                </a:gridCol>
                <a:gridCol w="493776">
                  <a:extLst>
                    <a:ext uri="{9D8B030D-6E8A-4147-A177-3AD203B41FA5}">
                      <a16:colId xmlns:a16="http://schemas.microsoft.com/office/drawing/2014/main" val="2858125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09310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- 2024-08-07 12:44:17</a:t>
                      </a:r>
                      <a:r>
                        <a:rPr kumimoji="0" lang="en-US" sz="1000" b="0" i="0" u="none" strike="noStrike" kern="1200" cap="none" spc="0" normalizeH="0" baseline="0" noProof="0">
                          <a:ln>
                            <a:noFill/>
                          </a:ln>
                          <a:solidFill>
                            <a:prstClr val="black"/>
                          </a:solidFill>
                          <a:effectLst/>
                          <a:uLnTx/>
                          <a:uFillTx/>
                          <a:latin typeface="Calibri"/>
                          <a:ea typeface="+mn-ea"/>
                          <a:cs typeface="+mn-cs"/>
                        </a:rPr>
                        <a:t>
 Niklas Ben el Mekki driving #Innovation as LOBECO's new Head of AI &amp; Video
To further expand our #AI and #Video services, we are excited to announce the promotion of Niklas Ben el Mekki to Head of AI &amp; Video. Niklas joined LOBECO in 2020 and has consistently taken on more responsibilities, demonstrating exceptional skills in leading and expanding both our client portfolio and his team. Since his start at LOBECO, Niklas has successfully established our Studios and grown our Video Team to an impressive eight members. 
Additionally, over the last 1 ½ years, Niklas has played a crucial role in establishing our new AI sector and building our AI Team, showcasing his expertise and passion for all kinds of #DigitalInnovation.
Niklas’ enthusiasm for Video and AI, coupled with his exceptional expertise and leadership experience, make him the ideal candidate for this role.
Congratulations, Niklas! We look forward to the journey ahead and are excited to continue growing together.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9.0069284064665 %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82893246"/>
                  </a:ext>
                </a:extLst>
              </a:tr>
            </a:tbl>
          </a:graphicData>
        </a:graphic>
      </p:graphicFrame>
      <p:sp>
        <p:nvSpPr>
          <p:cNvPr id="4" name="Text Placeholder 3">
            <a:extLst>
              <a:ext uri="{FF2B5EF4-FFF2-40B4-BE49-F238E27FC236}">
                <a16:creationId xmlns:a16="http://schemas.microsoft.com/office/drawing/2014/main" id="{9665BB1D-F446-49CD-874D-BC2F7E1232BA}"/>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20275048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5B248-0659-4C54-AFFE-8BF7AE4C2058}"/>
              </a:ext>
            </a:extLst>
          </p:cNvPr>
          <p:cNvSpPr>
            <a:spLocks noGrp="1"/>
          </p:cNvSpPr>
          <p:nvPr>
            <p:ph type="title"/>
          </p:nvPr>
        </p:nvSpPr>
        <p:spPr/>
        <p:txBody>
          <a:bodyPr/>
          <a:lstStyle/>
          <a:p>
            <a:r>
              <a:rPr lang="en-US"/>
              <a:t>LinkedIn Posts Table | LOBECO own channels - 12 of 26</a:t>
            </a:r>
          </a:p>
        </p:txBody>
      </p:sp>
      <p:graphicFrame>
        <p:nvGraphicFramePr>
          <p:cNvPr id="5" name="Table Placeholder 4">
            <a:extLst>
              <a:ext uri="{FF2B5EF4-FFF2-40B4-BE49-F238E27FC236}">
                <a16:creationId xmlns:a16="http://schemas.microsoft.com/office/drawing/2014/main" id="{5C079AA5-7674-43BC-8EA2-7D95C9D5DDD8}"/>
              </a:ext>
            </a:extLst>
          </p:cNvPr>
          <p:cNvGraphicFramePr>
            <a:graphicFrameLocks noGrp="1"/>
          </p:cNvGraphicFramePr>
          <p:nvPr>
            <p:ph type="tbl" sz="quarter" idx="13"/>
            <p:extLst>
              <p:ext uri="{D42A27DB-BD31-4B8C-83A1-F6EECF244321}">
                <p14:modId xmlns:p14="http://schemas.microsoft.com/office/powerpoint/2010/main" val="110633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130181123"/>
                    </a:ext>
                  </a:extLst>
                </a:gridCol>
                <a:gridCol w="1563623">
                  <a:extLst>
                    <a:ext uri="{9D8B030D-6E8A-4147-A177-3AD203B41FA5}">
                      <a16:colId xmlns:a16="http://schemas.microsoft.com/office/drawing/2014/main" val="1814203032"/>
                    </a:ext>
                  </a:extLst>
                </a:gridCol>
                <a:gridCol w="493776">
                  <a:extLst>
                    <a:ext uri="{9D8B030D-6E8A-4147-A177-3AD203B41FA5}">
                      <a16:colId xmlns:a16="http://schemas.microsoft.com/office/drawing/2014/main" val="648752893"/>
                    </a:ext>
                  </a:extLst>
                </a:gridCol>
                <a:gridCol w="493776">
                  <a:extLst>
                    <a:ext uri="{9D8B030D-6E8A-4147-A177-3AD203B41FA5}">
                      <a16:colId xmlns:a16="http://schemas.microsoft.com/office/drawing/2014/main" val="3347826316"/>
                    </a:ext>
                  </a:extLst>
                </a:gridCol>
                <a:gridCol w="493776">
                  <a:extLst>
                    <a:ext uri="{9D8B030D-6E8A-4147-A177-3AD203B41FA5}">
                      <a16:colId xmlns:a16="http://schemas.microsoft.com/office/drawing/2014/main" val="113435321"/>
                    </a:ext>
                  </a:extLst>
                </a:gridCol>
                <a:gridCol w="493776">
                  <a:extLst>
                    <a:ext uri="{9D8B030D-6E8A-4147-A177-3AD203B41FA5}">
                      <a16:colId xmlns:a16="http://schemas.microsoft.com/office/drawing/2014/main" val="1847804324"/>
                    </a:ext>
                  </a:extLst>
                </a:gridCol>
                <a:gridCol w="493776">
                  <a:extLst>
                    <a:ext uri="{9D8B030D-6E8A-4147-A177-3AD203B41FA5}">
                      <a16:colId xmlns:a16="http://schemas.microsoft.com/office/drawing/2014/main" val="2374615822"/>
                    </a:ext>
                  </a:extLst>
                </a:gridCol>
                <a:gridCol w="493776">
                  <a:extLst>
                    <a:ext uri="{9D8B030D-6E8A-4147-A177-3AD203B41FA5}">
                      <a16:colId xmlns:a16="http://schemas.microsoft.com/office/drawing/2014/main" val="3580764873"/>
                    </a:ext>
                  </a:extLst>
                </a:gridCol>
                <a:gridCol w="493776">
                  <a:extLst>
                    <a:ext uri="{9D8B030D-6E8A-4147-A177-3AD203B41FA5}">
                      <a16:colId xmlns:a16="http://schemas.microsoft.com/office/drawing/2014/main" val="1870324590"/>
                    </a:ext>
                  </a:extLst>
                </a:gridCol>
                <a:gridCol w="493776">
                  <a:extLst>
                    <a:ext uri="{9D8B030D-6E8A-4147-A177-3AD203B41FA5}">
                      <a16:colId xmlns:a16="http://schemas.microsoft.com/office/drawing/2014/main" val="3834832579"/>
                    </a:ext>
                  </a:extLst>
                </a:gridCol>
                <a:gridCol w="493776">
                  <a:extLst>
                    <a:ext uri="{9D8B030D-6E8A-4147-A177-3AD203B41FA5}">
                      <a16:colId xmlns:a16="http://schemas.microsoft.com/office/drawing/2014/main" val="4172912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54205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- 2024-08-12 11:33:44</a:t>
                      </a:r>
                      <a:r>
                        <a:rPr kumimoji="0" lang="en-US" sz="1000" b="0" i="0" u="none" strike="noStrike" kern="1200" cap="none" spc="0" normalizeH="0" baseline="0" noProof="0">
                          <a:ln>
                            <a:noFill/>
                          </a:ln>
                          <a:solidFill>
                            <a:prstClr val="black"/>
                          </a:solidFill>
                          <a:effectLst/>
                          <a:uLnTx/>
                          <a:uFillTx/>
                          <a:latin typeface="Calibri"/>
                          <a:ea typeface="+mn-ea"/>
                          <a:cs typeface="+mn-cs"/>
                        </a:rPr>
                        <a:t>
 The Olympic Games Paris 2024 - Comité d'organisation des Jeux Olympiques et Paralympiques de 2024 are in the books. Team Deutschland won a total of 12 gold medals and ranks 10th in the medal table. In the latest episode, #SportsDataZone takes a closer look at the Instagram follower development of the individual gold medallists during the Olympic games:
With an incredible increase in followers of almost 340%, Marie Reichert from the women's 3x3 basketball team leads the rankings. Her team-mates Elisa Mevius and Sonja Greinacher complete the podium.
Christian Kukuk, who won gold in show jumping with his horse Checker, which is also owned by Thomas Müller, increased his followers by 163%.
In absolute figures, the German record Olympic champion Isabell Werth was able to gain 50,000 followers thanks to her renewed Olympic victory.
 #olympicgames #socialmedia #statistics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4.7093023255814 %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04275709"/>
                  </a:ext>
                </a:extLst>
              </a:tr>
            </a:tbl>
          </a:graphicData>
        </a:graphic>
      </p:graphicFrame>
      <p:sp>
        <p:nvSpPr>
          <p:cNvPr id="4" name="Text Placeholder 3">
            <a:extLst>
              <a:ext uri="{FF2B5EF4-FFF2-40B4-BE49-F238E27FC236}">
                <a16:creationId xmlns:a16="http://schemas.microsoft.com/office/drawing/2014/main" id="{C6E019ED-D87E-4D6C-B848-3A93CD3FECD9}"/>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7414800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27756-0D46-43FF-8434-FC6EDB8F7241}"/>
              </a:ext>
            </a:extLst>
          </p:cNvPr>
          <p:cNvSpPr>
            <a:spLocks noGrp="1"/>
          </p:cNvSpPr>
          <p:nvPr>
            <p:ph type="title"/>
          </p:nvPr>
        </p:nvSpPr>
        <p:spPr/>
        <p:txBody>
          <a:bodyPr/>
          <a:lstStyle/>
          <a:p>
            <a:r>
              <a:rPr lang="en-US"/>
              <a:t>LinkedIn Posts Table | LOBECO own channels - 13 of 26</a:t>
            </a:r>
          </a:p>
        </p:txBody>
      </p:sp>
      <p:graphicFrame>
        <p:nvGraphicFramePr>
          <p:cNvPr id="5" name="Table Placeholder 4">
            <a:extLst>
              <a:ext uri="{FF2B5EF4-FFF2-40B4-BE49-F238E27FC236}">
                <a16:creationId xmlns:a16="http://schemas.microsoft.com/office/drawing/2014/main" id="{F745FB60-7235-47A6-B9C2-8CEC5CD74822}"/>
              </a:ext>
            </a:extLst>
          </p:cNvPr>
          <p:cNvGraphicFramePr>
            <a:graphicFrameLocks noGrp="1"/>
          </p:cNvGraphicFramePr>
          <p:nvPr>
            <p:ph type="tbl" sz="quarter" idx="13"/>
            <p:extLst>
              <p:ext uri="{D42A27DB-BD31-4B8C-83A1-F6EECF244321}">
                <p14:modId xmlns:p14="http://schemas.microsoft.com/office/powerpoint/2010/main" val="2049447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807455744"/>
                    </a:ext>
                  </a:extLst>
                </a:gridCol>
                <a:gridCol w="1563623">
                  <a:extLst>
                    <a:ext uri="{9D8B030D-6E8A-4147-A177-3AD203B41FA5}">
                      <a16:colId xmlns:a16="http://schemas.microsoft.com/office/drawing/2014/main" val="2812207936"/>
                    </a:ext>
                  </a:extLst>
                </a:gridCol>
                <a:gridCol w="493776">
                  <a:extLst>
                    <a:ext uri="{9D8B030D-6E8A-4147-A177-3AD203B41FA5}">
                      <a16:colId xmlns:a16="http://schemas.microsoft.com/office/drawing/2014/main" val="2203388488"/>
                    </a:ext>
                  </a:extLst>
                </a:gridCol>
                <a:gridCol w="493776">
                  <a:extLst>
                    <a:ext uri="{9D8B030D-6E8A-4147-A177-3AD203B41FA5}">
                      <a16:colId xmlns:a16="http://schemas.microsoft.com/office/drawing/2014/main" val="1180277917"/>
                    </a:ext>
                  </a:extLst>
                </a:gridCol>
                <a:gridCol w="493776">
                  <a:extLst>
                    <a:ext uri="{9D8B030D-6E8A-4147-A177-3AD203B41FA5}">
                      <a16:colId xmlns:a16="http://schemas.microsoft.com/office/drawing/2014/main" val="818260143"/>
                    </a:ext>
                  </a:extLst>
                </a:gridCol>
                <a:gridCol w="493776">
                  <a:extLst>
                    <a:ext uri="{9D8B030D-6E8A-4147-A177-3AD203B41FA5}">
                      <a16:colId xmlns:a16="http://schemas.microsoft.com/office/drawing/2014/main" val="2145319816"/>
                    </a:ext>
                  </a:extLst>
                </a:gridCol>
                <a:gridCol w="493776">
                  <a:extLst>
                    <a:ext uri="{9D8B030D-6E8A-4147-A177-3AD203B41FA5}">
                      <a16:colId xmlns:a16="http://schemas.microsoft.com/office/drawing/2014/main" val="2657199505"/>
                    </a:ext>
                  </a:extLst>
                </a:gridCol>
                <a:gridCol w="493776">
                  <a:extLst>
                    <a:ext uri="{9D8B030D-6E8A-4147-A177-3AD203B41FA5}">
                      <a16:colId xmlns:a16="http://schemas.microsoft.com/office/drawing/2014/main" val="219759876"/>
                    </a:ext>
                  </a:extLst>
                </a:gridCol>
                <a:gridCol w="493776">
                  <a:extLst>
                    <a:ext uri="{9D8B030D-6E8A-4147-A177-3AD203B41FA5}">
                      <a16:colId xmlns:a16="http://schemas.microsoft.com/office/drawing/2014/main" val="3204204490"/>
                    </a:ext>
                  </a:extLst>
                </a:gridCol>
                <a:gridCol w="493776">
                  <a:extLst>
                    <a:ext uri="{9D8B030D-6E8A-4147-A177-3AD203B41FA5}">
                      <a16:colId xmlns:a16="http://schemas.microsoft.com/office/drawing/2014/main" val="4250981258"/>
                    </a:ext>
                  </a:extLst>
                </a:gridCol>
                <a:gridCol w="493776">
                  <a:extLst>
                    <a:ext uri="{9D8B030D-6E8A-4147-A177-3AD203B41FA5}">
                      <a16:colId xmlns:a16="http://schemas.microsoft.com/office/drawing/2014/main" val="2369926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90287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- 2024-08-16 07:58:26</a:t>
                      </a:r>
                      <a:r>
                        <a:rPr kumimoji="0" lang="en-US" sz="1000" b="0" i="0" u="none" strike="noStrike" kern="1200" cap="none" spc="0" normalizeH="0" baseline="0" noProof="0">
                          <a:ln>
                            <a:noFill/>
                          </a:ln>
                          <a:solidFill>
                            <a:prstClr val="black"/>
                          </a:solidFill>
                          <a:effectLst/>
                          <a:uLnTx/>
                          <a:uFillTx/>
                          <a:latin typeface="Calibri"/>
                          <a:ea typeface="+mn-ea"/>
                          <a:cs typeface="+mn-cs"/>
                        </a:rPr>
                        <a:t>
 #WeAreHiring 
Join our Creative Team at LOBECO! 
▶ Videoproducer - Postproduction: Are you passionate about creating stunning visuals? Ready to bring stories to life with your postproduction skills? We want YOU!
🔗 https://lnkd.in/d2pGburG
▶ Kameramann/-frau: Do you have an eye for capturing the perfect shot? Love working behind the lens to create visual magic? Join us!
🔗 https://lnkd.in/du5eSx5y
Apply now and become a part of a forward-thinking, innovative team.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7.0188133140376 %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a:t>
                      </a:r>
                    </a:p>
                  </a:txBody>
                  <a:tcPr/>
                </a:tc>
                <a:extLst>
                  <a:ext uri="{0D108BD9-81ED-4DB2-BD59-A6C34878D82A}">
                    <a16:rowId xmlns:a16="http://schemas.microsoft.com/office/drawing/2014/main" val="3952568470"/>
                  </a:ext>
                </a:extLst>
              </a:tr>
            </a:tbl>
          </a:graphicData>
        </a:graphic>
      </p:graphicFrame>
      <p:sp>
        <p:nvSpPr>
          <p:cNvPr id="4" name="Text Placeholder 3">
            <a:extLst>
              <a:ext uri="{FF2B5EF4-FFF2-40B4-BE49-F238E27FC236}">
                <a16:creationId xmlns:a16="http://schemas.microsoft.com/office/drawing/2014/main" id="{34733502-849B-4F41-BAB2-3136B9FC04B4}"/>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20364987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D5909-4975-4763-9355-2584B78A84B8}"/>
              </a:ext>
            </a:extLst>
          </p:cNvPr>
          <p:cNvSpPr>
            <a:spLocks noGrp="1"/>
          </p:cNvSpPr>
          <p:nvPr>
            <p:ph type="title"/>
          </p:nvPr>
        </p:nvSpPr>
        <p:spPr/>
        <p:txBody>
          <a:bodyPr/>
          <a:lstStyle/>
          <a:p>
            <a:r>
              <a:rPr lang="en-US"/>
              <a:t>LinkedIn Posts Table | LOBECO own channels - 14 of 26</a:t>
            </a:r>
          </a:p>
        </p:txBody>
      </p:sp>
      <p:graphicFrame>
        <p:nvGraphicFramePr>
          <p:cNvPr id="5" name="Table Placeholder 4">
            <a:extLst>
              <a:ext uri="{FF2B5EF4-FFF2-40B4-BE49-F238E27FC236}">
                <a16:creationId xmlns:a16="http://schemas.microsoft.com/office/drawing/2014/main" id="{EF787089-CC06-4864-AFA5-7DD0CA4A221B}"/>
              </a:ext>
            </a:extLst>
          </p:cNvPr>
          <p:cNvGraphicFramePr>
            <a:graphicFrameLocks noGrp="1"/>
          </p:cNvGraphicFramePr>
          <p:nvPr>
            <p:ph type="tbl" sz="quarter" idx="13"/>
            <p:extLst>
              <p:ext uri="{D42A27DB-BD31-4B8C-83A1-F6EECF244321}">
                <p14:modId xmlns:p14="http://schemas.microsoft.com/office/powerpoint/2010/main" val="484527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273599012"/>
                    </a:ext>
                  </a:extLst>
                </a:gridCol>
                <a:gridCol w="1563623">
                  <a:extLst>
                    <a:ext uri="{9D8B030D-6E8A-4147-A177-3AD203B41FA5}">
                      <a16:colId xmlns:a16="http://schemas.microsoft.com/office/drawing/2014/main" val="406556880"/>
                    </a:ext>
                  </a:extLst>
                </a:gridCol>
                <a:gridCol w="493776">
                  <a:extLst>
                    <a:ext uri="{9D8B030D-6E8A-4147-A177-3AD203B41FA5}">
                      <a16:colId xmlns:a16="http://schemas.microsoft.com/office/drawing/2014/main" val="4136415675"/>
                    </a:ext>
                  </a:extLst>
                </a:gridCol>
                <a:gridCol w="493776">
                  <a:extLst>
                    <a:ext uri="{9D8B030D-6E8A-4147-A177-3AD203B41FA5}">
                      <a16:colId xmlns:a16="http://schemas.microsoft.com/office/drawing/2014/main" val="3988768940"/>
                    </a:ext>
                  </a:extLst>
                </a:gridCol>
                <a:gridCol w="493776">
                  <a:extLst>
                    <a:ext uri="{9D8B030D-6E8A-4147-A177-3AD203B41FA5}">
                      <a16:colId xmlns:a16="http://schemas.microsoft.com/office/drawing/2014/main" val="2862418333"/>
                    </a:ext>
                  </a:extLst>
                </a:gridCol>
                <a:gridCol w="493776">
                  <a:extLst>
                    <a:ext uri="{9D8B030D-6E8A-4147-A177-3AD203B41FA5}">
                      <a16:colId xmlns:a16="http://schemas.microsoft.com/office/drawing/2014/main" val="1438935989"/>
                    </a:ext>
                  </a:extLst>
                </a:gridCol>
                <a:gridCol w="493776">
                  <a:extLst>
                    <a:ext uri="{9D8B030D-6E8A-4147-A177-3AD203B41FA5}">
                      <a16:colId xmlns:a16="http://schemas.microsoft.com/office/drawing/2014/main" val="3935674336"/>
                    </a:ext>
                  </a:extLst>
                </a:gridCol>
                <a:gridCol w="493776">
                  <a:extLst>
                    <a:ext uri="{9D8B030D-6E8A-4147-A177-3AD203B41FA5}">
                      <a16:colId xmlns:a16="http://schemas.microsoft.com/office/drawing/2014/main" val="2044672942"/>
                    </a:ext>
                  </a:extLst>
                </a:gridCol>
                <a:gridCol w="493776">
                  <a:extLst>
                    <a:ext uri="{9D8B030D-6E8A-4147-A177-3AD203B41FA5}">
                      <a16:colId xmlns:a16="http://schemas.microsoft.com/office/drawing/2014/main" val="704580017"/>
                    </a:ext>
                  </a:extLst>
                </a:gridCol>
                <a:gridCol w="493776">
                  <a:extLst>
                    <a:ext uri="{9D8B030D-6E8A-4147-A177-3AD203B41FA5}">
                      <a16:colId xmlns:a16="http://schemas.microsoft.com/office/drawing/2014/main" val="3982457368"/>
                    </a:ext>
                  </a:extLst>
                </a:gridCol>
                <a:gridCol w="493776">
                  <a:extLst>
                    <a:ext uri="{9D8B030D-6E8A-4147-A177-3AD203B41FA5}">
                      <a16:colId xmlns:a16="http://schemas.microsoft.com/office/drawing/2014/main" val="4253203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69888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- 2024-09-20 14:02:22</a:t>
                      </a:r>
                      <a:r>
                        <a:rPr kumimoji="0" lang="en-US" sz="1000" b="0" i="0" u="none" strike="noStrike" kern="1200" cap="none" spc="0" normalizeH="0" baseline="0" noProof="0">
                          <a:ln>
                            <a:noFill/>
                          </a:ln>
                          <a:solidFill>
                            <a:prstClr val="black"/>
                          </a:solidFill>
                          <a:effectLst/>
                          <a:uLnTx/>
                          <a:uFillTx/>
                          <a:latin typeface="Calibri"/>
                          <a:ea typeface="+mn-ea"/>
                          <a:cs typeface="+mn-cs"/>
                        </a:rPr>
                        <a:t>
 Workshop on #Diversity: United through our differences! 🌟
Learning together and from each other is still the most fun: we felt this again today when we worked with our diversity expert Malena Foulkes in the Teamleads workshop on diversity, inclusion and variety. 
At LOBECO we firmly believe that diversity is the key to innovation and success. Regular sensitivity training aimed at raising awareness of discriminatory mechanisms is an essential part of employee development in order to create a diverse corporate culture focused on equal opportunities.
Discrimination can also occur through unconscious bias, which means that it can happen without people even being aware of it. This makes it all the more important to raise awareness among employees. Leaders who promote diversity create an environment where all employees feel valued and heard. Diversity encompasses both visible and invisible characteristics that determine individual views, perspectives, attitudes, and actions.
About 130 people from 16 nations work at LOBECO. We love this diverse mix and appreciate the cultural exchange in our daily work.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21.824381926684 %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26834610"/>
                  </a:ext>
                </a:extLst>
              </a:tr>
            </a:tbl>
          </a:graphicData>
        </a:graphic>
      </p:graphicFrame>
      <p:sp>
        <p:nvSpPr>
          <p:cNvPr id="4" name="Text Placeholder 3">
            <a:extLst>
              <a:ext uri="{FF2B5EF4-FFF2-40B4-BE49-F238E27FC236}">
                <a16:creationId xmlns:a16="http://schemas.microsoft.com/office/drawing/2014/main" id="{D381BFE2-F755-4B7D-8F8D-C6EBB49A8172}"/>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14357139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BBD50-A685-4A45-911C-4C14A117EEDD}"/>
              </a:ext>
            </a:extLst>
          </p:cNvPr>
          <p:cNvSpPr>
            <a:spLocks noGrp="1"/>
          </p:cNvSpPr>
          <p:nvPr>
            <p:ph type="title"/>
          </p:nvPr>
        </p:nvSpPr>
        <p:spPr/>
        <p:txBody>
          <a:bodyPr/>
          <a:lstStyle/>
          <a:p>
            <a:r>
              <a:rPr lang="en-US"/>
              <a:t>LinkedIn Posts Table | LOBECO own channels - 15 of 26</a:t>
            </a:r>
          </a:p>
        </p:txBody>
      </p:sp>
      <p:graphicFrame>
        <p:nvGraphicFramePr>
          <p:cNvPr id="5" name="Table Placeholder 4">
            <a:extLst>
              <a:ext uri="{FF2B5EF4-FFF2-40B4-BE49-F238E27FC236}">
                <a16:creationId xmlns:a16="http://schemas.microsoft.com/office/drawing/2014/main" id="{E14A45D6-97D0-4ED1-955B-215423E206B1}"/>
              </a:ext>
            </a:extLst>
          </p:cNvPr>
          <p:cNvGraphicFramePr>
            <a:graphicFrameLocks noGrp="1"/>
          </p:cNvGraphicFramePr>
          <p:nvPr>
            <p:ph type="tbl" sz="quarter" idx="13"/>
            <p:extLst>
              <p:ext uri="{D42A27DB-BD31-4B8C-83A1-F6EECF244321}">
                <p14:modId xmlns:p14="http://schemas.microsoft.com/office/powerpoint/2010/main" val="2646587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581588366"/>
                    </a:ext>
                  </a:extLst>
                </a:gridCol>
                <a:gridCol w="1563623">
                  <a:extLst>
                    <a:ext uri="{9D8B030D-6E8A-4147-A177-3AD203B41FA5}">
                      <a16:colId xmlns:a16="http://schemas.microsoft.com/office/drawing/2014/main" val="4096452112"/>
                    </a:ext>
                  </a:extLst>
                </a:gridCol>
                <a:gridCol w="493776">
                  <a:extLst>
                    <a:ext uri="{9D8B030D-6E8A-4147-A177-3AD203B41FA5}">
                      <a16:colId xmlns:a16="http://schemas.microsoft.com/office/drawing/2014/main" val="4015823597"/>
                    </a:ext>
                  </a:extLst>
                </a:gridCol>
                <a:gridCol w="493776">
                  <a:extLst>
                    <a:ext uri="{9D8B030D-6E8A-4147-A177-3AD203B41FA5}">
                      <a16:colId xmlns:a16="http://schemas.microsoft.com/office/drawing/2014/main" val="918866932"/>
                    </a:ext>
                  </a:extLst>
                </a:gridCol>
                <a:gridCol w="493776">
                  <a:extLst>
                    <a:ext uri="{9D8B030D-6E8A-4147-A177-3AD203B41FA5}">
                      <a16:colId xmlns:a16="http://schemas.microsoft.com/office/drawing/2014/main" val="4075632809"/>
                    </a:ext>
                  </a:extLst>
                </a:gridCol>
                <a:gridCol w="493776">
                  <a:extLst>
                    <a:ext uri="{9D8B030D-6E8A-4147-A177-3AD203B41FA5}">
                      <a16:colId xmlns:a16="http://schemas.microsoft.com/office/drawing/2014/main" val="1395562044"/>
                    </a:ext>
                  </a:extLst>
                </a:gridCol>
                <a:gridCol w="493776">
                  <a:extLst>
                    <a:ext uri="{9D8B030D-6E8A-4147-A177-3AD203B41FA5}">
                      <a16:colId xmlns:a16="http://schemas.microsoft.com/office/drawing/2014/main" val="3994506156"/>
                    </a:ext>
                  </a:extLst>
                </a:gridCol>
                <a:gridCol w="493776">
                  <a:extLst>
                    <a:ext uri="{9D8B030D-6E8A-4147-A177-3AD203B41FA5}">
                      <a16:colId xmlns:a16="http://schemas.microsoft.com/office/drawing/2014/main" val="4218608231"/>
                    </a:ext>
                  </a:extLst>
                </a:gridCol>
                <a:gridCol w="493776">
                  <a:extLst>
                    <a:ext uri="{9D8B030D-6E8A-4147-A177-3AD203B41FA5}">
                      <a16:colId xmlns:a16="http://schemas.microsoft.com/office/drawing/2014/main" val="1322030960"/>
                    </a:ext>
                  </a:extLst>
                </a:gridCol>
                <a:gridCol w="493776">
                  <a:extLst>
                    <a:ext uri="{9D8B030D-6E8A-4147-A177-3AD203B41FA5}">
                      <a16:colId xmlns:a16="http://schemas.microsoft.com/office/drawing/2014/main" val="393392237"/>
                    </a:ext>
                  </a:extLst>
                </a:gridCol>
                <a:gridCol w="493776">
                  <a:extLst>
                    <a:ext uri="{9D8B030D-6E8A-4147-A177-3AD203B41FA5}">
                      <a16:colId xmlns:a16="http://schemas.microsoft.com/office/drawing/2014/main" val="2564127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15967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- 2024-07-19 10:29:52</a:t>
                      </a:r>
                      <a:r>
                        <a:rPr kumimoji="0" lang="en-US" sz="1000" b="0" i="0" u="none" strike="noStrike" kern="1200" cap="none" spc="0" normalizeH="0" baseline="0" noProof="0">
                          <a:ln>
                            <a:noFill/>
                          </a:ln>
                          <a:solidFill>
                            <a:prstClr val="black"/>
                          </a:solidFill>
                          <a:effectLst/>
                          <a:uLnTx/>
                          <a:uFillTx/>
                          <a:latin typeface="Calibri"/>
                          <a:ea typeface="+mn-ea"/>
                          <a:cs typeface="+mn-cs"/>
                        </a:rPr>
                        <a:t>
 LOBECO's #AI WhatsApp Newsletter 🚀
"Do you still google or prompt already?" ChatGPT is an innovative thinking tool that marks the beginning of the era of mass AI. AI tools are now available to everyone with an internet connection. LOBECO’s AI newsletter is designed to empower you with cutting-edge insights and practical tips that will keep you at the forefront of AI #Innovation.
What You Can Expect:
🔧 New Tools: Discover the latest AI tools that can revolutionize your workflow. From innovative software to powerful platforms, we've got you covered.
🧠 Expert Tips and Hacks: Get insider knowledge on how to optimize your AI strategies. Our team of experts shares invaluable tips and hacks that can make a significant difference in your projects.
🗂️ Prompting Mastery: Learn the art of prompting with precision. We provide detailed guides and examples to help you master this essential skill.
📈 In-Depth Analysis: Gain a deeper understanding of the AI landscape with expert opinions. Stay informed about the latest developments and trends.
📲 Sign Up Now! 📲
https://lnkd.in/d-CNdvhv
Click the link or scan our QR code to subscribe and start receiving our exclusive AI updates straight to your WhatsApp. Stay informed, stay inspired, and stay ahead!
#LOBECOpower #ArtificialIntelligence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5.0092764378479 %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90644116"/>
                  </a:ext>
                </a:extLst>
              </a:tr>
            </a:tbl>
          </a:graphicData>
        </a:graphic>
      </p:graphicFrame>
      <p:sp>
        <p:nvSpPr>
          <p:cNvPr id="4" name="Text Placeholder 3">
            <a:extLst>
              <a:ext uri="{FF2B5EF4-FFF2-40B4-BE49-F238E27FC236}">
                <a16:creationId xmlns:a16="http://schemas.microsoft.com/office/drawing/2014/main" id="{8AFCD9C1-9869-4C47-8207-4A96F097AC52}"/>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19748440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97724-3F4D-4874-89F0-3F68CA8F45E1}"/>
              </a:ext>
            </a:extLst>
          </p:cNvPr>
          <p:cNvSpPr>
            <a:spLocks noGrp="1"/>
          </p:cNvSpPr>
          <p:nvPr>
            <p:ph type="title"/>
          </p:nvPr>
        </p:nvSpPr>
        <p:spPr/>
        <p:txBody>
          <a:bodyPr/>
          <a:lstStyle/>
          <a:p>
            <a:r>
              <a:rPr lang="en-US"/>
              <a:t>LinkedIn Posts Table | LOBECO own channels - 16 of 26</a:t>
            </a:r>
          </a:p>
        </p:txBody>
      </p:sp>
      <p:graphicFrame>
        <p:nvGraphicFramePr>
          <p:cNvPr id="5" name="Table Placeholder 4">
            <a:extLst>
              <a:ext uri="{FF2B5EF4-FFF2-40B4-BE49-F238E27FC236}">
                <a16:creationId xmlns:a16="http://schemas.microsoft.com/office/drawing/2014/main" id="{363A0B96-5984-4F21-A51B-ED97D6A7BF54}"/>
              </a:ext>
            </a:extLst>
          </p:cNvPr>
          <p:cNvGraphicFramePr>
            <a:graphicFrameLocks noGrp="1"/>
          </p:cNvGraphicFramePr>
          <p:nvPr>
            <p:ph type="tbl" sz="quarter" idx="13"/>
            <p:extLst>
              <p:ext uri="{D42A27DB-BD31-4B8C-83A1-F6EECF244321}">
                <p14:modId xmlns:p14="http://schemas.microsoft.com/office/powerpoint/2010/main" val="34533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616876597"/>
                    </a:ext>
                  </a:extLst>
                </a:gridCol>
                <a:gridCol w="1563623">
                  <a:extLst>
                    <a:ext uri="{9D8B030D-6E8A-4147-A177-3AD203B41FA5}">
                      <a16:colId xmlns:a16="http://schemas.microsoft.com/office/drawing/2014/main" val="3931516633"/>
                    </a:ext>
                  </a:extLst>
                </a:gridCol>
                <a:gridCol w="493776">
                  <a:extLst>
                    <a:ext uri="{9D8B030D-6E8A-4147-A177-3AD203B41FA5}">
                      <a16:colId xmlns:a16="http://schemas.microsoft.com/office/drawing/2014/main" val="1070567857"/>
                    </a:ext>
                  </a:extLst>
                </a:gridCol>
                <a:gridCol w="493776">
                  <a:extLst>
                    <a:ext uri="{9D8B030D-6E8A-4147-A177-3AD203B41FA5}">
                      <a16:colId xmlns:a16="http://schemas.microsoft.com/office/drawing/2014/main" val="3650530279"/>
                    </a:ext>
                  </a:extLst>
                </a:gridCol>
                <a:gridCol w="493776">
                  <a:extLst>
                    <a:ext uri="{9D8B030D-6E8A-4147-A177-3AD203B41FA5}">
                      <a16:colId xmlns:a16="http://schemas.microsoft.com/office/drawing/2014/main" val="2230103995"/>
                    </a:ext>
                  </a:extLst>
                </a:gridCol>
                <a:gridCol w="493776">
                  <a:extLst>
                    <a:ext uri="{9D8B030D-6E8A-4147-A177-3AD203B41FA5}">
                      <a16:colId xmlns:a16="http://schemas.microsoft.com/office/drawing/2014/main" val="4294089804"/>
                    </a:ext>
                  </a:extLst>
                </a:gridCol>
                <a:gridCol w="493776">
                  <a:extLst>
                    <a:ext uri="{9D8B030D-6E8A-4147-A177-3AD203B41FA5}">
                      <a16:colId xmlns:a16="http://schemas.microsoft.com/office/drawing/2014/main" val="3659378789"/>
                    </a:ext>
                  </a:extLst>
                </a:gridCol>
                <a:gridCol w="493776">
                  <a:extLst>
                    <a:ext uri="{9D8B030D-6E8A-4147-A177-3AD203B41FA5}">
                      <a16:colId xmlns:a16="http://schemas.microsoft.com/office/drawing/2014/main" val="528287431"/>
                    </a:ext>
                  </a:extLst>
                </a:gridCol>
                <a:gridCol w="493776">
                  <a:extLst>
                    <a:ext uri="{9D8B030D-6E8A-4147-A177-3AD203B41FA5}">
                      <a16:colId xmlns:a16="http://schemas.microsoft.com/office/drawing/2014/main" val="4181195710"/>
                    </a:ext>
                  </a:extLst>
                </a:gridCol>
                <a:gridCol w="493776">
                  <a:extLst>
                    <a:ext uri="{9D8B030D-6E8A-4147-A177-3AD203B41FA5}">
                      <a16:colId xmlns:a16="http://schemas.microsoft.com/office/drawing/2014/main" val="3441827970"/>
                    </a:ext>
                  </a:extLst>
                </a:gridCol>
                <a:gridCol w="493776">
                  <a:extLst>
                    <a:ext uri="{9D8B030D-6E8A-4147-A177-3AD203B41FA5}">
                      <a16:colId xmlns:a16="http://schemas.microsoft.com/office/drawing/2014/main" val="1937257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81604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- 2024-09-11 14:21:03</a:t>
                      </a:r>
                      <a:r>
                        <a:rPr kumimoji="0" lang="en-US" sz="1000" b="0" i="0" u="none" strike="noStrike" kern="1200" cap="none" spc="0" normalizeH="0" baseline="0" noProof="0">
                          <a:ln>
                            <a:noFill/>
                          </a:ln>
                          <a:solidFill>
                            <a:prstClr val="black"/>
                          </a:solidFill>
                          <a:effectLst/>
                          <a:uLnTx/>
                          <a:uFillTx/>
                          <a:latin typeface="Calibri"/>
                          <a:ea typeface="+mn-ea"/>
                          <a:cs typeface="+mn-cs"/>
                        </a:rPr>
                        <a:t>
 🚀 LOBECO AI tool reccomendations
There is a suitable #AItool for every use case to make your daily work easier and more efficient. 🛠 
Take a look at our Hero Tools: ⤵ 
✍ #ChatGPT: Simplify repetitve tasks with GPTs, analyze data and generate images in one tool 
🎨 #Midjourney: No other tool offers more photorealistic images with a lot of setting and editing options 
🗣 #ElevenLabs: Edit or clone a voice, let it speak anything and in any language and remove background noises  
🎶 #Suno: Bring your song idea to life and into the charts with a variety of setting options 
📹 #CapCut: Generate shorts from original videos for social media, sound enhancements and background removal are just some of the many AI features 
Do you have questions about the tools? 🤔 Contact ai.services@lobeco.de and book your personal appointment with one of our #AI experts! 👤 
#LOBECOpower #ArtificialIntelligence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5.4162487462387 %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64345577"/>
                  </a:ext>
                </a:extLst>
              </a:tr>
            </a:tbl>
          </a:graphicData>
        </a:graphic>
      </p:graphicFrame>
      <p:sp>
        <p:nvSpPr>
          <p:cNvPr id="4" name="Text Placeholder 3">
            <a:extLst>
              <a:ext uri="{FF2B5EF4-FFF2-40B4-BE49-F238E27FC236}">
                <a16:creationId xmlns:a16="http://schemas.microsoft.com/office/drawing/2014/main" id="{1E31135F-51CC-4EE3-A4F9-9D61DC68F0C3}"/>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1356175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22892-EDBA-47EB-98D7-E080E84E9986}"/>
              </a:ext>
            </a:extLst>
          </p:cNvPr>
          <p:cNvSpPr>
            <a:spLocks noGrp="1"/>
          </p:cNvSpPr>
          <p:nvPr>
            <p:ph type="title"/>
          </p:nvPr>
        </p:nvSpPr>
        <p:spPr/>
        <p:txBody>
          <a:bodyPr/>
          <a:lstStyle/>
          <a:p>
            <a:r>
              <a:rPr lang="en-US"/>
              <a:t>LinkedIn Posts Table | LOBECO own channels - 17 of 26</a:t>
            </a:r>
          </a:p>
        </p:txBody>
      </p:sp>
      <p:graphicFrame>
        <p:nvGraphicFramePr>
          <p:cNvPr id="5" name="Table Placeholder 4">
            <a:extLst>
              <a:ext uri="{FF2B5EF4-FFF2-40B4-BE49-F238E27FC236}">
                <a16:creationId xmlns:a16="http://schemas.microsoft.com/office/drawing/2014/main" id="{99F62FDE-96E1-49A8-ACCF-79FD175CD946}"/>
              </a:ext>
            </a:extLst>
          </p:cNvPr>
          <p:cNvGraphicFramePr>
            <a:graphicFrameLocks noGrp="1"/>
          </p:cNvGraphicFramePr>
          <p:nvPr>
            <p:ph type="tbl" sz="quarter" idx="13"/>
            <p:extLst>
              <p:ext uri="{D42A27DB-BD31-4B8C-83A1-F6EECF244321}">
                <p14:modId xmlns:p14="http://schemas.microsoft.com/office/powerpoint/2010/main" val="3507277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93607653"/>
                    </a:ext>
                  </a:extLst>
                </a:gridCol>
                <a:gridCol w="1563623">
                  <a:extLst>
                    <a:ext uri="{9D8B030D-6E8A-4147-A177-3AD203B41FA5}">
                      <a16:colId xmlns:a16="http://schemas.microsoft.com/office/drawing/2014/main" val="2392252827"/>
                    </a:ext>
                  </a:extLst>
                </a:gridCol>
                <a:gridCol w="493776">
                  <a:extLst>
                    <a:ext uri="{9D8B030D-6E8A-4147-A177-3AD203B41FA5}">
                      <a16:colId xmlns:a16="http://schemas.microsoft.com/office/drawing/2014/main" val="983447443"/>
                    </a:ext>
                  </a:extLst>
                </a:gridCol>
                <a:gridCol w="493776">
                  <a:extLst>
                    <a:ext uri="{9D8B030D-6E8A-4147-A177-3AD203B41FA5}">
                      <a16:colId xmlns:a16="http://schemas.microsoft.com/office/drawing/2014/main" val="3613890678"/>
                    </a:ext>
                  </a:extLst>
                </a:gridCol>
                <a:gridCol w="493776">
                  <a:extLst>
                    <a:ext uri="{9D8B030D-6E8A-4147-A177-3AD203B41FA5}">
                      <a16:colId xmlns:a16="http://schemas.microsoft.com/office/drawing/2014/main" val="1133019598"/>
                    </a:ext>
                  </a:extLst>
                </a:gridCol>
                <a:gridCol w="493776">
                  <a:extLst>
                    <a:ext uri="{9D8B030D-6E8A-4147-A177-3AD203B41FA5}">
                      <a16:colId xmlns:a16="http://schemas.microsoft.com/office/drawing/2014/main" val="2902795965"/>
                    </a:ext>
                  </a:extLst>
                </a:gridCol>
                <a:gridCol w="493776">
                  <a:extLst>
                    <a:ext uri="{9D8B030D-6E8A-4147-A177-3AD203B41FA5}">
                      <a16:colId xmlns:a16="http://schemas.microsoft.com/office/drawing/2014/main" val="159050734"/>
                    </a:ext>
                  </a:extLst>
                </a:gridCol>
                <a:gridCol w="493776">
                  <a:extLst>
                    <a:ext uri="{9D8B030D-6E8A-4147-A177-3AD203B41FA5}">
                      <a16:colId xmlns:a16="http://schemas.microsoft.com/office/drawing/2014/main" val="675075953"/>
                    </a:ext>
                  </a:extLst>
                </a:gridCol>
                <a:gridCol w="493776">
                  <a:extLst>
                    <a:ext uri="{9D8B030D-6E8A-4147-A177-3AD203B41FA5}">
                      <a16:colId xmlns:a16="http://schemas.microsoft.com/office/drawing/2014/main" val="2278808419"/>
                    </a:ext>
                  </a:extLst>
                </a:gridCol>
                <a:gridCol w="493776">
                  <a:extLst>
                    <a:ext uri="{9D8B030D-6E8A-4147-A177-3AD203B41FA5}">
                      <a16:colId xmlns:a16="http://schemas.microsoft.com/office/drawing/2014/main" val="1434191128"/>
                    </a:ext>
                  </a:extLst>
                </a:gridCol>
                <a:gridCol w="493776">
                  <a:extLst>
                    <a:ext uri="{9D8B030D-6E8A-4147-A177-3AD203B41FA5}">
                      <a16:colId xmlns:a16="http://schemas.microsoft.com/office/drawing/2014/main" val="177445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72098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- 2024-08-02 13:20:53</a:t>
                      </a:r>
                      <a:r>
                        <a:rPr kumimoji="0" lang="en-US" sz="1000" b="0" i="0" u="none" strike="noStrike" kern="1200" cap="none" spc="0" normalizeH="0" baseline="0" noProof="0">
                          <a:ln>
                            <a:noFill/>
                          </a:ln>
                          <a:solidFill>
                            <a:prstClr val="black"/>
                          </a:solidFill>
                          <a:effectLst/>
                          <a:uLnTx/>
                          <a:uFillTx/>
                          <a:latin typeface="Calibri"/>
                          <a:ea typeface="+mn-ea"/>
                          <a:cs typeface="+mn-cs"/>
                        </a:rPr>
                        <a:t>
 🚀 Unlock the Power of Generative AI at our Hands-On-Workshop!
A recent study by #UiPaths revealed that 40% of employees report having more time for creative tasks thanks to the targeted use of generative AI. Yet only 44% have received training or guidelines to maximize its benefits. 
Do you want to enable your employees to save time every day through the optimal use of #GenAI?
If that is the case, we're here to help! 🔍
Our AI experts excel at demystifying complex AI knowledge, making it engaging and easy to understand. 
Join our AI Workshop to explore:
·      Practical insights into generative AI applications
·      Tips and tricks for using AI tools
·      Tailored solutions and Hands-on-Workshops/ AI Hackathons for your    company’s needs
👉 Contact us for more information and to register!
https://lnkd.in/egUnK9XH
pascal.pollok@lobeco.de
Let’s transform your AI strategy and unlock new potentials together. 🚀
#LOBECOpower #ArtificialIntelligence #KI
*This picture was designed with AI tools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6.2906724511931 %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72733106"/>
                  </a:ext>
                </a:extLst>
              </a:tr>
            </a:tbl>
          </a:graphicData>
        </a:graphic>
      </p:graphicFrame>
      <p:sp>
        <p:nvSpPr>
          <p:cNvPr id="4" name="Text Placeholder 3">
            <a:extLst>
              <a:ext uri="{FF2B5EF4-FFF2-40B4-BE49-F238E27FC236}">
                <a16:creationId xmlns:a16="http://schemas.microsoft.com/office/drawing/2014/main" id="{3BAA6C33-E69A-42A7-9864-21E9CC17E2BE}"/>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38225392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167A1-C2CD-4742-9A1B-9BCB709F61F4}"/>
              </a:ext>
            </a:extLst>
          </p:cNvPr>
          <p:cNvSpPr>
            <a:spLocks noGrp="1"/>
          </p:cNvSpPr>
          <p:nvPr>
            <p:ph type="title"/>
          </p:nvPr>
        </p:nvSpPr>
        <p:spPr/>
        <p:txBody>
          <a:bodyPr/>
          <a:lstStyle/>
          <a:p>
            <a:r>
              <a:rPr lang="en-US"/>
              <a:t>LinkedIn Posts Table | LOBECO own channels - 18 of 26</a:t>
            </a:r>
          </a:p>
        </p:txBody>
      </p:sp>
      <p:graphicFrame>
        <p:nvGraphicFramePr>
          <p:cNvPr id="5" name="Table Placeholder 4">
            <a:extLst>
              <a:ext uri="{FF2B5EF4-FFF2-40B4-BE49-F238E27FC236}">
                <a16:creationId xmlns:a16="http://schemas.microsoft.com/office/drawing/2014/main" id="{21EFA044-EBF9-42F9-A4A4-7DA1067A9E33}"/>
              </a:ext>
            </a:extLst>
          </p:cNvPr>
          <p:cNvGraphicFramePr>
            <a:graphicFrameLocks noGrp="1"/>
          </p:cNvGraphicFramePr>
          <p:nvPr>
            <p:ph type="tbl" sz="quarter" idx="13"/>
            <p:extLst>
              <p:ext uri="{D42A27DB-BD31-4B8C-83A1-F6EECF244321}">
                <p14:modId xmlns:p14="http://schemas.microsoft.com/office/powerpoint/2010/main" val="3390609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86550840"/>
                    </a:ext>
                  </a:extLst>
                </a:gridCol>
                <a:gridCol w="1563623">
                  <a:extLst>
                    <a:ext uri="{9D8B030D-6E8A-4147-A177-3AD203B41FA5}">
                      <a16:colId xmlns:a16="http://schemas.microsoft.com/office/drawing/2014/main" val="537714975"/>
                    </a:ext>
                  </a:extLst>
                </a:gridCol>
                <a:gridCol w="493776">
                  <a:extLst>
                    <a:ext uri="{9D8B030D-6E8A-4147-A177-3AD203B41FA5}">
                      <a16:colId xmlns:a16="http://schemas.microsoft.com/office/drawing/2014/main" val="571630860"/>
                    </a:ext>
                  </a:extLst>
                </a:gridCol>
                <a:gridCol w="493776">
                  <a:extLst>
                    <a:ext uri="{9D8B030D-6E8A-4147-A177-3AD203B41FA5}">
                      <a16:colId xmlns:a16="http://schemas.microsoft.com/office/drawing/2014/main" val="1754834512"/>
                    </a:ext>
                  </a:extLst>
                </a:gridCol>
                <a:gridCol w="493776">
                  <a:extLst>
                    <a:ext uri="{9D8B030D-6E8A-4147-A177-3AD203B41FA5}">
                      <a16:colId xmlns:a16="http://schemas.microsoft.com/office/drawing/2014/main" val="2893663026"/>
                    </a:ext>
                  </a:extLst>
                </a:gridCol>
                <a:gridCol w="493776">
                  <a:extLst>
                    <a:ext uri="{9D8B030D-6E8A-4147-A177-3AD203B41FA5}">
                      <a16:colId xmlns:a16="http://schemas.microsoft.com/office/drawing/2014/main" val="657503337"/>
                    </a:ext>
                  </a:extLst>
                </a:gridCol>
                <a:gridCol w="493776">
                  <a:extLst>
                    <a:ext uri="{9D8B030D-6E8A-4147-A177-3AD203B41FA5}">
                      <a16:colId xmlns:a16="http://schemas.microsoft.com/office/drawing/2014/main" val="1248987212"/>
                    </a:ext>
                  </a:extLst>
                </a:gridCol>
                <a:gridCol w="493776">
                  <a:extLst>
                    <a:ext uri="{9D8B030D-6E8A-4147-A177-3AD203B41FA5}">
                      <a16:colId xmlns:a16="http://schemas.microsoft.com/office/drawing/2014/main" val="3207045611"/>
                    </a:ext>
                  </a:extLst>
                </a:gridCol>
                <a:gridCol w="493776">
                  <a:extLst>
                    <a:ext uri="{9D8B030D-6E8A-4147-A177-3AD203B41FA5}">
                      <a16:colId xmlns:a16="http://schemas.microsoft.com/office/drawing/2014/main" val="1988032758"/>
                    </a:ext>
                  </a:extLst>
                </a:gridCol>
                <a:gridCol w="493776">
                  <a:extLst>
                    <a:ext uri="{9D8B030D-6E8A-4147-A177-3AD203B41FA5}">
                      <a16:colId xmlns:a16="http://schemas.microsoft.com/office/drawing/2014/main" val="1741422914"/>
                    </a:ext>
                  </a:extLst>
                </a:gridCol>
                <a:gridCol w="493776">
                  <a:extLst>
                    <a:ext uri="{9D8B030D-6E8A-4147-A177-3AD203B41FA5}">
                      <a16:colId xmlns:a16="http://schemas.microsoft.com/office/drawing/2014/main" val="3362975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10018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- 2024-08-13 11:51:14</a:t>
                      </a:r>
                      <a:r>
                        <a:rPr kumimoji="0" lang="en-US" sz="1000" b="0" i="0" u="none" strike="noStrike" kern="1200" cap="none" spc="0" normalizeH="0" baseline="0" noProof="0">
                          <a:ln>
                            <a:noFill/>
                          </a:ln>
                          <a:solidFill>
                            <a:prstClr val="black"/>
                          </a:solidFill>
                          <a:effectLst/>
                          <a:uLnTx/>
                          <a:uFillTx/>
                          <a:latin typeface="Calibri"/>
                          <a:ea typeface="+mn-ea"/>
                          <a:cs typeface="+mn-cs"/>
                        </a:rPr>
                        <a:t>
 #WeAreHiring 
▶ #Praktikum #Grafikdesign: https://lnkd.in/dWvEAeJ8
▶ #Pflichtpraktikum #SocialMedia: https://lnkd.in/dwRC3Zrr
 #ApplyNow and join our #Team!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5.9210526315789 %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54405394"/>
                  </a:ext>
                </a:extLst>
              </a:tr>
            </a:tbl>
          </a:graphicData>
        </a:graphic>
      </p:graphicFrame>
      <p:sp>
        <p:nvSpPr>
          <p:cNvPr id="4" name="Text Placeholder 3">
            <a:extLst>
              <a:ext uri="{FF2B5EF4-FFF2-40B4-BE49-F238E27FC236}">
                <a16:creationId xmlns:a16="http://schemas.microsoft.com/office/drawing/2014/main" id="{4FE72D3D-39BA-42C0-B295-F24DBB44D262}"/>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113670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B5566-0F23-4E25-BBB6-9BC716DD47DE}"/>
              </a:ext>
            </a:extLst>
          </p:cNvPr>
          <p:cNvSpPr>
            <a:spLocks noGrp="1"/>
          </p:cNvSpPr>
          <p:nvPr>
            <p:ph type="title"/>
          </p:nvPr>
        </p:nvSpPr>
        <p:spPr/>
        <p:txBody>
          <a:bodyPr/>
          <a:lstStyle/>
          <a:p>
            <a:r>
              <a:rPr lang="en-US"/>
              <a:t>LinkedIn Posts Table | LOBECO own channels - 19 of 26</a:t>
            </a:r>
          </a:p>
        </p:txBody>
      </p:sp>
      <p:graphicFrame>
        <p:nvGraphicFramePr>
          <p:cNvPr id="5" name="Table Placeholder 4">
            <a:extLst>
              <a:ext uri="{FF2B5EF4-FFF2-40B4-BE49-F238E27FC236}">
                <a16:creationId xmlns:a16="http://schemas.microsoft.com/office/drawing/2014/main" id="{DDE78E0D-840B-437E-98C0-5927FB6171B6}"/>
              </a:ext>
            </a:extLst>
          </p:cNvPr>
          <p:cNvGraphicFramePr>
            <a:graphicFrameLocks noGrp="1"/>
          </p:cNvGraphicFramePr>
          <p:nvPr>
            <p:ph type="tbl" sz="quarter" idx="13"/>
            <p:extLst>
              <p:ext uri="{D42A27DB-BD31-4B8C-83A1-F6EECF244321}">
                <p14:modId xmlns:p14="http://schemas.microsoft.com/office/powerpoint/2010/main" val="217544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846407701"/>
                    </a:ext>
                  </a:extLst>
                </a:gridCol>
                <a:gridCol w="1563623">
                  <a:extLst>
                    <a:ext uri="{9D8B030D-6E8A-4147-A177-3AD203B41FA5}">
                      <a16:colId xmlns:a16="http://schemas.microsoft.com/office/drawing/2014/main" val="91086759"/>
                    </a:ext>
                  </a:extLst>
                </a:gridCol>
                <a:gridCol w="493776">
                  <a:extLst>
                    <a:ext uri="{9D8B030D-6E8A-4147-A177-3AD203B41FA5}">
                      <a16:colId xmlns:a16="http://schemas.microsoft.com/office/drawing/2014/main" val="2830520744"/>
                    </a:ext>
                  </a:extLst>
                </a:gridCol>
                <a:gridCol w="493776">
                  <a:extLst>
                    <a:ext uri="{9D8B030D-6E8A-4147-A177-3AD203B41FA5}">
                      <a16:colId xmlns:a16="http://schemas.microsoft.com/office/drawing/2014/main" val="25060917"/>
                    </a:ext>
                  </a:extLst>
                </a:gridCol>
                <a:gridCol w="493776">
                  <a:extLst>
                    <a:ext uri="{9D8B030D-6E8A-4147-A177-3AD203B41FA5}">
                      <a16:colId xmlns:a16="http://schemas.microsoft.com/office/drawing/2014/main" val="3976738628"/>
                    </a:ext>
                  </a:extLst>
                </a:gridCol>
                <a:gridCol w="493776">
                  <a:extLst>
                    <a:ext uri="{9D8B030D-6E8A-4147-A177-3AD203B41FA5}">
                      <a16:colId xmlns:a16="http://schemas.microsoft.com/office/drawing/2014/main" val="1323288496"/>
                    </a:ext>
                  </a:extLst>
                </a:gridCol>
                <a:gridCol w="493776">
                  <a:extLst>
                    <a:ext uri="{9D8B030D-6E8A-4147-A177-3AD203B41FA5}">
                      <a16:colId xmlns:a16="http://schemas.microsoft.com/office/drawing/2014/main" val="312508514"/>
                    </a:ext>
                  </a:extLst>
                </a:gridCol>
                <a:gridCol w="493776">
                  <a:extLst>
                    <a:ext uri="{9D8B030D-6E8A-4147-A177-3AD203B41FA5}">
                      <a16:colId xmlns:a16="http://schemas.microsoft.com/office/drawing/2014/main" val="1225600290"/>
                    </a:ext>
                  </a:extLst>
                </a:gridCol>
                <a:gridCol w="493776">
                  <a:extLst>
                    <a:ext uri="{9D8B030D-6E8A-4147-A177-3AD203B41FA5}">
                      <a16:colId xmlns:a16="http://schemas.microsoft.com/office/drawing/2014/main" val="2167568447"/>
                    </a:ext>
                  </a:extLst>
                </a:gridCol>
                <a:gridCol w="493776">
                  <a:extLst>
                    <a:ext uri="{9D8B030D-6E8A-4147-A177-3AD203B41FA5}">
                      <a16:colId xmlns:a16="http://schemas.microsoft.com/office/drawing/2014/main" val="1581347165"/>
                    </a:ext>
                  </a:extLst>
                </a:gridCol>
                <a:gridCol w="493776">
                  <a:extLst>
                    <a:ext uri="{9D8B030D-6E8A-4147-A177-3AD203B41FA5}">
                      <a16:colId xmlns:a16="http://schemas.microsoft.com/office/drawing/2014/main" val="3559654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09508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- 2024-09-06 14:34:57</a:t>
                      </a:r>
                      <a:r>
                        <a:rPr kumimoji="0" lang="en-US" sz="1000" b="0" i="0" u="none" strike="noStrike" kern="1200" cap="none" spc="0" normalizeH="0" baseline="0" noProof="0">
                          <a:ln>
                            <a:noFill/>
                          </a:ln>
                          <a:solidFill>
                            <a:prstClr val="black"/>
                          </a:solidFill>
                          <a:effectLst/>
                          <a:uLnTx/>
                          <a:uFillTx/>
                          <a:latin typeface="Calibri"/>
                          <a:ea typeface="+mn-ea"/>
                          <a:cs typeface="+mn-cs"/>
                        </a:rPr>
                        <a:t>
 Insights from the #BerlinCampaignConference
The Berlin Campaign Conference is currently taking place in #Berlin, bringing together campaign experts, communicators, and thought leaders from around the world. Lorenz Beringer participated as a speaker on a panel.
Topic of his presentation: Cutting-Edge Campaigns - Leveraging #DigitalInnovation for #PoliticalSuccess
In Lorenz' session, the panel explored #DigitalStrategies that drive successful political campaigns. Drawing from LOBECO's extensive portfolio, he shared insights on utilizing #SocialMedia, #InfluencerPartnerships, and #DataAnalytics to enhance voter engagement and campaign outreach. By highlighting case studies, the session demonstrated how innovative digital tactics can create compelling narratives and build robust online communities, providing practical knowledge to amplify campaign impact.
A special mention to Armin Petschner-Multari for the impressive start to this conference. The event serves as an essential platform for fostering civic collaboration. It was a fantastic occasion for our newest LOBECO location in Berlin, where we had the opportunity to establish many new connections.
#LOBECOpower #PublicSector Natascha Schoepl, Bernhard Kuttenhofer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17.910447761194 %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61151346"/>
                  </a:ext>
                </a:extLst>
              </a:tr>
            </a:tbl>
          </a:graphicData>
        </a:graphic>
      </p:graphicFrame>
      <p:sp>
        <p:nvSpPr>
          <p:cNvPr id="4" name="Text Placeholder 3">
            <a:extLst>
              <a:ext uri="{FF2B5EF4-FFF2-40B4-BE49-F238E27FC236}">
                <a16:creationId xmlns:a16="http://schemas.microsoft.com/office/drawing/2014/main" id="{0225C706-4D2E-449A-9189-FAD9D644D2EF}"/>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18470048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F47F1-2099-47F7-9338-38B171F179CD}"/>
              </a:ext>
            </a:extLst>
          </p:cNvPr>
          <p:cNvSpPr>
            <a:spLocks noGrp="1"/>
          </p:cNvSpPr>
          <p:nvPr>
            <p:ph type="title"/>
          </p:nvPr>
        </p:nvSpPr>
        <p:spPr/>
        <p:txBody>
          <a:bodyPr/>
          <a:lstStyle/>
          <a:p>
            <a:r>
              <a:rPr lang="en-US"/>
              <a:t>LinkedIn Posts Table | LOBECO own channels - 20 of 26</a:t>
            </a:r>
          </a:p>
        </p:txBody>
      </p:sp>
      <p:graphicFrame>
        <p:nvGraphicFramePr>
          <p:cNvPr id="5" name="Table Placeholder 4">
            <a:extLst>
              <a:ext uri="{FF2B5EF4-FFF2-40B4-BE49-F238E27FC236}">
                <a16:creationId xmlns:a16="http://schemas.microsoft.com/office/drawing/2014/main" id="{19DBFFDA-8824-415A-AEE7-CD6335FC287E}"/>
              </a:ext>
            </a:extLst>
          </p:cNvPr>
          <p:cNvGraphicFramePr>
            <a:graphicFrameLocks noGrp="1"/>
          </p:cNvGraphicFramePr>
          <p:nvPr>
            <p:ph type="tbl" sz="quarter" idx="13"/>
            <p:extLst>
              <p:ext uri="{D42A27DB-BD31-4B8C-83A1-F6EECF244321}">
                <p14:modId xmlns:p14="http://schemas.microsoft.com/office/powerpoint/2010/main" val="2573603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699822897"/>
                    </a:ext>
                  </a:extLst>
                </a:gridCol>
                <a:gridCol w="1563623">
                  <a:extLst>
                    <a:ext uri="{9D8B030D-6E8A-4147-A177-3AD203B41FA5}">
                      <a16:colId xmlns:a16="http://schemas.microsoft.com/office/drawing/2014/main" val="1629334775"/>
                    </a:ext>
                  </a:extLst>
                </a:gridCol>
                <a:gridCol w="493776">
                  <a:extLst>
                    <a:ext uri="{9D8B030D-6E8A-4147-A177-3AD203B41FA5}">
                      <a16:colId xmlns:a16="http://schemas.microsoft.com/office/drawing/2014/main" val="1757664178"/>
                    </a:ext>
                  </a:extLst>
                </a:gridCol>
                <a:gridCol w="493776">
                  <a:extLst>
                    <a:ext uri="{9D8B030D-6E8A-4147-A177-3AD203B41FA5}">
                      <a16:colId xmlns:a16="http://schemas.microsoft.com/office/drawing/2014/main" val="3990092031"/>
                    </a:ext>
                  </a:extLst>
                </a:gridCol>
                <a:gridCol w="493776">
                  <a:extLst>
                    <a:ext uri="{9D8B030D-6E8A-4147-A177-3AD203B41FA5}">
                      <a16:colId xmlns:a16="http://schemas.microsoft.com/office/drawing/2014/main" val="542454150"/>
                    </a:ext>
                  </a:extLst>
                </a:gridCol>
                <a:gridCol w="493776">
                  <a:extLst>
                    <a:ext uri="{9D8B030D-6E8A-4147-A177-3AD203B41FA5}">
                      <a16:colId xmlns:a16="http://schemas.microsoft.com/office/drawing/2014/main" val="2725481137"/>
                    </a:ext>
                  </a:extLst>
                </a:gridCol>
                <a:gridCol w="493776">
                  <a:extLst>
                    <a:ext uri="{9D8B030D-6E8A-4147-A177-3AD203B41FA5}">
                      <a16:colId xmlns:a16="http://schemas.microsoft.com/office/drawing/2014/main" val="243775320"/>
                    </a:ext>
                  </a:extLst>
                </a:gridCol>
                <a:gridCol w="493776">
                  <a:extLst>
                    <a:ext uri="{9D8B030D-6E8A-4147-A177-3AD203B41FA5}">
                      <a16:colId xmlns:a16="http://schemas.microsoft.com/office/drawing/2014/main" val="3340367208"/>
                    </a:ext>
                  </a:extLst>
                </a:gridCol>
                <a:gridCol w="493776">
                  <a:extLst>
                    <a:ext uri="{9D8B030D-6E8A-4147-A177-3AD203B41FA5}">
                      <a16:colId xmlns:a16="http://schemas.microsoft.com/office/drawing/2014/main" val="780108065"/>
                    </a:ext>
                  </a:extLst>
                </a:gridCol>
                <a:gridCol w="493776">
                  <a:extLst>
                    <a:ext uri="{9D8B030D-6E8A-4147-A177-3AD203B41FA5}">
                      <a16:colId xmlns:a16="http://schemas.microsoft.com/office/drawing/2014/main" val="2099029523"/>
                    </a:ext>
                  </a:extLst>
                </a:gridCol>
                <a:gridCol w="493776">
                  <a:extLst>
                    <a:ext uri="{9D8B030D-6E8A-4147-A177-3AD203B41FA5}">
                      <a16:colId xmlns:a16="http://schemas.microsoft.com/office/drawing/2014/main" val="3988631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56003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- 2024-07-29 13:59:13</a:t>
                      </a:r>
                      <a:r>
                        <a:rPr kumimoji="0" lang="en-US" sz="1000" b="0" i="0" u="none" strike="noStrike" kern="1200" cap="none" spc="0" normalizeH="0" baseline="0" noProof="0">
                          <a:ln>
                            <a:noFill/>
                          </a:ln>
                          <a:solidFill>
                            <a:prstClr val="black"/>
                          </a:solidFill>
                          <a:effectLst/>
                          <a:uLnTx/>
                          <a:uFillTx/>
                          <a:latin typeface="Calibri"/>
                          <a:ea typeface="+mn-ea"/>
                          <a:cs typeface="+mn-cs"/>
                        </a:rPr>
                        <a:t>
 🚀 Welcome to LOBECO | Impulses for #SMEs!
We are excited to introduce our new WhatsApp channel dedicated to SMEs, providing updates and sharing the latest news and insights to help you grow and thrive in the digital landscape.
 🎯 Why We're Here:
SMEs often require support in developing a strategy that evolves from initial, event-driven social media activities to achieving digital excellence. 
That's where we come in:
 💡 We provide new impulses for your growth journey.
 🎓 We leverage our experience to ensure your success.
 ❓ We offer clear answers to your questions.
 📲 Stay Connected 📲
Join our WhatsApp channel for regular updates, insights, and expert advice on navigating the digital landscape. Together, we can achieve sustainable growth and digital excellence.
Click the link below to stay connected: https://lnkd.in/e6GE-rvM
#LOBECOpower #SMEs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5.9941520467836 %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64880589"/>
                  </a:ext>
                </a:extLst>
              </a:tr>
            </a:tbl>
          </a:graphicData>
        </a:graphic>
      </p:graphicFrame>
      <p:sp>
        <p:nvSpPr>
          <p:cNvPr id="4" name="Text Placeholder 3">
            <a:extLst>
              <a:ext uri="{FF2B5EF4-FFF2-40B4-BE49-F238E27FC236}">
                <a16:creationId xmlns:a16="http://schemas.microsoft.com/office/drawing/2014/main" id="{BE974E69-ABF5-4DB2-8C4E-3B846FD9DB2B}"/>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31912148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AEED6-7420-4D3F-9A88-58CE00BA80B5}"/>
              </a:ext>
            </a:extLst>
          </p:cNvPr>
          <p:cNvSpPr>
            <a:spLocks noGrp="1"/>
          </p:cNvSpPr>
          <p:nvPr>
            <p:ph type="title"/>
          </p:nvPr>
        </p:nvSpPr>
        <p:spPr/>
        <p:txBody>
          <a:bodyPr/>
          <a:lstStyle/>
          <a:p>
            <a:r>
              <a:rPr lang="en-US"/>
              <a:t>LinkedIn Posts Table | LOBECO own channels - 21 of 26</a:t>
            </a:r>
          </a:p>
        </p:txBody>
      </p:sp>
      <p:graphicFrame>
        <p:nvGraphicFramePr>
          <p:cNvPr id="5" name="Table Placeholder 4">
            <a:extLst>
              <a:ext uri="{FF2B5EF4-FFF2-40B4-BE49-F238E27FC236}">
                <a16:creationId xmlns:a16="http://schemas.microsoft.com/office/drawing/2014/main" id="{A7FDCFA7-06CC-4901-BFD2-223FC7F7A91E}"/>
              </a:ext>
            </a:extLst>
          </p:cNvPr>
          <p:cNvGraphicFramePr>
            <a:graphicFrameLocks noGrp="1"/>
          </p:cNvGraphicFramePr>
          <p:nvPr>
            <p:ph type="tbl" sz="quarter" idx="13"/>
            <p:extLst>
              <p:ext uri="{D42A27DB-BD31-4B8C-83A1-F6EECF244321}">
                <p14:modId xmlns:p14="http://schemas.microsoft.com/office/powerpoint/2010/main" val="262271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60769268"/>
                    </a:ext>
                  </a:extLst>
                </a:gridCol>
                <a:gridCol w="1563623">
                  <a:extLst>
                    <a:ext uri="{9D8B030D-6E8A-4147-A177-3AD203B41FA5}">
                      <a16:colId xmlns:a16="http://schemas.microsoft.com/office/drawing/2014/main" val="2410606032"/>
                    </a:ext>
                  </a:extLst>
                </a:gridCol>
                <a:gridCol w="493776">
                  <a:extLst>
                    <a:ext uri="{9D8B030D-6E8A-4147-A177-3AD203B41FA5}">
                      <a16:colId xmlns:a16="http://schemas.microsoft.com/office/drawing/2014/main" val="2143864897"/>
                    </a:ext>
                  </a:extLst>
                </a:gridCol>
                <a:gridCol w="493776">
                  <a:extLst>
                    <a:ext uri="{9D8B030D-6E8A-4147-A177-3AD203B41FA5}">
                      <a16:colId xmlns:a16="http://schemas.microsoft.com/office/drawing/2014/main" val="3826391936"/>
                    </a:ext>
                  </a:extLst>
                </a:gridCol>
                <a:gridCol w="493776">
                  <a:extLst>
                    <a:ext uri="{9D8B030D-6E8A-4147-A177-3AD203B41FA5}">
                      <a16:colId xmlns:a16="http://schemas.microsoft.com/office/drawing/2014/main" val="173222474"/>
                    </a:ext>
                  </a:extLst>
                </a:gridCol>
                <a:gridCol w="493776">
                  <a:extLst>
                    <a:ext uri="{9D8B030D-6E8A-4147-A177-3AD203B41FA5}">
                      <a16:colId xmlns:a16="http://schemas.microsoft.com/office/drawing/2014/main" val="1778877743"/>
                    </a:ext>
                  </a:extLst>
                </a:gridCol>
                <a:gridCol w="493776">
                  <a:extLst>
                    <a:ext uri="{9D8B030D-6E8A-4147-A177-3AD203B41FA5}">
                      <a16:colId xmlns:a16="http://schemas.microsoft.com/office/drawing/2014/main" val="1789721487"/>
                    </a:ext>
                  </a:extLst>
                </a:gridCol>
                <a:gridCol w="493776">
                  <a:extLst>
                    <a:ext uri="{9D8B030D-6E8A-4147-A177-3AD203B41FA5}">
                      <a16:colId xmlns:a16="http://schemas.microsoft.com/office/drawing/2014/main" val="218483357"/>
                    </a:ext>
                  </a:extLst>
                </a:gridCol>
                <a:gridCol w="493776">
                  <a:extLst>
                    <a:ext uri="{9D8B030D-6E8A-4147-A177-3AD203B41FA5}">
                      <a16:colId xmlns:a16="http://schemas.microsoft.com/office/drawing/2014/main" val="3311433934"/>
                    </a:ext>
                  </a:extLst>
                </a:gridCol>
                <a:gridCol w="493776">
                  <a:extLst>
                    <a:ext uri="{9D8B030D-6E8A-4147-A177-3AD203B41FA5}">
                      <a16:colId xmlns:a16="http://schemas.microsoft.com/office/drawing/2014/main" val="2080412158"/>
                    </a:ext>
                  </a:extLst>
                </a:gridCol>
                <a:gridCol w="493776">
                  <a:extLst>
                    <a:ext uri="{9D8B030D-6E8A-4147-A177-3AD203B41FA5}">
                      <a16:colId xmlns:a16="http://schemas.microsoft.com/office/drawing/2014/main" val="2740138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67933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- 2024-09-02 15:38:45</a:t>
                      </a:r>
                      <a:r>
                        <a:rPr kumimoji="0" lang="en-US" sz="1000" b="0" i="0" u="none" strike="noStrike" kern="1200" cap="none" spc="0" normalizeH="0" baseline="0" noProof="0">
                          <a:ln>
                            <a:noFill/>
                          </a:ln>
                          <a:solidFill>
                            <a:prstClr val="black"/>
                          </a:solidFill>
                          <a:effectLst/>
                          <a:uLnTx/>
                          <a:uFillTx/>
                          <a:latin typeface="Calibri"/>
                          <a:ea typeface="+mn-ea"/>
                          <a:cs typeface="+mn-cs"/>
                        </a:rPr>
                        <a:t>
 Top or Flop? Songs composed by #AI are controversial topics in #music and songwriters’ business 
For the first time, a fully AI-created song has made it into the German charts. 'Verknallt in einen Talahon' is melodically reminiscent of pop songs from the 60s &amp; 70s, but instead of nostalgic themes, a female synthetic voice sings about a modern love story. With youth language and lines like 'With a Louis belt, Gucci cap and Air Max shoes', the AI singer raves about a young man she met 'at the funfair on the autoscooter.' 
🚀 Here is your guidance for a quick AI song generation:  
Step 1️⃣: Generate song lyrics based on parameters like theme, genre, verses and choruses in #Claude or #ChatGPT 
Step 2️⃣: Fine-tune words and numbers that are difficult for the AI voice to pronounce  
Step 3️⃣: E.g., go to suno.com, click the 'create' and 'custom' buttons, insert song text and start the song generation process. 
Big changes in the music industry are coming up...
What do you think about AI generated Songs? 
https://lnkd.in/dczmSanh
#LOBECOpower #ArtificialIntelligence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3.4023668639053 %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04728548"/>
                  </a:ext>
                </a:extLst>
              </a:tr>
            </a:tbl>
          </a:graphicData>
        </a:graphic>
      </p:graphicFrame>
      <p:sp>
        <p:nvSpPr>
          <p:cNvPr id="4" name="Text Placeholder 3">
            <a:extLst>
              <a:ext uri="{FF2B5EF4-FFF2-40B4-BE49-F238E27FC236}">
                <a16:creationId xmlns:a16="http://schemas.microsoft.com/office/drawing/2014/main" id="{0F23650E-BD5D-4D4A-A527-4F0688B26096}"/>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19887932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5BAB3-638B-497E-8050-6726D93A893A}"/>
              </a:ext>
            </a:extLst>
          </p:cNvPr>
          <p:cNvSpPr>
            <a:spLocks noGrp="1"/>
          </p:cNvSpPr>
          <p:nvPr>
            <p:ph type="title"/>
          </p:nvPr>
        </p:nvSpPr>
        <p:spPr/>
        <p:txBody>
          <a:bodyPr/>
          <a:lstStyle/>
          <a:p>
            <a:r>
              <a:rPr lang="en-US"/>
              <a:t>LinkedIn Posts Table | LOBECO own channels - 22 of 26</a:t>
            </a:r>
          </a:p>
        </p:txBody>
      </p:sp>
      <p:graphicFrame>
        <p:nvGraphicFramePr>
          <p:cNvPr id="5" name="Table Placeholder 4">
            <a:extLst>
              <a:ext uri="{FF2B5EF4-FFF2-40B4-BE49-F238E27FC236}">
                <a16:creationId xmlns:a16="http://schemas.microsoft.com/office/drawing/2014/main" id="{8E21756F-E165-43B4-BA24-28BD4B570353}"/>
              </a:ext>
            </a:extLst>
          </p:cNvPr>
          <p:cNvGraphicFramePr>
            <a:graphicFrameLocks noGrp="1"/>
          </p:cNvGraphicFramePr>
          <p:nvPr>
            <p:ph type="tbl" sz="quarter" idx="13"/>
            <p:extLst>
              <p:ext uri="{D42A27DB-BD31-4B8C-83A1-F6EECF244321}">
                <p14:modId xmlns:p14="http://schemas.microsoft.com/office/powerpoint/2010/main" val="1449830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228282653"/>
                    </a:ext>
                  </a:extLst>
                </a:gridCol>
                <a:gridCol w="1563623">
                  <a:extLst>
                    <a:ext uri="{9D8B030D-6E8A-4147-A177-3AD203B41FA5}">
                      <a16:colId xmlns:a16="http://schemas.microsoft.com/office/drawing/2014/main" val="918822522"/>
                    </a:ext>
                  </a:extLst>
                </a:gridCol>
                <a:gridCol w="493776">
                  <a:extLst>
                    <a:ext uri="{9D8B030D-6E8A-4147-A177-3AD203B41FA5}">
                      <a16:colId xmlns:a16="http://schemas.microsoft.com/office/drawing/2014/main" val="1732259280"/>
                    </a:ext>
                  </a:extLst>
                </a:gridCol>
                <a:gridCol w="493776">
                  <a:extLst>
                    <a:ext uri="{9D8B030D-6E8A-4147-A177-3AD203B41FA5}">
                      <a16:colId xmlns:a16="http://schemas.microsoft.com/office/drawing/2014/main" val="3250196337"/>
                    </a:ext>
                  </a:extLst>
                </a:gridCol>
                <a:gridCol w="493776">
                  <a:extLst>
                    <a:ext uri="{9D8B030D-6E8A-4147-A177-3AD203B41FA5}">
                      <a16:colId xmlns:a16="http://schemas.microsoft.com/office/drawing/2014/main" val="1809291323"/>
                    </a:ext>
                  </a:extLst>
                </a:gridCol>
                <a:gridCol w="493776">
                  <a:extLst>
                    <a:ext uri="{9D8B030D-6E8A-4147-A177-3AD203B41FA5}">
                      <a16:colId xmlns:a16="http://schemas.microsoft.com/office/drawing/2014/main" val="977548610"/>
                    </a:ext>
                  </a:extLst>
                </a:gridCol>
                <a:gridCol w="493776">
                  <a:extLst>
                    <a:ext uri="{9D8B030D-6E8A-4147-A177-3AD203B41FA5}">
                      <a16:colId xmlns:a16="http://schemas.microsoft.com/office/drawing/2014/main" val="2115205947"/>
                    </a:ext>
                  </a:extLst>
                </a:gridCol>
                <a:gridCol w="493776">
                  <a:extLst>
                    <a:ext uri="{9D8B030D-6E8A-4147-A177-3AD203B41FA5}">
                      <a16:colId xmlns:a16="http://schemas.microsoft.com/office/drawing/2014/main" val="3409500289"/>
                    </a:ext>
                  </a:extLst>
                </a:gridCol>
                <a:gridCol w="493776">
                  <a:extLst>
                    <a:ext uri="{9D8B030D-6E8A-4147-A177-3AD203B41FA5}">
                      <a16:colId xmlns:a16="http://schemas.microsoft.com/office/drawing/2014/main" val="2265113672"/>
                    </a:ext>
                  </a:extLst>
                </a:gridCol>
                <a:gridCol w="493776">
                  <a:extLst>
                    <a:ext uri="{9D8B030D-6E8A-4147-A177-3AD203B41FA5}">
                      <a16:colId xmlns:a16="http://schemas.microsoft.com/office/drawing/2014/main" val="4204274848"/>
                    </a:ext>
                  </a:extLst>
                </a:gridCol>
                <a:gridCol w="493776">
                  <a:extLst>
                    <a:ext uri="{9D8B030D-6E8A-4147-A177-3AD203B41FA5}">
                      <a16:colId xmlns:a16="http://schemas.microsoft.com/office/drawing/2014/main" val="4276753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75645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- 2024-08-06 13:51:13</a:t>
                      </a:r>
                      <a:r>
                        <a:rPr kumimoji="0" lang="en-US" sz="1000" b="0" i="0" u="none" strike="noStrike" kern="1200" cap="none" spc="0" normalizeH="0" baseline="0" noProof="0">
                          <a:ln>
                            <a:noFill/>
                          </a:ln>
                          <a:solidFill>
                            <a:prstClr val="black"/>
                          </a:solidFill>
                          <a:effectLst/>
                          <a:uLnTx/>
                          <a:uFillTx/>
                          <a:latin typeface="Calibri"/>
                          <a:ea typeface="+mn-ea"/>
                          <a:cs typeface="+mn-cs"/>
                        </a:rPr>
                        <a:t>
 Why are you still not generating leads with LinkedIn Ads? It's never been easier! 🚀  
With LinkedIn Lead Ads, the valuable data you desperately need is only two clicks away from you.
What exactly is this lead that everyone is always talking about? ❓ 
A lead is a potential customer who shows interest in your products or services and shares their data with you in return. This can be done, for example, by participating in webinars or downloading gated content such as white papers. 🎯 
Our experience with numerous customers shows B2B lead generation remains a relevant challenge across all industries, from SMEs to large players. At LOBECO, we have already implemented successful LinkedIn lead campaigns in many cases ranging from economic policy to the acquisition of network partners for start-ups. 
Why LinkedIn Ads? 🌐  
With over 850 million members worldwide and 19 million in the DACH region, LinkedIn is the leading professional network. Thanks to their precise targeting, LinkedIn Ads offer the opportunity to reach decision-makers and industry experts with pinpoint accuracy. 
After all, LinkedIn has valuable data from its members about their job, industry, company, career level and professional experience. 
This makes LinkedIn Ads an indispensable tool for generating qualified leads, especially in the B2B environment. 
It should be mentioned that the costs for precisely targeted lead ads will of course be significantly higher than reach campaigns on Meta, for example (the CPM for LinkedIn lead ads can easily range from €50 to €100, whereas the CPM on Meta is usually in the single-digit range in comparison). However, you will reach exactly the right contacts for your company on LinkedIn without any major wastage. 
Why are lead gen forms on LinkedIn so effective? 💡  
Lead gen forms are contact forms integrated directly on the platform that are automatically filled out with the user's profile information. They can be submitted with just two clicks - this saves time, reduces the bounce rate and increases the accuracy of the data.  
The average conversion rate of lead gen forms is 10.26%. Due to the smooth user experience, they are on average 4x as effective as traditional landing pages with only 2-3% conversion rate on average! 
Leads can be automatically forwarded to your sales or CRM department via tools such as HubSpot or Salesforce. The integration of LinkedIn Analytics enables seamless tracking of costs per lead or the completion rate. 🔄 
For more information, best practice cases and support with implementation, please contact us at LOBECO. Together we will make your next LinkedIn campaign a success! 🚀 
#LinkedInAds #LeadGeneration #DigitalMarketing #B2BMarketing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7.6158940397351 %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88654739"/>
                  </a:ext>
                </a:extLst>
              </a:tr>
            </a:tbl>
          </a:graphicData>
        </a:graphic>
      </p:graphicFrame>
      <p:sp>
        <p:nvSpPr>
          <p:cNvPr id="4" name="Text Placeholder 3">
            <a:extLst>
              <a:ext uri="{FF2B5EF4-FFF2-40B4-BE49-F238E27FC236}">
                <a16:creationId xmlns:a16="http://schemas.microsoft.com/office/drawing/2014/main" id="{E1173BCD-946D-42B2-8CA3-0C2E81A0D941}"/>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19025003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701C8-80E4-49B5-B5FE-A6ACEE771437}"/>
              </a:ext>
            </a:extLst>
          </p:cNvPr>
          <p:cNvSpPr>
            <a:spLocks noGrp="1"/>
          </p:cNvSpPr>
          <p:nvPr>
            <p:ph type="title"/>
          </p:nvPr>
        </p:nvSpPr>
        <p:spPr/>
        <p:txBody>
          <a:bodyPr/>
          <a:lstStyle/>
          <a:p>
            <a:r>
              <a:rPr lang="en-US"/>
              <a:t>LinkedIn Posts Table | LOBECO own channels - 23 of 26</a:t>
            </a:r>
          </a:p>
        </p:txBody>
      </p:sp>
      <p:graphicFrame>
        <p:nvGraphicFramePr>
          <p:cNvPr id="5" name="Table Placeholder 4">
            <a:extLst>
              <a:ext uri="{FF2B5EF4-FFF2-40B4-BE49-F238E27FC236}">
                <a16:creationId xmlns:a16="http://schemas.microsoft.com/office/drawing/2014/main" id="{CC2B5CEF-DF22-475E-B769-E41174B5972B}"/>
              </a:ext>
            </a:extLst>
          </p:cNvPr>
          <p:cNvGraphicFramePr>
            <a:graphicFrameLocks noGrp="1"/>
          </p:cNvGraphicFramePr>
          <p:nvPr>
            <p:ph type="tbl" sz="quarter" idx="13"/>
            <p:extLst>
              <p:ext uri="{D42A27DB-BD31-4B8C-83A1-F6EECF244321}">
                <p14:modId xmlns:p14="http://schemas.microsoft.com/office/powerpoint/2010/main" val="1194764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645062385"/>
                    </a:ext>
                  </a:extLst>
                </a:gridCol>
                <a:gridCol w="1563623">
                  <a:extLst>
                    <a:ext uri="{9D8B030D-6E8A-4147-A177-3AD203B41FA5}">
                      <a16:colId xmlns:a16="http://schemas.microsoft.com/office/drawing/2014/main" val="3669693698"/>
                    </a:ext>
                  </a:extLst>
                </a:gridCol>
                <a:gridCol w="493776">
                  <a:extLst>
                    <a:ext uri="{9D8B030D-6E8A-4147-A177-3AD203B41FA5}">
                      <a16:colId xmlns:a16="http://schemas.microsoft.com/office/drawing/2014/main" val="1902170918"/>
                    </a:ext>
                  </a:extLst>
                </a:gridCol>
                <a:gridCol w="493776">
                  <a:extLst>
                    <a:ext uri="{9D8B030D-6E8A-4147-A177-3AD203B41FA5}">
                      <a16:colId xmlns:a16="http://schemas.microsoft.com/office/drawing/2014/main" val="2673335940"/>
                    </a:ext>
                  </a:extLst>
                </a:gridCol>
                <a:gridCol w="493776">
                  <a:extLst>
                    <a:ext uri="{9D8B030D-6E8A-4147-A177-3AD203B41FA5}">
                      <a16:colId xmlns:a16="http://schemas.microsoft.com/office/drawing/2014/main" val="299980273"/>
                    </a:ext>
                  </a:extLst>
                </a:gridCol>
                <a:gridCol w="493776">
                  <a:extLst>
                    <a:ext uri="{9D8B030D-6E8A-4147-A177-3AD203B41FA5}">
                      <a16:colId xmlns:a16="http://schemas.microsoft.com/office/drawing/2014/main" val="1395370566"/>
                    </a:ext>
                  </a:extLst>
                </a:gridCol>
                <a:gridCol w="493776">
                  <a:extLst>
                    <a:ext uri="{9D8B030D-6E8A-4147-A177-3AD203B41FA5}">
                      <a16:colId xmlns:a16="http://schemas.microsoft.com/office/drawing/2014/main" val="2072671278"/>
                    </a:ext>
                  </a:extLst>
                </a:gridCol>
                <a:gridCol w="493776">
                  <a:extLst>
                    <a:ext uri="{9D8B030D-6E8A-4147-A177-3AD203B41FA5}">
                      <a16:colId xmlns:a16="http://schemas.microsoft.com/office/drawing/2014/main" val="1768716642"/>
                    </a:ext>
                  </a:extLst>
                </a:gridCol>
                <a:gridCol w="493776">
                  <a:extLst>
                    <a:ext uri="{9D8B030D-6E8A-4147-A177-3AD203B41FA5}">
                      <a16:colId xmlns:a16="http://schemas.microsoft.com/office/drawing/2014/main" val="2252072179"/>
                    </a:ext>
                  </a:extLst>
                </a:gridCol>
                <a:gridCol w="493776">
                  <a:extLst>
                    <a:ext uri="{9D8B030D-6E8A-4147-A177-3AD203B41FA5}">
                      <a16:colId xmlns:a16="http://schemas.microsoft.com/office/drawing/2014/main" val="3640309743"/>
                    </a:ext>
                  </a:extLst>
                </a:gridCol>
                <a:gridCol w="493776">
                  <a:extLst>
                    <a:ext uri="{9D8B030D-6E8A-4147-A177-3AD203B41FA5}">
                      <a16:colId xmlns:a16="http://schemas.microsoft.com/office/drawing/2014/main" val="3671913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29291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- 2024-08-23 10:35:03</a:t>
                      </a:r>
                      <a:r>
                        <a:rPr kumimoji="0" lang="en-US" sz="1000" b="0" i="0" u="none" strike="noStrike" kern="1200" cap="none" spc="0" normalizeH="0" baseline="0" noProof="0">
                          <a:ln>
                            <a:noFill/>
                          </a:ln>
                          <a:solidFill>
                            <a:prstClr val="black"/>
                          </a:solidFill>
                          <a:effectLst/>
                          <a:uLnTx/>
                          <a:uFillTx/>
                          <a:latin typeface="Calibri"/>
                          <a:ea typeface="+mn-ea"/>
                          <a:cs typeface="+mn-cs"/>
                        </a:rPr>
                        <a:t>
 How AI is becoming a booster for your business  
Sign up for our SMB newsletter: https://lnkd.in/dkccemPZ
The development of AI tools is speeding up and important AI tools to create and improve text, photo and video quality are getting smarter. AI tools support in various business daily workflows.
Let’s take a best practice example from the German #Mittelstand: Today, we highlight the case of Niko Dieckhoff, a successful e-commerce operator from the SMB sector, who generates about one million EUR in sales - with ChatGPT as his only employee! 🤖💼 
Niko uses #ChatGPT to create product descriptions, content, scripts for influencer marketing, optimize conversion rates and improve customer service. He sees AI as an efficient tool that makes many time-consuming tasks more economical. 
At LOBECO, we also leverage AI in our daily operations and view it as a tremendous opportunity, particularly for small and medium-sized enterprises aiming to maximize efficiency. We are convinced that AI can make our day-to-day work easier. Our AI team is constantly developing innovative projects and functions to support our employees and optimize processes. It will be an exciting question always worth to discuss: AI as replacement opportunity for team staff or always as a side kick support?
👉 What´s your opinion on this?  
#LOBECOpower #ArtificialIntelligence #KI #SMB # Mittelstand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4.635761589404 %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33634231"/>
                  </a:ext>
                </a:extLst>
              </a:tr>
            </a:tbl>
          </a:graphicData>
        </a:graphic>
      </p:graphicFrame>
      <p:sp>
        <p:nvSpPr>
          <p:cNvPr id="4" name="Text Placeholder 3">
            <a:extLst>
              <a:ext uri="{FF2B5EF4-FFF2-40B4-BE49-F238E27FC236}">
                <a16:creationId xmlns:a16="http://schemas.microsoft.com/office/drawing/2014/main" id="{30F35A92-8EB8-4C7B-AA1D-DB07B8EC2904}"/>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24371442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80CD3-FD03-45E3-8323-94A731F95BA1}"/>
              </a:ext>
            </a:extLst>
          </p:cNvPr>
          <p:cNvSpPr>
            <a:spLocks noGrp="1"/>
          </p:cNvSpPr>
          <p:nvPr>
            <p:ph type="title"/>
          </p:nvPr>
        </p:nvSpPr>
        <p:spPr/>
        <p:txBody>
          <a:bodyPr/>
          <a:lstStyle/>
          <a:p>
            <a:r>
              <a:rPr lang="en-US"/>
              <a:t>LinkedIn Posts Table | LOBECO own channels - 24 of 26</a:t>
            </a:r>
          </a:p>
        </p:txBody>
      </p:sp>
      <p:graphicFrame>
        <p:nvGraphicFramePr>
          <p:cNvPr id="5" name="Table Placeholder 4">
            <a:extLst>
              <a:ext uri="{FF2B5EF4-FFF2-40B4-BE49-F238E27FC236}">
                <a16:creationId xmlns:a16="http://schemas.microsoft.com/office/drawing/2014/main" id="{6EA4411B-25D2-40E3-AACD-A69F65643778}"/>
              </a:ext>
            </a:extLst>
          </p:cNvPr>
          <p:cNvGraphicFramePr>
            <a:graphicFrameLocks noGrp="1"/>
          </p:cNvGraphicFramePr>
          <p:nvPr>
            <p:ph type="tbl" sz="quarter" idx="13"/>
            <p:extLst>
              <p:ext uri="{D42A27DB-BD31-4B8C-83A1-F6EECF244321}">
                <p14:modId xmlns:p14="http://schemas.microsoft.com/office/powerpoint/2010/main" val="589781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90210102"/>
                    </a:ext>
                  </a:extLst>
                </a:gridCol>
                <a:gridCol w="1563623">
                  <a:extLst>
                    <a:ext uri="{9D8B030D-6E8A-4147-A177-3AD203B41FA5}">
                      <a16:colId xmlns:a16="http://schemas.microsoft.com/office/drawing/2014/main" val="2813338980"/>
                    </a:ext>
                  </a:extLst>
                </a:gridCol>
                <a:gridCol w="493776">
                  <a:extLst>
                    <a:ext uri="{9D8B030D-6E8A-4147-A177-3AD203B41FA5}">
                      <a16:colId xmlns:a16="http://schemas.microsoft.com/office/drawing/2014/main" val="764051636"/>
                    </a:ext>
                  </a:extLst>
                </a:gridCol>
                <a:gridCol w="493776">
                  <a:extLst>
                    <a:ext uri="{9D8B030D-6E8A-4147-A177-3AD203B41FA5}">
                      <a16:colId xmlns:a16="http://schemas.microsoft.com/office/drawing/2014/main" val="2180679212"/>
                    </a:ext>
                  </a:extLst>
                </a:gridCol>
                <a:gridCol w="493776">
                  <a:extLst>
                    <a:ext uri="{9D8B030D-6E8A-4147-A177-3AD203B41FA5}">
                      <a16:colId xmlns:a16="http://schemas.microsoft.com/office/drawing/2014/main" val="379932981"/>
                    </a:ext>
                  </a:extLst>
                </a:gridCol>
                <a:gridCol w="493776">
                  <a:extLst>
                    <a:ext uri="{9D8B030D-6E8A-4147-A177-3AD203B41FA5}">
                      <a16:colId xmlns:a16="http://schemas.microsoft.com/office/drawing/2014/main" val="2468936898"/>
                    </a:ext>
                  </a:extLst>
                </a:gridCol>
                <a:gridCol w="493776">
                  <a:extLst>
                    <a:ext uri="{9D8B030D-6E8A-4147-A177-3AD203B41FA5}">
                      <a16:colId xmlns:a16="http://schemas.microsoft.com/office/drawing/2014/main" val="3695928805"/>
                    </a:ext>
                  </a:extLst>
                </a:gridCol>
                <a:gridCol w="493776">
                  <a:extLst>
                    <a:ext uri="{9D8B030D-6E8A-4147-A177-3AD203B41FA5}">
                      <a16:colId xmlns:a16="http://schemas.microsoft.com/office/drawing/2014/main" val="1475098249"/>
                    </a:ext>
                  </a:extLst>
                </a:gridCol>
                <a:gridCol w="493776">
                  <a:extLst>
                    <a:ext uri="{9D8B030D-6E8A-4147-A177-3AD203B41FA5}">
                      <a16:colId xmlns:a16="http://schemas.microsoft.com/office/drawing/2014/main" val="3768684753"/>
                    </a:ext>
                  </a:extLst>
                </a:gridCol>
                <a:gridCol w="493776">
                  <a:extLst>
                    <a:ext uri="{9D8B030D-6E8A-4147-A177-3AD203B41FA5}">
                      <a16:colId xmlns:a16="http://schemas.microsoft.com/office/drawing/2014/main" val="598720732"/>
                    </a:ext>
                  </a:extLst>
                </a:gridCol>
                <a:gridCol w="493776">
                  <a:extLst>
                    <a:ext uri="{9D8B030D-6E8A-4147-A177-3AD203B41FA5}">
                      <a16:colId xmlns:a16="http://schemas.microsoft.com/office/drawing/2014/main" val="4138045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28341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- 2024-08-01 08:42:51</a:t>
                      </a:r>
                      <a:r>
                        <a:rPr kumimoji="0" lang="en-US" sz="1000" b="0" i="0" u="none" strike="noStrike" kern="1200" cap="none" spc="0" normalizeH="0" baseline="0" noProof="0">
                          <a:ln>
                            <a:noFill/>
                          </a:ln>
                          <a:solidFill>
                            <a:prstClr val="black"/>
                          </a:solidFill>
                          <a:effectLst/>
                          <a:uLnTx/>
                          <a:uFillTx/>
                          <a:latin typeface="Calibri"/>
                          <a:ea typeface="+mn-ea"/>
                          <a:cs typeface="+mn-cs"/>
                        </a:rPr>
                        <a:t>
 🚀 New Podcast Episode Alert! 🚀
We're thrilled to announce the latest episode of our #Podcast "Digitale Meisterschaften - powered by LOBECO", in collaboration with VSA - Vereinigung Sportsponsoring-Anbieter e.V.
This episode features special insights by DFB and Continental Reifen.
Join Lorenz Beringer and VSA CEO Inka Müller-Schmäh as they chat with Dr. Holger Blask and Timo Röbbel about:
- Success factors in the DFB and Continental partnership
- Communication strategies for UEFA EURO 2024
- The economic potential of women's football
- Optimizing sponsorship with digital channels
Tune in now for insightful discussions and expert perspectives!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12.815533980583 %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76222610"/>
                  </a:ext>
                </a:extLst>
              </a:tr>
            </a:tbl>
          </a:graphicData>
        </a:graphic>
      </p:graphicFrame>
      <p:sp>
        <p:nvSpPr>
          <p:cNvPr id="4" name="Text Placeholder 3">
            <a:extLst>
              <a:ext uri="{FF2B5EF4-FFF2-40B4-BE49-F238E27FC236}">
                <a16:creationId xmlns:a16="http://schemas.microsoft.com/office/drawing/2014/main" id="{8A37132E-29B9-4D43-8A38-3C9215DBB7B3}"/>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7480341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36AE7-E180-466C-BE85-9E45FADC216F}"/>
              </a:ext>
            </a:extLst>
          </p:cNvPr>
          <p:cNvSpPr>
            <a:spLocks noGrp="1"/>
          </p:cNvSpPr>
          <p:nvPr>
            <p:ph type="title"/>
          </p:nvPr>
        </p:nvSpPr>
        <p:spPr/>
        <p:txBody>
          <a:bodyPr/>
          <a:lstStyle/>
          <a:p>
            <a:r>
              <a:rPr lang="en-US"/>
              <a:t>LinkedIn Posts Table | LOBECO own channels - 25 of 26</a:t>
            </a:r>
          </a:p>
        </p:txBody>
      </p:sp>
      <p:graphicFrame>
        <p:nvGraphicFramePr>
          <p:cNvPr id="5" name="Table Placeholder 4">
            <a:extLst>
              <a:ext uri="{FF2B5EF4-FFF2-40B4-BE49-F238E27FC236}">
                <a16:creationId xmlns:a16="http://schemas.microsoft.com/office/drawing/2014/main" id="{8102B0E8-1E8A-440C-854E-07EAF38DF686}"/>
              </a:ext>
            </a:extLst>
          </p:cNvPr>
          <p:cNvGraphicFramePr>
            <a:graphicFrameLocks noGrp="1"/>
          </p:cNvGraphicFramePr>
          <p:nvPr>
            <p:ph type="tbl" sz="quarter" idx="13"/>
            <p:extLst>
              <p:ext uri="{D42A27DB-BD31-4B8C-83A1-F6EECF244321}">
                <p14:modId xmlns:p14="http://schemas.microsoft.com/office/powerpoint/2010/main" val="836022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8202520"/>
                    </a:ext>
                  </a:extLst>
                </a:gridCol>
                <a:gridCol w="1563623">
                  <a:extLst>
                    <a:ext uri="{9D8B030D-6E8A-4147-A177-3AD203B41FA5}">
                      <a16:colId xmlns:a16="http://schemas.microsoft.com/office/drawing/2014/main" val="2120507788"/>
                    </a:ext>
                  </a:extLst>
                </a:gridCol>
                <a:gridCol w="493776">
                  <a:extLst>
                    <a:ext uri="{9D8B030D-6E8A-4147-A177-3AD203B41FA5}">
                      <a16:colId xmlns:a16="http://schemas.microsoft.com/office/drawing/2014/main" val="3108756691"/>
                    </a:ext>
                  </a:extLst>
                </a:gridCol>
                <a:gridCol w="493776">
                  <a:extLst>
                    <a:ext uri="{9D8B030D-6E8A-4147-A177-3AD203B41FA5}">
                      <a16:colId xmlns:a16="http://schemas.microsoft.com/office/drawing/2014/main" val="2782376149"/>
                    </a:ext>
                  </a:extLst>
                </a:gridCol>
                <a:gridCol w="493776">
                  <a:extLst>
                    <a:ext uri="{9D8B030D-6E8A-4147-A177-3AD203B41FA5}">
                      <a16:colId xmlns:a16="http://schemas.microsoft.com/office/drawing/2014/main" val="1101757794"/>
                    </a:ext>
                  </a:extLst>
                </a:gridCol>
                <a:gridCol w="493776">
                  <a:extLst>
                    <a:ext uri="{9D8B030D-6E8A-4147-A177-3AD203B41FA5}">
                      <a16:colId xmlns:a16="http://schemas.microsoft.com/office/drawing/2014/main" val="3626657785"/>
                    </a:ext>
                  </a:extLst>
                </a:gridCol>
                <a:gridCol w="493776">
                  <a:extLst>
                    <a:ext uri="{9D8B030D-6E8A-4147-A177-3AD203B41FA5}">
                      <a16:colId xmlns:a16="http://schemas.microsoft.com/office/drawing/2014/main" val="1901436860"/>
                    </a:ext>
                  </a:extLst>
                </a:gridCol>
                <a:gridCol w="493776">
                  <a:extLst>
                    <a:ext uri="{9D8B030D-6E8A-4147-A177-3AD203B41FA5}">
                      <a16:colId xmlns:a16="http://schemas.microsoft.com/office/drawing/2014/main" val="2578849579"/>
                    </a:ext>
                  </a:extLst>
                </a:gridCol>
                <a:gridCol w="493776">
                  <a:extLst>
                    <a:ext uri="{9D8B030D-6E8A-4147-A177-3AD203B41FA5}">
                      <a16:colId xmlns:a16="http://schemas.microsoft.com/office/drawing/2014/main" val="1775411809"/>
                    </a:ext>
                  </a:extLst>
                </a:gridCol>
                <a:gridCol w="493776">
                  <a:extLst>
                    <a:ext uri="{9D8B030D-6E8A-4147-A177-3AD203B41FA5}">
                      <a16:colId xmlns:a16="http://schemas.microsoft.com/office/drawing/2014/main" val="4268644471"/>
                    </a:ext>
                  </a:extLst>
                </a:gridCol>
                <a:gridCol w="493776">
                  <a:extLst>
                    <a:ext uri="{9D8B030D-6E8A-4147-A177-3AD203B41FA5}">
                      <a16:colId xmlns:a16="http://schemas.microsoft.com/office/drawing/2014/main" val="1307335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38348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- 2024-08-12 09:23:52</a:t>
                      </a:r>
                      <a:r>
                        <a:rPr kumimoji="0" lang="en-US" sz="1000" b="0" i="0" u="none" strike="noStrike" kern="1200" cap="none" spc="0" normalizeH="0" baseline="0" noProof="0">
                          <a:ln>
                            <a:noFill/>
                          </a:ln>
                          <a:solidFill>
                            <a:prstClr val="black"/>
                          </a:solidFill>
                          <a:effectLst/>
                          <a:uLnTx/>
                          <a:uFillTx/>
                          <a:latin typeface="Calibri"/>
                          <a:ea typeface="+mn-ea"/>
                          <a:cs typeface="+mn-cs"/>
                        </a:rPr>
                        <a:t>
 Will ChatGPT be surpassed by Claude 3.5? 
For more detailed information and regular AI updates, subscribe to our WhatsApp Newsletter or contact us at LOBECO!
📲 Sign Up Now! 📲 
https://lnkd.in/d7aqmVby
 🚀 Evolving AI Landscape: GPT-4o vs. Claude 3.5 Sonnet 🚀 
The AI world is constantly advancing, and at LOBECO, we're always at the forefront of these changes. While GPT-4o has been our go-to large language model (LLM) for various tasks, the recent release of Claude 3.5 Sonnet has shaken things up! 
🔍 Our Findings: After extensive testing, we still consider GPT-4o one of the best all-around LLMs. However, Claude 3.5 Sonnet has proven superior in specific areas: 
1️. Data interpretation on demographics: Claude 3.5 Sonnet significantly outperforms in quality and data set handling. Its artifact visualization and interactive capabilities offer remarkable added value. 
2️. Visual inference performance: Claude 3.5 Sonnet shows enhanced capabilities in interpreting and analysing visual data, from complex charts to intricate graphs, providing deeper insights for decision-making. 
While GPT-4o remains an overall powerhouse, Claude 3.5 Sonnet has carved out its niche in visual and data-intensive applications. 
What are your experiences with ChatGPT-4.o and Claude 3.5 Sonnet? Let us know in the comments!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2.7888446215139 %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82611281"/>
                  </a:ext>
                </a:extLst>
              </a:tr>
            </a:tbl>
          </a:graphicData>
        </a:graphic>
      </p:graphicFrame>
      <p:sp>
        <p:nvSpPr>
          <p:cNvPr id="4" name="Text Placeholder 3">
            <a:extLst>
              <a:ext uri="{FF2B5EF4-FFF2-40B4-BE49-F238E27FC236}">
                <a16:creationId xmlns:a16="http://schemas.microsoft.com/office/drawing/2014/main" id="{2E34AF8C-C4CE-439A-903A-8B72521F4D85}"/>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440049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71E77-D8D0-48ED-ADEA-4B896BACAF4D}"/>
              </a:ext>
            </a:extLst>
          </p:cNvPr>
          <p:cNvSpPr>
            <a:spLocks noGrp="1"/>
          </p:cNvSpPr>
          <p:nvPr>
            <p:ph type="title"/>
          </p:nvPr>
        </p:nvSpPr>
        <p:spPr/>
        <p:txBody>
          <a:bodyPr/>
          <a:lstStyle/>
          <a:p>
            <a:r>
              <a:rPr lang="en-US"/>
              <a:t>LinkedIn Posts Table | LOBECO own channels - 26 of 26</a:t>
            </a:r>
          </a:p>
        </p:txBody>
      </p:sp>
      <p:graphicFrame>
        <p:nvGraphicFramePr>
          <p:cNvPr id="5" name="Table Placeholder 4">
            <a:extLst>
              <a:ext uri="{FF2B5EF4-FFF2-40B4-BE49-F238E27FC236}">
                <a16:creationId xmlns:a16="http://schemas.microsoft.com/office/drawing/2014/main" id="{0D27DC52-D055-48C7-96CF-E9539AC408F7}"/>
              </a:ext>
            </a:extLst>
          </p:cNvPr>
          <p:cNvGraphicFramePr>
            <a:graphicFrameLocks noGrp="1"/>
          </p:cNvGraphicFramePr>
          <p:nvPr>
            <p:ph type="tbl" sz="quarter" idx="13"/>
            <p:extLst>
              <p:ext uri="{D42A27DB-BD31-4B8C-83A1-F6EECF244321}">
                <p14:modId xmlns:p14="http://schemas.microsoft.com/office/powerpoint/2010/main" val="1561798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260237627"/>
                    </a:ext>
                  </a:extLst>
                </a:gridCol>
                <a:gridCol w="1563623">
                  <a:extLst>
                    <a:ext uri="{9D8B030D-6E8A-4147-A177-3AD203B41FA5}">
                      <a16:colId xmlns:a16="http://schemas.microsoft.com/office/drawing/2014/main" val="3029253426"/>
                    </a:ext>
                  </a:extLst>
                </a:gridCol>
                <a:gridCol w="493776">
                  <a:extLst>
                    <a:ext uri="{9D8B030D-6E8A-4147-A177-3AD203B41FA5}">
                      <a16:colId xmlns:a16="http://schemas.microsoft.com/office/drawing/2014/main" val="2796966770"/>
                    </a:ext>
                  </a:extLst>
                </a:gridCol>
                <a:gridCol w="493776">
                  <a:extLst>
                    <a:ext uri="{9D8B030D-6E8A-4147-A177-3AD203B41FA5}">
                      <a16:colId xmlns:a16="http://schemas.microsoft.com/office/drawing/2014/main" val="2465145279"/>
                    </a:ext>
                  </a:extLst>
                </a:gridCol>
                <a:gridCol w="493776">
                  <a:extLst>
                    <a:ext uri="{9D8B030D-6E8A-4147-A177-3AD203B41FA5}">
                      <a16:colId xmlns:a16="http://schemas.microsoft.com/office/drawing/2014/main" val="3351005414"/>
                    </a:ext>
                  </a:extLst>
                </a:gridCol>
                <a:gridCol w="493776">
                  <a:extLst>
                    <a:ext uri="{9D8B030D-6E8A-4147-A177-3AD203B41FA5}">
                      <a16:colId xmlns:a16="http://schemas.microsoft.com/office/drawing/2014/main" val="3706603814"/>
                    </a:ext>
                  </a:extLst>
                </a:gridCol>
                <a:gridCol w="493776">
                  <a:extLst>
                    <a:ext uri="{9D8B030D-6E8A-4147-A177-3AD203B41FA5}">
                      <a16:colId xmlns:a16="http://schemas.microsoft.com/office/drawing/2014/main" val="2786640319"/>
                    </a:ext>
                  </a:extLst>
                </a:gridCol>
                <a:gridCol w="493776">
                  <a:extLst>
                    <a:ext uri="{9D8B030D-6E8A-4147-A177-3AD203B41FA5}">
                      <a16:colId xmlns:a16="http://schemas.microsoft.com/office/drawing/2014/main" val="2664883666"/>
                    </a:ext>
                  </a:extLst>
                </a:gridCol>
                <a:gridCol w="493776">
                  <a:extLst>
                    <a:ext uri="{9D8B030D-6E8A-4147-A177-3AD203B41FA5}">
                      <a16:colId xmlns:a16="http://schemas.microsoft.com/office/drawing/2014/main" val="2509024841"/>
                    </a:ext>
                  </a:extLst>
                </a:gridCol>
                <a:gridCol w="493776">
                  <a:extLst>
                    <a:ext uri="{9D8B030D-6E8A-4147-A177-3AD203B41FA5}">
                      <a16:colId xmlns:a16="http://schemas.microsoft.com/office/drawing/2014/main" val="3466396988"/>
                    </a:ext>
                  </a:extLst>
                </a:gridCol>
                <a:gridCol w="493776">
                  <a:extLst>
                    <a:ext uri="{9D8B030D-6E8A-4147-A177-3AD203B41FA5}">
                      <a16:colId xmlns:a16="http://schemas.microsoft.com/office/drawing/2014/main" val="2357546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75871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- 2024-09-09 08:39:01</a:t>
                      </a:r>
                      <a:r>
                        <a:rPr kumimoji="0" lang="en-US" sz="1000" b="0" i="0" u="none" strike="noStrike" kern="1200" cap="none" spc="0" normalizeH="0" baseline="0" noProof="0">
                          <a:ln>
                            <a:noFill/>
                          </a:ln>
                          <a:solidFill>
                            <a:prstClr val="black"/>
                          </a:solidFill>
                          <a:effectLst/>
                          <a:uLnTx/>
                          <a:uFillTx/>
                          <a:latin typeface="Calibri"/>
                          <a:ea typeface="+mn-ea"/>
                          <a:cs typeface="+mn-cs"/>
                        </a:rPr>
                        <a:t>
 #ArtificialIntelligence opens chances for criminals: Hackers copy #AI tools for their own use - 4 Tips for your #DigitalProtection 
The possibilities of AI tools are spectacular. But criminal hackers are also keeping a very close eye on these trends and are looking to take advantage of them for their own purposes. Researchers forecast a significant increase in criminal fraud, including fake advertisements, phishing, and fake applications.  
Here are 4 tips from our LOBECO AI experts: https://www.lobeco.de/ai/ 
1️⃣ Only install apps from official app stores. In any case, other sources are taboo 
2️⃣ Check developers and reviews: You often can't check the first part, but you can get an idea via reviews. 
3️⃣ Beware of digital advertising: By searching the official App Store directly, rather than through digital advertisements, users can minimize the risk of encountering counterfeit or malicious versions of apps offered in fraudulent ads. 
4️⃣ Check web browser extensions: Chrome extensions are usually certified and therefore tested. 
LOBECO ADVICE: These tips are important because they cover multiple attack vectors and significantly improve a user's security posture. By implementing these measures, users can minimize their risks and better protect themselves from fraud attempts.
✨Did you know: AI-Scam-Protection is one of the topics of our AI workshops – your individual session for business teams to enhance your AI knowledge. Get in touch for more information here. https://www.lobeco.de/ai/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3.1982942430704 %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13584840"/>
                  </a:ext>
                </a:extLst>
              </a:tr>
            </a:tbl>
          </a:graphicData>
        </a:graphic>
      </p:graphicFrame>
      <p:sp>
        <p:nvSpPr>
          <p:cNvPr id="4" name="Text Placeholder 3">
            <a:extLst>
              <a:ext uri="{FF2B5EF4-FFF2-40B4-BE49-F238E27FC236}">
                <a16:creationId xmlns:a16="http://schemas.microsoft.com/office/drawing/2014/main" id="{94F8E94A-967C-47EF-A49F-ECE4DADF708A}"/>
              </a:ext>
            </a:extLst>
          </p:cNvPr>
          <p:cNvSpPr>
            <a:spLocks noGrp="1"/>
          </p:cNvSpPr>
          <p:nvPr>
            <p:ph type="body" sz="quarter" idx="14"/>
          </p:nvPr>
        </p:nvSpPr>
        <p:spPr/>
        <p:txBody>
          <a:bodyPr/>
          <a:lstStyle/>
          <a:p>
            <a:r>
              <a:rPr lang="en-US"/>
              <a:t>07/01/2024 - 10/03/2024</a:t>
            </a:r>
          </a:p>
        </p:txBody>
      </p:sp>
    </p:spTree>
    <p:extLst>
      <p:ext uri="{BB962C8B-B14F-4D97-AF65-F5344CB8AC3E}">
        <p14:creationId xmlns:p14="http://schemas.microsoft.com/office/powerpoint/2010/main" val="7565825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91F32-7483-4373-B2B3-F4C99B6760C8}"/>
              </a:ext>
            </a:extLst>
          </p:cNvPr>
          <p:cNvSpPr>
            <a:spLocks noGrp="1"/>
          </p:cNvSpPr>
          <p:nvPr>
            <p:ph type="title"/>
          </p:nvPr>
        </p:nvSpPr>
        <p:spPr/>
        <p:txBody>
          <a:bodyPr/>
          <a:lstStyle/>
          <a:p>
            <a:r>
              <a:rPr lang="en-US"/>
              <a:t>LinkedIn Followers Total | LOBECO own channels</a:t>
            </a:r>
          </a:p>
        </p:txBody>
      </p:sp>
      <p:graphicFrame>
        <p:nvGraphicFramePr>
          <p:cNvPr id="6" name="Chart Placeholder 5">
            <a:extLst>
              <a:ext uri="{FF2B5EF4-FFF2-40B4-BE49-F238E27FC236}">
                <a16:creationId xmlns:a16="http://schemas.microsoft.com/office/drawing/2014/main" id="{E8F49DA5-E81F-4A1C-A254-EA07448447D9}"/>
              </a:ext>
            </a:extLst>
          </p:cNvPr>
          <p:cNvGraphicFramePr>
            <a:graphicFrameLocks noGrp="1"/>
          </p:cNvGraphicFramePr>
          <p:nvPr>
            <p:ph type="chart" sz="quarter" idx="13"/>
            <p:extLst>
              <p:ext uri="{D42A27DB-BD31-4B8C-83A1-F6EECF244321}">
                <p14:modId xmlns:p14="http://schemas.microsoft.com/office/powerpoint/2010/main" val="2412465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67882E-27A1-4B02-A804-0651C06508B3}"/>
              </a:ext>
            </a:extLst>
          </p:cNvPr>
          <p:cNvSpPr>
            <a:spLocks noGrp="1"/>
          </p:cNvSpPr>
          <p:nvPr>
            <p:ph type="body" sz="quarter" idx="14"/>
          </p:nvPr>
        </p:nvSpPr>
        <p:spPr/>
        <p:txBody>
          <a:bodyPr/>
          <a:lstStyle/>
          <a:p>
            <a:r>
              <a:rPr lang="en-US"/>
              <a:t>07/01/2024 - 10/31/2024</a:t>
            </a:r>
          </a:p>
        </p:txBody>
      </p:sp>
      <p:sp>
        <p:nvSpPr>
          <p:cNvPr id="5" name="Footer Placeholder 4">
            <a:extLst>
              <a:ext uri="{FF2B5EF4-FFF2-40B4-BE49-F238E27FC236}">
                <a16:creationId xmlns:a16="http://schemas.microsoft.com/office/drawing/2014/main" id="{037D0BA6-FA16-4A7A-8914-A624F50EED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20568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CC0AF-CA40-4FBB-9DDB-4235269AC348}"/>
              </a:ext>
            </a:extLst>
          </p:cNvPr>
          <p:cNvSpPr>
            <a:spLocks noGrp="1"/>
          </p:cNvSpPr>
          <p:nvPr>
            <p:ph type="title"/>
          </p:nvPr>
        </p:nvSpPr>
        <p:spPr/>
        <p:txBody>
          <a:bodyPr/>
          <a:lstStyle/>
          <a:p>
            <a:r>
              <a:rPr lang="en-US"/>
              <a:t>LinkedIn Post Impressions | LOBECO own channels</a:t>
            </a:r>
          </a:p>
        </p:txBody>
      </p:sp>
      <p:graphicFrame>
        <p:nvGraphicFramePr>
          <p:cNvPr id="6" name="Chart Placeholder 5">
            <a:extLst>
              <a:ext uri="{FF2B5EF4-FFF2-40B4-BE49-F238E27FC236}">
                <a16:creationId xmlns:a16="http://schemas.microsoft.com/office/drawing/2014/main" id="{E8E903E4-3C6C-4AB6-9DB6-AD58FAE29CAA}"/>
              </a:ext>
            </a:extLst>
          </p:cNvPr>
          <p:cNvGraphicFramePr>
            <a:graphicFrameLocks noGrp="1"/>
          </p:cNvGraphicFramePr>
          <p:nvPr>
            <p:ph type="chart" sz="quarter" idx="13"/>
            <p:extLst>
              <p:ext uri="{D42A27DB-BD31-4B8C-83A1-F6EECF244321}">
                <p14:modId xmlns:p14="http://schemas.microsoft.com/office/powerpoint/2010/main" val="3686511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7C4BFF-DBFC-424C-8E1F-BF3D2AA3B796}"/>
              </a:ext>
            </a:extLst>
          </p:cNvPr>
          <p:cNvSpPr>
            <a:spLocks noGrp="1"/>
          </p:cNvSpPr>
          <p:nvPr>
            <p:ph type="body" sz="quarter" idx="14"/>
          </p:nvPr>
        </p:nvSpPr>
        <p:spPr/>
        <p:txBody>
          <a:bodyPr/>
          <a:lstStyle/>
          <a:p>
            <a:r>
              <a:rPr lang="en-US"/>
              <a:t>07/01/2024 - 10/31/2024</a:t>
            </a:r>
          </a:p>
        </p:txBody>
      </p:sp>
      <p:sp>
        <p:nvSpPr>
          <p:cNvPr id="5" name="Footer Placeholder 4">
            <a:extLst>
              <a:ext uri="{FF2B5EF4-FFF2-40B4-BE49-F238E27FC236}">
                <a16:creationId xmlns:a16="http://schemas.microsoft.com/office/drawing/2014/main" id="{212F8EB8-3612-4CB7-990F-265324E868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72323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2AD44-C2D2-4896-8982-E46EC8103B76}"/>
              </a:ext>
            </a:extLst>
          </p:cNvPr>
          <p:cNvSpPr>
            <a:spLocks noGrp="1"/>
          </p:cNvSpPr>
          <p:nvPr>
            <p:ph type="title"/>
          </p:nvPr>
        </p:nvSpPr>
        <p:spPr/>
        <p:txBody>
          <a:bodyPr/>
          <a:lstStyle/>
          <a:p>
            <a:r>
              <a:rPr lang="en-US"/>
              <a:t>LinkedIn Total Interactions | LOBECO own channels</a:t>
            </a:r>
          </a:p>
        </p:txBody>
      </p:sp>
      <p:graphicFrame>
        <p:nvGraphicFramePr>
          <p:cNvPr id="6" name="Chart Placeholder 5">
            <a:extLst>
              <a:ext uri="{FF2B5EF4-FFF2-40B4-BE49-F238E27FC236}">
                <a16:creationId xmlns:a16="http://schemas.microsoft.com/office/drawing/2014/main" id="{6ED3E52D-04EB-4DA5-9E5F-C9DA85E84C62}"/>
              </a:ext>
            </a:extLst>
          </p:cNvPr>
          <p:cNvGraphicFramePr>
            <a:graphicFrameLocks noGrp="1"/>
          </p:cNvGraphicFramePr>
          <p:nvPr>
            <p:ph type="chart" sz="quarter" idx="13"/>
            <p:extLst>
              <p:ext uri="{D42A27DB-BD31-4B8C-83A1-F6EECF244321}">
                <p14:modId xmlns:p14="http://schemas.microsoft.com/office/powerpoint/2010/main" val="439841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02A65C-92D6-41F2-A3ED-BAD09B409A3F}"/>
              </a:ext>
            </a:extLst>
          </p:cNvPr>
          <p:cNvSpPr>
            <a:spLocks noGrp="1"/>
          </p:cNvSpPr>
          <p:nvPr>
            <p:ph type="body" sz="quarter" idx="14"/>
          </p:nvPr>
        </p:nvSpPr>
        <p:spPr/>
        <p:txBody>
          <a:bodyPr/>
          <a:lstStyle/>
          <a:p>
            <a:r>
              <a:rPr lang="en-US"/>
              <a:t>07/01/2024 - 10/31/2024</a:t>
            </a:r>
          </a:p>
        </p:txBody>
      </p:sp>
      <p:sp>
        <p:nvSpPr>
          <p:cNvPr id="5" name="Footer Placeholder 4">
            <a:extLst>
              <a:ext uri="{FF2B5EF4-FFF2-40B4-BE49-F238E27FC236}">
                <a16:creationId xmlns:a16="http://schemas.microsoft.com/office/drawing/2014/main" id="{17F8B082-E4BE-4E19-B661-CE45D94F8F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82557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10720</Words>
  <Application>Microsoft Office PowerPoint</Application>
  <PresentationFormat>On-screen Show (4:3)</PresentationFormat>
  <Paragraphs>1365</Paragraphs>
  <Slides>59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59</vt:i4>
      </vt:variant>
    </vt:vector>
  </HeadingPairs>
  <TitlesOfParts>
    <vt:vector size="62" baseType="lpstr">
      <vt:lpstr>Calibri</vt:lpstr>
      <vt:lpstr>Arial</vt:lpstr>
      <vt:lpstr>quintly_template</vt:lpstr>
      <vt:lpstr>LOBECO own channels</vt:lpstr>
      <vt:lpstr>Instagram Posts Table | LOBECO own channels - 1 of 11</vt:lpstr>
      <vt:lpstr>Instagram Posts Table | LOBECO own channels - 2 of 11</vt:lpstr>
      <vt:lpstr>Instagram Posts Table | LOBECO own channels - 3 of 11</vt:lpstr>
      <vt:lpstr>Instagram Posts Table | LOBECO own channels - 4 of 11</vt:lpstr>
      <vt:lpstr>Instagram Posts Table | LOBECO own channels - 5 of 11</vt:lpstr>
      <vt:lpstr>Instagram Posts Table | LOBECO own channels - 6 of 11</vt:lpstr>
      <vt:lpstr>Instagram Posts Table | LOBECO own channels - 7 of 11</vt:lpstr>
      <vt:lpstr>Instagram Posts Table | LOBECO own channels - 8 of 11</vt:lpstr>
      <vt:lpstr>Instagram Posts Table | LOBECO own channels - 9 of 11</vt:lpstr>
      <vt:lpstr>Instagram Posts Table | LOBECO own channels - 10 of 11</vt:lpstr>
      <vt:lpstr>Instagram Posts Table | LOBECO own channels - 11 of 11</vt:lpstr>
      <vt:lpstr>Instagram Stories Table | LOBECO own channels - 1 of 15</vt:lpstr>
      <vt:lpstr>Instagram Stories Table | LOBECO own channels - 2 of 15</vt:lpstr>
      <vt:lpstr>Instagram Stories Table | LOBECO own channels - 3 of 15</vt:lpstr>
      <vt:lpstr>Instagram Stories Table | LOBECO own channels - 4 of 15</vt:lpstr>
      <vt:lpstr>Instagram Stories Table | LOBECO own channels - 5 of 15</vt:lpstr>
      <vt:lpstr>Instagram Stories Table | LOBECO own channels - 6 of 15</vt:lpstr>
      <vt:lpstr>Instagram Stories Table | LOBECO own channels - 7 of 15</vt:lpstr>
      <vt:lpstr>Instagram Stories Table | LOBECO own channels - 8 of 15</vt:lpstr>
      <vt:lpstr>Instagram Stories Table | LOBECO own channels - 9 of 15</vt:lpstr>
      <vt:lpstr>Instagram Stories Table | LOBECO own channels - 10 of 15</vt:lpstr>
      <vt:lpstr>Instagram Stories Table | LOBECO own channels - 11 of 15</vt:lpstr>
      <vt:lpstr>Instagram Stories Table | LOBECO own channels - 12 of 15</vt:lpstr>
      <vt:lpstr>Instagram Stories Table | LOBECO own channels - 13 of 15</vt:lpstr>
      <vt:lpstr>Instagram Stories Table | LOBECO own channels - 14 of 15</vt:lpstr>
      <vt:lpstr>Instagram Stories Table | LOBECO own channels - 15 of 15</vt:lpstr>
      <vt:lpstr>Instagram Followers Total | LOBECO own channels</vt:lpstr>
      <vt:lpstr>Instagram Total Interactions | LOBECO own channels</vt:lpstr>
      <vt:lpstr>Instagram Impressions  | LOBECO own channels</vt:lpstr>
      <vt:lpstr>LinkedIn Posts Table | LOBECO own channels - 1 of 26</vt:lpstr>
      <vt:lpstr>LinkedIn Posts Table | LOBECO own channels - 2 of 26</vt:lpstr>
      <vt:lpstr>LinkedIn Posts Table | LOBECO own channels - 3 of 26</vt:lpstr>
      <vt:lpstr>LinkedIn Posts Table | LOBECO own channels - 4 of 26</vt:lpstr>
      <vt:lpstr>LinkedIn Posts Table | LOBECO own channels - 5 of 26</vt:lpstr>
      <vt:lpstr>LinkedIn Posts Table | LOBECO own channels - 6 of 26</vt:lpstr>
      <vt:lpstr>LinkedIn Posts Table | LOBECO own channels - 7 of 26</vt:lpstr>
      <vt:lpstr>LinkedIn Posts Table | LOBECO own channels - 8 of 26</vt:lpstr>
      <vt:lpstr>LinkedIn Posts Table | LOBECO own channels - 9 of 26</vt:lpstr>
      <vt:lpstr>LinkedIn Posts Table | LOBECO own channels - 10 of 26</vt:lpstr>
      <vt:lpstr>LinkedIn Posts Table | LOBECO own channels - 11 of 26</vt:lpstr>
      <vt:lpstr>LinkedIn Posts Table | LOBECO own channels - 12 of 26</vt:lpstr>
      <vt:lpstr>LinkedIn Posts Table | LOBECO own channels - 13 of 26</vt:lpstr>
      <vt:lpstr>LinkedIn Posts Table | LOBECO own channels - 14 of 26</vt:lpstr>
      <vt:lpstr>LinkedIn Posts Table | LOBECO own channels - 15 of 26</vt:lpstr>
      <vt:lpstr>LinkedIn Posts Table | LOBECO own channels - 16 of 26</vt:lpstr>
      <vt:lpstr>LinkedIn Posts Table | LOBECO own channels - 17 of 26</vt:lpstr>
      <vt:lpstr>LinkedIn Posts Table | LOBECO own channels - 18 of 26</vt:lpstr>
      <vt:lpstr>LinkedIn Posts Table | LOBECO own channels - 19 of 26</vt:lpstr>
      <vt:lpstr>LinkedIn Posts Table | LOBECO own channels - 20 of 26</vt:lpstr>
      <vt:lpstr>LinkedIn Posts Table | LOBECO own channels - 21 of 26</vt:lpstr>
      <vt:lpstr>LinkedIn Posts Table | LOBECO own channels - 22 of 26</vt:lpstr>
      <vt:lpstr>LinkedIn Posts Table | LOBECO own channels - 23 of 26</vt:lpstr>
      <vt:lpstr>LinkedIn Posts Table | LOBECO own channels - 24 of 26</vt:lpstr>
      <vt:lpstr>LinkedIn Posts Table | LOBECO own channels - 25 of 26</vt:lpstr>
      <vt:lpstr>LinkedIn Posts Table | LOBECO own channels - 26 of 26</vt:lpstr>
      <vt:lpstr>LinkedIn Followers Total | LOBECO own channels</vt:lpstr>
      <vt:lpstr>LinkedIn Post Impressions | LOBECO own channels</vt:lpstr>
      <vt:lpstr>LinkedIn Total Interactions | LOBECO own channels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LOBECO own channels</dc:title>
  <dc:creator>Frederik Born</dc:creator>
  <cp:lastModifiedBy>Frederik Born</cp:lastModifiedBy>
  <cp:revision>1</cp:revision>
  <dcterms:created xsi:type="dcterms:W3CDTF">2024-10-04T12:18:25Z</dcterms:created>
  <dcterms:modified xsi:type="dcterms:W3CDTF">2024-10-04T12:20:40Z</dcterms:modified>
</cp:coreProperties>
</file>