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9/30/2024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F51FD-1262-4D5F-A213-7E273D146F39}"/>
              </a:ext>
            </a:extLst>
          </p:cNvPr>
          <p:cNvSpPr>
            <a:spLocks noGrp="1"/>
          </p:cNvSpPr>
          <p:nvPr>
            <p:ph type="title"/>
          </p:nvPr>
        </p:nvSpPr>
        <p:spPr/>
        <p:txBody>
          <a:bodyPr/>
          <a:lstStyle/>
          <a:p>
            <a:r>
              <a:rPr lang="en-US"/>
              <a:t>LinkedIn Posts Table | Bayern International - 1 of 26</a:t>
            </a:r>
          </a:p>
        </p:txBody>
      </p:sp>
      <p:graphicFrame>
        <p:nvGraphicFramePr>
          <p:cNvPr id="5" name="Table Placeholder 4">
            <a:extLst>
              <a:ext uri="{FF2B5EF4-FFF2-40B4-BE49-F238E27FC236}">
                <a16:creationId xmlns:a16="http://schemas.microsoft.com/office/drawing/2014/main" id="{1EE0F2E9-3857-4642-B660-D9AB49713269}"/>
              </a:ext>
            </a:extLst>
          </p:cNvPr>
          <p:cNvGraphicFramePr>
            <a:graphicFrameLocks noGrp="1"/>
          </p:cNvGraphicFramePr>
          <p:nvPr>
            <p:ph type="tbl" sz="quarter" idx="13"/>
            <p:extLst>
              <p:ext uri="{D42A27DB-BD31-4B8C-83A1-F6EECF244321}">
                <p14:modId xmlns:p14="http://schemas.microsoft.com/office/powerpoint/2010/main" val="1612647288"/>
              </p:ext>
            </p:extLst>
          </p:nvPr>
        </p:nvGraphicFramePr>
        <p:xfrm>
          <a:off x="457200" y="1731963"/>
          <a:ext cx="7571230" cy="701040"/>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411879361"/>
                    </a:ext>
                  </a:extLst>
                </a:gridCol>
                <a:gridCol w="1563623">
                  <a:extLst>
                    <a:ext uri="{9D8B030D-6E8A-4147-A177-3AD203B41FA5}">
                      <a16:colId xmlns:a16="http://schemas.microsoft.com/office/drawing/2014/main" val="664831175"/>
                    </a:ext>
                  </a:extLst>
                </a:gridCol>
                <a:gridCol w="493776">
                  <a:extLst>
                    <a:ext uri="{9D8B030D-6E8A-4147-A177-3AD203B41FA5}">
                      <a16:colId xmlns:a16="http://schemas.microsoft.com/office/drawing/2014/main" val="3528924346"/>
                    </a:ext>
                  </a:extLst>
                </a:gridCol>
                <a:gridCol w="493776">
                  <a:extLst>
                    <a:ext uri="{9D8B030D-6E8A-4147-A177-3AD203B41FA5}">
                      <a16:colId xmlns:a16="http://schemas.microsoft.com/office/drawing/2014/main" val="3798351186"/>
                    </a:ext>
                  </a:extLst>
                </a:gridCol>
                <a:gridCol w="493776">
                  <a:extLst>
                    <a:ext uri="{9D8B030D-6E8A-4147-A177-3AD203B41FA5}">
                      <a16:colId xmlns:a16="http://schemas.microsoft.com/office/drawing/2014/main" val="3697942917"/>
                    </a:ext>
                  </a:extLst>
                </a:gridCol>
                <a:gridCol w="493776">
                  <a:extLst>
                    <a:ext uri="{9D8B030D-6E8A-4147-A177-3AD203B41FA5}">
                      <a16:colId xmlns:a16="http://schemas.microsoft.com/office/drawing/2014/main" val="1435519503"/>
                    </a:ext>
                  </a:extLst>
                </a:gridCol>
                <a:gridCol w="493776">
                  <a:extLst>
                    <a:ext uri="{9D8B030D-6E8A-4147-A177-3AD203B41FA5}">
                      <a16:colId xmlns:a16="http://schemas.microsoft.com/office/drawing/2014/main" val="3716979196"/>
                    </a:ext>
                  </a:extLst>
                </a:gridCol>
                <a:gridCol w="493776">
                  <a:extLst>
                    <a:ext uri="{9D8B030D-6E8A-4147-A177-3AD203B41FA5}">
                      <a16:colId xmlns:a16="http://schemas.microsoft.com/office/drawing/2014/main" val="759680939"/>
                    </a:ext>
                  </a:extLst>
                </a:gridCol>
                <a:gridCol w="493776">
                  <a:extLst>
                    <a:ext uri="{9D8B030D-6E8A-4147-A177-3AD203B41FA5}">
                      <a16:colId xmlns:a16="http://schemas.microsoft.com/office/drawing/2014/main" val="2372885352"/>
                    </a:ext>
                  </a:extLst>
                </a:gridCol>
                <a:gridCol w="493776">
                  <a:extLst>
                    <a:ext uri="{9D8B030D-6E8A-4147-A177-3AD203B41FA5}">
                      <a16:colId xmlns:a16="http://schemas.microsoft.com/office/drawing/2014/main" val="3007288441"/>
                    </a:ext>
                  </a:extLst>
                </a:gridCol>
                <a:gridCol w="493776">
                  <a:extLst>
                    <a:ext uri="{9D8B030D-6E8A-4147-A177-3AD203B41FA5}">
                      <a16:colId xmlns:a16="http://schemas.microsoft.com/office/drawing/2014/main" val="3810079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710028169"/>
                  </a:ext>
                </a:extLst>
              </a:tr>
            </a:tbl>
          </a:graphicData>
        </a:graphic>
      </p:graphicFrame>
      <p:sp>
        <p:nvSpPr>
          <p:cNvPr id="4" name="Text Placeholder 3">
            <a:extLst>
              <a:ext uri="{FF2B5EF4-FFF2-40B4-BE49-F238E27FC236}">
                <a16:creationId xmlns:a16="http://schemas.microsoft.com/office/drawing/2014/main" id="{0BEDC0AA-5611-4DCF-86A9-88179444A768}"/>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6689556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12A2-2AFC-472F-B900-52CF1143D45D}"/>
              </a:ext>
            </a:extLst>
          </p:cNvPr>
          <p:cNvSpPr>
            <a:spLocks noGrp="1"/>
          </p:cNvSpPr>
          <p:nvPr>
            <p:ph type="title"/>
          </p:nvPr>
        </p:nvSpPr>
        <p:spPr/>
        <p:txBody>
          <a:bodyPr/>
          <a:lstStyle/>
          <a:p>
            <a:r>
              <a:rPr lang="en-US"/>
              <a:t>LinkedIn Posts Table | Bayern International - 2 of 26</a:t>
            </a:r>
          </a:p>
        </p:txBody>
      </p:sp>
      <p:graphicFrame>
        <p:nvGraphicFramePr>
          <p:cNvPr id="5" name="Table Placeholder 4">
            <a:extLst>
              <a:ext uri="{FF2B5EF4-FFF2-40B4-BE49-F238E27FC236}">
                <a16:creationId xmlns:a16="http://schemas.microsoft.com/office/drawing/2014/main" id="{6EF9510D-23E9-4C32-9005-E308002602F5}"/>
              </a:ext>
            </a:extLst>
          </p:cNvPr>
          <p:cNvGraphicFramePr>
            <a:graphicFrameLocks noGrp="1"/>
          </p:cNvGraphicFramePr>
          <p:nvPr>
            <p:ph type="tbl" sz="quarter" idx="13"/>
            <p:extLst>
              <p:ext uri="{D42A27DB-BD31-4B8C-83A1-F6EECF244321}">
                <p14:modId xmlns:p14="http://schemas.microsoft.com/office/powerpoint/2010/main" val="27338915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629055501"/>
                    </a:ext>
                  </a:extLst>
                </a:gridCol>
                <a:gridCol w="1563623">
                  <a:extLst>
                    <a:ext uri="{9D8B030D-6E8A-4147-A177-3AD203B41FA5}">
                      <a16:colId xmlns:a16="http://schemas.microsoft.com/office/drawing/2014/main" val="1080900400"/>
                    </a:ext>
                  </a:extLst>
                </a:gridCol>
                <a:gridCol w="493776">
                  <a:extLst>
                    <a:ext uri="{9D8B030D-6E8A-4147-A177-3AD203B41FA5}">
                      <a16:colId xmlns:a16="http://schemas.microsoft.com/office/drawing/2014/main" val="1276710941"/>
                    </a:ext>
                  </a:extLst>
                </a:gridCol>
                <a:gridCol w="493776">
                  <a:extLst>
                    <a:ext uri="{9D8B030D-6E8A-4147-A177-3AD203B41FA5}">
                      <a16:colId xmlns:a16="http://schemas.microsoft.com/office/drawing/2014/main" val="4059224675"/>
                    </a:ext>
                  </a:extLst>
                </a:gridCol>
                <a:gridCol w="493776">
                  <a:extLst>
                    <a:ext uri="{9D8B030D-6E8A-4147-A177-3AD203B41FA5}">
                      <a16:colId xmlns:a16="http://schemas.microsoft.com/office/drawing/2014/main" val="1504598688"/>
                    </a:ext>
                  </a:extLst>
                </a:gridCol>
                <a:gridCol w="493776">
                  <a:extLst>
                    <a:ext uri="{9D8B030D-6E8A-4147-A177-3AD203B41FA5}">
                      <a16:colId xmlns:a16="http://schemas.microsoft.com/office/drawing/2014/main" val="3570603214"/>
                    </a:ext>
                  </a:extLst>
                </a:gridCol>
                <a:gridCol w="493776">
                  <a:extLst>
                    <a:ext uri="{9D8B030D-6E8A-4147-A177-3AD203B41FA5}">
                      <a16:colId xmlns:a16="http://schemas.microsoft.com/office/drawing/2014/main" val="3763579579"/>
                    </a:ext>
                  </a:extLst>
                </a:gridCol>
                <a:gridCol w="493776">
                  <a:extLst>
                    <a:ext uri="{9D8B030D-6E8A-4147-A177-3AD203B41FA5}">
                      <a16:colId xmlns:a16="http://schemas.microsoft.com/office/drawing/2014/main" val="1975414359"/>
                    </a:ext>
                  </a:extLst>
                </a:gridCol>
                <a:gridCol w="493776">
                  <a:extLst>
                    <a:ext uri="{9D8B030D-6E8A-4147-A177-3AD203B41FA5}">
                      <a16:colId xmlns:a16="http://schemas.microsoft.com/office/drawing/2014/main" val="2461099120"/>
                    </a:ext>
                  </a:extLst>
                </a:gridCol>
                <a:gridCol w="493776">
                  <a:extLst>
                    <a:ext uri="{9D8B030D-6E8A-4147-A177-3AD203B41FA5}">
                      <a16:colId xmlns:a16="http://schemas.microsoft.com/office/drawing/2014/main" val="913477328"/>
                    </a:ext>
                  </a:extLst>
                </a:gridCol>
                <a:gridCol w="493776">
                  <a:extLst>
                    <a:ext uri="{9D8B030D-6E8A-4147-A177-3AD203B41FA5}">
                      <a16:colId xmlns:a16="http://schemas.microsoft.com/office/drawing/2014/main" val="1520285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0950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- 2024-09-13 09:04:25</a:t>
                      </a:r>
                      <a:r>
                        <a:rPr kumimoji="0" lang="de-DE" sz="1000" b="0" i="0" u="none" strike="noStrike" kern="1200" cap="none" spc="0" normalizeH="0" baseline="0" noProof="0">
                          <a:ln>
                            <a:noFill/>
                          </a:ln>
                          <a:solidFill>
                            <a:prstClr val="black"/>
                          </a:solidFill>
                          <a:effectLst/>
                          <a:uLnTx/>
                          <a:uFillTx/>
                          <a:latin typeface="Calibri"/>
                          <a:ea typeface="+mn-ea"/>
                          <a:cs typeface="+mn-cs"/>
                        </a:rPr>
                        <a:t>
 Wir feiern das 20-jährige Jubiläum von "Bayern – Fit for Partnership" (BFP)! 🎉🌍
Seit zwei Jahrzehnten unterstützen wir mit diesem internationalen Fort- und Weiterbildungsprogramm bayerische Unternehmen dabei, Innovationen und Technologien weltweit zu vermarkten und als Lösungen für globale Herausforderungen einzusetzen.
👉🏼 BFP ermöglicht internationalen Fach- und Führungskräften sowie Entscheidungsträgern, im Rahmen von Delegationsbesuchen nach Bayern zu reisen. Hier knüpfen sie wertvolle Kontakte zu bayerischen Unternehmen und Institutionen und nehmen an themenspezifischen Schulungen teil. Das Programm bedient zahlreiche Länder aus Mittel- und Osteuropa, Zentralasien sowie Nordafrika und deckt eine Vielzahl von Branchen ab. Die Vorteile für bayerische Unternehmen sind vielfältig: Sie können internationale Geschäftskontakte aufbauen und pflegen, neue Märkte erschließen und vom Austausch von Know-how und Best Practices profitieren.
Und das Beste: Dieses Jahr stehen noch zwei spannende BFP-Projekte an! Vom 23. bis 27. September geht es um Umwelttechnologie, speziell Wasser und Abwasser für Albanien, und vom 2. bis 6. Dezember steht die Herstellung und Abfüllung von Lebensmitteln für Bosnien-Herzegowina im Fokus.
Sehen Sie sich unser Video mit Bayerns Wirtschaftsstaatssekretär Tobias Gotthardt, Sophia Gutekunst und Maria Schmid Bragagnollo an und erfahren Sie mehr über die Erfolgsgeschichte von Bayern - Fit for Partnership!
Bayerisches Staatsministerium für Wirtschaft, Landesentwicklung und Energie
#bavariaworldwide #weltweitdahoam #madeinbavaria #bayernfitforpartnership #BFP20Jahr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12.495562655307 %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2409</a:t>
                      </a:r>
                    </a:p>
                  </a:txBody>
                  <a:tcPr/>
                </a:tc>
                <a:extLst>
                  <a:ext uri="{0D108BD9-81ED-4DB2-BD59-A6C34878D82A}">
                    <a16:rowId xmlns:a16="http://schemas.microsoft.com/office/drawing/2014/main" val="3024455336"/>
                  </a:ext>
                </a:extLst>
              </a:tr>
            </a:tbl>
          </a:graphicData>
        </a:graphic>
      </p:graphicFrame>
      <p:sp>
        <p:nvSpPr>
          <p:cNvPr id="4" name="Text Placeholder 3">
            <a:extLst>
              <a:ext uri="{FF2B5EF4-FFF2-40B4-BE49-F238E27FC236}">
                <a16:creationId xmlns:a16="http://schemas.microsoft.com/office/drawing/2014/main" id="{D7ECBEC0-A689-45CD-B3BA-62744CAC9526}"/>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8392483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F93AD-4374-413A-9A8C-DC0670CFFC3B}"/>
              </a:ext>
            </a:extLst>
          </p:cNvPr>
          <p:cNvSpPr>
            <a:spLocks noGrp="1"/>
          </p:cNvSpPr>
          <p:nvPr>
            <p:ph type="title"/>
          </p:nvPr>
        </p:nvSpPr>
        <p:spPr/>
        <p:txBody>
          <a:bodyPr/>
          <a:lstStyle/>
          <a:p>
            <a:r>
              <a:rPr lang="en-US"/>
              <a:t>LinkedIn Posts Table | Bayern International - 3 of 26</a:t>
            </a:r>
          </a:p>
        </p:txBody>
      </p:sp>
      <p:graphicFrame>
        <p:nvGraphicFramePr>
          <p:cNvPr id="5" name="Table Placeholder 4">
            <a:extLst>
              <a:ext uri="{FF2B5EF4-FFF2-40B4-BE49-F238E27FC236}">
                <a16:creationId xmlns:a16="http://schemas.microsoft.com/office/drawing/2014/main" id="{A42AC341-304D-4AC3-BDD4-FD0DE20ABDF0}"/>
              </a:ext>
            </a:extLst>
          </p:cNvPr>
          <p:cNvGraphicFramePr>
            <a:graphicFrameLocks noGrp="1"/>
          </p:cNvGraphicFramePr>
          <p:nvPr>
            <p:ph type="tbl" sz="quarter" idx="13"/>
            <p:extLst>
              <p:ext uri="{D42A27DB-BD31-4B8C-83A1-F6EECF244321}">
                <p14:modId xmlns:p14="http://schemas.microsoft.com/office/powerpoint/2010/main" val="250354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84878636"/>
                    </a:ext>
                  </a:extLst>
                </a:gridCol>
                <a:gridCol w="1563623">
                  <a:extLst>
                    <a:ext uri="{9D8B030D-6E8A-4147-A177-3AD203B41FA5}">
                      <a16:colId xmlns:a16="http://schemas.microsoft.com/office/drawing/2014/main" val="3558117694"/>
                    </a:ext>
                  </a:extLst>
                </a:gridCol>
                <a:gridCol w="493776">
                  <a:extLst>
                    <a:ext uri="{9D8B030D-6E8A-4147-A177-3AD203B41FA5}">
                      <a16:colId xmlns:a16="http://schemas.microsoft.com/office/drawing/2014/main" val="1862885654"/>
                    </a:ext>
                  </a:extLst>
                </a:gridCol>
                <a:gridCol w="493776">
                  <a:extLst>
                    <a:ext uri="{9D8B030D-6E8A-4147-A177-3AD203B41FA5}">
                      <a16:colId xmlns:a16="http://schemas.microsoft.com/office/drawing/2014/main" val="1515607998"/>
                    </a:ext>
                  </a:extLst>
                </a:gridCol>
                <a:gridCol w="493776">
                  <a:extLst>
                    <a:ext uri="{9D8B030D-6E8A-4147-A177-3AD203B41FA5}">
                      <a16:colId xmlns:a16="http://schemas.microsoft.com/office/drawing/2014/main" val="2558493899"/>
                    </a:ext>
                  </a:extLst>
                </a:gridCol>
                <a:gridCol w="493776">
                  <a:extLst>
                    <a:ext uri="{9D8B030D-6E8A-4147-A177-3AD203B41FA5}">
                      <a16:colId xmlns:a16="http://schemas.microsoft.com/office/drawing/2014/main" val="2656240792"/>
                    </a:ext>
                  </a:extLst>
                </a:gridCol>
                <a:gridCol w="493776">
                  <a:extLst>
                    <a:ext uri="{9D8B030D-6E8A-4147-A177-3AD203B41FA5}">
                      <a16:colId xmlns:a16="http://schemas.microsoft.com/office/drawing/2014/main" val="2928230507"/>
                    </a:ext>
                  </a:extLst>
                </a:gridCol>
                <a:gridCol w="493776">
                  <a:extLst>
                    <a:ext uri="{9D8B030D-6E8A-4147-A177-3AD203B41FA5}">
                      <a16:colId xmlns:a16="http://schemas.microsoft.com/office/drawing/2014/main" val="635505313"/>
                    </a:ext>
                  </a:extLst>
                </a:gridCol>
                <a:gridCol w="493776">
                  <a:extLst>
                    <a:ext uri="{9D8B030D-6E8A-4147-A177-3AD203B41FA5}">
                      <a16:colId xmlns:a16="http://schemas.microsoft.com/office/drawing/2014/main" val="3974319849"/>
                    </a:ext>
                  </a:extLst>
                </a:gridCol>
                <a:gridCol w="493776">
                  <a:extLst>
                    <a:ext uri="{9D8B030D-6E8A-4147-A177-3AD203B41FA5}">
                      <a16:colId xmlns:a16="http://schemas.microsoft.com/office/drawing/2014/main" val="3254078765"/>
                    </a:ext>
                  </a:extLst>
                </a:gridCol>
                <a:gridCol w="493776">
                  <a:extLst>
                    <a:ext uri="{9D8B030D-6E8A-4147-A177-3AD203B41FA5}">
                      <a16:colId xmlns:a16="http://schemas.microsoft.com/office/drawing/2014/main" val="2411167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374926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Bayern International - 2024-09-12 16:36:31</a:t>
                      </a:r>
                      <a:r>
                        <a:rPr kumimoji="0" lang="en-US" sz="1000" b="0" i="0" u="none" strike="noStrike" kern="1200" cap="none" spc="0" normalizeH="0" baseline="0" noProof="0">
                          <a:ln>
                            <a:noFill/>
                          </a:ln>
                          <a:solidFill>
                            <a:prstClr val="black"/>
                          </a:solidFill>
                          <a:effectLst/>
                          <a:uLnTx/>
                          <a:uFillTx/>
                          <a:latin typeface="Calibri"/>
                          <a:ea typeface="+mn-ea"/>
                          <a:cs typeface="+mn-cs"/>
                        </a:rPr>
                        <a:t>
 Gestern fand die Jurysitzung zum Exportpreis Bayern 2024 statt! 🎉 Wir freuen uns, dass die Gewinner nun feststehen – aber wer gewonnen hat bleibt bis zur Preisverleihung am 20. November noch unser Geheimnis. 😉
Ein großes Dankeschön an unsere engagierten Jurymitglieder: Claudia Wackerbauer, Dr. Christian Haug, Elisabeth Hintermann, Dr. Stephan J. Meier, BM, Michael Zink, Dr. Astrid Freyeisen, Dr. Manfred Gößl, Dr. Frank Hüpers, Dr. Marc Lucassen, Corinna Maier und Franz Xaver Peteranderl.
#exportpreisbayern #bavariaworldwide #internationalbusiness #globalinnovation #madeinbavaria 💙
Wackerbauer Maschinenbau GmbH Startup Factory Mühldorfer - Finest Bedding Salon Luitpold: Impulse &amp; Begegnungen für Kultur &amp; Genuss Bayerischer Fliesenhandel GmbH Bayerischer Rundfunk BIHK Service GmbH - Außenwirtschaftszentrum Bayern Handwerkskammern IHK Schwaben Münchner Merkur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31.232361241769 %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938524539"/>
                  </a:ext>
                </a:extLst>
              </a:tr>
            </a:tbl>
          </a:graphicData>
        </a:graphic>
      </p:graphicFrame>
      <p:sp>
        <p:nvSpPr>
          <p:cNvPr id="4" name="Text Placeholder 3">
            <a:extLst>
              <a:ext uri="{FF2B5EF4-FFF2-40B4-BE49-F238E27FC236}">
                <a16:creationId xmlns:a16="http://schemas.microsoft.com/office/drawing/2014/main" id="{E18AF7EA-BA97-4E92-9365-A00A1D795A36}"/>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3937882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91093E-34C2-4D75-B404-2A7067834A6F}"/>
              </a:ext>
            </a:extLst>
          </p:cNvPr>
          <p:cNvSpPr>
            <a:spLocks noGrp="1"/>
          </p:cNvSpPr>
          <p:nvPr>
            <p:ph type="title"/>
          </p:nvPr>
        </p:nvSpPr>
        <p:spPr/>
        <p:txBody>
          <a:bodyPr/>
          <a:lstStyle/>
          <a:p>
            <a:r>
              <a:rPr lang="en-US"/>
              <a:t>LinkedIn Posts Table | Bayern International - 4 of 26</a:t>
            </a:r>
          </a:p>
        </p:txBody>
      </p:sp>
      <p:graphicFrame>
        <p:nvGraphicFramePr>
          <p:cNvPr id="5" name="Table Placeholder 4">
            <a:extLst>
              <a:ext uri="{FF2B5EF4-FFF2-40B4-BE49-F238E27FC236}">
                <a16:creationId xmlns:a16="http://schemas.microsoft.com/office/drawing/2014/main" id="{7B3D9155-C340-43FD-B12E-AD99E1853C5E}"/>
              </a:ext>
            </a:extLst>
          </p:cNvPr>
          <p:cNvGraphicFramePr>
            <a:graphicFrameLocks noGrp="1"/>
          </p:cNvGraphicFramePr>
          <p:nvPr>
            <p:ph type="tbl" sz="quarter" idx="13"/>
            <p:extLst>
              <p:ext uri="{D42A27DB-BD31-4B8C-83A1-F6EECF244321}">
                <p14:modId xmlns:p14="http://schemas.microsoft.com/office/powerpoint/2010/main" val="295930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22331678"/>
                    </a:ext>
                  </a:extLst>
                </a:gridCol>
                <a:gridCol w="1563623">
                  <a:extLst>
                    <a:ext uri="{9D8B030D-6E8A-4147-A177-3AD203B41FA5}">
                      <a16:colId xmlns:a16="http://schemas.microsoft.com/office/drawing/2014/main" val="2005948830"/>
                    </a:ext>
                  </a:extLst>
                </a:gridCol>
                <a:gridCol w="493776">
                  <a:extLst>
                    <a:ext uri="{9D8B030D-6E8A-4147-A177-3AD203B41FA5}">
                      <a16:colId xmlns:a16="http://schemas.microsoft.com/office/drawing/2014/main" val="1645620202"/>
                    </a:ext>
                  </a:extLst>
                </a:gridCol>
                <a:gridCol w="493776">
                  <a:extLst>
                    <a:ext uri="{9D8B030D-6E8A-4147-A177-3AD203B41FA5}">
                      <a16:colId xmlns:a16="http://schemas.microsoft.com/office/drawing/2014/main" val="948257988"/>
                    </a:ext>
                  </a:extLst>
                </a:gridCol>
                <a:gridCol w="493776">
                  <a:extLst>
                    <a:ext uri="{9D8B030D-6E8A-4147-A177-3AD203B41FA5}">
                      <a16:colId xmlns:a16="http://schemas.microsoft.com/office/drawing/2014/main" val="3398017969"/>
                    </a:ext>
                  </a:extLst>
                </a:gridCol>
                <a:gridCol w="493776">
                  <a:extLst>
                    <a:ext uri="{9D8B030D-6E8A-4147-A177-3AD203B41FA5}">
                      <a16:colId xmlns:a16="http://schemas.microsoft.com/office/drawing/2014/main" val="3132769734"/>
                    </a:ext>
                  </a:extLst>
                </a:gridCol>
                <a:gridCol w="493776">
                  <a:extLst>
                    <a:ext uri="{9D8B030D-6E8A-4147-A177-3AD203B41FA5}">
                      <a16:colId xmlns:a16="http://schemas.microsoft.com/office/drawing/2014/main" val="4271002132"/>
                    </a:ext>
                  </a:extLst>
                </a:gridCol>
                <a:gridCol w="493776">
                  <a:extLst>
                    <a:ext uri="{9D8B030D-6E8A-4147-A177-3AD203B41FA5}">
                      <a16:colId xmlns:a16="http://schemas.microsoft.com/office/drawing/2014/main" val="1539472239"/>
                    </a:ext>
                  </a:extLst>
                </a:gridCol>
                <a:gridCol w="493776">
                  <a:extLst>
                    <a:ext uri="{9D8B030D-6E8A-4147-A177-3AD203B41FA5}">
                      <a16:colId xmlns:a16="http://schemas.microsoft.com/office/drawing/2014/main" val="2963528967"/>
                    </a:ext>
                  </a:extLst>
                </a:gridCol>
                <a:gridCol w="493776">
                  <a:extLst>
                    <a:ext uri="{9D8B030D-6E8A-4147-A177-3AD203B41FA5}">
                      <a16:colId xmlns:a16="http://schemas.microsoft.com/office/drawing/2014/main" val="3009416758"/>
                    </a:ext>
                  </a:extLst>
                </a:gridCol>
                <a:gridCol w="493776">
                  <a:extLst>
                    <a:ext uri="{9D8B030D-6E8A-4147-A177-3AD203B41FA5}">
                      <a16:colId xmlns:a16="http://schemas.microsoft.com/office/drawing/2014/main" val="1044305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5326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- 2024-09-12 14:58:13</a:t>
                      </a:r>
                      <a:r>
                        <a:rPr kumimoji="0" lang="de-DE" sz="1000" b="0" i="0" u="none" strike="noStrike" kern="1200" cap="none" spc="0" normalizeH="0" baseline="0" noProof="0">
                          <a:ln>
                            <a:noFill/>
                          </a:ln>
                          <a:solidFill>
                            <a:prstClr val="black"/>
                          </a:solidFill>
                          <a:effectLst/>
                          <a:uLnTx/>
                          <a:uFillTx/>
                          <a:latin typeface="Calibri"/>
                          <a:ea typeface="+mn-ea"/>
                          <a:cs typeface="+mn-cs"/>
                        </a:rPr>
                        <a:t>
 Save the Date! Nehmen Sie vom 17. bis 20. März 2025 an unserer Delegationsreise „Digital Health“ nach Finnland teil. Gemeinsam mit dem Bayerischen Wirtschaftsministerium besuchen wir die Städte Helsinki und Turku, um Best Practice Beispiele zu erkunden und Geschäftsbeziehungen für bayerische Firmen zu schaffen. 🇫🇮🏥
Finnland ist Vorreiter in der Digitalisierung der Gesundheitswirtschaft und ein Vorbild für Bayern. Die Reise bietet Ihnen die Möglichkeit, die fortschrittlichen Technologien und Lösungen im Bereich Digital Health, Medizintechnik, Pharmaindustrie und Biotechnologie kennenzulernen.
Ziel der Reise ist es, zielgerichtete Kontakte zu knüpfen und die Potenziale des finnischen Marktes zu nutzen. Das Programm beinhaltet branchenspezifische Gespräche, Besichtigungen bei lokalen Unternehmen, Ministerien, Verbänden, Behörden und großen Krankenhäusern in Helsinki und Turku.
👉🏼 Sind Sie interessiert? Melden Sie sich jetzt an! Nutzen Sie die Chance und bekunden Sie Ihr Interesse an der Delegationsreise nach Finnland. Informieren Sie sich umfassend über die Märkte und Chancen im Bereich Digital Health auf unserer Webseite:
https://lnkd.in/dsfqxBuv
Für Fragen und weitere Informationen steht Ihnen unsere Projektleiterin Lena Beutlrock gerne zur Verfügung.
Bayerisches Staatsministerium für Wirtschaft, Landesentwicklung und Energie
#bavariaworldwide #weltweitdahoam #delegationsreise #finnland #digitalhealth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6.5614617940199 %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227230503"/>
                  </a:ext>
                </a:extLst>
              </a:tr>
            </a:tbl>
          </a:graphicData>
        </a:graphic>
      </p:graphicFrame>
      <p:sp>
        <p:nvSpPr>
          <p:cNvPr id="4" name="Text Placeholder 3">
            <a:extLst>
              <a:ext uri="{FF2B5EF4-FFF2-40B4-BE49-F238E27FC236}">
                <a16:creationId xmlns:a16="http://schemas.microsoft.com/office/drawing/2014/main" id="{F5121913-DBFB-4A62-801C-2DB0A0778AB7}"/>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38543194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3D73E-73DD-4A45-A2B5-45004258E4B3}"/>
              </a:ext>
            </a:extLst>
          </p:cNvPr>
          <p:cNvSpPr>
            <a:spLocks noGrp="1"/>
          </p:cNvSpPr>
          <p:nvPr>
            <p:ph type="title"/>
          </p:nvPr>
        </p:nvSpPr>
        <p:spPr/>
        <p:txBody>
          <a:bodyPr/>
          <a:lstStyle/>
          <a:p>
            <a:r>
              <a:rPr lang="en-US"/>
              <a:t>LinkedIn Posts Table | Bayern International - 5 of 26</a:t>
            </a:r>
          </a:p>
        </p:txBody>
      </p:sp>
      <p:graphicFrame>
        <p:nvGraphicFramePr>
          <p:cNvPr id="5" name="Table Placeholder 4">
            <a:extLst>
              <a:ext uri="{FF2B5EF4-FFF2-40B4-BE49-F238E27FC236}">
                <a16:creationId xmlns:a16="http://schemas.microsoft.com/office/drawing/2014/main" id="{2F44C41F-AF67-4345-B277-19F5C1C2F461}"/>
              </a:ext>
            </a:extLst>
          </p:cNvPr>
          <p:cNvGraphicFramePr>
            <a:graphicFrameLocks noGrp="1"/>
          </p:cNvGraphicFramePr>
          <p:nvPr>
            <p:ph type="tbl" sz="quarter" idx="13"/>
            <p:extLst>
              <p:ext uri="{D42A27DB-BD31-4B8C-83A1-F6EECF244321}">
                <p14:modId xmlns:p14="http://schemas.microsoft.com/office/powerpoint/2010/main" val="20894152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159861701"/>
                    </a:ext>
                  </a:extLst>
                </a:gridCol>
                <a:gridCol w="1563623">
                  <a:extLst>
                    <a:ext uri="{9D8B030D-6E8A-4147-A177-3AD203B41FA5}">
                      <a16:colId xmlns:a16="http://schemas.microsoft.com/office/drawing/2014/main" val="3912103427"/>
                    </a:ext>
                  </a:extLst>
                </a:gridCol>
                <a:gridCol w="493776">
                  <a:extLst>
                    <a:ext uri="{9D8B030D-6E8A-4147-A177-3AD203B41FA5}">
                      <a16:colId xmlns:a16="http://schemas.microsoft.com/office/drawing/2014/main" val="365647580"/>
                    </a:ext>
                  </a:extLst>
                </a:gridCol>
                <a:gridCol w="493776">
                  <a:extLst>
                    <a:ext uri="{9D8B030D-6E8A-4147-A177-3AD203B41FA5}">
                      <a16:colId xmlns:a16="http://schemas.microsoft.com/office/drawing/2014/main" val="2802283754"/>
                    </a:ext>
                  </a:extLst>
                </a:gridCol>
                <a:gridCol w="493776">
                  <a:extLst>
                    <a:ext uri="{9D8B030D-6E8A-4147-A177-3AD203B41FA5}">
                      <a16:colId xmlns:a16="http://schemas.microsoft.com/office/drawing/2014/main" val="2072239839"/>
                    </a:ext>
                  </a:extLst>
                </a:gridCol>
                <a:gridCol w="493776">
                  <a:extLst>
                    <a:ext uri="{9D8B030D-6E8A-4147-A177-3AD203B41FA5}">
                      <a16:colId xmlns:a16="http://schemas.microsoft.com/office/drawing/2014/main" val="1741289459"/>
                    </a:ext>
                  </a:extLst>
                </a:gridCol>
                <a:gridCol w="493776">
                  <a:extLst>
                    <a:ext uri="{9D8B030D-6E8A-4147-A177-3AD203B41FA5}">
                      <a16:colId xmlns:a16="http://schemas.microsoft.com/office/drawing/2014/main" val="1346001865"/>
                    </a:ext>
                  </a:extLst>
                </a:gridCol>
                <a:gridCol w="493776">
                  <a:extLst>
                    <a:ext uri="{9D8B030D-6E8A-4147-A177-3AD203B41FA5}">
                      <a16:colId xmlns:a16="http://schemas.microsoft.com/office/drawing/2014/main" val="2044101724"/>
                    </a:ext>
                  </a:extLst>
                </a:gridCol>
                <a:gridCol w="493776">
                  <a:extLst>
                    <a:ext uri="{9D8B030D-6E8A-4147-A177-3AD203B41FA5}">
                      <a16:colId xmlns:a16="http://schemas.microsoft.com/office/drawing/2014/main" val="2529346856"/>
                    </a:ext>
                  </a:extLst>
                </a:gridCol>
                <a:gridCol w="493776">
                  <a:extLst>
                    <a:ext uri="{9D8B030D-6E8A-4147-A177-3AD203B41FA5}">
                      <a16:colId xmlns:a16="http://schemas.microsoft.com/office/drawing/2014/main" val="2980061789"/>
                    </a:ext>
                  </a:extLst>
                </a:gridCol>
                <a:gridCol w="493776">
                  <a:extLst>
                    <a:ext uri="{9D8B030D-6E8A-4147-A177-3AD203B41FA5}">
                      <a16:colId xmlns:a16="http://schemas.microsoft.com/office/drawing/2014/main" val="2393065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06508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- 2024-09-06 12:49:43</a:t>
                      </a:r>
                      <a:r>
                        <a:rPr kumimoji="0" lang="de-DE" sz="1000" b="0" i="0" u="none" strike="noStrike" kern="1200" cap="none" spc="0" normalizeH="0" baseline="0" noProof="0">
                          <a:ln>
                            <a:noFill/>
                          </a:ln>
                          <a:solidFill>
                            <a:prstClr val="black"/>
                          </a:solidFill>
                          <a:effectLst/>
                          <a:uLnTx/>
                          <a:uFillTx/>
                          <a:latin typeface="Calibri"/>
                          <a:ea typeface="+mn-ea"/>
                          <a:cs typeface="+mn-cs"/>
                        </a:rPr>
                        <a:t>
 Sie sind interessiert am osteuropäischen Markt? Dann melden Sie sich jetzt für das Ost-West-Forum BAYERN am 24. September 2024 in Regensburg an. 
👉 https://lnkd.in/dCk_mSXr
Organisiert von der IHK Regensburg für Oberpfalz / Kelheim, informiert die Veranstaltung über die neuesten Entwicklungen und Geschäftschancen in Ost- und Südosteuropa. Im Fokus stehen in diesem Jahr Polen, Ungarn und den Ländern des westlichen Balkans. Lernen Sie von führenden Experten und tauschen Sie sich mit Unternehmern und Marktexperten aus. 🌍
Das Programm umfasst spannende Vorträge und Diskussionsrunden, unter anderem von Eszter Gargyan, CFA von der UniCredit Bank GmbH und Dr. Nicolas Maier Scheubeck von der Maschinenfabrik Reinhausen GmbH. Der Netzwerk-Abend bietet zudem die perfekte Gelegenheit, wertvolle Kontakte zu knüpfen.
Bayern International unterstützt Sie beim Exportgeschäft mit Programmen wie "Bayern - Fit for Partnership". Im September und Dezember 2024 kommen Delegationen aus Albanien und Bosnien-Herzegowina nach Bayern, um sich über Umwelttechnologie bzw. Lebensmittelproduktion zu informieren. 🇦🇱 🇧🇦
Auf unserer Website finden Sie auch Informationen zu unseren Veranstaltungen für den polnischen Markt: https://lnkd.in/d3eH2vgf
#bavariaworldwide #madeinbavaria #weltweitdahoam #ostwestforum #osteuropa #bfp</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5.8252427184466 %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54019312"/>
                  </a:ext>
                </a:extLst>
              </a:tr>
            </a:tbl>
          </a:graphicData>
        </a:graphic>
      </p:graphicFrame>
      <p:sp>
        <p:nvSpPr>
          <p:cNvPr id="4" name="Text Placeholder 3">
            <a:extLst>
              <a:ext uri="{FF2B5EF4-FFF2-40B4-BE49-F238E27FC236}">
                <a16:creationId xmlns:a16="http://schemas.microsoft.com/office/drawing/2014/main" id="{A4E3ECF0-D093-44EB-B52D-111A3AED0BDB}"/>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6503193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E5C3D-6E41-4F2B-B4D1-653CC6A4E855}"/>
              </a:ext>
            </a:extLst>
          </p:cNvPr>
          <p:cNvSpPr>
            <a:spLocks noGrp="1"/>
          </p:cNvSpPr>
          <p:nvPr>
            <p:ph type="title"/>
          </p:nvPr>
        </p:nvSpPr>
        <p:spPr/>
        <p:txBody>
          <a:bodyPr/>
          <a:lstStyle/>
          <a:p>
            <a:r>
              <a:rPr lang="en-US"/>
              <a:t>LinkedIn Posts Table | Bayern International - 6 of 26</a:t>
            </a:r>
          </a:p>
        </p:txBody>
      </p:sp>
      <p:graphicFrame>
        <p:nvGraphicFramePr>
          <p:cNvPr id="5" name="Table Placeholder 4">
            <a:extLst>
              <a:ext uri="{FF2B5EF4-FFF2-40B4-BE49-F238E27FC236}">
                <a16:creationId xmlns:a16="http://schemas.microsoft.com/office/drawing/2014/main" id="{0842298B-67B1-4892-8833-132432E6F9DD}"/>
              </a:ext>
            </a:extLst>
          </p:cNvPr>
          <p:cNvGraphicFramePr>
            <a:graphicFrameLocks noGrp="1"/>
          </p:cNvGraphicFramePr>
          <p:nvPr>
            <p:ph type="tbl" sz="quarter" idx="13"/>
            <p:extLst>
              <p:ext uri="{D42A27DB-BD31-4B8C-83A1-F6EECF244321}">
                <p14:modId xmlns:p14="http://schemas.microsoft.com/office/powerpoint/2010/main" val="4109039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08902655"/>
                    </a:ext>
                  </a:extLst>
                </a:gridCol>
                <a:gridCol w="1563623">
                  <a:extLst>
                    <a:ext uri="{9D8B030D-6E8A-4147-A177-3AD203B41FA5}">
                      <a16:colId xmlns:a16="http://schemas.microsoft.com/office/drawing/2014/main" val="4233654323"/>
                    </a:ext>
                  </a:extLst>
                </a:gridCol>
                <a:gridCol w="493776">
                  <a:extLst>
                    <a:ext uri="{9D8B030D-6E8A-4147-A177-3AD203B41FA5}">
                      <a16:colId xmlns:a16="http://schemas.microsoft.com/office/drawing/2014/main" val="4191294407"/>
                    </a:ext>
                  </a:extLst>
                </a:gridCol>
                <a:gridCol w="493776">
                  <a:extLst>
                    <a:ext uri="{9D8B030D-6E8A-4147-A177-3AD203B41FA5}">
                      <a16:colId xmlns:a16="http://schemas.microsoft.com/office/drawing/2014/main" val="2554214231"/>
                    </a:ext>
                  </a:extLst>
                </a:gridCol>
                <a:gridCol w="493776">
                  <a:extLst>
                    <a:ext uri="{9D8B030D-6E8A-4147-A177-3AD203B41FA5}">
                      <a16:colId xmlns:a16="http://schemas.microsoft.com/office/drawing/2014/main" val="3828141840"/>
                    </a:ext>
                  </a:extLst>
                </a:gridCol>
                <a:gridCol w="493776">
                  <a:extLst>
                    <a:ext uri="{9D8B030D-6E8A-4147-A177-3AD203B41FA5}">
                      <a16:colId xmlns:a16="http://schemas.microsoft.com/office/drawing/2014/main" val="272273299"/>
                    </a:ext>
                  </a:extLst>
                </a:gridCol>
                <a:gridCol w="493776">
                  <a:extLst>
                    <a:ext uri="{9D8B030D-6E8A-4147-A177-3AD203B41FA5}">
                      <a16:colId xmlns:a16="http://schemas.microsoft.com/office/drawing/2014/main" val="4052031385"/>
                    </a:ext>
                  </a:extLst>
                </a:gridCol>
                <a:gridCol w="493776">
                  <a:extLst>
                    <a:ext uri="{9D8B030D-6E8A-4147-A177-3AD203B41FA5}">
                      <a16:colId xmlns:a16="http://schemas.microsoft.com/office/drawing/2014/main" val="3534083132"/>
                    </a:ext>
                  </a:extLst>
                </a:gridCol>
                <a:gridCol w="493776">
                  <a:extLst>
                    <a:ext uri="{9D8B030D-6E8A-4147-A177-3AD203B41FA5}">
                      <a16:colId xmlns:a16="http://schemas.microsoft.com/office/drawing/2014/main" val="2495757376"/>
                    </a:ext>
                  </a:extLst>
                </a:gridCol>
                <a:gridCol w="493776">
                  <a:extLst>
                    <a:ext uri="{9D8B030D-6E8A-4147-A177-3AD203B41FA5}">
                      <a16:colId xmlns:a16="http://schemas.microsoft.com/office/drawing/2014/main" val="1780608700"/>
                    </a:ext>
                  </a:extLst>
                </a:gridCol>
                <a:gridCol w="493776">
                  <a:extLst>
                    <a:ext uri="{9D8B030D-6E8A-4147-A177-3AD203B41FA5}">
                      <a16:colId xmlns:a16="http://schemas.microsoft.com/office/drawing/2014/main" val="2731201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33177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- 2024-09-04 09:51:24</a:t>
                      </a:r>
                      <a:r>
                        <a:rPr kumimoji="0" lang="de-DE" sz="1000" b="0" i="0" u="none" strike="noStrike" kern="1200" cap="none" spc="0" normalizeH="0" baseline="0" noProof="0">
                          <a:ln>
                            <a:noFill/>
                          </a:ln>
                          <a:solidFill>
                            <a:prstClr val="black"/>
                          </a:solidFill>
                          <a:effectLst/>
                          <a:uLnTx/>
                          <a:uFillTx/>
                          <a:latin typeface="Calibri"/>
                          <a:ea typeface="+mn-ea"/>
                          <a:cs typeface="+mn-cs"/>
                        </a:rPr>
                        <a:t>
 Wir sind bis Freitag gemeinsam mit Invest in Bavaria - The Business Promotion Agency of the State of Bavaria und Bayern Innovativ GmbH auf der SEMICON Taiwan 2024 vertreten!🤝 
Diese bedeutende Messe bietet eine hervorragende Plattform, um die neuesten Entwicklungen der Halbleiterindustrie zu präsentieren und zu entdecken. Mit über 1.100 Ausstellern und 3.700 Ständen ist die Semicon Taiwan ein zentraler Treffpunkt für Fachleute und Unternehmen. 🌐
Besuchen Sie unseren Gemeinschaftsstand an R7404 in Halle 2, um unsere bayerischen Aussteller sowie die Bavarian Chips Alliance vor Ort zu treffen und sich über die Innovationskraft Bayerns zu informieren. Agata Butenko von Invest in Bavaria steht Ihnen vor Ort für Fragen zu Bayern als führendem Standort für Chip-Design zur Verfügung. Wir freuen uns auf Ihren Besuch! 📅
Jürgen Frickinger Lukas Zillich Malte Kohring Sieglinde Sautter
#teambavaria #bavariaworldwide #madeinbavaria #semicontaiwan #halbleiter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19.727891156463 %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83188374"/>
                  </a:ext>
                </a:extLst>
              </a:tr>
            </a:tbl>
          </a:graphicData>
        </a:graphic>
      </p:graphicFrame>
      <p:sp>
        <p:nvSpPr>
          <p:cNvPr id="4" name="Text Placeholder 3">
            <a:extLst>
              <a:ext uri="{FF2B5EF4-FFF2-40B4-BE49-F238E27FC236}">
                <a16:creationId xmlns:a16="http://schemas.microsoft.com/office/drawing/2014/main" id="{2F06364C-7C6C-43AB-AA90-368BE80F795E}"/>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4774459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E4F8C5-4278-4A35-AFB4-2B0C8385F9A5}"/>
              </a:ext>
            </a:extLst>
          </p:cNvPr>
          <p:cNvSpPr>
            <a:spLocks noGrp="1"/>
          </p:cNvSpPr>
          <p:nvPr>
            <p:ph type="title"/>
          </p:nvPr>
        </p:nvSpPr>
        <p:spPr/>
        <p:txBody>
          <a:bodyPr/>
          <a:lstStyle/>
          <a:p>
            <a:r>
              <a:rPr lang="en-US"/>
              <a:t>LinkedIn Posts Table | Bayern International - 7 of 26</a:t>
            </a:r>
          </a:p>
        </p:txBody>
      </p:sp>
      <p:graphicFrame>
        <p:nvGraphicFramePr>
          <p:cNvPr id="5" name="Table Placeholder 4">
            <a:extLst>
              <a:ext uri="{FF2B5EF4-FFF2-40B4-BE49-F238E27FC236}">
                <a16:creationId xmlns:a16="http://schemas.microsoft.com/office/drawing/2014/main" id="{DA7A6573-2D26-4A1F-A383-E9FB586D5BD3}"/>
              </a:ext>
            </a:extLst>
          </p:cNvPr>
          <p:cNvGraphicFramePr>
            <a:graphicFrameLocks noGrp="1"/>
          </p:cNvGraphicFramePr>
          <p:nvPr>
            <p:ph type="tbl" sz="quarter" idx="13"/>
            <p:extLst>
              <p:ext uri="{D42A27DB-BD31-4B8C-83A1-F6EECF244321}">
                <p14:modId xmlns:p14="http://schemas.microsoft.com/office/powerpoint/2010/main" val="1371343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16483398"/>
                    </a:ext>
                  </a:extLst>
                </a:gridCol>
                <a:gridCol w="1563623">
                  <a:extLst>
                    <a:ext uri="{9D8B030D-6E8A-4147-A177-3AD203B41FA5}">
                      <a16:colId xmlns:a16="http://schemas.microsoft.com/office/drawing/2014/main" val="1740438266"/>
                    </a:ext>
                  </a:extLst>
                </a:gridCol>
                <a:gridCol w="493776">
                  <a:extLst>
                    <a:ext uri="{9D8B030D-6E8A-4147-A177-3AD203B41FA5}">
                      <a16:colId xmlns:a16="http://schemas.microsoft.com/office/drawing/2014/main" val="3821954055"/>
                    </a:ext>
                  </a:extLst>
                </a:gridCol>
                <a:gridCol w="493776">
                  <a:extLst>
                    <a:ext uri="{9D8B030D-6E8A-4147-A177-3AD203B41FA5}">
                      <a16:colId xmlns:a16="http://schemas.microsoft.com/office/drawing/2014/main" val="3226372450"/>
                    </a:ext>
                  </a:extLst>
                </a:gridCol>
                <a:gridCol w="493776">
                  <a:extLst>
                    <a:ext uri="{9D8B030D-6E8A-4147-A177-3AD203B41FA5}">
                      <a16:colId xmlns:a16="http://schemas.microsoft.com/office/drawing/2014/main" val="3945670106"/>
                    </a:ext>
                  </a:extLst>
                </a:gridCol>
                <a:gridCol w="493776">
                  <a:extLst>
                    <a:ext uri="{9D8B030D-6E8A-4147-A177-3AD203B41FA5}">
                      <a16:colId xmlns:a16="http://schemas.microsoft.com/office/drawing/2014/main" val="245926797"/>
                    </a:ext>
                  </a:extLst>
                </a:gridCol>
                <a:gridCol w="493776">
                  <a:extLst>
                    <a:ext uri="{9D8B030D-6E8A-4147-A177-3AD203B41FA5}">
                      <a16:colId xmlns:a16="http://schemas.microsoft.com/office/drawing/2014/main" val="4068609955"/>
                    </a:ext>
                  </a:extLst>
                </a:gridCol>
                <a:gridCol w="493776">
                  <a:extLst>
                    <a:ext uri="{9D8B030D-6E8A-4147-A177-3AD203B41FA5}">
                      <a16:colId xmlns:a16="http://schemas.microsoft.com/office/drawing/2014/main" val="349662276"/>
                    </a:ext>
                  </a:extLst>
                </a:gridCol>
                <a:gridCol w="493776">
                  <a:extLst>
                    <a:ext uri="{9D8B030D-6E8A-4147-A177-3AD203B41FA5}">
                      <a16:colId xmlns:a16="http://schemas.microsoft.com/office/drawing/2014/main" val="3849467396"/>
                    </a:ext>
                  </a:extLst>
                </a:gridCol>
                <a:gridCol w="493776">
                  <a:extLst>
                    <a:ext uri="{9D8B030D-6E8A-4147-A177-3AD203B41FA5}">
                      <a16:colId xmlns:a16="http://schemas.microsoft.com/office/drawing/2014/main" val="1382943000"/>
                    </a:ext>
                  </a:extLst>
                </a:gridCol>
                <a:gridCol w="493776">
                  <a:extLst>
                    <a:ext uri="{9D8B030D-6E8A-4147-A177-3AD203B41FA5}">
                      <a16:colId xmlns:a16="http://schemas.microsoft.com/office/drawing/2014/main" val="1075191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677104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- 2024-09-03 13:13:58</a:t>
                      </a:r>
                      <a:r>
                        <a:rPr kumimoji="0" lang="de-DE" sz="1000" b="0" i="0" u="none" strike="noStrike" kern="1200" cap="none" spc="0" normalizeH="0" baseline="0" noProof="0">
                          <a:ln>
                            <a:noFill/>
                          </a:ln>
                          <a:solidFill>
                            <a:prstClr val="black"/>
                          </a:solidFill>
                          <a:effectLst/>
                          <a:uLnTx/>
                          <a:uFillTx/>
                          <a:latin typeface="Calibri"/>
                          <a:ea typeface="+mn-ea"/>
                          <a:cs typeface="+mn-cs"/>
                        </a:rPr>
                        <a:t>
 Die Sommerpause hat sich auch bei Bayern International bemerkbar gemacht und so war es für uns ein ruhigerer Monat, aber dennoch ein Erfolg für einige bayerische Firmen! Mit unserem Bayernstand waren wir auf drei bedeutenden internationalen Messen vertreten, der Medicall India in Chennai, Expo Med | Hospitalar México
in Mexiko City und Automation Taipei in Taiwan.🌍
Wir bereiten gerade viele spannende Veranstaltungen für die kommenden Monate vor. Bleiben Sie dran für Updates und Einblicke in anstehende Messebeteiligungen, Delegationsreisen und -besuche.
Melden Sie sich jetzt für unsere Messebeteiligungen und Delegationsreisen im Jahr 2025 an und nutzen Sie die Gelegenheit, Ihre Produkte und Dienstleistungen auf globaler Bühne zu präsentieren. 🚀
https://lnkd.in/dhwRPJ7r
#bavariaworldwide #weltweitdahoam #madeinbavaria #export #internationalisierung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8.6142322097378 %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340</a:t>
                      </a:r>
                    </a:p>
                  </a:txBody>
                  <a:tcPr/>
                </a:tc>
                <a:extLst>
                  <a:ext uri="{0D108BD9-81ED-4DB2-BD59-A6C34878D82A}">
                    <a16:rowId xmlns:a16="http://schemas.microsoft.com/office/drawing/2014/main" val="3695154827"/>
                  </a:ext>
                </a:extLst>
              </a:tr>
            </a:tbl>
          </a:graphicData>
        </a:graphic>
      </p:graphicFrame>
      <p:sp>
        <p:nvSpPr>
          <p:cNvPr id="4" name="Text Placeholder 3">
            <a:extLst>
              <a:ext uri="{FF2B5EF4-FFF2-40B4-BE49-F238E27FC236}">
                <a16:creationId xmlns:a16="http://schemas.microsoft.com/office/drawing/2014/main" id="{9439A2F8-5127-44B4-9155-D9A2CE808E01}"/>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20513888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120FC-5BE2-4B2A-B278-E6CBDC632B83}"/>
              </a:ext>
            </a:extLst>
          </p:cNvPr>
          <p:cNvSpPr>
            <a:spLocks noGrp="1"/>
          </p:cNvSpPr>
          <p:nvPr>
            <p:ph type="title"/>
          </p:nvPr>
        </p:nvSpPr>
        <p:spPr/>
        <p:txBody>
          <a:bodyPr/>
          <a:lstStyle/>
          <a:p>
            <a:r>
              <a:rPr lang="en-US"/>
              <a:t>LinkedIn Posts Table | Bayern International - 8 of 26</a:t>
            </a:r>
          </a:p>
        </p:txBody>
      </p:sp>
      <p:graphicFrame>
        <p:nvGraphicFramePr>
          <p:cNvPr id="5" name="Table Placeholder 4">
            <a:extLst>
              <a:ext uri="{FF2B5EF4-FFF2-40B4-BE49-F238E27FC236}">
                <a16:creationId xmlns:a16="http://schemas.microsoft.com/office/drawing/2014/main" id="{A58F8E75-1A39-4535-89C9-A03BA8EAB8F3}"/>
              </a:ext>
            </a:extLst>
          </p:cNvPr>
          <p:cNvGraphicFramePr>
            <a:graphicFrameLocks noGrp="1"/>
          </p:cNvGraphicFramePr>
          <p:nvPr>
            <p:ph type="tbl" sz="quarter" idx="13"/>
            <p:extLst>
              <p:ext uri="{D42A27DB-BD31-4B8C-83A1-F6EECF244321}">
                <p14:modId xmlns:p14="http://schemas.microsoft.com/office/powerpoint/2010/main" val="1677909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41035634"/>
                    </a:ext>
                  </a:extLst>
                </a:gridCol>
                <a:gridCol w="1563623">
                  <a:extLst>
                    <a:ext uri="{9D8B030D-6E8A-4147-A177-3AD203B41FA5}">
                      <a16:colId xmlns:a16="http://schemas.microsoft.com/office/drawing/2014/main" val="1310655551"/>
                    </a:ext>
                  </a:extLst>
                </a:gridCol>
                <a:gridCol w="493776">
                  <a:extLst>
                    <a:ext uri="{9D8B030D-6E8A-4147-A177-3AD203B41FA5}">
                      <a16:colId xmlns:a16="http://schemas.microsoft.com/office/drawing/2014/main" val="810008282"/>
                    </a:ext>
                  </a:extLst>
                </a:gridCol>
                <a:gridCol w="493776">
                  <a:extLst>
                    <a:ext uri="{9D8B030D-6E8A-4147-A177-3AD203B41FA5}">
                      <a16:colId xmlns:a16="http://schemas.microsoft.com/office/drawing/2014/main" val="2635427660"/>
                    </a:ext>
                  </a:extLst>
                </a:gridCol>
                <a:gridCol w="493776">
                  <a:extLst>
                    <a:ext uri="{9D8B030D-6E8A-4147-A177-3AD203B41FA5}">
                      <a16:colId xmlns:a16="http://schemas.microsoft.com/office/drawing/2014/main" val="3507632316"/>
                    </a:ext>
                  </a:extLst>
                </a:gridCol>
                <a:gridCol w="493776">
                  <a:extLst>
                    <a:ext uri="{9D8B030D-6E8A-4147-A177-3AD203B41FA5}">
                      <a16:colId xmlns:a16="http://schemas.microsoft.com/office/drawing/2014/main" val="3483480329"/>
                    </a:ext>
                  </a:extLst>
                </a:gridCol>
                <a:gridCol w="493776">
                  <a:extLst>
                    <a:ext uri="{9D8B030D-6E8A-4147-A177-3AD203B41FA5}">
                      <a16:colId xmlns:a16="http://schemas.microsoft.com/office/drawing/2014/main" val="2606325861"/>
                    </a:ext>
                  </a:extLst>
                </a:gridCol>
                <a:gridCol w="493776">
                  <a:extLst>
                    <a:ext uri="{9D8B030D-6E8A-4147-A177-3AD203B41FA5}">
                      <a16:colId xmlns:a16="http://schemas.microsoft.com/office/drawing/2014/main" val="1602421760"/>
                    </a:ext>
                  </a:extLst>
                </a:gridCol>
                <a:gridCol w="493776">
                  <a:extLst>
                    <a:ext uri="{9D8B030D-6E8A-4147-A177-3AD203B41FA5}">
                      <a16:colId xmlns:a16="http://schemas.microsoft.com/office/drawing/2014/main" val="3074702095"/>
                    </a:ext>
                  </a:extLst>
                </a:gridCol>
                <a:gridCol w="493776">
                  <a:extLst>
                    <a:ext uri="{9D8B030D-6E8A-4147-A177-3AD203B41FA5}">
                      <a16:colId xmlns:a16="http://schemas.microsoft.com/office/drawing/2014/main" val="1904558049"/>
                    </a:ext>
                  </a:extLst>
                </a:gridCol>
                <a:gridCol w="493776">
                  <a:extLst>
                    <a:ext uri="{9D8B030D-6E8A-4147-A177-3AD203B41FA5}">
                      <a16:colId xmlns:a16="http://schemas.microsoft.com/office/drawing/2014/main" val="2379711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19429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- 2024-08-28 09:01:42</a:t>
                      </a:r>
                      <a:r>
                        <a:rPr kumimoji="0" lang="de-DE" sz="1000" b="0" i="0" u="none" strike="noStrike" kern="1200" cap="none" spc="0" normalizeH="0" baseline="0" noProof="0">
                          <a:ln>
                            <a:noFill/>
                          </a:ln>
                          <a:solidFill>
                            <a:prstClr val="black"/>
                          </a:solidFill>
                          <a:effectLst/>
                          <a:uLnTx/>
                          <a:uFillTx/>
                          <a:latin typeface="Calibri"/>
                          <a:ea typeface="+mn-ea"/>
                          <a:cs typeface="+mn-cs"/>
                        </a:rPr>
                        <a:t>
 Warum der "Inflation Reduction Act" die Nachfrage in den USA nach Investitionsgütern aus Bayern nicht gesenkt, sondern sogar erhöht hat. 📈
Ja, tatsächlich sind die USA das Land mit den meisten Milliardären der Welt und beherbergen mit 700 sogar ein Drittel der weltweiten Milliardärsbevölkerung. Mit einem Bruttoinlandsprodukt von 3,36 Billionen USD übertrifft auch allein der Staat Kalifornien unser Nachbarland Frankreich, das etwa 2,94 Billionen USD verzeichnet. Nicht wahr dagegen ist die Aussage, dass der „Inflation Reduction Act“ die Nachfrage der USA nach Gütern aus Bayern gesenkt habe.
Der "Inflation Reduction Act" wurde in den USA zur Bekämpfung der Inflation eingeführt, mit umfangreichen Investitionen in Infrastruktur, erneuerbare Energien und die Bekämpfung des Klimawandels. Dies hat in den USA eine enorme Nachfrage nach Investitionsgütern ausgelöst. Da es in bestimmten Branchen, wie dem Maschinenbau, an lokalen Anbietern fehlt, müssen die Vereinigten Staaten nun stärker auf Importe zurückgreifen.
Dies hat die Exporte deutscher Unternehmen, einschließlich bayerischer Firmen, auf einen Rekordwert von 158 Milliarden USD im Jahr 2023 steigen lassen. Die verstärkten Investitionen führten zu einer Ausweitung von Beschäftigung, Produktion sowie Forschungs- und Entwicklungsaktivitäten in Deutschland. 🌎
Sie sind interessiert an der Erschließung des US-Marktes? Melden Sie sich jetzt für eine unserer 16 Messebeteiligungen im nächsten Jahr in den USA an und wagen Sie den ersten Schritt in den wichtigsten Exportmarkt für bayerische Unternehmen. Weitere Informationen finden Sie auf unserer Webseite:
https://lnkd.in/dfG4G5PN
#bavariaworldwide #madeinbavaria #inflationreductionact #USA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2.9045643153527 %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13264974"/>
                  </a:ext>
                </a:extLst>
              </a:tr>
            </a:tbl>
          </a:graphicData>
        </a:graphic>
      </p:graphicFrame>
      <p:sp>
        <p:nvSpPr>
          <p:cNvPr id="4" name="Text Placeholder 3">
            <a:extLst>
              <a:ext uri="{FF2B5EF4-FFF2-40B4-BE49-F238E27FC236}">
                <a16:creationId xmlns:a16="http://schemas.microsoft.com/office/drawing/2014/main" id="{02878695-E7C5-4CC9-99D4-5A990C57A328}"/>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892441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B01011-7C2A-444A-8D14-3DE28DA33C40}"/>
              </a:ext>
            </a:extLst>
          </p:cNvPr>
          <p:cNvSpPr>
            <a:spLocks noGrp="1"/>
          </p:cNvSpPr>
          <p:nvPr>
            <p:ph type="title"/>
          </p:nvPr>
        </p:nvSpPr>
        <p:spPr/>
        <p:txBody>
          <a:bodyPr/>
          <a:lstStyle/>
          <a:p>
            <a:r>
              <a:rPr lang="en-US"/>
              <a:t>LinkedIn Posts Table | Bayern International - 9 of 26</a:t>
            </a:r>
          </a:p>
        </p:txBody>
      </p:sp>
      <p:graphicFrame>
        <p:nvGraphicFramePr>
          <p:cNvPr id="5" name="Table Placeholder 4">
            <a:extLst>
              <a:ext uri="{FF2B5EF4-FFF2-40B4-BE49-F238E27FC236}">
                <a16:creationId xmlns:a16="http://schemas.microsoft.com/office/drawing/2014/main" id="{69B8CB9D-5FF9-4204-98CD-42EDA76C10E6}"/>
              </a:ext>
            </a:extLst>
          </p:cNvPr>
          <p:cNvGraphicFramePr>
            <a:graphicFrameLocks noGrp="1"/>
          </p:cNvGraphicFramePr>
          <p:nvPr>
            <p:ph type="tbl" sz="quarter" idx="13"/>
            <p:extLst>
              <p:ext uri="{D42A27DB-BD31-4B8C-83A1-F6EECF244321}">
                <p14:modId xmlns:p14="http://schemas.microsoft.com/office/powerpoint/2010/main" val="1507313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8320475"/>
                    </a:ext>
                  </a:extLst>
                </a:gridCol>
                <a:gridCol w="1563623">
                  <a:extLst>
                    <a:ext uri="{9D8B030D-6E8A-4147-A177-3AD203B41FA5}">
                      <a16:colId xmlns:a16="http://schemas.microsoft.com/office/drawing/2014/main" val="1321219634"/>
                    </a:ext>
                  </a:extLst>
                </a:gridCol>
                <a:gridCol w="493776">
                  <a:extLst>
                    <a:ext uri="{9D8B030D-6E8A-4147-A177-3AD203B41FA5}">
                      <a16:colId xmlns:a16="http://schemas.microsoft.com/office/drawing/2014/main" val="447157145"/>
                    </a:ext>
                  </a:extLst>
                </a:gridCol>
                <a:gridCol w="493776">
                  <a:extLst>
                    <a:ext uri="{9D8B030D-6E8A-4147-A177-3AD203B41FA5}">
                      <a16:colId xmlns:a16="http://schemas.microsoft.com/office/drawing/2014/main" val="2667529166"/>
                    </a:ext>
                  </a:extLst>
                </a:gridCol>
                <a:gridCol w="493776">
                  <a:extLst>
                    <a:ext uri="{9D8B030D-6E8A-4147-A177-3AD203B41FA5}">
                      <a16:colId xmlns:a16="http://schemas.microsoft.com/office/drawing/2014/main" val="218819232"/>
                    </a:ext>
                  </a:extLst>
                </a:gridCol>
                <a:gridCol w="493776">
                  <a:extLst>
                    <a:ext uri="{9D8B030D-6E8A-4147-A177-3AD203B41FA5}">
                      <a16:colId xmlns:a16="http://schemas.microsoft.com/office/drawing/2014/main" val="3212835455"/>
                    </a:ext>
                  </a:extLst>
                </a:gridCol>
                <a:gridCol w="493776">
                  <a:extLst>
                    <a:ext uri="{9D8B030D-6E8A-4147-A177-3AD203B41FA5}">
                      <a16:colId xmlns:a16="http://schemas.microsoft.com/office/drawing/2014/main" val="4164954005"/>
                    </a:ext>
                  </a:extLst>
                </a:gridCol>
                <a:gridCol w="493776">
                  <a:extLst>
                    <a:ext uri="{9D8B030D-6E8A-4147-A177-3AD203B41FA5}">
                      <a16:colId xmlns:a16="http://schemas.microsoft.com/office/drawing/2014/main" val="2422925738"/>
                    </a:ext>
                  </a:extLst>
                </a:gridCol>
                <a:gridCol w="493776">
                  <a:extLst>
                    <a:ext uri="{9D8B030D-6E8A-4147-A177-3AD203B41FA5}">
                      <a16:colId xmlns:a16="http://schemas.microsoft.com/office/drawing/2014/main" val="401903716"/>
                    </a:ext>
                  </a:extLst>
                </a:gridCol>
                <a:gridCol w="493776">
                  <a:extLst>
                    <a:ext uri="{9D8B030D-6E8A-4147-A177-3AD203B41FA5}">
                      <a16:colId xmlns:a16="http://schemas.microsoft.com/office/drawing/2014/main" val="503949262"/>
                    </a:ext>
                  </a:extLst>
                </a:gridCol>
                <a:gridCol w="493776">
                  <a:extLst>
                    <a:ext uri="{9D8B030D-6E8A-4147-A177-3AD203B41FA5}">
                      <a16:colId xmlns:a16="http://schemas.microsoft.com/office/drawing/2014/main" val="21979579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62041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- 2024-08-27 08:40:58</a:t>
                      </a:r>
                      <a:r>
                        <a:rPr kumimoji="0" lang="de-DE" sz="1000" b="0" i="0" u="none" strike="noStrike" kern="1200" cap="none" spc="0" normalizeH="0" baseline="0" noProof="0">
                          <a:ln>
                            <a:noFill/>
                          </a:ln>
                          <a:solidFill>
                            <a:prstClr val="black"/>
                          </a:solidFill>
                          <a:effectLst/>
                          <a:uLnTx/>
                          <a:uFillTx/>
                          <a:latin typeface="Calibri"/>
                          <a:ea typeface="+mn-ea"/>
                          <a:cs typeface="+mn-cs"/>
                        </a:rPr>
                        <a:t>
 Wir freuen uns, Ihnen ein brandneues Highlight in unserem Messekalender vorstellen zu dürfen!📅 Bayern International wird zum ersten Mal mit einem Gemeinschaftsstand auf der CES – Consumer Electronic Show 2025 in Las Vegas vertreten sein!
Vom 7. bis 10. Januar 2025 haben Sie damit die Chance, sich auf der weltweit größten Fachmesse für Technologie und Innovationen zu präsentieren. Die CES zieht jährlich rund 3.300 Aussteller und ca. 120.000 Besucher an. Die Messe bietet eine Plattform für die neuesten Innovationen in den Bereichen Fahrzeugtechnik, Mobilität, Energie, IT, Robotik, Smart Homes und vielem mehr. Unser Gemeinschaftsstand bietet attraktive, geförderte Teilnahmekonditionen und ein umfassendes Servicepaket.🤝
👉 Melden Sie sich bis zum 13. September 2024 an und werden Sie Teil der CES 2025!
Alle Informationen dazu finden Sie auf unserer Webseite:
https://lnkd.in/eB2TNCXK
Für weitere Informationen kontaktieren Sie gerne unseren Kollegen Sebastian Zettelmeier.
#CES2025 #bavariaworldwide #madeinbavaria #messen #export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9.4890510948905 %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726142023"/>
                  </a:ext>
                </a:extLst>
              </a:tr>
            </a:tbl>
          </a:graphicData>
        </a:graphic>
      </p:graphicFrame>
      <p:sp>
        <p:nvSpPr>
          <p:cNvPr id="4" name="Text Placeholder 3">
            <a:extLst>
              <a:ext uri="{FF2B5EF4-FFF2-40B4-BE49-F238E27FC236}">
                <a16:creationId xmlns:a16="http://schemas.microsoft.com/office/drawing/2014/main" id="{9B401A6A-27FA-4470-BD6F-01835F721930}"/>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8835981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D3127-EA4E-4D36-88A4-E7C1B536037B}"/>
              </a:ext>
            </a:extLst>
          </p:cNvPr>
          <p:cNvSpPr>
            <a:spLocks noGrp="1"/>
          </p:cNvSpPr>
          <p:nvPr>
            <p:ph type="title"/>
          </p:nvPr>
        </p:nvSpPr>
        <p:spPr/>
        <p:txBody>
          <a:bodyPr/>
          <a:lstStyle/>
          <a:p>
            <a:r>
              <a:rPr lang="en-US"/>
              <a:t>LinkedIn Posts Table | Bayern International - 10 of 26</a:t>
            </a:r>
          </a:p>
        </p:txBody>
      </p:sp>
      <p:graphicFrame>
        <p:nvGraphicFramePr>
          <p:cNvPr id="5" name="Table Placeholder 4">
            <a:extLst>
              <a:ext uri="{FF2B5EF4-FFF2-40B4-BE49-F238E27FC236}">
                <a16:creationId xmlns:a16="http://schemas.microsoft.com/office/drawing/2014/main" id="{F0134B7D-A5D4-4342-89BA-7F5A28031CA9}"/>
              </a:ext>
            </a:extLst>
          </p:cNvPr>
          <p:cNvGraphicFramePr>
            <a:graphicFrameLocks noGrp="1"/>
          </p:cNvGraphicFramePr>
          <p:nvPr>
            <p:ph type="tbl" sz="quarter" idx="13"/>
            <p:extLst>
              <p:ext uri="{D42A27DB-BD31-4B8C-83A1-F6EECF244321}">
                <p14:modId xmlns:p14="http://schemas.microsoft.com/office/powerpoint/2010/main" val="315095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109844245"/>
                    </a:ext>
                  </a:extLst>
                </a:gridCol>
                <a:gridCol w="1563623">
                  <a:extLst>
                    <a:ext uri="{9D8B030D-6E8A-4147-A177-3AD203B41FA5}">
                      <a16:colId xmlns:a16="http://schemas.microsoft.com/office/drawing/2014/main" val="2135847183"/>
                    </a:ext>
                  </a:extLst>
                </a:gridCol>
                <a:gridCol w="493776">
                  <a:extLst>
                    <a:ext uri="{9D8B030D-6E8A-4147-A177-3AD203B41FA5}">
                      <a16:colId xmlns:a16="http://schemas.microsoft.com/office/drawing/2014/main" val="2560323789"/>
                    </a:ext>
                  </a:extLst>
                </a:gridCol>
                <a:gridCol w="493776">
                  <a:extLst>
                    <a:ext uri="{9D8B030D-6E8A-4147-A177-3AD203B41FA5}">
                      <a16:colId xmlns:a16="http://schemas.microsoft.com/office/drawing/2014/main" val="1970880678"/>
                    </a:ext>
                  </a:extLst>
                </a:gridCol>
                <a:gridCol w="493776">
                  <a:extLst>
                    <a:ext uri="{9D8B030D-6E8A-4147-A177-3AD203B41FA5}">
                      <a16:colId xmlns:a16="http://schemas.microsoft.com/office/drawing/2014/main" val="3730430868"/>
                    </a:ext>
                  </a:extLst>
                </a:gridCol>
                <a:gridCol w="493776">
                  <a:extLst>
                    <a:ext uri="{9D8B030D-6E8A-4147-A177-3AD203B41FA5}">
                      <a16:colId xmlns:a16="http://schemas.microsoft.com/office/drawing/2014/main" val="2280825641"/>
                    </a:ext>
                  </a:extLst>
                </a:gridCol>
                <a:gridCol w="493776">
                  <a:extLst>
                    <a:ext uri="{9D8B030D-6E8A-4147-A177-3AD203B41FA5}">
                      <a16:colId xmlns:a16="http://schemas.microsoft.com/office/drawing/2014/main" val="1218327995"/>
                    </a:ext>
                  </a:extLst>
                </a:gridCol>
                <a:gridCol w="493776">
                  <a:extLst>
                    <a:ext uri="{9D8B030D-6E8A-4147-A177-3AD203B41FA5}">
                      <a16:colId xmlns:a16="http://schemas.microsoft.com/office/drawing/2014/main" val="2383960985"/>
                    </a:ext>
                  </a:extLst>
                </a:gridCol>
                <a:gridCol w="493776">
                  <a:extLst>
                    <a:ext uri="{9D8B030D-6E8A-4147-A177-3AD203B41FA5}">
                      <a16:colId xmlns:a16="http://schemas.microsoft.com/office/drawing/2014/main" val="3760427973"/>
                    </a:ext>
                  </a:extLst>
                </a:gridCol>
                <a:gridCol w="493776">
                  <a:extLst>
                    <a:ext uri="{9D8B030D-6E8A-4147-A177-3AD203B41FA5}">
                      <a16:colId xmlns:a16="http://schemas.microsoft.com/office/drawing/2014/main" val="835116912"/>
                    </a:ext>
                  </a:extLst>
                </a:gridCol>
                <a:gridCol w="493776">
                  <a:extLst>
                    <a:ext uri="{9D8B030D-6E8A-4147-A177-3AD203B41FA5}">
                      <a16:colId xmlns:a16="http://schemas.microsoft.com/office/drawing/2014/main" val="4218907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629658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- 2024-08-26 09:58:01</a:t>
                      </a:r>
                      <a:r>
                        <a:rPr kumimoji="0" lang="de-DE" sz="1000" b="0" i="0" u="none" strike="noStrike" kern="1200" cap="none" spc="0" normalizeH="0" baseline="0" noProof="0">
                          <a:ln>
                            <a:noFill/>
                          </a:ln>
                          <a:solidFill>
                            <a:prstClr val="black"/>
                          </a:solidFill>
                          <a:effectLst/>
                          <a:uLnTx/>
                          <a:uFillTx/>
                          <a:latin typeface="Calibri"/>
                          <a:ea typeface="+mn-ea"/>
                          <a:cs typeface="+mn-cs"/>
                        </a:rPr>
                        <a:t>
 Erstaunlich, aber wahr: Die USA haben keine offizielle Amtssprache. Warum ist das so? Hinter dieser Tatsache verbirgt sich eine interessante und komplexe Geschichte. 🇺🇸
Die USA wurden von Einwanderern aus aller Welt gegründet, die ihre jeweiligen Sprachen und Kulturen mitbrachten. Diese Vielfalt wurde stets als Bereicherung angesehen und trug maßgeblich zur Entwicklung einer multikulturellen Gesellschaft bei. Eine offizielle Amtssprache könnte hingegen dazu führen, dass Minderheitensprachen verdrängt und die Rechte ihrer Sprecher eingeschränkt werden. Dies widerspricht dem Grundsatz der Gleichberechtigung aller Bürger – ein fundamentaler Wert in den USA. 
👉 Für bayerische Unternehmen ist dies eine wertvolle Chance. Die USA bieten nicht nur einen der größten Konsummärkte weltweit, sondern auch die Möglichkeit, spezifische Nischenmärkte zu erschließen. Dank der kulturellen Vielfalt können Produkte und Dienstleistungen gezielt für bestimmte ethnische oder kulturelle Gruppen entwickelt werden.
🤝 Ein erfolgreicher Markteintritt in die USA öffnet Ihnen zudem Türen zu weiteren wichtigen Märkten in Nord- und Südamerika sowie in Asien. 
Nutzen Sie diese Chance, um Ihre Geschäftstätigkeit auszubauen und zu diversifizieren. Bayerische Qualität und Innovation sind weltweit gefragt – machen Sie die USA zu Ihrem Tor für weiteres internationales Wachstum.
Entdecken Sie unser Angebot zur Exportförderung in den USA auf unserer Website: 
https://lnkd.in/dfG4G5PN
#bavariaworldwide #weltweitdahoam #madeinbavaria #export #usa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3.2119914346895 %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54030445"/>
                  </a:ext>
                </a:extLst>
              </a:tr>
            </a:tbl>
          </a:graphicData>
        </a:graphic>
      </p:graphicFrame>
      <p:sp>
        <p:nvSpPr>
          <p:cNvPr id="4" name="Text Placeholder 3">
            <a:extLst>
              <a:ext uri="{FF2B5EF4-FFF2-40B4-BE49-F238E27FC236}">
                <a16:creationId xmlns:a16="http://schemas.microsoft.com/office/drawing/2014/main" id="{8BBECD29-F3AB-4E6D-90F5-386095DDD598}"/>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8455166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8DBEC-0FEE-4E58-BB3E-51F7CC21ED42}"/>
              </a:ext>
            </a:extLst>
          </p:cNvPr>
          <p:cNvSpPr>
            <a:spLocks noGrp="1"/>
          </p:cNvSpPr>
          <p:nvPr>
            <p:ph type="title"/>
          </p:nvPr>
        </p:nvSpPr>
        <p:spPr/>
        <p:txBody>
          <a:bodyPr/>
          <a:lstStyle/>
          <a:p>
            <a:r>
              <a:rPr lang="en-US"/>
              <a:t>LinkedIn Posts Table | Bayern International - 11 of 26</a:t>
            </a:r>
          </a:p>
        </p:txBody>
      </p:sp>
      <p:graphicFrame>
        <p:nvGraphicFramePr>
          <p:cNvPr id="5" name="Table Placeholder 4">
            <a:extLst>
              <a:ext uri="{FF2B5EF4-FFF2-40B4-BE49-F238E27FC236}">
                <a16:creationId xmlns:a16="http://schemas.microsoft.com/office/drawing/2014/main" id="{5CBE3120-3B39-4E54-AD67-58B97D89F778}"/>
              </a:ext>
            </a:extLst>
          </p:cNvPr>
          <p:cNvGraphicFramePr>
            <a:graphicFrameLocks noGrp="1"/>
          </p:cNvGraphicFramePr>
          <p:nvPr>
            <p:ph type="tbl" sz="quarter" idx="13"/>
            <p:extLst>
              <p:ext uri="{D42A27DB-BD31-4B8C-83A1-F6EECF244321}">
                <p14:modId xmlns:p14="http://schemas.microsoft.com/office/powerpoint/2010/main" val="4176832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453707298"/>
                    </a:ext>
                  </a:extLst>
                </a:gridCol>
                <a:gridCol w="1563623">
                  <a:extLst>
                    <a:ext uri="{9D8B030D-6E8A-4147-A177-3AD203B41FA5}">
                      <a16:colId xmlns:a16="http://schemas.microsoft.com/office/drawing/2014/main" val="1106469565"/>
                    </a:ext>
                  </a:extLst>
                </a:gridCol>
                <a:gridCol w="493776">
                  <a:extLst>
                    <a:ext uri="{9D8B030D-6E8A-4147-A177-3AD203B41FA5}">
                      <a16:colId xmlns:a16="http://schemas.microsoft.com/office/drawing/2014/main" val="2763439536"/>
                    </a:ext>
                  </a:extLst>
                </a:gridCol>
                <a:gridCol w="493776">
                  <a:extLst>
                    <a:ext uri="{9D8B030D-6E8A-4147-A177-3AD203B41FA5}">
                      <a16:colId xmlns:a16="http://schemas.microsoft.com/office/drawing/2014/main" val="2585284530"/>
                    </a:ext>
                  </a:extLst>
                </a:gridCol>
                <a:gridCol w="493776">
                  <a:extLst>
                    <a:ext uri="{9D8B030D-6E8A-4147-A177-3AD203B41FA5}">
                      <a16:colId xmlns:a16="http://schemas.microsoft.com/office/drawing/2014/main" val="2639212154"/>
                    </a:ext>
                  </a:extLst>
                </a:gridCol>
                <a:gridCol w="493776">
                  <a:extLst>
                    <a:ext uri="{9D8B030D-6E8A-4147-A177-3AD203B41FA5}">
                      <a16:colId xmlns:a16="http://schemas.microsoft.com/office/drawing/2014/main" val="1797186725"/>
                    </a:ext>
                  </a:extLst>
                </a:gridCol>
                <a:gridCol w="493776">
                  <a:extLst>
                    <a:ext uri="{9D8B030D-6E8A-4147-A177-3AD203B41FA5}">
                      <a16:colId xmlns:a16="http://schemas.microsoft.com/office/drawing/2014/main" val="28993907"/>
                    </a:ext>
                  </a:extLst>
                </a:gridCol>
                <a:gridCol w="493776">
                  <a:extLst>
                    <a:ext uri="{9D8B030D-6E8A-4147-A177-3AD203B41FA5}">
                      <a16:colId xmlns:a16="http://schemas.microsoft.com/office/drawing/2014/main" val="4283134412"/>
                    </a:ext>
                  </a:extLst>
                </a:gridCol>
                <a:gridCol w="493776">
                  <a:extLst>
                    <a:ext uri="{9D8B030D-6E8A-4147-A177-3AD203B41FA5}">
                      <a16:colId xmlns:a16="http://schemas.microsoft.com/office/drawing/2014/main" val="3981394734"/>
                    </a:ext>
                  </a:extLst>
                </a:gridCol>
                <a:gridCol w="493776">
                  <a:extLst>
                    <a:ext uri="{9D8B030D-6E8A-4147-A177-3AD203B41FA5}">
                      <a16:colId xmlns:a16="http://schemas.microsoft.com/office/drawing/2014/main" val="3933703586"/>
                    </a:ext>
                  </a:extLst>
                </a:gridCol>
                <a:gridCol w="493776">
                  <a:extLst>
                    <a:ext uri="{9D8B030D-6E8A-4147-A177-3AD203B41FA5}">
                      <a16:colId xmlns:a16="http://schemas.microsoft.com/office/drawing/2014/main" val="1663812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238370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- 2024-08-23 12:24:27</a:t>
                      </a:r>
                      <a:r>
                        <a:rPr kumimoji="0" lang="de-DE" sz="1000" b="0" i="0" u="none" strike="noStrike" kern="1200" cap="none" spc="0" normalizeH="0" baseline="0" noProof="0">
                          <a:ln>
                            <a:noFill/>
                          </a:ln>
                          <a:solidFill>
                            <a:prstClr val="black"/>
                          </a:solidFill>
                          <a:effectLst/>
                          <a:uLnTx/>
                          <a:uFillTx/>
                          <a:latin typeface="Calibri"/>
                          <a:ea typeface="+mn-ea"/>
                          <a:cs typeface="+mn-cs"/>
                        </a:rPr>
                        <a:t>
 Bienvenido!👋 Heute reisen wir von Bayern rund 9.662 km in die pulsierende Metropole Mexico City. Hier präsentierten wir uns die letzten drei Tage mit drei bayerischen Unternehmen im Rahmen der Messe Expo Med | Hospitalar México. 
Die Messe ist Schaufenster für die neuesten #Trends und Fortschritte in der #Medizintechnik sowie zu Dienstleistungen im #Gesundheitswesen. Sie deckt das breite Spektrum von modernen medizinischen Geräten, über innovative Ausrüstung bis hin zu wegweisenden Technologielösungen ab.🏥
Nach drei Tagen ziehen wir Bilanz: Wir konnten unser #Netzwerk erweitern, #Kontakte zu den führenden Anbietern der Branche in #Mexiko knüpfen und uns mit Experten unterschiedlichster Unternehmen zu bayerischen Lösungen austauschen.
Unser Video- und Fotorundgang nimmt sie mit auf die Messe und zu unserem bayerischen Gemeinschaftsstand: vom ersten Messetag bis zu unserer Happy Hour. ¡Muchas gracias! an unsere Kollegen der Repräsentanz in Mexiko (Rep. del Estado de Baviera en México: Gabriela Gonzalez Kaiser &amp; Jonatan Jimenez).
Für Angebote rund um die Branchen #Gesundheitswirtschaft und #Medizintechnik steht Ihnen unser Kollege Torsten Wagner sehr gerne zur Verfügung. Viele weitere Angebote zur #Internationalisierung – auch bereits für 2025 – finden Sie auf unserer Website: bayern-international.de
ACTO GmbH I amoena I Evosys Laser GmbH I Bayerisches Staatsministerium für Wirtschaft, Landesentwicklung und Energie
#teambavaria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7.3038773669973 %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extLst>
                  <a:ext uri="{0D108BD9-81ED-4DB2-BD59-A6C34878D82A}">
                    <a16:rowId xmlns:a16="http://schemas.microsoft.com/office/drawing/2014/main" val="1915245366"/>
                  </a:ext>
                </a:extLst>
              </a:tr>
            </a:tbl>
          </a:graphicData>
        </a:graphic>
      </p:graphicFrame>
      <p:sp>
        <p:nvSpPr>
          <p:cNvPr id="4" name="Text Placeholder 3">
            <a:extLst>
              <a:ext uri="{FF2B5EF4-FFF2-40B4-BE49-F238E27FC236}">
                <a16:creationId xmlns:a16="http://schemas.microsoft.com/office/drawing/2014/main" id="{C8E64E5D-D0C7-403A-8AA4-FDFDC7BCD9B8}"/>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995621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42E35-FA46-4F4E-B3F5-0961DB32F8CA}"/>
              </a:ext>
            </a:extLst>
          </p:cNvPr>
          <p:cNvSpPr>
            <a:spLocks noGrp="1"/>
          </p:cNvSpPr>
          <p:nvPr>
            <p:ph type="title"/>
          </p:nvPr>
        </p:nvSpPr>
        <p:spPr/>
        <p:txBody>
          <a:bodyPr/>
          <a:lstStyle/>
          <a:p>
            <a:r>
              <a:rPr lang="en-US"/>
              <a:t>LinkedIn Posts Table | Bayern International - 12 of 26</a:t>
            </a:r>
          </a:p>
        </p:txBody>
      </p:sp>
      <p:graphicFrame>
        <p:nvGraphicFramePr>
          <p:cNvPr id="5" name="Table Placeholder 4">
            <a:extLst>
              <a:ext uri="{FF2B5EF4-FFF2-40B4-BE49-F238E27FC236}">
                <a16:creationId xmlns:a16="http://schemas.microsoft.com/office/drawing/2014/main" id="{77C1A0C7-094A-4B52-A29B-375F9C4FED7D}"/>
              </a:ext>
            </a:extLst>
          </p:cNvPr>
          <p:cNvGraphicFramePr>
            <a:graphicFrameLocks noGrp="1"/>
          </p:cNvGraphicFramePr>
          <p:nvPr>
            <p:ph type="tbl" sz="quarter" idx="13"/>
            <p:extLst>
              <p:ext uri="{D42A27DB-BD31-4B8C-83A1-F6EECF244321}">
                <p14:modId xmlns:p14="http://schemas.microsoft.com/office/powerpoint/2010/main" val="12329764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726440953"/>
                    </a:ext>
                  </a:extLst>
                </a:gridCol>
                <a:gridCol w="1563623">
                  <a:extLst>
                    <a:ext uri="{9D8B030D-6E8A-4147-A177-3AD203B41FA5}">
                      <a16:colId xmlns:a16="http://schemas.microsoft.com/office/drawing/2014/main" val="741173583"/>
                    </a:ext>
                  </a:extLst>
                </a:gridCol>
                <a:gridCol w="493776">
                  <a:extLst>
                    <a:ext uri="{9D8B030D-6E8A-4147-A177-3AD203B41FA5}">
                      <a16:colId xmlns:a16="http://schemas.microsoft.com/office/drawing/2014/main" val="1273069832"/>
                    </a:ext>
                  </a:extLst>
                </a:gridCol>
                <a:gridCol w="493776">
                  <a:extLst>
                    <a:ext uri="{9D8B030D-6E8A-4147-A177-3AD203B41FA5}">
                      <a16:colId xmlns:a16="http://schemas.microsoft.com/office/drawing/2014/main" val="3208888700"/>
                    </a:ext>
                  </a:extLst>
                </a:gridCol>
                <a:gridCol w="493776">
                  <a:extLst>
                    <a:ext uri="{9D8B030D-6E8A-4147-A177-3AD203B41FA5}">
                      <a16:colId xmlns:a16="http://schemas.microsoft.com/office/drawing/2014/main" val="4031490417"/>
                    </a:ext>
                  </a:extLst>
                </a:gridCol>
                <a:gridCol w="493776">
                  <a:extLst>
                    <a:ext uri="{9D8B030D-6E8A-4147-A177-3AD203B41FA5}">
                      <a16:colId xmlns:a16="http://schemas.microsoft.com/office/drawing/2014/main" val="1074195948"/>
                    </a:ext>
                  </a:extLst>
                </a:gridCol>
                <a:gridCol w="493776">
                  <a:extLst>
                    <a:ext uri="{9D8B030D-6E8A-4147-A177-3AD203B41FA5}">
                      <a16:colId xmlns:a16="http://schemas.microsoft.com/office/drawing/2014/main" val="2915735062"/>
                    </a:ext>
                  </a:extLst>
                </a:gridCol>
                <a:gridCol w="493776">
                  <a:extLst>
                    <a:ext uri="{9D8B030D-6E8A-4147-A177-3AD203B41FA5}">
                      <a16:colId xmlns:a16="http://schemas.microsoft.com/office/drawing/2014/main" val="4195596490"/>
                    </a:ext>
                  </a:extLst>
                </a:gridCol>
                <a:gridCol w="493776">
                  <a:extLst>
                    <a:ext uri="{9D8B030D-6E8A-4147-A177-3AD203B41FA5}">
                      <a16:colId xmlns:a16="http://schemas.microsoft.com/office/drawing/2014/main" val="2944772315"/>
                    </a:ext>
                  </a:extLst>
                </a:gridCol>
                <a:gridCol w="493776">
                  <a:extLst>
                    <a:ext uri="{9D8B030D-6E8A-4147-A177-3AD203B41FA5}">
                      <a16:colId xmlns:a16="http://schemas.microsoft.com/office/drawing/2014/main" val="2563747137"/>
                    </a:ext>
                  </a:extLst>
                </a:gridCol>
                <a:gridCol w="493776">
                  <a:extLst>
                    <a:ext uri="{9D8B030D-6E8A-4147-A177-3AD203B41FA5}">
                      <a16:colId xmlns:a16="http://schemas.microsoft.com/office/drawing/2014/main" val="635073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62655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- 2024-08-21 08:54:32</a:t>
                      </a:r>
                      <a:r>
                        <a:rPr kumimoji="0" lang="de-DE" sz="1000" b="0" i="0" u="none" strike="noStrike" kern="1200" cap="none" spc="0" normalizeH="0" baseline="0" noProof="0">
                          <a:ln>
                            <a:noFill/>
                          </a:ln>
                          <a:solidFill>
                            <a:prstClr val="black"/>
                          </a:solidFill>
                          <a:effectLst/>
                          <a:uLnTx/>
                          <a:uFillTx/>
                          <a:latin typeface="Calibri"/>
                          <a:ea typeface="+mn-ea"/>
                          <a:cs typeface="+mn-cs"/>
                        </a:rPr>
                        <a:t>
 Die Vereinigten Staaten sind nicht nur die größte Volkswirtschaft der Welt, sondern auch ein Land voller Chancen für bayerische Unternehmen.🌎
Mit ihrer Marktgröße, Innovationskraft und Technologieorientierung bieten die USA vielfältige Geschäftsmöglichkeiten. Wir unterstützen bayerische Firmen beim erfolgreichen Markteintritt und bieten für diese im nächsten Jahr 16 Messen in unterschiedlichen Branchen an.
Durch unser langjähriges Know How in der Förderung des bayerischen Exports profitieren Sie dabei von umfangreichem Fachwissen für Ihre Expansion. 🤝
Doch wie gut kennen Sie den amerikanischen Markt bereits?
Zwei der folgenden Aussagen sind wahr, eine ist falsch. Zeigen Sie uns Ihr Wissen und erraten Sie, welche der drei Aussagen eine Lüge ist. 🤔
1️⃣. Die Vereinigten Staaten sind das Land mit den meisten Milliardären der Welt.
2️⃣. Durch den "Inflation Reduction Act" ist die Nachfrage in den USA nach Investitionsgütern aus Bayern gesunken.
3️⃣. Kalifornien hat ein größeres Bruttoinlandsprodukt als unser Nachbarland Frankreich.
Stimmen Sie jetzt ab!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3.0823648307226 %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21135093"/>
                  </a:ext>
                </a:extLst>
              </a:tr>
            </a:tbl>
          </a:graphicData>
        </a:graphic>
      </p:graphicFrame>
      <p:sp>
        <p:nvSpPr>
          <p:cNvPr id="4" name="Text Placeholder 3">
            <a:extLst>
              <a:ext uri="{FF2B5EF4-FFF2-40B4-BE49-F238E27FC236}">
                <a16:creationId xmlns:a16="http://schemas.microsoft.com/office/drawing/2014/main" id="{ACDA42DD-A012-4345-BF51-AB236E235B98}"/>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2882814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6BCB-8F77-4FC7-B74C-F4004C55A388}"/>
              </a:ext>
            </a:extLst>
          </p:cNvPr>
          <p:cNvSpPr>
            <a:spLocks noGrp="1"/>
          </p:cNvSpPr>
          <p:nvPr>
            <p:ph type="title"/>
          </p:nvPr>
        </p:nvSpPr>
        <p:spPr/>
        <p:txBody>
          <a:bodyPr/>
          <a:lstStyle/>
          <a:p>
            <a:r>
              <a:rPr lang="en-US"/>
              <a:t>LinkedIn Posts Table | Bayern International - 13 of 26</a:t>
            </a:r>
          </a:p>
        </p:txBody>
      </p:sp>
      <p:graphicFrame>
        <p:nvGraphicFramePr>
          <p:cNvPr id="5" name="Table Placeholder 4">
            <a:extLst>
              <a:ext uri="{FF2B5EF4-FFF2-40B4-BE49-F238E27FC236}">
                <a16:creationId xmlns:a16="http://schemas.microsoft.com/office/drawing/2014/main" id="{F53ED176-5099-4714-8132-A63BBC0C3977}"/>
              </a:ext>
            </a:extLst>
          </p:cNvPr>
          <p:cNvGraphicFramePr>
            <a:graphicFrameLocks noGrp="1"/>
          </p:cNvGraphicFramePr>
          <p:nvPr>
            <p:ph type="tbl" sz="quarter" idx="13"/>
            <p:extLst>
              <p:ext uri="{D42A27DB-BD31-4B8C-83A1-F6EECF244321}">
                <p14:modId xmlns:p14="http://schemas.microsoft.com/office/powerpoint/2010/main" val="28783776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319731389"/>
                    </a:ext>
                  </a:extLst>
                </a:gridCol>
                <a:gridCol w="1563623">
                  <a:extLst>
                    <a:ext uri="{9D8B030D-6E8A-4147-A177-3AD203B41FA5}">
                      <a16:colId xmlns:a16="http://schemas.microsoft.com/office/drawing/2014/main" val="850537245"/>
                    </a:ext>
                  </a:extLst>
                </a:gridCol>
                <a:gridCol w="493776">
                  <a:extLst>
                    <a:ext uri="{9D8B030D-6E8A-4147-A177-3AD203B41FA5}">
                      <a16:colId xmlns:a16="http://schemas.microsoft.com/office/drawing/2014/main" val="673436561"/>
                    </a:ext>
                  </a:extLst>
                </a:gridCol>
                <a:gridCol w="493776">
                  <a:extLst>
                    <a:ext uri="{9D8B030D-6E8A-4147-A177-3AD203B41FA5}">
                      <a16:colId xmlns:a16="http://schemas.microsoft.com/office/drawing/2014/main" val="895153793"/>
                    </a:ext>
                  </a:extLst>
                </a:gridCol>
                <a:gridCol w="493776">
                  <a:extLst>
                    <a:ext uri="{9D8B030D-6E8A-4147-A177-3AD203B41FA5}">
                      <a16:colId xmlns:a16="http://schemas.microsoft.com/office/drawing/2014/main" val="1489977115"/>
                    </a:ext>
                  </a:extLst>
                </a:gridCol>
                <a:gridCol w="493776">
                  <a:extLst>
                    <a:ext uri="{9D8B030D-6E8A-4147-A177-3AD203B41FA5}">
                      <a16:colId xmlns:a16="http://schemas.microsoft.com/office/drawing/2014/main" val="4170473154"/>
                    </a:ext>
                  </a:extLst>
                </a:gridCol>
                <a:gridCol w="493776">
                  <a:extLst>
                    <a:ext uri="{9D8B030D-6E8A-4147-A177-3AD203B41FA5}">
                      <a16:colId xmlns:a16="http://schemas.microsoft.com/office/drawing/2014/main" val="407557603"/>
                    </a:ext>
                  </a:extLst>
                </a:gridCol>
                <a:gridCol w="493776">
                  <a:extLst>
                    <a:ext uri="{9D8B030D-6E8A-4147-A177-3AD203B41FA5}">
                      <a16:colId xmlns:a16="http://schemas.microsoft.com/office/drawing/2014/main" val="1633708883"/>
                    </a:ext>
                  </a:extLst>
                </a:gridCol>
                <a:gridCol w="493776">
                  <a:extLst>
                    <a:ext uri="{9D8B030D-6E8A-4147-A177-3AD203B41FA5}">
                      <a16:colId xmlns:a16="http://schemas.microsoft.com/office/drawing/2014/main" val="300550753"/>
                    </a:ext>
                  </a:extLst>
                </a:gridCol>
                <a:gridCol w="493776">
                  <a:extLst>
                    <a:ext uri="{9D8B030D-6E8A-4147-A177-3AD203B41FA5}">
                      <a16:colId xmlns:a16="http://schemas.microsoft.com/office/drawing/2014/main" val="3800163780"/>
                    </a:ext>
                  </a:extLst>
                </a:gridCol>
                <a:gridCol w="493776">
                  <a:extLst>
                    <a:ext uri="{9D8B030D-6E8A-4147-A177-3AD203B41FA5}">
                      <a16:colId xmlns:a16="http://schemas.microsoft.com/office/drawing/2014/main" val="390522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49951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- 2024-08-20 09:01:41</a:t>
                      </a:r>
                      <a:r>
                        <a:rPr kumimoji="0" lang="de-DE" sz="1000" b="0" i="0" u="none" strike="noStrike" kern="1200" cap="none" spc="0" normalizeH="0" baseline="0" noProof="0">
                          <a:ln>
                            <a:noFill/>
                          </a:ln>
                          <a:solidFill>
                            <a:prstClr val="black"/>
                          </a:solidFill>
                          <a:effectLst/>
                          <a:uLnTx/>
                          <a:uFillTx/>
                          <a:latin typeface="Calibri"/>
                          <a:ea typeface="+mn-ea"/>
                          <a:cs typeface="+mn-cs"/>
                        </a:rPr>
                        <a:t>
 Wir laden Sie herzlich zur Praxistagung Hochautomatisiertes Fahren am 8. Oktober 2024 im ADAC Testzentrum Mobilität in Penzing ein!🚗
Organisiert von ADAC, Bayern Innovativ GmbH und Invest in Bavaria - The Business Promotion Agency of the State of Bavaria in Bavaria, bietet die Veranstaltung die ideale Plattform, um sich über die neuesten Technologien und Entwicklungen im autonomen Fahren zu informieren.
Freuen Sie sich auf spannende Vorträge von NIO, e:fs TechHub, QualityMinds GmbH und AVL. Erleben Sie Innovationen für den Straßenverkehr hautnah und nutzen Sie die Gelegenheit, sich mit führenden Experten auszutauschen.🤝
Falls Sie Ihre Technologien im Rahmen unserer Fachausstellung oder Live-Demo präsentieren möchten, wenden Sie sich gerne direkt an uns. Für weitere Informationen wenden Sie sich gerne an Katharina Kees von Invest in Bavaria.
Melden Sie sich jetzt an und erweitern Sie auf der Praxistagung Ihr Netzwerk für ein erfolgreiches Exportgeschäft.🌐
Weitere Infos finden Sie auf unserer Website:
https://lnkd.in/dGmsx33k
#madeinbavaria #weltweitdahoam #exportgeschäft #mobilität #autonomesfahren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3.8684719535783 %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966786747"/>
                  </a:ext>
                </a:extLst>
              </a:tr>
            </a:tbl>
          </a:graphicData>
        </a:graphic>
      </p:graphicFrame>
      <p:sp>
        <p:nvSpPr>
          <p:cNvPr id="4" name="Text Placeholder 3">
            <a:extLst>
              <a:ext uri="{FF2B5EF4-FFF2-40B4-BE49-F238E27FC236}">
                <a16:creationId xmlns:a16="http://schemas.microsoft.com/office/drawing/2014/main" id="{4ACA785A-248A-46B8-9C01-F88BF0E8B7EC}"/>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231459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45E27-0FAA-4ABC-8B03-85F836576A93}"/>
              </a:ext>
            </a:extLst>
          </p:cNvPr>
          <p:cNvSpPr>
            <a:spLocks noGrp="1"/>
          </p:cNvSpPr>
          <p:nvPr>
            <p:ph type="title"/>
          </p:nvPr>
        </p:nvSpPr>
        <p:spPr/>
        <p:txBody>
          <a:bodyPr/>
          <a:lstStyle/>
          <a:p>
            <a:r>
              <a:rPr lang="en-US"/>
              <a:t>LinkedIn Posts Table | Bayern International - 14 of 26</a:t>
            </a:r>
          </a:p>
        </p:txBody>
      </p:sp>
      <p:graphicFrame>
        <p:nvGraphicFramePr>
          <p:cNvPr id="5" name="Table Placeholder 4">
            <a:extLst>
              <a:ext uri="{FF2B5EF4-FFF2-40B4-BE49-F238E27FC236}">
                <a16:creationId xmlns:a16="http://schemas.microsoft.com/office/drawing/2014/main" id="{CEF97FBE-FE24-4F52-BDC8-264CC58E600A}"/>
              </a:ext>
            </a:extLst>
          </p:cNvPr>
          <p:cNvGraphicFramePr>
            <a:graphicFrameLocks noGrp="1"/>
          </p:cNvGraphicFramePr>
          <p:nvPr>
            <p:ph type="tbl" sz="quarter" idx="13"/>
            <p:extLst>
              <p:ext uri="{D42A27DB-BD31-4B8C-83A1-F6EECF244321}">
                <p14:modId xmlns:p14="http://schemas.microsoft.com/office/powerpoint/2010/main" val="76271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32030121"/>
                    </a:ext>
                  </a:extLst>
                </a:gridCol>
                <a:gridCol w="1563623">
                  <a:extLst>
                    <a:ext uri="{9D8B030D-6E8A-4147-A177-3AD203B41FA5}">
                      <a16:colId xmlns:a16="http://schemas.microsoft.com/office/drawing/2014/main" val="3646906098"/>
                    </a:ext>
                  </a:extLst>
                </a:gridCol>
                <a:gridCol w="493776">
                  <a:extLst>
                    <a:ext uri="{9D8B030D-6E8A-4147-A177-3AD203B41FA5}">
                      <a16:colId xmlns:a16="http://schemas.microsoft.com/office/drawing/2014/main" val="3861576191"/>
                    </a:ext>
                  </a:extLst>
                </a:gridCol>
                <a:gridCol w="493776">
                  <a:extLst>
                    <a:ext uri="{9D8B030D-6E8A-4147-A177-3AD203B41FA5}">
                      <a16:colId xmlns:a16="http://schemas.microsoft.com/office/drawing/2014/main" val="1103749184"/>
                    </a:ext>
                  </a:extLst>
                </a:gridCol>
                <a:gridCol w="493776">
                  <a:extLst>
                    <a:ext uri="{9D8B030D-6E8A-4147-A177-3AD203B41FA5}">
                      <a16:colId xmlns:a16="http://schemas.microsoft.com/office/drawing/2014/main" val="1878851658"/>
                    </a:ext>
                  </a:extLst>
                </a:gridCol>
                <a:gridCol w="493776">
                  <a:extLst>
                    <a:ext uri="{9D8B030D-6E8A-4147-A177-3AD203B41FA5}">
                      <a16:colId xmlns:a16="http://schemas.microsoft.com/office/drawing/2014/main" val="4244728545"/>
                    </a:ext>
                  </a:extLst>
                </a:gridCol>
                <a:gridCol w="493776">
                  <a:extLst>
                    <a:ext uri="{9D8B030D-6E8A-4147-A177-3AD203B41FA5}">
                      <a16:colId xmlns:a16="http://schemas.microsoft.com/office/drawing/2014/main" val="2223700646"/>
                    </a:ext>
                  </a:extLst>
                </a:gridCol>
                <a:gridCol w="493776">
                  <a:extLst>
                    <a:ext uri="{9D8B030D-6E8A-4147-A177-3AD203B41FA5}">
                      <a16:colId xmlns:a16="http://schemas.microsoft.com/office/drawing/2014/main" val="4134538294"/>
                    </a:ext>
                  </a:extLst>
                </a:gridCol>
                <a:gridCol w="493776">
                  <a:extLst>
                    <a:ext uri="{9D8B030D-6E8A-4147-A177-3AD203B41FA5}">
                      <a16:colId xmlns:a16="http://schemas.microsoft.com/office/drawing/2014/main" val="450899223"/>
                    </a:ext>
                  </a:extLst>
                </a:gridCol>
                <a:gridCol w="493776">
                  <a:extLst>
                    <a:ext uri="{9D8B030D-6E8A-4147-A177-3AD203B41FA5}">
                      <a16:colId xmlns:a16="http://schemas.microsoft.com/office/drawing/2014/main" val="2734859415"/>
                    </a:ext>
                  </a:extLst>
                </a:gridCol>
                <a:gridCol w="493776">
                  <a:extLst>
                    <a:ext uri="{9D8B030D-6E8A-4147-A177-3AD203B41FA5}">
                      <a16:colId xmlns:a16="http://schemas.microsoft.com/office/drawing/2014/main" val="2343568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41466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- 2024-08-19 13:57:24</a:t>
                      </a:r>
                      <a:r>
                        <a:rPr kumimoji="0" lang="de-DE" sz="1000" b="0" i="0" u="none" strike="noStrike" kern="1200" cap="none" spc="0" normalizeH="0" baseline="0" noProof="0">
                          <a:ln>
                            <a:noFill/>
                          </a:ln>
                          <a:solidFill>
                            <a:prstClr val="black"/>
                          </a:solidFill>
                          <a:effectLst/>
                          <a:uLnTx/>
                          <a:uFillTx/>
                          <a:latin typeface="Calibri"/>
                          <a:ea typeface="+mn-ea"/>
                          <a:cs typeface="+mn-cs"/>
                        </a:rPr>
                        <a:t>
 Building a European Hydrogen Grid for a Greener Future: Sie sind ein bayerisches Unternehmen und interessieren sich für die Märkte Belgien und Niederlande sowie die Themen Wasserstoffinfrastruktur, -mobilität und Technologie-Zusammenarbeit? Unter der Leitung von Wirtschaftsminister Hubert Aiwanger bieten wir von 19. – 22.11.2024 eine Delegationsreise in diese Länder an.  🇧🇪🇳🇱
Nutzen Sie jetzt Ihre Chance und informieren sich im Rahmen unserer Online-Informationsveranstaltung am 27.08.2024 um 14:00 bis 15:00 Uhr über diese Delegationsreise. Eine Registrierung ist ab sofort möglich: https://lnkd.in/d6Y9z3hb
Die Teilnahme ist kostenlos.
Erster Ausblick auf das Programm der Delegationsreise:
Feste Inhalte sind u.a. Unternehmensbesuche und B2B-Networkingveranstaltungen. Auch die European Hydrogen Week (European Hydrogen Week) als internationales Schlüsselevent ist Teil des Programms. Um die Erwartungen an das Programm zu erfüllen, erfolgt eine enge Abstimmung zwischen dem Wirtschaftsministerium Bayern \(Bayerisches Staatsministerium für Wirtschaft, Landesentwicklung und Energie\), dem Zentrum Wasserstoff.Bayern \(Zentrum Wasserstoff.Bayern \(H2.B\)\) sowie der Außenhandelskammern \(AHK debelux - Deutsch-Belgisch-Luxemburgische Handelskammer und Deutsch-Niederländische Handelskammer \(AHK Niederlande\)\).
Ihre Vorteile:
Treffen Sie vor Ort Entscheidungsträger aus Wirtschaft und Politik. Erweitern Sie Ihr Netzwerk und erschließen Sie neue Geschäftsmöglichkeiten.
👉🏼 Jetzt zur Online-Infoveranstaltung anmelden! Wir freuen uns auf Ihre Teilnahme.
Dr. Fabian Pfaffenberger I Ann-Catrin Ries I Claire Caby I Kai Esther Feldmann | Lena Beutlrock
#h2 #wasserstoff #belgien #niederlande #bayern #delegationsreise #bavariaworldwide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4.3396226415094 %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242635495"/>
                  </a:ext>
                </a:extLst>
              </a:tr>
            </a:tbl>
          </a:graphicData>
        </a:graphic>
      </p:graphicFrame>
      <p:sp>
        <p:nvSpPr>
          <p:cNvPr id="4" name="Text Placeholder 3">
            <a:extLst>
              <a:ext uri="{FF2B5EF4-FFF2-40B4-BE49-F238E27FC236}">
                <a16:creationId xmlns:a16="http://schemas.microsoft.com/office/drawing/2014/main" id="{D3B93E53-FF9B-496B-B453-9920CFB1178E}"/>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20389926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8DA758-A47D-4327-B2AA-86540C72C5DE}"/>
              </a:ext>
            </a:extLst>
          </p:cNvPr>
          <p:cNvSpPr>
            <a:spLocks noGrp="1"/>
          </p:cNvSpPr>
          <p:nvPr>
            <p:ph type="title"/>
          </p:nvPr>
        </p:nvSpPr>
        <p:spPr/>
        <p:txBody>
          <a:bodyPr/>
          <a:lstStyle/>
          <a:p>
            <a:r>
              <a:rPr lang="en-US"/>
              <a:t>LinkedIn Posts Table | Bayern International - 15 of 26</a:t>
            </a:r>
          </a:p>
        </p:txBody>
      </p:sp>
      <p:graphicFrame>
        <p:nvGraphicFramePr>
          <p:cNvPr id="5" name="Table Placeholder 4">
            <a:extLst>
              <a:ext uri="{FF2B5EF4-FFF2-40B4-BE49-F238E27FC236}">
                <a16:creationId xmlns:a16="http://schemas.microsoft.com/office/drawing/2014/main" id="{394FD17D-BA52-4D41-8319-9EF593EFEEB9}"/>
              </a:ext>
            </a:extLst>
          </p:cNvPr>
          <p:cNvGraphicFramePr>
            <a:graphicFrameLocks noGrp="1"/>
          </p:cNvGraphicFramePr>
          <p:nvPr>
            <p:ph type="tbl" sz="quarter" idx="13"/>
            <p:extLst>
              <p:ext uri="{D42A27DB-BD31-4B8C-83A1-F6EECF244321}">
                <p14:modId xmlns:p14="http://schemas.microsoft.com/office/powerpoint/2010/main" val="668013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712228927"/>
                    </a:ext>
                  </a:extLst>
                </a:gridCol>
                <a:gridCol w="1563623">
                  <a:extLst>
                    <a:ext uri="{9D8B030D-6E8A-4147-A177-3AD203B41FA5}">
                      <a16:colId xmlns:a16="http://schemas.microsoft.com/office/drawing/2014/main" val="753716596"/>
                    </a:ext>
                  </a:extLst>
                </a:gridCol>
                <a:gridCol w="493776">
                  <a:extLst>
                    <a:ext uri="{9D8B030D-6E8A-4147-A177-3AD203B41FA5}">
                      <a16:colId xmlns:a16="http://schemas.microsoft.com/office/drawing/2014/main" val="3951608646"/>
                    </a:ext>
                  </a:extLst>
                </a:gridCol>
                <a:gridCol w="493776">
                  <a:extLst>
                    <a:ext uri="{9D8B030D-6E8A-4147-A177-3AD203B41FA5}">
                      <a16:colId xmlns:a16="http://schemas.microsoft.com/office/drawing/2014/main" val="1870262377"/>
                    </a:ext>
                  </a:extLst>
                </a:gridCol>
                <a:gridCol w="493776">
                  <a:extLst>
                    <a:ext uri="{9D8B030D-6E8A-4147-A177-3AD203B41FA5}">
                      <a16:colId xmlns:a16="http://schemas.microsoft.com/office/drawing/2014/main" val="1949510434"/>
                    </a:ext>
                  </a:extLst>
                </a:gridCol>
                <a:gridCol w="493776">
                  <a:extLst>
                    <a:ext uri="{9D8B030D-6E8A-4147-A177-3AD203B41FA5}">
                      <a16:colId xmlns:a16="http://schemas.microsoft.com/office/drawing/2014/main" val="1950178679"/>
                    </a:ext>
                  </a:extLst>
                </a:gridCol>
                <a:gridCol w="493776">
                  <a:extLst>
                    <a:ext uri="{9D8B030D-6E8A-4147-A177-3AD203B41FA5}">
                      <a16:colId xmlns:a16="http://schemas.microsoft.com/office/drawing/2014/main" val="2948834798"/>
                    </a:ext>
                  </a:extLst>
                </a:gridCol>
                <a:gridCol w="493776">
                  <a:extLst>
                    <a:ext uri="{9D8B030D-6E8A-4147-A177-3AD203B41FA5}">
                      <a16:colId xmlns:a16="http://schemas.microsoft.com/office/drawing/2014/main" val="3366817957"/>
                    </a:ext>
                  </a:extLst>
                </a:gridCol>
                <a:gridCol w="493776">
                  <a:extLst>
                    <a:ext uri="{9D8B030D-6E8A-4147-A177-3AD203B41FA5}">
                      <a16:colId xmlns:a16="http://schemas.microsoft.com/office/drawing/2014/main" val="1422970298"/>
                    </a:ext>
                  </a:extLst>
                </a:gridCol>
                <a:gridCol w="493776">
                  <a:extLst>
                    <a:ext uri="{9D8B030D-6E8A-4147-A177-3AD203B41FA5}">
                      <a16:colId xmlns:a16="http://schemas.microsoft.com/office/drawing/2014/main" val="2241694110"/>
                    </a:ext>
                  </a:extLst>
                </a:gridCol>
                <a:gridCol w="493776">
                  <a:extLst>
                    <a:ext uri="{9D8B030D-6E8A-4147-A177-3AD203B41FA5}">
                      <a16:colId xmlns:a16="http://schemas.microsoft.com/office/drawing/2014/main" val="311774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49705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- 2024-08-14 11:12:01</a:t>
                      </a:r>
                      <a:r>
                        <a:rPr kumimoji="0" lang="de-DE" sz="1000" b="0" i="0" u="none" strike="noStrike" kern="1200" cap="none" spc="0" normalizeH="0" baseline="0" noProof="0">
                          <a:ln>
                            <a:noFill/>
                          </a:ln>
                          <a:solidFill>
                            <a:prstClr val="black"/>
                          </a:solidFill>
                          <a:effectLst/>
                          <a:uLnTx/>
                          <a:uFillTx/>
                          <a:latin typeface="Calibri"/>
                          <a:ea typeface="+mn-ea"/>
                          <a:cs typeface="+mn-cs"/>
                        </a:rPr>
                        <a:t>
 Bleiben Sie stets auf dem Laufenden mit dem Bayern International Newsletter! Einmal im Monat informieren wir Sie über aktuelle Neuigkeiten aus unserem Netzwerk und rund um das Thema #Internationalisierung weltweit. 🌍 
Registrieren Sie sich jetzt hier:
👉 https://lnkd.in/eyUYjWht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7.0388349514563 %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47132152"/>
                  </a:ext>
                </a:extLst>
              </a:tr>
            </a:tbl>
          </a:graphicData>
        </a:graphic>
      </p:graphicFrame>
      <p:sp>
        <p:nvSpPr>
          <p:cNvPr id="4" name="Text Placeholder 3">
            <a:extLst>
              <a:ext uri="{FF2B5EF4-FFF2-40B4-BE49-F238E27FC236}">
                <a16:creationId xmlns:a16="http://schemas.microsoft.com/office/drawing/2014/main" id="{83380732-7570-4ABE-BC3C-16E6D3065B9A}"/>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12999733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5EA20-83E5-4D70-9C42-48E45F438D0E}"/>
              </a:ext>
            </a:extLst>
          </p:cNvPr>
          <p:cNvSpPr>
            <a:spLocks noGrp="1"/>
          </p:cNvSpPr>
          <p:nvPr>
            <p:ph type="title"/>
          </p:nvPr>
        </p:nvSpPr>
        <p:spPr/>
        <p:txBody>
          <a:bodyPr/>
          <a:lstStyle/>
          <a:p>
            <a:r>
              <a:rPr lang="en-US"/>
              <a:t>LinkedIn Posts Table | Bayern International - 16 of 26</a:t>
            </a:r>
          </a:p>
        </p:txBody>
      </p:sp>
      <p:graphicFrame>
        <p:nvGraphicFramePr>
          <p:cNvPr id="5" name="Table Placeholder 4">
            <a:extLst>
              <a:ext uri="{FF2B5EF4-FFF2-40B4-BE49-F238E27FC236}">
                <a16:creationId xmlns:a16="http://schemas.microsoft.com/office/drawing/2014/main" id="{81E39A15-D092-4D11-90F4-66A075AAFDC1}"/>
              </a:ext>
            </a:extLst>
          </p:cNvPr>
          <p:cNvGraphicFramePr>
            <a:graphicFrameLocks noGrp="1"/>
          </p:cNvGraphicFramePr>
          <p:nvPr>
            <p:ph type="tbl" sz="quarter" idx="13"/>
            <p:extLst>
              <p:ext uri="{D42A27DB-BD31-4B8C-83A1-F6EECF244321}">
                <p14:modId xmlns:p14="http://schemas.microsoft.com/office/powerpoint/2010/main" val="2853443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72899933"/>
                    </a:ext>
                  </a:extLst>
                </a:gridCol>
                <a:gridCol w="1563623">
                  <a:extLst>
                    <a:ext uri="{9D8B030D-6E8A-4147-A177-3AD203B41FA5}">
                      <a16:colId xmlns:a16="http://schemas.microsoft.com/office/drawing/2014/main" val="2319396202"/>
                    </a:ext>
                  </a:extLst>
                </a:gridCol>
                <a:gridCol w="493776">
                  <a:extLst>
                    <a:ext uri="{9D8B030D-6E8A-4147-A177-3AD203B41FA5}">
                      <a16:colId xmlns:a16="http://schemas.microsoft.com/office/drawing/2014/main" val="2624587991"/>
                    </a:ext>
                  </a:extLst>
                </a:gridCol>
                <a:gridCol w="493776">
                  <a:extLst>
                    <a:ext uri="{9D8B030D-6E8A-4147-A177-3AD203B41FA5}">
                      <a16:colId xmlns:a16="http://schemas.microsoft.com/office/drawing/2014/main" val="3391987583"/>
                    </a:ext>
                  </a:extLst>
                </a:gridCol>
                <a:gridCol w="493776">
                  <a:extLst>
                    <a:ext uri="{9D8B030D-6E8A-4147-A177-3AD203B41FA5}">
                      <a16:colId xmlns:a16="http://schemas.microsoft.com/office/drawing/2014/main" val="2786012814"/>
                    </a:ext>
                  </a:extLst>
                </a:gridCol>
                <a:gridCol w="493776">
                  <a:extLst>
                    <a:ext uri="{9D8B030D-6E8A-4147-A177-3AD203B41FA5}">
                      <a16:colId xmlns:a16="http://schemas.microsoft.com/office/drawing/2014/main" val="3667443903"/>
                    </a:ext>
                  </a:extLst>
                </a:gridCol>
                <a:gridCol w="493776">
                  <a:extLst>
                    <a:ext uri="{9D8B030D-6E8A-4147-A177-3AD203B41FA5}">
                      <a16:colId xmlns:a16="http://schemas.microsoft.com/office/drawing/2014/main" val="1023706886"/>
                    </a:ext>
                  </a:extLst>
                </a:gridCol>
                <a:gridCol w="493776">
                  <a:extLst>
                    <a:ext uri="{9D8B030D-6E8A-4147-A177-3AD203B41FA5}">
                      <a16:colId xmlns:a16="http://schemas.microsoft.com/office/drawing/2014/main" val="1209960568"/>
                    </a:ext>
                  </a:extLst>
                </a:gridCol>
                <a:gridCol w="493776">
                  <a:extLst>
                    <a:ext uri="{9D8B030D-6E8A-4147-A177-3AD203B41FA5}">
                      <a16:colId xmlns:a16="http://schemas.microsoft.com/office/drawing/2014/main" val="2479606289"/>
                    </a:ext>
                  </a:extLst>
                </a:gridCol>
                <a:gridCol w="493776">
                  <a:extLst>
                    <a:ext uri="{9D8B030D-6E8A-4147-A177-3AD203B41FA5}">
                      <a16:colId xmlns:a16="http://schemas.microsoft.com/office/drawing/2014/main" val="490375801"/>
                    </a:ext>
                  </a:extLst>
                </a:gridCol>
                <a:gridCol w="493776">
                  <a:extLst>
                    <a:ext uri="{9D8B030D-6E8A-4147-A177-3AD203B41FA5}">
                      <a16:colId xmlns:a16="http://schemas.microsoft.com/office/drawing/2014/main" val="645347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711081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- 2024-08-12 08:08:00</a:t>
                      </a:r>
                      <a:r>
                        <a:rPr kumimoji="0" lang="de-DE" sz="1000" b="0" i="0" u="none" strike="noStrike" kern="1200" cap="none" spc="0" normalizeH="0" baseline="0" noProof="0">
                          <a:ln>
                            <a:noFill/>
                          </a:ln>
                          <a:solidFill>
                            <a:prstClr val="black"/>
                          </a:solidFill>
                          <a:effectLst/>
                          <a:uLnTx/>
                          <a:uFillTx/>
                          <a:latin typeface="Calibri"/>
                          <a:ea typeface="+mn-ea"/>
                          <a:cs typeface="+mn-cs"/>
                        </a:rPr>
                        <a:t>
 Die Vereinigten Staaten sind der wichtigste Exportmarkt für Bayern, mit einem Exportvolumen von beeindruckenden 28,5 Milliarden Euro im Jahr 2023.🌎 Doch wie können Sie davon profitieren?
Die USA bieten eine immense Marktgröße, Innovationskraft und Technologieorientierung, was sie zu einem idealen Ziel für den Export bayerischer Produkte macht. Besonders kleine und mittelständische Unternehmen haben hervorragende Chancen, von diesem dynamischen Markt zu profitieren.
Die USA sind führend in Bereichen wie Technologie, Finanzdienstleistungen und Automobilbau – Branchen, in denen Bayern traditionell stark ist. Die steigenden Ausfuhren, wie etwa bei Personenkraftwagen und Wohnmobilen um 23,4%, unterstreichen das enorme Potenzial. 📈
Bayern International unterstützt bayerische Unternehmen aktiv beim Markteintritt in die USA. Für das Jahr 2025 haben wir ein umfangreiches Messeangebot geplant, darunter führende Veranstaltungen wie die CES in Las Vegas und die BIO in Boston.🤝
Entdecken Sie auf unserer Website das vollständige Angebot für die USA in 2025 und erweitern Sie gemeinsam mit uns Ihren Exporthorizont.
https://lnkd.in/dfG4G5PN
#bavariaworldwide #weltweitdahoam #madeinbavaria #export #usa #internationalisierung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5.7441253263708 %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34525080"/>
                  </a:ext>
                </a:extLst>
              </a:tr>
            </a:tbl>
          </a:graphicData>
        </a:graphic>
      </p:graphicFrame>
      <p:sp>
        <p:nvSpPr>
          <p:cNvPr id="4" name="Text Placeholder 3">
            <a:extLst>
              <a:ext uri="{FF2B5EF4-FFF2-40B4-BE49-F238E27FC236}">
                <a16:creationId xmlns:a16="http://schemas.microsoft.com/office/drawing/2014/main" id="{69A7A64B-627D-45BE-8E11-786D8381E560}"/>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3141707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7FD76-89F4-465F-803F-60CD85E8E72B}"/>
              </a:ext>
            </a:extLst>
          </p:cNvPr>
          <p:cNvSpPr>
            <a:spLocks noGrp="1"/>
          </p:cNvSpPr>
          <p:nvPr>
            <p:ph type="title"/>
          </p:nvPr>
        </p:nvSpPr>
        <p:spPr/>
        <p:txBody>
          <a:bodyPr/>
          <a:lstStyle/>
          <a:p>
            <a:r>
              <a:rPr lang="en-US"/>
              <a:t>LinkedIn Posts Table | Bayern International - 17 of 26</a:t>
            </a:r>
          </a:p>
        </p:txBody>
      </p:sp>
      <p:graphicFrame>
        <p:nvGraphicFramePr>
          <p:cNvPr id="5" name="Table Placeholder 4">
            <a:extLst>
              <a:ext uri="{FF2B5EF4-FFF2-40B4-BE49-F238E27FC236}">
                <a16:creationId xmlns:a16="http://schemas.microsoft.com/office/drawing/2014/main" id="{5AFA481D-F888-4A28-9FFF-D59B039050D6}"/>
              </a:ext>
            </a:extLst>
          </p:cNvPr>
          <p:cNvGraphicFramePr>
            <a:graphicFrameLocks noGrp="1"/>
          </p:cNvGraphicFramePr>
          <p:nvPr>
            <p:ph type="tbl" sz="quarter" idx="13"/>
            <p:extLst>
              <p:ext uri="{D42A27DB-BD31-4B8C-83A1-F6EECF244321}">
                <p14:modId xmlns:p14="http://schemas.microsoft.com/office/powerpoint/2010/main" val="2028889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918451137"/>
                    </a:ext>
                  </a:extLst>
                </a:gridCol>
                <a:gridCol w="1563623">
                  <a:extLst>
                    <a:ext uri="{9D8B030D-6E8A-4147-A177-3AD203B41FA5}">
                      <a16:colId xmlns:a16="http://schemas.microsoft.com/office/drawing/2014/main" val="2177024132"/>
                    </a:ext>
                  </a:extLst>
                </a:gridCol>
                <a:gridCol w="493776">
                  <a:extLst>
                    <a:ext uri="{9D8B030D-6E8A-4147-A177-3AD203B41FA5}">
                      <a16:colId xmlns:a16="http://schemas.microsoft.com/office/drawing/2014/main" val="762283316"/>
                    </a:ext>
                  </a:extLst>
                </a:gridCol>
                <a:gridCol w="493776">
                  <a:extLst>
                    <a:ext uri="{9D8B030D-6E8A-4147-A177-3AD203B41FA5}">
                      <a16:colId xmlns:a16="http://schemas.microsoft.com/office/drawing/2014/main" val="1403649733"/>
                    </a:ext>
                  </a:extLst>
                </a:gridCol>
                <a:gridCol w="493776">
                  <a:extLst>
                    <a:ext uri="{9D8B030D-6E8A-4147-A177-3AD203B41FA5}">
                      <a16:colId xmlns:a16="http://schemas.microsoft.com/office/drawing/2014/main" val="2045955305"/>
                    </a:ext>
                  </a:extLst>
                </a:gridCol>
                <a:gridCol w="493776">
                  <a:extLst>
                    <a:ext uri="{9D8B030D-6E8A-4147-A177-3AD203B41FA5}">
                      <a16:colId xmlns:a16="http://schemas.microsoft.com/office/drawing/2014/main" val="320619254"/>
                    </a:ext>
                  </a:extLst>
                </a:gridCol>
                <a:gridCol w="493776">
                  <a:extLst>
                    <a:ext uri="{9D8B030D-6E8A-4147-A177-3AD203B41FA5}">
                      <a16:colId xmlns:a16="http://schemas.microsoft.com/office/drawing/2014/main" val="550138400"/>
                    </a:ext>
                  </a:extLst>
                </a:gridCol>
                <a:gridCol w="493776">
                  <a:extLst>
                    <a:ext uri="{9D8B030D-6E8A-4147-A177-3AD203B41FA5}">
                      <a16:colId xmlns:a16="http://schemas.microsoft.com/office/drawing/2014/main" val="2276463627"/>
                    </a:ext>
                  </a:extLst>
                </a:gridCol>
                <a:gridCol w="493776">
                  <a:extLst>
                    <a:ext uri="{9D8B030D-6E8A-4147-A177-3AD203B41FA5}">
                      <a16:colId xmlns:a16="http://schemas.microsoft.com/office/drawing/2014/main" val="915028337"/>
                    </a:ext>
                  </a:extLst>
                </a:gridCol>
                <a:gridCol w="493776">
                  <a:extLst>
                    <a:ext uri="{9D8B030D-6E8A-4147-A177-3AD203B41FA5}">
                      <a16:colId xmlns:a16="http://schemas.microsoft.com/office/drawing/2014/main" val="4130702401"/>
                    </a:ext>
                  </a:extLst>
                </a:gridCol>
                <a:gridCol w="493776">
                  <a:extLst>
                    <a:ext uri="{9D8B030D-6E8A-4147-A177-3AD203B41FA5}">
                      <a16:colId xmlns:a16="http://schemas.microsoft.com/office/drawing/2014/main" val="412352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721281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Bayern International - 2024-08-08 09:38:25</a:t>
                      </a:r>
                      <a:r>
                        <a:rPr kumimoji="0" lang="en-US" sz="1000" b="0" i="0" u="none" strike="noStrike" kern="1200" cap="none" spc="0" normalizeH="0" baseline="0" noProof="0">
                          <a:ln>
                            <a:noFill/>
                          </a:ln>
                          <a:solidFill>
                            <a:prstClr val="black"/>
                          </a:solidFill>
                          <a:effectLst/>
                          <a:uLnTx/>
                          <a:uFillTx/>
                          <a:latin typeface="Calibri"/>
                          <a:ea typeface="+mn-ea"/>
                          <a:cs typeface="+mn-cs"/>
                        </a:rPr>
                        <a:t>
 🌍 PROJEKT INTERNATIONAL SCOUTING: Globales Update 🚀
Bei dem 𝗣𝗿𝗼𝗷𝗲𝗸𝘁 𝗜𝗻𝘁𝗲𝗿𝗻𝗮𝘁𝗶𝗼𝗻𝗮𝗹 𝗦𝗰𝗼𝘂𝘁𝗶𝗻𝗴 wird ein neugieriger Blick in die Zukunft geworfen – und das weltweit! 
Von innovativen Technologien bis hin zu spannenden Geschäftsmöglichkeiten für die bayerische Wirtschaft: Gescoutet werden die besten Chancen in verschiedenen Ländern für innovative Unternehmen aus Bayern in den wichtigen Zukunftsbereichen Mobilität, Energie, Gesundheit, Material und Produktion sowie Digitalisierung.
Im Video zeigen wir Ihnen einige Länder, die bereits im Fokus standen und was wir dort unter anderem entdeckt haben. 🗺️
Mehr Details zu den einzelnen Ländern und unseren Erkenntnissen finden Sie hier ➡️ https://lnkd.in/eAGg3vfe
Weitere Länder sind in der Pipeline. Bleiben Sie also gespannt!
#bayerninnovativ #innovationleben #internationalscouting #trendscouting
#technologiescouting 
Representação da Baviera no Brasil / Bayerische Repräsentanz in Brasilien / Bavarian US Offices for Economic Development / State of Bavaria India Office - Invest in Bavaria / State of Bavaria Office for South America / Bayerisches Staatsministerium für Wirtschaft, Landesentwicklung und Energie / Bayern Innovativ GmbH / Invest in Bavaria - The Business Promotion Agency of the State of Bavaria / Nico Goller / Lisa Brouer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6.6143497757848 %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336</a:t>
                      </a:r>
                    </a:p>
                  </a:txBody>
                  <a:tcPr/>
                </a:tc>
                <a:extLst>
                  <a:ext uri="{0D108BD9-81ED-4DB2-BD59-A6C34878D82A}">
                    <a16:rowId xmlns:a16="http://schemas.microsoft.com/office/drawing/2014/main" val="4265729405"/>
                  </a:ext>
                </a:extLst>
              </a:tr>
            </a:tbl>
          </a:graphicData>
        </a:graphic>
      </p:graphicFrame>
      <p:sp>
        <p:nvSpPr>
          <p:cNvPr id="4" name="Text Placeholder 3">
            <a:extLst>
              <a:ext uri="{FF2B5EF4-FFF2-40B4-BE49-F238E27FC236}">
                <a16:creationId xmlns:a16="http://schemas.microsoft.com/office/drawing/2014/main" id="{EDAC99A9-D12E-41BB-95A7-387984B5DF96}"/>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2901957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9886D-404A-40A6-BD07-6786F9A90B8E}"/>
              </a:ext>
            </a:extLst>
          </p:cNvPr>
          <p:cNvSpPr>
            <a:spLocks noGrp="1"/>
          </p:cNvSpPr>
          <p:nvPr>
            <p:ph type="title"/>
          </p:nvPr>
        </p:nvSpPr>
        <p:spPr/>
        <p:txBody>
          <a:bodyPr/>
          <a:lstStyle/>
          <a:p>
            <a:r>
              <a:rPr lang="en-US"/>
              <a:t>LinkedIn Posts Table | Bayern International - 18 of 26</a:t>
            </a:r>
          </a:p>
        </p:txBody>
      </p:sp>
      <p:graphicFrame>
        <p:nvGraphicFramePr>
          <p:cNvPr id="5" name="Table Placeholder 4">
            <a:extLst>
              <a:ext uri="{FF2B5EF4-FFF2-40B4-BE49-F238E27FC236}">
                <a16:creationId xmlns:a16="http://schemas.microsoft.com/office/drawing/2014/main" id="{FC0F81B3-2F20-462B-AB98-4EF11027CB3C}"/>
              </a:ext>
            </a:extLst>
          </p:cNvPr>
          <p:cNvGraphicFramePr>
            <a:graphicFrameLocks noGrp="1"/>
          </p:cNvGraphicFramePr>
          <p:nvPr>
            <p:ph type="tbl" sz="quarter" idx="13"/>
            <p:extLst>
              <p:ext uri="{D42A27DB-BD31-4B8C-83A1-F6EECF244321}">
                <p14:modId xmlns:p14="http://schemas.microsoft.com/office/powerpoint/2010/main" val="1708083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2293153189"/>
                    </a:ext>
                  </a:extLst>
                </a:gridCol>
                <a:gridCol w="1563623">
                  <a:extLst>
                    <a:ext uri="{9D8B030D-6E8A-4147-A177-3AD203B41FA5}">
                      <a16:colId xmlns:a16="http://schemas.microsoft.com/office/drawing/2014/main" val="2489144216"/>
                    </a:ext>
                  </a:extLst>
                </a:gridCol>
                <a:gridCol w="493776">
                  <a:extLst>
                    <a:ext uri="{9D8B030D-6E8A-4147-A177-3AD203B41FA5}">
                      <a16:colId xmlns:a16="http://schemas.microsoft.com/office/drawing/2014/main" val="3774695401"/>
                    </a:ext>
                  </a:extLst>
                </a:gridCol>
                <a:gridCol w="493776">
                  <a:extLst>
                    <a:ext uri="{9D8B030D-6E8A-4147-A177-3AD203B41FA5}">
                      <a16:colId xmlns:a16="http://schemas.microsoft.com/office/drawing/2014/main" val="167408840"/>
                    </a:ext>
                  </a:extLst>
                </a:gridCol>
                <a:gridCol w="493776">
                  <a:extLst>
                    <a:ext uri="{9D8B030D-6E8A-4147-A177-3AD203B41FA5}">
                      <a16:colId xmlns:a16="http://schemas.microsoft.com/office/drawing/2014/main" val="1490291341"/>
                    </a:ext>
                  </a:extLst>
                </a:gridCol>
                <a:gridCol w="493776">
                  <a:extLst>
                    <a:ext uri="{9D8B030D-6E8A-4147-A177-3AD203B41FA5}">
                      <a16:colId xmlns:a16="http://schemas.microsoft.com/office/drawing/2014/main" val="2909555418"/>
                    </a:ext>
                  </a:extLst>
                </a:gridCol>
                <a:gridCol w="493776">
                  <a:extLst>
                    <a:ext uri="{9D8B030D-6E8A-4147-A177-3AD203B41FA5}">
                      <a16:colId xmlns:a16="http://schemas.microsoft.com/office/drawing/2014/main" val="1591675611"/>
                    </a:ext>
                  </a:extLst>
                </a:gridCol>
                <a:gridCol w="493776">
                  <a:extLst>
                    <a:ext uri="{9D8B030D-6E8A-4147-A177-3AD203B41FA5}">
                      <a16:colId xmlns:a16="http://schemas.microsoft.com/office/drawing/2014/main" val="2995350878"/>
                    </a:ext>
                  </a:extLst>
                </a:gridCol>
                <a:gridCol w="493776">
                  <a:extLst>
                    <a:ext uri="{9D8B030D-6E8A-4147-A177-3AD203B41FA5}">
                      <a16:colId xmlns:a16="http://schemas.microsoft.com/office/drawing/2014/main" val="2163685990"/>
                    </a:ext>
                  </a:extLst>
                </a:gridCol>
                <a:gridCol w="493776">
                  <a:extLst>
                    <a:ext uri="{9D8B030D-6E8A-4147-A177-3AD203B41FA5}">
                      <a16:colId xmlns:a16="http://schemas.microsoft.com/office/drawing/2014/main" val="3818220968"/>
                    </a:ext>
                  </a:extLst>
                </a:gridCol>
                <a:gridCol w="493776">
                  <a:extLst>
                    <a:ext uri="{9D8B030D-6E8A-4147-A177-3AD203B41FA5}">
                      <a16:colId xmlns:a16="http://schemas.microsoft.com/office/drawing/2014/main" val="13710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558212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- 2024-08-07 09:46:22</a:t>
                      </a:r>
                      <a:r>
                        <a:rPr kumimoji="0" lang="de-DE" sz="1000" b="0" i="0" u="none" strike="noStrike" kern="1200" cap="none" spc="0" normalizeH="0" baseline="0" noProof="0">
                          <a:ln>
                            <a:noFill/>
                          </a:ln>
                          <a:solidFill>
                            <a:prstClr val="black"/>
                          </a:solidFill>
                          <a:effectLst/>
                          <a:uLnTx/>
                          <a:uFillTx/>
                          <a:latin typeface="Calibri"/>
                          <a:ea typeface="+mn-ea"/>
                          <a:cs typeface="+mn-cs"/>
                        </a:rPr>
                        <a:t>
 Namasté: Vom 02. bis 04.08.2024 konnten wir uns gemeinsam mit 6 Unternehmen und Partnern bei der 38. Ausgabe der Medicall India 2024 in Chennai präsentieren. 🇮🇳  
Als dynamischer Knotenpunkt für die Medizintechnik-Community bietet die Medicall unvergleichliche Möglichkeiten, Kontakte zu knüpfen, Netzwerke zu bilden und die neuesten Innovationen der Branche zu erkunden. 
Und unter diesen positiven Rahmenbedingungen hatten unsere bayerischen MedTech-Innovatoren eine perfekte Ausgangssituation, um ihre #Technologien und #Lösungen für den Gesundheitssektor unter dem Bayerischen Gemeinschaftstand für den indischen Mart zu präsentieren. Tatkräftige Unterstützung vor Ort gab es auch durch unseren bayerischen Auslandsrepräsentanten John Kottayil. 🏥
👉🏼 Bereits jetzt gibt es erste Veranstaltungsangebote für die Medizintechnik-Branche 2025, die von Brasilien über USA bis nach China reichen. Jetzt informieren &amp; anmelden: 
https://lnkd.in/deGvSD9S 
ACTO GmbH I CIM med GmbH I CNSAC MedShop GmbH I DE - KA Titan Medical Germany e.K. I MIPM Mammendorfer Institut für Physik und Medizin GmbH I Rohde KG I Bayerisches Staatsministerium für Wirtschaft, Landesentwicklung und Energie I IHK für München und Oberbayern I State of Bavaria India Office - Invest in Bavaria I Dega Expoteam GmbH &amp; Co. Ausstellungs KG I Günther Endres Torsten Wagner
#bavariaworldwide #indien #medizintechnik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24.196721311475 %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5242293"/>
                  </a:ext>
                </a:extLst>
              </a:tr>
            </a:tbl>
          </a:graphicData>
        </a:graphic>
      </p:graphicFrame>
      <p:sp>
        <p:nvSpPr>
          <p:cNvPr id="4" name="Text Placeholder 3">
            <a:extLst>
              <a:ext uri="{FF2B5EF4-FFF2-40B4-BE49-F238E27FC236}">
                <a16:creationId xmlns:a16="http://schemas.microsoft.com/office/drawing/2014/main" id="{225C2B2D-5D67-498D-AD3F-CCBC559DEF2E}"/>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66129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06145-C23A-4CC0-8F98-A494EA62F3B2}"/>
              </a:ext>
            </a:extLst>
          </p:cNvPr>
          <p:cNvSpPr>
            <a:spLocks noGrp="1"/>
          </p:cNvSpPr>
          <p:nvPr>
            <p:ph type="title"/>
          </p:nvPr>
        </p:nvSpPr>
        <p:spPr/>
        <p:txBody>
          <a:bodyPr/>
          <a:lstStyle/>
          <a:p>
            <a:r>
              <a:rPr lang="en-US"/>
              <a:t>LinkedIn Posts Table | Bayern International - 19 of 26</a:t>
            </a:r>
          </a:p>
        </p:txBody>
      </p:sp>
      <p:graphicFrame>
        <p:nvGraphicFramePr>
          <p:cNvPr id="5" name="Table Placeholder 4">
            <a:extLst>
              <a:ext uri="{FF2B5EF4-FFF2-40B4-BE49-F238E27FC236}">
                <a16:creationId xmlns:a16="http://schemas.microsoft.com/office/drawing/2014/main" id="{6F92FC6A-817F-4D9C-8B3D-F085457D7212}"/>
              </a:ext>
            </a:extLst>
          </p:cNvPr>
          <p:cNvGraphicFramePr>
            <a:graphicFrameLocks noGrp="1"/>
          </p:cNvGraphicFramePr>
          <p:nvPr>
            <p:ph type="tbl" sz="quarter" idx="13"/>
            <p:extLst>
              <p:ext uri="{D42A27DB-BD31-4B8C-83A1-F6EECF244321}">
                <p14:modId xmlns:p14="http://schemas.microsoft.com/office/powerpoint/2010/main" val="3243389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155910948"/>
                    </a:ext>
                  </a:extLst>
                </a:gridCol>
                <a:gridCol w="1563623">
                  <a:extLst>
                    <a:ext uri="{9D8B030D-6E8A-4147-A177-3AD203B41FA5}">
                      <a16:colId xmlns:a16="http://schemas.microsoft.com/office/drawing/2014/main" val="3251261358"/>
                    </a:ext>
                  </a:extLst>
                </a:gridCol>
                <a:gridCol w="493776">
                  <a:extLst>
                    <a:ext uri="{9D8B030D-6E8A-4147-A177-3AD203B41FA5}">
                      <a16:colId xmlns:a16="http://schemas.microsoft.com/office/drawing/2014/main" val="3793931824"/>
                    </a:ext>
                  </a:extLst>
                </a:gridCol>
                <a:gridCol w="493776">
                  <a:extLst>
                    <a:ext uri="{9D8B030D-6E8A-4147-A177-3AD203B41FA5}">
                      <a16:colId xmlns:a16="http://schemas.microsoft.com/office/drawing/2014/main" val="3680724348"/>
                    </a:ext>
                  </a:extLst>
                </a:gridCol>
                <a:gridCol w="493776">
                  <a:extLst>
                    <a:ext uri="{9D8B030D-6E8A-4147-A177-3AD203B41FA5}">
                      <a16:colId xmlns:a16="http://schemas.microsoft.com/office/drawing/2014/main" val="630503145"/>
                    </a:ext>
                  </a:extLst>
                </a:gridCol>
                <a:gridCol w="493776">
                  <a:extLst>
                    <a:ext uri="{9D8B030D-6E8A-4147-A177-3AD203B41FA5}">
                      <a16:colId xmlns:a16="http://schemas.microsoft.com/office/drawing/2014/main" val="1316981251"/>
                    </a:ext>
                  </a:extLst>
                </a:gridCol>
                <a:gridCol w="493776">
                  <a:extLst>
                    <a:ext uri="{9D8B030D-6E8A-4147-A177-3AD203B41FA5}">
                      <a16:colId xmlns:a16="http://schemas.microsoft.com/office/drawing/2014/main" val="2044871182"/>
                    </a:ext>
                  </a:extLst>
                </a:gridCol>
                <a:gridCol w="493776">
                  <a:extLst>
                    <a:ext uri="{9D8B030D-6E8A-4147-A177-3AD203B41FA5}">
                      <a16:colId xmlns:a16="http://schemas.microsoft.com/office/drawing/2014/main" val="2035509577"/>
                    </a:ext>
                  </a:extLst>
                </a:gridCol>
                <a:gridCol w="493776">
                  <a:extLst>
                    <a:ext uri="{9D8B030D-6E8A-4147-A177-3AD203B41FA5}">
                      <a16:colId xmlns:a16="http://schemas.microsoft.com/office/drawing/2014/main" val="539453076"/>
                    </a:ext>
                  </a:extLst>
                </a:gridCol>
                <a:gridCol w="493776">
                  <a:extLst>
                    <a:ext uri="{9D8B030D-6E8A-4147-A177-3AD203B41FA5}">
                      <a16:colId xmlns:a16="http://schemas.microsoft.com/office/drawing/2014/main" val="973162804"/>
                    </a:ext>
                  </a:extLst>
                </a:gridCol>
                <a:gridCol w="493776">
                  <a:extLst>
                    <a:ext uri="{9D8B030D-6E8A-4147-A177-3AD203B41FA5}">
                      <a16:colId xmlns:a16="http://schemas.microsoft.com/office/drawing/2014/main" val="383092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55603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- 2024-08-05 14:59:24</a:t>
                      </a:r>
                      <a:r>
                        <a:rPr kumimoji="0" lang="de-DE" sz="1000" b="0" i="0" u="none" strike="noStrike" kern="1200" cap="none" spc="0" normalizeH="0" baseline="0" noProof="0">
                          <a:ln>
                            <a:noFill/>
                          </a:ln>
                          <a:solidFill>
                            <a:prstClr val="black"/>
                          </a:solidFill>
                          <a:effectLst/>
                          <a:uLnTx/>
                          <a:uFillTx/>
                          <a:latin typeface="Calibri"/>
                          <a:ea typeface="+mn-ea"/>
                          <a:cs typeface="+mn-cs"/>
                        </a:rPr>
                        <a:t>
 Ein Blick zurück auf den ereignisreichen Juli bei Bayern International 👀
Im vergangenen Monat haben wir bei sechs großen Veranstaltungen bayerische Unternehmen dabei unterstützt, ihre Exportmöglichkeiten zu erweitern und wertvolle Geschäftskontakte zu knüpfen. Auf dem Programm standen drei internationale Messebeteiligungen mit der ARCHIDEX in Malaysia, sowie Semicon West und HYDROVISION International in USA, die wichtige Einblicke in Architektur, die Halbleiterindustrie und Wasserkraft boten. 🤝
Gleichzeitig durften wir drei internationale Delegationen in Bayern willkommen heißen, unter anderem im Rahmen von "Bayern - Fit for Partnership" (BFP).
Der Besuch der ägyptischen Wasserstoffdelegation, organisiert durch die AHK Ägypten, ermöglichte wertvollen Austausch und legte den Grundstein für zukünftige Kooperationen im Bereich grüner Wasserstoff.
Ein weiteres Highlight war das BFP-Projekt zur Medizintechnik für Kasachstan, bei dem bayerische Medizintechnikunternehmen auf kasachische Entscheidungsträger trafen. Die Veranstaltung ermöglichte den Austausch von Know-how und die Entwicklung zukunftsweisender Kooperationen.
Vielen Dank an alle Teilnehmer für ihr Engagement und die positiven Rückmeldungen! Können Sie sich auf einem der Bilder wiederfinden? 😉
Bayerisches Staatsministerium für Wirtschaft, Landesentwicklung und Energie | Tobias Gotthardt \| Sophia Gutekunst \| Kirsten Brinkmann \| Sebastian Zettelmeier \| Clarissa Roth \| Sieglinde Sautter
#bavariaworldwide #weltweitdahoam #madeinbavaria #export #internationalisierung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8.8378566457898 %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a:t>
                      </a:r>
                    </a:p>
                  </a:txBody>
                  <a:tcPr/>
                </a:tc>
                <a:extLst>
                  <a:ext uri="{0D108BD9-81ED-4DB2-BD59-A6C34878D82A}">
                    <a16:rowId xmlns:a16="http://schemas.microsoft.com/office/drawing/2014/main" val="1106479289"/>
                  </a:ext>
                </a:extLst>
              </a:tr>
            </a:tbl>
          </a:graphicData>
        </a:graphic>
      </p:graphicFrame>
      <p:sp>
        <p:nvSpPr>
          <p:cNvPr id="4" name="Text Placeholder 3">
            <a:extLst>
              <a:ext uri="{FF2B5EF4-FFF2-40B4-BE49-F238E27FC236}">
                <a16:creationId xmlns:a16="http://schemas.microsoft.com/office/drawing/2014/main" id="{339616A2-EE6E-4E58-AD5E-520C33477A97}"/>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9874691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C6B35-A0A2-46A2-A85F-B1DB8ECAA6AA}"/>
              </a:ext>
            </a:extLst>
          </p:cNvPr>
          <p:cNvSpPr>
            <a:spLocks noGrp="1"/>
          </p:cNvSpPr>
          <p:nvPr>
            <p:ph type="title"/>
          </p:nvPr>
        </p:nvSpPr>
        <p:spPr/>
        <p:txBody>
          <a:bodyPr/>
          <a:lstStyle/>
          <a:p>
            <a:r>
              <a:rPr lang="en-US"/>
              <a:t>LinkedIn Posts Table | Bayern International - 20 of 26</a:t>
            </a:r>
          </a:p>
        </p:txBody>
      </p:sp>
      <p:graphicFrame>
        <p:nvGraphicFramePr>
          <p:cNvPr id="5" name="Table Placeholder 4">
            <a:extLst>
              <a:ext uri="{FF2B5EF4-FFF2-40B4-BE49-F238E27FC236}">
                <a16:creationId xmlns:a16="http://schemas.microsoft.com/office/drawing/2014/main" id="{8670CA19-8373-4D09-A5A1-8FC04E974350}"/>
              </a:ext>
            </a:extLst>
          </p:cNvPr>
          <p:cNvGraphicFramePr>
            <a:graphicFrameLocks noGrp="1"/>
          </p:cNvGraphicFramePr>
          <p:nvPr>
            <p:ph type="tbl" sz="quarter" idx="13"/>
            <p:extLst>
              <p:ext uri="{D42A27DB-BD31-4B8C-83A1-F6EECF244321}">
                <p14:modId xmlns:p14="http://schemas.microsoft.com/office/powerpoint/2010/main" val="3603284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898883335"/>
                    </a:ext>
                  </a:extLst>
                </a:gridCol>
                <a:gridCol w="1563623">
                  <a:extLst>
                    <a:ext uri="{9D8B030D-6E8A-4147-A177-3AD203B41FA5}">
                      <a16:colId xmlns:a16="http://schemas.microsoft.com/office/drawing/2014/main" val="19576963"/>
                    </a:ext>
                  </a:extLst>
                </a:gridCol>
                <a:gridCol w="493776">
                  <a:extLst>
                    <a:ext uri="{9D8B030D-6E8A-4147-A177-3AD203B41FA5}">
                      <a16:colId xmlns:a16="http://schemas.microsoft.com/office/drawing/2014/main" val="2185301601"/>
                    </a:ext>
                  </a:extLst>
                </a:gridCol>
                <a:gridCol w="493776">
                  <a:extLst>
                    <a:ext uri="{9D8B030D-6E8A-4147-A177-3AD203B41FA5}">
                      <a16:colId xmlns:a16="http://schemas.microsoft.com/office/drawing/2014/main" val="2022103307"/>
                    </a:ext>
                  </a:extLst>
                </a:gridCol>
                <a:gridCol w="493776">
                  <a:extLst>
                    <a:ext uri="{9D8B030D-6E8A-4147-A177-3AD203B41FA5}">
                      <a16:colId xmlns:a16="http://schemas.microsoft.com/office/drawing/2014/main" val="351972130"/>
                    </a:ext>
                  </a:extLst>
                </a:gridCol>
                <a:gridCol w="493776">
                  <a:extLst>
                    <a:ext uri="{9D8B030D-6E8A-4147-A177-3AD203B41FA5}">
                      <a16:colId xmlns:a16="http://schemas.microsoft.com/office/drawing/2014/main" val="3956398129"/>
                    </a:ext>
                  </a:extLst>
                </a:gridCol>
                <a:gridCol w="493776">
                  <a:extLst>
                    <a:ext uri="{9D8B030D-6E8A-4147-A177-3AD203B41FA5}">
                      <a16:colId xmlns:a16="http://schemas.microsoft.com/office/drawing/2014/main" val="3746005731"/>
                    </a:ext>
                  </a:extLst>
                </a:gridCol>
                <a:gridCol w="493776">
                  <a:extLst>
                    <a:ext uri="{9D8B030D-6E8A-4147-A177-3AD203B41FA5}">
                      <a16:colId xmlns:a16="http://schemas.microsoft.com/office/drawing/2014/main" val="2351311100"/>
                    </a:ext>
                  </a:extLst>
                </a:gridCol>
                <a:gridCol w="493776">
                  <a:extLst>
                    <a:ext uri="{9D8B030D-6E8A-4147-A177-3AD203B41FA5}">
                      <a16:colId xmlns:a16="http://schemas.microsoft.com/office/drawing/2014/main" val="1611178352"/>
                    </a:ext>
                  </a:extLst>
                </a:gridCol>
                <a:gridCol w="493776">
                  <a:extLst>
                    <a:ext uri="{9D8B030D-6E8A-4147-A177-3AD203B41FA5}">
                      <a16:colId xmlns:a16="http://schemas.microsoft.com/office/drawing/2014/main" val="176386773"/>
                    </a:ext>
                  </a:extLst>
                </a:gridCol>
                <a:gridCol w="493776">
                  <a:extLst>
                    <a:ext uri="{9D8B030D-6E8A-4147-A177-3AD203B41FA5}">
                      <a16:colId xmlns:a16="http://schemas.microsoft.com/office/drawing/2014/main" val="562576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38830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- 2024-08-02 08:30:11</a:t>
                      </a:r>
                      <a:r>
                        <a:rPr kumimoji="0" lang="de-DE" sz="1000" b="0" i="0" u="none" strike="noStrike" kern="1200" cap="none" spc="0" normalizeH="0" baseline="0" noProof="0">
                          <a:ln>
                            <a:noFill/>
                          </a:ln>
                          <a:solidFill>
                            <a:prstClr val="black"/>
                          </a:solidFill>
                          <a:effectLst/>
                          <a:uLnTx/>
                          <a:uFillTx/>
                          <a:latin typeface="Calibri"/>
                          <a:ea typeface="+mn-ea"/>
                          <a:cs typeface="+mn-cs"/>
                        </a:rPr>
                        <a:t>
 Sie haben abgestimmt: Das größte Kooperationspotenzial für bayerische Unternehmen in den USA sehen Sie im Bereich Technologie. 🇺🇸 Wir bedanken uns bei allen Teilnehmern, die sich an dieser Umfrage beteiligt haben. 
Der Technologiesektor bietet ein enormes Kooperationspotenzial für bayerische Unternehmen in den USA. Mit namhaften Unternehmen wie Google, Apple, NVIDIA und Microsoft, die die USA zu einem der größten und attraktivsten Märkte im Technologiebereich machen, eröffnen sich einzigartige Chancen für bayerische Unternehmen. 📱
Insbesondere Ballungsräume wie das Silicon Valley wirken sich positiv auf den Technologiemarkt in den USA aus. Die Region ist bekannt für ihre Innovationskraft und die hohe Konzentration von Technologieunternehmen und Start-ups. Regionen wie diese, bieten ein inspirierendes Umfeld für Kooperationen und Investitionen und ziehen regelmäßig die besten Talente und neuesten Technologien an.
Mit führenden Technologieunternehmen und Innovationszentren bieten die USA eine ideale Ausgangsposition für bayerische Unternehmen, um durch Kooperationen und Partnerschaften neue Märkte zu erschließen.
👉🏼 Entdecken Sie unser Angebot zur Exportförderung in den USA: 
https://lnkd.in/dfG4G5PN
#bavariaworldwide #weltweitdahoam #usa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12.962962962963 %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3472559"/>
                  </a:ext>
                </a:extLst>
              </a:tr>
            </a:tbl>
          </a:graphicData>
        </a:graphic>
      </p:graphicFrame>
      <p:sp>
        <p:nvSpPr>
          <p:cNvPr id="4" name="Text Placeholder 3">
            <a:extLst>
              <a:ext uri="{FF2B5EF4-FFF2-40B4-BE49-F238E27FC236}">
                <a16:creationId xmlns:a16="http://schemas.microsoft.com/office/drawing/2014/main" id="{B7D8798B-A577-45A7-92E8-4C46F310D4FF}"/>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28218611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DD6C1-1C1B-4B99-B936-EFC5C1D44291}"/>
              </a:ext>
            </a:extLst>
          </p:cNvPr>
          <p:cNvSpPr>
            <a:spLocks noGrp="1"/>
          </p:cNvSpPr>
          <p:nvPr>
            <p:ph type="title"/>
          </p:nvPr>
        </p:nvSpPr>
        <p:spPr/>
        <p:txBody>
          <a:bodyPr/>
          <a:lstStyle/>
          <a:p>
            <a:r>
              <a:rPr lang="en-US"/>
              <a:t>LinkedIn Posts Table | Bayern International - 21 of 26</a:t>
            </a:r>
          </a:p>
        </p:txBody>
      </p:sp>
      <p:graphicFrame>
        <p:nvGraphicFramePr>
          <p:cNvPr id="5" name="Table Placeholder 4">
            <a:extLst>
              <a:ext uri="{FF2B5EF4-FFF2-40B4-BE49-F238E27FC236}">
                <a16:creationId xmlns:a16="http://schemas.microsoft.com/office/drawing/2014/main" id="{15011462-F3EE-4E61-A5EB-EE29E6DB4BF5}"/>
              </a:ext>
            </a:extLst>
          </p:cNvPr>
          <p:cNvGraphicFramePr>
            <a:graphicFrameLocks noGrp="1"/>
          </p:cNvGraphicFramePr>
          <p:nvPr>
            <p:ph type="tbl" sz="quarter" idx="13"/>
            <p:extLst>
              <p:ext uri="{D42A27DB-BD31-4B8C-83A1-F6EECF244321}">
                <p14:modId xmlns:p14="http://schemas.microsoft.com/office/powerpoint/2010/main" val="41582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508640140"/>
                    </a:ext>
                  </a:extLst>
                </a:gridCol>
                <a:gridCol w="1563623">
                  <a:extLst>
                    <a:ext uri="{9D8B030D-6E8A-4147-A177-3AD203B41FA5}">
                      <a16:colId xmlns:a16="http://schemas.microsoft.com/office/drawing/2014/main" val="1253297205"/>
                    </a:ext>
                  </a:extLst>
                </a:gridCol>
                <a:gridCol w="493776">
                  <a:extLst>
                    <a:ext uri="{9D8B030D-6E8A-4147-A177-3AD203B41FA5}">
                      <a16:colId xmlns:a16="http://schemas.microsoft.com/office/drawing/2014/main" val="1145119706"/>
                    </a:ext>
                  </a:extLst>
                </a:gridCol>
                <a:gridCol w="493776">
                  <a:extLst>
                    <a:ext uri="{9D8B030D-6E8A-4147-A177-3AD203B41FA5}">
                      <a16:colId xmlns:a16="http://schemas.microsoft.com/office/drawing/2014/main" val="1439572916"/>
                    </a:ext>
                  </a:extLst>
                </a:gridCol>
                <a:gridCol w="493776">
                  <a:extLst>
                    <a:ext uri="{9D8B030D-6E8A-4147-A177-3AD203B41FA5}">
                      <a16:colId xmlns:a16="http://schemas.microsoft.com/office/drawing/2014/main" val="1408523505"/>
                    </a:ext>
                  </a:extLst>
                </a:gridCol>
                <a:gridCol w="493776">
                  <a:extLst>
                    <a:ext uri="{9D8B030D-6E8A-4147-A177-3AD203B41FA5}">
                      <a16:colId xmlns:a16="http://schemas.microsoft.com/office/drawing/2014/main" val="2394147665"/>
                    </a:ext>
                  </a:extLst>
                </a:gridCol>
                <a:gridCol w="493776">
                  <a:extLst>
                    <a:ext uri="{9D8B030D-6E8A-4147-A177-3AD203B41FA5}">
                      <a16:colId xmlns:a16="http://schemas.microsoft.com/office/drawing/2014/main" val="989686166"/>
                    </a:ext>
                  </a:extLst>
                </a:gridCol>
                <a:gridCol w="493776">
                  <a:extLst>
                    <a:ext uri="{9D8B030D-6E8A-4147-A177-3AD203B41FA5}">
                      <a16:colId xmlns:a16="http://schemas.microsoft.com/office/drawing/2014/main" val="2662632410"/>
                    </a:ext>
                  </a:extLst>
                </a:gridCol>
                <a:gridCol w="493776">
                  <a:extLst>
                    <a:ext uri="{9D8B030D-6E8A-4147-A177-3AD203B41FA5}">
                      <a16:colId xmlns:a16="http://schemas.microsoft.com/office/drawing/2014/main" val="3082696843"/>
                    </a:ext>
                  </a:extLst>
                </a:gridCol>
                <a:gridCol w="493776">
                  <a:extLst>
                    <a:ext uri="{9D8B030D-6E8A-4147-A177-3AD203B41FA5}">
                      <a16:colId xmlns:a16="http://schemas.microsoft.com/office/drawing/2014/main" val="1504037146"/>
                    </a:ext>
                  </a:extLst>
                </a:gridCol>
                <a:gridCol w="493776">
                  <a:extLst>
                    <a:ext uri="{9D8B030D-6E8A-4147-A177-3AD203B41FA5}">
                      <a16:colId xmlns:a16="http://schemas.microsoft.com/office/drawing/2014/main" val="21215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992363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- 2024-08-01 14:49:33</a:t>
                      </a:r>
                      <a:r>
                        <a:rPr kumimoji="0" lang="de-DE" sz="1000" b="0" i="0" u="none" strike="noStrike" kern="1200" cap="none" spc="0" normalizeH="0" baseline="0" noProof="0">
                          <a:ln>
                            <a:noFill/>
                          </a:ln>
                          <a:solidFill>
                            <a:prstClr val="black"/>
                          </a:solidFill>
                          <a:effectLst/>
                          <a:uLnTx/>
                          <a:uFillTx/>
                          <a:latin typeface="Calibri"/>
                          <a:ea typeface="+mn-ea"/>
                          <a:cs typeface="+mn-cs"/>
                        </a:rPr>
                        <a:t>
 Interessiert an internationalen Messeauftritten mit wenig Aufwand? Kommen Sie mit Bayern International auf führende Messen weltweit.🌐
Unser Rundum-Service umfasst organisatorische Unterstützung, attraktive Standpakete und finanzielle Förderung durch das Bayerische Wirtschaftsministerium. Präsentieren Sie sich auf dem Bayerischen Gemeinschaftsstand und machen Sie den ersten wichtigen Schritt in neue Märkte.
Bayern International organisiert jährlich rund 100 Veranstaltungen weltweit, um den Exporterfolg bayerischer Firmen zu fördern. Profitieren Sie von unserem weltweiten Netzwerk, der persönlichen Betreuung und spannenden Side Events. Unser Messeprogramm 2025 für die Maschinenbaubranche beinhaltet Messen u.a. in den USA, Brasilien, Polen, Taiwan, Indien und Indonesien. 🤝
Mehr Informationen finden Sie auf unserer Webseite:
https://lnkd.in/dYGnvSik
Bei Fragen steht Ihnen unsere Kollegin Bettina Hainzlschmid gerne zur Verfügung. 
#weltweitdahom #madeinbavaria #weltweitdahoam #startup #entrepreneur #bavariaworldwide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22.843056696795 %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098372456"/>
                  </a:ext>
                </a:extLst>
              </a:tr>
            </a:tbl>
          </a:graphicData>
        </a:graphic>
      </p:graphicFrame>
      <p:sp>
        <p:nvSpPr>
          <p:cNvPr id="4" name="Text Placeholder 3">
            <a:extLst>
              <a:ext uri="{FF2B5EF4-FFF2-40B4-BE49-F238E27FC236}">
                <a16:creationId xmlns:a16="http://schemas.microsoft.com/office/drawing/2014/main" id="{2286CA8A-5D3D-4D80-BDA8-3F03C61F1E07}"/>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681317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EEA66-D92F-4CD5-B527-1579AC610D98}"/>
              </a:ext>
            </a:extLst>
          </p:cNvPr>
          <p:cNvSpPr>
            <a:spLocks noGrp="1"/>
          </p:cNvSpPr>
          <p:nvPr>
            <p:ph type="title"/>
          </p:nvPr>
        </p:nvSpPr>
        <p:spPr/>
        <p:txBody>
          <a:bodyPr/>
          <a:lstStyle/>
          <a:p>
            <a:r>
              <a:rPr lang="en-US"/>
              <a:t>LinkedIn Posts Table | Bayern International - 22 of 26</a:t>
            </a:r>
          </a:p>
        </p:txBody>
      </p:sp>
      <p:graphicFrame>
        <p:nvGraphicFramePr>
          <p:cNvPr id="5" name="Table Placeholder 4">
            <a:extLst>
              <a:ext uri="{FF2B5EF4-FFF2-40B4-BE49-F238E27FC236}">
                <a16:creationId xmlns:a16="http://schemas.microsoft.com/office/drawing/2014/main" id="{027AE057-78FA-42E1-87C0-0B332E0500A0}"/>
              </a:ext>
            </a:extLst>
          </p:cNvPr>
          <p:cNvGraphicFramePr>
            <a:graphicFrameLocks noGrp="1"/>
          </p:cNvGraphicFramePr>
          <p:nvPr>
            <p:ph type="tbl" sz="quarter" idx="13"/>
            <p:extLst>
              <p:ext uri="{D42A27DB-BD31-4B8C-83A1-F6EECF244321}">
                <p14:modId xmlns:p14="http://schemas.microsoft.com/office/powerpoint/2010/main" val="341067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4261458686"/>
                    </a:ext>
                  </a:extLst>
                </a:gridCol>
                <a:gridCol w="1563623">
                  <a:extLst>
                    <a:ext uri="{9D8B030D-6E8A-4147-A177-3AD203B41FA5}">
                      <a16:colId xmlns:a16="http://schemas.microsoft.com/office/drawing/2014/main" val="2939014934"/>
                    </a:ext>
                  </a:extLst>
                </a:gridCol>
                <a:gridCol w="493776">
                  <a:extLst>
                    <a:ext uri="{9D8B030D-6E8A-4147-A177-3AD203B41FA5}">
                      <a16:colId xmlns:a16="http://schemas.microsoft.com/office/drawing/2014/main" val="1257493986"/>
                    </a:ext>
                  </a:extLst>
                </a:gridCol>
                <a:gridCol w="493776">
                  <a:extLst>
                    <a:ext uri="{9D8B030D-6E8A-4147-A177-3AD203B41FA5}">
                      <a16:colId xmlns:a16="http://schemas.microsoft.com/office/drawing/2014/main" val="1954918213"/>
                    </a:ext>
                  </a:extLst>
                </a:gridCol>
                <a:gridCol w="493776">
                  <a:extLst>
                    <a:ext uri="{9D8B030D-6E8A-4147-A177-3AD203B41FA5}">
                      <a16:colId xmlns:a16="http://schemas.microsoft.com/office/drawing/2014/main" val="4077544232"/>
                    </a:ext>
                  </a:extLst>
                </a:gridCol>
                <a:gridCol w="493776">
                  <a:extLst>
                    <a:ext uri="{9D8B030D-6E8A-4147-A177-3AD203B41FA5}">
                      <a16:colId xmlns:a16="http://schemas.microsoft.com/office/drawing/2014/main" val="1250088547"/>
                    </a:ext>
                  </a:extLst>
                </a:gridCol>
                <a:gridCol w="493776">
                  <a:extLst>
                    <a:ext uri="{9D8B030D-6E8A-4147-A177-3AD203B41FA5}">
                      <a16:colId xmlns:a16="http://schemas.microsoft.com/office/drawing/2014/main" val="85271742"/>
                    </a:ext>
                  </a:extLst>
                </a:gridCol>
                <a:gridCol w="493776">
                  <a:extLst>
                    <a:ext uri="{9D8B030D-6E8A-4147-A177-3AD203B41FA5}">
                      <a16:colId xmlns:a16="http://schemas.microsoft.com/office/drawing/2014/main" val="279656598"/>
                    </a:ext>
                  </a:extLst>
                </a:gridCol>
                <a:gridCol w="493776">
                  <a:extLst>
                    <a:ext uri="{9D8B030D-6E8A-4147-A177-3AD203B41FA5}">
                      <a16:colId xmlns:a16="http://schemas.microsoft.com/office/drawing/2014/main" val="4106395884"/>
                    </a:ext>
                  </a:extLst>
                </a:gridCol>
                <a:gridCol w="493776">
                  <a:extLst>
                    <a:ext uri="{9D8B030D-6E8A-4147-A177-3AD203B41FA5}">
                      <a16:colId xmlns:a16="http://schemas.microsoft.com/office/drawing/2014/main" val="906425388"/>
                    </a:ext>
                  </a:extLst>
                </a:gridCol>
                <a:gridCol w="493776">
                  <a:extLst>
                    <a:ext uri="{9D8B030D-6E8A-4147-A177-3AD203B41FA5}">
                      <a16:colId xmlns:a16="http://schemas.microsoft.com/office/drawing/2014/main" val="2819083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049546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- 2024-07-24 10:06:26</a:t>
                      </a:r>
                      <a:r>
                        <a:rPr kumimoji="0" lang="de-DE" sz="1000" b="0" i="0" u="none" strike="noStrike" kern="1200" cap="none" spc="0" normalizeH="0" baseline="0" noProof="0">
                          <a:ln>
                            <a:noFill/>
                          </a:ln>
                          <a:solidFill>
                            <a:prstClr val="black"/>
                          </a:solidFill>
                          <a:effectLst/>
                          <a:uLnTx/>
                          <a:uFillTx/>
                          <a:latin typeface="Calibri"/>
                          <a:ea typeface="+mn-ea"/>
                          <a:cs typeface="+mn-cs"/>
                        </a:rPr>
                        <a:t>
 Die USA bieten Ihnen vielfältige Möglichkeiten. Das Land verfügt über eine starke Technologiebranche, eine weltweit führende Unterhaltungsindustrie sowie eine lebendige kulturelle Vielfalt und ist damit ein bedeutender globaler Markt. 🇺🇸
Im nächsten Jahr organisiert Bayern International 16 Messebeteiligungen und unterstützt bayerische Unternehmen beim Markteintritt: https://lnkd.in/dfG4G5PN
Aber was meinen Sie? In welchem Bereich sehen Sie das größte Kooperationspotenzial zwischen bayerischen und US-amerikanischen Unternehmen?
Nehmen Sie jetzt an unserer Umfrage teil! In einer Woche teilen wir die Ergebnisse auf unseren Kanälen.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3.0052592036063 %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56920350"/>
                  </a:ext>
                </a:extLst>
              </a:tr>
            </a:tbl>
          </a:graphicData>
        </a:graphic>
      </p:graphicFrame>
      <p:sp>
        <p:nvSpPr>
          <p:cNvPr id="4" name="Text Placeholder 3">
            <a:extLst>
              <a:ext uri="{FF2B5EF4-FFF2-40B4-BE49-F238E27FC236}">
                <a16:creationId xmlns:a16="http://schemas.microsoft.com/office/drawing/2014/main" id="{1E9E2F5C-040C-44F6-9E12-E1947C3F9A31}"/>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3140946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30AF0-33C8-42EE-8FE5-08AB9960D225}"/>
              </a:ext>
            </a:extLst>
          </p:cNvPr>
          <p:cNvSpPr>
            <a:spLocks noGrp="1"/>
          </p:cNvSpPr>
          <p:nvPr>
            <p:ph type="title"/>
          </p:nvPr>
        </p:nvSpPr>
        <p:spPr/>
        <p:txBody>
          <a:bodyPr/>
          <a:lstStyle/>
          <a:p>
            <a:r>
              <a:rPr lang="en-US"/>
              <a:t>LinkedIn Posts Table | Bayern International - 23 of 26</a:t>
            </a:r>
          </a:p>
        </p:txBody>
      </p:sp>
      <p:graphicFrame>
        <p:nvGraphicFramePr>
          <p:cNvPr id="5" name="Table Placeholder 4">
            <a:extLst>
              <a:ext uri="{FF2B5EF4-FFF2-40B4-BE49-F238E27FC236}">
                <a16:creationId xmlns:a16="http://schemas.microsoft.com/office/drawing/2014/main" id="{1452BBB1-2250-46AE-AD37-0C3955273A09}"/>
              </a:ext>
            </a:extLst>
          </p:cNvPr>
          <p:cNvGraphicFramePr>
            <a:graphicFrameLocks noGrp="1"/>
          </p:cNvGraphicFramePr>
          <p:nvPr>
            <p:ph type="tbl" sz="quarter" idx="13"/>
            <p:extLst>
              <p:ext uri="{D42A27DB-BD31-4B8C-83A1-F6EECF244321}">
                <p14:modId xmlns:p14="http://schemas.microsoft.com/office/powerpoint/2010/main" val="287331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830380838"/>
                    </a:ext>
                  </a:extLst>
                </a:gridCol>
                <a:gridCol w="1563623">
                  <a:extLst>
                    <a:ext uri="{9D8B030D-6E8A-4147-A177-3AD203B41FA5}">
                      <a16:colId xmlns:a16="http://schemas.microsoft.com/office/drawing/2014/main" val="1703531826"/>
                    </a:ext>
                  </a:extLst>
                </a:gridCol>
                <a:gridCol w="493776">
                  <a:extLst>
                    <a:ext uri="{9D8B030D-6E8A-4147-A177-3AD203B41FA5}">
                      <a16:colId xmlns:a16="http://schemas.microsoft.com/office/drawing/2014/main" val="271721166"/>
                    </a:ext>
                  </a:extLst>
                </a:gridCol>
                <a:gridCol w="493776">
                  <a:extLst>
                    <a:ext uri="{9D8B030D-6E8A-4147-A177-3AD203B41FA5}">
                      <a16:colId xmlns:a16="http://schemas.microsoft.com/office/drawing/2014/main" val="804313655"/>
                    </a:ext>
                  </a:extLst>
                </a:gridCol>
                <a:gridCol w="493776">
                  <a:extLst>
                    <a:ext uri="{9D8B030D-6E8A-4147-A177-3AD203B41FA5}">
                      <a16:colId xmlns:a16="http://schemas.microsoft.com/office/drawing/2014/main" val="589897775"/>
                    </a:ext>
                  </a:extLst>
                </a:gridCol>
                <a:gridCol w="493776">
                  <a:extLst>
                    <a:ext uri="{9D8B030D-6E8A-4147-A177-3AD203B41FA5}">
                      <a16:colId xmlns:a16="http://schemas.microsoft.com/office/drawing/2014/main" val="2933651439"/>
                    </a:ext>
                  </a:extLst>
                </a:gridCol>
                <a:gridCol w="493776">
                  <a:extLst>
                    <a:ext uri="{9D8B030D-6E8A-4147-A177-3AD203B41FA5}">
                      <a16:colId xmlns:a16="http://schemas.microsoft.com/office/drawing/2014/main" val="1648012532"/>
                    </a:ext>
                  </a:extLst>
                </a:gridCol>
                <a:gridCol w="493776">
                  <a:extLst>
                    <a:ext uri="{9D8B030D-6E8A-4147-A177-3AD203B41FA5}">
                      <a16:colId xmlns:a16="http://schemas.microsoft.com/office/drawing/2014/main" val="3534761876"/>
                    </a:ext>
                  </a:extLst>
                </a:gridCol>
                <a:gridCol w="493776">
                  <a:extLst>
                    <a:ext uri="{9D8B030D-6E8A-4147-A177-3AD203B41FA5}">
                      <a16:colId xmlns:a16="http://schemas.microsoft.com/office/drawing/2014/main" val="2216962752"/>
                    </a:ext>
                  </a:extLst>
                </a:gridCol>
                <a:gridCol w="493776">
                  <a:extLst>
                    <a:ext uri="{9D8B030D-6E8A-4147-A177-3AD203B41FA5}">
                      <a16:colId xmlns:a16="http://schemas.microsoft.com/office/drawing/2014/main" val="1387063391"/>
                    </a:ext>
                  </a:extLst>
                </a:gridCol>
                <a:gridCol w="493776">
                  <a:extLst>
                    <a:ext uri="{9D8B030D-6E8A-4147-A177-3AD203B41FA5}">
                      <a16:colId xmlns:a16="http://schemas.microsoft.com/office/drawing/2014/main" val="1770062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428914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- 2024-07-19 09:57:40</a:t>
                      </a:r>
                      <a:r>
                        <a:rPr kumimoji="0" lang="de-DE" sz="1000" b="0" i="0" u="none" strike="noStrike" kern="1200" cap="none" spc="0" normalizeH="0" baseline="0" noProof="0">
                          <a:ln>
                            <a:noFill/>
                          </a:ln>
                          <a:solidFill>
                            <a:prstClr val="black"/>
                          </a:solidFill>
                          <a:effectLst/>
                          <a:uLnTx/>
                          <a:uFillTx/>
                          <a:latin typeface="Calibri"/>
                          <a:ea typeface="+mn-ea"/>
                          <a:cs typeface="+mn-cs"/>
                        </a:rPr>
                        <a:t>
 Der Countdown läuft: Letzter Aufruf zur Bewerbung für den Exportpreis Bayern 2024! 🚀
Nutzen Sie die Chance und bewerben Sie sich noch bis zum 31. Juli 2024 für den Exportpreis Bayern 2024. Die Teilnahme bietet wertvolle Chancen zur Internationalisierung und Netzwerkbildung. 
Die positive Rückmeldung bisheriger Gewinner spricht für sich:
Amelie Sperber von supernutural GmbH hebt hervor: „Der minimale Bewerbungsaufwand steht in keinem Verhältnis zu dem großen Mehrwert, der aus einer Teilnahme resultiert.“
Gewinner wie Dedo Weigert und KRP Mechatec GmbH haben durch den Preis nicht nur ihre Bekanntheit gesteigert, sondern auch ihr Netzwerk erweitert. Sandra Goltze betont: „Man hat gleich einen Fuß in der Tür und die Möglichkeit, direkt mit Entscheidungsträgern zu sprechen.“
Nutzen Sie die Gelegenheit, sich mit erfolgreichen bayerischen Unternehmen zu vernetzen und von den zahlreichen Vorteilen zu profitieren. 
Martina Dütsch-Cerbone von Maintal Konfitüren GmbH berichtet von der positiven Resonanz und neuen Geschäftsmöglichkeiten: „Ein Highlight war die Übergabe des Preises in München, wo wir netzwerken konnten mit der Politik und Firmen aus anderen Branchen.“
Tobias Gotthardt (Staatssekretär im Bayerischen Staatsministerium für Wirtschaft, Landesentwicklung und Energie“ Mir wäre es eine große Freude, Ihnen den Exportpreis im Herbst zu verleihen.“
👉 Jetzt bewerben unter: https://lnkd.in/daUb7Hk 
Bewerbungsschluss: 31. Juli 2024. 
Wir freuen uns auf Ihre Teilnahme! 💙
Tobias Gotthardt Bayerisches Staatsministerium für Wirtschaft, Landesentwicklung und Energie | BIHK Service GmbH - Außenwirtschaftszentrum Bayern \| @Arbeitsgemeinschaft der bayerischen Handwerkskammern
Anton Fries \| Anton Fries Maschinenbau GmbH \| Dedo Weigert Film GmbH \| Markus Reindl
#exportpreisbayern #bavariaworldwide #internationalbusiness #globalinnovation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Document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19.924528301887 %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807023584"/>
                  </a:ext>
                </a:extLst>
              </a:tr>
            </a:tbl>
          </a:graphicData>
        </a:graphic>
      </p:graphicFrame>
      <p:sp>
        <p:nvSpPr>
          <p:cNvPr id="4" name="Text Placeholder 3">
            <a:extLst>
              <a:ext uri="{FF2B5EF4-FFF2-40B4-BE49-F238E27FC236}">
                <a16:creationId xmlns:a16="http://schemas.microsoft.com/office/drawing/2014/main" id="{99866D23-FA0B-4441-B07D-CF45E4599220}"/>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20855083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44E95-BA28-416F-89E2-A74DCF5B71A8}"/>
              </a:ext>
            </a:extLst>
          </p:cNvPr>
          <p:cNvSpPr>
            <a:spLocks noGrp="1"/>
          </p:cNvSpPr>
          <p:nvPr>
            <p:ph type="title"/>
          </p:nvPr>
        </p:nvSpPr>
        <p:spPr/>
        <p:txBody>
          <a:bodyPr/>
          <a:lstStyle/>
          <a:p>
            <a:r>
              <a:rPr lang="en-US"/>
              <a:t>LinkedIn Posts Table | Bayern International - 24 of 26</a:t>
            </a:r>
          </a:p>
        </p:txBody>
      </p:sp>
      <p:graphicFrame>
        <p:nvGraphicFramePr>
          <p:cNvPr id="5" name="Table Placeholder 4">
            <a:extLst>
              <a:ext uri="{FF2B5EF4-FFF2-40B4-BE49-F238E27FC236}">
                <a16:creationId xmlns:a16="http://schemas.microsoft.com/office/drawing/2014/main" id="{7F3750F9-37A1-440E-AEA1-A883AC1C62A9}"/>
              </a:ext>
            </a:extLst>
          </p:cNvPr>
          <p:cNvGraphicFramePr>
            <a:graphicFrameLocks noGrp="1"/>
          </p:cNvGraphicFramePr>
          <p:nvPr>
            <p:ph type="tbl" sz="quarter" idx="13"/>
            <p:extLst>
              <p:ext uri="{D42A27DB-BD31-4B8C-83A1-F6EECF244321}">
                <p14:modId xmlns:p14="http://schemas.microsoft.com/office/powerpoint/2010/main" val="3240078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59195326"/>
                    </a:ext>
                  </a:extLst>
                </a:gridCol>
                <a:gridCol w="1563623">
                  <a:extLst>
                    <a:ext uri="{9D8B030D-6E8A-4147-A177-3AD203B41FA5}">
                      <a16:colId xmlns:a16="http://schemas.microsoft.com/office/drawing/2014/main" val="475056075"/>
                    </a:ext>
                  </a:extLst>
                </a:gridCol>
                <a:gridCol w="493776">
                  <a:extLst>
                    <a:ext uri="{9D8B030D-6E8A-4147-A177-3AD203B41FA5}">
                      <a16:colId xmlns:a16="http://schemas.microsoft.com/office/drawing/2014/main" val="706087266"/>
                    </a:ext>
                  </a:extLst>
                </a:gridCol>
                <a:gridCol w="493776">
                  <a:extLst>
                    <a:ext uri="{9D8B030D-6E8A-4147-A177-3AD203B41FA5}">
                      <a16:colId xmlns:a16="http://schemas.microsoft.com/office/drawing/2014/main" val="1916443565"/>
                    </a:ext>
                  </a:extLst>
                </a:gridCol>
                <a:gridCol w="493776">
                  <a:extLst>
                    <a:ext uri="{9D8B030D-6E8A-4147-A177-3AD203B41FA5}">
                      <a16:colId xmlns:a16="http://schemas.microsoft.com/office/drawing/2014/main" val="653822317"/>
                    </a:ext>
                  </a:extLst>
                </a:gridCol>
                <a:gridCol w="493776">
                  <a:extLst>
                    <a:ext uri="{9D8B030D-6E8A-4147-A177-3AD203B41FA5}">
                      <a16:colId xmlns:a16="http://schemas.microsoft.com/office/drawing/2014/main" val="1747745973"/>
                    </a:ext>
                  </a:extLst>
                </a:gridCol>
                <a:gridCol w="493776">
                  <a:extLst>
                    <a:ext uri="{9D8B030D-6E8A-4147-A177-3AD203B41FA5}">
                      <a16:colId xmlns:a16="http://schemas.microsoft.com/office/drawing/2014/main" val="1775235583"/>
                    </a:ext>
                  </a:extLst>
                </a:gridCol>
                <a:gridCol w="493776">
                  <a:extLst>
                    <a:ext uri="{9D8B030D-6E8A-4147-A177-3AD203B41FA5}">
                      <a16:colId xmlns:a16="http://schemas.microsoft.com/office/drawing/2014/main" val="1879515473"/>
                    </a:ext>
                  </a:extLst>
                </a:gridCol>
                <a:gridCol w="493776">
                  <a:extLst>
                    <a:ext uri="{9D8B030D-6E8A-4147-A177-3AD203B41FA5}">
                      <a16:colId xmlns:a16="http://schemas.microsoft.com/office/drawing/2014/main" val="3043723617"/>
                    </a:ext>
                  </a:extLst>
                </a:gridCol>
                <a:gridCol w="493776">
                  <a:extLst>
                    <a:ext uri="{9D8B030D-6E8A-4147-A177-3AD203B41FA5}">
                      <a16:colId xmlns:a16="http://schemas.microsoft.com/office/drawing/2014/main" val="2814067433"/>
                    </a:ext>
                  </a:extLst>
                </a:gridCol>
                <a:gridCol w="493776">
                  <a:extLst>
                    <a:ext uri="{9D8B030D-6E8A-4147-A177-3AD203B41FA5}">
                      <a16:colId xmlns:a16="http://schemas.microsoft.com/office/drawing/2014/main" val="1878225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08179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- 2024-07-18 12:59:30</a:t>
                      </a:r>
                      <a:r>
                        <a:rPr kumimoji="0" lang="de-DE" sz="1000" b="0" i="0" u="none" strike="noStrike" kern="1200" cap="none" spc="0" normalizeH="0" baseline="0" noProof="0">
                          <a:ln>
                            <a:noFill/>
                          </a:ln>
                          <a:solidFill>
                            <a:prstClr val="black"/>
                          </a:solidFill>
                          <a:effectLst/>
                          <a:uLnTx/>
                          <a:uFillTx/>
                          <a:latin typeface="Calibri"/>
                          <a:ea typeface="+mn-ea"/>
                          <a:cs typeface="+mn-cs"/>
                        </a:rPr>
                        <a:t>
 #FollowThePretzel 
Wir sind 7.000! 🎉 Wir möchten uns für Ihr großartiges Engagement bedanken, deshalb zeigen wir Ihnen heute die bisherigen Highlights der diesjährigen Veranstaltungen. 🙌
Ob auf internationalen Messen, Delegationsreisen oder Besuchen mit „Bayern – Fit for Partnership“ – zusammen knüpfen wir wertvolle Kontakte. Unser Ziel ist, dass von diesen Netzwerk-Möglichkeiten alle Teilnehmer bestmöglich profitieren. 🤝
Genau deshalb freuen wir uns, dass wir hier gemeinsam mit Ihnen wachsen und Unternehmen aus ganz Bayern bei ihren Internationalisierungsprojekten unterstützen können. Denn gemeinsam vernetzt sind wir stark – von Bayern aus in den Rest der Welt! 💙
#teambavaria #weltweitdahoam #bavariaworldwide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9.2996555683123 %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6923</a:t>
                      </a:r>
                    </a:p>
                  </a:txBody>
                  <a:tcPr/>
                </a:tc>
                <a:extLst>
                  <a:ext uri="{0D108BD9-81ED-4DB2-BD59-A6C34878D82A}">
                    <a16:rowId xmlns:a16="http://schemas.microsoft.com/office/drawing/2014/main" val="1782276789"/>
                  </a:ext>
                </a:extLst>
              </a:tr>
            </a:tbl>
          </a:graphicData>
        </a:graphic>
      </p:graphicFrame>
      <p:sp>
        <p:nvSpPr>
          <p:cNvPr id="4" name="Text Placeholder 3">
            <a:extLst>
              <a:ext uri="{FF2B5EF4-FFF2-40B4-BE49-F238E27FC236}">
                <a16:creationId xmlns:a16="http://schemas.microsoft.com/office/drawing/2014/main" id="{B9A08C99-D6E1-447D-8D8F-E72F73B17F69}"/>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7689496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67C23-73E8-4F9A-BCC5-80E8D0B43323}"/>
              </a:ext>
            </a:extLst>
          </p:cNvPr>
          <p:cNvSpPr>
            <a:spLocks noGrp="1"/>
          </p:cNvSpPr>
          <p:nvPr>
            <p:ph type="title"/>
          </p:nvPr>
        </p:nvSpPr>
        <p:spPr/>
        <p:txBody>
          <a:bodyPr/>
          <a:lstStyle/>
          <a:p>
            <a:r>
              <a:rPr lang="en-US"/>
              <a:t>LinkedIn Posts Table | Bayern International - 25 of 26</a:t>
            </a:r>
          </a:p>
        </p:txBody>
      </p:sp>
      <p:graphicFrame>
        <p:nvGraphicFramePr>
          <p:cNvPr id="5" name="Table Placeholder 4">
            <a:extLst>
              <a:ext uri="{FF2B5EF4-FFF2-40B4-BE49-F238E27FC236}">
                <a16:creationId xmlns:a16="http://schemas.microsoft.com/office/drawing/2014/main" id="{7CB0C091-C510-42A4-96FA-892F7FAEEA8B}"/>
              </a:ext>
            </a:extLst>
          </p:cNvPr>
          <p:cNvGraphicFramePr>
            <a:graphicFrameLocks noGrp="1"/>
          </p:cNvGraphicFramePr>
          <p:nvPr>
            <p:ph type="tbl" sz="quarter" idx="13"/>
            <p:extLst>
              <p:ext uri="{D42A27DB-BD31-4B8C-83A1-F6EECF244321}">
                <p14:modId xmlns:p14="http://schemas.microsoft.com/office/powerpoint/2010/main" val="383068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3297885175"/>
                    </a:ext>
                  </a:extLst>
                </a:gridCol>
                <a:gridCol w="1563623">
                  <a:extLst>
                    <a:ext uri="{9D8B030D-6E8A-4147-A177-3AD203B41FA5}">
                      <a16:colId xmlns:a16="http://schemas.microsoft.com/office/drawing/2014/main" val="3923286555"/>
                    </a:ext>
                  </a:extLst>
                </a:gridCol>
                <a:gridCol w="493776">
                  <a:extLst>
                    <a:ext uri="{9D8B030D-6E8A-4147-A177-3AD203B41FA5}">
                      <a16:colId xmlns:a16="http://schemas.microsoft.com/office/drawing/2014/main" val="2485306925"/>
                    </a:ext>
                  </a:extLst>
                </a:gridCol>
                <a:gridCol w="493776">
                  <a:extLst>
                    <a:ext uri="{9D8B030D-6E8A-4147-A177-3AD203B41FA5}">
                      <a16:colId xmlns:a16="http://schemas.microsoft.com/office/drawing/2014/main" val="2968806920"/>
                    </a:ext>
                  </a:extLst>
                </a:gridCol>
                <a:gridCol w="493776">
                  <a:extLst>
                    <a:ext uri="{9D8B030D-6E8A-4147-A177-3AD203B41FA5}">
                      <a16:colId xmlns:a16="http://schemas.microsoft.com/office/drawing/2014/main" val="230412131"/>
                    </a:ext>
                  </a:extLst>
                </a:gridCol>
                <a:gridCol w="493776">
                  <a:extLst>
                    <a:ext uri="{9D8B030D-6E8A-4147-A177-3AD203B41FA5}">
                      <a16:colId xmlns:a16="http://schemas.microsoft.com/office/drawing/2014/main" val="476069766"/>
                    </a:ext>
                  </a:extLst>
                </a:gridCol>
                <a:gridCol w="493776">
                  <a:extLst>
                    <a:ext uri="{9D8B030D-6E8A-4147-A177-3AD203B41FA5}">
                      <a16:colId xmlns:a16="http://schemas.microsoft.com/office/drawing/2014/main" val="3516900571"/>
                    </a:ext>
                  </a:extLst>
                </a:gridCol>
                <a:gridCol w="493776">
                  <a:extLst>
                    <a:ext uri="{9D8B030D-6E8A-4147-A177-3AD203B41FA5}">
                      <a16:colId xmlns:a16="http://schemas.microsoft.com/office/drawing/2014/main" val="1149447770"/>
                    </a:ext>
                  </a:extLst>
                </a:gridCol>
                <a:gridCol w="493776">
                  <a:extLst>
                    <a:ext uri="{9D8B030D-6E8A-4147-A177-3AD203B41FA5}">
                      <a16:colId xmlns:a16="http://schemas.microsoft.com/office/drawing/2014/main" val="3283376178"/>
                    </a:ext>
                  </a:extLst>
                </a:gridCol>
                <a:gridCol w="493776">
                  <a:extLst>
                    <a:ext uri="{9D8B030D-6E8A-4147-A177-3AD203B41FA5}">
                      <a16:colId xmlns:a16="http://schemas.microsoft.com/office/drawing/2014/main" val="1609660988"/>
                    </a:ext>
                  </a:extLst>
                </a:gridCol>
                <a:gridCol w="493776">
                  <a:extLst>
                    <a:ext uri="{9D8B030D-6E8A-4147-A177-3AD203B41FA5}">
                      <a16:colId xmlns:a16="http://schemas.microsoft.com/office/drawing/2014/main" val="3073782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66991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- 2024-07-17 14:13:54</a:t>
                      </a:r>
                      <a:r>
                        <a:rPr kumimoji="0" lang="de-DE" sz="1000" b="0" i="0" u="none" strike="noStrike" kern="1200" cap="none" spc="0" normalizeH="0" baseline="0" noProof="0">
                          <a:ln>
                            <a:noFill/>
                          </a:ln>
                          <a:solidFill>
                            <a:prstClr val="black"/>
                          </a:solidFill>
                          <a:effectLst/>
                          <a:uLnTx/>
                          <a:uFillTx/>
                          <a:latin typeface="Calibri"/>
                          <a:ea typeface="+mn-ea"/>
                          <a:cs typeface="+mn-cs"/>
                        </a:rPr>
                        <a:t>
 Revolutionäre Ölpresse mit Solarantrieb und Photovoltaikmodulen.
Die Anton Fries Maschinenbau GmbH setzt weltweit Maßstäbe: Mit seiner von Diesel, Strom oder Batterien unabhängigen Ölpressen revolutioniert das Unternehmen die Landwirtschaft. Ein besonderer Vorteil für sonnenreiche Länder ohne zuverlässige Stromversorgung. 🌱
Anton Fries, der visionäre Gründer, hat aus dieser simplen Idee eine globale Erfolgsgeschichte geschrieben. Dank der autarken, stromunabhängigen Nutzung und nachhaltigem Design bleiben Produktion, Vermarktung und Wertschöpfung vor Ort. Hohe Qualität, robuste Bauweise und minimale Wartung machen die Maschinen von Anton Fries unverzichtbar für nachhaltige Ölproduktion weltweit. Durch das innovative Pressverfahren bei niedriger Presstemperatur bleiben zudem der Geschmack und die gesunden Inhaltsstoffe des Öls vollständig erhalten.
Mit dieser beeindruckenden Geschichte hat das Unternehmen eindeutig die Auszeichnung mit dem Exportpreis Bayern 2023 in der Kategorie Handwerk verdient. Anton Fries war nach dem Gewinn besonders beeindruckt von dem großen Presse-Echo und den Netzwerkmöglichkeiten mit politischen Entscheidungsträgern. 
Sie wollen mit Ihrem Unternehmen und Ihrer einmaligen Exportgeschichte auch ins Rampenlicht!
Bewerben Sie sich jetzt!
🗓 Bewerbungsschluss: 31. Juli 2024
- Alle Details und das Bewerbungsformular: https://lnkd.in/daUb7Hk
🏆 Verleihung: 20. November 2024 in München
- Gäste: u.a. hochrangige Vertreter u.a. der bayerischen Wirtschaft, Politik, Medien und weitere Multiplikatoren
Wir freuen uns auf Ihre Teilnahme!
Bayerisches Staatsministerium für Wirtschaft, Landesentwicklung und Energie | BIHK Service GmbH - Außenwirtschaftszentrum Bayern \| IHK für München und Oberbayern \| Arbeitsgemeinschaft der bayerischen Handwerkskammern
#exportpreisbayern #bavariaworldwide #internationalbusiness #globalinnovation #madeinbavaria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7.5027995520717 %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371</a:t>
                      </a:r>
                    </a:p>
                  </a:txBody>
                  <a:tcPr/>
                </a:tc>
                <a:extLst>
                  <a:ext uri="{0D108BD9-81ED-4DB2-BD59-A6C34878D82A}">
                    <a16:rowId xmlns:a16="http://schemas.microsoft.com/office/drawing/2014/main" val="605722805"/>
                  </a:ext>
                </a:extLst>
              </a:tr>
            </a:tbl>
          </a:graphicData>
        </a:graphic>
      </p:graphicFrame>
      <p:sp>
        <p:nvSpPr>
          <p:cNvPr id="4" name="Text Placeholder 3">
            <a:extLst>
              <a:ext uri="{FF2B5EF4-FFF2-40B4-BE49-F238E27FC236}">
                <a16:creationId xmlns:a16="http://schemas.microsoft.com/office/drawing/2014/main" id="{B0AAC0C7-7E6A-4896-B31B-D5C516A61BC2}"/>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38667208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CEBE9-7203-4475-A064-E74014B94A2C}"/>
              </a:ext>
            </a:extLst>
          </p:cNvPr>
          <p:cNvSpPr>
            <a:spLocks noGrp="1"/>
          </p:cNvSpPr>
          <p:nvPr>
            <p:ph type="title"/>
          </p:nvPr>
        </p:nvSpPr>
        <p:spPr/>
        <p:txBody>
          <a:bodyPr/>
          <a:lstStyle/>
          <a:p>
            <a:r>
              <a:rPr lang="en-US"/>
              <a:t>LinkedIn Posts Table | Bayern International - 26 of 26</a:t>
            </a:r>
          </a:p>
        </p:txBody>
      </p:sp>
      <p:graphicFrame>
        <p:nvGraphicFramePr>
          <p:cNvPr id="5" name="Table Placeholder 4">
            <a:extLst>
              <a:ext uri="{FF2B5EF4-FFF2-40B4-BE49-F238E27FC236}">
                <a16:creationId xmlns:a16="http://schemas.microsoft.com/office/drawing/2014/main" id="{B9CC017F-57C7-4DC0-91E7-32CDFA3B1C52}"/>
              </a:ext>
            </a:extLst>
          </p:cNvPr>
          <p:cNvGraphicFramePr>
            <a:graphicFrameLocks noGrp="1"/>
          </p:cNvGraphicFramePr>
          <p:nvPr>
            <p:ph type="tbl" sz="quarter" idx="13"/>
            <p:extLst>
              <p:ext uri="{D42A27DB-BD31-4B8C-83A1-F6EECF244321}">
                <p14:modId xmlns:p14="http://schemas.microsoft.com/office/powerpoint/2010/main" val="3505993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3">
                  <a:extLst>
                    <a:ext uri="{9D8B030D-6E8A-4147-A177-3AD203B41FA5}">
                      <a16:colId xmlns:a16="http://schemas.microsoft.com/office/drawing/2014/main" val="1917751360"/>
                    </a:ext>
                  </a:extLst>
                </a:gridCol>
                <a:gridCol w="1563623">
                  <a:extLst>
                    <a:ext uri="{9D8B030D-6E8A-4147-A177-3AD203B41FA5}">
                      <a16:colId xmlns:a16="http://schemas.microsoft.com/office/drawing/2014/main" val="150768264"/>
                    </a:ext>
                  </a:extLst>
                </a:gridCol>
                <a:gridCol w="493776">
                  <a:extLst>
                    <a:ext uri="{9D8B030D-6E8A-4147-A177-3AD203B41FA5}">
                      <a16:colId xmlns:a16="http://schemas.microsoft.com/office/drawing/2014/main" val="1520523215"/>
                    </a:ext>
                  </a:extLst>
                </a:gridCol>
                <a:gridCol w="493776">
                  <a:extLst>
                    <a:ext uri="{9D8B030D-6E8A-4147-A177-3AD203B41FA5}">
                      <a16:colId xmlns:a16="http://schemas.microsoft.com/office/drawing/2014/main" val="1170878463"/>
                    </a:ext>
                  </a:extLst>
                </a:gridCol>
                <a:gridCol w="493776">
                  <a:extLst>
                    <a:ext uri="{9D8B030D-6E8A-4147-A177-3AD203B41FA5}">
                      <a16:colId xmlns:a16="http://schemas.microsoft.com/office/drawing/2014/main" val="723176381"/>
                    </a:ext>
                  </a:extLst>
                </a:gridCol>
                <a:gridCol w="493776">
                  <a:extLst>
                    <a:ext uri="{9D8B030D-6E8A-4147-A177-3AD203B41FA5}">
                      <a16:colId xmlns:a16="http://schemas.microsoft.com/office/drawing/2014/main" val="2712282091"/>
                    </a:ext>
                  </a:extLst>
                </a:gridCol>
                <a:gridCol w="493776">
                  <a:extLst>
                    <a:ext uri="{9D8B030D-6E8A-4147-A177-3AD203B41FA5}">
                      <a16:colId xmlns:a16="http://schemas.microsoft.com/office/drawing/2014/main" val="641658923"/>
                    </a:ext>
                  </a:extLst>
                </a:gridCol>
                <a:gridCol w="493776">
                  <a:extLst>
                    <a:ext uri="{9D8B030D-6E8A-4147-A177-3AD203B41FA5}">
                      <a16:colId xmlns:a16="http://schemas.microsoft.com/office/drawing/2014/main" val="3846330875"/>
                    </a:ext>
                  </a:extLst>
                </a:gridCol>
                <a:gridCol w="493776">
                  <a:extLst>
                    <a:ext uri="{9D8B030D-6E8A-4147-A177-3AD203B41FA5}">
                      <a16:colId xmlns:a16="http://schemas.microsoft.com/office/drawing/2014/main" val="1182149185"/>
                    </a:ext>
                  </a:extLst>
                </a:gridCol>
                <a:gridCol w="493776">
                  <a:extLst>
                    <a:ext uri="{9D8B030D-6E8A-4147-A177-3AD203B41FA5}">
                      <a16:colId xmlns:a16="http://schemas.microsoft.com/office/drawing/2014/main" val="3151689396"/>
                    </a:ext>
                  </a:extLst>
                </a:gridCol>
                <a:gridCol w="493776">
                  <a:extLst>
                    <a:ext uri="{9D8B030D-6E8A-4147-A177-3AD203B41FA5}">
                      <a16:colId xmlns:a16="http://schemas.microsoft.com/office/drawing/2014/main" val="20967208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96251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Bayern International - 2024-07-16 13:23:27</a:t>
                      </a:r>
                      <a:r>
                        <a:rPr kumimoji="0" lang="de-DE" sz="1000" b="0" i="0" u="none" strike="noStrike" kern="1200" cap="none" spc="0" normalizeH="0" baseline="0" noProof="0">
                          <a:ln>
                            <a:noFill/>
                          </a:ln>
                          <a:solidFill>
                            <a:prstClr val="black"/>
                          </a:solidFill>
                          <a:effectLst/>
                          <a:uLnTx/>
                          <a:uFillTx/>
                          <a:latin typeface="Calibri"/>
                          <a:ea typeface="+mn-ea"/>
                          <a:cs typeface="+mn-cs"/>
                        </a:rPr>
                        <a:t>
 Wir haben noch einen Platz für Sie am bayerischen Gemeinschaftsstand auf dem SMART CITY EXPO WORLD CONGRESS 2024 in Barcelona, Spanien. 🇪🇸
Der Smart City Expo World Congress (SCEWC) vom 05. bis 07. November 2024 ist der ideale Ort für Sie als bayerisches Unternehmen, um sich international zu präsentieren. Mit über 850 Ausstellern aus 134 Ländern und mehr als 20.000 Fachbesuchern bietet der SCEWC eine einzigartige Plattform, um innovative Lösungen für #SmartCity, #Mobilität, #Energie und #Umwelt vorzustellen. 🌍
Im letzten Jahr haben fast 30 bayerische Aussteller den Bavarian Pavilion genutzt, um ihre Produkte und Dienstleistungen zu präsentieren. Nutzen auch Sie die Chance und melden Sie sich noch heute für die Teilnahme am Bavarian Pavilion an.
Sichern Sie sich jetzt Ihren Platz und werden Sie Teil dieser beeindruckenden Messe!
Bei Fragen steht Ihnen unser Kollege Sebastian Zettelmeier gerne zur Verfügung. Weitere Informationen und die Möglichkeit zur Anmeldung finden Sie unter:
https://lnkd.in/eBdX6Dre
Wir freuen uns darauf, Sie an unserem Gemeinschaftsstand begrüßen zu dürfen! 🤝
#weltweitdahoam #bavariaworldwide #madeinbavaria #tradefairs #scewc #barcelona
Bayern Innovativ GmbH | Invest in Bavaria - The Business Promotion Agency of the State of Bavaria \| Bayerisches Staatsministerium für Wirtschaft, Landesentwicklung und Energie \| Katharina Kees \| Nicolai Harnisch \| Dr. Mara Cole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8.3815028901734 %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2193</a:t>
                      </a:r>
                    </a:p>
                  </a:txBody>
                  <a:tcPr/>
                </a:tc>
                <a:extLst>
                  <a:ext uri="{0D108BD9-81ED-4DB2-BD59-A6C34878D82A}">
                    <a16:rowId xmlns:a16="http://schemas.microsoft.com/office/drawing/2014/main" val="3871037077"/>
                  </a:ext>
                </a:extLst>
              </a:tr>
            </a:tbl>
          </a:graphicData>
        </a:graphic>
      </p:graphicFrame>
      <p:sp>
        <p:nvSpPr>
          <p:cNvPr id="4" name="Text Placeholder 3">
            <a:extLst>
              <a:ext uri="{FF2B5EF4-FFF2-40B4-BE49-F238E27FC236}">
                <a16:creationId xmlns:a16="http://schemas.microsoft.com/office/drawing/2014/main" id="{76C7E73B-9CCE-4077-A907-22077EAF00A5}"/>
              </a:ext>
            </a:extLst>
          </p:cNvPr>
          <p:cNvSpPr>
            <a:spLocks noGrp="1"/>
          </p:cNvSpPr>
          <p:nvPr>
            <p:ph type="body" sz="quarter" idx="14"/>
          </p:nvPr>
        </p:nvSpPr>
        <p:spPr/>
        <p:txBody>
          <a:bodyPr/>
          <a:lstStyle/>
          <a:p>
            <a:r>
              <a:rPr lang="en-US"/>
              <a:t>03/22/2024 - 09/13/2024</a:t>
            </a:r>
          </a:p>
        </p:txBody>
      </p:sp>
    </p:spTree>
    <p:extLst>
      <p:ext uri="{BB962C8B-B14F-4D97-AF65-F5344CB8AC3E}">
        <p14:creationId xmlns:p14="http://schemas.microsoft.com/office/powerpoint/2010/main" val="34699883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6320</Words>
  <Application>Microsoft Office PowerPoint</Application>
  <PresentationFormat>On-screen Show (4:3)</PresentationFormat>
  <Paragraphs>587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LinkedIn Posts Table | Bayern International - 1 of 26</vt:lpstr>
      <vt:lpstr>LinkedIn Posts Table | Bayern International - 2 of 26</vt:lpstr>
      <vt:lpstr>LinkedIn Posts Table | Bayern International - 3 of 26</vt:lpstr>
      <vt:lpstr>LinkedIn Posts Table | Bayern International - 4 of 26</vt:lpstr>
      <vt:lpstr>LinkedIn Posts Table | Bayern International - 5 of 26</vt:lpstr>
      <vt:lpstr>LinkedIn Posts Table | Bayern International - 6 of 26</vt:lpstr>
      <vt:lpstr>LinkedIn Posts Table | Bayern International - 7 of 26</vt:lpstr>
      <vt:lpstr>LinkedIn Posts Table | Bayern International - 8 of 26</vt:lpstr>
      <vt:lpstr>LinkedIn Posts Table | Bayern International - 9 of 26</vt:lpstr>
      <vt:lpstr>LinkedIn Posts Table | Bayern International - 10 of 26</vt:lpstr>
      <vt:lpstr>LinkedIn Posts Table | Bayern International - 11 of 26</vt:lpstr>
      <vt:lpstr>LinkedIn Posts Table | Bayern International - 12 of 26</vt:lpstr>
      <vt:lpstr>LinkedIn Posts Table | Bayern International - 13 of 26</vt:lpstr>
      <vt:lpstr>LinkedIn Posts Table | Bayern International - 14 of 26</vt:lpstr>
      <vt:lpstr>LinkedIn Posts Table | Bayern International - 15 of 26</vt:lpstr>
      <vt:lpstr>LinkedIn Posts Table | Bayern International - 16 of 26</vt:lpstr>
      <vt:lpstr>LinkedIn Posts Table | Bayern International - 17 of 26</vt:lpstr>
      <vt:lpstr>LinkedIn Posts Table | Bayern International - 18 of 26</vt:lpstr>
      <vt:lpstr>LinkedIn Posts Table | Bayern International - 19 of 26</vt:lpstr>
      <vt:lpstr>LinkedIn Posts Table | Bayern International - 20 of 26</vt:lpstr>
      <vt:lpstr>LinkedIn Posts Table | Bayern International - 21 of 26</vt:lpstr>
      <vt:lpstr>LinkedIn Posts Table | Bayern International - 22 of 26</vt:lpstr>
      <vt:lpstr>LinkedIn Posts Table | Bayern International - 23 of 26</vt:lpstr>
      <vt:lpstr>LinkedIn Posts Table | Bayern International - 24 of 26</vt:lpstr>
      <vt:lpstr>LinkedIn Posts Table | Bayern International - 25 of 26</vt:lpstr>
      <vt:lpstr>LinkedIn Posts Table | Bayern International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Bayern International - 1 of 26</dc:title>
  <dc:creator>Frederik Born</dc:creator>
  <cp:lastModifiedBy>Frederik Born</cp:lastModifiedBy>
  <cp:revision>1</cp:revision>
  <dcterms:created xsi:type="dcterms:W3CDTF">2024-09-30T06:57:31Z</dcterms:created>
  <dcterms:modified xsi:type="dcterms:W3CDTF">2024-09-30T07:02:06Z</dcterms:modified>
</cp:coreProperties>
</file>