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lobeco_gmbh</c:v>
                </c:pt>
              </c:strCache>
            </c:strRef>
          </c:tx>
          <c:spPr>
            <a:ln w="28575" cap="rnd">
              <a:solidFill>
                <a:schemeClr val="accent1"/>
              </a:solidFill>
              <a:round/>
            </a:ln>
            <a:effectLst/>
          </c:spPr>
          <c:marker>
            <c:symbol val="none"/>
          </c:marker>
          <c:cat>
            <c:numRef>
              <c:f>Sheet1!$A$2</c:f>
              <c:numCache>
                <c:formatCode>m/d/yyyy</c:formatCode>
                <c:ptCount val="1"/>
                <c:pt idx="0">
                  <c:v>45505</c:v>
                </c:pt>
              </c:numCache>
            </c:numRef>
          </c:cat>
          <c:val>
            <c:numRef>
              <c:f>Sheet1!$B$2</c:f>
              <c:numCache>
                <c:formatCode>General</c:formatCode>
                <c:ptCount val="1"/>
                <c:pt idx="0">
                  <c:v>1541</c:v>
                </c:pt>
              </c:numCache>
            </c:numRef>
          </c:val>
          <c:smooth val="0"/>
          <c:extLst>
            <c:ext xmlns:c16="http://schemas.microsoft.com/office/drawing/2014/chart" uri="{C3380CC4-5D6E-409C-BE32-E72D297353CC}">
              <c16:uniqueId val="{00000000-7F2F-43D7-8B72-17C6323E25F2}"/>
            </c:ext>
          </c:extLst>
        </c:ser>
        <c:dLbls>
          <c:showLegendKey val="0"/>
          <c:showVal val="0"/>
          <c:showCatName val="0"/>
          <c:showSerName val="0"/>
          <c:showPercent val="0"/>
          <c:showBubbleSize val="0"/>
        </c:dLbls>
        <c:smooth val="0"/>
        <c:axId val="530605448"/>
        <c:axId val="530609712"/>
      </c:lineChart>
      <c:dateAx>
        <c:axId val="53060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609712"/>
        <c:crosses val="autoZero"/>
        <c:auto val="1"/>
        <c:lblOffset val="100"/>
        <c:baseTimeUnit val="days"/>
      </c:dateAx>
      <c:valAx>
        <c:axId val="53060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60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lobeco_gmbh</c:v>
                </c:pt>
              </c:strCache>
            </c:strRef>
          </c:tx>
          <c:spPr>
            <a:ln w="28575" cap="rnd">
              <a:solidFill>
                <a:schemeClr val="accent1"/>
              </a:solidFill>
              <a:round/>
            </a:ln>
            <a:effectLst/>
          </c:spPr>
          <c:marker>
            <c:symbol val="none"/>
          </c:marker>
          <c:cat>
            <c:numRef>
              <c:f>Sheet1!$A$2</c:f>
              <c:numCache>
                <c:formatCode>m/d/yyyy</c:formatCode>
                <c:ptCount val="1"/>
                <c:pt idx="0">
                  <c:v>45505</c:v>
                </c:pt>
              </c:numCache>
            </c:numRef>
          </c:cat>
          <c:val>
            <c:numRef>
              <c:f>Sheet1!$B$2</c:f>
              <c:numCache>
                <c:formatCode>General</c:formatCode>
                <c:ptCount val="1"/>
                <c:pt idx="0">
                  <c:v>344</c:v>
                </c:pt>
              </c:numCache>
            </c:numRef>
          </c:val>
          <c:smooth val="0"/>
          <c:extLst>
            <c:ext xmlns:c16="http://schemas.microsoft.com/office/drawing/2014/chart" uri="{C3380CC4-5D6E-409C-BE32-E72D297353CC}">
              <c16:uniqueId val="{00000000-55B4-47F8-AE26-C05C7FF97E05}"/>
            </c:ext>
          </c:extLst>
        </c:ser>
        <c:dLbls>
          <c:showLegendKey val="0"/>
          <c:showVal val="0"/>
          <c:showCatName val="0"/>
          <c:showSerName val="0"/>
          <c:showPercent val="0"/>
          <c:showBubbleSize val="0"/>
        </c:dLbls>
        <c:smooth val="0"/>
        <c:axId val="530606104"/>
        <c:axId val="530606760"/>
      </c:lineChart>
      <c:dateAx>
        <c:axId val="53060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606760"/>
        <c:crosses val="autoZero"/>
        <c:auto val="1"/>
        <c:lblOffset val="100"/>
        <c:baseTimeUnit val="days"/>
      </c:dateAx>
      <c:valAx>
        <c:axId val="53060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60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lobeco_gmbh</c:v>
                </c:pt>
              </c:strCache>
            </c:strRef>
          </c:tx>
          <c:spPr>
            <a:ln w="28575" cap="rnd">
              <a:solidFill>
                <a:schemeClr val="accent1"/>
              </a:solidFill>
              <a:round/>
            </a:ln>
            <a:effectLst/>
          </c:spPr>
          <c:marker>
            <c:symbol val="none"/>
          </c:marker>
          <c:cat>
            <c:numRef>
              <c:f>Sheet1!$A$2</c:f>
              <c:numCache>
                <c:formatCode>m/d/yyyy</c:formatCode>
                <c:ptCount val="1"/>
                <c:pt idx="0">
                  <c:v>45505</c:v>
                </c:pt>
              </c:numCache>
            </c:numRef>
          </c:cat>
          <c:val>
            <c:numRef>
              <c:f>Sheet1!$B$2</c:f>
              <c:numCache>
                <c:formatCode>General</c:formatCode>
                <c:ptCount val="1"/>
                <c:pt idx="0">
                  <c:v>9786</c:v>
                </c:pt>
              </c:numCache>
            </c:numRef>
          </c:val>
          <c:smooth val="0"/>
          <c:extLst>
            <c:ext xmlns:c16="http://schemas.microsoft.com/office/drawing/2014/chart" uri="{C3380CC4-5D6E-409C-BE32-E72D297353CC}">
              <c16:uniqueId val="{00000000-DE82-46E0-BE8A-91BD595F10EC}"/>
            </c:ext>
          </c:extLst>
        </c:ser>
        <c:dLbls>
          <c:showLegendKey val="0"/>
          <c:showVal val="0"/>
          <c:showCatName val="0"/>
          <c:showSerName val="0"/>
          <c:showPercent val="0"/>
          <c:showBubbleSize val="0"/>
        </c:dLbls>
        <c:smooth val="0"/>
        <c:axId val="530608728"/>
        <c:axId val="530620864"/>
      </c:lineChart>
      <c:dateAx>
        <c:axId val="530608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620864"/>
        <c:crosses val="autoZero"/>
        <c:auto val="1"/>
        <c:lblOffset val="100"/>
        <c:baseTimeUnit val="days"/>
      </c:dateAx>
      <c:valAx>
        <c:axId val="53062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60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LOBECO GmbH</c:v>
                </c:pt>
              </c:strCache>
            </c:strRef>
          </c:tx>
          <c:spPr>
            <a:ln w="28575" cap="rnd">
              <a:solidFill>
                <a:schemeClr val="accent1"/>
              </a:solidFill>
              <a:round/>
            </a:ln>
            <a:effectLst/>
          </c:spPr>
          <c:marker>
            <c:symbol val="none"/>
          </c:marker>
          <c:cat>
            <c:numRef>
              <c:f>Sheet1!$A$2</c:f>
              <c:numCache>
                <c:formatCode>m/d/yyyy</c:formatCode>
                <c:ptCount val="1"/>
                <c:pt idx="0">
                  <c:v>45505</c:v>
                </c:pt>
              </c:numCache>
            </c:numRef>
          </c:cat>
          <c:val>
            <c:numRef>
              <c:f>Sheet1!$B$2</c:f>
              <c:numCache>
                <c:formatCode>General</c:formatCode>
                <c:ptCount val="1"/>
                <c:pt idx="0">
                  <c:v>3598</c:v>
                </c:pt>
              </c:numCache>
            </c:numRef>
          </c:val>
          <c:smooth val="0"/>
          <c:extLst>
            <c:ext xmlns:c16="http://schemas.microsoft.com/office/drawing/2014/chart" uri="{C3380CC4-5D6E-409C-BE32-E72D297353CC}">
              <c16:uniqueId val="{00000000-79D4-401D-8C26-8041B32AB277}"/>
            </c:ext>
          </c:extLst>
        </c:ser>
        <c:dLbls>
          <c:showLegendKey val="0"/>
          <c:showVal val="0"/>
          <c:showCatName val="0"/>
          <c:showSerName val="0"/>
          <c:showPercent val="0"/>
          <c:showBubbleSize val="0"/>
        </c:dLbls>
        <c:smooth val="0"/>
        <c:axId val="301008768"/>
        <c:axId val="301004832"/>
      </c:lineChart>
      <c:dateAx>
        <c:axId val="30100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04832"/>
        <c:crosses val="autoZero"/>
        <c:auto val="1"/>
        <c:lblOffset val="100"/>
        <c:baseTimeUnit val="days"/>
      </c:dateAx>
      <c:valAx>
        <c:axId val="30100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0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LOBECO GmbH</c:v>
                </c:pt>
              </c:strCache>
            </c:strRef>
          </c:tx>
          <c:spPr>
            <a:ln w="28575" cap="rnd">
              <a:solidFill>
                <a:schemeClr val="accent1"/>
              </a:solidFill>
              <a:round/>
            </a:ln>
            <a:effectLst/>
          </c:spPr>
          <c:marker>
            <c:symbol val="none"/>
          </c:marker>
          <c:cat>
            <c:numRef>
              <c:f>Sheet1!$A$2</c:f>
              <c:numCache>
                <c:formatCode>m/d/yyyy</c:formatCode>
                <c:ptCount val="1"/>
                <c:pt idx="0">
                  <c:v>45505</c:v>
                </c:pt>
              </c:numCache>
            </c:numRef>
          </c:cat>
          <c:val>
            <c:numRef>
              <c:f>Sheet1!$B$2</c:f>
              <c:numCache>
                <c:formatCode>General</c:formatCode>
                <c:ptCount val="1"/>
                <c:pt idx="0">
                  <c:v>28456</c:v>
                </c:pt>
              </c:numCache>
            </c:numRef>
          </c:val>
          <c:smooth val="0"/>
          <c:extLst>
            <c:ext xmlns:c16="http://schemas.microsoft.com/office/drawing/2014/chart" uri="{C3380CC4-5D6E-409C-BE32-E72D297353CC}">
              <c16:uniqueId val="{00000000-9F9C-4E72-A9CA-9CFAAFC6A8CC}"/>
            </c:ext>
          </c:extLst>
        </c:ser>
        <c:dLbls>
          <c:showLegendKey val="0"/>
          <c:showVal val="0"/>
          <c:showCatName val="0"/>
          <c:showSerName val="0"/>
          <c:showPercent val="0"/>
          <c:showBubbleSize val="0"/>
        </c:dLbls>
        <c:smooth val="0"/>
        <c:axId val="301012704"/>
        <c:axId val="301005816"/>
      </c:lineChart>
      <c:dateAx>
        <c:axId val="30101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05816"/>
        <c:crosses val="autoZero"/>
        <c:auto val="1"/>
        <c:lblOffset val="100"/>
        <c:baseTimeUnit val="days"/>
      </c:dateAx>
      <c:valAx>
        <c:axId val="30100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1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LOBECO GmbH</c:v>
                </c:pt>
              </c:strCache>
            </c:strRef>
          </c:tx>
          <c:spPr>
            <a:solidFill>
              <a:schemeClr val="accent1"/>
            </a:solidFill>
            <a:ln>
              <a:noFill/>
            </a:ln>
            <a:effectLst/>
          </c:spPr>
          <c:invertIfNegative val="0"/>
          <c:cat>
            <c:strRef>
              <c:f>Sheet1!$A$2</c:f>
              <c:strCache>
                <c:ptCount val="1"/>
                <c:pt idx="0">
                  <c:v>Interactions</c:v>
                </c:pt>
              </c:strCache>
            </c:strRef>
          </c:cat>
          <c:val>
            <c:numRef>
              <c:f>Sheet1!$B$2</c:f>
              <c:numCache>
                <c:formatCode>General</c:formatCode>
                <c:ptCount val="1"/>
                <c:pt idx="0">
                  <c:v>585</c:v>
                </c:pt>
              </c:numCache>
            </c:numRef>
          </c:val>
          <c:extLst>
            <c:ext xmlns:c16="http://schemas.microsoft.com/office/drawing/2014/chart" uri="{C3380CC4-5D6E-409C-BE32-E72D297353CC}">
              <c16:uniqueId val="{00000000-AF29-429B-8566-9A8A1EAF1E74}"/>
            </c:ext>
          </c:extLst>
        </c:ser>
        <c:dLbls>
          <c:showLegendKey val="0"/>
          <c:showVal val="0"/>
          <c:showCatName val="0"/>
          <c:showSerName val="0"/>
          <c:showPercent val="0"/>
          <c:showBubbleSize val="0"/>
        </c:dLbls>
        <c:gapWidth val="219"/>
        <c:overlap val="-27"/>
        <c:axId val="301017952"/>
        <c:axId val="301015984"/>
      </c:barChart>
      <c:catAx>
        <c:axId val="30101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15984"/>
        <c:crosses val="autoZero"/>
        <c:auto val="1"/>
        <c:lblAlgn val="ctr"/>
        <c:lblOffset val="100"/>
        <c:noMultiLvlLbl val="0"/>
      </c:catAx>
      <c:valAx>
        <c:axId val="30101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1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C4D6F-58BD-4B7C-8E8D-32C8DE837C43}"/>
              </a:ext>
            </a:extLst>
          </p:cNvPr>
          <p:cNvSpPr>
            <a:spLocks noGrp="1"/>
          </p:cNvSpPr>
          <p:nvPr>
            <p:ph type="ctrTitle"/>
          </p:nvPr>
        </p:nvSpPr>
        <p:spPr/>
        <p:txBody>
          <a:bodyPr/>
          <a:lstStyle/>
          <a:p>
            <a:r>
              <a:rPr lang="en-US"/>
              <a:t>LOBECO own channels</a:t>
            </a:r>
          </a:p>
        </p:txBody>
      </p:sp>
      <p:sp>
        <p:nvSpPr>
          <p:cNvPr id="3" name="Subtitle 2">
            <a:extLst>
              <a:ext uri="{FF2B5EF4-FFF2-40B4-BE49-F238E27FC236}">
                <a16:creationId xmlns:a16="http://schemas.microsoft.com/office/drawing/2014/main" id="{10879CDF-7D25-4F15-8BF6-C941FED05366}"/>
              </a:ext>
            </a:extLst>
          </p:cNvPr>
          <p:cNvSpPr>
            <a:spLocks noGrp="1"/>
          </p:cNvSpPr>
          <p:nvPr>
            <p:ph type="subTitle" idx="1"/>
          </p:nvPr>
        </p:nvSpPr>
        <p:spPr/>
        <p:txBody>
          <a:bodyPr/>
          <a:lstStyle/>
          <a:p>
            <a:r>
              <a:rPr lang="en-US"/>
              <a:t>LOBECO GmbH</a:t>
            </a:r>
          </a:p>
        </p:txBody>
      </p:sp>
    </p:spTree>
    <p:extLst>
      <p:ext uri="{BB962C8B-B14F-4D97-AF65-F5344CB8AC3E}">
        <p14:creationId xmlns:p14="http://schemas.microsoft.com/office/powerpoint/2010/main" val="4291558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4E4BF-744C-45B5-B944-1E73AB23ADD5}"/>
              </a:ext>
            </a:extLst>
          </p:cNvPr>
          <p:cNvSpPr>
            <a:spLocks noGrp="1"/>
          </p:cNvSpPr>
          <p:nvPr>
            <p:ph type="title"/>
          </p:nvPr>
        </p:nvSpPr>
        <p:spPr/>
        <p:txBody>
          <a:bodyPr/>
          <a:lstStyle/>
          <a:p>
            <a:r>
              <a:rPr lang="en-US"/>
              <a:t>Instagram Posts Table | LOBECO own channels - 1 of 7</a:t>
            </a:r>
          </a:p>
        </p:txBody>
      </p:sp>
      <p:graphicFrame>
        <p:nvGraphicFramePr>
          <p:cNvPr id="5" name="Table Placeholder 4">
            <a:extLst>
              <a:ext uri="{FF2B5EF4-FFF2-40B4-BE49-F238E27FC236}">
                <a16:creationId xmlns:a16="http://schemas.microsoft.com/office/drawing/2014/main" id="{98B42EEC-23A8-4D09-9C49-8A2EB15BBA0C}"/>
              </a:ext>
            </a:extLst>
          </p:cNvPr>
          <p:cNvGraphicFramePr>
            <a:graphicFrameLocks noGrp="1"/>
          </p:cNvGraphicFramePr>
          <p:nvPr>
            <p:ph type="tbl" sz="quarter" idx="13"/>
            <p:extLst>
              <p:ext uri="{D42A27DB-BD31-4B8C-83A1-F6EECF244321}">
                <p14:modId xmlns:p14="http://schemas.microsoft.com/office/powerpoint/2010/main" val="3618556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01022299"/>
                    </a:ext>
                  </a:extLst>
                </a:gridCol>
                <a:gridCol w="905256">
                  <a:extLst>
                    <a:ext uri="{9D8B030D-6E8A-4147-A177-3AD203B41FA5}">
                      <a16:colId xmlns:a16="http://schemas.microsoft.com/office/drawing/2014/main" val="3897865929"/>
                    </a:ext>
                  </a:extLst>
                </a:gridCol>
                <a:gridCol w="329184">
                  <a:extLst>
                    <a:ext uri="{9D8B030D-6E8A-4147-A177-3AD203B41FA5}">
                      <a16:colId xmlns:a16="http://schemas.microsoft.com/office/drawing/2014/main" val="4036238156"/>
                    </a:ext>
                  </a:extLst>
                </a:gridCol>
                <a:gridCol w="329184">
                  <a:extLst>
                    <a:ext uri="{9D8B030D-6E8A-4147-A177-3AD203B41FA5}">
                      <a16:colId xmlns:a16="http://schemas.microsoft.com/office/drawing/2014/main" val="967579057"/>
                    </a:ext>
                  </a:extLst>
                </a:gridCol>
                <a:gridCol w="329184">
                  <a:extLst>
                    <a:ext uri="{9D8B030D-6E8A-4147-A177-3AD203B41FA5}">
                      <a16:colId xmlns:a16="http://schemas.microsoft.com/office/drawing/2014/main" val="1007761996"/>
                    </a:ext>
                  </a:extLst>
                </a:gridCol>
                <a:gridCol w="329184">
                  <a:extLst>
                    <a:ext uri="{9D8B030D-6E8A-4147-A177-3AD203B41FA5}">
                      <a16:colId xmlns:a16="http://schemas.microsoft.com/office/drawing/2014/main" val="2285922672"/>
                    </a:ext>
                  </a:extLst>
                </a:gridCol>
                <a:gridCol w="329184">
                  <a:extLst>
                    <a:ext uri="{9D8B030D-6E8A-4147-A177-3AD203B41FA5}">
                      <a16:colId xmlns:a16="http://schemas.microsoft.com/office/drawing/2014/main" val="2667945995"/>
                    </a:ext>
                  </a:extLst>
                </a:gridCol>
                <a:gridCol w="329184">
                  <a:extLst>
                    <a:ext uri="{9D8B030D-6E8A-4147-A177-3AD203B41FA5}">
                      <a16:colId xmlns:a16="http://schemas.microsoft.com/office/drawing/2014/main" val="3212942587"/>
                    </a:ext>
                  </a:extLst>
                </a:gridCol>
                <a:gridCol w="329184">
                  <a:extLst>
                    <a:ext uri="{9D8B030D-6E8A-4147-A177-3AD203B41FA5}">
                      <a16:colId xmlns:a16="http://schemas.microsoft.com/office/drawing/2014/main" val="2628959308"/>
                    </a:ext>
                  </a:extLst>
                </a:gridCol>
                <a:gridCol w="329184">
                  <a:extLst>
                    <a:ext uri="{9D8B030D-6E8A-4147-A177-3AD203B41FA5}">
                      <a16:colId xmlns:a16="http://schemas.microsoft.com/office/drawing/2014/main" val="2508232246"/>
                    </a:ext>
                  </a:extLst>
                </a:gridCol>
                <a:gridCol w="329184">
                  <a:extLst>
                    <a:ext uri="{9D8B030D-6E8A-4147-A177-3AD203B41FA5}">
                      <a16:colId xmlns:a16="http://schemas.microsoft.com/office/drawing/2014/main" val="3935761450"/>
                    </a:ext>
                  </a:extLst>
                </a:gridCol>
                <a:gridCol w="329184">
                  <a:extLst>
                    <a:ext uri="{9D8B030D-6E8A-4147-A177-3AD203B41FA5}">
                      <a16:colId xmlns:a16="http://schemas.microsoft.com/office/drawing/2014/main" val="3606221076"/>
                    </a:ext>
                  </a:extLst>
                </a:gridCol>
                <a:gridCol w="329184">
                  <a:extLst>
                    <a:ext uri="{9D8B030D-6E8A-4147-A177-3AD203B41FA5}">
                      <a16:colId xmlns:a16="http://schemas.microsoft.com/office/drawing/2014/main" val="1220716104"/>
                    </a:ext>
                  </a:extLst>
                </a:gridCol>
                <a:gridCol w="329184">
                  <a:extLst>
                    <a:ext uri="{9D8B030D-6E8A-4147-A177-3AD203B41FA5}">
                      <a16:colId xmlns:a16="http://schemas.microsoft.com/office/drawing/2014/main" val="1863624770"/>
                    </a:ext>
                  </a:extLst>
                </a:gridCol>
                <a:gridCol w="329184">
                  <a:extLst>
                    <a:ext uri="{9D8B030D-6E8A-4147-A177-3AD203B41FA5}">
                      <a16:colId xmlns:a16="http://schemas.microsoft.com/office/drawing/2014/main" val="370919872"/>
                    </a:ext>
                  </a:extLst>
                </a:gridCol>
                <a:gridCol w="329184">
                  <a:extLst>
                    <a:ext uri="{9D8B030D-6E8A-4147-A177-3AD203B41FA5}">
                      <a16:colId xmlns:a16="http://schemas.microsoft.com/office/drawing/2014/main" val="114073366"/>
                    </a:ext>
                  </a:extLst>
                </a:gridCol>
                <a:gridCol w="329184">
                  <a:extLst>
                    <a:ext uri="{9D8B030D-6E8A-4147-A177-3AD203B41FA5}">
                      <a16:colId xmlns:a16="http://schemas.microsoft.com/office/drawing/2014/main" val="1171849897"/>
                    </a:ext>
                  </a:extLst>
                </a:gridCol>
                <a:gridCol w="329184">
                  <a:extLst>
                    <a:ext uri="{9D8B030D-6E8A-4147-A177-3AD203B41FA5}">
                      <a16:colId xmlns:a16="http://schemas.microsoft.com/office/drawing/2014/main" val="397233715"/>
                    </a:ext>
                  </a:extLst>
                </a:gridCol>
                <a:gridCol w="329184">
                  <a:extLst>
                    <a:ext uri="{9D8B030D-6E8A-4147-A177-3AD203B41FA5}">
                      <a16:colId xmlns:a16="http://schemas.microsoft.com/office/drawing/2014/main" val="2576240575"/>
                    </a:ext>
                  </a:extLst>
                </a:gridCol>
                <a:gridCol w="329184">
                  <a:extLst>
                    <a:ext uri="{9D8B030D-6E8A-4147-A177-3AD203B41FA5}">
                      <a16:colId xmlns:a16="http://schemas.microsoft.com/office/drawing/2014/main" val="3929572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225113694"/>
                  </a:ext>
                </a:extLst>
              </a:tr>
            </a:tbl>
          </a:graphicData>
        </a:graphic>
      </p:graphicFrame>
      <p:sp>
        <p:nvSpPr>
          <p:cNvPr id="4" name="Text Placeholder 3">
            <a:extLst>
              <a:ext uri="{FF2B5EF4-FFF2-40B4-BE49-F238E27FC236}">
                <a16:creationId xmlns:a16="http://schemas.microsoft.com/office/drawing/2014/main" id="{D56C68C5-661B-4409-A20E-65130F349246}"/>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768927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FE205-DECB-448C-BDBD-F6E124FE4431}"/>
              </a:ext>
            </a:extLst>
          </p:cNvPr>
          <p:cNvSpPr>
            <a:spLocks noGrp="1"/>
          </p:cNvSpPr>
          <p:nvPr>
            <p:ph type="title"/>
          </p:nvPr>
        </p:nvSpPr>
        <p:spPr/>
        <p:txBody>
          <a:bodyPr/>
          <a:lstStyle/>
          <a:p>
            <a:r>
              <a:rPr lang="en-US"/>
              <a:t>Instagram Posts Table | LOBECO own channels - 2 of 7</a:t>
            </a:r>
          </a:p>
        </p:txBody>
      </p:sp>
      <p:graphicFrame>
        <p:nvGraphicFramePr>
          <p:cNvPr id="5" name="Table Placeholder 4">
            <a:extLst>
              <a:ext uri="{FF2B5EF4-FFF2-40B4-BE49-F238E27FC236}">
                <a16:creationId xmlns:a16="http://schemas.microsoft.com/office/drawing/2014/main" id="{594D6F7B-1E76-4779-B0A1-309992DA1FA7}"/>
              </a:ext>
            </a:extLst>
          </p:cNvPr>
          <p:cNvGraphicFramePr>
            <a:graphicFrameLocks noGrp="1"/>
          </p:cNvGraphicFramePr>
          <p:nvPr>
            <p:ph type="tbl" sz="quarter" idx="13"/>
            <p:extLst>
              <p:ext uri="{D42A27DB-BD31-4B8C-83A1-F6EECF244321}">
                <p14:modId xmlns:p14="http://schemas.microsoft.com/office/powerpoint/2010/main" val="1927066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66194402"/>
                    </a:ext>
                  </a:extLst>
                </a:gridCol>
                <a:gridCol w="905256">
                  <a:extLst>
                    <a:ext uri="{9D8B030D-6E8A-4147-A177-3AD203B41FA5}">
                      <a16:colId xmlns:a16="http://schemas.microsoft.com/office/drawing/2014/main" val="2352428861"/>
                    </a:ext>
                  </a:extLst>
                </a:gridCol>
                <a:gridCol w="329184">
                  <a:extLst>
                    <a:ext uri="{9D8B030D-6E8A-4147-A177-3AD203B41FA5}">
                      <a16:colId xmlns:a16="http://schemas.microsoft.com/office/drawing/2014/main" val="2699586443"/>
                    </a:ext>
                  </a:extLst>
                </a:gridCol>
                <a:gridCol w="329184">
                  <a:extLst>
                    <a:ext uri="{9D8B030D-6E8A-4147-A177-3AD203B41FA5}">
                      <a16:colId xmlns:a16="http://schemas.microsoft.com/office/drawing/2014/main" val="1270349"/>
                    </a:ext>
                  </a:extLst>
                </a:gridCol>
                <a:gridCol w="329184">
                  <a:extLst>
                    <a:ext uri="{9D8B030D-6E8A-4147-A177-3AD203B41FA5}">
                      <a16:colId xmlns:a16="http://schemas.microsoft.com/office/drawing/2014/main" val="3440302578"/>
                    </a:ext>
                  </a:extLst>
                </a:gridCol>
                <a:gridCol w="329184">
                  <a:extLst>
                    <a:ext uri="{9D8B030D-6E8A-4147-A177-3AD203B41FA5}">
                      <a16:colId xmlns:a16="http://schemas.microsoft.com/office/drawing/2014/main" val="1602527060"/>
                    </a:ext>
                  </a:extLst>
                </a:gridCol>
                <a:gridCol w="329184">
                  <a:extLst>
                    <a:ext uri="{9D8B030D-6E8A-4147-A177-3AD203B41FA5}">
                      <a16:colId xmlns:a16="http://schemas.microsoft.com/office/drawing/2014/main" val="2330258119"/>
                    </a:ext>
                  </a:extLst>
                </a:gridCol>
                <a:gridCol w="329184">
                  <a:extLst>
                    <a:ext uri="{9D8B030D-6E8A-4147-A177-3AD203B41FA5}">
                      <a16:colId xmlns:a16="http://schemas.microsoft.com/office/drawing/2014/main" val="2854388993"/>
                    </a:ext>
                  </a:extLst>
                </a:gridCol>
                <a:gridCol w="329184">
                  <a:extLst>
                    <a:ext uri="{9D8B030D-6E8A-4147-A177-3AD203B41FA5}">
                      <a16:colId xmlns:a16="http://schemas.microsoft.com/office/drawing/2014/main" val="77717094"/>
                    </a:ext>
                  </a:extLst>
                </a:gridCol>
                <a:gridCol w="329184">
                  <a:extLst>
                    <a:ext uri="{9D8B030D-6E8A-4147-A177-3AD203B41FA5}">
                      <a16:colId xmlns:a16="http://schemas.microsoft.com/office/drawing/2014/main" val="627525097"/>
                    </a:ext>
                  </a:extLst>
                </a:gridCol>
                <a:gridCol w="329184">
                  <a:extLst>
                    <a:ext uri="{9D8B030D-6E8A-4147-A177-3AD203B41FA5}">
                      <a16:colId xmlns:a16="http://schemas.microsoft.com/office/drawing/2014/main" val="114999071"/>
                    </a:ext>
                  </a:extLst>
                </a:gridCol>
                <a:gridCol w="329184">
                  <a:extLst>
                    <a:ext uri="{9D8B030D-6E8A-4147-A177-3AD203B41FA5}">
                      <a16:colId xmlns:a16="http://schemas.microsoft.com/office/drawing/2014/main" val="2364141381"/>
                    </a:ext>
                  </a:extLst>
                </a:gridCol>
                <a:gridCol w="329184">
                  <a:extLst>
                    <a:ext uri="{9D8B030D-6E8A-4147-A177-3AD203B41FA5}">
                      <a16:colId xmlns:a16="http://schemas.microsoft.com/office/drawing/2014/main" val="3638078355"/>
                    </a:ext>
                  </a:extLst>
                </a:gridCol>
                <a:gridCol w="329184">
                  <a:extLst>
                    <a:ext uri="{9D8B030D-6E8A-4147-A177-3AD203B41FA5}">
                      <a16:colId xmlns:a16="http://schemas.microsoft.com/office/drawing/2014/main" val="2795229392"/>
                    </a:ext>
                  </a:extLst>
                </a:gridCol>
                <a:gridCol w="329184">
                  <a:extLst>
                    <a:ext uri="{9D8B030D-6E8A-4147-A177-3AD203B41FA5}">
                      <a16:colId xmlns:a16="http://schemas.microsoft.com/office/drawing/2014/main" val="3855930524"/>
                    </a:ext>
                  </a:extLst>
                </a:gridCol>
                <a:gridCol w="329184">
                  <a:extLst>
                    <a:ext uri="{9D8B030D-6E8A-4147-A177-3AD203B41FA5}">
                      <a16:colId xmlns:a16="http://schemas.microsoft.com/office/drawing/2014/main" val="3180529228"/>
                    </a:ext>
                  </a:extLst>
                </a:gridCol>
                <a:gridCol w="329184">
                  <a:extLst>
                    <a:ext uri="{9D8B030D-6E8A-4147-A177-3AD203B41FA5}">
                      <a16:colId xmlns:a16="http://schemas.microsoft.com/office/drawing/2014/main" val="2860340356"/>
                    </a:ext>
                  </a:extLst>
                </a:gridCol>
                <a:gridCol w="329184">
                  <a:extLst>
                    <a:ext uri="{9D8B030D-6E8A-4147-A177-3AD203B41FA5}">
                      <a16:colId xmlns:a16="http://schemas.microsoft.com/office/drawing/2014/main" val="53255913"/>
                    </a:ext>
                  </a:extLst>
                </a:gridCol>
                <a:gridCol w="329184">
                  <a:extLst>
                    <a:ext uri="{9D8B030D-6E8A-4147-A177-3AD203B41FA5}">
                      <a16:colId xmlns:a16="http://schemas.microsoft.com/office/drawing/2014/main" val="2585421772"/>
                    </a:ext>
                  </a:extLst>
                </a:gridCol>
                <a:gridCol w="329184">
                  <a:extLst>
                    <a:ext uri="{9D8B030D-6E8A-4147-A177-3AD203B41FA5}">
                      <a16:colId xmlns:a16="http://schemas.microsoft.com/office/drawing/2014/main" val="428790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66797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- 2024-08-29 13:33:24</a:t>
                      </a:r>
                      <a:r>
                        <a:rPr kumimoji="0" lang="en-US" sz="1000" b="0" i="0" u="none" strike="noStrike" kern="1200" cap="none" spc="0" normalizeH="0" baseline="0" noProof="0">
                          <a:ln>
                            <a:noFill/>
                          </a:ln>
                          <a:solidFill>
                            <a:prstClr val="black"/>
                          </a:solidFill>
                          <a:effectLst/>
                          <a:uLnTx/>
                          <a:uFillTx/>
                          <a:latin typeface="Calibri"/>
                          <a:ea typeface="+mn-ea"/>
                          <a:cs typeface="+mn-cs"/>
                        </a:rPr>
                        <a:t>
 With the Bundesliga season having kicked off last weekend, we’re reflecting on our journey during this summer’s major football tournament UEFA @EURO2024 – #AthletesMarketing as the key to success.
The tournament is now six weeks behind us, but our work never stops. Behind the scenes, we were deeply involved in athletes marketing throughout the event, centered around the tournament director @Philipplahm, collaborating with TV experts, players, coaches, and establishing various partnership activations.
Our mission? Turning athletes into #Champions of #PersonalBranding. With tailored strategies, we create distinctive brands, identify the right partners, and ensure clear, impactful #Communication across all channels.
We define the right tactics and dominate the field together with our clients. 😎
The cumulative results of our clients during the tournament speak for themselves:
▶ 909 posts
▶ 12.3 million interactions
▶ 416.6 million impressions
As the @bundesliga continues, we’re prepared to keep guiding our athletes on their path to success - holistically and sustainably!
#LOBECOpower #EURO2024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35560894"/>
                  </a:ext>
                </a:extLst>
              </a:tr>
            </a:tbl>
          </a:graphicData>
        </a:graphic>
      </p:graphicFrame>
      <p:sp>
        <p:nvSpPr>
          <p:cNvPr id="4" name="Text Placeholder 3">
            <a:extLst>
              <a:ext uri="{FF2B5EF4-FFF2-40B4-BE49-F238E27FC236}">
                <a16:creationId xmlns:a16="http://schemas.microsoft.com/office/drawing/2014/main" id="{4E838068-C963-47A6-923A-3592B1D0E7F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587862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E66C4-9C4B-4783-A1A1-ADA4EECBB6EA}"/>
              </a:ext>
            </a:extLst>
          </p:cNvPr>
          <p:cNvSpPr>
            <a:spLocks noGrp="1"/>
          </p:cNvSpPr>
          <p:nvPr>
            <p:ph type="title"/>
          </p:nvPr>
        </p:nvSpPr>
        <p:spPr/>
        <p:txBody>
          <a:bodyPr/>
          <a:lstStyle/>
          <a:p>
            <a:r>
              <a:rPr lang="en-US"/>
              <a:t>Instagram Posts Table | LOBECO own channels - 3 of 7</a:t>
            </a:r>
          </a:p>
        </p:txBody>
      </p:sp>
      <p:graphicFrame>
        <p:nvGraphicFramePr>
          <p:cNvPr id="5" name="Table Placeholder 4">
            <a:extLst>
              <a:ext uri="{FF2B5EF4-FFF2-40B4-BE49-F238E27FC236}">
                <a16:creationId xmlns:a16="http://schemas.microsoft.com/office/drawing/2014/main" id="{8094C65B-A8B4-49EB-A88E-C0A351EECBCD}"/>
              </a:ext>
            </a:extLst>
          </p:cNvPr>
          <p:cNvGraphicFramePr>
            <a:graphicFrameLocks noGrp="1"/>
          </p:cNvGraphicFramePr>
          <p:nvPr>
            <p:ph type="tbl" sz="quarter" idx="13"/>
            <p:extLst>
              <p:ext uri="{D42A27DB-BD31-4B8C-83A1-F6EECF244321}">
                <p14:modId xmlns:p14="http://schemas.microsoft.com/office/powerpoint/2010/main" val="4277319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25513117"/>
                    </a:ext>
                  </a:extLst>
                </a:gridCol>
                <a:gridCol w="905256">
                  <a:extLst>
                    <a:ext uri="{9D8B030D-6E8A-4147-A177-3AD203B41FA5}">
                      <a16:colId xmlns:a16="http://schemas.microsoft.com/office/drawing/2014/main" val="491735730"/>
                    </a:ext>
                  </a:extLst>
                </a:gridCol>
                <a:gridCol w="329184">
                  <a:extLst>
                    <a:ext uri="{9D8B030D-6E8A-4147-A177-3AD203B41FA5}">
                      <a16:colId xmlns:a16="http://schemas.microsoft.com/office/drawing/2014/main" val="2876520820"/>
                    </a:ext>
                  </a:extLst>
                </a:gridCol>
                <a:gridCol w="329184">
                  <a:extLst>
                    <a:ext uri="{9D8B030D-6E8A-4147-A177-3AD203B41FA5}">
                      <a16:colId xmlns:a16="http://schemas.microsoft.com/office/drawing/2014/main" val="781294105"/>
                    </a:ext>
                  </a:extLst>
                </a:gridCol>
                <a:gridCol w="329184">
                  <a:extLst>
                    <a:ext uri="{9D8B030D-6E8A-4147-A177-3AD203B41FA5}">
                      <a16:colId xmlns:a16="http://schemas.microsoft.com/office/drawing/2014/main" val="3035503714"/>
                    </a:ext>
                  </a:extLst>
                </a:gridCol>
                <a:gridCol w="329184">
                  <a:extLst>
                    <a:ext uri="{9D8B030D-6E8A-4147-A177-3AD203B41FA5}">
                      <a16:colId xmlns:a16="http://schemas.microsoft.com/office/drawing/2014/main" val="2426357361"/>
                    </a:ext>
                  </a:extLst>
                </a:gridCol>
                <a:gridCol w="329184">
                  <a:extLst>
                    <a:ext uri="{9D8B030D-6E8A-4147-A177-3AD203B41FA5}">
                      <a16:colId xmlns:a16="http://schemas.microsoft.com/office/drawing/2014/main" val="1985868814"/>
                    </a:ext>
                  </a:extLst>
                </a:gridCol>
                <a:gridCol w="329184">
                  <a:extLst>
                    <a:ext uri="{9D8B030D-6E8A-4147-A177-3AD203B41FA5}">
                      <a16:colId xmlns:a16="http://schemas.microsoft.com/office/drawing/2014/main" val="3858065758"/>
                    </a:ext>
                  </a:extLst>
                </a:gridCol>
                <a:gridCol w="329184">
                  <a:extLst>
                    <a:ext uri="{9D8B030D-6E8A-4147-A177-3AD203B41FA5}">
                      <a16:colId xmlns:a16="http://schemas.microsoft.com/office/drawing/2014/main" val="3106558878"/>
                    </a:ext>
                  </a:extLst>
                </a:gridCol>
                <a:gridCol w="329184">
                  <a:extLst>
                    <a:ext uri="{9D8B030D-6E8A-4147-A177-3AD203B41FA5}">
                      <a16:colId xmlns:a16="http://schemas.microsoft.com/office/drawing/2014/main" val="2581194443"/>
                    </a:ext>
                  </a:extLst>
                </a:gridCol>
                <a:gridCol w="329184">
                  <a:extLst>
                    <a:ext uri="{9D8B030D-6E8A-4147-A177-3AD203B41FA5}">
                      <a16:colId xmlns:a16="http://schemas.microsoft.com/office/drawing/2014/main" val="268000704"/>
                    </a:ext>
                  </a:extLst>
                </a:gridCol>
                <a:gridCol w="329184">
                  <a:extLst>
                    <a:ext uri="{9D8B030D-6E8A-4147-A177-3AD203B41FA5}">
                      <a16:colId xmlns:a16="http://schemas.microsoft.com/office/drawing/2014/main" val="110894720"/>
                    </a:ext>
                  </a:extLst>
                </a:gridCol>
                <a:gridCol w="329184">
                  <a:extLst>
                    <a:ext uri="{9D8B030D-6E8A-4147-A177-3AD203B41FA5}">
                      <a16:colId xmlns:a16="http://schemas.microsoft.com/office/drawing/2014/main" val="3580728449"/>
                    </a:ext>
                  </a:extLst>
                </a:gridCol>
                <a:gridCol w="329184">
                  <a:extLst>
                    <a:ext uri="{9D8B030D-6E8A-4147-A177-3AD203B41FA5}">
                      <a16:colId xmlns:a16="http://schemas.microsoft.com/office/drawing/2014/main" val="893213176"/>
                    </a:ext>
                  </a:extLst>
                </a:gridCol>
                <a:gridCol w="329184">
                  <a:extLst>
                    <a:ext uri="{9D8B030D-6E8A-4147-A177-3AD203B41FA5}">
                      <a16:colId xmlns:a16="http://schemas.microsoft.com/office/drawing/2014/main" val="4111644002"/>
                    </a:ext>
                  </a:extLst>
                </a:gridCol>
                <a:gridCol w="329184">
                  <a:extLst>
                    <a:ext uri="{9D8B030D-6E8A-4147-A177-3AD203B41FA5}">
                      <a16:colId xmlns:a16="http://schemas.microsoft.com/office/drawing/2014/main" val="3088402706"/>
                    </a:ext>
                  </a:extLst>
                </a:gridCol>
                <a:gridCol w="329184">
                  <a:extLst>
                    <a:ext uri="{9D8B030D-6E8A-4147-A177-3AD203B41FA5}">
                      <a16:colId xmlns:a16="http://schemas.microsoft.com/office/drawing/2014/main" val="1169524023"/>
                    </a:ext>
                  </a:extLst>
                </a:gridCol>
                <a:gridCol w="329184">
                  <a:extLst>
                    <a:ext uri="{9D8B030D-6E8A-4147-A177-3AD203B41FA5}">
                      <a16:colId xmlns:a16="http://schemas.microsoft.com/office/drawing/2014/main" val="1773339065"/>
                    </a:ext>
                  </a:extLst>
                </a:gridCol>
                <a:gridCol w="329184">
                  <a:extLst>
                    <a:ext uri="{9D8B030D-6E8A-4147-A177-3AD203B41FA5}">
                      <a16:colId xmlns:a16="http://schemas.microsoft.com/office/drawing/2014/main" val="2001586509"/>
                    </a:ext>
                  </a:extLst>
                </a:gridCol>
                <a:gridCol w="329184">
                  <a:extLst>
                    <a:ext uri="{9D8B030D-6E8A-4147-A177-3AD203B41FA5}">
                      <a16:colId xmlns:a16="http://schemas.microsoft.com/office/drawing/2014/main" val="27428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022737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- 2024-08-27 14:37:47</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Team 🚀
We welcome on board Cynthia Gunzenheimer as a new Senior Consultant &amp; Team Lead for our #ConsumerGoods vertical.
Cynthia brings a wealth of expertise in marketing, particularly in #SocialMedia. Her passion for the industry has shaped her academic journey and professional experiences, making her the perfect fit to lead our Consumer Goods team together with Director Frederik Paschko.
With the newly created vertical, we are taking a significant step forward in expanding our business and enhancing our services. This new department will allow us to deliver even greater value to our clients in the field of #DigitalCommunication.
Cynthia, we are excited to work with you and to grow our Consumer Goods team together!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33892228"/>
                  </a:ext>
                </a:extLst>
              </a:tr>
            </a:tbl>
          </a:graphicData>
        </a:graphic>
      </p:graphicFrame>
      <p:sp>
        <p:nvSpPr>
          <p:cNvPr id="4" name="Text Placeholder 3">
            <a:extLst>
              <a:ext uri="{FF2B5EF4-FFF2-40B4-BE49-F238E27FC236}">
                <a16:creationId xmlns:a16="http://schemas.microsoft.com/office/drawing/2014/main" id="{9E105442-8508-4FAA-9CDC-17A6E507D31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325594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8C4E0-4D0A-4231-8534-714745D96252}"/>
              </a:ext>
            </a:extLst>
          </p:cNvPr>
          <p:cNvSpPr>
            <a:spLocks noGrp="1"/>
          </p:cNvSpPr>
          <p:nvPr>
            <p:ph type="title"/>
          </p:nvPr>
        </p:nvSpPr>
        <p:spPr/>
        <p:txBody>
          <a:bodyPr/>
          <a:lstStyle/>
          <a:p>
            <a:r>
              <a:rPr lang="en-US"/>
              <a:t>Instagram Posts Table | LOBECO own channels - 4 of 7</a:t>
            </a:r>
          </a:p>
        </p:txBody>
      </p:sp>
      <p:graphicFrame>
        <p:nvGraphicFramePr>
          <p:cNvPr id="5" name="Table Placeholder 4">
            <a:extLst>
              <a:ext uri="{FF2B5EF4-FFF2-40B4-BE49-F238E27FC236}">
                <a16:creationId xmlns:a16="http://schemas.microsoft.com/office/drawing/2014/main" id="{5168D0D3-40C9-4D92-9979-EE0BE1F8DCA4}"/>
              </a:ext>
            </a:extLst>
          </p:cNvPr>
          <p:cNvGraphicFramePr>
            <a:graphicFrameLocks noGrp="1"/>
          </p:cNvGraphicFramePr>
          <p:nvPr>
            <p:ph type="tbl" sz="quarter" idx="13"/>
            <p:extLst>
              <p:ext uri="{D42A27DB-BD31-4B8C-83A1-F6EECF244321}">
                <p14:modId xmlns:p14="http://schemas.microsoft.com/office/powerpoint/2010/main" val="941574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65803305"/>
                    </a:ext>
                  </a:extLst>
                </a:gridCol>
                <a:gridCol w="905256">
                  <a:extLst>
                    <a:ext uri="{9D8B030D-6E8A-4147-A177-3AD203B41FA5}">
                      <a16:colId xmlns:a16="http://schemas.microsoft.com/office/drawing/2014/main" val="2698237478"/>
                    </a:ext>
                  </a:extLst>
                </a:gridCol>
                <a:gridCol w="329184">
                  <a:extLst>
                    <a:ext uri="{9D8B030D-6E8A-4147-A177-3AD203B41FA5}">
                      <a16:colId xmlns:a16="http://schemas.microsoft.com/office/drawing/2014/main" val="1613681770"/>
                    </a:ext>
                  </a:extLst>
                </a:gridCol>
                <a:gridCol w="329184">
                  <a:extLst>
                    <a:ext uri="{9D8B030D-6E8A-4147-A177-3AD203B41FA5}">
                      <a16:colId xmlns:a16="http://schemas.microsoft.com/office/drawing/2014/main" val="1397153116"/>
                    </a:ext>
                  </a:extLst>
                </a:gridCol>
                <a:gridCol w="329184">
                  <a:extLst>
                    <a:ext uri="{9D8B030D-6E8A-4147-A177-3AD203B41FA5}">
                      <a16:colId xmlns:a16="http://schemas.microsoft.com/office/drawing/2014/main" val="4054566997"/>
                    </a:ext>
                  </a:extLst>
                </a:gridCol>
                <a:gridCol w="329184">
                  <a:extLst>
                    <a:ext uri="{9D8B030D-6E8A-4147-A177-3AD203B41FA5}">
                      <a16:colId xmlns:a16="http://schemas.microsoft.com/office/drawing/2014/main" val="2266372159"/>
                    </a:ext>
                  </a:extLst>
                </a:gridCol>
                <a:gridCol w="329184">
                  <a:extLst>
                    <a:ext uri="{9D8B030D-6E8A-4147-A177-3AD203B41FA5}">
                      <a16:colId xmlns:a16="http://schemas.microsoft.com/office/drawing/2014/main" val="819141616"/>
                    </a:ext>
                  </a:extLst>
                </a:gridCol>
                <a:gridCol w="329184">
                  <a:extLst>
                    <a:ext uri="{9D8B030D-6E8A-4147-A177-3AD203B41FA5}">
                      <a16:colId xmlns:a16="http://schemas.microsoft.com/office/drawing/2014/main" val="2214268217"/>
                    </a:ext>
                  </a:extLst>
                </a:gridCol>
                <a:gridCol w="329184">
                  <a:extLst>
                    <a:ext uri="{9D8B030D-6E8A-4147-A177-3AD203B41FA5}">
                      <a16:colId xmlns:a16="http://schemas.microsoft.com/office/drawing/2014/main" val="2130548997"/>
                    </a:ext>
                  </a:extLst>
                </a:gridCol>
                <a:gridCol w="329184">
                  <a:extLst>
                    <a:ext uri="{9D8B030D-6E8A-4147-A177-3AD203B41FA5}">
                      <a16:colId xmlns:a16="http://schemas.microsoft.com/office/drawing/2014/main" val="1555134961"/>
                    </a:ext>
                  </a:extLst>
                </a:gridCol>
                <a:gridCol w="329184">
                  <a:extLst>
                    <a:ext uri="{9D8B030D-6E8A-4147-A177-3AD203B41FA5}">
                      <a16:colId xmlns:a16="http://schemas.microsoft.com/office/drawing/2014/main" val="686185698"/>
                    </a:ext>
                  </a:extLst>
                </a:gridCol>
                <a:gridCol w="329184">
                  <a:extLst>
                    <a:ext uri="{9D8B030D-6E8A-4147-A177-3AD203B41FA5}">
                      <a16:colId xmlns:a16="http://schemas.microsoft.com/office/drawing/2014/main" val="1416927920"/>
                    </a:ext>
                  </a:extLst>
                </a:gridCol>
                <a:gridCol w="329184">
                  <a:extLst>
                    <a:ext uri="{9D8B030D-6E8A-4147-A177-3AD203B41FA5}">
                      <a16:colId xmlns:a16="http://schemas.microsoft.com/office/drawing/2014/main" val="3726811273"/>
                    </a:ext>
                  </a:extLst>
                </a:gridCol>
                <a:gridCol w="329184">
                  <a:extLst>
                    <a:ext uri="{9D8B030D-6E8A-4147-A177-3AD203B41FA5}">
                      <a16:colId xmlns:a16="http://schemas.microsoft.com/office/drawing/2014/main" val="1845842281"/>
                    </a:ext>
                  </a:extLst>
                </a:gridCol>
                <a:gridCol w="329184">
                  <a:extLst>
                    <a:ext uri="{9D8B030D-6E8A-4147-A177-3AD203B41FA5}">
                      <a16:colId xmlns:a16="http://schemas.microsoft.com/office/drawing/2014/main" val="3708097764"/>
                    </a:ext>
                  </a:extLst>
                </a:gridCol>
                <a:gridCol w="329184">
                  <a:extLst>
                    <a:ext uri="{9D8B030D-6E8A-4147-A177-3AD203B41FA5}">
                      <a16:colId xmlns:a16="http://schemas.microsoft.com/office/drawing/2014/main" val="4040905946"/>
                    </a:ext>
                  </a:extLst>
                </a:gridCol>
                <a:gridCol w="329184">
                  <a:extLst>
                    <a:ext uri="{9D8B030D-6E8A-4147-A177-3AD203B41FA5}">
                      <a16:colId xmlns:a16="http://schemas.microsoft.com/office/drawing/2014/main" val="324601720"/>
                    </a:ext>
                  </a:extLst>
                </a:gridCol>
                <a:gridCol w="329184">
                  <a:extLst>
                    <a:ext uri="{9D8B030D-6E8A-4147-A177-3AD203B41FA5}">
                      <a16:colId xmlns:a16="http://schemas.microsoft.com/office/drawing/2014/main" val="1497561740"/>
                    </a:ext>
                  </a:extLst>
                </a:gridCol>
                <a:gridCol w="329184">
                  <a:extLst>
                    <a:ext uri="{9D8B030D-6E8A-4147-A177-3AD203B41FA5}">
                      <a16:colId xmlns:a16="http://schemas.microsoft.com/office/drawing/2014/main" val="2562232602"/>
                    </a:ext>
                  </a:extLst>
                </a:gridCol>
                <a:gridCol w="329184">
                  <a:extLst>
                    <a:ext uri="{9D8B030D-6E8A-4147-A177-3AD203B41FA5}">
                      <a16:colId xmlns:a16="http://schemas.microsoft.com/office/drawing/2014/main" val="246117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5708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- 2024-08-09 13:21:37</a:t>
                      </a:r>
                      <a:r>
                        <a:rPr kumimoji="0" lang="en-US" sz="1000" b="0" i="0" u="none" strike="noStrike" kern="1200" cap="none" spc="0" normalizeH="0" baseline="0" noProof="0">
                          <a:ln>
                            <a:noFill/>
                          </a:ln>
                          <a:solidFill>
                            <a:prstClr val="black"/>
                          </a:solidFill>
                          <a:effectLst/>
                          <a:uLnTx/>
                          <a:uFillTx/>
                          <a:latin typeface="Calibri"/>
                          <a:ea typeface="+mn-ea"/>
                          <a:cs typeface="+mn-cs"/>
                        </a:rPr>
                        <a:t>
 Emil Martini promoted to 'Head of Sponsoring &amp; Vermarktung'
We're thrilled to announce that Emil Martini has been promoted to the position of Head of #Sponsoring &amp; #Vermarktung. In this new role, Emil will lead a newly formed team alongside Marvin Leu, focusing on comprehensive #Sponsorship #Consulting.
Emil's team will cover all aspects of sponsorship, from finding the right partnerships, rights negotiation and consulting to campaign development and activation. Emil will report to Maximilian Sommer, who heads our Sport, Sponsoring &amp; Athletes division.
Congratulations, Emil! Your rapid rise to success is more than well-deserved and we’re excited about what the future holds with you on board!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75999647"/>
                  </a:ext>
                </a:extLst>
              </a:tr>
            </a:tbl>
          </a:graphicData>
        </a:graphic>
      </p:graphicFrame>
      <p:sp>
        <p:nvSpPr>
          <p:cNvPr id="4" name="Text Placeholder 3">
            <a:extLst>
              <a:ext uri="{FF2B5EF4-FFF2-40B4-BE49-F238E27FC236}">
                <a16:creationId xmlns:a16="http://schemas.microsoft.com/office/drawing/2014/main" id="{3E8A5A19-3EF8-40D8-9D23-D9B9E09DD55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81453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28379-57DE-4955-B22C-E8765AFB400B}"/>
              </a:ext>
            </a:extLst>
          </p:cNvPr>
          <p:cNvSpPr>
            <a:spLocks noGrp="1"/>
          </p:cNvSpPr>
          <p:nvPr>
            <p:ph type="title"/>
          </p:nvPr>
        </p:nvSpPr>
        <p:spPr/>
        <p:txBody>
          <a:bodyPr/>
          <a:lstStyle/>
          <a:p>
            <a:r>
              <a:rPr lang="en-US"/>
              <a:t>Instagram Posts Table | LOBECO own channels - 5 of 7</a:t>
            </a:r>
          </a:p>
        </p:txBody>
      </p:sp>
      <p:graphicFrame>
        <p:nvGraphicFramePr>
          <p:cNvPr id="5" name="Table Placeholder 4">
            <a:extLst>
              <a:ext uri="{FF2B5EF4-FFF2-40B4-BE49-F238E27FC236}">
                <a16:creationId xmlns:a16="http://schemas.microsoft.com/office/drawing/2014/main" id="{C202E096-DB3F-475D-9F91-E2106C100BBB}"/>
              </a:ext>
            </a:extLst>
          </p:cNvPr>
          <p:cNvGraphicFramePr>
            <a:graphicFrameLocks noGrp="1"/>
          </p:cNvGraphicFramePr>
          <p:nvPr>
            <p:ph type="tbl" sz="quarter" idx="13"/>
            <p:extLst>
              <p:ext uri="{D42A27DB-BD31-4B8C-83A1-F6EECF244321}">
                <p14:modId xmlns:p14="http://schemas.microsoft.com/office/powerpoint/2010/main" val="338120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139335761"/>
                    </a:ext>
                  </a:extLst>
                </a:gridCol>
                <a:gridCol w="905256">
                  <a:extLst>
                    <a:ext uri="{9D8B030D-6E8A-4147-A177-3AD203B41FA5}">
                      <a16:colId xmlns:a16="http://schemas.microsoft.com/office/drawing/2014/main" val="3488184348"/>
                    </a:ext>
                  </a:extLst>
                </a:gridCol>
                <a:gridCol w="329184">
                  <a:extLst>
                    <a:ext uri="{9D8B030D-6E8A-4147-A177-3AD203B41FA5}">
                      <a16:colId xmlns:a16="http://schemas.microsoft.com/office/drawing/2014/main" val="2560680299"/>
                    </a:ext>
                  </a:extLst>
                </a:gridCol>
                <a:gridCol w="329184">
                  <a:extLst>
                    <a:ext uri="{9D8B030D-6E8A-4147-A177-3AD203B41FA5}">
                      <a16:colId xmlns:a16="http://schemas.microsoft.com/office/drawing/2014/main" val="1685715986"/>
                    </a:ext>
                  </a:extLst>
                </a:gridCol>
                <a:gridCol w="329184">
                  <a:extLst>
                    <a:ext uri="{9D8B030D-6E8A-4147-A177-3AD203B41FA5}">
                      <a16:colId xmlns:a16="http://schemas.microsoft.com/office/drawing/2014/main" val="12284513"/>
                    </a:ext>
                  </a:extLst>
                </a:gridCol>
                <a:gridCol w="329184">
                  <a:extLst>
                    <a:ext uri="{9D8B030D-6E8A-4147-A177-3AD203B41FA5}">
                      <a16:colId xmlns:a16="http://schemas.microsoft.com/office/drawing/2014/main" val="2819607542"/>
                    </a:ext>
                  </a:extLst>
                </a:gridCol>
                <a:gridCol w="329184">
                  <a:extLst>
                    <a:ext uri="{9D8B030D-6E8A-4147-A177-3AD203B41FA5}">
                      <a16:colId xmlns:a16="http://schemas.microsoft.com/office/drawing/2014/main" val="718538531"/>
                    </a:ext>
                  </a:extLst>
                </a:gridCol>
                <a:gridCol w="329184">
                  <a:extLst>
                    <a:ext uri="{9D8B030D-6E8A-4147-A177-3AD203B41FA5}">
                      <a16:colId xmlns:a16="http://schemas.microsoft.com/office/drawing/2014/main" val="4168111951"/>
                    </a:ext>
                  </a:extLst>
                </a:gridCol>
                <a:gridCol w="329184">
                  <a:extLst>
                    <a:ext uri="{9D8B030D-6E8A-4147-A177-3AD203B41FA5}">
                      <a16:colId xmlns:a16="http://schemas.microsoft.com/office/drawing/2014/main" val="507213087"/>
                    </a:ext>
                  </a:extLst>
                </a:gridCol>
                <a:gridCol w="329184">
                  <a:extLst>
                    <a:ext uri="{9D8B030D-6E8A-4147-A177-3AD203B41FA5}">
                      <a16:colId xmlns:a16="http://schemas.microsoft.com/office/drawing/2014/main" val="3521804703"/>
                    </a:ext>
                  </a:extLst>
                </a:gridCol>
                <a:gridCol w="329184">
                  <a:extLst>
                    <a:ext uri="{9D8B030D-6E8A-4147-A177-3AD203B41FA5}">
                      <a16:colId xmlns:a16="http://schemas.microsoft.com/office/drawing/2014/main" val="1658695125"/>
                    </a:ext>
                  </a:extLst>
                </a:gridCol>
                <a:gridCol w="329184">
                  <a:extLst>
                    <a:ext uri="{9D8B030D-6E8A-4147-A177-3AD203B41FA5}">
                      <a16:colId xmlns:a16="http://schemas.microsoft.com/office/drawing/2014/main" val="3583288370"/>
                    </a:ext>
                  </a:extLst>
                </a:gridCol>
                <a:gridCol w="329184">
                  <a:extLst>
                    <a:ext uri="{9D8B030D-6E8A-4147-A177-3AD203B41FA5}">
                      <a16:colId xmlns:a16="http://schemas.microsoft.com/office/drawing/2014/main" val="831095787"/>
                    </a:ext>
                  </a:extLst>
                </a:gridCol>
                <a:gridCol w="329184">
                  <a:extLst>
                    <a:ext uri="{9D8B030D-6E8A-4147-A177-3AD203B41FA5}">
                      <a16:colId xmlns:a16="http://schemas.microsoft.com/office/drawing/2014/main" val="523882562"/>
                    </a:ext>
                  </a:extLst>
                </a:gridCol>
                <a:gridCol w="329184">
                  <a:extLst>
                    <a:ext uri="{9D8B030D-6E8A-4147-A177-3AD203B41FA5}">
                      <a16:colId xmlns:a16="http://schemas.microsoft.com/office/drawing/2014/main" val="93791306"/>
                    </a:ext>
                  </a:extLst>
                </a:gridCol>
                <a:gridCol w="329184">
                  <a:extLst>
                    <a:ext uri="{9D8B030D-6E8A-4147-A177-3AD203B41FA5}">
                      <a16:colId xmlns:a16="http://schemas.microsoft.com/office/drawing/2014/main" val="1012091558"/>
                    </a:ext>
                  </a:extLst>
                </a:gridCol>
                <a:gridCol w="329184">
                  <a:extLst>
                    <a:ext uri="{9D8B030D-6E8A-4147-A177-3AD203B41FA5}">
                      <a16:colId xmlns:a16="http://schemas.microsoft.com/office/drawing/2014/main" val="3221511938"/>
                    </a:ext>
                  </a:extLst>
                </a:gridCol>
                <a:gridCol w="329184">
                  <a:extLst>
                    <a:ext uri="{9D8B030D-6E8A-4147-A177-3AD203B41FA5}">
                      <a16:colId xmlns:a16="http://schemas.microsoft.com/office/drawing/2014/main" val="3313277026"/>
                    </a:ext>
                  </a:extLst>
                </a:gridCol>
                <a:gridCol w="329184">
                  <a:extLst>
                    <a:ext uri="{9D8B030D-6E8A-4147-A177-3AD203B41FA5}">
                      <a16:colId xmlns:a16="http://schemas.microsoft.com/office/drawing/2014/main" val="2601613768"/>
                    </a:ext>
                  </a:extLst>
                </a:gridCol>
                <a:gridCol w="329184">
                  <a:extLst>
                    <a:ext uri="{9D8B030D-6E8A-4147-A177-3AD203B41FA5}">
                      <a16:colId xmlns:a16="http://schemas.microsoft.com/office/drawing/2014/main" val="2537726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2669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- 2024-08-07 14:42:26</a:t>
                      </a:r>
                      <a:r>
                        <a:rPr kumimoji="0" lang="en-US" sz="1000" b="0" i="0" u="none" strike="noStrike" kern="1200" cap="none" spc="0" normalizeH="0" baseline="0" noProof="0">
                          <a:ln>
                            <a:noFill/>
                          </a:ln>
                          <a:solidFill>
                            <a:prstClr val="black"/>
                          </a:solidFill>
                          <a:effectLst/>
                          <a:uLnTx/>
                          <a:uFillTx/>
                          <a:latin typeface="Calibri"/>
                          <a:ea typeface="+mn-ea"/>
                          <a:cs typeface="+mn-cs"/>
                        </a:rPr>
                        <a:t>
 Strategic #Sponsorship session with @europapark
Our teams Consumer Goods &amp; Sponsoring dedicated an intensive day to a workshop with Europa-Park, focusing on sponsorship strategy.
Together with our long-standing client, we achieved excellent results, we aligned on future partnerships, we set the stage for future success and even topped off the day with a thrilling roller coaster ride as the perfect ending. 🎢
We’re looking forward to our next steps together!
#LOBECOpower #SocialMediaStrategy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27770873"/>
                  </a:ext>
                </a:extLst>
              </a:tr>
            </a:tbl>
          </a:graphicData>
        </a:graphic>
      </p:graphicFrame>
      <p:sp>
        <p:nvSpPr>
          <p:cNvPr id="4" name="Text Placeholder 3">
            <a:extLst>
              <a:ext uri="{FF2B5EF4-FFF2-40B4-BE49-F238E27FC236}">
                <a16:creationId xmlns:a16="http://schemas.microsoft.com/office/drawing/2014/main" id="{839EF7E8-AC52-4BEF-B268-4ABEECA7E32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943073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65DD-5E1A-470D-9384-391F5C7D707C}"/>
              </a:ext>
            </a:extLst>
          </p:cNvPr>
          <p:cNvSpPr>
            <a:spLocks noGrp="1"/>
          </p:cNvSpPr>
          <p:nvPr>
            <p:ph type="title"/>
          </p:nvPr>
        </p:nvSpPr>
        <p:spPr/>
        <p:txBody>
          <a:bodyPr/>
          <a:lstStyle/>
          <a:p>
            <a:r>
              <a:rPr lang="en-US"/>
              <a:t>Instagram Posts Table | LOBECO own channels - 6 of 7</a:t>
            </a:r>
          </a:p>
        </p:txBody>
      </p:sp>
      <p:graphicFrame>
        <p:nvGraphicFramePr>
          <p:cNvPr id="5" name="Table Placeholder 4">
            <a:extLst>
              <a:ext uri="{FF2B5EF4-FFF2-40B4-BE49-F238E27FC236}">
                <a16:creationId xmlns:a16="http://schemas.microsoft.com/office/drawing/2014/main" id="{550BDA04-0DDB-45F9-804C-452BDD7A6007}"/>
              </a:ext>
            </a:extLst>
          </p:cNvPr>
          <p:cNvGraphicFramePr>
            <a:graphicFrameLocks noGrp="1"/>
          </p:cNvGraphicFramePr>
          <p:nvPr>
            <p:ph type="tbl" sz="quarter" idx="13"/>
            <p:extLst>
              <p:ext uri="{D42A27DB-BD31-4B8C-83A1-F6EECF244321}">
                <p14:modId xmlns:p14="http://schemas.microsoft.com/office/powerpoint/2010/main" val="3544823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17091811"/>
                    </a:ext>
                  </a:extLst>
                </a:gridCol>
                <a:gridCol w="905256">
                  <a:extLst>
                    <a:ext uri="{9D8B030D-6E8A-4147-A177-3AD203B41FA5}">
                      <a16:colId xmlns:a16="http://schemas.microsoft.com/office/drawing/2014/main" val="1453331351"/>
                    </a:ext>
                  </a:extLst>
                </a:gridCol>
                <a:gridCol w="329184">
                  <a:extLst>
                    <a:ext uri="{9D8B030D-6E8A-4147-A177-3AD203B41FA5}">
                      <a16:colId xmlns:a16="http://schemas.microsoft.com/office/drawing/2014/main" val="158908715"/>
                    </a:ext>
                  </a:extLst>
                </a:gridCol>
                <a:gridCol w="329184">
                  <a:extLst>
                    <a:ext uri="{9D8B030D-6E8A-4147-A177-3AD203B41FA5}">
                      <a16:colId xmlns:a16="http://schemas.microsoft.com/office/drawing/2014/main" val="317699745"/>
                    </a:ext>
                  </a:extLst>
                </a:gridCol>
                <a:gridCol w="329184">
                  <a:extLst>
                    <a:ext uri="{9D8B030D-6E8A-4147-A177-3AD203B41FA5}">
                      <a16:colId xmlns:a16="http://schemas.microsoft.com/office/drawing/2014/main" val="319543135"/>
                    </a:ext>
                  </a:extLst>
                </a:gridCol>
                <a:gridCol w="329184">
                  <a:extLst>
                    <a:ext uri="{9D8B030D-6E8A-4147-A177-3AD203B41FA5}">
                      <a16:colId xmlns:a16="http://schemas.microsoft.com/office/drawing/2014/main" val="3964473779"/>
                    </a:ext>
                  </a:extLst>
                </a:gridCol>
                <a:gridCol w="329184">
                  <a:extLst>
                    <a:ext uri="{9D8B030D-6E8A-4147-A177-3AD203B41FA5}">
                      <a16:colId xmlns:a16="http://schemas.microsoft.com/office/drawing/2014/main" val="2308089374"/>
                    </a:ext>
                  </a:extLst>
                </a:gridCol>
                <a:gridCol w="329184">
                  <a:extLst>
                    <a:ext uri="{9D8B030D-6E8A-4147-A177-3AD203B41FA5}">
                      <a16:colId xmlns:a16="http://schemas.microsoft.com/office/drawing/2014/main" val="1070915815"/>
                    </a:ext>
                  </a:extLst>
                </a:gridCol>
                <a:gridCol w="329184">
                  <a:extLst>
                    <a:ext uri="{9D8B030D-6E8A-4147-A177-3AD203B41FA5}">
                      <a16:colId xmlns:a16="http://schemas.microsoft.com/office/drawing/2014/main" val="2114793924"/>
                    </a:ext>
                  </a:extLst>
                </a:gridCol>
                <a:gridCol w="329184">
                  <a:extLst>
                    <a:ext uri="{9D8B030D-6E8A-4147-A177-3AD203B41FA5}">
                      <a16:colId xmlns:a16="http://schemas.microsoft.com/office/drawing/2014/main" val="2074648215"/>
                    </a:ext>
                  </a:extLst>
                </a:gridCol>
                <a:gridCol w="329184">
                  <a:extLst>
                    <a:ext uri="{9D8B030D-6E8A-4147-A177-3AD203B41FA5}">
                      <a16:colId xmlns:a16="http://schemas.microsoft.com/office/drawing/2014/main" val="1654908723"/>
                    </a:ext>
                  </a:extLst>
                </a:gridCol>
                <a:gridCol w="329184">
                  <a:extLst>
                    <a:ext uri="{9D8B030D-6E8A-4147-A177-3AD203B41FA5}">
                      <a16:colId xmlns:a16="http://schemas.microsoft.com/office/drawing/2014/main" val="2844146369"/>
                    </a:ext>
                  </a:extLst>
                </a:gridCol>
                <a:gridCol w="329184">
                  <a:extLst>
                    <a:ext uri="{9D8B030D-6E8A-4147-A177-3AD203B41FA5}">
                      <a16:colId xmlns:a16="http://schemas.microsoft.com/office/drawing/2014/main" val="4055431422"/>
                    </a:ext>
                  </a:extLst>
                </a:gridCol>
                <a:gridCol w="329184">
                  <a:extLst>
                    <a:ext uri="{9D8B030D-6E8A-4147-A177-3AD203B41FA5}">
                      <a16:colId xmlns:a16="http://schemas.microsoft.com/office/drawing/2014/main" val="3030504572"/>
                    </a:ext>
                  </a:extLst>
                </a:gridCol>
                <a:gridCol w="329184">
                  <a:extLst>
                    <a:ext uri="{9D8B030D-6E8A-4147-A177-3AD203B41FA5}">
                      <a16:colId xmlns:a16="http://schemas.microsoft.com/office/drawing/2014/main" val="291470758"/>
                    </a:ext>
                  </a:extLst>
                </a:gridCol>
                <a:gridCol w="329184">
                  <a:extLst>
                    <a:ext uri="{9D8B030D-6E8A-4147-A177-3AD203B41FA5}">
                      <a16:colId xmlns:a16="http://schemas.microsoft.com/office/drawing/2014/main" val="3656148090"/>
                    </a:ext>
                  </a:extLst>
                </a:gridCol>
                <a:gridCol w="329184">
                  <a:extLst>
                    <a:ext uri="{9D8B030D-6E8A-4147-A177-3AD203B41FA5}">
                      <a16:colId xmlns:a16="http://schemas.microsoft.com/office/drawing/2014/main" val="1181610850"/>
                    </a:ext>
                  </a:extLst>
                </a:gridCol>
                <a:gridCol w="329184">
                  <a:extLst>
                    <a:ext uri="{9D8B030D-6E8A-4147-A177-3AD203B41FA5}">
                      <a16:colId xmlns:a16="http://schemas.microsoft.com/office/drawing/2014/main" val="1451081944"/>
                    </a:ext>
                  </a:extLst>
                </a:gridCol>
                <a:gridCol w="329184">
                  <a:extLst>
                    <a:ext uri="{9D8B030D-6E8A-4147-A177-3AD203B41FA5}">
                      <a16:colId xmlns:a16="http://schemas.microsoft.com/office/drawing/2014/main" val="2519934049"/>
                    </a:ext>
                  </a:extLst>
                </a:gridCol>
                <a:gridCol w="329184">
                  <a:extLst>
                    <a:ext uri="{9D8B030D-6E8A-4147-A177-3AD203B41FA5}">
                      <a16:colId xmlns:a16="http://schemas.microsoft.com/office/drawing/2014/main" val="950118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18667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- 2024-08-07 14:26:38</a:t>
                      </a:r>
                      <a:r>
                        <a:rPr kumimoji="0" lang="en-US" sz="1000" b="0" i="0" u="none" strike="noStrike" kern="1200" cap="none" spc="0" normalizeH="0" baseline="0" noProof="0">
                          <a:ln>
                            <a:noFill/>
                          </a:ln>
                          <a:solidFill>
                            <a:prstClr val="black"/>
                          </a:solidFill>
                          <a:effectLst/>
                          <a:uLnTx/>
                          <a:uFillTx/>
                          <a:latin typeface="Calibri"/>
                          <a:ea typeface="+mn-ea"/>
                          <a:cs typeface="+mn-cs"/>
                        </a:rPr>
                        <a:t>
 Niklas Ben el Mekki driving #Innovation as LOBECO's new Head of AI &amp; Video
To further expand our #AI and #Video services, we are excited to announce the promotion of Niklas Ben el Mekki to Head of AI &amp; Video. Niklas joined LOBECO in 2020 and has consistently taken on more responsibilities, demonstrating exceptional skills in leading and expanding both our client portfolio and his team. Since his start at LOBECO, Niklas has successfully established our Studios and grown our Video Team to an impressive eight members. 
Additionally, over the last 1 ½ years, Niklas has played a crucial role in establishing our new AI sector and building our AI Team, showcasing his expertise and passion for all kinds of #DigitalInnovation.
Niklas’ enthusiasm for Video and AI, coupled with his exceptional expertise and leadership experience, make him the ideal candidate for this role.
Congratulations, Niklas! We look forward to the journey ahead and are excited to continue growing together.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18536727"/>
                  </a:ext>
                </a:extLst>
              </a:tr>
            </a:tbl>
          </a:graphicData>
        </a:graphic>
      </p:graphicFrame>
      <p:sp>
        <p:nvSpPr>
          <p:cNvPr id="4" name="Text Placeholder 3">
            <a:extLst>
              <a:ext uri="{FF2B5EF4-FFF2-40B4-BE49-F238E27FC236}">
                <a16:creationId xmlns:a16="http://schemas.microsoft.com/office/drawing/2014/main" id="{84877FA7-F979-40E2-A9F3-8CCC8FF0BAD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756908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5E7F-AECD-469F-AEF4-EBD214FA1E42}"/>
              </a:ext>
            </a:extLst>
          </p:cNvPr>
          <p:cNvSpPr>
            <a:spLocks noGrp="1"/>
          </p:cNvSpPr>
          <p:nvPr>
            <p:ph type="title"/>
          </p:nvPr>
        </p:nvSpPr>
        <p:spPr/>
        <p:txBody>
          <a:bodyPr/>
          <a:lstStyle/>
          <a:p>
            <a:r>
              <a:rPr lang="en-US"/>
              <a:t>Instagram Posts Table | LOBECO own channels - 7 of 7</a:t>
            </a:r>
          </a:p>
        </p:txBody>
      </p:sp>
      <p:graphicFrame>
        <p:nvGraphicFramePr>
          <p:cNvPr id="5" name="Table Placeholder 4">
            <a:extLst>
              <a:ext uri="{FF2B5EF4-FFF2-40B4-BE49-F238E27FC236}">
                <a16:creationId xmlns:a16="http://schemas.microsoft.com/office/drawing/2014/main" id="{90265AF9-B657-47D2-AE23-F54557D5DF41}"/>
              </a:ext>
            </a:extLst>
          </p:cNvPr>
          <p:cNvGraphicFramePr>
            <a:graphicFrameLocks noGrp="1"/>
          </p:cNvGraphicFramePr>
          <p:nvPr>
            <p:ph type="tbl" sz="quarter" idx="13"/>
            <p:extLst>
              <p:ext uri="{D42A27DB-BD31-4B8C-83A1-F6EECF244321}">
                <p14:modId xmlns:p14="http://schemas.microsoft.com/office/powerpoint/2010/main" val="1142436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56162763"/>
                    </a:ext>
                  </a:extLst>
                </a:gridCol>
                <a:gridCol w="905256">
                  <a:extLst>
                    <a:ext uri="{9D8B030D-6E8A-4147-A177-3AD203B41FA5}">
                      <a16:colId xmlns:a16="http://schemas.microsoft.com/office/drawing/2014/main" val="1162084234"/>
                    </a:ext>
                  </a:extLst>
                </a:gridCol>
                <a:gridCol w="329184">
                  <a:extLst>
                    <a:ext uri="{9D8B030D-6E8A-4147-A177-3AD203B41FA5}">
                      <a16:colId xmlns:a16="http://schemas.microsoft.com/office/drawing/2014/main" val="382714044"/>
                    </a:ext>
                  </a:extLst>
                </a:gridCol>
                <a:gridCol w="329184">
                  <a:extLst>
                    <a:ext uri="{9D8B030D-6E8A-4147-A177-3AD203B41FA5}">
                      <a16:colId xmlns:a16="http://schemas.microsoft.com/office/drawing/2014/main" val="1818934876"/>
                    </a:ext>
                  </a:extLst>
                </a:gridCol>
                <a:gridCol w="329184">
                  <a:extLst>
                    <a:ext uri="{9D8B030D-6E8A-4147-A177-3AD203B41FA5}">
                      <a16:colId xmlns:a16="http://schemas.microsoft.com/office/drawing/2014/main" val="2555290178"/>
                    </a:ext>
                  </a:extLst>
                </a:gridCol>
                <a:gridCol w="329184">
                  <a:extLst>
                    <a:ext uri="{9D8B030D-6E8A-4147-A177-3AD203B41FA5}">
                      <a16:colId xmlns:a16="http://schemas.microsoft.com/office/drawing/2014/main" val="1982556575"/>
                    </a:ext>
                  </a:extLst>
                </a:gridCol>
                <a:gridCol w="329184">
                  <a:extLst>
                    <a:ext uri="{9D8B030D-6E8A-4147-A177-3AD203B41FA5}">
                      <a16:colId xmlns:a16="http://schemas.microsoft.com/office/drawing/2014/main" val="3249669278"/>
                    </a:ext>
                  </a:extLst>
                </a:gridCol>
                <a:gridCol w="329184">
                  <a:extLst>
                    <a:ext uri="{9D8B030D-6E8A-4147-A177-3AD203B41FA5}">
                      <a16:colId xmlns:a16="http://schemas.microsoft.com/office/drawing/2014/main" val="2617783529"/>
                    </a:ext>
                  </a:extLst>
                </a:gridCol>
                <a:gridCol w="329184">
                  <a:extLst>
                    <a:ext uri="{9D8B030D-6E8A-4147-A177-3AD203B41FA5}">
                      <a16:colId xmlns:a16="http://schemas.microsoft.com/office/drawing/2014/main" val="2242767968"/>
                    </a:ext>
                  </a:extLst>
                </a:gridCol>
                <a:gridCol w="329184">
                  <a:extLst>
                    <a:ext uri="{9D8B030D-6E8A-4147-A177-3AD203B41FA5}">
                      <a16:colId xmlns:a16="http://schemas.microsoft.com/office/drawing/2014/main" val="3957320080"/>
                    </a:ext>
                  </a:extLst>
                </a:gridCol>
                <a:gridCol w="329184">
                  <a:extLst>
                    <a:ext uri="{9D8B030D-6E8A-4147-A177-3AD203B41FA5}">
                      <a16:colId xmlns:a16="http://schemas.microsoft.com/office/drawing/2014/main" val="2770212117"/>
                    </a:ext>
                  </a:extLst>
                </a:gridCol>
                <a:gridCol w="329184">
                  <a:extLst>
                    <a:ext uri="{9D8B030D-6E8A-4147-A177-3AD203B41FA5}">
                      <a16:colId xmlns:a16="http://schemas.microsoft.com/office/drawing/2014/main" val="4227352262"/>
                    </a:ext>
                  </a:extLst>
                </a:gridCol>
                <a:gridCol w="329184">
                  <a:extLst>
                    <a:ext uri="{9D8B030D-6E8A-4147-A177-3AD203B41FA5}">
                      <a16:colId xmlns:a16="http://schemas.microsoft.com/office/drawing/2014/main" val="3508357349"/>
                    </a:ext>
                  </a:extLst>
                </a:gridCol>
                <a:gridCol w="329184">
                  <a:extLst>
                    <a:ext uri="{9D8B030D-6E8A-4147-A177-3AD203B41FA5}">
                      <a16:colId xmlns:a16="http://schemas.microsoft.com/office/drawing/2014/main" val="3029598567"/>
                    </a:ext>
                  </a:extLst>
                </a:gridCol>
                <a:gridCol w="329184">
                  <a:extLst>
                    <a:ext uri="{9D8B030D-6E8A-4147-A177-3AD203B41FA5}">
                      <a16:colId xmlns:a16="http://schemas.microsoft.com/office/drawing/2014/main" val="195208716"/>
                    </a:ext>
                  </a:extLst>
                </a:gridCol>
                <a:gridCol w="329184">
                  <a:extLst>
                    <a:ext uri="{9D8B030D-6E8A-4147-A177-3AD203B41FA5}">
                      <a16:colId xmlns:a16="http://schemas.microsoft.com/office/drawing/2014/main" val="3116006795"/>
                    </a:ext>
                  </a:extLst>
                </a:gridCol>
                <a:gridCol w="329184">
                  <a:extLst>
                    <a:ext uri="{9D8B030D-6E8A-4147-A177-3AD203B41FA5}">
                      <a16:colId xmlns:a16="http://schemas.microsoft.com/office/drawing/2014/main" val="2558480470"/>
                    </a:ext>
                  </a:extLst>
                </a:gridCol>
                <a:gridCol w="329184">
                  <a:extLst>
                    <a:ext uri="{9D8B030D-6E8A-4147-A177-3AD203B41FA5}">
                      <a16:colId xmlns:a16="http://schemas.microsoft.com/office/drawing/2014/main" val="1352369090"/>
                    </a:ext>
                  </a:extLst>
                </a:gridCol>
                <a:gridCol w="329184">
                  <a:extLst>
                    <a:ext uri="{9D8B030D-6E8A-4147-A177-3AD203B41FA5}">
                      <a16:colId xmlns:a16="http://schemas.microsoft.com/office/drawing/2014/main" val="3469622507"/>
                    </a:ext>
                  </a:extLst>
                </a:gridCol>
                <a:gridCol w="329184">
                  <a:extLst>
                    <a:ext uri="{9D8B030D-6E8A-4147-A177-3AD203B41FA5}">
                      <a16:colId xmlns:a16="http://schemas.microsoft.com/office/drawing/2014/main" val="461945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129290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- 2024-08-06 07:42:00</a:t>
                      </a:r>
                      <a:r>
                        <a:rPr kumimoji="0" lang="en-US" sz="1000" b="0" i="0" u="none" strike="noStrike" kern="1200" cap="none" spc="0" normalizeH="0" baseline="0" noProof="0">
                          <a:ln>
                            <a:noFill/>
                          </a:ln>
                          <a:solidFill>
                            <a:prstClr val="black"/>
                          </a:solidFill>
                          <a:effectLst/>
                          <a:uLnTx/>
                          <a:uFillTx/>
                          <a:latin typeface="Calibri"/>
                          <a:ea typeface="+mn-ea"/>
                          <a:cs typeface="+mn-cs"/>
                        </a:rPr>
                        <a:t>
 LOBECO names Frederik Paschko as Director of newly created Consumer Goods vertical
Frederik joined LOBECO in 2018 and has since demonstrated remarkable growth. Every year, he took on greater responsibility, managed a wider client portfolio, and showcased outstanding leadership skills in an ever-expanding team. His career journey has been nothing short of inspiring.
Frederik’s passion for the #Sports and #ConsumerGoods industry, along with his exceptional skills, has been instrumental in building our client portfolio, making him the perfect fit for this role.
LOBECO is now creating a “Consumer Goods” vertical within the company structure to further develop new business under the management of Frederik. Within his department we will also continue to expand our services in areas such as web services to provide optimal benefits for our clients in the field of #DigitalCommunication.
Congratulations, Freddi! We are excited about the future ahead.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7293979"/>
                  </a:ext>
                </a:extLst>
              </a:tr>
            </a:tbl>
          </a:graphicData>
        </a:graphic>
      </p:graphicFrame>
      <p:sp>
        <p:nvSpPr>
          <p:cNvPr id="4" name="Text Placeholder 3">
            <a:extLst>
              <a:ext uri="{FF2B5EF4-FFF2-40B4-BE49-F238E27FC236}">
                <a16:creationId xmlns:a16="http://schemas.microsoft.com/office/drawing/2014/main" id="{E3C7D7FA-90AE-47E9-B9BC-92046A94024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738799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D4CEA-725C-4ECE-8A30-BF11F17A0694}"/>
              </a:ext>
            </a:extLst>
          </p:cNvPr>
          <p:cNvSpPr>
            <a:spLocks noGrp="1"/>
          </p:cNvSpPr>
          <p:nvPr>
            <p:ph type="title"/>
          </p:nvPr>
        </p:nvSpPr>
        <p:spPr/>
        <p:txBody>
          <a:bodyPr/>
          <a:lstStyle/>
          <a:p>
            <a:r>
              <a:rPr lang="en-US"/>
              <a:t>Instagram Stories Table | LOBECO own channels - 1 of 8</a:t>
            </a:r>
          </a:p>
        </p:txBody>
      </p:sp>
      <p:graphicFrame>
        <p:nvGraphicFramePr>
          <p:cNvPr id="5" name="Table Placeholder 4">
            <a:extLst>
              <a:ext uri="{FF2B5EF4-FFF2-40B4-BE49-F238E27FC236}">
                <a16:creationId xmlns:a16="http://schemas.microsoft.com/office/drawing/2014/main" id="{8925CFFE-CA11-4B37-A801-CEC6571B55CF}"/>
              </a:ext>
            </a:extLst>
          </p:cNvPr>
          <p:cNvGraphicFramePr>
            <a:graphicFrameLocks noGrp="1"/>
          </p:cNvGraphicFramePr>
          <p:nvPr>
            <p:ph type="tbl" sz="quarter" idx="13"/>
            <p:extLst>
              <p:ext uri="{D42A27DB-BD31-4B8C-83A1-F6EECF244321}">
                <p14:modId xmlns:p14="http://schemas.microsoft.com/office/powerpoint/2010/main" val="1310200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72015499"/>
                    </a:ext>
                  </a:extLst>
                </a:gridCol>
                <a:gridCol w="1152144">
                  <a:extLst>
                    <a:ext uri="{9D8B030D-6E8A-4147-A177-3AD203B41FA5}">
                      <a16:colId xmlns:a16="http://schemas.microsoft.com/office/drawing/2014/main" val="4148450536"/>
                    </a:ext>
                  </a:extLst>
                </a:gridCol>
                <a:gridCol w="1481328">
                  <a:extLst>
                    <a:ext uri="{9D8B030D-6E8A-4147-A177-3AD203B41FA5}">
                      <a16:colId xmlns:a16="http://schemas.microsoft.com/office/drawing/2014/main" val="3249910747"/>
                    </a:ext>
                  </a:extLst>
                </a:gridCol>
                <a:gridCol w="1645920">
                  <a:extLst>
                    <a:ext uri="{9D8B030D-6E8A-4147-A177-3AD203B41FA5}">
                      <a16:colId xmlns:a16="http://schemas.microsoft.com/office/drawing/2014/main" val="3692896850"/>
                    </a:ext>
                  </a:extLst>
                </a:gridCol>
                <a:gridCol w="576072">
                  <a:extLst>
                    <a:ext uri="{9D8B030D-6E8A-4147-A177-3AD203B41FA5}">
                      <a16:colId xmlns:a16="http://schemas.microsoft.com/office/drawing/2014/main" val="4294456219"/>
                    </a:ext>
                  </a:extLst>
                </a:gridCol>
                <a:gridCol w="576072">
                  <a:extLst>
                    <a:ext uri="{9D8B030D-6E8A-4147-A177-3AD203B41FA5}">
                      <a16:colId xmlns:a16="http://schemas.microsoft.com/office/drawing/2014/main" val="770379609"/>
                    </a:ext>
                  </a:extLst>
                </a:gridCol>
                <a:gridCol w="576072">
                  <a:extLst>
                    <a:ext uri="{9D8B030D-6E8A-4147-A177-3AD203B41FA5}">
                      <a16:colId xmlns:a16="http://schemas.microsoft.com/office/drawing/2014/main" val="1997963482"/>
                    </a:ext>
                  </a:extLst>
                </a:gridCol>
                <a:gridCol w="576072">
                  <a:extLst>
                    <a:ext uri="{9D8B030D-6E8A-4147-A177-3AD203B41FA5}">
                      <a16:colId xmlns:a16="http://schemas.microsoft.com/office/drawing/2014/main" val="2138673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89323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- 2024-08-30 12:46:22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https://quintly-eu-image-storage.s3.amazonaws.com/9a06a9529ee85980a561d67d514c1b2b/864847b8dce9afa3edb10dff7973d2b4.jpg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MAGNIFIC Al: NEW
GAME-CHANGER
FOR PHOTO TOOLS?
THE POWER OF MAGNIFIC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2103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- 2024-08-29 12:17:04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https://quintly-eu-image-storage.s3.amazonaws.com/9a06a9529ee85980a561d67d514c1b2b/c25fd7baf7ee9c0e49e98a9ac5bc7bd2.jpg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IS REALLY THINKING?
INSIGHTS OF MACHINE 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10547881"/>
                  </a:ext>
                </a:extLst>
              </a:tr>
            </a:tbl>
          </a:graphicData>
        </a:graphic>
      </p:graphicFrame>
      <p:sp>
        <p:nvSpPr>
          <p:cNvPr id="4" name="Text Placeholder 3">
            <a:extLst>
              <a:ext uri="{FF2B5EF4-FFF2-40B4-BE49-F238E27FC236}">
                <a16:creationId xmlns:a16="http://schemas.microsoft.com/office/drawing/2014/main" id="{384A5092-4BA6-4C0E-9DD9-D6E15A41A244}"/>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773407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FA61B-BC63-42AA-A9EC-F78EC8ACAB7B}"/>
              </a:ext>
            </a:extLst>
          </p:cNvPr>
          <p:cNvSpPr>
            <a:spLocks noGrp="1"/>
          </p:cNvSpPr>
          <p:nvPr>
            <p:ph type="title"/>
          </p:nvPr>
        </p:nvSpPr>
        <p:spPr/>
        <p:txBody>
          <a:bodyPr/>
          <a:lstStyle/>
          <a:p>
            <a:r>
              <a:rPr lang="en-US"/>
              <a:t>Instagram Stories Table | LOBECO own channels - 2 of 8</a:t>
            </a:r>
          </a:p>
        </p:txBody>
      </p:sp>
      <p:graphicFrame>
        <p:nvGraphicFramePr>
          <p:cNvPr id="5" name="Table Placeholder 4">
            <a:extLst>
              <a:ext uri="{FF2B5EF4-FFF2-40B4-BE49-F238E27FC236}">
                <a16:creationId xmlns:a16="http://schemas.microsoft.com/office/drawing/2014/main" id="{85EBB874-8787-4D91-B31C-AFB19E23ADBC}"/>
              </a:ext>
            </a:extLst>
          </p:cNvPr>
          <p:cNvGraphicFramePr>
            <a:graphicFrameLocks noGrp="1"/>
          </p:cNvGraphicFramePr>
          <p:nvPr>
            <p:ph type="tbl" sz="quarter" idx="13"/>
            <p:extLst>
              <p:ext uri="{D42A27DB-BD31-4B8C-83A1-F6EECF244321}">
                <p14:modId xmlns:p14="http://schemas.microsoft.com/office/powerpoint/2010/main" val="251415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99513241"/>
                    </a:ext>
                  </a:extLst>
                </a:gridCol>
                <a:gridCol w="1152144">
                  <a:extLst>
                    <a:ext uri="{9D8B030D-6E8A-4147-A177-3AD203B41FA5}">
                      <a16:colId xmlns:a16="http://schemas.microsoft.com/office/drawing/2014/main" val="3821719348"/>
                    </a:ext>
                  </a:extLst>
                </a:gridCol>
                <a:gridCol w="1481328">
                  <a:extLst>
                    <a:ext uri="{9D8B030D-6E8A-4147-A177-3AD203B41FA5}">
                      <a16:colId xmlns:a16="http://schemas.microsoft.com/office/drawing/2014/main" val="3550637847"/>
                    </a:ext>
                  </a:extLst>
                </a:gridCol>
                <a:gridCol w="1645920">
                  <a:extLst>
                    <a:ext uri="{9D8B030D-6E8A-4147-A177-3AD203B41FA5}">
                      <a16:colId xmlns:a16="http://schemas.microsoft.com/office/drawing/2014/main" val="759512596"/>
                    </a:ext>
                  </a:extLst>
                </a:gridCol>
                <a:gridCol w="576072">
                  <a:extLst>
                    <a:ext uri="{9D8B030D-6E8A-4147-A177-3AD203B41FA5}">
                      <a16:colId xmlns:a16="http://schemas.microsoft.com/office/drawing/2014/main" val="1815191621"/>
                    </a:ext>
                  </a:extLst>
                </a:gridCol>
                <a:gridCol w="576072">
                  <a:extLst>
                    <a:ext uri="{9D8B030D-6E8A-4147-A177-3AD203B41FA5}">
                      <a16:colId xmlns:a16="http://schemas.microsoft.com/office/drawing/2014/main" val="348070053"/>
                    </a:ext>
                  </a:extLst>
                </a:gridCol>
                <a:gridCol w="576072">
                  <a:extLst>
                    <a:ext uri="{9D8B030D-6E8A-4147-A177-3AD203B41FA5}">
                      <a16:colId xmlns:a16="http://schemas.microsoft.com/office/drawing/2014/main" val="1228077409"/>
                    </a:ext>
                  </a:extLst>
                </a:gridCol>
                <a:gridCol w="576072">
                  <a:extLst>
                    <a:ext uri="{9D8B030D-6E8A-4147-A177-3AD203B41FA5}">
                      <a16:colId xmlns:a16="http://schemas.microsoft.com/office/drawing/2014/main" val="1870848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467963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- 2024-08-26 17:53:10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https://quintly-eu-image-storage.s3.amazonaws.com/9a06a9529ee85980a561d67d514c1b2b/a70e5ce251111eea460648af7c1ad544.jpg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VISIT OUR
NEW WEBSITE
LOBECO.DE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5822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- 2024-08-23 10:41:45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https://quintly-eu-image-storage.s3.amazonaws.com/9a06a9529ee85980a561d67d514c1b2b/08088fb5ef566860a5a8166a52f5a94b.jpg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MEET YOUR NEW EMPLOYEE?
IS THE ULTIMATE
BUSINESS BOOSTER?
HOW IS BECOMING A BOOSTER FOR YOUR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91427354"/>
                  </a:ext>
                </a:extLst>
              </a:tr>
            </a:tbl>
          </a:graphicData>
        </a:graphic>
      </p:graphicFrame>
      <p:sp>
        <p:nvSpPr>
          <p:cNvPr id="4" name="Text Placeholder 3">
            <a:extLst>
              <a:ext uri="{FF2B5EF4-FFF2-40B4-BE49-F238E27FC236}">
                <a16:creationId xmlns:a16="http://schemas.microsoft.com/office/drawing/2014/main" id="{52E2EEE3-2227-4392-A12F-8B29967524D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558780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DA7B6-84D1-4951-9910-5C3F591FA6D2}"/>
              </a:ext>
            </a:extLst>
          </p:cNvPr>
          <p:cNvSpPr>
            <a:spLocks noGrp="1"/>
          </p:cNvSpPr>
          <p:nvPr>
            <p:ph type="title"/>
          </p:nvPr>
        </p:nvSpPr>
        <p:spPr/>
        <p:txBody>
          <a:bodyPr/>
          <a:lstStyle/>
          <a:p>
            <a:r>
              <a:rPr lang="en-US"/>
              <a:t>Instagram Stories Table | LOBECO own channels - 3 of 8</a:t>
            </a:r>
          </a:p>
        </p:txBody>
      </p:sp>
      <p:graphicFrame>
        <p:nvGraphicFramePr>
          <p:cNvPr id="5" name="Table Placeholder 4">
            <a:extLst>
              <a:ext uri="{FF2B5EF4-FFF2-40B4-BE49-F238E27FC236}">
                <a16:creationId xmlns:a16="http://schemas.microsoft.com/office/drawing/2014/main" id="{65EDC39A-4743-4C28-BF47-F745BDCF22B9}"/>
              </a:ext>
            </a:extLst>
          </p:cNvPr>
          <p:cNvGraphicFramePr>
            <a:graphicFrameLocks noGrp="1"/>
          </p:cNvGraphicFramePr>
          <p:nvPr>
            <p:ph type="tbl" sz="quarter" idx="13"/>
            <p:extLst>
              <p:ext uri="{D42A27DB-BD31-4B8C-83A1-F6EECF244321}">
                <p14:modId xmlns:p14="http://schemas.microsoft.com/office/powerpoint/2010/main" val="105982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55561976"/>
                    </a:ext>
                  </a:extLst>
                </a:gridCol>
                <a:gridCol w="1152144">
                  <a:extLst>
                    <a:ext uri="{9D8B030D-6E8A-4147-A177-3AD203B41FA5}">
                      <a16:colId xmlns:a16="http://schemas.microsoft.com/office/drawing/2014/main" val="3143805163"/>
                    </a:ext>
                  </a:extLst>
                </a:gridCol>
                <a:gridCol w="1481328">
                  <a:extLst>
                    <a:ext uri="{9D8B030D-6E8A-4147-A177-3AD203B41FA5}">
                      <a16:colId xmlns:a16="http://schemas.microsoft.com/office/drawing/2014/main" val="3462416773"/>
                    </a:ext>
                  </a:extLst>
                </a:gridCol>
                <a:gridCol w="1645920">
                  <a:extLst>
                    <a:ext uri="{9D8B030D-6E8A-4147-A177-3AD203B41FA5}">
                      <a16:colId xmlns:a16="http://schemas.microsoft.com/office/drawing/2014/main" val="2665478153"/>
                    </a:ext>
                  </a:extLst>
                </a:gridCol>
                <a:gridCol w="576072">
                  <a:extLst>
                    <a:ext uri="{9D8B030D-6E8A-4147-A177-3AD203B41FA5}">
                      <a16:colId xmlns:a16="http://schemas.microsoft.com/office/drawing/2014/main" val="826899496"/>
                    </a:ext>
                  </a:extLst>
                </a:gridCol>
                <a:gridCol w="576072">
                  <a:extLst>
                    <a:ext uri="{9D8B030D-6E8A-4147-A177-3AD203B41FA5}">
                      <a16:colId xmlns:a16="http://schemas.microsoft.com/office/drawing/2014/main" val="4174428557"/>
                    </a:ext>
                  </a:extLst>
                </a:gridCol>
                <a:gridCol w="576072">
                  <a:extLst>
                    <a:ext uri="{9D8B030D-6E8A-4147-A177-3AD203B41FA5}">
                      <a16:colId xmlns:a16="http://schemas.microsoft.com/office/drawing/2014/main" val="2380388833"/>
                    </a:ext>
                  </a:extLst>
                </a:gridCol>
                <a:gridCol w="576072">
                  <a:extLst>
                    <a:ext uri="{9D8B030D-6E8A-4147-A177-3AD203B41FA5}">
                      <a16:colId xmlns:a16="http://schemas.microsoft.com/office/drawing/2014/main" val="3950698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2379660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- 2024-08-13 11:54:47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https://quintly-eu-image-storage.s3.amazonaws.com/9a06a9529ee85980a561d67d514c1b2b/06bd3b7070e6311323262ff9a090bd15.jpg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WE ARE
HIRING!
Praktikum Grafikdesign (m/w/d)
Pflichtpraktikum Social Media (m/w/d)
Standort München
Apply now &amp; join our team
f
X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30093718"/>
                  </a:ext>
                </a:extLst>
              </a:tr>
            </a:tbl>
          </a:graphicData>
        </a:graphic>
      </p:graphicFrame>
      <p:sp>
        <p:nvSpPr>
          <p:cNvPr id="4" name="Text Placeholder 3">
            <a:extLst>
              <a:ext uri="{FF2B5EF4-FFF2-40B4-BE49-F238E27FC236}">
                <a16:creationId xmlns:a16="http://schemas.microsoft.com/office/drawing/2014/main" id="{1369489F-8D06-4CB6-8B1F-957EDE6C7B8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589443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9EEF0-9673-4EFE-AD4E-AAAC9AE870D2}"/>
              </a:ext>
            </a:extLst>
          </p:cNvPr>
          <p:cNvSpPr>
            <a:spLocks noGrp="1"/>
          </p:cNvSpPr>
          <p:nvPr>
            <p:ph type="title"/>
          </p:nvPr>
        </p:nvSpPr>
        <p:spPr/>
        <p:txBody>
          <a:bodyPr/>
          <a:lstStyle/>
          <a:p>
            <a:r>
              <a:rPr lang="en-US"/>
              <a:t>Instagram Stories Table | LOBECO own channels - 4 of 8</a:t>
            </a:r>
          </a:p>
        </p:txBody>
      </p:sp>
      <p:graphicFrame>
        <p:nvGraphicFramePr>
          <p:cNvPr id="5" name="Table Placeholder 4">
            <a:extLst>
              <a:ext uri="{FF2B5EF4-FFF2-40B4-BE49-F238E27FC236}">
                <a16:creationId xmlns:a16="http://schemas.microsoft.com/office/drawing/2014/main" id="{5F4A78D4-C468-42B6-A385-E88325C4DFA0}"/>
              </a:ext>
            </a:extLst>
          </p:cNvPr>
          <p:cNvGraphicFramePr>
            <a:graphicFrameLocks noGrp="1"/>
          </p:cNvGraphicFramePr>
          <p:nvPr>
            <p:ph type="tbl" sz="quarter" idx="13"/>
            <p:extLst>
              <p:ext uri="{D42A27DB-BD31-4B8C-83A1-F6EECF244321}">
                <p14:modId xmlns:p14="http://schemas.microsoft.com/office/powerpoint/2010/main" val="1813092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9689075"/>
                    </a:ext>
                  </a:extLst>
                </a:gridCol>
                <a:gridCol w="1152144">
                  <a:extLst>
                    <a:ext uri="{9D8B030D-6E8A-4147-A177-3AD203B41FA5}">
                      <a16:colId xmlns:a16="http://schemas.microsoft.com/office/drawing/2014/main" val="2468386173"/>
                    </a:ext>
                  </a:extLst>
                </a:gridCol>
                <a:gridCol w="1481328">
                  <a:extLst>
                    <a:ext uri="{9D8B030D-6E8A-4147-A177-3AD203B41FA5}">
                      <a16:colId xmlns:a16="http://schemas.microsoft.com/office/drawing/2014/main" val="1708281859"/>
                    </a:ext>
                  </a:extLst>
                </a:gridCol>
                <a:gridCol w="1645920">
                  <a:extLst>
                    <a:ext uri="{9D8B030D-6E8A-4147-A177-3AD203B41FA5}">
                      <a16:colId xmlns:a16="http://schemas.microsoft.com/office/drawing/2014/main" val="632989674"/>
                    </a:ext>
                  </a:extLst>
                </a:gridCol>
                <a:gridCol w="576072">
                  <a:extLst>
                    <a:ext uri="{9D8B030D-6E8A-4147-A177-3AD203B41FA5}">
                      <a16:colId xmlns:a16="http://schemas.microsoft.com/office/drawing/2014/main" val="2440400593"/>
                    </a:ext>
                  </a:extLst>
                </a:gridCol>
                <a:gridCol w="576072">
                  <a:extLst>
                    <a:ext uri="{9D8B030D-6E8A-4147-A177-3AD203B41FA5}">
                      <a16:colId xmlns:a16="http://schemas.microsoft.com/office/drawing/2014/main" val="2804565171"/>
                    </a:ext>
                  </a:extLst>
                </a:gridCol>
                <a:gridCol w="576072">
                  <a:extLst>
                    <a:ext uri="{9D8B030D-6E8A-4147-A177-3AD203B41FA5}">
                      <a16:colId xmlns:a16="http://schemas.microsoft.com/office/drawing/2014/main" val="1156148945"/>
                    </a:ext>
                  </a:extLst>
                </a:gridCol>
                <a:gridCol w="576072">
                  <a:extLst>
                    <a:ext uri="{9D8B030D-6E8A-4147-A177-3AD203B41FA5}">
                      <a16:colId xmlns:a16="http://schemas.microsoft.com/office/drawing/2014/main" val="434848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546040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- 2024-08-12 11:41:36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https://quintly-eu-image-storage.s3.amazonaws.com/9a06a9529ee85980a561d67d514c1b2b/e44e55a8fc8021d7b618303bd92e1612.jpg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SPORTS DATA ZONF
SOCIAL MEDIA FOLLOWER
DEVELOPMENT BY GROWTH
TEAM DEUTSCHLAND
GOLD MEDAL WINNER
FOLLOWERS
FOLLOWERS
ATHLETE
GROWTH
26.07.2024
11.08.2024
ND
01 MARIE REICHERT
2.3 K
+
2.4 K
02 ELISA MEVIUS
9.9
+
11.7 K
+ 198%
03 SONJA GREINACHER
04 LUKAS MÄRTENS
15.9
42 K
+ 164%
05 CHRISTIAN KUKUK
11.7 K
30.8 K
+ 163%
16.1
+
40.2 K
06 YEMISI OGUNLEYE
6.8 K
+ 137%
07 SVENJA BRUNCKHORST
+
90%
08 DARJA VARFOLOMEEV
82.8 K
180
09 ISABELL WERTH
130 </a:t>
                      </a:r>
                      <a:r>
                        <a:rPr kumimoji="0" lang="az-Cyrl-AZ" sz="1000" b="0" i="0" u="none" strike="noStrike" kern="1200" cap="none" spc="0" normalizeH="0" baseline="0" noProof="0">
                          <a:ln>
                            <a:noFill/>
                          </a:ln>
                          <a:solidFill>
                            <a:prstClr val="black"/>
                          </a:solidFill>
                          <a:effectLst/>
                          <a:uLnTx/>
                          <a:uFillTx/>
                          <a:latin typeface="Calibri"/>
                          <a:ea typeface="+mn-ea"/>
                          <a:cs typeface="+mn-cs"/>
                        </a:rPr>
                        <a:t>к
+
39%
10 </a:t>
                      </a:r>
                      <a:r>
                        <a:rPr kumimoji="0" lang="en-US" sz="1000" b="0" i="0" u="none" strike="noStrike" kern="1200" cap="none" spc="0" normalizeH="0" baseline="0" noProof="0">
                          <a:ln>
                            <a:noFill/>
                          </a:ln>
                          <a:solidFill>
                            <a:prstClr val="black"/>
                          </a:solidFill>
                          <a:effectLst/>
                          <a:uLnTx/>
                          <a:uFillTx/>
                          <a:latin typeface="Calibri"/>
                          <a:ea typeface="+mn-ea"/>
                          <a:cs typeface="+mn-cs"/>
                        </a:rPr>
                        <a:t>LISA TERTSCH
7.2 K
+
39%
2024
*Rounded figures, Time: 11.08.2024
#SPORTSDATAZONE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87564767"/>
                  </a:ext>
                </a:extLst>
              </a:tr>
            </a:tbl>
          </a:graphicData>
        </a:graphic>
      </p:graphicFrame>
      <p:sp>
        <p:nvSpPr>
          <p:cNvPr id="4" name="Text Placeholder 3">
            <a:extLst>
              <a:ext uri="{FF2B5EF4-FFF2-40B4-BE49-F238E27FC236}">
                <a16:creationId xmlns:a16="http://schemas.microsoft.com/office/drawing/2014/main" id="{B9366A9F-BB82-477F-8A93-4663A95BD6A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591214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E5170-ADB4-4E4D-968D-1E52FA3198D3}"/>
              </a:ext>
            </a:extLst>
          </p:cNvPr>
          <p:cNvSpPr>
            <a:spLocks noGrp="1"/>
          </p:cNvSpPr>
          <p:nvPr>
            <p:ph type="title"/>
          </p:nvPr>
        </p:nvSpPr>
        <p:spPr/>
        <p:txBody>
          <a:bodyPr/>
          <a:lstStyle/>
          <a:p>
            <a:r>
              <a:rPr lang="en-US"/>
              <a:t>Instagram Stories Table | LOBECO own channels - 5 of 8</a:t>
            </a:r>
          </a:p>
        </p:txBody>
      </p:sp>
      <p:graphicFrame>
        <p:nvGraphicFramePr>
          <p:cNvPr id="5" name="Table Placeholder 4">
            <a:extLst>
              <a:ext uri="{FF2B5EF4-FFF2-40B4-BE49-F238E27FC236}">
                <a16:creationId xmlns:a16="http://schemas.microsoft.com/office/drawing/2014/main" id="{CE82E462-21AF-4DEE-8924-B6F006C0C680}"/>
              </a:ext>
            </a:extLst>
          </p:cNvPr>
          <p:cNvGraphicFramePr>
            <a:graphicFrameLocks noGrp="1"/>
          </p:cNvGraphicFramePr>
          <p:nvPr>
            <p:ph type="tbl" sz="quarter" idx="13"/>
            <p:extLst>
              <p:ext uri="{D42A27DB-BD31-4B8C-83A1-F6EECF244321}">
                <p14:modId xmlns:p14="http://schemas.microsoft.com/office/powerpoint/2010/main" val="3262530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00775647"/>
                    </a:ext>
                  </a:extLst>
                </a:gridCol>
                <a:gridCol w="1152144">
                  <a:extLst>
                    <a:ext uri="{9D8B030D-6E8A-4147-A177-3AD203B41FA5}">
                      <a16:colId xmlns:a16="http://schemas.microsoft.com/office/drawing/2014/main" val="321414236"/>
                    </a:ext>
                  </a:extLst>
                </a:gridCol>
                <a:gridCol w="1481328">
                  <a:extLst>
                    <a:ext uri="{9D8B030D-6E8A-4147-A177-3AD203B41FA5}">
                      <a16:colId xmlns:a16="http://schemas.microsoft.com/office/drawing/2014/main" val="141448212"/>
                    </a:ext>
                  </a:extLst>
                </a:gridCol>
                <a:gridCol w="1645920">
                  <a:extLst>
                    <a:ext uri="{9D8B030D-6E8A-4147-A177-3AD203B41FA5}">
                      <a16:colId xmlns:a16="http://schemas.microsoft.com/office/drawing/2014/main" val="2824526498"/>
                    </a:ext>
                  </a:extLst>
                </a:gridCol>
                <a:gridCol w="576072">
                  <a:extLst>
                    <a:ext uri="{9D8B030D-6E8A-4147-A177-3AD203B41FA5}">
                      <a16:colId xmlns:a16="http://schemas.microsoft.com/office/drawing/2014/main" val="640702486"/>
                    </a:ext>
                  </a:extLst>
                </a:gridCol>
                <a:gridCol w="576072">
                  <a:extLst>
                    <a:ext uri="{9D8B030D-6E8A-4147-A177-3AD203B41FA5}">
                      <a16:colId xmlns:a16="http://schemas.microsoft.com/office/drawing/2014/main" val="1926339954"/>
                    </a:ext>
                  </a:extLst>
                </a:gridCol>
                <a:gridCol w="576072">
                  <a:extLst>
                    <a:ext uri="{9D8B030D-6E8A-4147-A177-3AD203B41FA5}">
                      <a16:colId xmlns:a16="http://schemas.microsoft.com/office/drawing/2014/main" val="2733358527"/>
                    </a:ext>
                  </a:extLst>
                </a:gridCol>
                <a:gridCol w="576072">
                  <a:extLst>
                    <a:ext uri="{9D8B030D-6E8A-4147-A177-3AD203B41FA5}">
                      <a16:colId xmlns:a16="http://schemas.microsoft.com/office/drawing/2014/main" val="1290635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10565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- 2024-08-12 11:40:27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https://quintly-eu-image-storage.s3.amazonaws.com/9a06a9529ee85980a561d67d514c1b2b/bbae02b784f2e417d8263064b35f303a.jpg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LOBECO
Guten Morgen
How can Claude help you today?
Claude
3.5 Sonnet
Claude 3.5 Sonnet
1
Get started with an example below
Add content
Provide stakeholder
Extract insights from
Generate interview
perspective
report
questions
OUR Al EXPERTS' NEW CHALLENGE:
ANTHROPICS VERSUS CHATGPT?
READ MORE
WILL CHATGPT BE SURPASSED BY CLAUDE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89067600"/>
                  </a:ext>
                </a:extLst>
              </a:tr>
            </a:tbl>
          </a:graphicData>
        </a:graphic>
      </p:graphicFrame>
      <p:sp>
        <p:nvSpPr>
          <p:cNvPr id="4" name="Text Placeholder 3">
            <a:extLst>
              <a:ext uri="{FF2B5EF4-FFF2-40B4-BE49-F238E27FC236}">
                <a16:creationId xmlns:a16="http://schemas.microsoft.com/office/drawing/2014/main" id="{F4D055E5-E965-4DDC-B731-EFF96ABE9A34}"/>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758540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9BB70-A153-41F9-98F0-AC039B387250}"/>
              </a:ext>
            </a:extLst>
          </p:cNvPr>
          <p:cNvSpPr>
            <a:spLocks noGrp="1"/>
          </p:cNvSpPr>
          <p:nvPr>
            <p:ph type="title"/>
          </p:nvPr>
        </p:nvSpPr>
        <p:spPr/>
        <p:txBody>
          <a:bodyPr/>
          <a:lstStyle/>
          <a:p>
            <a:r>
              <a:rPr lang="en-US"/>
              <a:t>Instagram Stories Table | LOBECO own channels - 6 of 8</a:t>
            </a:r>
          </a:p>
        </p:txBody>
      </p:sp>
      <p:graphicFrame>
        <p:nvGraphicFramePr>
          <p:cNvPr id="5" name="Table Placeholder 4">
            <a:extLst>
              <a:ext uri="{FF2B5EF4-FFF2-40B4-BE49-F238E27FC236}">
                <a16:creationId xmlns:a16="http://schemas.microsoft.com/office/drawing/2014/main" id="{A978614B-A9DC-4C1E-B611-E0139D18A986}"/>
              </a:ext>
            </a:extLst>
          </p:cNvPr>
          <p:cNvGraphicFramePr>
            <a:graphicFrameLocks noGrp="1"/>
          </p:cNvGraphicFramePr>
          <p:nvPr>
            <p:ph type="tbl" sz="quarter" idx="13"/>
            <p:extLst>
              <p:ext uri="{D42A27DB-BD31-4B8C-83A1-F6EECF244321}">
                <p14:modId xmlns:p14="http://schemas.microsoft.com/office/powerpoint/2010/main" val="3070300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72688619"/>
                    </a:ext>
                  </a:extLst>
                </a:gridCol>
                <a:gridCol w="1152144">
                  <a:extLst>
                    <a:ext uri="{9D8B030D-6E8A-4147-A177-3AD203B41FA5}">
                      <a16:colId xmlns:a16="http://schemas.microsoft.com/office/drawing/2014/main" val="3548783711"/>
                    </a:ext>
                  </a:extLst>
                </a:gridCol>
                <a:gridCol w="1481328">
                  <a:extLst>
                    <a:ext uri="{9D8B030D-6E8A-4147-A177-3AD203B41FA5}">
                      <a16:colId xmlns:a16="http://schemas.microsoft.com/office/drawing/2014/main" val="1606809551"/>
                    </a:ext>
                  </a:extLst>
                </a:gridCol>
                <a:gridCol w="1645920">
                  <a:extLst>
                    <a:ext uri="{9D8B030D-6E8A-4147-A177-3AD203B41FA5}">
                      <a16:colId xmlns:a16="http://schemas.microsoft.com/office/drawing/2014/main" val="350120587"/>
                    </a:ext>
                  </a:extLst>
                </a:gridCol>
                <a:gridCol w="576072">
                  <a:extLst>
                    <a:ext uri="{9D8B030D-6E8A-4147-A177-3AD203B41FA5}">
                      <a16:colId xmlns:a16="http://schemas.microsoft.com/office/drawing/2014/main" val="3358959411"/>
                    </a:ext>
                  </a:extLst>
                </a:gridCol>
                <a:gridCol w="576072">
                  <a:extLst>
                    <a:ext uri="{9D8B030D-6E8A-4147-A177-3AD203B41FA5}">
                      <a16:colId xmlns:a16="http://schemas.microsoft.com/office/drawing/2014/main" val="2545867592"/>
                    </a:ext>
                  </a:extLst>
                </a:gridCol>
                <a:gridCol w="576072">
                  <a:extLst>
                    <a:ext uri="{9D8B030D-6E8A-4147-A177-3AD203B41FA5}">
                      <a16:colId xmlns:a16="http://schemas.microsoft.com/office/drawing/2014/main" val="2001505937"/>
                    </a:ext>
                  </a:extLst>
                </a:gridCol>
                <a:gridCol w="576072">
                  <a:extLst>
                    <a:ext uri="{9D8B030D-6E8A-4147-A177-3AD203B41FA5}">
                      <a16:colId xmlns:a16="http://schemas.microsoft.com/office/drawing/2014/main" val="1806108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61773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- 2024-08-07 07:23:41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https://quintly-eu-image-storage.s3.amazonaws.com/9a06a9529ee85980a561d67d514c1b2b/1e9df14cfb1f403c135449320dee3a88.jpg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0:44
Darüber hinaus hat er
vsa.ev and lobeco_gmbh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81603448"/>
                  </a:ext>
                </a:extLst>
              </a:tr>
            </a:tbl>
          </a:graphicData>
        </a:graphic>
      </p:graphicFrame>
      <p:sp>
        <p:nvSpPr>
          <p:cNvPr id="4" name="Text Placeholder 3">
            <a:extLst>
              <a:ext uri="{FF2B5EF4-FFF2-40B4-BE49-F238E27FC236}">
                <a16:creationId xmlns:a16="http://schemas.microsoft.com/office/drawing/2014/main" id="{54D69FBB-645B-4E06-9914-FE2CDBAF81C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734266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116A6-335C-4B67-81F0-6F047E9D9ECB}"/>
              </a:ext>
            </a:extLst>
          </p:cNvPr>
          <p:cNvSpPr>
            <a:spLocks noGrp="1"/>
          </p:cNvSpPr>
          <p:nvPr>
            <p:ph type="title"/>
          </p:nvPr>
        </p:nvSpPr>
        <p:spPr/>
        <p:txBody>
          <a:bodyPr/>
          <a:lstStyle/>
          <a:p>
            <a:r>
              <a:rPr lang="en-US"/>
              <a:t>Instagram Stories Table | LOBECO own channels - 7 of 8</a:t>
            </a:r>
          </a:p>
        </p:txBody>
      </p:sp>
      <p:graphicFrame>
        <p:nvGraphicFramePr>
          <p:cNvPr id="5" name="Table Placeholder 4">
            <a:extLst>
              <a:ext uri="{FF2B5EF4-FFF2-40B4-BE49-F238E27FC236}">
                <a16:creationId xmlns:a16="http://schemas.microsoft.com/office/drawing/2014/main" id="{77B786EA-A430-4DD7-82FD-B0174FDC8AD4}"/>
              </a:ext>
            </a:extLst>
          </p:cNvPr>
          <p:cNvGraphicFramePr>
            <a:graphicFrameLocks noGrp="1"/>
          </p:cNvGraphicFramePr>
          <p:nvPr>
            <p:ph type="tbl" sz="quarter" idx="13"/>
            <p:extLst>
              <p:ext uri="{D42A27DB-BD31-4B8C-83A1-F6EECF244321}">
                <p14:modId xmlns:p14="http://schemas.microsoft.com/office/powerpoint/2010/main" val="640059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00323851"/>
                    </a:ext>
                  </a:extLst>
                </a:gridCol>
                <a:gridCol w="1152144">
                  <a:extLst>
                    <a:ext uri="{9D8B030D-6E8A-4147-A177-3AD203B41FA5}">
                      <a16:colId xmlns:a16="http://schemas.microsoft.com/office/drawing/2014/main" val="1666991232"/>
                    </a:ext>
                  </a:extLst>
                </a:gridCol>
                <a:gridCol w="1481328">
                  <a:extLst>
                    <a:ext uri="{9D8B030D-6E8A-4147-A177-3AD203B41FA5}">
                      <a16:colId xmlns:a16="http://schemas.microsoft.com/office/drawing/2014/main" val="452682991"/>
                    </a:ext>
                  </a:extLst>
                </a:gridCol>
                <a:gridCol w="1645920">
                  <a:extLst>
                    <a:ext uri="{9D8B030D-6E8A-4147-A177-3AD203B41FA5}">
                      <a16:colId xmlns:a16="http://schemas.microsoft.com/office/drawing/2014/main" val="4061259274"/>
                    </a:ext>
                  </a:extLst>
                </a:gridCol>
                <a:gridCol w="576072">
                  <a:extLst>
                    <a:ext uri="{9D8B030D-6E8A-4147-A177-3AD203B41FA5}">
                      <a16:colId xmlns:a16="http://schemas.microsoft.com/office/drawing/2014/main" val="2951173480"/>
                    </a:ext>
                  </a:extLst>
                </a:gridCol>
                <a:gridCol w="576072">
                  <a:extLst>
                    <a:ext uri="{9D8B030D-6E8A-4147-A177-3AD203B41FA5}">
                      <a16:colId xmlns:a16="http://schemas.microsoft.com/office/drawing/2014/main" val="678792561"/>
                    </a:ext>
                  </a:extLst>
                </a:gridCol>
                <a:gridCol w="576072">
                  <a:extLst>
                    <a:ext uri="{9D8B030D-6E8A-4147-A177-3AD203B41FA5}">
                      <a16:colId xmlns:a16="http://schemas.microsoft.com/office/drawing/2014/main" val="2187360420"/>
                    </a:ext>
                  </a:extLst>
                </a:gridCol>
                <a:gridCol w="576072">
                  <a:extLst>
                    <a:ext uri="{9D8B030D-6E8A-4147-A177-3AD203B41FA5}">
                      <a16:colId xmlns:a16="http://schemas.microsoft.com/office/drawing/2014/main" val="1780803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370419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lobeco_gmbh - 2024-08-06 07:48:04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https://quintly-eu-image-storage.s3.amazonaws.com/9a06a9529ee85980a561d67d514c1b2b/f7f38b112f95f0e515479275a53ff6bb.jpg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VSA
LOBECO
Digitale
Meisterschaften
Ein Podcast der by LOBECO
Timo Röbbel
Dr. Holger Blask
Vorsitzender der Geschäftsführung
Leiter Marketing
DFB GmbH &amp; Co. KG
Continental Reifen Deutschland
Folge 2 Digitale
Meisterschaften mit
Dr. Holger Blask und...
Digitale Meisterschaften-
Ein Podcast der VSA
powered by LOBECO
Spotify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30252608"/>
                  </a:ext>
                </a:extLst>
              </a:tr>
            </a:tbl>
          </a:graphicData>
        </a:graphic>
      </p:graphicFrame>
      <p:sp>
        <p:nvSpPr>
          <p:cNvPr id="4" name="Text Placeholder 3">
            <a:extLst>
              <a:ext uri="{FF2B5EF4-FFF2-40B4-BE49-F238E27FC236}">
                <a16:creationId xmlns:a16="http://schemas.microsoft.com/office/drawing/2014/main" id="{7F1E53F5-6EF7-49EE-9F8F-A08FF8D420F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189511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AE9ED-B6A8-4D1E-A819-00371146472C}"/>
              </a:ext>
            </a:extLst>
          </p:cNvPr>
          <p:cNvSpPr>
            <a:spLocks noGrp="1"/>
          </p:cNvSpPr>
          <p:nvPr>
            <p:ph type="title"/>
          </p:nvPr>
        </p:nvSpPr>
        <p:spPr/>
        <p:txBody>
          <a:bodyPr/>
          <a:lstStyle/>
          <a:p>
            <a:r>
              <a:rPr lang="en-US"/>
              <a:t>Instagram Stories Table | LOBECO own channels - 8 of 8</a:t>
            </a:r>
          </a:p>
        </p:txBody>
      </p:sp>
      <p:graphicFrame>
        <p:nvGraphicFramePr>
          <p:cNvPr id="5" name="Table Placeholder 4">
            <a:extLst>
              <a:ext uri="{FF2B5EF4-FFF2-40B4-BE49-F238E27FC236}">
                <a16:creationId xmlns:a16="http://schemas.microsoft.com/office/drawing/2014/main" id="{DB5ABCCF-770F-4A57-8E85-C407F125974C}"/>
              </a:ext>
            </a:extLst>
          </p:cNvPr>
          <p:cNvGraphicFramePr>
            <a:graphicFrameLocks noGrp="1"/>
          </p:cNvGraphicFramePr>
          <p:nvPr>
            <p:ph type="tbl" sz="quarter" idx="13"/>
            <p:extLst>
              <p:ext uri="{D42A27DB-BD31-4B8C-83A1-F6EECF244321}">
                <p14:modId xmlns:p14="http://schemas.microsoft.com/office/powerpoint/2010/main" val="3071436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58083555"/>
                    </a:ext>
                  </a:extLst>
                </a:gridCol>
                <a:gridCol w="1152144">
                  <a:extLst>
                    <a:ext uri="{9D8B030D-6E8A-4147-A177-3AD203B41FA5}">
                      <a16:colId xmlns:a16="http://schemas.microsoft.com/office/drawing/2014/main" val="2617058513"/>
                    </a:ext>
                  </a:extLst>
                </a:gridCol>
                <a:gridCol w="1481328">
                  <a:extLst>
                    <a:ext uri="{9D8B030D-6E8A-4147-A177-3AD203B41FA5}">
                      <a16:colId xmlns:a16="http://schemas.microsoft.com/office/drawing/2014/main" val="3569885649"/>
                    </a:ext>
                  </a:extLst>
                </a:gridCol>
                <a:gridCol w="1645920">
                  <a:extLst>
                    <a:ext uri="{9D8B030D-6E8A-4147-A177-3AD203B41FA5}">
                      <a16:colId xmlns:a16="http://schemas.microsoft.com/office/drawing/2014/main" val="3315767098"/>
                    </a:ext>
                  </a:extLst>
                </a:gridCol>
                <a:gridCol w="576072">
                  <a:extLst>
                    <a:ext uri="{9D8B030D-6E8A-4147-A177-3AD203B41FA5}">
                      <a16:colId xmlns:a16="http://schemas.microsoft.com/office/drawing/2014/main" val="1117259453"/>
                    </a:ext>
                  </a:extLst>
                </a:gridCol>
                <a:gridCol w="576072">
                  <a:extLst>
                    <a:ext uri="{9D8B030D-6E8A-4147-A177-3AD203B41FA5}">
                      <a16:colId xmlns:a16="http://schemas.microsoft.com/office/drawing/2014/main" val="2274668005"/>
                    </a:ext>
                  </a:extLst>
                </a:gridCol>
                <a:gridCol w="576072">
                  <a:extLst>
                    <a:ext uri="{9D8B030D-6E8A-4147-A177-3AD203B41FA5}">
                      <a16:colId xmlns:a16="http://schemas.microsoft.com/office/drawing/2014/main" val="2247559882"/>
                    </a:ext>
                  </a:extLst>
                </a:gridCol>
                <a:gridCol w="576072">
                  <a:extLst>
                    <a:ext uri="{9D8B030D-6E8A-4147-A177-3AD203B41FA5}">
                      <a16:colId xmlns:a16="http://schemas.microsoft.com/office/drawing/2014/main" val="2860533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extLst>
                  <a:ext uri="{0D108BD9-81ED-4DB2-BD59-A6C34878D82A}">
                    <a16:rowId xmlns:a16="http://schemas.microsoft.com/office/drawing/2014/main" val="72944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lobeco_gmbh - 2024-08-06 07:47:47</a:t>
                      </a:r>
                      <a:r>
                        <a:rPr kumimoji="0" lang="en-US" sz="1000" b="0" i="0" u="none" strike="noStrike" kern="1200" cap="none" spc="0" normalizeH="0" baseline="0" noProof="0">
                          <a:ln>
                            <a:noFill/>
                          </a:ln>
                          <a:solidFill>
                            <a:prstClr val="black"/>
                          </a:solidFill>
                          <a:effectLst/>
                          <a:uLnTx/>
                          <a:uFillTx/>
                          <a:latin typeface="Calibri"/>
                          <a:ea typeface="+mn-ea"/>
                          <a:cs typeface="+mn-cs"/>
                        </a:rPr>
                        <a:t>
 VSA-Podcast 'Digitale Meisterschaften' powered by LOBECO with @dfb &amp; @continental_reifen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https://quintly-eu-image-storage.s3.amazonaws.com/9a06a9529ee85980a561d67d514c1b2b/60d5e356e1b1b94eb2603e3c2948f1a5.jpg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VSA-Podcast 'Digitale
powered by LOBECO
0:37
CONTIN
SINCE
vsa.ev und lobeco_gmbh
with @dfb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55180880"/>
                  </a:ext>
                </a:extLst>
              </a:tr>
            </a:tbl>
          </a:graphicData>
        </a:graphic>
      </p:graphicFrame>
      <p:sp>
        <p:nvSpPr>
          <p:cNvPr id="4" name="Text Placeholder 3">
            <a:extLst>
              <a:ext uri="{FF2B5EF4-FFF2-40B4-BE49-F238E27FC236}">
                <a16:creationId xmlns:a16="http://schemas.microsoft.com/office/drawing/2014/main" id="{ED6E8922-02D3-4837-8023-453EE7D95CA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87434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87FDF-6D3B-4B94-80B1-735837D5B3C7}"/>
              </a:ext>
            </a:extLst>
          </p:cNvPr>
          <p:cNvSpPr>
            <a:spLocks noGrp="1"/>
          </p:cNvSpPr>
          <p:nvPr>
            <p:ph type="title"/>
          </p:nvPr>
        </p:nvSpPr>
        <p:spPr/>
        <p:txBody>
          <a:bodyPr/>
          <a:lstStyle/>
          <a:p>
            <a:r>
              <a:rPr lang="en-US"/>
              <a:t>Instagram Followers Total | LOBECO own channels</a:t>
            </a:r>
          </a:p>
        </p:txBody>
      </p:sp>
      <p:graphicFrame>
        <p:nvGraphicFramePr>
          <p:cNvPr id="6" name="Chart Placeholder 5">
            <a:extLst>
              <a:ext uri="{FF2B5EF4-FFF2-40B4-BE49-F238E27FC236}">
                <a16:creationId xmlns:a16="http://schemas.microsoft.com/office/drawing/2014/main" id="{33C0B876-C472-42D6-A6B9-9B1A6536496E}"/>
              </a:ext>
            </a:extLst>
          </p:cNvPr>
          <p:cNvGraphicFramePr>
            <a:graphicFrameLocks noGrp="1"/>
          </p:cNvGraphicFramePr>
          <p:nvPr>
            <p:ph type="chart" sz="quarter" idx="13"/>
            <p:extLst>
              <p:ext uri="{D42A27DB-BD31-4B8C-83A1-F6EECF244321}">
                <p14:modId xmlns:p14="http://schemas.microsoft.com/office/powerpoint/2010/main" val="2727730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15CC2E-420D-4618-91F9-E8D63358C1A8}"/>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2422BB9D-106C-403B-9734-EC0513CC62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644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48B91-CC84-469E-9291-2AFAD2B65029}"/>
              </a:ext>
            </a:extLst>
          </p:cNvPr>
          <p:cNvSpPr>
            <a:spLocks noGrp="1"/>
          </p:cNvSpPr>
          <p:nvPr>
            <p:ph type="title"/>
          </p:nvPr>
        </p:nvSpPr>
        <p:spPr/>
        <p:txBody>
          <a:bodyPr/>
          <a:lstStyle/>
          <a:p>
            <a:r>
              <a:rPr lang="en-US"/>
              <a:t>Instagram Total Interactions | LOBECO own channels</a:t>
            </a:r>
          </a:p>
        </p:txBody>
      </p:sp>
      <p:graphicFrame>
        <p:nvGraphicFramePr>
          <p:cNvPr id="6" name="Chart Placeholder 5">
            <a:extLst>
              <a:ext uri="{FF2B5EF4-FFF2-40B4-BE49-F238E27FC236}">
                <a16:creationId xmlns:a16="http://schemas.microsoft.com/office/drawing/2014/main" id="{5CD3F776-BCAE-4810-A52E-3F590E3B6252}"/>
              </a:ext>
            </a:extLst>
          </p:cNvPr>
          <p:cNvGraphicFramePr>
            <a:graphicFrameLocks noGrp="1"/>
          </p:cNvGraphicFramePr>
          <p:nvPr>
            <p:ph type="chart" sz="quarter" idx="13"/>
            <p:extLst>
              <p:ext uri="{D42A27DB-BD31-4B8C-83A1-F6EECF244321}">
                <p14:modId xmlns:p14="http://schemas.microsoft.com/office/powerpoint/2010/main" val="3835137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985936-54E9-44C6-8321-EBCF4A8EA999}"/>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28BBE067-C75E-4994-BF29-53CE238A4C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1664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64C11-94D3-4D70-9D1C-48BC60710763}"/>
              </a:ext>
            </a:extLst>
          </p:cNvPr>
          <p:cNvSpPr>
            <a:spLocks noGrp="1"/>
          </p:cNvSpPr>
          <p:nvPr>
            <p:ph type="title"/>
          </p:nvPr>
        </p:nvSpPr>
        <p:spPr/>
        <p:txBody>
          <a:bodyPr/>
          <a:lstStyle/>
          <a:p>
            <a:r>
              <a:rPr lang="en-US"/>
              <a:t>Instagram Impressions  | LOBECO own channels</a:t>
            </a:r>
          </a:p>
        </p:txBody>
      </p:sp>
      <p:graphicFrame>
        <p:nvGraphicFramePr>
          <p:cNvPr id="6" name="Chart Placeholder 5">
            <a:extLst>
              <a:ext uri="{FF2B5EF4-FFF2-40B4-BE49-F238E27FC236}">
                <a16:creationId xmlns:a16="http://schemas.microsoft.com/office/drawing/2014/main" id="{FF6F02D8-5ABB-4C7D-B4F1-28A2D75B6E36}"/>
              </a:ext>
            </a:extLst>
          </p:cNvPr>
          <p:cNvGraphicFramePr>
            <a:graphicFrameLocks noGrp="1"/>
          </p:cNvGraphicFramePr>
          <p:nvPr>
            <p:ph type="chart" sz="quarter" idx="13"/>
            <p:extLst>
              <p:ext uri="{D42A27DB-BD31-4B8C-83A1-F6EECF244321}">
                <p14:modId xmlns:p14="http://schemas.microsoft.com/office/powerpoint/2010/main" val="3859276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A2FFD6-24C7-4B7E-94DC-D4E04B199FC6}"/>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DB25DEC3-475A-4E8E-AD90-FF04FAA08D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9107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3B41A-FC08-43AE-9374-B8B72A945AE8}"/>
              </a:ext>
            </a:extLst>
          </p:cNvPr>
          <p:cNvSpPr>
            <a:spLocks noGrp="1"/>
          </p:cNvSpPr>
          <p:nvPr>
            <p:ph type="title"/>
          </p:nvPr>
        </p:nvSpPr>
        <p:spPr/>
        <p:txBody>
          <a:bodyPr/>
          <a:lstStyle/>
          <a:p>
            <a:r>
              <a:rPr lang="en-US"/>
              <a:t>LinkedIn Posts Table | LOBECO own channels - 1 of 18</a:t>
            </a:r>
          </a:p>
        </p:txBody>
      </p:sp>
      <p:graphicFrame>
        <p:nvGraphicFramePr>
          <p:cNvPr id="5" name="Table Placeholder 4">
            <a:extLst>
              <a:ext uri="{FF2B5EF4-FFF2-40B4-BE49-F238E27FC236}">
                <a16:creationId xmlns:a16="http://schemas.microsoft.com/office/drawing/2014/main" id="{86FCEA9B-16C7-417B-B5D0-6D8480FFB117}"/>
              </a:ext>
            </a:extLst>
          </p:cNvPr>
          <p:cNvGraphicFramePr>
            <a:graphicFrameLocks noGrp="1"/>
          </p:cNvGraphicFramePr>
          <p:nvPr>
            <p:ph type="tbl" sz="quarter" idx="13"/>
            <p:extLst>
              <p:ext uri="{D42A27DB-BD31-4B8C-83A1-F6EECF244321}">
                <p14:modId xmlns:p14="http://schemas.microsoft.com/office/powerpoint/2010/main" val="2199960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14476487"/>
                    </a:ext>
                  </a:extLst>
                </a:gridCol>
                <a:gridCol w="1563623">
                  <a:extLst>
                    <a:ext uri="{9D8B030D-6E8A-4147-A177-3AD203B41FA5}">
                      <a16:colId xmlns:a16="http://schemas.microsoft.com/office/drawing/2014/main" val="165779169"/>
                    </a:ext>
                  </a:extLst>
                </a:gridCol>
                <a:gridCol w="493776">
                  <a:extLst>
                    <a:ext uri="{9D8B030D-6E8A-4147-A177-3AD203B41FA5}">
                      <a16:colId xmlns:a16="http://schemas.microsoft.com/office/drawing/2014/main" val="584621320"/>
                    </a:ext>
                  </a:extLst>
                </a:gridCol>
                <a:gridCol w="493776">
                  <a:extLst>
                    <a:ext uri="{9D8B030D-6E8A-4147-A177-3AD203B41FA5}">
                      <a16:colId xmlns:a16="http://schemas.microsoft.com/office/drawing/2014/main" val="523476613"/>
                    </a:ext>
                  </a:extLst>
                </a:gridCol>
                <a:gridCol w="493776">
                  <a:extLst>
                    <a:ext uri="{9D8B030D-6E8A-4147-A177-3AD203B41FA5}">
                      <a16:colId xmlns:a16="http://schemas.microsoft.com/office/drawing/2014/main" val="1634613511"/>
                    </a:ext>
                  </a:extLst>
                </a:gridCol>
                <a:gridCol w="493776">
                  <a:extLst>
                    <a:ext uri="{9D8B030D-6E8A-4147-A177-3AD203B41FA5}">
                      <a16:colId xmlns:a16="http://schemas.microsoft.com/office/drawing/2014/main" val="779474838"/>
                    </a:ext>
                  </a:extLst>
                </a:gridCol>
                <a:gridCol w="493776">
                  <a:extLst>
                    <a:ext uri="{9D8B030D-6E8A-4147-A177-3AD203B41FA5}">
                      <a16:colId xmlns:a16="http://schemas.microsoft.com/office/drawing/2014/main" val="2513368553"/>
                    </a:ext>
                  </a:extLst>
                </a:gridCol>
                <a:gridCol w="493776">
                  <a:extLst>
                    <a:ext uri="{9D8B030D-6E8A-4147-A177-3AD203B41FA5}">
                      <a16:colId xmlns:a16="http://schemas.microsoft.com/office/drawing/2014/main" val="2844655983"/>
                    </a:ext>
                  </a:extLst>
                </a:gridCol>
                <a:gridCol w="493776">
                  <a:extLst>
                    <a:ext uri="{9D8B030D-6E8A-4147-A177-3AD203B41FA5}">
                      <a16:colId xmlns:a16="http://schemas.microsoft.com/office/drawing/2014/main" val="2696430335"/>
                    </a:ext>
                  </a:extLst>
                </a:gridCol>
                <a:gridCol w="493776">
                  <a:extLst>
                    <a:ext uri="{9D8B030D-6E8A-4147-A177-3AD203B41FA5}">
                      <a16:colId xmlns:a16="http://schemas.microsoft.com/office/drawing/2014/main" val="959003961"/>
                    </a:ext>
                  </a:extLst>
                </a:gridCol>
                <a:gridCol w="493776">
                  <a:extLst>
                    <a:ext uri="{9D8B030D-6E8A-4147-A177-3AD203B41FA5}">
                      <a16:colId xmlns:a16="http://schemas.microsoft.com/office/drawing/2014/main" val="4145417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79944730"/>
                  </a:ext>
                </a:extLst>
              </a:tr>
            </a:tbl>
          </a:graphicData>
        </a:graphic>
      </p:graphicFrame>
      <p:sp>
        <p:nvSpPr>
          <p:cNvPr id="4" name="Text Placeholder 3">
            <a:extLst>
              <a:ext uri="{FF2B5EF4-FFF2-40B4-BE49-F238E27FC236}">
                <a16:creationId xmlns:a16="http://schemas.microsoft.com/office/drawing/2014/main" id="{C28AE812-4E42-4C4A-8CA8-A0CF9DB0F70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685140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518F7-0B6D-4BFF-9BC8-D50619A54B4F}"/>
              </a:ext>
            </a:extLst>
          </p:cNvPr>
          <p:cNvSpPr>
            <a:spLocks noGrp="1"/>
          </p:cNvSpPr>
          <p:nvPr>
            <p:ph type="title"/>
          </p:nvPr>
        </p:nvSpPr>
        <p:spPr/>
        <p:txBody>
          <a:bodyPr/>
          <a:lstStyle/>
          <a:p>
            <a:r>
              <a:rPr lang="en-US"/>
              <a:t>LinkedIn Posts Table | LOBECO own channels - 2 of 18</a:t>
            </a:r>
          </a:p>
        </p:txBody>
      </p:sp>
      <p:graphicFrame>
        <p:nvGraphicFramePr>
          <p:cNvPr id="5" name="Table Placeholder 4">
            <a:extLst>
              <a:ext uri="{FF2B5EF4-FFF2-40B4-BE49-F238E27FC236}">
                <a16:creationId xmlns:a16="http://schemas.microsoft.com/office/drawing/2014/main" id="{1CF33623-06D1-4849-BF12-19461E77B5FB}"/>
              </a:ext>
            </a:extLst>
          </p:cNvPr>
          <p:cNvGraphicFramePr>
            <a:graphicFrameLocks noGrp="1"/>
          </p:cNvGraphicFramePr>
          <p:nvPr>
            <p:ph type="tbl" sz="quarter" idx="13"/>
            <p:extLst>
              <p:ext uri="{D42A27DB-BD31-4B8C-83A1-F6EECF244321}">
                <p14:modId xmlns:p14="http://schemas.microsoft.com/office/powerpoint/2010/main" val="3053542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37438268"/>
                    </a:ext>
                  </a:extLst>
                </a:gridCol>
                <a:gridCol w="1563623">
                  <a:extLst>
                    <a:ext uri="{9D8B030D-6E8A-4147-A177-3AD203B41FA5}">
                      <a16:colId xmlns:a16="http://schemas.microsoft.com/office/drawing/2014/main" val="1623461892"/>
                    </a:ext>
                  </a:extLst>
                </a:gridCol>
                <a:gridCol w="493776">
                  <a:extLst>
                    <a:ext uri="{9D8B030D-6E8A-4147-A177-3AD203B41FA5}">
                      <a16:colId xmlns:a16="http://schemas.microsoft.com/office/drawing/2014/main" val="1501103193"/>
                    </a:ext>
                  </a:extLst>
                </a:gridCol>
                <a:gridCol w="493776">
                  <a:extLst>
                    <a:ext uri="{9D8B030D-6E8A-4147-A177-3AD203B41FA5}">
                      <a16:colId xmlns:a16="http://schemas.microsoft.com/office/drawing/2014/main" val="444641714"/>
                    </a:ext>
                  </a:extLst>
                </a:gridCol>
                <a:gridCol w="493776">
                  <a:extLst>
                    <a:ext uri="{9D8B030D-6E8A-4147-A177-3AD203B41FA5}">
                      <a16:colId xmlns:a16="http://schemas.microsoft.com/office/drawing/2014/main" val="3568960850"/>
                    </a:ext>
                  </a:extLst>
                </a:gridCol>
                <a:gridCol w="493776">
                  <a:extLst>
                    <a:ext uri="{9D8B030D-6E8A-4147-A177-3AD203B41FA5}">
                      <a16:colId xmlns:a16="http://schemas.microsoft.com/office/drawing/2014/main" val="431139659"/>
                    </a:ext>
                  </a:extLst>
                </a:gridCol>
                <a:gridCol w="493776">
                  <a:extLst>
                    <a:ext uri="{9D8B030D-6E8A-4147-A177-3AD203B41FA5}">
                      <a16:colId xmlns:a16="http://schemas.microsoft.com/office/drawing/2014/main" val="779991224"/>
                    </a:ext>
                  </a:extLst>
                </a:gridCol>
                <a:gridCol w="493776">
                  <a:extLst>
                    <a:ext uri="{9D8B030D-6E8A-4147-A177-3AD203B41FA5}">
                      <a16:colId xmlns:a16="http://schemas.microsoft.com/office/drawing/2014/main" val="2000317397"/>
                    </a:ext>
                  </a:extLst>
                </a:gridCol>
                <a:gridCol w="493776">
                  <a:extLst>
                    <a:ext uri="{9D8B030D-6E8A-4147-A177-3AD203B41FA5}">
                      <a16:colId xmlns:a16="http://schemas.microsoft.com/office/drawing/2014/main" val="1018879617"/>
                    </a:ext>
                  </a:extLst>
                </a:gridCol>
                <a:gridCol w="493776">
                  <a:extLst>
                    <a:ext uri="{9D8B030D-6E8A-4147-A177-3AD203B41FA5}">
                      <a16:colId xmlns:a16="http://schemas.microsoft.com/office/drawing/2014/main" val="2039978035"/>
                    </a:ext>
                  </a:extLst>
                </a:gridCol>
                <a:gridCol w="493776">
                  <a:extLst>
                    <a:ext uri="{9D8B030D-6E8A-4147-A177-3AD203B41FA5}">
                      <a16:colId xmlns:a16="http://schemas.microsoft.com/office/drawing/2014/main" val="3096096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8290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- 2024-08-30 12:40:15</a:t>
                      </a:r>
                      <a:r>
                        <a:rPr kumimoji="0" lang="en-US" sz="1000" b="0" i="0" u="none" strike="noStrike" kern="1200" cap="none" spc="0" normalizeH="0" baseline="0" noProof="0">
                          <a:ln>
                            <a:noFill/>
                          </a:ln>
                          <a:solidFill>
                            <a:prstClr val="black"/>
                          </a:solidFill>
                          <a:effectLst/>
                          <a:uLnTx/>
                          <a:uFillTx/>
                          <a:latin typeface="Calibri"/>
                          <a:ea typeface="+mn-ea"/>
                          <a:cs typeface="+mn-cs"/>
                        </a:rPr>
                        <a:t>
 AI Photo-Tools: We're so excited to introduce the new good fairy for exploring the power of Magnific AI 🌟! 
💡 Keep on posted with the latest AI news by our LOBECO WhatsApp AI Newsletter: https://lnkd.in/d7aqmVby
👉 Curious to pick up more? Introducing our AI-Hands-On-Workshop: https://www.lobeco.de/ai/ 
At LOBECO, our #AI experts have been diving deep into the capabilities of #MagnificAI, and the results are truly remarkable!
🎨 Why Magnific AI? Traditional tools like Photoshop can be quite time-consuming, especially when it comes to intricate tasks like adjusting the lighting in images. This is where Magnific AI steps in to revolutionize our workflow. 
✨ Key Features: 
▶Background replacement &amp; exposure adjustment: Magnific AI seamlessly replaces backgrounds while automatically adjusting the exposure.  
▶RELIGHT feature: Produces stunningly realistic lighting effects, enhancing the overall visual appeal by maintaining accurate perspectives. 
▶Enhancer tool: We're particularly impressed with this tool, which truly elevates the quality of the images. 
⚠️ Limitations: However, it's important to note that Magnific AI isn't perfect for everything. It struggles with very detailed images, such as those with small lettering or logos, which it may not interpret correctly. 
💡 Our recommendation: For projects involving less detailed objects and simple background replacements, Magnific AI is a game-changer. Its efficiency and effectiveness in these scenarios are unparalleled.
We're excited to continue exploring Magnific AI and its potential to streamline our workflows. Have you tried Magnific AI yet? Share your experiences with us!
#LOBECOpower #ArtificialIntelligence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4.0449438202247 %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7065769"/>
                  </a:ext>
                </a:extLst>
              </a:tr>
            </a:tbl>
          </a:graphicData>
        </a:graphic>
      </p:graphicFrame>
      <p:sp>
        <p:nvSpPr>
          <p:cNvPr id="4" name="Text Placeholder 3">
            <a:extLst>
              <a:ext uri="{FF2B5EF4-FFF2-40B4-BE49-F238E27FC236}">
                <a16:creationId xmlns:a16="http://schemas.microsoft.com/office/drawing/2014/main" id="{5AE8BDE7-B765-4952-A778-54CBCD06452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471236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5B878-9D23-4638-AD49-C5FCFAB52017}"/>
              </a:ext>
            </a:extLst>
          </p:cNvPr>
          <p:cNvSpPr>
            <a:spLocks noGrp="1"/>
          </p:cNvSpPr>
          <p:nvPr>
            <p:ph type="title"/>
          </p:nvPr>
        </p:nvSpPr>
        <p:spPr/>
        <p:txBody>
          <a:bodyPr/>
          <a:lstStyle/>
          <a:p>
            <a:r>
              <a:rPr lang="en-US"/>
              <a:t>LinkedIn Posts Table | LOBECO own channels - 3 of 18</a:t>
            </a:r>
          </a:p>
        </p:txBody>
      </p:sp>
      <p:graphicFrame>
        <p:nvGraphicFramePr>
          <p:cNvPr id="5" name="Table Placeholder 4">
            <a:extLst>
              <a:ext uri="{FF2B5EF4-FFF2-40B4-BE49-F238E27FC236}">
                <a16:creationId xmlns:a16="http://schemas.microsoft.com/office/drawing/2014/main" id="{BCA534FC-C76E-487C-B741-4AEE149C1986}"/>
              </a:ext>
            </a:extLst>
          </p:cNvPr>
          <p:cNvGraphicFramePr>
            <a:graphicFrameLocks noGrp="1"/>
          </p:cNvGraphicFramePr>
          <p:nvPr>
            <p:ph type="tbl" sz="quarter" idx="13"/>
            <p:extLst>
              <p:ext uri="{D42A27DB-BD31-4B8C-83A1-F6EECF244321}">
                <p14:modId xmlns:p14="http://schemas.microsoft.com/office/powerpoint/2010/main" val="1086754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32783240"/>
                    </a:ext>
                  </a:extLst>
                </a:gridCol>
                <a:gridCol w="1563623">
                  <a:extLst>
                    <a:ext uri="{9D8B030D-6E8A-4147-A177-3AD203B41FA5}">
                      <a16:colId xmlns:a16="http://schemas.microsoft.com/office/drawing/2014/main" val="1914391209"/>
                    </a:ext>
                  </a:extLst>
                </a:gridCol>
                <a:gridCol w="493776">
                  <a:extLst>
                    <a:ext uri="{9D8B030D-6E8A-4147-A177-3AD203B41FA5}">
                      <a16:colId xmlns:a16="http://schemas.microsoft.com/office/drawing/2014/main" val="2038939299"/>
                    </a:ext>
                  </a:extLst>
                </a:gridCol>
                <a:gridCol w="493776">
                  <a:extLst>
                    <a:ext uri="{9D8B030D-6E8A-4147-A177-3AD203B41FA5}">
                      <a16:colId xmlns:a16="http://schemas.microsoft.com/office/drawing/2014/main" val="1344275546"/>
                    </a:ext>
                  </a:extLst>
                </a:gridCol>
                <a:gridCol w="493776">
                  <a:extLst>
                    <a:ext uri="{9D8B030D-6E8A-4147-A177-3AD203B41FA5}">
                      <a16:colId xmlns:a16="http://schemas.microsoft.com/office/drawing/2014/main" val="447295950"/>
                    </a:ext>
                  </a:extLst>
                </a:gridCol>
                <a:gridCol w="493776">
                  <a:extLst>
                    <a:ext uri="{9D8B030D-6E8A-4147-A177-3AD203B41FA5}">
                      <a16:colId xmlns:a16="http://schemas.microsoft.com/office/drawing/2014/main" val="421891065"/>
                    </a:ext>
                  </a:extLst>
                </a:gridCol>
                <a:gridCol w="493776">
                  <a:extLst>
                    <a:ext uri="{9D8B030D-6E8A-4147-A177-3AD203B41FA5}">
                      <a16:colId xmlns:a16="http://schemas.microsoft.com/office/drawing/2014/main" val="1015369183"/>
                    </a:ext>
                  </a:extLst>
                </a:gridCol>
                <a:gridCol w="493776">
                  <a:extLst>
                    <a:ext uri="{9D8B030D-6E8A-4147-A177-3AD203B41FA5}">
                      <a16:colId xmlns:a16="http://schemas.microsoft.com/office/drawing/2014/main" val="833882833"/>
                    </a:ext>
                  </a:extLst>
                </a:gridCol>
                <a:gridCol w="493776">
                  <a:extLst>
                    <a:ext uri="{9D8B030D-6E8A-4147-A177-3AD203B41FA5}">
                      <a16:colId xmlns:a16="http://schemas.microsoft.com/office/drawing/2014/main" val="3087404940"/>
                    </a:ext>
                  </a:extLst>
                </a:gridCol>
                <a:gridCol w="493776">
                  <a:extLst>
                    <a:ext uri="{9D8B030D-6E8A-4147-A177-3AD203B41FA5}">
                      <a16:colId xmlns:a16="http://schemas.microsoft.com/office/drawing/2014/main" val="2275780724"/>
                    </a:ext>
                  </a:extLst>
                </a:gridCol>
                <a:gridCol w="493776">
                  <a:extLst>
                    <a:ext uri="{9D8B030D-6E8A-4147-A177-3AD203B41FA5}">
                      <a16:colId xmlns:a16="http://schemas.microsoft.com/office/drawing/2014/main" val="3991811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6116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- 2024-08-29 12:29:55</a:t>
                      </a:r>
                      <a:r>
                        <a:rPr kumimoji="0" lang="en-US" sz="1000" b="0" i="0" u="none" strike="noStrike" kern="1200" cap="none" spc="0" normalizeH="0" baseline="0" noProof="0">
                          <a:ln>
                            <a:noFill/>
                          </a:ln>
                          <a:solidFill>
                            <a:prstClr val="black"/>
                          </a:solidFill>
                          <a:effectLst/>
                          <a:uLnTx/>
                          <a:uFillTx/>
                          <a:latin typeface="Calibri"/>
                          <a:ea typeface="+mn-ea"/>
                          <a:cs typeface="+mn-cs"/>
                        </a:rPr>
                        <a:t>
 With the DFL Deutsche Fußball Liga season having kicked off last weekend, we’re reflecting on our journey during this summer’s major football tournament UEFA EURO 2024 – #AthletesMarketing as the key to success.
The tournament is now six weeks behind us, but our work never stops. Behind the scenes, we were deeply involved in athletes marketing throughout the event, centered around the tournament director Philipp Lahm, collaborating with TV experts, players, coaches, and establishing various partnership activations.
Our mission? Turning athletes into #Champions of #PersonalBranding. With tailored strategies, we create distinctive brands, identify the right partners, and ensure clear, impactful #Communication across all channels.
We define the right tactics and dominate the field together with our clients. 😎
The cumulative results of our clients during the tournament speak for themselves:
 ▶ 909 posts
 ▶ 12.3 million interactions
 ▶ 416.6 million impressions
As the #Bundesliga continues, we’re prepared to keep guiding our athletes on their path to success - holistically and sustainably!
#LOBECOpower #EURO2024
André Wersching Emil Martini Johanna Pöschl Jonas Zitzelsberger Lorenz Beringer Maximilian Sommer Marvin Leu William Pesch Xinyun Huang Jinqi Tong Mingyuan Chen（</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陈明远）</a:t>
                      </a:r>
                      <a:r>
                        <a:rPr kumimoji="0" lang="en-US" sz="1000" b="0" i="0" u="none" strike="noStrike" kern="1200" cap="none" spc="0" normalizeH="0" baseline="0" noProof="0">
                          <a:ln>
                            <a:noFill/>
                          </a:ln>
                          <a:solidFill>
                            <a:prstClr val="black"/>
                          </a:solidFill>
                          <a:effectLst/>
                          <a:uLnTx/>
                          <a:uFillTx/>
                          <a:latin typeface="Calibri"/>
                          <a:ea typeface="+mn-ea"/>
                          <a:cs typeface="+mn-cs"/>
                        </a:rPr>
                        <a:t>Maximilian Baier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59.239990952273 %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68577786"/>
                  </a:ext>
                </a:extLst>
              </a:tr>
            </a:tbl>
          </a:graphicData>
        </a:graphic>
      </p:graphicFrame>
      <p:sp>
        <p:nvSpPr>
          <p:cNvPr id="4" name="Text Placeholder 3">
            <a:extLst>
              <a:ext uri="{FF2B5EF4-FFF2-40B4-BE49-F238E27FC236}">
                <a16:creationId xmlns:a16="http://schemas.microsoft.com/office/drawing/2014/main" id="{DF140F3D-A7E3-4B93-A865-8911E788E8B4}"/>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313109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30E1-53E5-4FD0-95B6-422918DD0173}"/>
              </a:ext>
            </a:extLst>
          </p:cNvPr>
          <p:cNvSpPr>
            <a:spLocks noGrp="1"/>
          </p:cNvSpPr>
          <p:nvPr>
            <p:ph type="title"/>
          </p:nvPr>
        </p:nvSpPr>
        <p:spPr/>
        <p:txBody>
          <a:bodyPr/>
          <a:lstStyle/>
          <a:p>
            <a:r>
              <a:rPr lang="en-US"/>
              <a:t>LinkedIn Posts Table | LOBECO own channels - 4 of 18</a:t>
            </a:r>
          </a:p>
        </p:txBody>
      </p:sp>
      <p:graphicFrame>
        <p:nvGraphicFramePr>
          <p:cNvPr id="5" name="Table Placeholder 4">
            <a:extLst>
              <a:ext uri="{FF2B5EF4-FFF2-40B4-BE49-F238E27FC236}">
                <a16:creationId xmlns:a16="http://schemas.microsoft.com/office/drawing/2014/main" id="{E344E7B1-BD39-471D-8393-7D7CF55354FF}"/>
              </a:ext>
            </a:extLst>
          </p:cNvPr>
          <p:cNvGraphicFramePr>
            <a:graphicFrameLocks noGrp="1"/>
          </p:cNvGraphicFramePr>
          <p:nvPr>
            <p:ph type="tbl" sz="quarter" idx="13"/>
            <p:extLst>
              <p:ext uri="{D42A27DB-BD31-4B8C-83A1-F6EECF244321}">
                <p14:modId xmlns:p14="http://schemas.microsoft.com/office/powerpoint/2010/main" val="34664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4539881"/>
                    </a:ext>
                  </a:extLst>
                </a:gridCol>
                <a:gridCol w="1563623">
                  <a:extLst>
                    <a:ext uri="{9D8B030D-6E8A-4147-A177-3AD203B41FA5}">
                      <a16:colId xmlns:a16="http://schemas.microsoft.com/office/drawing/2014/main" val="1531714317"/>
                    </a:ext>
                  </a:extLst>
                </a:gridCol>
                <a:gridCol w="493776">
                  <a:extLst>
                    <a:ext uri="{9D8B030D-6E8A-4147-A177-3AD203B41FA5}">
                      <a16:colId xmlns:a16="http://schemas.microsoft.com/office/drawing/2014/main" val="2195593528"/>
                    </a:ext>
                  </a:extLst>
                </a:gridCol>
                <a:gridCol w="493776">
                  <a:extLst>
                    <a:ext uri="{9D8B030D-6E8A-4147-A177-3AD203B41FA5}">
                      <a16:colId xmlns:a16="http://schemas.microsoft.com/office/drawing/2014/main" val="92390151"/>
                    </a:ext>
                  </a:extLst>
                </a:gridCol>
                <a:gridCol w="493776">
                  <a:extLst>
                    <a:ext uri="{9D8B030D-6E8A-4147-A177-3AD203B41FA5}">
                      <a16:colId xmlns:a16="http://schemas.microsoft.com/office/drawing/2014/main" val="1504575780"/>
                    </a:ext>
                  </a:extLst>
                </a:gridCol>
                <a:gridCol w="493776">
                  <a:extLst>
                    <a:ext uri="{9D8B030D-6E8A-4147-A177-3AD203B41FA5}">
                      <a16:colId xmlns:a16="http://schemas.microsoft.com/office/drawing/2014/main" val="1276186143"/>
                    </a:ext>
                  </a:extLst>
                </a:gridCol>
                <a:gridCol w="493776">
                  <a:extLst>
                    <a:ext uri="{9D8B030D-6E8A-4147-A177-3AD203B41FA5}">
                      <a16:colId xmlns:a16="http://schemas.microsoft.com/office/drawing/2014/main" val="3554956667"/>
                    </a:ext>
                  </a:extLst>
                </a:gridCol>
                <a:gridCol w="493776">
                  <a:extLst>
                    <a:ext uri="{9D8B030D-6E8A-4147-A177-3AD203B41FA5}">
                      <a16:colId xmlns:a16="http://schemas.microsoft.com/office/drawing/2014/main" val="150735598"/>
                    </a:ext>
                  </a:extLst>
                </a:gridCol>
                <a:gridCol w="493776">
                  <a:extLst>
                    <a:ext uri="{9D8B030D-6E8A-4147-A177-3AD203B41FA5}">
                      <a16:colId xmlns:a16="http://schemas.microsoft.com/office/drawing/2014/main" val="26373050"/>
                    </a:ext>
                  </a:extLst>
                </a:gridCol>
                <a:gridCol w="493776">
                  <a:extLst>
                    <a:ext uri="{9D8B030D-6E8A-4147-A177-3AD203B41FA5}">
                      <a16:colId xmlns:a16="http://schemas.microsoft.com/office/drawing/2014/main" val="4060525155"/>
                    </a:ext>
                  </a:extLst>
                </a:gridCol>
                <a:gridCol w="493776">
                  <a:extLst>
                    <a:ext uri="{9D8B030D-6E8A-4147-A177-3AD203B41FA5}">
                      <a16:colId xmlns:a16="http://schemas.microsoft.com/office/drawing/2014/main" val="1664032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4198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- 2024-08-29 12:06:23</a:t>
                      </a:r>
                      <a:r>
                        <a:rPr kumimoji="0" lang="en-US" sz="1000" b="0" i="0" u="none" strike="noStrike" kern="1200" cap="none" spc="0" normalizeH="0" baseline="0" noProof="0">
                          <a:ln>
                            <a:noFill/>
                          </a:ln>
                          <a:solidFill>
                            <a:prstClr val="black"/>
                          </a:solidFill>
                          <a:effectLst/>
                          <a:uLnTx/>
                          <a:uFillTx/>
                          <a:latin typeface="Calibri"/>
                          <a:ea typeface="+mn-ea"/>
                          <a:cs typeface="+mn-cs"/>
                        </a:rPr>
                        <a:t>
 Insights of machine learning: How #AI is thinking?
💡 Keep on posted with the latest AI news by our LOBECO WhatsApp AI Newsletter: https://lnkd.in/d7aqmVby
In #SocialMediaStrategy everybody learned: „Con-tent is king“. If it comes to AI, we will have to learn: “Con-text is king”!
Let’s dive into the fascinating world of #MachineLearning:
1️⃣ Data Input: Large Language Models (LLMs) ingest vast amounts of data—text, images, numbers. 
2️⃣ Training Phase: Algorithms process this data, learning from patterns and relationships. 
3️⃣ Feature Extraction: Key characteristics are identified, such as shapes in images or keywords in text. 
4️⃣ Model Building: These features help build a predictive model. 
5️⃣ Decision Making: The model uses its training to make predictions or decisions based on new data. 
6️⃣ Continuous Learning: Reinforcement learning helps the model improve over time. 
For instance, self-driving cars use thousands of hours of driving footage, learning to recognize road signs, other vehicles, and pedestrians. They continually update their models to navigate roads safely and efficiently.
Understanding AI’s thought process empowers us to harness its full potential responsibly.
👉 What are your favourite learnings using #AI in daily business? 
 #LOBECOpower #ArtificialIntelligence #DataScience #AIThinking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4.5845272206304 %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39315658"/>
                  </a:ext>
                </a:extLst>
              </a:tr>
            </a:tbl>
          </a:graphicData>
        </a:graphic>
      </p:graphicFrame>
      <p:sp>
        <p:nvSpPr>
          <p:cNvPr id="4" name="Text Placeholder 3">
            <a:extLst>
              <a:ext uri="{FF2B5EF4-FFF2-40B4-BE49-F238E27FC236}">
                <a16:creationId xmlns:a16="http://schemas.microsoft.com/office/drawing/2014/main" id="{B9503BA6-FCF3-48F8-A4DD-B962061C3F5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958737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841D-BE55-4078-89E5-03F4E1A374FF}"/>
              </a:ext>
            </a:extLst>
          </p:cNvPr>
          <p:cNvSpPr>
            <a:spLocks noGrp="1"/>
          </p:cNvSpPr>
          <p:nvPr>
            <p:ph type="title"/>
          </p:nvPr>
        </p:nvSpPr>
        <p:spPr/>
        <p:txBody>
          <a:bodyPr/>
          <a:lstStyle/>
          <a:p>
            <a:r>
              <a:rPr lang="en-US"/>
              <a:t>LinkedIn Posts Table | LOBECO own channels - 5 of 18</a:t>
            </a:r>
          </a:p>
        </p:txBody>
      </p:sp>
      <p:graphicFrame>
        <p:nvGraphicFramePr>
          <p:cNvPr id="5" name="Table Placeholder 4">
            <a:extLst>
              <a:ext uri="{FF2B5EF4-FFF2-40B4-BE49-F238E27FC236}">
                <a16:creationId xmlns:a16="http://schemas.microsoft.com/office/drawing/2014/main" id="{6F78D97E-737B-4846-A992-03D0642F8066}"/>
              </a:ext>
            </a:extLst>
          </p:cNvPr>
          <p:cNvGraphicFramePr>
            <a:graphicFrameLocks noGrp="1"/>
          </p:cNvGraphicFramePr>
          <p:nvPr>
            <p:ph type="tbl" sz="quarter" idx="13"/>
            <p:extLst>
              <p:ext uri="{D42A27DB-BD31-4B8C-83A1-F6EECF244321}">
                <p14:modId xmlns:p14="http://schemas.microsoft.com/office/powerpoint/2010/main" val="549760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62045119"/>
                    </a:ext>
                  </a:extLst>
                </a:gridCol>
                <a:gridCol w="1563623">
                  <a:extLst>
                    <a:ext uri="{9D8B030D-6E8A-4147-A177-3AD203B41FA5}">
                      <a16:colId xmlns:a16="http://schemas.microsoft.com/office/drawing/2014/main" val="1939367341"/>
                    </a:ext>
                  </a:extLst>
                </a:gridCol>
                <a:gridCol w="493776">
                  <a:extLst>
                    <a:ext uri="{9D8B030D-6E8A-4147-A177-3AD203B41FA5}">
                      <a16:colId xmlns:a16="http://schemas.microsoft.com/office/drawing/2014/main" val="1519970504"/>
                    </a:ext>
                  </a:extLst>
                </a:gridCol>
                <a:gridCol w="493776">
                  <a:extLst>
                    <a:ext uri="{9D8B030D-6E8A-4147-A177-3AD203B41FA5}">
                      <a16:colId xmlns:a16="http://schemas.microsoft.com/office/drawing/2014/main" val="1588212471"/>
                    </a:ext>
                  </a:extLst>
                </a:gridCol>
                <a:gridCol w="493776">
                  <a:extLst>
                    <a:ext uri="{9D8B030D-6E8A-4147-A177-3AD203B41FA5}">
                      <a16:colId xmlns:a16="http://schemas.microsoft.com/office/drawing/2014/main" val="2409369665"/>
                    </a:ext>
                  </a:extLst>
                </a:gridCol>
                <a:gridCol w="493776">
                  <a:extLst>
                    <a:ext uri="{9D8B030D-6E8A-4147-A177-3AD203B41FA5}">
                      <a16:colId xmlns:a16="http://schemas.microsoft.com/office/drawing/2014/main" val="1396201004"/>
                    </a:ext>
                  </a:extLst>
                </a:gridCol>
                <a:gridCol w="493776">
                  <a:extLst>
                    <a:ext uri="{9D8B030D-6E8A-4147-A177-3AD203B41FA5}">
                      <a16:colId xmlns:a16="http://schemas.microsoft.com/office/drawing/2014/main" val="1666300577"/>
                    </a:ext>
                  </a:extLst>
                </a:gridCol>
                <a:gridCol w="493776">
                  <a:extLst>
                    <a:ext uri="{9D8B030D-6E8A-4147-A177-3AD203B41FA5}">
                      <a16:colId xmlns:a16="http://schemas.microsoft.com/office/drawing/2014/main" val="2543549604"/>
                    </a:ext>
                  </a:extLst>
                </a:gridCol>
                <a:gridCol w="493776">
                  <a:extLst>
                    <a:ext uri="{9D8B030D-6E8A-4147-A177-3AD203B41FA5}">
                      <a16:colId xmlns:a16="http://schemas.microsoft.com/office/drawing/2014/main" val="1824686808"/>
                    </a:ext>
                  </a:extLst>
                </a:gridCol>
                <a:gridCol w="493776">
                  <a:extLst>
                    <a:ext uri="{9D8B030D-6E8A-4147-A177-3AD203B41FA5}">
                      <a16:colId xmlns:a16="http://schemas.microsoft.com/office/drawing/2014/main" val="1374771555"/>
                    </a:ext>
                  </a:extLst>
                </a:gridCol>
                <a:gridCol w="493776">
                  <a:extLst>
                    <a:ext uri="{9D8B030D-6E8A-4147-A177-3AD203B41FA5}">
                      <a16:colId xmlns:a16="http://schemas.microsoft.com/office/drawing/2014/main" val="2872922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52466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- 2024-08-27 14:40:38</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Team 🚀
We welcome on board Cynthia Gunzenheimer as a new Senior Consultant &amp; Team Lead for our #ConsumerGoods vertical.
Cynthia brings a wealth of expertise in marketing, particularly in #SocialMedia. Her passion for the industry has shaped her academic journey and professional experiences, making her the perfect fit to lead our Consumer Goods team together with Director Frederik Paschko.
With the newly created vertical, we are taking a significant step forward in expanding our business and enhancing our services. This new department will allow us to deliver even greater value to our clients in the field of #DigitalCommunication.
Cynthia, we are excited to work with you and to grow our Consumer Goods team together!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15.203045685279 %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39603540"/>
                  </a:ext>
                </a:extLst>
              </a:tr>
            </a:tbl>
          </a:graphicData>
        </a:graphic>
      </p:graphicFrame>
      <p:sp>
        <p:nvSpPr>
          <p:cNvPr id="4" name="Text Placeholder 3">
            <a:extLst>
              <a:ext uri="{FF2B5EF4-FFF2-40B4-BE49-F238E27FC236}">
                <a16:creationId xmlns:a16="http://schemas.microsoft.com/office/drawing/2014/main" id="{8BFFDBED-475F-4F83-931E-DE2E10C1D5D3}"/>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989331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3E798-B3B2-4AB2-AC46-D908CD066652}"/>
              </a:ext>
            </a:extLst>
          </p:cNvPr>
          <p:cNvSpPr>
            <a:spLocks noGrp="1"/>
          </p:cNvSpPr>
          <p:nvPr>
            <p:ph type="title"/>
          </p:nvPr>
        </p:nvSpPr>
        <p:spPr/>
        <p:txBody>
          <a:bodyPr/>
          <a:lstStyle/>
          <a:p>
            <a:r>
              <a:rPr lang="en-US"/>
              <a:t>LinkedIn Posts Table | LOBECO own channels - 6 of 18</a:t>
            </a:r>
          </a:p>
        </p:txBody>
      </p:sp>
      <p:graphicFrame>
        <p:nvGraphicFramePr>
          <p:cNvPr id="5" name="Table Placeholder 4">
            <a:extLst>
              <a:ext uri="{FF2B5EF4-FFF2-40B4-BE49-F238E27FC236}">
                <a16:creationId xmlns:a16="http://schemas.microsoft.com/office/drawing/2014/main" id="{FE76454D-9665-4E6E-A841-33316C85EB2E}"/>
              </a:ext>
            </a:extLst>
          </p:cNvPr>
          <p:cNvGraphicFramePr>
            <a:graphicFrameLocks noGrp="1"/>
          </p:cNvGraphicFramePr>
          <p:nvPr>
            <p:ph type="tbl" sz="quarter" idx="13"/>
            <p:extLst>
              <p:ext uri="{D42A27DB-BD31-4B8C-83A1-F6EECF244321}">
                <p14:modId xmlns:p14="http://schemas.microsoft.com/office/powerpoint/2010/main" val="937514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06250146"/>
                    </a:ext>
                  </a:extLst>
                </a:gridCol>
                <a:gridCol w="1563623">
                  <a:extLst>
                    <a:ext uri="{9D8B030D-6E8A-4147-A177-3AD203B41FA5}">
                      <a16:colId xmlns:a16="http://schemas.microsoft.com/office/drawing/2014/main" val="3532806332"/>
                    </a:ext>
                  </a:extLst>
                </a:gridCol>
                <a:gridCol w="493776">
                  <a:extLst>
                    <a:ext uri="{9D8B030D-6E8A-4147-A177-3AD203B41FA5}">
                      <a16:colId xmlns:a16="http://schemas.microsoft.com/office/drawing/2014/main" val="1213004130"/>
                    </a:ext>
                  </a:extLst>
                </a:gridCol>
                <a:gridCol w="493776">
                  <a:extLst>
                    <a:ext uri="{9D8B030D-6E8A-4147-A177-3AD203B41FA5}">
                      <a16:colId xmlns:a16="http://schemas.microsoft.com/office/drawing/2014/main" val="1030958289"/>
                    </a:ext>
                  </a:extLst>
                </a:gridCol>
                <a:gridCol w="493776">
                  <a:extLst>
                    <a:ext uri="{9D8B030D-6E8A-4147-A177-3AD203B41FA5}">
                      <a16:colId xmlns:a16="http://schemas.microsoft.com/office/drawing/2014/main" val="313465899"/>
                    </a:ext>
                  </a:extLst>
                </a:gridCol>
                <a:gridCol w="493776">
                  <a:extLst>
                    <a:ext uri="{9D8B030D-6E8A-4147-A177-3AD203B41FA5}">
                      <a16:colId xmlns:a16="http://schemas.microsoft.com/office/drawing/2014/main" val="857984512"/>
                    </a:ext>
                  </a:extLst>
                </a:gridCol>
                <a:gridCol w="493776">
                  <a:extLst>
                    <a:ext uri="{9D8B030D-6E8A-4147-A177-3AD203B41FA5}">
                      <a16:colId xmlns:a16="http://schemas.microsoft.com/office/drawing/2014/main" val="539155511"/>
                    </a:ext>
                  </a:extLst>
                </a:gridCol>
                <a:gridCol w="493776">
                  <a:extLst>
                    <a:ext uri="{9D8B030D-6E8A-4147-A177-3AD203B41FA5}">
                      <a16:colId xmlns:a16="http://schemas.microsoft.com/office/drawing/2014/main" val="1736011707"/>
                    </a:ext>
                  </a:extLst>
                </a:gridCol>
                <a:gridCol w="493776">
                  <a:extLst>
                    <a:ext uri="{9D8B030D-6E8A-4147-A177-3AD203B41FA5}">
                      <a16:colId xmlns:a16="http://schemas.microsoft.com/office/drawing/2014/main" val="3344846202"/>
                    </a:ext>
                  </a:extLst>
                </a:gridCol>
                <a:gridCol w="493776">
                  <a:extLst>
                    <a:ext uri="{9D8B030D-6E8A-4147-A177-3AD203B41FA5}">
                      <a16:colId xmlns:a16="http://schemas.microsoft.com/office/drawing/2014/main" val="3800478497"/>
                    </a:ext>
                  </a:extLst>
                </a:gridCol>
                <a:gridCol w="493776">
                  <a:extLst>
                    <a:ext uri="{9D8B030D-6E8A-4147-A177-3AD203B41FA5}">
                      <a16:colId xmlns:a16="http://schemas.microsoft.com/office/drawing/2014/main" val="3307149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2681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- 2024-08-26 17:46:15</a:t>
                      </a:r>
                      <a:r>
                        <a:rPr kumimoji="0" lang="en-US" sz="1000" b="0" i="0" u="none" strike="noStrike" kern="1200" cap="none" spc="0" normalizeH="0" baseline="0" noProof="0">
                          <a:ln>
                            <a:noFill/>
                          </a:ln>
                          <a:solidFill>
                            <a:prstClr val="black"/>
                          </a:solidFill>
                          <a:effectLst/>
                          <a:uLnTx/>
                          <a:uFillTx/>
                          <a:latin typeface="Calibri"/>
                          <a:ea typeface="+mn-ea"/>
                          <a:cs typeface="+mn-cs"/>
                        </a:rPr>
                        <a:t>
 🎉 Big news: Our website just got a major glow-up! 🚀
After months of hard work and passion, our digital business card LOBECO.de has a brand-new face - and we couldn’t be prouder to share it with you!
Here’s what’s new:
🎁 A gift to ourselves: As we celebrated our 10th anniversary, we wanted to give ourselves something special - a website that embodies everything we’ve become. It’s our way of marking a decade of growth.
💡 Authenticity at its core: We wanted a website that truly represents who we are. Every pixel and every word is infused with our unique spirit and DNA.
💪 Unmatched creativity: Our new site isn’t just a facelift - it’s a whole new experience. Dynamic, engaging, and full of LOBECO personality.
🔧 100% in-house masterpiece: From the initial concept to the final launch, everything was crafted by our in-house team. Every detail, every feature - it’s all done by LOBECO, for LOBECO.
📈 Growing with us: As our team expands across four locations and our service offerings multiply, our website is the perfect showcase of our evolution.
🔍 Spotlight on innovation: As a New Model Agency, we’ve upped our game in AI consulting, video production, streaming, sponsorship, and marketing. Our site reflects this, serving as your ultimate hub for digital innovation.
📚 Depth and detail: Our new website goes beyond surface-level aesthetics. We’ve infused it with rich content and detailed information that dives deep into our cases and success stories. It’s designed to give you a thorough understanding of our expertise and approach.
We’re here to lead, to innovate, and to continue being your trusted partner in the digital landscape. Don’t just take our word for it - explore it for yourself: 
www.lobeco.de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8.8313061872025 %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3734749"/>
                  </a:ext>
                </a:extLst>
              </a:tr>
            </a:tbl>
          </a:graphicData>
        </a:graphic>
      </p:graphicFrame>
      <p:sp>
        <p:nvSpPr>
          <p:cNvPr id="4" name="Text Placeholder 3">
            <a:extLst>
              <a:ext uri="{FF2B5EF4-FFF2-40B4-BE49-F238E27FC236}">
                <a16:creationId xmlns:a16="http://schemas.microsoft.com/office/drawing/2014/main" id="{5A1AE9BE-AC56-42C8-AF38-61B46D5B75F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743713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9E4FA-15A3-4874-B61D-7E021C182130}"/>
              </a:ext>
            </a:extLst>
          </p:cNvPr>
          <p:cNvSpPr>
            <a:spLocks noGrp="1"/>
          </p:cNvSpPr>
          <p:nvPr>
            <p:ph type="title"/>
          </p:nvPr>
        </p:nvSpPr>
        <p:spPr/>
        <p:txBody>
          <a:bodyPr/>
          <a:lstStyle/>
          <a:p>
            <a:r>
              <a:rPr lang="en-US"/>
              <a:t>LinkedIn Posts Table | LOBECO own channels - 7 of 18</a:t>
            </a:r>
          </a:p>
        </p:txBody>
      </p:sp>
      <p:graphicFrame>
        <p:nvGraphicFramePr>
          <p:cNvPr id="5" name="Table Placeholder 4">
            <a:extLst>
              <a:ext uri="{FF2B5EF4-FFF2-40B4-BE49-F238E27FC236}">
                <a16:creationId xmlns:a16="http://schemas.microsoft.com/office/drawing/2014/main" id="{50F80F27-A632-40EC-846F-2D7305C10A44}"/>
              </a:ext>
            </a:extLst>
          </p:cNvPr>
          <p:cNvGraphicFramePr>
            <a:graphicFrameLocks noGrp="1"/>
          </p:cNvGraphicFramePr>
          <p:nvPr>
            <p:ph type="tbl" sz="quarter" idx="13"/>
            <p:extLst>
              <p:ext uri="{D42A27DB-BD31-4B8C-83A1-F6EECF244321}">
                <p14:modId xmlns:p14="http://schemas.microsoft.com/office/powerpoint/2010/main" val="2713562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22795949"/>
                    </a:ext>
                  </a:extLst>
                </a:gridCol>
                <a:gridCol w="1563623">
                  <a:extLst>
                    <a:ext uri="{9D8B030D-6E8A-4147-A177-3AD203B41FA5}">
                      <a16:colId xmlns:a16="http://schemas.microsoft.com/office/drawing/2014/main" val="3813345684"/>
                    </a:ext>
                  </a:extLst>
                </a:gridCol>
                <a:gridCol w="493776">
                  <a:extLst>
                    <a:ext uri="{9D8B030D-6E8A-4147-A177-3AD203B41FA5}">
                      <a16:colId xmlns:a16="http://schemas.microsoft.com/office/drawing/2014/main" val="2151890000"/>
                    </a:ext>
                  </a:extLst>
                </a:gridCol>
                <a:gridCol w="493776">
                  <a:extLst>
                    <a:ext uri="{9D8B030D-6E8A-4147-A177-3AD203B41FA5}">
                      <a16:colId xmlns:a16="http://schemas.microsoft.com/office/drawing/2014/main" val="440904096"/>
                    </a:ext>
                  </a:extLst>
                </a:gridCol>
                <a:gridCol w="493776">
                  <a:extLst>
                    <a:ext uri="{9D8B030D-6E8A-4147-A177-3AD203B41FA5}">
                      <a16:colId xmlns:a16="http://schemas.microsoft.com/office/drawing/2014/main" val="3235274601"/>
                    </a:ext>
                  </a:extLst>
                </a:gridCol>
                <a:gridCol w="493776">
                  <a:extLst>
                    <a:ext uri="{9D8B030D-6E8A-4147-A177-3AD203B41FA5}">
                      <a16:colId xmlns:a16="http://schemas.microsoft.com/office/drawing/2014/main" val="1700223718"/>
                    </a:ext>
                  </a:extLst>
                </a:gridCol>
                <a:gridCol w="493776">
                  <a:extLst>
                    <a:ext uri="{9D8B030D-6E8A-4147-A177-3AD203B41FA5}">
                      <a16:colId xmlns:a16="http://schemas.microsoft.com/office/drawing/2014/main" val="525404624"/>
                    </a:ext>
                  </a:extLst>
                </a:gridCol>
                <a:gridCol w="493776">
                  <a:extLst>
                    <a:ext uri="{9D8B030D-6E8A-4147-A177-3AD203B41FA5}">
                      <a16:colId xmlns:a16="http://schemas.microsoft.com/office/drawing/2014/main" val="1319004781"/>
                    </a:ext>
                  </a:extLst>
                </a:gridCol>
                <a:gridCol w="493776">
                  <a:extLst>
                    <a:ext uri="{9D8B030D-6E8A-4147-A177-3AD203B41FA5}">
                      <a16:colId xmlns:a16="http://schemas.microsoft.com/office/drawing/2014/main" val="2759979230"/>
                    </a:ext>
                  </a:extLst>
                </a:gridCol>
                <a:gridCol w="493776">
                  <a:extLst>
                    <a:ext uri="{9D8B030D-6E8A-4147-A177-3AD203B41FA5}">
                      <a16:colId xmlns:a16="http://schemas.microsoft.com/office/drawing/2014/main" val="1589607910"/>
                    </a:ext>
                  </a:extLst>
                </a:gridCol>
                <a:gridCol w="493776">
                  <a:extLst>
                    <a:ext uri="{9D8B030D-6E8A-4147-A177-3AD203B41FA5}">
                      <a16:colId xmlns:a16="http://schemas.microsoft.com/office/drawing/2014/main" val="4139294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1694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- 2024-08-23 10:35:03</a:t>
                      </a:r>
                      <a:r>
                        <a:rPr kumimoji="0" lang="en-US" sz="1000" b="0" i="0" u="none" strike="noStrike" kern="1200" cap="none" spc="0" normalizeH="0" baseline="0" noProof="0">
                          <a:ln>
                            <a:noFill/>
                          </a:ln>
                          <a:solidFill>
                            <a:prstClr val="black"/>
                          </a:solidFill>
                          <a:effectLst/>
                          <a:uLnTx/>
                          <a:uFillTx/>
                          <a:latin typeface="Calibri"/>
                          <a:ea typeface="+mn-ea"/>
                          <a:cs typeface="+mn-cs"/>
                        </a:rPr>
                        <a:t>
 How AI is becoming a booster for your business  
Sign up for our SMB newsletter: https://lnkd.in/dkccemPZ
The development of AI tools is speeding up and important AI tools to create and improve text, photo and video quality are getting smarter. AI tools support in various business daily workflows.
Let’s take a best practice example from the German #Mittelstand: Today, we highlight the case of Niko Dieckhoff, a successful e-commerce operator from the SMB sector, who generates about one million EUR in sales - with ChatGPT as his only employee! 🤖💼 
Niko uses #ChatGPT to create product descriptions, content, scripts for influencer marketing, optimize conversion rates and improve customer service. He sees AI as an efficient tool that makes many time-consuming tasks more economical. 
At LOBECO, we also leverage AI in our daily operations and view it as a tremendous opportunity, particularly for small and medium-sized enterprises aiming to maximize efficiency. We are convinced that AI can make our day-to-day work easier. Our AI team is constantly developing innovative projects and functions to support our employees and optimize processes. It will be an exciting question always worth to discuss: AI as replacement opportunity for team staff or always as a side kick support?
👉 What´s your opinion on this?  
#LOBECOpower #ArtificialIntelligence #KI #SMB # Mittelstand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4.6822742474916 %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26680424"/>
                  </a:ext>
                </a:extLst>
              </a:tr>
            </a:tbl>
          </a:graphicData>
        </a:graphic>
      </p:graphicFrame>
      <p:sp>
        <p:nvSpPr>
          <p:cNvPr id="4" name="Text Placeholder 3">
            <a:extLst>
              <a:ext uri="{FF2B5EF4-FFF2-40B4-BE49-F238E27FC236}">
                <a16:creationId xmlns:a16="http://schemas.microsoft.com/office/drawing/2014/main" id="{6D1EE7A2-44EF-4AB4-8A28-929C510A7EB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4453448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71CA-454F-48FA-9C92-EE0CB6E04622}"/>
              </a:ext>
            </a:extLst>
          </p:cNvPr>
          <p:cNvSpPr>
            <a:spLocks noGrp="1"/>
          </p:cNvSpPr>
          <p:nvPr>
            <p:ph type="title"/>
          </p:nvPr>
        </p:nvSpPr>
        <p:spPr/>
        <p:txBody>
          <a:bodyPr/>
          <a:lstStyle/>
          <a:p>
            <a:r>
              <a:rPr lang="en-US"/>
              <a:t>LinkedIn Posts Table | LOBECO own channels - 8 of 18</a:t>
            </a:r>
          </a:p>
        </p:txBody>
      </p:sp>
      <p:graphicFrame>
        <p:nvGraphicFramePr>
          <p:cNvPr id="5" name="Table Placeholder 4">
            <a:extLst>
              <a:ext uri="{FF2B5EF4-FFF2-40B4-BE49-F238E27FC236}">
                <a16:creationId xmlns:a16="http://schemas.microsoft.com/office/drawing/2014/main" id="{A65B4CF9-9ED0-4BD9-8CE3-08C09B41E6B3}"/>
              </a:ext>
            </a:extLst>
          </p:cNvPr>
          <p:cNvGraphicFramePr>
            <a:graphicFrameLocks noGrp="1"/>
          </p:cNvGraphicFramePr>
          <p:nvPr>
            <p:ph type="tbl" sz="quarter" idx="13"/>
            <p:extLst>
              <p:ext uri="{D42A27DB-BD31-4B8C-83A1-F6EECF244321}">
                <p14:modId xmlns:p14="http://schemas.microsoft.com/office/powerpoint/2010/main" val="230286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53889783"/>
                    </a:ext>
                  </a:extLst>
                </a:gridCol>
                <a:gridCol w="1563623">
                  <a:extLst>
                    <a:ext uri="{9D8B030D-6E8A-4147-A177-3AD203B41FA5}">
                      <a16:colId xmlns:a16="http://schemas.microsoft.com/office/drawing/2014/main" val="2591798779"/>
                    </a:ext>
                  </a:extLst>
                </a:gridCol>
                <a:gridCol w="493776">
                  <a:extLst>
                    <a:ext uri="{9D8B030D-6E8A-4147-A177-3AD203B41FA5}">
                      <a16:colId xmlns:a16="http://schemas.microsoft.com/office/drawing/2014/main" val="1154622958"/>
                    </a:ext>
                  </a:extLst>
                </a:gridCol>
                <a:gridCol w="493776">
                  <a:extLst>
                    <a:ext uri="{9D8B030D-6E8A-4147-A177-3AD203B41FA5}">
                      <a16:colId xmlns:a16="http://schemas.microsoft.com/office/drawing/2014/main" val="1832601031"/>
                    </a:ext>
                  </a:extLst>
                </a:gridCol>
                <a:gridCol w="493776">
                  <a:extLst>
                    <a:ext uri="{9D8B030D-6E8A-4147-A177-3AD203B41FA5}">
                      <a16:colId xmlns:a16="http://schemas.microsoft.com/office/drawing/2014/main" val="1624510423"/>
                    </a:ext>
                  </a:extLst>
                </a:gridCol>
                <a:gridCol w="493776">
                  <a:extLst>
                    <a:ext uri="{9D8B030D-6E8A-4147-A177-3AD203B41FA5}">
                      <a16:colId xmlns:a16="http://schemas.microsoft.com/office/drawing/2014/main" val="2888752623"/>
                    </a:ext>
                  </a:extLst>
                </a:gridCol>
                <a:gridCol w="493776">
                  <a:extLst>
                    <a:ext uri="{9D8B030D-6E8A-4147-A177-3AD203B41FA5}">
                      <a16:colId xmlns:a16="http://schemas.microsoft.com/office/drawing/2014/main" val="2095028889"/>
                    </a:ext>
                  </a:extLst>
                </a:gridCol>
                <a:gridCol w="493776">
                  <a:extLst>
                    <a:ext uri="{9D8B030D-6E8A-4147-A177-3AD203B41FA5}">
                      <a16:colId xmlns:a16="http://schemas.microsoft.com/office/drawing/2014/main" val="823842357"/>
                    </a:ext>
                  </a:extLst>
                </a:gridCol>
                <a:gridCol w="493776">
                  <a:extLst>
                    <a:ext uri="{9D8B030D-6E8A-4147-A177-3AD203B41FA5}">
                      <a16:colId xmlns:a16="http://schemas.microsoft.com/office/drawing/2014/main" val="476907556"/>
                    </a:ext>
                  </a:extLst>
                </a:gridCol>
                <a:gridCol w="493776">
                  <a:extLst>
                    <a:ext uri="{9D8B030D-6E8A-4147-A177-3AD203B41FA5}">
                      <a16:colId xmlns:a16="http://schemas.microsoft.com/office/drawing/2014/main" val="2015568754"/>
                    </a:ext>
                  </a:extLst>
                </a:gridCol>
                <a:gridCol w="493776">
                  <a:extLst>
                    <a:ext uri="{9D8B030D-6E8A-4147-A177-3AD203B41FA5}">
                      <a16:colId xmlns:a16="http://schemas.microsoft.com/office/drawing/2014/main" val="3239935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1210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- 2024-08-16 07:58:26</a:t>
                      </a:r>
                      <a:r>
                        <a:rPr kumimoji="0" lang="en-US" sz="1000" b="0" i="0" u="none" strike="noStrike" kern="1200" cap="none" spc="0" normalizeH="0" baseline="0" noProof="0">
                          <a:ln>
                            <a:noFill/>
                          </a:ln>
                          <a:solidFill>
                            <a:prstClr val="black"/>
                          </a:solidFill>
                          <a:effectLst/>
                          <a:uLnTx/>
                          <a:uFillTx/>
                          <a:latin typeface="Calibri"/>
                          <a:ea typeface="+mn-ea"/>
                          <a:cs typeface="+mn-cs"/>
                        </a:rPr>
                        <a:t>
 #WeAreHiring 
Join our Creative Team at LOBECO! 
▶ Videoproducer - Postproduction: Are you passionate about creating stunning visuals? Ready to bring stories to life with your postproduction skills? We want YOU!
🔗 https://lnkd.in/d2pGburG
▶ Kameramann/-frau: Do you have an eye for capturing the perfect shot? Love working behind the lens to create visual magic? Join us!
🔗 https://lnkd.in/du5eSx5y
Apply now and become a part of a forward-thinking, innovative team.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7.0494186046512 %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a:t>
                      </a:r>
                    </a:p>
                  </a:txBody>
                  <a:tcPr/>
                </a:tc>
                <a:extLst>
                  <a:ext uri="{0D108BD9-81ED-4DB2-BD59-A6C34878D82A}">
                    <a16:rowId xmlns:a16="http://schemas.microsoft.com/office/drawing/2014/main" val="3133680886"/>
                  </a:ext>
                </a:extLst>
              </a:tr>
            </a:tbl>
          </a:graphicData>
        </a:graphic>
      </p:graphicFrame>
      <p:sp>
        <p:nvSpPr>
          <p:cNvPr id="4" name="Text Placeholder 3">
            <a:extLst>
              <a:ext uri="{FF2B5EF4-FFF2-40B4-BE49-F238E27FC236}">
                <a16:creationId xmlns:a16="http://schemas.microsoft.com/office/drawing/2014/main" id="{9E688B34-1190-47D6-8515-6E822C28673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517502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CDE0F-637F-4DE1-B6AC-7FC984594CB4}"/>
              </a:ext>
            </a:extLst>
          </p:cNvPr>
          <p:cNvSpPr>
            <a:spLocks noGrp="1"/>
          </p:cNvSpPr>
          <p:nvPr>
            <p:ph type="title"/>
          </p:nvPr>
        </p:nvSpPr>
        <p:spPr/>
        <p:txBody>
          <a:bodyPr/>
          <a:lstStyle/>
          <a:p>
            <a:r>
              <a:rPr lang="en-US"/>
              <a:t>LinkedIn Posts Table | LOBECO own channels - 9 of 18</a:t>
            </a:r>
          </a:p>
        </p:txBody>
      </p:sp>
      <p:graphicFrame>
        <p:nvGraphicFramePr>
          <p:cNvPr id="5" name="Table Placeholder 4">
            <a:extLst>
              <a:ext uri="{FF2B5EF4-FFF2-40B4-BE49-F238E27FC236}">
                <a16:creationId xmlns:a16="http://schemas.microsoft.com/office/drawing/2014/main" id="{B84E71BE-C87E-4880-AED1-30A649CAFF4C}"/>
              </a:ext>
            </a:extLst>
          </p:cNvPr>
          <p:cNvGraphicFramePr>
            <a:graphicFrameLocks noGrp="1"/>
          </p:cNvGraphicFramePr>
          <p:nvPr>
            <p:ph type="tbl" sz="quarter" idx="13"/>
            <p:extLst>
              <p:ext uri="{D42A27DB-BD31-4B8C-83A1-F6EECF244321}">
                <p14:modId xmlns:p14="http://schemas.microsoft.com/office/powerpoint/2010/main" val="1258553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31919652"/>
                    </a:ext>
                  </a:extLst>
                </a:gridCol>
                <a:gridCol w="1563623">
                  <a:extLst>
                    <a:ext uri="{9D8B030D-6E8A-4147-A177-3AD203B41FA5}">
                      <a16:colId xmlns:a16="http://schemas.microsoft.com/office/drawing/2014/main" val="3737494976"/>
                    </a:ext>
                  </a:extLst>
                </a:gridCol>
                <a:gridCol w="493776">
                  <a:extLst>
                    <a:ext uri="{9D8B030D-6E8A-4147-A177-3AD203B41FA5}">
                      <a16:colId xmlns:a16="http://schemas.microsoft.com/office/drawing/2014/main" val="2926123066"/>
                    </a:ext>
                  </a:extLst>
                </a:gridCol>
                <a:gridCol w="493776">
                  <a:extLst>
                    <a:ext uri="{9D8B030D-6E8A-4147-A177-3AD203B41FA5}">
                      <a16:colId xmlns:a16="http://schemas.microsoft.com/office/drawing/2014/main" val="1059270099"/>
                    </a:ext>
                  </a:extLst>
                </a:gridCol>
                <a:gridCol w="493776">
                  <a:extLst>
                    <a:ext uri="{9D8B030D-6E8A-4147-A177-3AD203B41FA5}">
                      <a16:colId xmlns:a16="http://schemas.microsoft.com/office/drawing/2014/main" val="1625671686"/>
                    </a:ext>
                  </a:extLst>
                </a:gridCol>
                <a:gridCol w="493776">
                  <a:extLst>
                    <a:ext uri="{9D8B030D-6E8A-4147-A177-3AD203B41FA5}">
                      <a16:colId xmlns:a16="http://schemas.microsoft.com/office/drawing/2014/main" val="2280153125"/>
                    </a:ext>
                  </a:extLst>
                </a:gridCol>
                <a:gridCol w="493776">
                  <a:extLst>
                    <a:ext uri="{9D8B030D-6E8A-4147-A177-3AD203B41FA5}">
                      <a16:colId xmlns:a16="http://schemas.microsoft.com/office/drawing/2014/main" val="1476955318"/>
                    </a:ext>
                  </a:extLst>
                </a:gridCol>
                <a:gridCol w="493776">
                  <a:extLst>
                    <a:ext uri="{9D8B030D-6E8A-4147-A177-3AD203B41FA5}">
                      <a16:colId xmlns:a16="http://schemas.microsoft.com/office/drawing/2014/main" val="2743063690"/>
                    </a:ext>
                  </a:extLst>
                </a:gridCol>
                <a:gridCol w="493776">
                  <a:extLst>
                    <a:ext uri="{9D8B030D-6E8A-4147-A177-3AD203B41FA5}">
                      <a16:colId xmlns:a16="http://schemas.microsoft.com/office/drawing/2014/main" val="3712818511"/>
                    </a:ext>
                  </a:extLst>
                </a:gridCol>
                <a:gridCol w="493776">
                  <a:extLst>
                    <a:ext uri="{9D8B030D-6E8A-4147-A177-3AD203B41FA5}">
                      <a16:colId xmlns:a16="http://schemas.microsoft.com/office/drawing/2014/main" val="1563707682"/>
                    </a:ext>
                  </a:extLst>
                </a:gridCol>
                <a:gridCol w="493776">
                  <a:extLst>
                    <a:ext uri="{9D8B030D-6E8A-4147-A177-3AD203B41FA5}">
                      <a16:colId xmlns:a16="http://schemas.microsoft.com/office/drawing/2014/main" val="2373562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6396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- 2024-08-13 11:51:14</a:t>
                      </a:r>
                      <a:r>
                        <a:rPr kumimoji="0" lang="en-US" sz="1000" b="0" i="0" u="none" strike="noStrike" kern="1200" cap="none" spc="0" normalizeH="0" baseline="0" noProof="0">
                          <a:ln>
                            <a:noFill/>
                          </a:ln>
                          <a:solidFill>
                            <a:prstClr val="black"/>
                          </a:solidFill>
                          <a:effectLst/>
                          <a:uLnTx/>
                          <a:uFillTx/>
                          <a:latin typeface="Calibri"/>
                          <a:ea typeface="+mn-ea"/>
                          <a:cs typeface="+mn-cs"/>
                        </a:rPr>
                        <a:t>
 #WeAreHiring 
▶ #Praktikum #Grafikdesign: https://lnkd.in/dWvEAeJ8
▶ #Pflichtpraktikum #SocialMedia: https://lnkd.in/dwRC3Zrr
 #ApplyNow and join our #Team!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5.9471365638767 %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95055524"/>
                  </a:ext>
                </a:extLst>
              </a:tr>
            </a:tbl>
          </a:graphicData>
        </a:graphic>
      </p:graphicFrame>
      <p:sp>
        <p:nvSpPr>
          <p:cNvPr id="4" name="Text Placeholder 3">
            <a:extLst>
              <a:ext uri="{FF2B5EF4-FFF2-40B4-BE49-F238E27FC236}">
                <a16:creationId xmlns:a16="http://schemas.microsoft.com/office/drawing/2014/main" id="{9E15918F-12C7-4B73-B763-B05B50BEBED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38810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39EBD-002B-4C02-8E14-689C8C20C6AE}"/>
              </a:ext>
            </a:extLst>
          </p:cNvPr>
          <p:cNvSpPr>
            <a:spLocks noGrp="1"/>
          </p:cNvSpPr>
          <p:nvPr>
            <p:ph type="title"/>
          </p:nvPr>
        </p:nvSpPr>
        <p:spPr/>
        <p:txBody>
          <a:bodyPr/>
          <a:lstStyle/>
          <a:p>
            <a:r>
              <a:rPr lang="en-US"/>
              <a:t>LinkedIn Posts Table | LOBECO own channels - 10 of 18</a:t>
            </a:r>
          </a:p>
        </p:txBody>
      </p:sp>
      <p:graphicFrame>
        <p:nvGraphicFramePr>
          <p:cNvPr id="5" name="Table Placeholder 4">
            <a:extLst>
              <a:ext uri="{FF2B5EF4-FFF2-40B4-BE49-F238E27FC236}">
                <a16:creationId xmlns:a16="http://schemas.microsoft.com/office/drawing/2014/main" id="{C6583180-43ED-4B70-9EDE-389C4C788E57}"/>
              </a:ext>
            </a:extLst>
          </p:cNvPr>
          <p:cNvGraphicFramePr>
            <a:graphicFrameLocks noGrp="1"/>
          </p:cNvGraphicFramePr>
          <p:nvPr>
            <p:ph type="tbl" sz="quarter" idx="13"/>
            <p:extLst>
              <p:ext uri="{D42A27DB-BD31-4B8C-83A1-F6EECF244321}">
                <p14:modId xmlns:p14="http://schemas.microsoft.com/office/powerpoint/2010/main" val="323811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51896702"/>
                    </a:ext>
                  </a:extLst>
                </a:gridCol>
                <a:gridCol w="1563623">
                  <a:extLst>
                    <a:ext uri="{9D8B030D-6E8A-4147-A177-3AD203B41FA5}">
                      <a16:colId xmlns:a16="http://schemas.microsoft.com/office/drawing/2014/main" val="2052407605"/>
                    </a:ext>
                  </a:extLst>
                </a:gridCol>
                <a:gridCol w="493776">
                  <a:extLst>
                    <a:ext uri="{9D8B030D-6E8A-4147-A177-3AD203B41FA5}">
                      <a16:colId xmlns:a16="http://schemas.microsoft.com/office/drawing/2014/main" val="2823964142"/>
                    </a:ext>
                  </a:extLst>
                </a:gridCol>
                <a:gridCol w="493776">
                  <a:extLst>
                    <a:ext uri="{9D8B030D-6E8A-4147-A177-3AD203B41FA5}">
                      <a16:colId xmlns:a16="http://schemas.microsoft.com/office/drawing/2014/main" val="3321120071"/>
                    </a:ext>
                  </a:extLst>
                </a:gridCol>
                <a:gridCol w="493776">
                  <a:extLst>
                    <a:ext uri="{9D8B030D-6E8A-4147-A177-3AD203B41FA5}">
                      <a16:colId xmlns:a16="http://schemas.microsoft.com/office/drawing/2014/main" val="1560169798"/>
                    </a:ext>
                  </a:extLst>
                </a:gridCol>
                <a:gridCol w="493776">
                  <a:extLst>
                    <a:ext uri="{9D8B030D-6E8A-4147-A177-3AD203B41FA5}">
                      <a16:colId xmlns:a16="http://schemas.microsoft.com/office/drawing/2014/main" val="743433131"/>
                    </a:ext>
                  </a:extLst>
                </a:gridCol>
                <a:gridCol w="493776">
                  <a:extLst>
                    <a:ext uri="{9D8B030D-6E8A-4147-A177-3AD203B41FA5}">
                      <a16:colId xmlns:a16="http://schemas.microsoft.com/office/drawing/2014/main" val="3686279207"/>
                    </a:ext>
                  </a:extLst>
                </a:gridCol>
                <a:gridCol w="493776">
                  <a:extLst>
                    <a:ext uri="{9D8B030D-6E8A-4147-A177-3AD203B41FA5}">
                      <a16:colId xmlns:a16="http://schemas.microsoft.com/office/drawing/2014/main" val="3394966275"/>
                    </a:ext>
                  </a:extLst>
                </a:gridCol>
                <a:gridCol w="493776">
                  <a:extLst>
                    <a:ext uri="{9D8B030D-6E8A-4147-A177-3AD203B41FA5}">
                      <a16:colId xmlns:a16="http://schemas.microsoft.com/office/drawing/2014/main" val="94601794"/>
                    </a:ext>
                  </a:extLst>
                </a:gridCol>
                <a:gridCol w="493776">
                  <a:extLst>
                    <a:ext uri="{9D8B030D-6E8A-4147-A177-3AD203B41FA5}">
                      <a16:colId xmlns:a16="http://schemas.microsoft.com/office/drawing/2014/main" val="3689151404"/>
                    </a:ext>
                  </a:extLst>
                </a:gridCol>
                <a:gridCol w="493776">
                  <a:extLst>
                    <a:ext uri="{9D8B030D-6E8A-4147-A177-3AD203B41FA5}">
                      <a16:colId xmlns:a16="http://schemas.microsoft.com/office/drawing/2014/main" val="3137953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2377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- 2024-08-12 11:33:44</a:t>
                      </a:r>
                      <a:r>
                        <a:rPr kumimoji="0" lang="en-US" sz="1000" b="0" i="0" u="none" strike="noStrike" kern="1200" cap="none" spc="0" normalizeH="0" baseline="0" noProof="0">
                          <a:ln>
                            <a:noFill/>
                          </a:ln>
                          <a:solidFill>
                            <a:prstClr val="black"/>
                          </a:solidFill>
                          <a:effectLst/>
                          <a:uLnTx/>
                          <a:uFillTx/>
                          <a:latin typeface="Calibri"/>
                          <a:ea typeface="+mn-ea"/>
                          <a:cs typeface="+mn-cs"/>
                        </a:rPr>
                        <a:t>
 The Olympic Games Paris 2024 - Comité d'organisation des Jeux Olympiques et Paralympiques de 2024 are in the books. Team Deutschland won a total of 12 gold medals and ranks 10th in the medal table. In the latest episode, #SportsDataZone takes a closer look at the Instagram follower development of the individual gold medallists during the Olympic games:
With an incredible increase in followers of almost 340%, Marie Reichert from the women's 3x3 basketball team leads the rankings. Her team-mates Elisa Mevius and Sonja Greinacher complete the podium.
Christian Kukuk, who won gold in show jumping with his horse Checker, which is also owned by Thomas Müller, increased his followers by 163%.
In absolute figures, the German record Olympic champion Isabell Werth was able to gain 50,000 followers thanks to her renewed Olympic victory.
 #olympicgames #socialmedia #statistics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4.7147846332945 %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84505881"/>
                  </a:ext>
                </a:extLst>
              </a:tr>
            </a:tbl>
          </a:graphicData>
        </a:graphic>
      </p:graphicFrame>
      <p:sp>
        <p:nvSpPr>
          <p:cNvPr id="4" name="Text Placeholder 3">
            <a:extLst>
              <a:ext uri="{FF2B5EF4-FFF2-40B4-BE49-F238E27FC236}">
                <a16:creationId xmlns:a16="http://schemas.microsoft.com/office/drawing/2014/main" id="{E4E5B7C7-8E85-4FDA-8DB8-28C6DEB73FB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694237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5CFDF-7200-4F11-882C-4D524D398EEF}"/>
              </a:ext>
            </a:extLst>
          </p:cNvPr>
          <p:cNvSpPr>
            <a:spLocks noGrp="1"/>
          </p:cNvSpPr>
          <p:nvPr>
            <p:ph type="title"/>
          </p:nvPr>
        </p:nvSpPr>
        <p:spPr/>
        <p:txBody>
          <a:bodyPr/>
          <a:lstStyle/>
          <a:p>
            <a:r>
              <a:rPr lang="en-US"/>
              <a:t>LinkedIn Posts Table | LOBECO own channels - 11 of 18</a:t>
            </a:r>
          </a:p>
        </p:txBody>
      </p:sp>
      <p:graphicFrame>
        <p:nvGraphicFramePr>
          <p:cNvPr id="5" name="Table Placeholder 4">
            <a:extLst>
              <a:ext uri="{FF2B5EF4-FFF2-40B4-BE49-F238E27FC236}">
                <a16:creationId xmlns:a16="http://schemas.microsoft.com/office/drawing/2014/main" id="{D70268FF-1427-4C38-B584-3EA1B891D4E3}"/>
              </a:ext>
            </a:extLst>
          </p:cNvPr>
          <p:cNvGraphicFramePr>
            <a:graphicFrameLocks noGrp="1"/>
          </p:cNvGraphicFramePr>
          <p:nvPr>
            <p:ph type="tbl" sz="quarter" idx="13"/>
            <p:extLst>
              <p:ext uri="{D42A27DB-BD31-4B8C-83A1-F6EECF244321}">
                <p14:modId xmlns:p14="http://schemas.microsoft.com/office/powerpoint/2010/main" val="557007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62223171"/>
                    </a:ext>
                  </a:extLst>
                </a:gridCol>
                <a:gridCol w="1563623">
                  <a:extLst>
                    <a:ext uri="{9D8B030D-6E8A-4147-A177-3AD203B41FA5}">
                      <a16:colId xmlns:a16="http://schemas.microsoft.com/office/drawing/2014/main" val="2583060936"/>
                    </a:ext>
                  </a:extLst>
                </a:gridCol>
                <a:gridCol w="493776">
                  <a:extLst>
                    <a:ext uri="{9D8B030D-6E8A-4147-A177-3AD203B41FA5}">
                      <a16:colId xmlns:a16="http://schemas.microsoft.com/office/drawing/2014/main" val="459999359"/>
                    </a:ext>
                  </a:extLst>
                </a:gridCol>
                <a:gridCol w="493776">
                  <a:extLst>
                    <a:ext uri="{9D8B030D-6E8A-4147-A177-3AD203B41FA5}">
                      <a16:colId xmlns:a16="http://schemas.microsoft.com/office/drawing/2014/main" val="145835973"/>
                    </a:ext>
                  </a:extLst>
                </a:gridCol>
                <a:gridCol w="493776">
                  <a:extLst>
                    <a:ext uri="{9D8B030D-6E8A-4147-A177-3AD203B41FA5}">
                      <a16:colId xmlns:a16="http://schemas.microsoft.com/office/drawing/2014/main" val="2662266622"/>
                    </a:ext>
                  </a:extLst>
                </a:gridCol>
                <a:gridCol w="493776">
                  <a:extLst>
                    <a:ext uri="{9D8B030D-6E8A-4147-A177-3AD203B41FA5}">
                      <a16:colId xmlns:a16="http://schemas.microsoft.com/office/drawing/2014/main" val="1838492541"/>
                    </a:ext>
                  </a:extLst>
                </a:gridCol>
                <a:gridCol w="493776">
                  <a:extLst>
                    <a:ext uri="{9D8B030D-6E8A-4147-A177-3AD203B41FA5}">
                      <a16:colId xmlns:a16="http://schemas.microsoft.com/office/drawing/2014/main" val="798057457"/>
                    </a:ext>
                  </a:extLst>
                </a:gridCol>
                <a:gridCol w="493776">
                  <a:extLst>
                    <a:ext uri="{9D8B030D-6E8A-4147-A177-3AD203B41FA5}">
                      <a16:colId xmlns:a16="http://schemas.microsoft.com/office/drawing/2014/main" val="732088930"/>
                    </a:ext>
                  </a:extLst>
                </a:gridCol>
                <a:gridCol w="493776">
                  <a:extLst>
                    <a:ext uri="{9D8B030D-6E8A-4147-A177-3AD203B41FA5}">
                      <a16:colId xmlns:a16="http://schemas.microsoft.com/office/drawing/2014/main" val="694729216"/>
                    </a:ext>
                  </a:extLst>
                </a:gridCol>
                <a:gridCol w="493776">
                  <a:extLst>
                    <a:ext uri="{9D8B030D-6E8A-4147-A177-3AD203B41FA5}">
                      <a16:colId xmlns:a16="http://schemas.microsoft.com/office/drawing/2014/main" val="3597547858"/>
                    </a:ext>
                  </a:extLst>
                </a:gridCol>
                <a:gridCol w="493776">
                  <a:extLst>
                    <a:ext uri="{9D8B030D-6E8A-4147-A177-3AD203B41FA5}">
                      <a16:colId xmlns:a16="http://schemas.microsoft.com/office/drawing/2014/main" val="3831453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16715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- 2024-08-12 09:23:52</a:t>
                      </a:r>
                      <a:r>
                        <a:rPr kumimoji="0" lang="en-US" sz="1000" b="0" i="0" u="none" strike="noStrike" kern="1200" cap="none" spc="0" normalizeH="0" baseline="0" noProof="0">
                          <a:ln>
                            <a:noFill/>
                          </a:ln>
                          <a:solidFill>
                            <a:prstClr val="black"/>
                          </a:solidFill>
                          <a:effectLst/>
                          <a:uLnTx/>
                          <a:uFillTx/>
                          <a:latin typeface="Calibri"/>
                          <a:ea typeface="+mn-ea"/>
                          <a:cs typeface="+mn-cs"/>
                        </a:rPr>
                        <a:t>
 Will ChatGPT be surpassed by Claude 3.5? 
For more detailed information and regular AI updates, subscribe to our WhatsApp Newsletter or contact us at LOBECO!
📲 Sign Up Now! 📲 
https://lnkd.in/d7aqmVby
 🚀 Evolving AI Landscape: GPT-4o vs. Claude 3.5 Sonnet 🚀 
The AI world is constantly advancing, and at LOBECO, we're always at the forefront of these changes. While GPT-4o has been our go-to large language model (LLM) for various tasks, the recent release of Claude 3.5 Sonnet has shaken things up! 
🔍 Our Findings: After extensive testing, we still consider GPT-4o one of the best all-around LLMs. However, Claude 3.5 Sonnet has proven superior in specific areas: 
1️. Data interpretation on demographics: Claude 3.5 Sonnet significantly outperforms in quality and data set handling. Its artifact visualization and interactive capabilities offer remarkable added value. 
2️. Visual inference performance: Claude 3.5 Sonnet shows enhanced capabilities in interpreting and analysing visual data, from complex charts to intricate graphs, providing deeper insights for decision-making. 
While GPT-4o remains an overall powerhouse, Claude 3.5 Sonnet has carved out its niche in visual and data-intensive applications. 
What are your experiences with ChatGPT-4.o and Claude 3.5 Sonnet? Let us know in the comments!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57924696"/>
                  </a:ext>
                </a:extLst>
              </a:tr>
            </a:tbl>
          </a:graphicData>
        </a:graphic>
      </p:graphicFrame>
      <p:sp>
        <p:nvSpPr>
          <p:cNvPr id="4" name="Text Placeholder 3">
            <a:extLst>
              <a:ext uri="{FF2B5EF4-FFF2-40B4-BE49-F238E27FC236}">
                <a16:creationId xmlns:a16="http://schemas.microsoft.com/office/drawing/2014/main" id="{FBAC7C92-C2E5-4665-9D81-AD5699900A1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36715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1B726-F68D-449E-B01B-A92E78CA2F9C}"/>
              </a:ext>
            </a:extLst>
          </p:cNvPr>
          <p:cNvSpPr>
            <a:spLocks noGrp="1"/>
          </p:cNvSpPr>
          <p:nvPr>
            <p:ph type="title"/>
          </p:nvPr>
        </p:nvSpPr>
        <p:spPr/>
        <p:txBody>
          <a:bodyPr/>
          <a:lstStyle/>
          <a:p>
            <a:r>
              <a:rPr lang="en-US"/>
              <a:t>LinkedIn Posts Table | LOBECO own channels - 12 of 18</a:t>
            </a:r>
          </a:p>
        </p:txBody>
      </p:sp>
      <p:graphicFrame>
        <p:nvGraphicFramePr>
          <p:cNvPr id="5" name="Table Placeholder 4">
            <a:extLst>
              <a:ext uri="{FF2B5EF4-FFF2-40B4-BE49-F238E27FC236}">
                <a16:creationId xmlns:a16="http://schemas.microsoft.com/office/drawing/2014/main" id="{9AF954ED-76B6-4591-BE50-03F3AFB62712}"/>
              </a:ext>
            </a:extLst>
          </p:cNvPr>
          <p:cNvGraphicFramePr>
            <a:graphicFrameLocks noGrp="1"/>
          </p:cNvGraphicFramePr>
          <p:nvPr>
            <p:ph type="tbl" sz="quarter" idx="13"/>
            <p:extLst>
              <p:ext uri="{D42A27DB-BD31-4B8C-83A1-F6EECF244321}">
                <p14:modId xmlns:p14="http://schemas.microsoft.com/office/powerpoint/2010/main" val="365297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87905958"/>
                    </a:ext>
                  </a:extLst>
                </a:gridCol>
                <a:gridCol w="1563623">
                  <a:extLst>
                    <a:ext uri="{9D8B030D-6E8A-4147-A177-3AD203B41FA5}">
                      <a16:colId xmlns:a16="http://schemas.microsoft.com/office/drawing/2014/main" val="3322304202"/>
                    </a:ext>
                  </a:extLst>
                </a:gridCol>
                <a:gridCol w="493776">
                  <a:extLst>
                    <a:ext uri="{9D8B030D-6E8A-4147-A177-3AD203B41FA5}">
                      <a16:colId xmlns:a16="http://schemas.microsoft.com/office/drawing/2014/main" val="1345525324"/>
                    </a:ext>
                  </a:extLst>
                </a:gridCol>
                <a:gridCol w="493776">
                  <a:extLst>
                    <a:ext uri="{9D8B030D-6E8A-4147-A177-3AD203B41FA5}">
                      <a16:colId xmlns:a16="http://schemas.microsoft.com/office/drawing/2014/main" val="278034397"/>
                    </a:ext>
                  </a:extLst>
                </a:gridCol>
                <a:gridCol w="493776">
                  <a:extLst>
                    <a:ext uri="{9D8B030D-6E8A-4147-A177-3AD203B41FA5}">
                      <a16:colId xmlns:a16="http://schemas.microsoft.com/office/drawing/2014/main" val="993606249"/>
                    </a:ext>
                  </a:extLst>
                </a:gridCol>
                <a:gridCol w="493776">
                  <a:extLst>
                    <a:ext uri="{9D8B030D-6E8A-4147-A177-3AD203B41FA5}">
                      <a16:colId xmlns:a16="http://schemas.microsoft.com/office/drawing/2014/main" val="786852167"/>
                    </a:ext>
                  </a:extLst>
                </a:gridCol>
                <a:gridCol w="493776">
                  <a:extLst>
                    <a:ext uri="{9D8B030D-6E8A-4147-A177-3AD203B41FA5}">
                      <a16:colId xmlns:a16="http://schemas.microsoft.com/office/drawing/2014/main" val="3280762054"/>
                    </a:ext>
                  </a:extLst>
                </a:gridCol>
                <a:gridCol w="493776">
                  <a:extLst>
                    <a:ext uri="{9D8B030D-6E8A-4147-A177-3AD203B41FA5}">
                      <a16:colId xmlns:a16="http://schemas.microsoft.com/office/drawing/2014/main" val="3560350066"/>
                    </a:ext>
                  </a:extLst>
                </a:gridCol>
                <a:gridCol w="493776">
                  <a:extLst>
                    <a:ext uri="{9D8B030D-6E8A-4147-A177-3AD203B41FA5}">
                      <a16:colId xmlns:a16="http://schemas.microsoft.com/office/drawing/2014/main" val="37960169"/>
                    </a:ext>
                  </a:extLst>
                </a:gridCol>
                <a:gridCol w="493776">
                  <a:extLst>
                    <a:ext uri="{9D8B030D-6E8A-4147-A177-3AD203B41FA5}">
                      <a16:colId xmlns:a16="http://schemas.microsoft.com/office/drawing/2014/main" val="1233741778"/>
                    </a:ext>
                  </a:extLst>
                </a:gridCol>
                <a:gridCol w="493776">
                  <a:extLst>
                    <a:ext uri="{9D8B030D-6E8A-4147-A177-3AD203B41FA5}">
                      <a16:colId xmlns:a16="http://schemas.microsoft.com/office/drawing/2014/main" val="2829265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91747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- 2024-08-09 13:26:11</a:t>
                      </a:r>
                      <a:r>
                        <a:rPr kumimoji="0" lang="en-US" sz="1000" b="0" i="0" u="none" strike="noStrike" kern="1200" cap="none" spc="0" normalizeH="0" baseline="0" noProof="0">
                          <a:ln>
                            <a:noFill/>
                          </a:ln>
                          <a:solidFill>
                            <a:prstClr val="black"/>
                          </a:solidFill>
                          <a:effectLst/>
                          <a:uLnTx/>
                          <a:uFillTx/>
                          <a:latin typeface="Calibri"/>
                          <a:ea typeface="+mn-ea"/>
                          <a:cs typeface="+mn-cs"/>
                        </a:rPr>
                        <a:t>
 Emil Martini promoted to 'Head of Sponsoring &amp; Vermarktung'
We're thrilled to announce that Emil Martini has been promoted to the position of Head of #Sponsoring &amp; #Vermarktung. In this new role, Emil will lead a newly formed team alongside Marvin Leu focusing on comprehensive #Sponsorship #Consulting.
Emil's team will cover all aspects of sponsorship, from finding the right partnerships, rights negotiation and consulting to campaign development and activation. Emil will report to Maximilian Sommer, who heads our Sport, Sponsoring &amp; Athletes division.
Congratulations, Emil! Your rapid rise to success is more than well-deserved and we’re excited about what the future holds with you on board!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17.810267486293 %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36407256"/>
                  </a:ext>
                </a:extLst>
              </a:tr>
            </a:tbl>
          </a:graphicData>
        </a:graphic>
      </p:graphicFrame>
      <p:sp>
        <p:nvSpPr>
          <p:cNvPr id="4" name="Text Placeholder 3">
            <a:extLst>
              <a:ext uri="{FF2B5EF4-FFF2-40B4-BE49-F238E27FC236}">
                <a16:creationId xmlns:a16="http://schemas.microsoft.com/office/drawing/2014/main" id="{D0741800-FEAA-467A-9B73-B52A98461D5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7652673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1826C-5086-4625-9D62-70E9F583B882}"/>
              </a:ext>
            </a:extLst>
          </p:cNvPr>
          <p:cNvSpPr>
            <a:spLocks noGrp="1"/>
          </p:cNvSpPr>
          <p:nvPr>
            <p:ph type="title"/>
          </p:nvPr>
        </p:nvSpPr>
        <p:spPr/>
        <p:txBody>
          <a:bodyPr/>
          <a:lstStyle/>
          <a:p>
            <a:r>
              <a:rPr lang="en-US"/>
              <a:t>LinkedIn Posts Table | LOBECO own channels - 13 of 18</a:t>
            </a:r>
          </a:p>
        </p:txBody>
      </p:sp>
      <p:graphicFrame>
        <p:nvGraphicFramePr>
          <p:cNvPr id="5" name="Table Placeholder 4">
            <a:extLst>
              <a:ext uri="{FF2B5EF4-FFF2-40B4-BE49-F238E27FC236}">
                <a16:creationId xmlns:a16="http://schemas.microsoft.com/office/drawing/2014/main" id="{B130B31A-470D-4E09-BD43-32DDEF136B76}"/>
              </a:ext>
            </a:extLst>
          </p:cNvPr>
          <p:cNvGraphicFramePr>
            <a:graphicFrameLocks noGrp="1"/>
          </p:cNvGraphicFramePr>
          <p:nvPr>
            <p:ph type="tbl" sz="quarter" idx="13"/>
            <p:extLst>
              <p:ext uri="{D42A27DB-BD31-4B8C-83A1-F6EECF244321}">
                <p14:modId xmlns:p14="http://schemas.microsoft.com/office/powerpoint/2010/main" val="3277476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02988973"/>
                    </a:ext>
                  </a:extLst>
                </a:gridCol>
                <a:gridCol w="1563623">
                  <a:extLst>
                    <a:ext uri="{9D8B030D-6E8A-4147-A177-3AD203B41FA5}">
                      <a16:colId xmlns:a16="http://schemas.microsoft.com/office/drawing/2014/main" val="746302171"/>
                    </a:ext>
                  </a:extLst>
                </a:gridCol>
                <a:gridCol w="493776">
                  <a:extLst>
                    <a:ext uri="{9D8B030D-6E8A-4147-A177-3AD203B41FA5}">
                      <a16:colId xmlns:a16="http://schemas.microsoft.com/office/drawing/2014/main" val="1901786709"/>
                    </a:ext>
                  </a:extLst>
                </a:gridCol>
                <a:gridCol w="493776">
                  <a:extLst>
                    <a:ext uri="{9D8B030D-6E8A-4147-A177-3AD203B41FA5}">
                      <a16:colId xmlns:a16="http://schemas.microsoft.com/office/drawing/2014/main" val="3255463782"/>
                    </a:ext>
                  </a:extLst>
                </a:gridCol>
                <a:gridCol w="493776">
                  <a:extLst>
                    <a:ext uri="{9D8B030D-6E8A-4147-A177-3AD203B41FA5}">
                      <a16:colId xmlns:a16="http://schemas.microsoft.com/office/drawing/2014/main" val="818099079"/>
                    </a:ext>
                  </a:extLst>
                </a:gridCol>
                <a:gridCol w="493776">
                  <a:extLst>
                    <a:ext uri="{9D8B030D-6E8A-4147-A177-3AD203B41FA5}">
                      <a16:colId xmlns:a16="http://schemas.microsoft.com/office/drawing/2014/main" val="1641744211"/>
                    </a:ext>
                  </a:extLst>
                </a:gridCol>
                <a:gridCol w="493776">
                  <a:extLst>
                    <a:ext uri="{9D8B030D-6E8A-4147-A177-3AD203B41FA5}">
                      <a16:colId xmlns:a16="http://schemas.microsoft.com/office/drawing/2014/main" val="3690620046"/>
                    </a:ext>
                  </a:extLst>
                </a:gridCol>
                <a:gridCol w="493776">
                  <a:extLst>
                    <a:ext uri="{9D8B030D-6E8A-4147-A177-3AD203B41FA5}">
                      <a16:colId xmlns:a16="http://schemas.microsoft.com/office/drawing/2014/main" val="2483877244"/>
                    </a:ext>
                  </a:extLst>
                </a:gridCol>
                <a:gridCol w="493776">
                  <a:extLst>
                    <a:ext uri="{9D8B030D-6E8A-4147-A177-3AD203B41FA5}">
                      <a16:colId xmlns:a16="http://schemas.microsoft.com/office/drawing/2014/main" val="2279763185"/>
                    </a:ext>
                  </a:extLst>
                </a:gridCol>
                <a:gridCol w="493776">
                  <a:extLst>
                    <a:ext uri="{9D8B030D-6E8A-4147-A177-3AD203B41FA5}">
                      <a16:colId xmlns:a16="http://schemas.microsoft.com/office/drawing/2014/main" val="2510214879"/>
                    </a:ext>
                  </a:extLst>
                </a:gridCol>
                <a:gridCol w="493776">
                  <a:extLst>
                    <a:ext uri="{9D8B030D-6E8A-4147-A177-3AD203B41FA5}">
                      <a16:colId xmlns:a16="http://schemas.microsoft.com/office/drawing/2014/main" val="338520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5890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- 2024-08-07 14:37:32</a:t>
                      </a:r>
                      <a:r>
                        <a:rPr kumimoji="0" lang="en-US" sz="1000" b="0" i="0" u="none" strike="noStrike" kern="1200" cap="none" spc="0" normalizeH="0" baseline="0" noProof="0">
                          <a:ln>
                            <a:noFill/>
                          </a:ln>
                          <a:solidFill>
                            <a:prstClr val="black"/>
                          </a:solidFill>
                          <a:effectLst/>
                          <a:uLnTx/>
                          <a:uFillTx/>
                          <a:latin typeface="Calibri"/>
                          <a:ea typeface="+mn-ea"/>
                          <a:cs typeface="+mn-cs"/>
                        </a:rPr>
                        <a:t>
 Strategic #Sponsorship session with Europa-Park
Our teams Consumer Goods &amp; Sponsoring dedicated an intensive day to a workshop with Europa-Park, focusing on sponsorship strategy. 
Together with our long-standing client, we achieved excellent results, we aligned on future partnerships, we set the stage for future success and even topped off the day with a thrilling roller coaster ride as the perfect ending. 🎢
We’re looking forward to our next steps together!
Nicolas Mack, Philipp Hensle, Thomas Muhr, Frederik Paschko, Emil Martini, Antonia Goetjes, Lorenz Beringer
#LOBECOpower #SocialMediaStrategy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12.699649396182 %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84915296"/>
                  </a:ext>
                </a:extLst>
              </a:tr>
            </a:tbl>
          </a:graphicData>
        </a:graphic>
      </p:graphicFrame>
      <p:sp>
        <p:nvSpPr>
          <p:cNvPr id="4" name="Text Placeholder 3">
            <a:extLst>
              <a:ext uri="{FF2B5EF4-FFF2-40B4-BE49-F238E27FC236}">
                <a16:creationId xmlns:a16="http://schemas.microsoft.com/office/drawing/2014/main" id="{8A9C0185-D242-4244-80B6-2EAC2CCB7D0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801917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8D647-1571-4CA1-B240-6636EC9563BA}"/>
              </a:ext>
            </a:extLst>
          </p:cNvPr>
          <p:cNvSpPr>
            <a:spLocks noGrp="1"/>
          </p:cNvSpPr>
          <p:nvPr>
            <p:ph type="title"/>
          </p:nvPr>
        </p:nvSpPr>
        <p:spPr/>
        <p:txBody>
          <a:bodyPr/>
          <a:lstStyle/>
          <a:p>
            <a:r>
              <a:rPr lang="en-US"/>
              <a:t>LinkedIn Posts Table | LOBECO own channels - 14 of 18</a:t>
            </a:r>
          </a:p>
        </p:txBody>
      </p:sp>
      <p:graphicFrame>
        <p:nvGraphicFramePr>
          <p:cNvPr id="5" name="Table Placeholder 4">
            <a:extLst>
              <a:ext uri="{FF2B5EF4-FFF2-40B4-BE49-F238E27FC236}">
                <a16:creationId xmlns:a16="http://schemas.microsoft.com/office/drawing/2014/main" id="{B3746733-C28D-433F-90FA-B11B80C034E9}"/>
              </a:ext>
            </a:extLst>
          </p:cNvPr>
          <p:cNvGraphicFramePr>
            <a:graphicFrameLocks noGrp="1"/>
          </p:cNvGraphicFramePr>
          <p:nvPr>
            <p:ph type="tbl" sz="quarter" idx="13"/>
            <p:extLst>
              <p:ext uri="{D42A27DB-BD31-4B8C-83A1-F6EECF244321}">
                <p14:modId xmlns:p14="http://schemas.microsoft.com/office/powerpoint/2010/main" val="369089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43163288"/>
                    </a:ext>
                  </a:extLst>
                </a:gridCol>
                <a:gridCol w="1563623">
                  <a:extLst>
                    <a:ext uri="{9D8B030D-6E8A-4147-A177-3AD203B41FA5}">
                      <a16:colId xmlns:a16="http://schemas.microsoft.com/office/drawing/2014/main" val="3818255566"/>
                    </a:ext>
                  </a:extLst>
                </a:gridCol>
                <a:gridCol w="493776">
                  <a:extLst>
                    <a:ext uri="{9D8B030D-6E8A-4147-A177-3AD203B41FA5}">
                      <a16:colId xmlns:a16="http://schemas.microsoft.com/office/drawing/2014/main" val="581656920"/>
                    </a:ext>
                  </a:extLst>
                </a:gridCol>
                <a:gridCol w="493776">
                  <a:extLst>
                    <a:ext uri="{9D8B030D-6E8A-4147-A177-3AD203B41FA5}">
                      <a16:colId xmlns:a16="http://schemas.microsoft.com/office/drawing/2014/main" val="2631736906"/>
                    </a:ext>
                  </a:extLst>
                </a:gridCol>
                <a:gridCol w="493776">
                  <a:extLst>
                    <a:ext uri="{9D8B030D-6E8A-4147-A177-3AD203B41FA5}">
                      <a16:colId xmlns:a16="http://schemas.microsoft.com/office/drawing/2014/main" val="2654262492"/>
                    </a:ext>
                  </a:extLst>
                </a:gridCol>
                <a:gridCol w="493776">
                  <a:extLst>
                    <a:ext uri="{9D8B030D-6E8A-4147-A177-3AD203B41FA5}">
                      <a16:colId xmlns:a16="http://schemas.microsoft.com/office/drawing/2014/main" val="1027966343"/>
                    </a:ext>
                  </a:extLst>
                </a:gridCol>
                <a:gridCol w="493776">
                  <a:extLst>
                    <a:ext uri="{9D8B030D-6E8A-4147-A177-3AD203B41FA5}">
                      <a16:colId xmlns:a16="http://schemas.microsoft.com/office/drawing/2014/main" val="3074598735"/>
                    </a:ext>
                  </a:extLst>
                </a:gridCol>
                <a:gridCol w="493776">
                  <a:extLst>
                    <a:ext uri="{9D8B030D-6E8A-4147-A177-3AD203B41FA5}">
                      <a16:colId xmlns:a16="http://schemas.microsoft.com/office/drawing/2014/main" val="1168883779"/>
                    </a:ext>
                  </a:extLst>
                </a:gridCol>
                <a:gridCol w="493776">
                  <a:extLst>
                    <a:ext uri="{9D8B030D-6E8A-4147-A177-3AD203B41FA5}">
                      <a16:colId xmlns:a16="http://schemas.microsoft.com/office/drawing/2014/main" val="3890598991"/>
                    </a:ext>
                  </a:extLst>
                </a:gridCol>
                <a:gridCol w="493776">
                  <a:extLst>
                    <a:ext uri="{9D8B030D-6E8A-4147-A177-3AD203B41FA5}">
                      <a16:colId xmlns:a16="http://schemas.microsoft.com/office/drawing/2014/main" val="967534501"/>
                    </a:ext>
                  </a:extLst>
                </a:gridCol>
                <a:gridCol w="493776">
                  <a:extLst>
                    <a:ext uri="{9D8B030D-6E8A-4147-A177-3AD203B41FA5}">
                      <a16:colId xmlns:a16="http://schemas.microsoft.com/office/drawing/2014/main" val="2218954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0407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- 2024-08-07 12:44:17</a:t>
                      </a:r>
                      <a:r>
                        <a:rPr kumimoji="0" lang="en-US" sz="1000" b="0" i="0" u="none" strike="noStrike" kern="1200" cap="none" spc="0" normalizeH="0" baseline="0" noProof="0">
                          <a:ln>
                            <a:noFill/>
                          </a:ln>
                          <a:solidFill>
                            <a:prstClr val="black"/>
                          </a:solidFill>
                          <a:effectLst/>
                          <a:uLnTx/>
                          <a:uFillTx/>
                          <a:latin typeface="Calibri"/>
                          <a:ea typeface="+mn-ea"/>
                          <a:cs typeface="+mn-cs"/>
                        </a:rPr>
                        <a:t>
 Niklas Ben el Mekki driving #Innovation as LOBECO's new Head of AI &amp; Video
To further expand our #AI and #Video services, we are excited to announce the promotion of Niklas Ben el Mekki to Head of AI &amp; Video. Niklas joined LOBECO in 2020 and has consistently taken on more responsibilities, demonstrating exceptional skills in leading and expanding both our client portfolio and his team. Since his start at LOBECO, Niklas has successfully established our Studios and grown our Video Team to an impressive eight members. 
Additionally, over the last 1 ½ years, Niklas has played a crucial role in establishing our new AI sector and building our AI Team, showcasing his expertise and passion for all kinds of #DigitalInnovation.
Niklas’ enthusiasm for Video and AI, coupled with his exceptional expertise and leadership experience, make him the ideal candidate for this role.
Congratulations, Niklas! We look forward to the journey ahead and are excited to continue growing together.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9.0173410404624 %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48737050"/>
                  </a:ext>
                </a:extLst>
              </a:tr>
            </a:tbl>
          </a:graphicData>
        </a:graphic>
      </p:graphicFrame>
      <p:sp>
        <p:nvSpPr>
          <p:cNvPr id="4" name="Text Placeholder 3">
            <a:extLst>
              <a:ext uri="{FF2B5EF4-FFF2-40B4-BE49-F238E27FC236}">
                <a16:creationId xmlns:a16="http://schemas.microsoft.com/office/drawing/2014/main" id="{1A04FC9F-DE65-42C8-A99F-CFAA7B216DC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474510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C717-81F4-4129-8BAE-922C823B26B1}"/>
              </a:ext>
            </a:extLst>
          </p:cNvPr>
          <p:cNvSpPr>
            <a:spLocks noGrp="1"/>
          </p:cNvSpPr>
          <p:nvPr>
            <p:ph type="title"/>
          </p:nvPr>
        </p:nvSpPr>
        <p:spPr/>
        <p:txBody>
          <a:bodyPr/>
          <a:lstStyle/>
          <a:p>
            <a:r>
              <a:rPr lang="en-US"/>
              <a:t>LinkedIn Posts Table | LOBECO own channels - 15 of 18</a:t>
            </a:r>
          </a:p>
        </p:txBody>
      </p:sp>
      <p:graphicFrame>
        <p:nvGraphicFramePr>
          <p:cNvPr id="5" name="Table Placeholder 4">
            <a:extLst>
              <a:ext uri="{FF2B5EF4-FFF2-40B4-BE49-F238E27FC236}">
                <a16:creationId xmlns:a16="http://schemas.microsoft.com/office/drawing/2014/main" id="{5F03B64B-B3CD-4A8B-8594-FD0816BB20C1}"/>
              </a:ext>
            </a:extLst>
          </p:cNvPr>
          <p:cNvGraphicFramePr>
            <a:graphicFrameLocks noGrp="1"/>
          </p:cNvGraphicFramePr>
          <p:nvPr>
            <p:ph type="tbl" sz="quarter" idx="13"/>
            <p:extLst>
              <p:ext uri="{D42A27DB-BD31-4B8C-83A1-F6EECF244321}">
                <p14:modId xmlns:p14="http://schemas.microsoft.com/office/powerpoint/2010/main" val="2137332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9474477"/>
                    </a:ext>
                  </a:extLst>
                </a:gridCol>
                <a:gridCol w="1563623">
                  <a:extLst>
                    <a:ext uri="{9D8B030D-6E8A-4147-A177-3AD203B41FA5}">
                      <a16:colId xmlns:a16="http://schemas.microsoft.com/office/drawing/2014/main" val="2861722385"/>
                    </a:ext>
                  </a:extLst>
                </a:gridCol>
                <a:gridCol w="493776">
                  <a:extLst>
                    <a:ext uri="{9D8B030D-6E8A-4147-A177-3AD203B41FA5}">
                      <a16:colId xmlns:a16="http://schemas.microsoft.com/office/drawing/2014/main" val="4021941241"/>
                    </a:ext>
                  </a:extLst>
                </a:gridCol>
                <a:gridCol w="493776">
                  <a:extLst>
                    <a:ext uri="{9D8B030D-6E8A-4147-A177-3AD203B41FA5}">
                      <a16:colId xmlns:a16="http://schemas.microsoft.com/office/drawing/2014/main" val="1957240897"/>
                    </a:ext>
                  </a:extLst>
                </a:gridCol>
                <a:gridCol w="493776">
                  <a:extLst>
                    <a:ext uri="{9D8B030D-6E8A-4147-A177-3AD203B41FA5}">
                      <a16:colId xmlns:a16="http://schemas.microsoft.com/office/drawing/2014/main" val="1332929199"/>
                    </a:ext>
                  </a:extLst>
                </a:gridCol>
                <a:gridCol w="493776">
                  <a:extLst>
                    <a:ext uri="{9D8B030D-6E8A-4147-A177-3AD203B41FA5}">
                      <a16:colId xmlns:a16="http://schemas.microsoft.com/office/drawing/2014/main" val="2016438029"/>
                    </a:ext>
                  </a:extLst>
                </a:gridCol>
                <a:gridCol w="493776">
                  <a:extLst>
                    <a:ext uri="{9D8B030D-6E8A-4147-A177-3AD203B41FA5}">
                      <a16:colId xmlns:a16="http://schemas.microsoft.com/office/drawing/2014/main" val="1150134223"/>
                    </a:ext>
                  </a:extLst>
                </a:gridCol>
                <a:gridCol w="493776">
                  <a:extLst>
                    <a:ext uri="{9D8B030D-6E8A-4147-A177-3AD203B41FA5}">
                      <a16:colId xmlns:a16="http://schemas.microsoft.com/office/drawing/2014/main" val="2201710300"/>
                    </a:ext>
                  </a:extLst>
                </a:gridCol>
                <a:gridCol w="493776">
                  <a:extLst>
                    <a:ext uri="{9D8B030D-6E8A-4147-A177-3AD203B41FA5}">
                      <a16:colId xmlns:a16="http://schemas.microsoft.com/office/drawing/2014/main" val="1115101891"/>
                    </a:ext>
                  </a:extLst>
                </a:gridCol>
                <a:gridCol w="493776">
                  <a:extLst>
                    <a:ext uri="{9D8B030D-6E8A-4147-A177-3AD203B41FA5}">
                      <a16:colId xmlns:a16="http://schemas.microsoft.com/office/drawing/2014/main" val="3535894865"/>
                    </a:ext>
                  </a:extLst>
                </a:gridCol>
                <a:gridCol w="493776">
                  <a:extLst>
                    <a:ext uri="{9D8B030D-6E8A-4147-A177-3AD203B41FA5}">
                      <a16:colId xmlns:a16="http://schemas.microsoft.com/office/drawing/2014/main" val="495571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32441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- 2024-08-06 13:51:13</a:t>
                      </a:r>
                      <a:r>
                        <a:rPr kumimoji="0" lang="en-US" sz="1000" b="0" i="0" u="none" strike="noStrike" kern="1200" cap="none" spc="0" normalizeH="0" baseline="0" noProof="0">
                          <a:ln>
                            <a:noFill/>
                          </a:ln>
                          <a:solidFill>
                            <a:prstClr val="black"/>
                          </a:solidFill>
                          <a:effectLst/>
                          <a:uLnTx/>
                          <a:uFillTx/>
                          <a:latin typeface="Calibri"/>
                          <a:ea typeface="+mn-ea"/>
                          <a:cs typeface="+mn-cs"/>
                        </a:rPr>
                        <a:t>
 Why are you still not generating leads with LinkedIn Ads? It's never been easier! 🚀  
With LinkedIn Lead Ads, the valuable data you desperately need is only two clicks away from you.
What exactly is this lead that everyone is always talking about? ❓ 
A lead is a potential customer who shows interest in your products or services and shares their data with you in return. This can be done, for example, by participating in webinars or downloading gated content such as white papers. 🎯 
Our experience with numerous customers shows B2B lead generation remains a relevant challenge across all industries, from SMEs to large players. At LOBECO, we have already implemented successful LinkedIn lead campaigns in many cases ranging from economic policy to the acquisition of network partners for start-ups. 
Why LinkedIn Ads? 🌐  
With over 850 million members worldwide and 19 million in the DACH region, LinkedIn is the leading professional network. Thanks to their precise targeting, LinkedIn Ads offer the opportunity to reach decision-makers and industry experts with pinpoint accuracy. 
After all, LinkedIn has valuable data from its members about their job, industry, company, career level and professional experience. 
This makes LinkedIn Ads an indispensable tool for generating qualified leads, especially in the B2B environment. 
It should be mentioned that the costs for precisely targeted lead ads will of course be significantly higher than reach campaigns on Meta, for example (the CPM for LinkedIn lead ads can easily range from €50 to €100, whereas the CPM on Meta is usually in the single-digit range in comparison). However, you will reach exactly the right contacts for your company on LinkedIn without any major wastage. 
Why are lead gen forms on LinkedIn so effective? 💡  
Lead gen forms are contact forms integrated directly on the platform that are automatically filled out with the user's profile information. They can be submitted with just two clicks - this saves time, reduces the bounce rate and increases the accuracy of the data.  
The average conversion rate of lead gen forms is 10.26%. Due to the smooth user experience, they are on average 4x as effective as traditional landing pages with only 2-3% conversion rate on average! 
Leads can be automatically forwarded to your sales or CRM department via tools such as HubSpot or Salesforce. The integration of LinkedIn Analytics enables seamless tracking of costs per lead or the completion rate. 🔄 
For more information, best practice cases and support with implementation, please contact us at LOBECO. Together we will make your next LinkedIn campaign a success! 🚀 
#LinkedInAds #LeadGeneration #DigitalMarketing #B2BMarketing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7.6923076923077 %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79460684"/>
                  </a:ext>
                </a:extLst>
              </a:tr>
            </a:tbl>
          </a:graphicData>
        </a:graphic>
      </p:graphicFrame>
      <p:sp>
        <p:nvSpPr>
          <p:cNvPr id="4" name="Text Placeholder 3">
            <a:extLst>
              <a:ext uri="{FF2B5EF4-FFF2-40B4-BE49-F238E27FC236}">
                <a16:creationId xmlns:a16="http://schemas.microsoft.com/office/drawing/2014/main" id="{98BF953A-DACD-461C-A325-C82D3C98DB6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0963754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BE262-9EC1-432C-9410-FB76B84DBADB}"/>
              </a:ext>
            </a:extLst>
          </p:cNvPr>
          <p:cNvSpPr>
            <a:spLocks noGrp="1"/>
          </p:cNvSpPr>
          <p:nvPr>
            <p:ph type="title"/>
          </p:nvPr>
        </p:nvSpPr>
        <p:spPr/>
        <p:txBody>
          <a:bodyPr/>
          <a:lstStyle/>
          <a:p>
            <a:r>
              <a:rPr lang="en-US"/>
              <a:t>LinkedIn Posts Table | LOBECO own channels - 16 of 18</a:t>
            </a:r>
          </a:p>
        </p:txBody>
      </p:sp>
      <p:graphicFrame>
        <p:nvGraphicFramePr>
          <p:cNvPr id="5" name="Table Placeholder 4">
            <a:extLst>
              <a:ext uri="{FF2B5EF4-FFF2-40B4-BE49-F238E27FC236}">
                <a16:creationId xmlns:a16="http://schemas.microsoft.com/office/drawing/2014/main" id="{D09EAE31-A56E-43E8-8CF6-2F930F25FCD2}"/>
              </a:ext>
            </a:extLst>
          </p:cNvPr>
          <p:cNvGraphicFramePr>
            <a:graphicFrameLocks noGrp="1"/>
          </p:cNvGraphicFramePr>
          <p:nvPr>
            <p:ph type="tbl" sz="quarter" idx="13"/>
            <p:extLst>
              <p:ext uri="{D42A27DB-BD31-4B8C-83A1-F6EECF244321}">
                <p14:modId xmlns:p14="http://schemas.microsoft.com/office/powerpoint/2010/main" val="82599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51275511"/>
                    </a:ext>
                  </a:extLst>
                </a:gridCol>
                <a:gridCol w="1563623">
                  <a:extLst>
                    <a:ext uri="{9D8B030D-6E8A-4147-A177-3AD203B41FA5}">
                      <a16:colId xmlns:a16="http://schemas.microsoft.com/office/drawing/2014/main" val="1604428156"/>
                    </a:ext>
                  </a:extLst>
                </a:gridCol>
                <a:gridCol w="493776">
                  <a:extLst>
                    <a:ext uri="{9D8B030D-6E8A-4147-A177-3AD203B41FA5}">
                      <a16:colId xmlns:a16="http://schemas.microsoft.com/office/drawing/2014/main" val="753930358"/>
                    </a:ext>
                  </a:extLst>
                </a:gridCol>
                <a:gridCol w="493776">
                  <a:extLst>
                    <a:ext uri="{9D8B030D-6E8A-4147-A177-3AD203B41FA5}">
                      <a16:colId xmlns:a16="http://schemas.microsoft.com/office/drawing/2014/main" val="2996251580"/>
                    </a:ext>
                  </a:extLst>
                </a:gridCol>
                <a:gridCol w="493776">
                  <a:extLst>
                    <a:ext uri="{9D8B030D-6E8A-4147-A177-3AD203B41FA5}">
                      <a16:colId xmlns:a16="http://schemas.microsoft.com/office/drawing/2014/main" val="1940801590"/>
                    </a:ext>
                  </a:extLst>
                </a:gridCol>
                <a:gridCol w="493776">
                  <a:extLst>
                    <a:ext uri="{9D8B030D-6E8A-4147-A177-3AD203B41FA5}">
                      <a16:colId xmlns:a16="http://schemas.microsoft.com/office/drawing/2014/main" val="789257574"/>
                    </a:ext>
                  </a:extLst>
                </a:gridCol>
                <a:gridCol w="493776">
                  <a:extLst>
                    <a:ext uri="{9D8B030D-6E8A-4147-A177-3AD203B41FA5}">
                      <a16:colId xmlns:a16="http://schemas.microsoft.com/office/drawing/2014/main" val="815857962"/>
                    </a:ext>
                  </a:extLst>
                </a:gridCol>
                <a:gridCol w="493776">
                  <a:extLst>
                    <a:ext uri="{9D8B030D-6E8A-4147-A177-3AD203B41FA5}">
                      <a16:colId xmlns:a16="http://schemas.microsoft.com/office/drawing/2014/main" val="2931860782"/>
                    </a:ext>
                  </a:extLst>
                </a:gridCol>
                <a:gridCol w="493776">
                  <a:extLst>
                    <a:ext uri="{9D8B030D-6E8A-4147-A177-3AD203B41FA5}">
                      <a16:colId xmlns:a16="http://schemas.microsoft.com/office/drawing/2014/main" val="1196347377"/>
                    </a:ext>
                  </a:extLst>
                </a:gridCol>
                <a:gridCol w="493776">
                  <a:extLst>
                    <a:ext uri="{9D8B030D-6E8A-4147-A177-3AD203B41FA5}">
                      <a16:colId xmlns:a16="http://schemas.microsoft.com/office/drawing/2014/main" val="727920129"/>
                    </a:ext>
                  </a:extLst>
                </a:gridCol>
                <a:gridCol w="493776">
                  <a:extLst>
                    <a:ext uri="{9D8B030D-6E8A-4147-A177-3AD203B41FA5}">
                      <a16:colId xmlns:a16="http://schemas.microsoft.com/office/drawing/2014/main" val="368696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9361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- 2024-08-06 07:36:07</a:t>
                      </a:r>
                      <a:r>
                        <a:rPr kumimoji="0" lang="en-US" sz="1000" b="0" i="0" u="none" strike="noStrike" kern="1200" cap="none" spc="0" normalizeH="0" baseline="0" noProof="0">
                          <a:ln>
                            <a:noFill/>
                          </a:ln>
                          <a:solidFill>
                            <a:prstClr val="black"/>
                          </a:solidFill>
                          <a:effectLst/>
                          <a:uLnTx/>
                          <a:uFillTx/>
                          <a:latin typeface="Calibri"/>
                          <a:ea typeface="+mn-ea"/>
                          <a:cs typeface="+mn-cs"/>
                        </a:rPr>
                        <a:t>
 LOBECO names Frederik Paschko as Director of newly created Consumer Goods vertical
Frederik joined LOBECO in 2018 and has since demonstrated remarkable growth. Every year, he took on greater responsibility, managed a wider client portfolio, and showcased outstanding leadership skills in an ever-expanding team. His career journey has been nothing short of inspiring.
Frederik’s passion for the #Sports and #ConsumerGoods industry, along with his exceptional skills, has been instrumental in building our client portfolio, making him the perfect fit for this role.
LOBECO is now creating a “Consumer Goods” vertical within the company structure to further develop new business under the management of Frederik. Within his department we will also continue to expand our services in areas such as web services to provide optimal benefits for our clients in the field of #DigitalCommunication.
Congratulations, Freddi! We are excited about the future ahead.
#LOBECOpower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16.464688675303 %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62515536"/>
                  </a:ext>
                </a:extLst>
              </a:tr>
            </a:tbl>
          </a:graphicData>
        </a:graphic>
      </p:graphicFrame>
      <p:sp>
        <p:nvSpPr>
          <p:cNvPr id="4" name="Text Placeholder 3">
            <a:extLst>
              <a:ext uri="{FF2B5EF4-FFF2-40B4-BE49-F238E27FC236}">
                <a16:creationId xmlns:a16="http://schemas.microsoft.com/office/drawing/2014/main" id="{0EFE14D3-2837-4234-8E9E-FBE6773053C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123454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B1235-A681-4C47-96BE-623F4D9DC804}"/>
              </a:ext>
            </a:extLst>
          </p:cNvPr>
          <p:cNvSpPr>
            <a:spLocks noGrp="1"/>
          </p:cNvSpPr>
          <p:nvPr>
            <p:ph type="title"/>
          </p:nvPr>
        </p:nvSpPr>
        <p:spPr/>
        <p:txBody>
          <a:bodyPr/>
          <a:lstStyle/>
          <a:p>
            <a:r>
              <a:rPr lang="en-US"/>
              <a:t>LinkedIn Posts Table | LOBECO own channels - 17 of 18</a:t>
            </a:r>
          </a:p>
        </p:txBody>
      </p:sp>
      <p:graphicFrame>
        <p:nvGraphicFramePr>
          <p:cNvPr id="5" name="Table Placeholder 4">
            <a:extLst>
              <a:ext uri="{FF2B5EF4-FFF2-40B4-BE49-F238E27FC236}">
                <a16:creationId xmlns:a16="http://schemas.microsoft.com/office/drawing/2014/main" id="{FD526144-86C4-4EDE-89F1-9FCC8739251D}"/>
              </a:ext>
            </a:extLst>
          </p:cNvPr>
          <p:cNvGraphicFramePr>
            <a:graphicFrameLocks noGrp="1"/>
          </p:cNvGraphicFramePr>
          <p:nvPr>
            <p:ph type="tbl" sz="quarter" idx="13"/>
            <p:extLst>
              <p:ext uri="{D42A27DB-BD31-4B8C-83A1-F6EECF244321}">
                <p14:modId xmlns:p14="http://schemas.microsoft.com/office/powerpoint/2010/main" val="801052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43453594"/>
                    </a:ext>
                  </a:extLst>
                </a:gridCol>
                <a:gridCol w="1563623">
                  <a:extLst>
                    <a:ext uri="{9D8B030D-6E8A-4147-A177-3AD203B41FA5}">
                      <a16:colId xmlns:a16="http://schemas.microsoft.com/office/drawing/2014/main" val="250222527"/>
                    </a:ext>
                  </a:extLst>
                </a:gridCol>
                <a:gridCol w="493776">
                  <a:extLst>
                    <a:ext uri="{9D8B030D-6E8A-4147-A177-3AD203B41FA5}">
                      <a16:colId xmlns:a16="http://schemas.microsoft.com/office/drawing/2014/main" val="168119271"/>
                    </a:ext>
                  </a:extLst>
                </a:gridCol>
                <a:gridCol w="493776">
                  <a:extLst>
                    <a:ext uri="{9D8B030D-6E8A-4147-A177-3AD203B41FA5}">
                      <a16:colId xmlns:a16="http://schemas.microsoft.com/office/drawing/2014/main" val="3695365504"/>
                    </a:ext>
                  </a:extLst>
                </a:gridCol>
                <a:gridCol w="493776">
                  <a:extLst>
                    <a:ext uri="{9D8B030D-6E8A-4147-A177-3AD203B41FA5}">
                      <a16:colId xmlns:a16="http://schemas.microsoft.com/office/drawing/2014/main" val="844543305"/>
                    </a:ext>
                  </a:extLst>
                </a:gridCol>
                <a:gridCol w="493776">
                  <a:extLst>
                    <a:ext uri="{9D8B030D-6E8A-4147-A177-3AD203B41FA5}">
                      <a16:colId xmlns:a16="http://schemas.microsoft.com/office/drawing/2014/main" val="1065298123"/>
                    </a:ext>
                  </a:extLst>
                </a:gridCol>
                <a:gridCol w="493776">
                  <a:extLst>
                    <a:ext uri="{9D8B030D-6E8A-4147-A177-3AD203B41FA5}">
                      <a16:colId xmlns:a16="http://schemas.microsoft.com/office/drawing/2014/main" val="176285882"/>
                    </a:ext>
                  </a:extLst>
                </a:gridCol>
                <a:gridCol w="493776">
                  <a:extLst>
                    <a:ext uri="{9D8B030D-6E8A-4147-A177-3AD203B41FA5}">
                      <a16:colId xmlns:a16="http://schemas.microsoft.com/office/drawing/2014/main" val="1541357860"/>
                    </a:ext>
                  </a:extLst>
                </a:gridCol>
                <a:gridCol w="493776">
                  <a:extLst>
                    <a:ext uri="{9D8B030D-6E8A-4147-A177-3AD203B41FA5}">
                      <a16:colId xmlns:a16="http://schemas.microsoft.com/office/drawing/2014/main" val="3604084780"/>
                    </a:ext>
                  </a:extLst>
                </a:gridCol>
                <a:gridCol w="493776">
                  <a:extLst>
                    <a:ext uri="{9D8B030D-6E8A-4147-A177-3AD203B41FA5}">
                      <a16:colId xmlns:a16="http://schemas.microsoft.com/office/drawing/2014/main" val="352394141"/>
                    </a:ext>
                  </a:extLst>
                </a:gridCol>
                <a:gridCol w="493776">
                  <a:extLst>
                    <a:ext uri="{9D8B030D-6E8A-4147-A177-3AD203B41FA5}">
                      <a16:colId xmlns:a16="http://schemas.microsoft.com/office/drawing/2014/main" val="475020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6604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- 2024-08-02 13:20:53</a:t>
                      </a:r>
                      <a:r>
                        <a:rPr kumimoji="0" lang="en-US" sz="1000" b="0" i="0" u="none" strike="noStrike" kern="1200" cap="none" spc="0" normalizeH="0" baseline="0" noProof="0">
                          <a:ln>
                            <a:noFill/>
                          </a:ln>
                          <a:solidFill>
                            <a:prstClr val="black"/>
                          </a:solidFill>
                          <a:effectLst/>
                          <a:uLnTx/>
                          <a:uFillTx/>
                          <a:latin typeface="Calibri"/>
                          <a:ea typeface="+mn-ea"/>
                          <a:cs typeface="+mn-cs"/>
                        </a:rPr>
                        <a:t>
 🚀 Unlock the Power of Generative AI at our Hands-On-Workshop!
A recent study by #UiPaths revealed that 40% of employees report having more time for creative tasks thanks to the targeted use of generative AI. Yet only 44% have received training or guidelines to maximize its benefits. 
Do you want to enable your employees to save time every day through the optimal use of #GenAI?
If that is the case, we're here to help! 🔍
Our AI experts excel at demystifying complex AI knowledge, making it engaging and easy to understand. 
Join our AI Workshop to explore:
·      Practical insights into generative AI applications
·      Tips and tricks for using AI tools
·      Tailored solutions and Hands-on-Workshops/ AI Hackathons for your    company’s needs
👉 Contact us for more information and to register!
https://lnkd.in/egUnK9XH
pascal.pollok@lobeco.de
Let’s transform your AI strategy and unlock new potentials together. 🚀
#LOBECOpower #ArtificialIntelligence #KI
*This picture was designed with AI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6.3387978142077 %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08689243"/>
                  </a:ext>
                </a:extLst>
              </a:tr>
            </a:tbl>
          </a:graphicData>
        </a:graphic>
      </p:graphicFrame>
      <p:sp>
        <p:nvSpPr>
          <p:cNvPr id="4" name="Text Placeholder 3">
            <a:extLst>
              <a:ext uri="{FF2B5EF4-FFF2-40B4-BE49-F238E27FC236}">
                <a16:creationId xmlns:a16="http://schemas.microsoft.com/office/drawing/2014/main" id="{81DBC7D1-03BC-488B-8F4B-FA59B8D7C36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2487447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33C8F-A7A1-4A5A-82C0-CA9710DEA552}"/>
              </a:ext>
            </a:extLst>
          </p:cNvPr>
          <p:cNvSpPr>
            <a:spLocks noGrp="1"/>
          </p:cNvSpPr>
          <p:nvPr>
            <p:ph type="title"/>
          </p:nvPr>
        </p:nvSpPr>
        <p:spPr/>
        <p:txBody>
          <a:bodyPr/>
          <a:lstStyle/>
          <a:p>
            <a:r>
              <a:rPr lang="en-US"/>
              <a:t>LinkedIn Posts Table | LOBECO own channels - 18 of 18</a:t>
            </a:r>
          </a:p>
        </p:txBody>
      </p:sp>
      <p:graphicFrame>
        <p:nvGraphicFramePr>
          <p:cNvPr id="5" name="Table Placeholder 4">
            <a:extLst>
              <a:ext uri="{FF2B5EF4-FFF2-40B4-BE49-F238E27FC236}">
                <a16:creationId xmlns:a16="http://schemas.microsoft.com/office/drawing/2014/main" id="{8E355282-96E1-4AE6-A69D-24A55F731424}"/>
              </a:ext>
            </a:extLst>
          </p:cNvPr>
          <p:cNvGraphicFramePr>
            <a:graphicFrameLocks noGrp="1"/>
          </p:cNvGraphicFramePr>
          <p:nvPr>
            <p:ph type="tbl" sz="quarter" idx="13"/>
            <p:extLst>
              <p:ext uri="{D42A27DB-BD31-4B8C-83A1-F6EECF244321}">
                <p14:modId xmlns:p14="http://schemas.microsoft.com/office/powerpoint/2010/main" val="547330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7790873"/>
                    </a:ext>
                  </a:extLst>
                </a:gridCol>
                <a:gridCol w="1563623">
                  <a:extLst>
                    <a:ext uri="{9D8B030D-6E8A-4147-A177-3AD203B41FA5}">
                      <a16:colId xmlns:a16="http://schemas.microsoft.com/office/drawing/2014/main" val="2149687579"/>
                    </a:ext>
                  </a:extLst>
                </a:gridCol>
                <a:gridCol w="493776">
                  <a:extLst>
                    <a:ext uri="{9D8B030D-6E8A-4147-A177-3AD203B41FA5}">
                      <a16:colId xmlns:a16="http://schemas.microsoft.com/office/drawing/2014/main" val="3784782751"/>
                    </a:ext>
                  </a:extLst>
                </a:gridCol>
                <a:gridCol w="493776">
                  <a:extLst>
                    <a:ext uri="{9D8B030D-6E8A-4147-A177-3AD203B41FA5}">
                      <a16:colId xmlns:a16="http://schemas.microsoft.com/office/drawing/2014/main" val="2605784827"/>
                    </a:ext>
                  </a:extLst>
                </a:gridCol>
                <a:gridCol w="493776">
                  <a:extLst>
                    <a:ext uri="{9D8B030D-6E8A-4147-A177-3AD203B41FA5}">
                      <a16:colId xmlns:a16="http://schemas.microsoft.com/office/drawing/2014/main" val="3297863662"/>
                    </a:ext>
                  </a:extLst>
                </a:gridCol>
                <a:gridCol w="493776">
                  <a:extLst>
                    <a:ext uri="{9D8B030D-6E8A-4147-A177-3AD203B41FA5}">
                      <a16:colId xmlns:a16="http://schemas.microsoft.com/office/drawing/2014/main" val="568652320"/>
                    </a:ext>
                  </a:extLst>
                </a:gridCol>
                <a:gridCol w="493776">
                  <a:extLst>
                    <a:ext uri="{9D8B030D-6E8A-4147-A177-3AD203B41FA5}">
                      <a16:colId xmlns:a16="http://schemas.microsoft.com/office/drawing/2014/main" val="322232308"/>
                    </a:ext>
                  </a:extLst>
                </a:gridCol>
                <a:gridCol w="493776">
                  <a:extLst>
                    <a:ext uri="{9D8B030D-6E8A-4147-A177-3AD203B41FA5}">
                      <a16:colId xmlns:a16="http://schemas.microsoft.com/office/drawing/2014/main" val="184128000"/>
                    </a:ext>
                  </a:extLst>
                </a:gridCol>
                <a:gridCol w="493776">
                  <a:extLst>
                    <a:ext uri="{9D8B030D-6E8A-4147-A177-3AD203B41FA5}">
                      <a16:colId xmlns:a16="http://schemas.microsoft.com/office/drawing/2014/main" val="2165145565"/>
                    </a:ext>
                  </a:extLst>
                </a:gridCol>
                <a:gridCol w="493776">
                  <a:extLst>
                    <a:ext uri="{9D8B030D-6E8A-4147-A177-3AD203B41FA5}">
                      <a16:colId xmlns:a16="http://schemas.microsoft.com/office/drawing/2014/main" val="130687243"/>
                    </a:ext>
                  </a:extLst>
                </a:gridCol>
                <a:gridCol w="493776">
                  <a:extLst>
                    <a:ext uri="{9D8B030D-6E8A-4147-A177-3AD203B41FA5}">
                      <a16:colId xmlns:a16="http://schemas.microsoft.com/office/drawing/2014/main" val="2044012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62776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LOBECO GmbH - 2024-08-01 08:42:51</a:t>
                      </a:r>
                      <a:r>
                        <a:rPr kumimoji="0" lang="en-US" sz="1000" b="0" i="0" u="none" strike="noStrike" kern="1200" cap="none" spc="0" normalizeH="0" baseline="0" noProof="0">
                          <a:ln>
                            <a:noFill/>
                          </a:ln>
                          <a:solidFill>
                            <a:prstClr val="black"/>
                          </a:solidFill>
                          <a:effectLst/>
                          <a:uLnTx/>
                          <a:uFillTx/>
                          <a:latin typeface="Calibri"/>
                          <a:ea typeface="+mn-ea"/>
                          <a:cs typeface="+mn-cs"/>
                        </a:rPr>
                        <a:t>
 🚀 New Podcast Episode Alert! 🚀
We're thrilled to announce the latest episode of our #Podcast "Digitale Meisterschaften - powered by LOBECO", in collaboration with VSA - Vereinigung Sportsponsoring-Anbieter e.V.
This episode features special insights by DFB and Continental Reifen.
Join Lorenz Beringer and VSA CEO Inka Müller-Schmäh as they chat with Dr. Holger Blask and Timo Röbbel about:
- Success factors in the DFB and Continental partnership
- Communication strategies for UEFA EURO 2024
- The economic potential of women's football
- Optimizing sponsorship with digital channels
Tune in now for insightful discussions and expert perspectives!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12.865497076023 %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53529977"/>
                  </a:ext>
                </a:extLst>
              </a:tr>
            </a:tbl>
          </a:graphicData>
        </a:graphic>
      </p:graphicFrame>
      <p:sp>
        <p:nvSpPr>
          <p:cNvPr id="4" name="Text Placeholder 3">
            <a:extLst>
              <a:ext uri="{FF2B5EF4-FFF2-40B4-BE49-F238E27FC236}">
                <a16:creationId xmlns:a16="http://schemas.microsoft.com/office/drawing/2014/main" id="{236A4A61-9513-4FB4-BFB6-6457A11DE1E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1626796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3C3BD-D28C-4CE5-9213-9F0B9B48E5C2}"/>
              </a:ext>
            </a:extLst>
          </p:cNvPr>
          <p:cNvSpPr>
            <a:spLocks noGrp="1"/>
          </p:cNvSpPr>
          <p:nvPr>
            <p:ph type="title"/>
          </p:nvPr>
        </p:nvSpPr>
        <p:spPr/>
        <p:txBody>
          <a:bodyPr/>
          <a:lstStyle/>
          <a:p>
            <a:r>
              <a:rPr lang="en-US"/>
              <a:t>LinkedIn Followers Total | LOBECO own channels</a:t>
            </a:r>
          </a:p>
        </p:txBody>
      </p:sp>
      <p:graphicFrame>
        <p:nvGraphicFramePr>
          <p:cNvPr id="6" name="Chart Placeholder 5">
            <a:extLst>
              <a:ext uri="{FF2B5EF4-FFF2-40B4-BE49-F238E27FC236}">
                <a16:creationId xmlns:a16="http://schemas.microsoft.com/office/drawing/2014/main" id="{B14F66D7-8761-4C61-84F1-AFE0859636C1}"/>
              </a:ext>
            </a:extLst>
          </p:cNvPr>
          <p:cNvGraphicFramePr>
            <a:graphicFrameLocks noGrp="1"/>
          </p:cNvGraphicFramePr>
          <p:nvPr>
            <p:ph type="chart" sz="quarter" idx="13"/>
            <p:extLst>
              <p:ext uri="{D42A27DB-BD31-4B8C-83A1-F6EECF244321}">
                <p14:modId xmlns:p14="http://schemas.microsoft.com/office/powerpoint/2010/main" val="3686002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ADA619-0312-4C8E-B8C2-D340E3C4D451}"/>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CD05893D-91BC-48BB-AB7E-A8A1CF471F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8379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E29DB-1C60-4564-B206-E41386680F44}"/>
              </a:ext>
            </a:extLst>
          </p:cNvPr>
          <p:cNvSpPr>
            <a:spLocks noGrp="1"/>
          </p:cNvSpPr>
          <p:nvPr>
            <p:ph type="title"/>
          </p:nvPr>
        </p:nvSpPr>
        <p:spPr/>
        <p:txBody>
          <a:bodyPr/>
          <a:lstStyle/>
          <a:p>
            <a:r>
              <a:rPr lang="en-US"/>
              <a:t>LinkedIn Post Impressions | LOBECO own channels</a:t>
            </a:r>
          </a:p>
        </p:txBody>
      </p:sp>
      <p:graphicFrame>
        <p:nvGraphicFramePr>
          <p:cNvPr id="6" name="Chart Placeholder 5">
            <a:extLst>
              <a:ext uri="{FF2B5EF4-FFF2-40B4-BE49-F238E27FC236}">
                <a16:creationId xmlns:a16="http://schemas.microsoft.com/office/drawing/2014/main" id="{0F7DF0AE-095A-4200-8A0F-A159FEACBA02}"/>
              </a:ext>
            </a:extLst>
          </p:cNvPr>
          <p:cNvGraphicFramePr>
            <a:graphicFrameLocks noGrp="1"/>
          </p:cNvGraphicFramePr>
          <p:nvPr>
            <p:ph type="chart" sz="quarter" idx="13"/>
            <p:extLst>
              <p:ext uri="{D42A27DB-BD31-4B8C-83A1-F6EECF244321}">
                <p14:modId xmlns:p14="http://schemas.microsoft.com/office/powerpoint/2010/main" val="200686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42A86B-748D-4993-8E7B-DAFA870446A7}"/>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F80556F6-0ACF-46D3-B253-48A8A39B2E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2079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59D9E-3D2B-4227-BD35-81F9A964391F}"/>
              </a:ext>
            </a:extLst>
          </p:cNvPr>
          <p:cNvSpPr>
            <a:spLocks noGrp="1"/>
          </p:cNvSpPr>
          <p:nvPr>
            <p:ph type="title"/>
          </p:nvPr>
        </p:nvSpPr>
        <p:spPr/>
        <p:txBody>
          <a:bodyPr/>
          <a:lstStyle/>
          <a:p>
            <a:r>
              <a:rPr lang="en-US"/>
              <a:t>LinkedIn Total Interactions | LOBECO own channels</a:t>
            </a:r>
          </a:p>
        </p:txBody>
      </p:sp>
      <p:graphicFrame>
        <p:nvGraphicFramePr>
          <p:cNvPr id="6" name="Chart Placeholder 5">
            <a:extLst>
              <a:ext uri="{FF2B5EF4-FFF2-40B4-BE49-F238E27FC236}">
                <a16:creationId xmlns:a16="http://schemas.microsoft.com/office/drawing/2014/main" id="{BCCEAC7F-CF8A-47C8-9AFC-ED3D221139F0}"/>
              </a:ext>
            </a:extLst>
          </p:cNvPr>
          <p:cNvGraphicFramePr>
            <a:graphicFrameLocks noGrp="1"/>
          </p:cNvGraphicFramePr>
          <p:nvPr>
            <p:ph type="chart" sz="quarter" idx="13"/>
            <p:extLst>
              <p:ext uri="{D42A27DB-BD31-4B8C-83A1-F6EECF244321}">
                <p14:modId xmlns:p14="http://schemas.microsoft.com/office/powerpoint/2010/main" val="2151438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537E38-1D0A-4C4F-82FD-EC44DB75A24A}"/>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80FEC4FC-55EA-4656-8228-3697ACC8E6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8684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7241</Words>
  <Application>Microsoft Office PowerPoint</Application>
  <PresentationFormat>On-screen Show (4:3)</PresentationFormat>
  <Paragraphs>842</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LOBECO own channels</vt:lpstr>
      <vt:lpstr>Instagram Posts Table | LOBECO own channels - 1 of 7</vt:lpstr>
      <vt:lpstr>Instagram Posts Table | LOBECO own channels - 2 of 7</vt:lpstr>
      <vt:lpstr>Instagram Posts Table | LOBECO own channels - 3 of 7</vt:lpstr>
      <vt:lpstr>Instagram Posts Table | LOBECO own channels - 4 of 7</vt:lpstr>
      <vt:lpstr>Instagram Posts Table | LOBECO own channels - 5 of 7</vt:lpstr>
      <vt:lpstr>Instagram Posts Table | LOBECO own channels - 6 of 7</vt:lpstr>
      <vt:lpstr>Instagram Posts Table | LOBECO own channels - 7 of 7</vt:lpstr>
      <vt:lpstr>Instagram Stories Table | LOBECO own channels - 1 of 8</vt:lpstr>
      <vt:lpstr>Instagram Stories Table | LOBECO own channels - 2 of 8</vt:lpstr>
      <vt:lpstr>Instagram Stories Table | LOBECO own channels - 3 of 8</vt:lpstr>
      <vt:lpstr>Instagram Stories Table | LOBECO own channels - 4 of 8</vt:lpstr>
      <vt:lpstr>Instagram Stories Table | LOBECO own channels - 5 of 8</vt:lpstr>
      <vt:lpstr>Instagram Stories Table | LOBECO own channels - 6 of 8</vt:lpstr>
      <vt:lpstr>Instagram Stories Table | LOBECO own channels - 7 of 8</vt:lpstr>
      <vt:lpstr>Instagram Stories Table | LOBECO own channels - 8 of 8</vt:lpstr>
      <vt:lpstr>Instagram Followers Total | LOBECO own channels</vt:lpstr>
      <vt:lpstr>Instagram Total Interactions | LOBECO own channels</vt:lpstr>
      <vt:lpstr>Instagram Impressions  | LOBECO own channels</vt:lpstr>
      <vt:lpstr>LinkedIn Posts Table | LOBECO own channels - 1 of 18</vt:lpstr>
      <vt:lpstr>LinkedIn Posts Table | LOBECO own channels - 2 of 18</vt:lpstr>
      <vt:lpstr>LinkedIn Posts Table | LOBECO own channels - 3 of 18</vt:lpstr>
      <vt:lpstr>LinkedIn Posts Table | LOBECO own channels - 4 of 18</vt:lpstr>
      <vt:lpstr>LinkedIn Posts Table | LOBECO own channels - 5 of 18</vt:lpstr>
      <vt:lpstr>LinkedIn Posts Table | LOBECO own channels - 6 of 18</vt:lpstr>
      <vt:lpstr>LinkedIn Posts Table | LOBECO own channels - 7 of 18</vt:lpstr>
      <vt:lpstr>LinkedIn Posts Table | LOBECO own channels - 8 of 18</vt:lpstr>
      <vt:lpstr>LinkedIn Posts Table | LOBECO own channels - 9 of 18</vt:lpstr>
      <vt:lpstr>LinkedIn Posts Table | LOBECO own channels - 10 of 18</vt:lpstr>
      <vt:lpstr>LinkedIn Posts Table | LOBECO own channels - 11 of 18</vt:lpstr>
      <vt:lpstr>LinkedIn Posts Table | LOBECO own channels - 12 of 18</vt:lpstr>
      <vt:lpstr>LinkedIn Posts Table | LOBECO own channels - 13 of 18</vt:lpstr>
      <vt:lpstr>LinkedIn Posts Table | LOBECO own channels - 14 of 18</vt:lpstr>
      <vt:lpstr>LinkedIn Posts Table | LOBECO own channels - 15 of 18</vt:lpstr>
      <vt:lpstr>LinkedIn Posts Table | LOBECO own channels - 16 of 18</vt:lpstr>
      <vt:lpstr>LinkedIn Posts Table | LOBECO own channels - 17 of 18</vt:lpstr>
      <vt:lpstr>LinkedIn Posts Table | LOBECO own channels - 18 of 18</vt:lpstr>
      <vt:lpstr>LinkedIn Followers Total | LOBECO own channels</vt:lpstr>
      <vt:lpstr>LinkedIn Post Impressions | LOBECO own channels</vt:lpstr>
      <vt:lpstr>LinkedIn Total Interactions | LOBECO own channels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LOBECO own channels</dc:title>
  <dc:creator>Frederik Born</dc:creator>
  <cp:lastModifiedBy>Frederik Born</cp:lastModifiedBy>
  <cp:revision>1</cp:revision>
  <dcterms:created xsi:type="dcterms:W3CDTF">2024-09-25T10:06:38Z</dcterms:created>
  <dcterms:modified xsi:type="dcterms:W3CDTF">2024-09-25T10:07:41Z</dcterms:modified>
</cp:coreProperties>
</file>