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0AB84-D7F9-4020-84F0-54FD9285404A}"/>
              </a:ext>
            </a:extLst>
          </p:cNvPr>
          <p:cNvSpPr>
            <a:spLocks noGrp="1"/>
          </p:cNvSpPr>
          <p:nvPr>
            <p:ph type="title"/>
          </p:nvPr>
        </p:nvSpPr>
        <p:spPr/>
        <p:txBody>
          <a:bodyPr/>
          <a:lstStyle/>
          <a:p>
            <a:r>
              <a:rPr lang="en-US"/>
              <a:t>Instagram Posts Table with Fans | 2 profiles - 1 of 24</a:t>
            </a:r>
          </a:p>
        </p:txBody>
      </p:sp>
      <p:graphicFrame>
        <p:nvGraphicFramePr>
          <p:cNvPr id="5" name="Table Placeholder 4">
            <a:extLst>
              <a:ext uri="{FF2B5EF4-FFF2-40B4-BE49-F238E27FC236}">
                <a16:creationId xmlns:a16="http://schemas.microsoft.com/office/drawing/2014/main" id="{6AD1D5B2-EA52-43A0-B9ED-324ECB187604}"/>
              </a:ext>
            </a:extLst>
          </p:cNvPr>
          <p:cNvGraphicFramePr>
            <a:graphicFrameLocks noGrp="1"/>
          </p:cNvGraphicFramePr>
          <p:nvPr>
            <p:ph type="tbl" sz="quarter" idx="13"/>
            <p:extLst>
              <p:ext uri="{D42A27DB-BD31-4B8C-83A1-F6EECF244321}">
                <p14:modId xmlns:p14="http://schemas.microsoft.com/office/powerpoint/2010/main" val="3062921248"/>
              </p:ext>
            </p:extLst>
          </p:nvPr>
        </p:nvGraphicFramePr>
        <p:xfrm>
          <a:off x="457200" y="1731963"/>
          <a:ext cx="7982712" cy="1376680"/>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93940673"/>
                    </a:ext>
                  </a:extLst>
                </a:gridCol>
                <a:gridCol w="987552">
                  <a:extLst>
                    <a:ext uri="{9D8B030D-6E8A-4147-A177-3AD203B41FA5}">
                      <a16:colId xmlns:a16="http://schemas.microsoft.com/office/drawing/2014/main" val="2712895142"/>
                    </a:ext>
                  </a:extLst>
                </a:gridCol>
                <a:gridCol w="493776">
                  <a:extLst>
                    <a:ext uri="{9D8B030D-6E8A-4147-A177-3AD203B41FA5}">
                      <a16:colId xmlns:a16="http://schemas.microsoft.com/office/drawing/2014/main" val="1234028719"/>
                    </a:ext>
                  </a:extLst>
                </a:gridCol>
                <a:gridCol w="493776">
                  <a:extLst>
                    <a:ext uri="{9D8B030D-6E8A-4147-A177-3AD203B41FA5}">
                      <a16:colId xmlns:a16="http://schemas.microsoft.com/office/drawing/2014/main" val="3242401944"/>
                    </a:ext>
                  </a:extLst>
                </a:gridCol>
                <a:gridCol w="493776">
                  <a:extLst>
                    <a:ext uri="{9D8B030D-6E8A-4147-A177-3AD203B41FA5}">
                      <a16:colId xmlns:a16="http://schemas.microsoft.com/office/drawing/2014/main" val="1889477735"/>
                    </a:ext>
                  </a:extLst>
                </a:gridCol>
                <a:gridCol w="493776">
                  <a:extLst>
                    <a:ext uri="{9D8B030D-6E8A-4147-A177-3AD203B41FA5}">
                      <a16:colId xmlns:a16="http://schemas.microsoft.com/office/drawing/2014/main" val="1164936885"/>
                    </a:ext>
                  </a:extLst>
                </a:gridCol>
                <a:gridCol w="493776">
                  <a:extLst>
                    <a:ext uri="{9D8B030D-6E8A-4147-A177-3AD203B41FA5}">
                      <a16:colId xmlns:a16="http://schemas.microsoft.com/office/drawing/2014/main" val="923108573"/>
                    </a:ext>
                  </a:extLst>
                </a:gridCol>
                <a:gridCol w="493776">
                  <a:extLst>
                    <a:ext uri="{9D8B030D-6E8A-4147-A177-3AD203B41FA5}">
                      <a16:colId xmlns:a16="http://schemas.microsoft.com/office/drawing/2014/main" val="1615057737"/>
                    </a:ext>
                  </a:extLst>
                </a:gridCol>
                <a:gridCol w="493776">
                  <a:extLst>
                    <a:ext uri="{9D8B030D-6E8A-4147-A177-3AD203B41FA5}">
                      <a16:colId xmlns:a16="http://schemas.microsoft.com/office/drawing/2014/main" val="3094760886"/>
                    </a:ext>
                  </a:extLst>
                </a:gridCol>
                <a:gridCol w="493776">
                  <a:extLst>
                    <a:ext uri="{9D8B030D-6E8A-4147-A177-3AD203B41FA5}">
                      <a16:colId xmlns:a16="http://schemas.microsoft.com/office/drawing/2014/main" val="2059349121"/>
                    </a:ext>
                  </a:extLst>
                </a:gridCol>
                <a:gridCol w="493776">
                  <a:extLst>
                    <a:ext uri="{9D8B030D-6E8A-4147-A177-3AD203B41FA5}">
                      <a16:colId xmlns:a16="http://schemas.microsoft.com/office/drawing/2014/main" val="2514504414"/>
                    </a:ext>
                  </a:extLst>
                </a:gridCol>
                <a:gridCol w="493776">
                  <a:extLst>
                    <a:ext uri="{9D8B030D-6E8A-4147-A177-3AD203B41FA5}">
                      <a16:colId xmlns:a16="http://schemas.microsoft.com/office/drawing/2014/main" val="1406631577"/>
                    </a:ext>
                  </a:extLst>
                </a:gridCol>
                <a:gridCol w="493776">
                  <a:extLst>
                    <a:ext uri="{9D8B030D-6E8A-4147-A177-3AD203B41FA5}">
                      <a16:colId xmlns:a16="http://schemas.microsoft.com/office/drawing/2014/main" val="465187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12438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martinhuber_csu - 2024-08-17 06:52:16</a:t>
                      </a:r>
                      <a:r>
                        <a:rPr kumimoji="0" lang="de-DE" sz="1000" b="0" i="0" u="none" strike="noStrike" kern="1200" cap="none" spc="0" normalizeH="0" baseline="0" noProof="0">
                          <a:ln>
                            <a:noFill/>
                          </a:ln>
                          <a:solidFill>
                            <a:prstClr val="black"/>
                          </a:solidFill>
                          <a:effectLst/>
                          <a:uLnTx/>
                          <a:uFillTx/>
                          <a:latin typeface="Calibri"/>
                          <a:ea typeface="+mn-ea"/>
                          <a:cs typeface="+mn-cs"/>
                        </a:rPr>
                        <a:t>
 Es ist völlig absurd, wenn Asylbewerber nach Afghanistan in den Urlaub fahren. In solchen Fällen gehört die Aufenthaltsgenehmigung entzogen. Wenn Afghanistan als Urlaubsland sicher ist, dann muss auch dorthin abgeschoben werden können.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https://quintly-eu-image-storage.s3.amazonaws.com/3d771ea3008ac1aead09f497e0104e20/05297fe72d23d8e3a4ce572c816047fc.jpg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09/02/2024 12:24:27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21278</a:t>
                      </a:r>
                    </a:p>
                  </a:txBody>
                  <a:tcPr/>
                </a:tc>
                <a:extLst>
                  <a:ext uri="{0D108BD9-81ED-4DB2-BD59-A6C34878D82A}">
                    <a16:rowId xmlns:a16="http://schemas.microsoft.com/office/drawing/2014/main" val="3771502627"/>
                  </a:ext>
                </a:extLst>
              </a:tr>
            </a:tbl>
          </a:graphicData>
        </a:graphic>
      </p:graphicFrame>
      <p:sp>
        <p:nvSpPr>
          <p:cNvPr id="4" name="Text Placeholder 3">
            <a:extLst>
              <a:ext uri="{FF2B5EF4-FFF2-40B4-BE49-F238E27FC236}">
                <a16:creationId xmlns:a16="http://schemas.microsoft.com/office/drawing/2014/main" id="{EDDB80FE-519F-479B-8DC5-5CC022AAD359}"/>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9038418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D774A-1C9C-45C9-9AFD-5067C2E0F6E0}"/>
              </a:ext>
            </a:extLst>
          </p:cNvPr>
          <p:cNvSpPr>
            <a:spLocks noGrp="1"/>
          </p:cNvSpPr>
          <p:nvPr>
            <p:ph type="title"/>
          </p:nvPr>
        </p:nvSpPr>
        <p:spPr/>
        <p:txBody>
          <a:bodyPr/>
          <a:lstStyle/>
          <a:p>
            <a:r>
              <a:rPr lang="en-US"/>
              <a:t>Instagram Posts Table with Fans | 2 profiles - 2 of 24</a:t>
            </a:r>
          </a:p>
        </p:txBody>
      </p:sp>
      <p:graphicFrame>
        <p:nvGraphicFramePr>
          <p:cNvPr id="5" name="Table Placeholder 4">
            <a:extLst>
              <a:ext uri="{FF2B5EF4-FFF2-40B4-BE49-F238E27FC236}">
                <a16:creationId xmlns:a16="http://schemas.microsoft.com/office/drawing/2014/main" id="{84EE36C6-A86E-4923-A764-54FFC9E32B73}"/>
              </a:ext>
            </a:extLst>
          </p:cNvPr>
          <p:cNvGraphicFramePr>
            <a:graphicFrameLocks noGrp="1"/>
          </p:cNvGraphicFramePr>
          <p:nvPr>
            <p:ph type="tbl" sz="quarter" idx="13"/>
            <p:extLst>
              <p:ext uri="{D42A27DB-BD31-4B8C-83A1-F6EECF244321}">
                <p14:modId xmlns:p14="http://schemas.microsoft.com/office/powerpoint/2010/main" val="348026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16316642"/>
                    </a:ext>
                  </a:extLst>
                </a:gridCol>
                <a:gridCol w="987552">
                  <a:extLst>
                    <a:ext uri="{9D8B030D-6E8A-4147-A177-3AD203B41FA5}">
                      <a16:colId xmlns:a16="http://schemas.microsoft.com/office/drawing/2014/main" val="2476933312"/>
                    </a:ext>
                  </a:extLst>
                </a:gridCol>
                <a:gridCol w="493776">
                  <a:extLst>
                    <a:ext uri="{9D8B030D-6E8A-4147-A177-3AD203B41FA5}">
                      <a16:colId xmlns:a16="http://schemas.microsoft.com/office/drawing/2014/main" val="1794281392"/>
                    </a:ext>
                  </a:extLst>
                </a:gridCol>
                <a:gridCol w="493776">
                  <a:extLst>
                    <a:ext uri="{9D8B030D-6E8A-4147-A177-3AD203B41FA5}">
                      <a16:colId xmlns:a16="http://schemas.microsoft.com/office/drawing/2014/main" val="4219165541"/>
                    </a:ext>
                  </a:extLst>
                </a:gridCol>
                <a:gridCol w="493776">
                  <a:extLst>
                    <a:ext uri="{9D8B030D-6E8A-4147-A177-3AD203B41FA5}">
                      <a16:colId xmlns:a16="http://schemas.microsoft.com/office/drawing/2014/main" val="2230506836"/>
                    </a:ext>
                  </a:extLst>
                </a:gridCol>
                <a:gridCol w="493776">
                  <a:extLst>
                    <a:ext uri="{9D8B030D-6E8A-4147-A177-3AD203B41FA5}">
                      <a16:colId xmlns:a16="http://schemas.microsoft.com/office/drawing/2014/main" val="314367925"/>
                    </a:ext>
                  </a:extLst>
                </a:gridCol>
                <a:gridCol w="493776">
                  <a:extLst>
                    <a:ext uri="{9D8B030D-6E8A-4147-A177-3AD203B41FA5}">
                      <a16:colId xmlns:a16="http://schemas.microsoft.com/office/drawing/2014/main" val="2627019477"/>
                    </a:ext>
                  </a:extLst>
                </a:gridCol>
                <a:gridCol w="493776">
                  <a:extLst>
                    <a:ext uri="{9D8B030D-6E8A-4147-A177-3AD203B41FA5}">
                      <a16:colId xmlns:a16="http://schemas.microsoft.com/office/drawing/2014/main" val="2058612385"/>
                    </a:ext>
                  </a:extLst>
                </a:gridCol>
                <a:gridCol w="493776">
                  <a:extLst>
                    <a:ext uri="{9D8B030D-6E8A-4147-A177-3AD203B41FA5}">
                      <a16:colId xmlns:a16="http://schemas.microsoft.com/office/drawing/2014/main" val="2077839219"/>
                    </a:ext>
                  </a:extLst>
                </a:gridCol>
                <a:gridCol w="493776">
                  <a:extLst>
                    <a:ext uri="{9D8B030D-6E8A-4147-A177-3AD203B41FA5}">
                      <a16:colId xmlns:a16="http://schemas.microsoft.com/office/drawing/2014/main" val="2503177036"/>
                    </a:ext>
                  </a:extLst>
                </a:gridCol>
                <a:gridCol w="493776">
                  <a:extLst>
                    <a:ext uri="{9D8B030D-6E8A-4147-A177-3AD203B41FA5}">
                      <a16:colId xmlns:a16="http://schemas.microsoft.com/office/drawing/2014/main" val="1833159450"/>
                    </a:ext>
                  </a:extLst>
                </a:gridCol>
                <a:gridCol w="493776">
                  <a:extLst>
                    <a:ext uri="{9D8B030D-6E8A-4147-A177-3AD203B41FA5}">
                      <a16:colId xmlns:a16="http://schemas.microsoft.com/office/drawing/2014/main" val="2098266815"/>
                    </a:ext>
                  </a:extLst>
                </a:gridCol>
                <a:gridCol w="493776">
                  <a:extLst>
                    <a:ext uri="{9D8B030D-6E8A-4147-A177-3AD203B41FA5}">
                      <a16:colId xmlns:a16="http://schemas.microsoft.com/office/drawing/2014/main" val="4120858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268049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martinhuber_csu - 2024-08-21 07:33:07</a:t>
                      </a:r>
                      <a:r>
                        <a:rPr kumimoji="0" lang="de-DE" sz="1000" b="0" i="0" u="none" strike="noStrike" kern="1200" cap="none" spc="0" normalizeH="0" baseline="0" noProof="0">
                          <a:ln>
                            <a:noFill/>
                          </a:ln>
                          <a:solidFill>
                            <a:prstClr val="black"/>
                          </a:solidFill>
                          <a:effectLst/>
                          <a:uLnTx/>
                          <a:uFillTx/>
                          <a:latin typeface="Calibri"/>
                          <a:ea typeface="+mn-ea"/>
                          <a:cs typeface="+mn-cs"/>
                        </a:rPr>
                        <a:t>
 Innerhalb von drei Jahren hat Robert #Habeck das wirtschaftliche Zugpferd Deutschland zu einem lahmen Gaul gemacht. Seine #Planlosigkeit ist der Sargnagel für ganze Branchen. Ungeniert lebt er seine Bayern-Feindlichkeit aus und benachteiligt das Kraftzentrum der deutschen Wirtschaft - sei es bei Wasserstoff oder bei der Batteriefertigung für E-Autos.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https://quintly-eu-image-storage.s3.amazonaws.com/3d771ea3008ac1aead09f497e0104e20/de9437f57ef77042ea65e98f9e631dc0.jpg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09/02/2024 12:24:27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17058</a:t>
                      </a:r>
                    </a:p>
                  </a:txBody>
                  <a:tcPr/>
                </a:tc>
                <a:extLst>
                  <a:ext uri="{0D108BD9-81ED-4DB2-BD59-A6C34878D82A}">
                    <a16:rowId xmlns:a16="http://schemas.microsoft.com/office/drawing/2014/main" val="4190639436"/>
                  </a:ext>
                </a:extLst>
              </a:tr>
            </a:tbl>
          </a:graphicData>
        </a:graphic>
      </p:graphicFrame>
      <p:sp>
        <p:nvSpPr>
          <p:cNvPr id="4" name="Text Placeholder 3">
            <a:extLst>
              <a:ext uri="{FF2B5EF4-FFF2-40B4-BE49-F238E27FC236}">
                <a16:creationId xmlns:a16="http://schemas.microsoft.com/office/drawing/2014/main" id="{20B04D1E-0EAF-4848-9215-06008B1CD976}"/>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0239944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4275A-7671-40EE-8294-5F246365D590}"/>
              </a:ext>
            </a:extLst>
          </p:cNvPr>
          <p:cNvSpPr>
            <a:spLocks noGrp="1"/>
          </p:cNvSpPr>
          <p:nvPr>
            <p:ph type="title"/>
          </p:nvPr>
        </p:nvSpPr>
        <p:spPr/>
        <p:txBody>
          <a:bodyPr/>
          <a:lstStyle/>
          <a:p>
            <a:r>
              <a:rPr lang="en-US"/>
              <a:t>Instagram Posts Table with Fans | 2 profiles - 3 of 24</a:t>
            </a:r>
          </a:p>
        </p:txBody>
      </p:sp>
      <p:graphicFrame>
        <p:nvGraphicFramePr>
          <p:cNvPr id="5" name="Table Placeholder 4">
            <a:extLst>
              <a:ext uri="{FF2B5EF4-FFF2-40B4-BE49-F238E27FC236}">
                <a16:creationId xmlns:a16="http://schemas.microsoft.com/office/drawing/2014/main" id="{10A4E882-876D-4496-B3CD-393D30C434F5}"/>
              </a:ext>
            </a:extLst>
          </p:cNvPr>
          <p:cNvGraphicFramePr>
            <a:graphicFrameLocks noGrp="1"/>
          </p:cNvGraphicFramePr>
          <p:nvPr>
            <p:ph type="tbl" sz="quarter" idx="13"/>
            <p:extLst>
              <p:ext uri="{D42A27DB-BD31-4B8C-83A1-F6EECF244321}">
                <p14:modId xmlns:p14="http://schemas.microsoft.com/office/powerpoint/2010/main" val="1919437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060148927"/>
                    </a:ext>
                  </a:extLst>
                </a:gridCol>
                <a:gridCol w="987552">
                  <a:extLst>
                    <a:ext uri="{9D8B030D-6E8A-4147-A177-3AD203B41FA5}">
                      <a16:colId xmlns:a16="http://schemas.microsoft.com/office/drawing/2014/main" val="1567141942"/>
                    </a:ext>
                  </a:extLst>
                </a:gridCol>
                <a:gridCol w="493776">
                  <a:extLst>
                    <a:ext uri="{9D8B030D-6E8A-4147-A177-3AD203B41FA5}">
                      <a16:colId xmlns:a16="http://schemas.microsoft.com/office/drawing/2014/main" val="2480111387"/>
                    </a:ext>
                  </a:extLst>
                </a:gridCol>
                <a:gridCol w="493776">
                  <a:extLst>
                    <a:ext uri="{9D8B030D-6E8A-4147-A177-3AD203B41FA5}">
                      <a16:colId xmlns:a16="http://schemas.microsoft.com/office/drawing/2014/main" val="4169630065"/>
                    </a:ext>
                  </a:extLst>
                </a:gridCol>
                <a:gridCol w="493776">
                  <a:extLst>
                    <a:ext uri="{9D8B030D-6E8A-4147-A177-3AD203B41FA5}">
                      <a16:colId xmlns:a16="http://schemas.microsoft.com/office/drawing/2014/main" val="3464049105"/>
                    </a:ext>
                  </a:extLst>
                </a:gridCol>
                <a:gridCol w="493776">
                  <a:extLst>
                    <a:ext uri="{9D8B030D-6E8A-4147-A177-3AD203B41FA5}">
                      <a16:colId xmlns:a16="http://schemas.microsoft.com/office/drawing/2014/main" val="2036040545"/>
                    </a:ext>
                  </a:extLst>
                </a:gridCol>
                <a:gridCol w="493776">
                  <a:extLst>
                    <a:ext uri="{9D8B030D-6E8A-4147-A177-3AD203B41FA5}">
                      <a16:colId xmlns:a16="http://schemas.microsoft.com/office/drawing/2014/main" val="2267023518"/>
                    </a:ext>
                  </a:extLst>
                </a:gridCol>
                <a:gridCol w="493776">
                  <a:extLst>
                    <a:ext uri="{9D8B030D-6E8A-4147-A177-3AD203B41FA5}">
                      <a16:colId xmlns:a16="http://schemas.microsoft.com/office/drawing/2014/main" val="1684261503"/>
                    </a:ext>
                  </a:extLst>
                </a:gridCol>
                <a:gridCol w="493776">
                  <a:extLst>
                    <a:ext uri="{9D8B030D-6E8A-4147-A177-3AD203B41FA5}">
                      <a16:colId xmlns:a16="http://schemas.microsoft.com/office/drawing/2014/main" val="3776224662"/>
                    </a:ext>
                  </a:extLst>
                </a:gridCol>
                <a:gridCol w="493776">
                  <a:extLst>
                    <a:ext uri="{9D8B030D-6E8A-4147-A177-3AD203B41FA5}">
                      <a16:colId xmlns:a16="http://schemas.microsoft.com/office/drawing/2014/main" val="2685090044"/>
                    </a:ext>
                  </a:extLst>
                </a:gridCol>
                <a:gridCol w="493776">
                  <a:extLst>
                    <a:ext uri="{9D8B030D-6E8A-4147-A177-3AD203B41FA5}">
                      <a16:colId xmlns:a16="http://schemas.microsoft.com/office/drawing/2014/main" val="226389742"/>
                    </a:ext>
                  </a:extLst>
                </a:gridCol>
                <a:gridCol w="493776">
                  <a:extLst>
                    <a:ext uri="{9D8B030D-6E8A-4147-A177-3AD203B41FA5}">
                      <a16:colId xmlns:a16="http://schemas.microsoft.com/office/drawing/2014/main" val="359286470"/>
                    </a:ext>
                  </a:extLst>
                </a:gridCol>
                <a:gridCol w="493776">
                  <a:extLst>
                    <a:ext uri="{9D8B030D-6E8A-4147-A177-3AD203B41FA5}">
                      <a16:colId xmlns:a16="http://schemas.microsoft.com/office/drawing/2014/main" val="1353419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07659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martinhuber_csu - 2024-08-06 05:22:01</a:t>
                      </a:r>
                      <a:r>
                        <a:rPr kumimoji="0" lang="de-DE" sz="1000" b="0" i="0" u="none" strike="noStrike" kern="1200" cap="none" spc="0" normalizeH="0" baseline="0" noProof="0">
                          <a:ln>
                            <a:noFill/>
                          </a:ln>
                          <a:solidFill>
                            <a:prstClr val="black"/>
                          </a:solidFill>
                          <a:effectLst/>
                          <a:uLnTx/>
                          <a:uFillTx/>
                          <a:latin typeface="Calibri"/>
                          <a:ea typeface="+mn-ea"/>
                          <a:cs typeface="+mn-cs"/>
                        </a:rPr>
                        <a:t>
 Wir haben keinen Platz für Intensivstraftäter. Der Rechtsstaat darf sich nicht auf der Nase herumtanzen lassen, die Bundesregierung muss endlich auch nach Syrien und Afghanistan abschieben. Die Blockade durch die Außenministerin muss sofort enden.
#sicherheit #rechtsstaat #schutz</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https://quintly-eu-image-storage.s3.amazonaws.com/3d771ea3008ac1aead09f497e0104e20/5d7de0e8632caf5506f05391370d7dc9.jpg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09/02/2024 00:36:15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11331</a:t>
                      </a:r>
                    </a:p>
                  </a:txBody>
                  <a:tcPr/>
                </a:tc>
                <a:extLst>
                  <a:ext uri="{0D108BD9-81ED-4DB2-BD59-A6C34878D82A}">
                    <a16:rowId xmlns:a16="http://schemas.microsoft.com/office/drawing/2014/main" val="2916223849"/>
                  </a:ext>
                </a:extLst>
              </a:tr>
            </a:tbl>
          </a:graphicData>
        </a:graphic>
      </p:graphicFrame>
      <p:sp>
        <p:nvSpPr>
          <p:cNvPr id="4" name="Text Placeholder 3">
            <a:extLst>
              <a:ext uri="{FF2B5EF4-FFF2-40B4-BE49-F238E27FC236}">
                <a16:creationId xmlns:a16="http://schemas.microsoft.com/office/drawing/2014/main" id="{DDF246FC-C158-467E-B47D-4693BE8D340B}"/>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318920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FFAF9-229A-4F99-8796-5A9424712A4E}"/>
              </a:ext>
            </a:extLst>
          </p:cNvPr>
          <p:cNvSpPr>
            <a:spLocks noGrp="1"/>
          </p:cNvSpPr>
          <p:nvPr>
            <p:ph type="title"/>
          </p:nvPr>
        </p:nvSpPr>
        <p:spPr/>
        <p:txBody>
          <a:bodyPr/>
          <a:lstStyle/>
          <a:p>
            <a:r>
              <a:rPr lang="en-US"/>
              <a:t>Instagram Posts Table with Fans | 2 profiles - 4 of 24</a:t>
            </a:r>
          </a:p>
        </p:txBody>
      </p:sp>
      <p:graphicFrame>
        <p:nvGraphicFramePr>
          <p:cNvPr id="5" name="Table Placeholder 4">
            <a:extLst>
              <a:ext uri="{FF2B5EF4-FFF2-40B4-BE49-F238E27FC236}">
                <a16:creationId xmlns:a16="http://schemas.microsoft.com/office/drawing/2014/main" id="{3348EF61-9134-47C1-A970-C75356B8399A}"/>
              </a:ext>
            </a:extLst>
          </p:cNvPr>
          <p:cNvGraphicFramePr>
            <a:graphicFrameLocks noGrp="1"/>
          </p:cNvGraphicFramePr>
          <p:nvPr>
            <p:ph type="tbl" sz="quarter" idx="13"/>
            <p:extLst>
              <p:ext uri="{D42A27DB-BD31-4B8C-83A1-F6EECF244321}">
                <p14:modId xmlns:p14="http://schemas.microsoft.com/office/powerpoint/2010/main" val="242268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6364845"/>
                    </a:ext>
                  </a:extLst>
                </a:gridCol>
                <a:gridCol w="987552">
                  <a:extLst>
                    <a:ext uri="{9D8B030D-6E8A-4147-A177-3AD203B41FA5}">
                      <a16:colId xmlns:a16="http://schemas.microsoft.com/office/drawing/2014/main" val="2846617409"/>
                    </a:ext>
                  </a:extLst>
                </a:gridCol>
                <a:gridCol w="493776">
                  <a:extLst>
                    <a:ext uri="{9D8B030D-6E8A-4147-A177-3AD203B41FA5}">
                      <a16:colId xmlns:a16="http://schemas.microsoft.com/office/drawing/2014/main" val="2234473752"/>
                    </a:ext>
                  </a:extLst>
                </a:gridCol>
                <a:gridCol w="493776">
                  <a:extLst>
                    <a:ext uri="{9D8B030D-6E8A-4147-A177-3AD203B41FA5}">
                      <a16:colId xmlns:a16="http://schemas.microsoft.com/office/drawing/2014/main" val="1935065153"/>
                    </a:ext>
                  </a:extLst>
                </a:gridCol>
                <a:gridCol w="493776">
                  <a:extLst>
                    <a:ext uri="{9D8B030D-6E8A-4147-A177-3AD203B41FA5}">
                      <a16:colId xmlns:a16="http://schemas.microsoft.com/office/drawing/2014/main" val="236189590"/>
                    </a:ext>
                  </a:extLst>
                </a:gridCol>
                <a:gridCol w="493776">
                  <a:extLst>
                    <a:ext uri="{9D8B030D-6E8A-4147-A177-3AD203B41FA5}">
                      <a16:colId xmlns:a16="http://schemas.microsoft.com/office/drawing/2014/main" val="1117255777"/>
                    </a:ext>
                  </a:extLst>
                </a:gridCol>
                <a:gridCol w="493776">
                  <a:extLst>
                    <a:ext uri="{9D8B030D-6E8A-4147-A177-3AD203B41FA5}">
                      <a16:colId xmlns:a16="http://schemas.microsoft.com/office/drawing/2014/main" val="282521677"/>
                    </a:ext>
                  </a:extLst>
                </a:gridCol>
                <a:gridCol w="493776">
                  <a:extLst>
                    <a:ext uri="{9D8B030D-6E8A-4147-A177-3AD203B41FA5}">
                      <a16:colId xmlns:a16="http://schemas.microsoft.com/office/drawing/2014/main" val="2875955694"/>
                    </a:ext>
                  </a:extLst>
                </a:gridCol>
                <a:gridCol w="493776">
                  <a:extLst>
                    <a:ext uri="{9D8B030D-6E8A-4147-A177-3AD203B41FA5}">
                      <a16:colId xmlns:a16="http://schemas.microsoft.com/office/drawing/2014/main" val="3779815747"/>
                    </a:ext>
                  </a:extLst>
                </a:gridCol>
                <a:gridCol w="493776">
                  <a:extLst>
                    <a:ext uri="{9D8B030D-6E8A-4147-A177-3AD203B41FA5}">
                      <a16:colId xmlns:a16="http://schemas.microsoft.com/office/drawing/2014/main" val="3410831190"/>
                    </a:ext>
                  </a:extLst>
                </a:gridCol>
                <a:gridCol w="493776">
                  <a:extLst>
                    <a:ext uri="{9D8B030D-6E8A-4147-A177-3AD203B41FA5}">
                      <a16:colId xmlns:a16="http://schemas.microsoft.com/office/drawing/2014/main" val="2470617317"/>
                    </a:ext>
                  </a:extLst>
                </a:gridCol>
                <a:gridCol w="493776">
                  <a:extLst>
                    <a:ext uri="{9D8B030D-6E8A-4147-A177-3AD203B41FA5}">
                      <a16:colId xmlns:a16="http://schemas.microsoft.com/office/drawing/2014/main" val="2087636503"/>
                    </a:ext>
                  </a:extLst>
                </a:gridCol>
                <a:gridCol w="493776">
                  <a:extLst>
                    <a:ext uri="{9D8B030D-6E8A-4147-A177-3AD203B41FA5}">
                      <a16:colId xmlns:a16="http://schemas.microsoft.com/office/drawing/2014/main" val="250236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045532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martinhuber_csu - 2024-08-14 08:15:09</a:t>
                      </a:r>
                      <a:r>
                        <a:rPr kumimoji="0" lang="de-DE" sz="1000" b="0" i="0" u="none" strike="noStrike" kern="1200" cap="none" spc="0" normalizeH="0" baseline="0" noProof="0">
                          <a:ln>
                            <a:noFill/>
                          </a:ln>
                          <a:solidFill>
                            <a:prstClr val="black"/>
                          </a:solidFill>
                          <a:effectLst/>
                          <a:uLnTx/>
                          <a:uFillTx/>
                          <a:latin typeface="Calibri"/>
                          <a:ea typeface="+mn-ea"/>
                          <a:cs typeface="+mn-cs"/>
                        </a:rPr>
                        <a:t>
 Robert Habeck hat das #Heizgesetz völlig vermurkst, KfW-Förderungen über Nacht gestoppt und Zuschüsse für Energieberater gekürzt. Häuslebauer hat er damit massiv verunsichert. Robert Habeck steht persönlich für die #Krise in der #Baubranche. Deutschlands Wirtschaft wartet auf Stabilität und Planungssicherheit, die es mit Grünen in der #Bundesregierung nicht geben kann.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https://quintly-eu-image-storage.s3.amazonaws.com/3d771ea3008ac1aead09f497e0104e20/e36014ac76ff9213909156290340f3a7.jpg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09/02/2024 12:24:32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11074</a:t>
                      </a:r>
                    </a:p>
                  </a:txBody>
                  <a:tcPr/>
                </a:tc>
                <a:extLst>
                  <a:ext uri="{0D108BD9-81ED-4DB2-BD59-A6C34878D82A}">
                    <a16:rowId xmlns:a16="http://schemas.microsoft.com/office/drawing/2014/main" val="626765117"/>
                  </a:ext>
                </a:extLst>
              </a:tr>
            </a:tbl>
          </a:graphicData>
        </a:graphic>
      </p:graphicFrame>
      <p:sp>
        <p:nvSpPr>
          <p:cNvPr id="4" name="Text Placeholder 3">
            <a:extLst>
              <a:ext uri="{FF2B5EF4-FFF2-40B4-BE49-F238E27FC236}">
                <a16:creationId xmlns:a16="http://schemas.microsoft.com/office/drawing/2014/main" id="{FB2848EB-8F0C-4C60-AAFD-1628126C6FF5}"/>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1053200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6DDF1-E644-4380-9184-0BC7A2356DA2}"/>
              </a:ext>
            </a:extLst>
          </p:cNvPr>
          <p:cNvSpPr>
            <a:spLocks noGrp="1"/>
          </p:cNvSpPr>
          <p:nvPr>
            <p:ph type="title"/>
          </p:nvPr>
        </p:nvSpPr>
        <p:spPr/>
        <p:txBody>
          <a:bodyPr/>
          <a:lstStyle/>
          <a:p>
            <a:r>
              <a:rPr lang="en-US"/>
              <a:t>Instagram Posts Table with Fans | 2 profiles - 5 of 24</a:t>
            </a:r>
          </a:p>
        </p:txBody>
      </p:sp>
      <p:graphicFrame>
        <p:nvGraphicFramePr>
          <p:cNvPr id="5" name="Table Placeholder 4">
            <a:extLst>
              <a:ext uri="{FF2B5EF4-FFF2-40B4-BE49-F238E27FC236}">
                <a16:creationId xmlns:a16="http://schemas.microsoft.com/office/drawing/2014/main" id="{D4D44318-1621-4A30-B28B-4170D27C0720}"/>
              </a:ext>
            </a:extLst>
          </p:cNvPr>
          <p:cNvGraphicFramePr>
            <a:graphicFrameLocks noGrp="1"/>
          </p:cNvGraphicFramePr>
          <p:nvPr>
            <p:ph type="tbl" sz="quarter" idx="13"/>
            <p:extLst>
              <p:ext uri="{D42A27DB-BD31-4B8C-83A1-F6EECF244321}">
                <p14:modId xmlns:p14="http://schemas.microsoft.com/office/powerpoint/2010/main" val="3070526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447651008"/>
                    </a:ext>
                  </a:extLst>
                </a:gridCol>
                <a:gridCol w="987552">
                  <a:extLst>
                    <a:ext uri="{9D8B030D-6E8A-4147-A177-3AD203B41FA5}">
                      <a16:colId xmlns:a16="http://schemas.microsoft.com/office/drawing/2014/main" val="3256820267"/>
                    </a:ext>
                  </a:extLst>
                </a:gridCol>
                <a:gridCol w="493776">
                  <a:extLst>
                    <a:ext uri="{9D8B030D-6E8A-4147-A177-3AD203B41FA5}">
                      <a16:colId xmlns:a16="http://schemas.microsoft.com/office/drawing/2014/main" val="2440224231"/>
                    </a:ext>
                  </a:extLst>
                </a:gridCol>
                <a:gridCol w="493776">
                  <a:extLst>
                    <a:ext uri="{9D8B030D-6E8A-4147-A177-3AD203B41FA5}">
                      <a16:colId xmlns:a16="http://schemas.microsoft.com/office/drawing/2014/main" val="3757356314"/>
                    </a:ext>
                  </a:extLst>
                </a:gridCol>
                <a:gridCol w="493776">
                  <a:extLst>
                    <a:ext uri="{9D8B030D-6E8A-4147-A177-3AD203B41FA5}">
                      <a16:colId xmlns:a16="http://schemas.microsoft.com/office/drawing/2014/main" val="2965678191"/>
                    </a:ext>
                  </a:extLst>
                </a:gridCol>
                <a:gridCol w="493776">
                  <a:extLst>
                    <a:ext uri="{9D8B030D-6E8A-4147-A177-3AD203B41FA5}">
                      <a16:colId xmlns:a16="http://schemas.microsoft.com/office/drawing/2014/main" val="1755399121"/>
                    </a:ext>
                  </a:extLst>
                </a:gridCol>
                <a:gridCol w="493776">
                  <a:extLst>
                    <a:ext uri="{9D8B030D-6E8A-4147-A177-3AD203B41FA5}">
                      <a16:colId xmlns:a16="http://schemas.microsoft.com/office/drawing/2014/main" val="54853741"/>
                    </a:ext>
                  </a:extLst>
                </a:gridCol>
                <a:gridCol w="493776">
                  <a:extLst>
                    <a:ext uri="{9D8B030D-6E8A-4147-A177-3AD203B41FA5}">
                      <a16:colId xmlns:a16="http://schemas.microsoft.com/office/drawing/2014/main" val="168525558"/>
                    </a:ext>
                  </a:extLst>
                </a:gridCol>
                <a:gridCol w="493776">
                  <a:extLst>
                    <a:ext uri="{9D8B030D-6E8A-4147-A177-3AD203B41FA5}">
                      <a16:colId xmlns:a16="http://schemas.microsoft.com/office/drawing/2014/main" val="666782167"/>
                    </a:ext>
                  </a:extLst>
                </a:gridCol>
                <a:gridCol w="493776">
                  <a:extLst>
                    <a:ext uri="{9D8B030D-6E8A-4147-A177-3AD203B41FA5}">
                      <a16:colId xmlns:a16="http://schemas.microsoft.com/office/drawing/2014/main" val="543877169"/>
                    </a:ext>
                  </a:extLst>
                </a:gridCol>
                <a:gridCol w="493776">
                  <a:extLst>
                    <a:ext uri="{9D8B030D-6E8A-4147-A177-3AD203B41FA5}">
                      <a16:colId xmlns:a16="http://schemas.microsoft.com/office/drawing/2014/main" val="3842289092"/>
                    </a:ext>
                  </a:extLst>
                </a:gridCol>
                <a:gridCol w="493776">
                  <a:extLst>
                    <a:ext uri="{9D8B030D-6E8A-4147-A177-3AD203B41FA5}">
                      <a16:colId xmlns:a16="http://schemas.microsoft.com/office/drawing/2014/main" val="3255961075"/>
                    </a:ext>
                  </a:extLst>
                </a:gridCol>
                <a:gridCol w="493776">
                  <a:extLst>
                    <a:ext uri="{9D8B030D-6E8A-4147-A177-3AD203B41FA5}">
                      <a16:colId xmlns:a16="http://schemas.microsoft.com/office/drawing/2014/main" val="378737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013594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martinhuber_csu - 2024-08-08 08:39:45</a:t>
                      </a:r>
                      <a:r>
                        <a:rPr kumimoji="0" lang="de-DE" sz="1000" b="0" i="0" u="none" strike="noStrike" kern="1200" cap="none" spc="0" normalizeH="0" baseline="0" noProof="0">
                          <a:ln>
                            <a:noFill/>
                          </a:ln>
                          <a:solidFill>
                            <a:prstClr val="black"/>
                          </a:solidFill>
                          <a:effectLst/>
                          <a:uLnTx/>
                          <a:uFillTx/>
                          <a:latin typeface="Calibri"/>
                          <a:ea typeface="+mn-ea"/>
                          <a:cs typeface="+mn-cs"/>
                        </a:rPr>
                        <a:t>
 Es muss endlich auch nach Syrien und Afghanistan abgeschoben werden. Die Bundesregierung muss handeln, Außenministerin Baerbock darf nicht länger blockieren. Die Sicherheit Deutschlands ist wichtiger als grüne Befindlichkeiten. Ländern, die sich bei #Abschiebungen querstellen, sollte die Entwicklungshilfe gestrichen werden.
#schutz #sicherheit #aufenthaltsrecht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https://quintly-eu-image-storage.s3.amazonaws.com/3d771ea3008ac1aead09f497e0104e20/8bfbb61f90ae81d2a030693a20b1a59e.jpg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09/02/2024 12:24:32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9866</a:t>
                      </a:r>
                    </a:p>
                  </a:txBody>
                  <a:tcPr/>
                </a:tc>
                <a:extLst>
                  <a:ext uri="{0D108BD9-81ED-4DB2-BD59-A6C34878D82A}">
                    <a16:rowId xmlns:a16="http://schemas.microsoft.com/office/drawing/2014/main" val="1528220585"/>
                  </a:ext>
                </a:extLst>
              </a:tr>
            </a:tbl>
          </a:graphicData>
        </a:graphic>
      </p:graphicFrame>
      <p:sp>
        <p:nvSpPr>
          <p:cNvPr id="4" name="Text Placeholder 3">
            <a:extLst>
              <a:ext uri="{FF2B5EF4-FFF2-40B4-BE49-F238E27FC236}">
                <a16:creationId xmlns:a16="http://schemas.microsoft.com/office/drawing/2014/main" id="{72F34495-0181-4E3B-B5EB-796780311EBE}"/>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9045980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D9879-7A0F-4117-945C-259BF8D12F9F}"/>
              </a:ext>
            </a:extLst>
          </p:cNvPr>
          <p:cNvSpPr>
            <a:spLocks noGrp="1"/>
          </p:cNvSpPr>
          <p:nvPr>
            <p:ph type="title"/>
          </p:nvPr>
        </p:nvSpPr>
        <p:spPr/>
        <p:txBody>
          <a:bodyPr/>
          <a:lstStyle/>
          <a:p>
            <a:r>
              <a:rPr lang="en-US"/>
              <a:t>Instagram Posts Table with Fans | 2 profiles - 6 of 24</a:t>
            </a:r>
          </a:p>
        </p:txBody>
      </p:sp>
      <p:graphicFrame>
        <p:nvGraphicFramePr>
          <p:cNvPr id="5" name="Table Placeholder 4">
            <a:extLst>
              <a:ext uri="{FF2B5EF4-FFF2-40B4-BE49-F238E27FC236}">
                <a16:creationId xmlns:a16="http://schemas.microsoft.com/office/drawing/2014/main" id="{BE813CB8-9443-4662-A033-6E4F09CF8400}"/>
              </a:ext>
            </a:extLst>
          </p:cNvPr>
          <p:cNvGraphicFramePr>
            <a:graphicFrameLocks noGrp="1"/>
          </p:cNvGraphicFramePr>
          <p:nvPr>
            <p:ph type="tbl" sz="quarter" idx="13"/>
            <p:extLst>
              <p:ext uri="{D42A27DB-BD31-4B8C-83A1-F6EECF244321}">
                <p14:modId xmlns:p14="http://schemas.microsoft.com/office/powerpoint/2010/main" val="3942498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44710457"/>
                    </a:ext>
                  </a:extLst>
                </a:gridCol>
                <a:gridCol w="987552">
                  <a:extLst>
                    <a:ext uri="{9D8B030D-6E8A-4147-A177-3AD203B41FA5}">
                      <a16:colId xmlns:a16="http://schemas.microsoft.com/office/drawing/2014/main" val="3699999337"/>
                    </a:ext>
                  </a:extLst>
                </a:gridCol>
                <a:gridCol w="493776">
                  <a:extLst>
                    <a:ext uri="{9D8B030D-6E8A-4147-A177-3AD203B41FA5}">
                      <a16:colId xmlns:a16="http://schemas.microsoft.com/office/drawing/2014/main" val="1295919462"/>
                    </a:ext>
                  </a:extLst>
                </a:gridCol>
                <a:gridCol w="493776">
                  <a:extLst>
                    <a:ext uri="{9D8B030D-6E8A-4147-A177-3AD203B41FA5}">
                      <a16:colId xmlns:a16="http://schemas.microsoft.com/office/drawing/2014/main" val="2259921166"/>
                    </a:ext>
                  </a:extLst>
                </a:gridCol>
                <a:gridCol w="493776">
                  <a:extLst>
                    <a:ext uri="{9D8B030D-6E8A-4147-A177-3AD203B41FA5}">
                      <a16:colId xmlns:a16="http://schemas.microsoft.com/office/drawing/2014/main" val="919506253"/>
                    </a:ext>
                  </a:extLst>
                </a:gridCol>
                <a:gridCol w="493776">
                  <a:extLst>
                    <a:ext uri="{9D8B030D-6E8A-4147-A177-3AD203B41FA5}">
                      <a16:colId xmlns:a16="http://schemas.microsoft.com/office/drawing/2014/main" val="4043781944"/>
                    </a:ext>
                  </a:extLst>
                </a:gridCol>
                <a:gridCol w="493776">
                  <a:extLst>
                    <a:ext uri="{9D8B030D-6E8A-4147-A177-3AD203B41FA5}">
                      <a16:colId xmlns:a16="http://schemas.microsoft.com/office/drawing/2014/main" val="2217698016"/>
                    </a:ext>
                  </a:extLst>
                </a:gridCol>
                <a:gridCol w="493776">
                  <a:extLst>
                    <a:ext uri="{9D8B030D-6E8A-4147-A177-3AD203B41FA5}">
                      <a16:colId xmlns:a16="http://schemas.microsoft.com/office/drawing/2014/main" val="271266564"/>
                    </a:ext>
                  </a:extLst>
                </a:gridCol>
                <a:gridCol w="493776">
                  <a:extLst>
                    <a:ext uri="{9D8B030D-6E8A-4147-A177-3AD203B41FA5}">
                      <a16:colId xmlns:a16="http://schemas.microsoft.com/office/drawing/2014/main" val="4032665463"/>
                    </a:ext>
                  </a:extLst>
                </a:gridCol>
                <a:gridCol w="493776">
                  <a:extLst>
                    <a:ext uri="{9D8B030D-6E8A-4147-A177-3AD203B41FA5}">
                      <a16:colId xmlns:a16="http://schemas.microsoft.com/office/drawing/2014/main" val="670537967"/>
                    </a:ext>
                  </a:extLst>
                </a:gridCol>
                <a:gridCol w="493776">
                  <a:extLst>
                    <a:ext uri="{9D8B030D-6E8A-4147-A177-3AD203B41FA5}">
                      <a16:colId xmlns:a16="http://schemas.microsoft.com/office/drawing/2014/main" val="2649398513"/>
                    </a:ext>
                  </a:extLst>
                </a:gridCol>
                <a:gridCol w="493776">
                  <a:extLst>
                    <a:ext uri="{9D8B030D-6E8A-4147-A177-3AD203B41FA5}">
                      <a16:colId xmlns:a16="http://schemas.microsoft.com/office/drawing/2014/main" val="237275426"/>
                    </a:ext>
                  </a:extLst>
                </a:gridCol>
                <a:gridCol w="493776">
                  <a:extLst>
                    <a:ext uri="{9D8B030D-6E8A-4147-A177-3AD203B41FA5}">
                      <a16:colId xmlns:a16="http://schemas.microsoft.com/office/drawing/2014/main" val="1681310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000648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martinhuber_csu - 2024-08-20 10:35:25</a:t>
                      </a:r>
                      <a:r>
                        <a:rPr kumimoji="0" lang="de-DE" sz="1000" b="0" i="0" u="none" strike="noStrike" kern="1200" cap="none" spc="0" normalizeH="0" baseline="0" noProof="0">
                          <a:ln>
                            <a:noFill/>
                          </a:ln>
                          <a:solidFill>
                            <a:prstClr val="black"/>
                          </a:solidFill>
                          <a:effectLst/>
                          <a:uLnTx/>
                          <a:uFillTx/>
                          <a:latin typeface="Calibri"/>
                          <a:ea typeface="+mn-ea"/>
                          <a:cs typeface="+mn-cs"/>
                        </a:rPr>
                        <a:t>
 Die Ampel muss den Abgang machen - Zeit für Neuwahlen!
#ampel #neuwahlen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https://quintly-eu-image-storage.s3.amazonaws.com/3d771ea3008ac1aead09f497e0104e20/11990bb67668d3be30e970f2d106900e.jpg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09/02/2024 12:24:27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9630</a:t>
                      </a:r>
                    </a:p>
                  </a:txBody>
                  <a:tcPr/>
                </a:tc>
                <a:extLst>
                  <a:ext uri="{0D108BD9-81ED-4DB2-BD59-A6C34878D82A}">
                    <a16:rowId xmlns:a16="http://schemas.microsoft.com/office/drawing/2014/main" val="4000631223"/>
                  </a:ext>
                </a:extLst>
              </a:tr>
            </a:tbl>
          </a:graphicData>
        </a:graphic>
      </p:graphicFrame>
      <p:sp>
        <p:nvSpPr>
          <p:cNvPr id="4" name="Text Placeholder 3">
            <a:extLst>
              <a:ext uri="{FF2B5EF4-FFF2-40B4-BE49-F238E27FC236}">
                <a16:creationId xmlns:a16="http://schemas.microsoft.com/office/drawing/2014/main" id="{FD59702B-77BE-4511-8ED7-793BD0BC0E81}"/>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9466467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78226-99B5-4C6E-B3A4-A2E027242C93}"/>
              </a:ext>
            </a:extLst>
          </p:cNvPr>
          <p:cNvSpPr>
            <a:spLocks noGrp="1"/>
          </p:cNvSpPr>
          <p:nvPr>
            <p:ph type="title"/>
          </p:nvPr>
        </p:nvSpPr>
        <p:spPr/>
        <p:txBody>
          <a:bodyPr/>
          <a:lstStyle/>
          <a:p>
            <a:r>
              <a:rPr lang="en-US"/>
              <a:t>Instagram Posts Table with Fans | 2 profiles - 7 of 24</a:t>
            </a:r>
          </a:p>
        </p:txBody>
      </p:sp>
      <p:graphicFrame>
        <p:nvGraphicFramePr>
          <p:cNvPr id="5" name="Table Placeholder 4">
            <a:extLst>
              <a:ext uri="{FF2B5EF4-FFF2-40B4-BE49-F238E27FC236}">
                <a16:creationId xmlns:a16="http://schemas.microsoft.com/office/drawing/2014/main" id="{96F1F4AC-4DF7-4965-B71F-054141101F17}"/>
              </a:ext>
            </a:extLst>
          </p:cNvPr>
          <p:cNvGraphicFramePr>
            <a:graphicFrameLocks noGrp="1"/>
          </p:cNvGraphicFramePr>
          <p:nvPr>
            <p:ph type="tbl" sz="quarter" idx="13"/>
            <p:extLst>
              <p:ext uri="{D42A27DB-BD31-4B8C-83A1-F6EECF244321}">
                <p14:modId xmlns:p14="http://schemas.microsoft.com/office/powerpoint/2010/main" val="2647578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392703922"/>
                    </a:ext>
                  </a:extLst>
                </a:gridCol>
                <a:gridCol w="987552">
                  <a:extLst>
                    <a:ext uri="{9D8B030D-6E8A-4147-A177-3AD203B41FA5}">
                      <a16:colId xmlns:a16="http://schemas.microsoft.com/office/drawing/2014/main" val="1957925183"/>
                    </a:ext>
                  </a:extLst>
                </a:gridCol>
                <a:gridCol w="493776">
                  <a:extLst>
                    <a:ext uri="{9D8B030D-6E8A-4147-A177-3AD203B41FA5}">
                      <a16:colId xmlns:a16="http://schemas.microsoft.com/office/drawing/2014/main" val="2687909910"/>
                    </a:ext>
                  </a:extLst>
                </a:gridCol>
                <a:gridCol w="493776">
                  <a:extLst>
                    <a:ext uri="{9D8B030D-6E8A-4147-A177-3AD203B41FA5}">
                      <a16:colId xmlns:a16="http://schemas.microsoft.com/office/drawing/2014/main" val="3006302939"/>
                    </a:ext>
                  </a:extLst>
                </a:gridCol>
                <a:gridCol w="493776">
                  <a:extLst>
                    <a:ext uri="{9D8B030D-6E8A-4147-A177-3AD203B41FA5}">
                      <a16:colId xmlns:a16="http://schemas.microsoft.com/office/drawing/2014/main" val="623294343"/>
                    </a:ext>
                  </a:extLst>
                </a:gridCol>
                <a:gridCol w="493776">
                  <a:extLst>
                    <a:ext uri="{9D8B030D-6E8A-4147-A177-3AD203B41FA5}">
                      <a16:colId xmlns:a16="http://schemas.microsoft.com/office/drawing/2014/main" val="163066898"/>
                    </a:ext>
                  </a:extLst>
                </a:gridCol>
                <a:gridCol w="493776">
                  <a:extLst>
                    <a:ext uri="{9D8B030D-6E8A-4147-A177-3AD203B41FA5}">
                      <a16:colId xmlns:a16="http://schemas.microsoft.com/office/drawing/2014/main" val="1475310466"/>
                    </a:ext>
                  </a:extLst>
                </a:gridCol>
                <a:gridCol w="493776">
                  <a:extLst>
                    <a:ext uri="{9D8B030D-6E8A-4147-A177-3AD203B41FA5}">
                      <a16:colId xmlns:a16="http://schemas.microsoft.com/office/drawing/2014/main" val="2733510605"/>
                    </a:ext>
                  </a:extLst>
                </a:gridCol>
                <a:gridCol w="493776">
                  <a:extLst>
                    <a:ext uri="{9D8B030D-6E8A-4147-A177-3AD203B41FA5}">
                      <a16:colId xmlns:a16="http://schemas.microsoft.com/office/drawing/2014/main" val="25772605"/>
                    </a:ext>
                  </a:extLst>
                </a:gridCol>
                <a:gridCol w="493776">
                  <a:extLst>
                    <a:ext uri="{9D8B030D-6E8A-4147-A177-3AD203B41FA5}">
                      <a16:colId xmlns:a16="http://schemas.microsoft.com/office/drawing/2014/main" val="146555770"/>
                    </a:ext>
                  </a:extLst>
                </a:gridCol>
                <a:gridCol w="493776">
                  <a:extLst>
                    <a:ext uri="{9D8B030D-6E8A-4147-A177-3AD203B41FA5}">
                      <a16:colId xmlns:a16="http://schemas.microsoft.com/office/drawing/2014/main" val="403090137"/>
                    </a:ext>
                  </a:extLst>
                </a:gridCol>
                <a:gridCol w="493776">
                  <a:extLst>
                    <a:ext uri="{9D8B030D-6E8A-4147-A177-3AD203B41FA5}">
                      <a16:colId xmlns:a16="http://schemas.microsoft.com/office/drawing/2014/main" val="814688730"/>
                    </a:ext>
                  </a:extLst>
                </a:gridCol>
                <a:gridCol w="493776">
                  <a:extLst>
                    <a:ext uri="{9D8B030D-6E8A-4147-A177-3AD203B41FA5}">
                      <a16:colId xmlns:a16="http://schemas.microsoft.com/office/drawing/2014/main" val="508110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649745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martinhuber_csu - 2024-08-12 12:25:03</a:t>
                      </a:r>
                      <a:r>
                        <a:rPr kumimoji="0" lang="de-DE" sz="1000" b="0" i="0" u="none" strike="noStrike" kern="1200" cap="none" spc="0" normalizeH="0" baseline="0" noProof="0">
                          <a:ln>
                            <a:noFill/>
                          </a:ln>
                          <a:solidFill>
                            <a:prstClr val="black"/>
                          </a:solidFill>
                          <a:effectLst/>
                          <a:uLnTx/>
                          <a:uFillTx/>
                          <a:latin typeface="Calibri"/>
                          <a:ea typeface="+mn-ea"/>
                          <a:cs typeface="+mn-cs"/>
                        </a:rPr>
                        <a:t>
 Minimale Kürzungen um wenige #Euro reichen beim #Bürgergeld nicht aus, es muss abgeschafft werden. Stattdessen müssen wir zurück zur bewährten #Sozialhilfe. Wer arbeiten geht, muss spürbar mehr haben, als jemand, der zuhause sitzt und dessen Lebensunterhalt vom #Staat finanziert wird.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https://quintly-eu-image-storage.s3.amazonaws.com/3d771ea3008ac1aead09f497e0104e20/b2c3d154b6bb6e07c3dd062bf4722645.jpg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09/02/2024 12:24:32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8219</a:t>
                      </a:r>
                    </a:p>
                  </a:txBody>
                  <a:tcPr/>
                </a:tc>
                <a:extLst>
                  <a:ext uri="{0D108BD9-81ED-4DB2-BD59-A6C34878D82A}">
                    <a16:rowId xmlns:a16="http://schemas.microsoft.com/office/drawing/2014/main" val="2070348025"/>
                  </a:ext>
                </a:extLst>
              </a:tr>
            </a:tbl>
          </a:graphicData>
        </a:graphic>
      </p:graphicFrame>
      <p:sp>
        <p:nvSpPr>
          <p:cNvPr id="4" name="Text Placeholder 3">
            <a:extLst>
              <a:ext uri="{FF2B5EF4-FFF2-40B4-BE49-F238E27FC236}">
                <a16:creationId xmlns:a16="http://schemas.microsoft.com/office/drawing/2014/main" id="{1CEDB5DD-2EF6-42C6-B6AD-B9C5FDBB68CA}"/>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8695557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7A1EB-4C85-4D50-9181-77EE55F03E95}"/>
              </a:ext>
            </a:extLst>
          </p:cNvPr>
          <p:cNvSpPr>
            <a:spLocks noGrp="1"/>
          </p:cNvSpPr>
          <p:nvPr>
            <p:ph type="title"/>
          </p:nvPr>
        </p:nvSpPr>
        <p:spPr/>
        <p:txBody>
          <a:bodyPr/>
          <a:lstStyle/>
          <a:p>
            <a:r>
              <a:rPr lang="en-US"/>
              <a:t>Instagram Posts Table with Fans | 2 profiles - 8 of 24</a:t>
            </a:r>
          </a:p>
        </p:txBody>
      </p:sp>
      <p:graphicFrame>
        <p:nvGraphicFramePr>
          <p:cNvPr id="5" name="Table Placeholder 4">
            <a:extLst>
              <a:ext uri="{FF2B5EF4-FFF2-40B4-BE49-F238E27FC236}">
                <a16:creationId xmlns:a16="http://schemas.microsoft.com/office/drawing/2014/main" id="{16E7104B-371F-4500-BF93-679D04024176}"/>
              </a:ext>
            </a:extLst>
          </p:cNvPr>
          <p:cNvGraphicFramePr>
            <a:graphicFrameLocks noGrp="1"/>
          </p:cNvGraphicFramePr>
          <p:nvPr>
            <p:ph type="tbl" sz="quarter" idx="13"/>
            <p:extLst>
              <p:ext uri="{D42A27DB-BD31-4B8C-83A1-F6EECF244321}">
                <p14:modId xmlns:p14="http://schemas.microsoft.com/office/powerpoint/2010/main" val="1948799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2237935"/>
                    </a:ext>
                  </a:extLst>
                </a:gridCol>
                <a:gridCol w="987552">
                  <a:extLst>
                    <a:ext uri="{9D8B030D-6E8A-4147-A177-3AD203B41FA5}">
                      <a16:colId xmlns:a16="http://schemas.microsoft.com/office/drawing/2014/main" val="3642465096"/>
                    </a:ext>
                  </a:extLst>
                </a:gridCol>
                <a:gridCol w="493776">
                  <a:extLst>
                    <a:ext uri="{9D8B030D-6E8A-4147-A177-3AD203B41FA5}">
                      <a16:colId xmlns:a16="http://schemas.microsoft.com/office/drawing/2014/main" val="3314999901"/>
                    </a:ext>
                  </a:extLst>
                </a:gridCol>
                <a:gridCol w="493776">
                  <a:extLst>
                    <a:ext uri="{9D8B030D-6E8A-4147-A177-3AD203B41FA5}">
                      <a16:colId xmlns:a16="http://schemas.microsoft.com/office/drawing/2014/main" val="4220691764"/>
                    </a:ext>
                  </a:extLst>
                </a:gridCol>
                <a:gridCol w="493776">
                  <a:extLst>
                    <a:ext uri="{9D8B030D-6E8A-4147-A177-3AD203B41FA5}">
                      <a16:colId xmlns:a16="http://schemas.microsoft.com/office/drawing/2014/main" val="1837036568"/>
                    </a:ext>
                  </a:extLst>
                </a:gridCol>
                <a:gridCol w="493776">
                  <a:extLst>
                    <a:ext uri="{9D8B030D-6E8A-4147-A177-3AD203B41FA5}">
                      <a16:colId xmlns:a16="http://schemas.microsoft.com/office/drawing/2014/main" val="3773201126"/>
                    </a:ext>
                  </a:extLst>
                </a:gridCol>
                <a:gridCol w="493776">
                  <a:extLst>
                    <a:ext uri="{9D8B030D-6E8A-4147-A177-3AD203B41FA5}">
                      <a16:colId xmlns:a16="http://schemas.microsoft.com/office/drawing/2014/main" val="1968851669"/>
                    </a:ext>
                  </a:extLst>
                </a:gridCol>
                <a:gridCol w="493776">
                  <a:extLst>
                    <a:ext uri="{9D8B030D-6E8A-4147-A177-3AD203B41FA5}">
                      <a16:colId xmlns:a16="http://schemas.microsoft.com/office/drawing/2014/main" val="698739034"/>
                    </a:ext>
                  </a:extLst>
                </a:gridCol>
                <a:gridCol w="493776">
                  <a:extLst>
                    <a:ext uri="{9D8B030D-6E8A-4147-A177-3AD203B41FA5}">
                      <a16:colId xmlns:a16="http://schemas.microsoft.com/office/drawing/2014/main" val="2311245976"/>
                    </a:ext>
                  </a:extLst>
                </a:gridCol>
                <a:gridCol w="493776">
                  <a:extLst>
                    <a:ext uri="{9D8B030D-6E8A-4147-A177-3AD203B41FA5}">
                      <a16:colId xmlns:a16="http://schemas.microsoft.com/office/drawing/2014/main" val="3977890230"/>
                    </a:ext>
                  </a:extLst>
                </a:gridCol>
                <a:gridCol w="493776">
                  <a:extLst>
                    <a:ext uri="{9D8B030D-6E8A-4147-A177-3AD203B41FA5}">
                      <a16:colId xmlns:a16="http://schemas.microsoft.com/office/drawing/2014/main" val="2415391011"/>
                    </a:ext>
                  </a:extLst>
                </a:gridCol>
                <a:gridCol w="493776">
                  <a:extLst>
                    <a:ext uri="{9D8B030D-6E8A-4147-A177-3AD203B41FA5}">
                      <a16:colId xmlns:a16="http://schemas.microsoft.com/office/drawing/2014/main" val="2058581791"/>
                    </a:ext>
                  </a:extLst>
                </a:gridCol>
                <a:gridCol w="493776">
                  <a:extLst>
                    <a:ext uri="{9D8B030D-6E8A-4147-A177-3AD203B41FA5}">
                      <a16:colId xmlns:a16="http://schemas.microsoft.com/office/drawing/2014/main" val="2327910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652486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martinhuber_csu - 2024-08-13 14:10:12</a:t>
                      </a:r>
                      <a:r>
                        <a:rPr kumimoji="0" lang="de-DE" sz="1000" b="0" i="0" u="none" strike="noStrike" kern="1200" cap="none" spc="0" normalizeH="0" baseline="0" noProof="0">
                          <a:ln>
                            <a:noFill/>
                          </a:ln>
                          <a:solidFill>
                            <a:prstClr val="black"/>
                          </a:solidFill>
                          <a:effectLst/>
                          <a:uLnTx/>
                          <a:uFillTx/>
                          <a:latin typeface="Calibri"/>
                          <a:ea typeface="+mn-ea"/>
                          <a:cs typeface="+mn-cs"/>
                        </a:rPr>
                        <a:t>
 Eine kleine Erfrischung für das tolle Team der CSU-Landesleitung 🍦😃 #eis #sommer #bestesteam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https://quintly-eu-image-storage.s3.amazonaws.com/3d771ea3008ac1aead09f497e0104e20/5f647776c6f7bbfec1daf6c0e52d6235.jpg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09/02/2024 12:24:32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5410</a:t>
                      </a:r>
                    </a:p>
                  </a:txBody>
                  <a:tcPr/>
                </a:tc>
                <a:extLst>
                  <a:ext uri="{0D108BD9-81ED-4DB2-BD59-A6C34878D82A}">
                    <a16:rowId xmlns:a16="http://schemas.microsoft.com/office/drawing/2014/main" val="4191997563"/>
                  </a:ext>
                </a:extLst>
              </a:tr>
            </a:tbl>
          </a:graphicData>
        </a:graphic>
      </p:graphicFrame>
      <p:sp>
        <p:nvSpPr>
          <p:cNvPr id="4" name="Text Placeholder 3">
            <a:extLst>
              <a:ext uri="{FF2B5EF4-FFF2-40B4-BE49-F238E27FC236}">
                <a16:creationId xmlns:a16="http://schemas.microsoft.com/office/drawing/2014/main" id="{76100CEB-A324-451C-A9EA-E34A4C810565}"/>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9747909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402B9-23F8-42D3-95CB-EA0FEF72DF44}"/>
              </a:ext>
            </a:extLst>
          </p:cNvPr>
          <p:cNvSpPr>
            <a:spLocks noGrp="1"/>
          </p:cNvSpPr>
          <p:nvPr>
            <p:ph type="title"/>
          </p:nvPr>
        </p:nvSpPr>
        <p:spPr/>
        <p:txBody>
          <a:bodyPr/>
          <a:lstStyle/>
          <a:p>
            <a:r>
              <a:rPr lang="en-US"/>
              <a:t>Instagram Posts Table with Fans | 2 profiles - 9 of 24</a:t>
            </a:r>
          </a:p>
        </p:txBody>
      </p:sp>
      <p:graphicFrame>
        <p:nvGraphicFramePr>
          <p:cNvPr id="5" name="Table Placeholder 4">
            <a:extLst>
              <a:ext uri="{FF2B5EF4-FFF2-40B4-BE49-F238E27FC236}">
                <a16:creationId xmlns:a16="http://schemas.microsoft.com/office/drawing/2014/main" id="{6C324997-0D07-4299-91E8-58E1F587F5C0}"/>
              </a:ext>
            </a:extLst>
          </p:cNvPr>
          <p:cNvGraphicFramePr>
            <a:graphicFrameLocks noGrp="1"/>
          </p:cNvGraphicFramePr>
          <p:nvPr>
            <p:ph type="tbl" sz="quarter" idx="13"/>
            <p:extLst>
              <p:ext uri="{D42A27DB-BD31-4B8C-83A1-F6EECF244321}">
                <p14:modId xmlns:p14="http://schemas.microsoft.com/office/powerpoint/2010/main" val="3943360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06564224"/>
                    </a:ext>
                  </a:extLst>
                </a:gridCol>
                <a:gridCol w="987552">
                  <a:extLst>
                    <a:ext uri="{9D8B030D-6E8A-4147-A177-3AD203B41FA5}">
                      <a16:colId xmlns:a16="http://schemas.microsoft.com/office/drawing/2014/main" val="3028556830"/>
                    </a:ext>
                  </a:extLst>
                </a:gridCol>
                <a:gridCol w="493776">
                  <a:extLst>
                    <a:ext uri="{9D8B030D-6E8A-4147-A177-3AD203B41FA5}">
                      <a16:colId xmlns:a16="http://schemas.microsoft.com/office/drawing/2014/main" val="841878535"/>
                    </a:ext>
                  </a:extLst>
                </a:gridCol>
                <a:gridCol w="493776">
                  <a:extLst>
                    <a:ext uri="{9D8B030D-6E8A-4147-A177-3AD203B41FA5}">
                      <a16:colId xmlns:a16="http://schemas.microsoft.com/office/drawing/2014/main" val="1505158654"/>
                    </a:ext>
                  </a:extLst>
                </a:gridCol>
                <a:gridCol w="493776">
                  <a:extLst>
                    <a:ext uri="{9D8B030D-6E8A-4147-A177-3AD203B41FA5}">
                      <a16:colId xmlns:a16="http://schemas.microsoft.com/office/drawing/2014/main" val="21485797"/>
                    </a:ext>
                  </a:extLst>
                </a:gridCol>
                <a:gridCol w="493776">
                  <a:extLst>
                    <a:ext uri="{9D8B030D-6E8A-4147-A177-3AD203B41FA5}">
                      <a16:colId xmlns:a16="http://schemas.microsoft.com/office/drawing/2014/main" val="347202430"/>
                    </a:ext>
                  </a:extLst>
                </a:gridCol>
                <a:gridCol w="493776">
                  <a:extLst>
                    <a:ext uri="{9D8B030D-6E8A-4147-A177-3AD203B41FA5}">
                      <a16:colId xmlns:a16="http://schemas.microsoft.com/office/drawing/2014/main" val="3643795154"/>
                    </a:ext>
                  </a:extLst>
                </a:gridCol>
                <a:gridCol w="493776">
                  <a:extLst>
                    <a:ext uri="{9D8B030D-6E8A-4147-A177-3AD203B41FA5}">
                      <a16:colId xmlns:a16="http://schemas.microsoft.com/office/drawing/2014/main" val="1247353546"/>
                    </a:ext>
                  </a:extLst>
                </a:gridCol>
                <a:gridCol w="493776">
                  <a:extLst>
                    <a:ext uri="{9D8B030D-6E8A-4147-A177-3AD203B41FA5}">
                      <a16:colId xmlns:a16="http://schemas.microsoft.com/office/drawing/2014/main" val="1638522992"/>
                    </a:ext>
                  </a:extLst>
                </a:gridCol>
                <a:gridCol w="493776">
                  <a:extLst>
                    <a:ext uri="{9D8B030D-6E8A-4147-A177-3AD203B41FA5}">
                      <a16:colId xmlns:a16="http://schemas.microsoft.com/office/drawing/2014/main" val="426439310"/>
                    </a:ext>
                  </a:extLst>
                </a:gridCol>
                <a:gridCol w="493776">
                  <a:extLst>
                    <a:ext uri="{9D8B030D-6E8A-4147-A177-3AD203B41FA5}">
                      <a16:colId xmlns:a16="http://schemas.microsoft.com/office/drawing/2014/main" val="3209065411"/>
                    </a:ext>
                  </a:extLst>
                </a:gridCol>
                <a:gridCol w="493776">
                  <a:extLst>
                    <a:ext uri="{9D8B030D-6E8A-4147-A177-3AD203B41FA5}">
                      <a16:colId xmlns:a16="http://schemas.microsoft.com/office/drawing/2014/main" val="319056996"/>
                    </a:ext>
                  </a:extLst>
                </a:gridCol>
                <a:gridCol w="493776">
                  <a:extLst>
                    <a:ext uri="{9D8B030D-6E8A-4147-A177-3AD203B41FA5}">
                      <a16:colId xmlns:a16="http://schemas.microsoft.com/office/drawing/2014/main" val="11342170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038681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martinhuber_csu - 2024-08-05 12:00:24</a:t>
                      </a:r>
                      <a:r>
                        <a:rPr kumimoji="0" lang="de-DE" sz="1000" b="0" i="0" u="none" strike="noStrike" kern="1200" cap="none" spc="0" normalizeH="0" baseline="0" noProof="0">
                          <a:ln>
                            <a:noFill/>
                          </a:ln>
                          <a:solidFill>
                            <a:prstClr val="black"/>
                          </a:solidFill>
                          <a:effectLst/>
                          <a:uLnTx/>
                          <a:uFillTx/>
                          <a:latin typeface="Calibri"/>
                          <a:ea typeface="+mn-ea"/>
                          <a:cs typeface="+mn-cs"/>
                        </a:rPr>
                        <a:t>
 Beim Haushalt droht der nächste Verfassungsbruch der Ampel und Olaf #Scholz legt im Urlaub die Füße hoch. Das ist respektlos gegenüber den Bürgern. Der #Bundeskanzler muss seinen Urlaub abbrechen und das #Ampel-Chaos beenden!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https://quintly-eu-image-storage.s3.amazonaws.com/3d771ea3008ac1aead09f497e0104e20/b158f24526a2a17a80cbc9244b410f6f.jpg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09/02/2024 12:24:32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4251</a:t>
                      </a:r>
                    </a:p>
                  </a:txBody>
                  <a:tcPr/>
                </a:tc>
                <a:extLst>
                  <a:ext uri="{0D108BD9-81ED-4DB2-BD59-A6C34878D82A}">
                    <a16:rowId xmlns:a16="http://schemas.microsoft.com/office/drawing/2014/main" val="1826068533"/>
                  </a:ext>
                </a:extLst>
              </a:tr>
            </a:tbl>
          </a:graphicData>
        </a:graphic>
      </p:graphicFrame>
      <p:sp>
        <p:nvSpPr>
          <p:cNvPr id="4" name="Text Placeholder 3">
            <a:extLst>
              <a:ext uri="{FF2B5EF4-FFF2-40B4-BE49-F238E27FC236}">
                <a16:creationId xmlns:a16="http://schemas.microsoft.com/office/drawing/2014/main" id="{0FF203B9-1685-482B-A579-8EB958EA3D34}"/>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41979936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E81DE-D8F4-48E9-92B6-133881A6FF2B}"/>
              </a:ext>
            </a:extLst>
          </p:cNvPr>
          <p:cNvSpPr>
            <a:spLocks noGrp="1"/>
          </p:cNvSpPr>
          <p:nvPr>
            <p:ph type="title"/>
          </p:nvPr>
        </p:nvSpPr>
        <p:spPr/>
        <p:txBody>
          <a:bodyPr/>
          <a:lstStyle/>
          <a:p>
            <a:r>
              <a:rPr lang="en-US"/>
              <a:t>Instagram Posts Table with Fans | 2 profiles - 10 of 24</a:t>
            </a:r>
          </a:p>
        </p:txBody>
      </p:sp>
      <p:graphicFrame>
        <p:nvGraphicFramePr>
          <p:cNvPr id="5" name="Table Placeholder 4">
            <a:extLst>
              <a:ext uri="{FF2B5EF4-FFF2-40B4-BE49-F238E27FC236}">
                <a16:creationId xmlns:a16="http://schemas.microsoft.com/office/drawing/2014/main" id="{1C7ED472-8155-4F93-B109-EA89C732AD81}"/>
              </a:ext>
            </a:extLst>
          </p:cNvPr>
          <p:cNvGraphicFramePr>
            <a:graphicFrameLocks noGrp="1"/>
          </p:cNvGraphicFramePr>
          <p:nvPr>
            <p:ph type="tbl" sz="quarter" idx="13"/>
            <p:extLst>
              <p:ext uri="{D42A27DB-BD31-4B8C-83A1-F6EECF244321}">
                <p14:modId xmlns:p14="http://schemas.microsoft.com/office/powerpoint/2010/main" val="1124390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6300732"/>
                    </a:ext>
                  </a:extLst>
                </a:gridCol>
                <a:gridCol w="987552">
                  <a:extLst>
                    <a:ext uri="{9D8B030D-6E8A-4147-A177-3AD203B41FA5}">
                      <a16:colId xmlns:a16="http://schemas.microsoft.com/office/drawing/2014/main" val="68004937"/>
                    </a:ext>
                  </a:extLst>
                </a:gridCol>
                <a:gridCol w="493776">
                  <a:extLst>
                    <a:ext uri="{9D8B030D-6E8A-4147-A177-3AD203B41FA5}">
                      <a16:colId xmlns:a16="http://schemas.microsoft.com/office/drawing/2014/main" val="1456609229"/>
                    </a:ext>
                  </a:extLst>
                </a:gridCol>
                <a:gridCol w="493776">
                  <a:extLst>
                    <a:ext uri="{9D8B030D-6E8A-4147-A177-3AD203B41FA5}">
                      <a16:colId xmlns:a16="http://schemas.microsoft.com/office/drawing/2014/main" val="2549394736"/>
                    </a:ext>
                  </a:extLst>
                </a:gridCol>
                <a:gridCol w="493776">
                  <a:extLst>
                    <a:ext uri="{9D8B030D-6E8A-4147-A177-3AD203B41FA5}">
                      <a16:colId xmlns:a16="http://schemas.microsoft.com/office/drawing/2014/main" val="1211285082"/>
                    </a:ext>
                  </a:extLst>
                </a:gridCol>
                <a:gridCol w="493776">
                  <a:extLst>
                    <a:ext uri="{9D8B030D-6E8A-4147-A177-3AD203B41FA5}">
                      <a16:colId xmlns:a16="http://schemas.microsoft.com/office/drawing/2014/main" val="3292685941"/>
                    </a:ext>
                  </a:extLst>
                </a:gridCol>
                <a:gridCol w="493776">
                  <a:extLst>
                    <a:ext uri="{9D8B030D-6E8A-4147-A177-3AD203B41FA5}">
                      <a16:colId xmlns:a16="http://schemas.microsoft.com/office/drawing/2014/main" val="1406494363"/>
                    </a:ext>
                  </a:extLst>
                </a:gridCol>
                <a:gridCol w="493776">
                  <a:extLst>
                    <a:ext uri="{9D8B030D-6E8A-4147-A177-3AD203B41FA5}">
                      <a16:colId xmlns:a16="http://schemas.microsoft.com/office/drawing/2014/main" val="2787646995"/>
                    </a:ext>
                  </a:extLst>
                </a:gridCol>
                <a:gridCol w="493776">
                  <a:extLst>
                    <a:ext uri="{9D8B030D-6E8A-4147-A177-3AD203B41FA5}">
                      <a16:colId xmlns:a16="http://schemas.microsoft.com/office/drawing/2014/main" val="3342799365"/>
                    </a:ext>
                  </a:extLst>
                </a:gridCol>
                <a:gridCol w="493776">
                  <a:extLst>
                    <a:ext uri="{9D8B030D-6E8A-4147-A177-3AD203B41FA5}">
                      <a16:colId xmlns:a16="http://schemas.microsoft.com/office/drawing/2014/main" val="2150605112"/>
                    </a:ext>
                  </a:extLst>
                </a:gridCol>
                <a:gridCol w="493776">
                  <a:extLst>
                    <a:ext uri="{9D8B030D-6E8A-4147-A177-3AD203B41FA5}">
                      <a16:colId xmlns:a16="http://schemas.microsoft.com/office/drawing/2014/main" val="2526705740"/>
                    </a:ext>
                  </a:extLst>
                </a:gridCol>
                <a:gridCol w="493776">
                  <a:extLst>
                    <a:ext uri="{9D8B030D-6E8A-4147-A177-3AD203B41FA5}">
                      <a16:colId xmlns:a16="http://schemas.microsoft.com/office/drawing/2014/main" val="3657629716"/>
                    </a:ext>
                  </a:extLst>
                </a:gridCol>
                <a:gridCol w="493776">
                  <a:extLst>
                    <a:ext uri="{9D8B030D-6E8A-4147-A177-3AD203B41FA5}">
                      <a16:colId xmlns:a16="http://schemas.microsoft.com/office/drawing/2014/main" val="3775762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660144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martinhuber_csu - 2024-08-15 10:45:24</a:t>
                      </a:r>
                      <a:r>
                        <a:rPr kumimoji="0" lang="de-DE" sz="1000" b="0" i="0" u="none" strike="noStrike" kern="1200" cap="none" spc="0" normalizeH="0" baseline="0" noProof="0">
                          <a:ln>
                            <a:noFill/>
                          </a:ln>
                          <a:solidFill>
                            <a:prstClr val="black"/>
                          </a:solidFill>
                          <a:effectLst/>
                          <a:uLnTx/>
                          <a:uFillTx/>
                          <a:latin typeface="Calibri"/>
                          <a:ea typeface="+mn-ea"/>
                          <a:cs typeface="+mn-cs"/>
                        </a:rPr>
                        <a:t>
 Feierlicher Festgottesdienst zu Mariä Himmelfahrt in der Basilika St. Anna in Altötting mit @bischofstefanoster. Wir wünschen Euch einen gesegneten Feiertag! @altoetting.herz.bayerns #landkreisaltötting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https://quintly-eu-image-storage.s3.amazonaws.com/3d771ea3008ac1aead09f497e0104e20/7871cfecd4af567bc9a7bb85d72b4091.jpg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09/02/2024 12:24:32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3630</a:t>
                      </a:r>
                    </a:p>
                  </a:txBody>
                  <a:tcPr/>
                </a:tc>
                <a:extLst>
                  <a:ext uri="{0D108BD9-81ED-4DB2-BD59-A6C34878D82A}">
                    <a16:rowId xmlns:a16="http://schemas.microsoft.com/office/drawing/2014/main" val="2282177351"/>
                  </a:ext>
                </a:extLst>
              </a:tr>
            </a:tbl>
          </a:graphicData>
        </a:graphic>
      </p:graphicFrame>
      <p:sp>
        <p:nvSpPr>
          <p:cNvPr id="4" name="Text Placeholder 3">
            <a:extLst>
              <a:ext uri="{FF2B5EF4-FFF2-40B4-BE49-F238E27FC236}">
                <a16:creationId xmlns:a16="http://schemas.microsoft.com/office/drawing/2014/main" id="{55CFF90C-93F9-41C1-817C-738D970C4679}"/>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7147450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BF3F6-5D1F-4FB5-AA5D-7E32F403ECBE}"/>
              </a:ext>
            </a:extLst>
          </p:cNvPr>
          <p:cNvSpPr>
            <a:spLocks noGrp="1"/>
          </p:cNvSpPr>
          <p:nvPr>
            <p:ph type="title"/>
          </p:nvPr>
        </p:nvSpPr>
        <p:spPr/>
        <p:txBody>
          <a:bodyPr/>
          <a:lstStyle/>
          <a:p>
            <a:r>
              <a:rPr lang="en-US"/>
              <a:t>Instagram Posts Table with Fans | 2 profiles - 11 of 24</a:t>
            </a:r>
          </a:p>
        </p:txBody>
      </p:sp>
      <p:graphicFrame>
        <p:nvGraphicFramePr>
          <p:cNvPr id="5" name="Table Placeholder 4">
            <a:extLst>
              <a:ext uri="{FF2B5EF4-FFF2-40B4-BE49-F238E27FC236}">
                <a16:creationId xmlns:a16="http://schemas.microsoft.com/office/drawing/2014/main" id="{6C623795-E182-4A3A-9E40-D8634B2A5C81}"/>
              </a:ext>
            </a:extLst>
          </p:cNvPr>
          <p:cNvGraphicFramePr>
            <a:graphicFrameLocks noGrp="1"/>
          </p:cNvGraphicFramePr>
          <p:nvPr>
            <p:ph type="tbl" sz="quarter" idx="13"/>
            <p:extLst>
              <p:ext uri="{D42A27DB-BD31-4B8C-83A1-F6EECF244321}">
                <p14:modId xmlns:p14="http://schemas.microsoft.com/office/powerpoint/2010/main" val="1884257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08760897"/>
                    </a:ext>
                  </a:extLst>
                </a:gridCol>
                <a:gridCol w="987552">
                  <a:extLst>
                    <a:ext uri="{9D8B030D-6E8A-4147-A177-3AD203B41FA5}">
                      <a16:colId xmlns:a16="http://schemas.microsoft.com/office/drawing/2014/main" val="2878611277"/>
                    </a:ext>
                  </a:extLst>
                </a:gridCol>
                <a:gridCol w="493776">
                  <a:extLst>
                    <a:ext uri="{9D8B030D-6E8A-4147-A177-3AD203B41FA5}">
                      <a16:colId xmlns:a16="http://schemas.microsoft.com/office/drawing/2014/main" val="1043447638"/>
                    </a:ext>
                  </a:extLst>
                </a:gridCol>
                <a:gridCol w="493776">
                  <a:extLst>
                    <a:ext uri="{9D8B030D-6E8A-4147-A177-3AD203B41FA5}">
                      <a16:colId xmlns:a16="http://schemas.microsoft.com/office/drawing/2014/main" val="2629608832"/>
                    </a:ext>
                  </a:extLst>
                </a:gridCol>
                <a:gridCol w="493776">
                  <a:extLst>
                    <a:ext uri="{9D8B030D-6E8A-4147-A177-3AD203B41FA5}">
                      <a16:colId xmlns:a16="http://schemas.microsoft.com/office/drawing/2014/main" val="3823544969"/>
                    </a:ext>
                  </a:extLst>
                </a:gridCol>
                <a:gridCol w="493776">
                  <a:extLst>
                    <a:ext uri="{9D8B030D-6E8A-4147-A177-3AD203B41FA5}">
                      <a16:colId xmlns:a16="http://schemas.microsoft.com/office/drawing/2014/main" val="2919257302"/>
                    </a:ext>
                  </a:extLst>
                </a:gridCol>
                <a:gridCol w="493776">
                  <a:extLst>
                    <a:ext uri="{9D8B030D-6E8A-4147-A177-3AD203B41FA5}">
                      <a16:colId xmlns:a16="http://schemas.microsoft.com/office/drawing/2014/main" val="255810234"/>
                    </a:ext>
                  </a:extLst>
                </a:gridCol>
                <a:gridCol w="493776">
                  <a:extLst>
                    <a:ext uri="{9D8B030D-6E8A-4147-A177-3AD203B41FA5}">
                      <a16:colId xmlns:a16="http://schemas.microsoft.com/office/drawing/2014/main" val="3226327618"/>
                    </a:ext>
                  </a:extLst>
                </a:gridCol>
                <a:gridCol w="493776">
                  <a:extLst>
                    <a:ext uri="{9D8B030D-6E8A-4147-A177-3AD203B41FA5}">
                      <a16:colId xmlns:a16="http://schemas.microsoft.com/office/drawing/2014/main" val="856793558"/>
                    </a:ext>
                  </a:extLst>
                </a:gridCol>
                <a:gridCol w="493776">
                  <a:extLst>
                    <a:ext uri="{9D8B030D-6E8A-4147-A177-3AD203B41FA5}">
                      <a16:colId xmlns:a16="http://schemas.microsoft.com/office/drawing/2014/main" val="3739795629"/>
                    </a:ext>
                  </a:extLst>
                </a:gridCol>
                <a:gridCol w="493776">
                  <a:extLst>
                    <a:ext uri="{9D8B030D-6E8A-4147-A177-3AD203B41FA5}">
                      <a16:colId xmlns:a16="http://schemas.microsoft.com/office/drawing/2014/main" val="3083928476"/>
                    </a:ext>
                  </a:extLst>
                </a:gridCol>
                <a:gridCol w="493776">
                  <a:extLst>
                    <a:ext uri="{9D8B030D-6E8A-4147-A177-3AD203B41FA5}">
                      <a16:colId xmlns:a16="http://schemas.microsoft.com/office/drawing/2014/main" val="3010422413"/>
                    </a:ext>
                  </a:extLst>
                </a:gridCol>
                <a:gridCol w="493776">
                  <a:extLst>
                    <a:ext uri="{9D8B030D-6E8A-4147-A177-3AD203B41FA5}">
                      <a16:colId xmlns:a16="http://schemas.microsoft.com/office/drawing/2014/main" val="3123873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591988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martinhuber_csu - 2024-08-07 20:48:15</a:t>
                      </a:r>
                      <a:r>
                        <a:rPr kumimoji="0" lang="de-DE" sz="1000" b="0" i="0" u="none" strike="noStrike" kern="1200" cap="none" spc="0" normalizeH="0" baseline="0" noProof="0">
                          <a:ln>
                            <a:noFill/>
                          </a:ln>
                          <a:solidFill>
                            <a:prstClr val="black"/>
                          </a:solidFill>
                          <a:effectLst/>
                          <a:uLnTx/>
                          <a:uFillTx/>
                          <a:latin typeface="Calibri"/>
                          <a:ea typeface="+mn-ea"/>
                          <a:cs typeface="+mn-cs"/>
                        </a:rPr>
                        <a:t>
 Mit den großartigen Alltagshelden und echten Sport-Legenden im @bayernpark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https://quintly-eu-image-storage.s3.amazonaws.com/3d771ea3008ac1aead09f497e0104e20/af2dbafbb4f324c38b8aefb260685151.jpg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09/02/2024 06:21:35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3032</a:t>
                      </a:r>
                    </a:p>
                  </a:txBody>
                  <a:tcPr/>
                </a:tc>
                <a:extLst>
                  <a:ext uri="{0D108BD9-81ED-4DB2-BD59-A6C34878D82A}">
                    <a16:rowId xmlns:a16="http://schemas.microsoft.com/office/drawing/2014/main" val="3720427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martinhuber_csu - 2024-08-15 15:00:44</a:t>
                      </a:r>
                      <a:r>
                        <a:rPr kumimoji="0" lang="de-DE" sz="1000" b="0" i="0" u="none" strike="noStrike" kern="1200" cap="none" spc="0" normalizeH="0" baseline="0" noProof="0">
                          <a:ln>
                            <a:noFill/>
                          </a:ln>
                          <a:solidFill>
                            <a:prstClr val="black"/>
                          </a:solidFill>
                          <a:effectLst/>
                          <a:uLnTx/>
                          <a:uFillTx/>
                          <a:latin typeface="Calibri"/>
                          <a:ea typeface="+mn-ea"/>
                          <a:cs typeface="+mn-cs"/>
                        </a:rPr>
                        <a:t>
 X-Update: Die Grünen gehören in die Opposition!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https://quintly-eu-image-storage.s3.amazonaws.com/3d771ea3008ac1aead09f497e0104e20/a3ebff15007939fe5b4e63b5f7e923f8.jpg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09/02/2024 12:24:27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a:t>
                      </a:r>
                    </a:p>
                  </a:txBody>
                  <a:tcPr/>
                </a:tc>
                <a:extLst>
                  <a:ext uri="{0D108BD9-81ED-4DB2-BD59-A6C34878D82A}">
                    <a16:rowId xmlns:a16="http://schemas.microsoft.com/office/drawing/2014/main" val="1196995741"/>
                  </a:ext>
                </a:extLst>
              </a:tr>
            </a:tbl>
          </a:graphicData>
        </a:graphic>
      </p:graphicFrame>
      <p:sp>
        <p:nvSpPr>
          <p:cNvPr id="4" name="Text Placeholder 3">
            <a:extLst>
              <a:ext uri="{FF2B5EF4-FFF2-40B4-BE49-F238E27FC236}">
                <a16:creationId xmlns:a16="http://schemas.microsoft.com/office/drawing/2014/main" id="{3D392AD4-9A16-46E9-937C-00E27891DF1C}"/>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7108404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5161A-AE31-455E-AD9C-D1D2579B1849}"/>
              </a:ext>
            </a:extLst>
          </p:cNvPr>
          <p:cNvSpPr>
            <a:spLocks noGrp="1"/>
          </p:cNvSpPr>
          <p:nvPr>
            <p:ph type="title"/>
          </p:nvPr>
        </p:nvSpPr>
        <p:spPr/>
        <p:txBody>
          <a:bodyPr/>
          <a:lstStyle/>
          <a:p>
            <a:r>
              <a:rPr lang="en-US"/>
              <a:t>Instagram Posts Table with Fans | 2 profiles - 12 of 24</a:t>
            </a:r>
          </a:p>
        </p:txBody>
      </p:sp>
      <p:graphicFrame>
        <p:nvGraphicFramePr>
          <p:cNvPr id="5" name="Table Placeholder 4">
            <a:extLst>
              <a:ext uri="{FF2B5EF4-FFF2-40B4-BE49-F238E27FC236}">
                <a16:creationId xmlns:a16="http://schemas.microsoft.com/office/drawing/2014/main" id="{713B544C-C2B1-4996-BE70-D9EF179BE77B}"/>
              </a:ext>
            </a:extLst>
          </p:cNvPr>
          <p:cNvGraphicFramePr>
            <a:graphicFrameLocks noGrp="1"/>
          </p:cNvGraphicFramePr>
          <p:nvPr>
            <p:ph type="tbl" sz="quarter" idx="13"/>
            <p:extLst>
              <p:ext uri="{D42A27DB-BD31-4B8C-83A1-F6EECF244321}">
                <p14:modId xmlns:p14="http://schemas.microsoft.com/office/powerpoint/2010/main" val="3552368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47633850"/>
                    </a:ext>
                  </a:extLst>
                </a:gridCol>
                <a:gridCol w="987552">
                  <a:extLst>
                    <a:ext uri="{9D8B030D-6E8A-4147-A177-3AD203B41FA5}">
                      <a16:colId xmlns:a16="http://schemas.microsoft.com/office/drawing/2014/main" val="2127151821"/>
                    </a:ext>
                  </a:extLst>
                </a:gridCol>
                <a:gridCol w="493776">
                  <a:extLst>
                    <a:ext uri="{9D8B030D-6E8A-4147-A177-3AD203B41FA5}">
                      <a16:colId xmlns:a16="http://schemas.microsoft.com/office/drawing/2014/main" val="2352917615"/>
                    </a:ext>
                  </a:extLst>
                </a:gridCol>
                <a:gridCol w="493776">
                  <a:extLst>
                    <a:ext uri="{9D8B030D-6E8A-4147-A177-3AD203B41FA5}">
                      <a16:colId xmlns:a16="http://schemas.microsoft.com/office/drawing/2014/main" val="1178011929"/>
                    </a:ext>
                  </a:extLst>
                </a:gridCol>
                <a:gridCol w="493776">
                  <a:extLst>
                    <a:ext uri="{9D8B030D-6E8A-4147-A177-3AD203B41FA5}">
                      <a16:colId xmlns:a16="http://schemas.microsoft.com/office/drawing/2014/main" val="1394621057"/>
                    </a:ext>
                  </a:extLst>
                </a:gridCol>
                <a:gridCol w="493776">
                  <a:extLst>
                    <a:ext uri="{9D8B030D-6E8A-4147-A177-3AD203B41FA5}">
                      <a16:colId xmlns:a16="http://schemas.microsoft.com/office/drawing/2014/main" val="2188281112"/>
                    </a:ext>
                  </a:extLst>
                </a:gridCol>
                <a:gridCol w="493776">
                  <a:extLst>
                    <a:ext uri="{9D8B030D-6E8A-4147-A177-3AD203B41FA5}">
                      <a16:colId xmlns:a16="http://schemas.microsoft.com/office/drawing/2014/main" val="3422732552"/>
                    </a:ext>
                  </a:extLst>
                </a:gridCol>
                <a:gridCol w="493776">
                  <a:extLst>
                    <a:ext uri="{9D8B030D-6E8A-4147-A177-3AD203B41FA5}">
                      <a16:colId xmlns:a16="http://schemas.microsoft.com/office/drawing/2014/main" val="3761946554"/>
                    </a:ext>
                  </a:extLst>
                </a:gridCol>
                <a:gridCol w="493776">
                  <a:extLst>
                    <a:ext uri="{9D8B030D-6E8A-4147-A177-3AD203B41FA5}">
                      <a16:colId xmlns:a16="http://schemas.microsoft.com/office/drawing/2014/main" val="1007825301"/>
                    </a:ext>
                  </a:extLst>
                </a:gridCol>
                <a:gridCol w="493776">
                  <a:extLst>
                    <a:ext uri="{9D8B030D-6E8A-4147-A177-3AD203B41FA5}">
                      <a16:colId xmlns:a16="http://schemas.microsoft.com/office/drawing/2014/main" val="1650380899"/>
                    </a:ext>
                  </a:extLst>
                </a:gridCol>
                <a:gridCol w="493776">
                  <a:extLst>
                    <a:ext uri="{9D8B030D-6E8A-4147-A177-3AD203B41FA5}">
                      <a16:colId xmlns:a16="http://schemas.microsoft.com/office/drawing/2014/main" val="1049333052"/>
                    </a:ext>
                  </a:extLst>
                </a:gridCol>
                <a:gridCol w="493776">
                  <a:extLst>
                    <a:ext uri="{9D8B030D-6E8A-4147-A177-3AD203B41FA5}">
                      <a16:colId xmlns:a16="http://schemas.microsoft.com/office/drawing/2014/main" val="3289912252"/>
                    </a:ext>
                  </a:extLst>
                </a:gridCol>
                <a:gridCol w="493776">
                  <a:extLst>
                    <a:ext uri="{9D8B030D-6E8A-4147-A177-3AD203B41FA5}">
                      <a16:colId xmlns:a16="http://schemas.microsoft.com/office/drawing/2014/main" val="2534979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33873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martinhuber_csu - 2024-08-20 09:26:27</a:t>
                      </a:r>
                      <a:r>
                        <a:rPr kumimoji="0" lang="de-DE" sz="1000" b="0" i="0" u="none" strike="noStrike" kern="1200" cap="none" spc="0" normalizeH="0" baseline="0" noProof="0">
                          <a:ln>
                            <a:noFill/>
                          </a:ln>
                          <a:solidFill>
                            <a:prstClr val="black"/>
                          </a:solidFill>
                          <a:effectLst/>
                          <a:uLnTx/>
                          <a:uFillTx/>
                          <a:latin typeface="Calibri"/>
                          <a:ea typeface="+mn-ea"/>
                          <a:cs typeface="+mn-cs"/>
                        </a:rPr>
                        <a:t>
 Die Ampel ist am Ende: Die Grünen bezeichnen die Ampel inzwischen selbst als eine „Übergangskoalition.“ Diese Bundesregierung hat keinerlei Gestaltungswillen. Es braucht jetzt Neuwahlen! Ein weiteres Jahr Ampel-Zoff kann sich das Land nicht leisten.
#ampel #regierung #offenbarungseid #neuwahlen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https://quintly-eu-image-storage.s3.amazonaws.com/3d771ea3008ac1aead09f497e0104e20/7622622bb0e33cee24a2c25355a31be2.jpg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09/02/2024 12:24:27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2313</a:t>
                      </a:r>
                    </a:p>
                  </a:txBody>
                  <a:tcPr/>
                </a:tc>
                <a:extLst>
                  <a:ext uri="{0D108BD9-81ED-4DB2-BD59-A6C34878D82A}">
                    <a16:rowId xmlns:a16="http://schemas.microsoft.com/office/drawing/2014/main" val="1525691030"/>
                  </a:ext>
                </a:extLst>
              </a:tr>
            </a:tbl>
          </a:graphicData>
        </a:graphic>
      </p:graphicFrame>
      <p:sp>
        <p:nvSpPr>
          <p:cNvPr id="4" name="Text Placeholder 3">
            <a:extLst>
              <a:ext uri="{FF2B5EF4-FFF2-40B4-BE49-F238E27FC236}">
                <a16:creationId xmlns:a16="http://schemas.microsoft.com/office/drawing/2014/main" id="{DCFD404C-2447-4639-A4C8-ACA4BF866F92}"/>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9790501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90057-670F-4BAA-BDF4-4E105B4911E2}"/>
              </a:ext>
            </a:extLst>
          </p:cNvPr>
          <p:cNvSpPr>
            <a:spLocks noGrp="1"/>
          </p:cNvSpPr>
          <p:nvPr>
            <p:ph type="title"/>
          </p:nvPr>
        </p:nvSpPr>
        <p:spPr/>
        <p:txBody>
          <a:bodyPr/>
          <a:lstStyle/>
          <a:p>
            <a:r>
              <a:rPr lang="en-US"/>
              <a:t>Instagram Posts Table with Fans | 2 profiles - 13 of 24</a:t>
            </a:r>
          </a:p>
        </p:txBody>
      </p:sp>
      <p:graphicFrame>
        <p:nvGraphicFramePr>
          <p:cNvPr id="5" name="Table Placeholder 4">
            <a:extLst>
              <a:ext uri="{FF2B5EF4-FFF2-40B4-BE49-F238E27FC236}">
                <a16:creationId xmlns:a16="http://schemas.microsoft.com/office/drawing/2014/main" id="{9C2AF13F-65F5-4FDF-A58B-F9F7D9495C49}"/>
              </a:ext>
            </a:extLst>
          </p:cNvPr>
          <p:cNvGraphicFramePr>
            <a:graphicFrameLocks noGrp="1"/>
          </p:cNvGraphicFramePr>
          <p:nvPr>
            <p:ph type="tbl" sz="quarter" idx="13"/>
            <p:extLst>
              <p:ext uri="{D42A27DB-BD31-4B8C-83A1-F6EECF244321}">
                <p14:modId xmlns:p14="http://schemas.microsoft.com/office/powerpoint/2010/main" val="2062149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30191335"/>
                    </a:ext>
                  </a:extLst>
                </a:gridCol>
                <a:gridCol w="987552">
                  <a:extLst>
                    <a:ext uri="{9D8B030D-6E8A-4147-A177-3AD203B41FA5}">
                      <a16:colId xmlns:a16="http://schemas.microsoft.com/office/drawing/2014/main" val="3295249534"/>
                    </a:ext>
                  </a:extLst>
                </a:gridCol>
                <a:gridCol w="493776">
                  <a:extLst>
                    <a:ext uri="{9D8B030D-6E8A-4147-A177-3AD203B41FA5}">
                      <a16:colId xmlns:a16="http://schemas.microsoft.com/office/drawing/2014/main" val="371466905"/>
                    </a:ext>
                  </a:extLst>
                </a:gridCol>
                <a:gridCol w="493776">
                  <a:extLst>
                    <a:ext uri="{9D8B030D-6E8A-4147-A177-3AD203B41FA5}">
                      <a16:colId xmlns:a16="http://schemas.microsoft.com/office/drawing/2014/main" val="2343200041"/>
                    </a:ext>
                  </a:extLst>
                </a:gridCol>
                <a:gridCol w="493776">
                  <a:extLst>
                    <a:ext uri="{9D8B030D-6E8A-4147-A177-3AD203B41FA5}">
                      <a16:colId xmlns:a16="http://schemas.microsoft.com/office/drawing/2014/main" val="3625374146"/>
                    </a:ext>
                  </a:extLst>
                </a:gridCol>
                <a:gridCol w="493776">
                  <a:extLst>
                    <a:ext uri="{9D8B030D-6E8A-4147-A177-3AD203B41FA5}">
                      <a16:colId xmlns:a16="http://schemas.microsoft.com/office/drawing/2014/main" val="3273480941"/>
                    </a:ext>
                  </a:extLst>
                </a:gridCol>
                <a:gridCol w="493776">
                  <a:extLst>
                    <a:ext uri="{9D8B030D-6E8A-4147-A177-3AD203B41FA5}">
                      <a16:colId xmlns:a16="http://schemas.microsoft.com/office/drawing/2014/main" val="3046094579"/>
                    </a:ext>
                  </a:extLst>
                </a:gridCol>
                <a:gridCol w="493776">
                  <a:extLst>
                    <a:ext uri="{9D8B030D-6E8A-4147-A177-3AD203B41FA5}">
                      <a16:colId xmlns:a16="http://schemas.microsoft.com/office/drawing/2014/main" val="3459815771"/>
                    </a:ext>
                  </a:extLst>
                </a:gridCol>
                <a:gridCol w="493776">
                  <a:extLst>
                    <a:ext uri="{9D8B030D-6E8A-4147-A177-3AD203B41FA5}">
                      <a16:colId xmlns:a16="http://schemas.microsoft.com/office/drawing/2014/main" val="3442484766"/>
                    </a:ext>
                  </a:extLst>
                </a:gridCol>
                <a:gridCol w="493776">
                  <a:extLst>
                    <a:ext uri="{9D8B030D-6E8A-4147-A177-3AD203B41FA5}">
                      <a16:colId xmlns:a16="http://schemas.microsoft.com/office/drawing/2014/main" val="3322051966"/>
                    </a:ext>
                  </a:extLst>
                </a:gridCol>
                <a:gridCol w="493776">
                  <a:extLst>
                    <a:ext uri="{9D8B030D-6E8A-4147-A177-3AD203B41FA5}">
                      <a16:colId xmlns:a16="http://schemas.microsoft.com/office/drawing/2014/main" val="3040694200"/>
                    </a:ext>
                  </a:extLst>
                </a:gridCol>
                <a:gridCol w="493776">
                  <a:extLst>
                    <a:ext uri="{9D8B030D-6E8A-4147-A177-3AD203B41FA5}">
                      <a16:colId xmlns:a16="http://schemas.microsoft.com/office/drawing/2014/main" val="2793559660"/>
                    </a:ext>
                  </a:extLst>
                </a:gridCol>
                <a:gridCol w="493776">
                  <a:extLst>
                    <a:ext uri="{9D8B030D-6E8A-4147-A177-3AD203B41FA5}">
                      <a16:colId xmlns:a16="http://schemas.microsoft.com/office/drawing/2014/main" val="3193192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287513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martinhuber_csu - 2024-08-31 17:24:38</a:t>
                      </a:r>
                      <a:r>
                        <a:rPr kumimoji="0" lang="de-DE" sz="1000" b="0" i="0" u="none" strike="noStrike" kern="1200" cap="none" spc="0" normalizeH="0" baseline="0" noProof="0">
                          <a:ln>
                            <a:noFill/>
                          </a:ln>
                          <a:solidFill>
                            <a:prstClr val="black"/>
                          </a:solidFill>
                          <a:effectLst/>
                          <a:uLnTx/>
                          <a:uFillTx/>
                          <a:latin typeface="Calibri"/>
                          <a:ea typeface="+mn-ea"/>
                          <a:cs typeface="+mn-cs"/>
                        </a:rPr>
                        <a:t>
 Zünftig, bayerisch, gut: Karpfhamer Fest mit einer starken und richtungsweisenden Rede von @markus.soeder! #Bayern ist das stabile Gegenmodell zur Chaos-Ampel im Bund. Dafür setzen wir als #CSU auf eine bürgerlich-konservative Politik mit #Tradition im Herzen und Lust auf #Zukunft. Die Ampel versagt auf ganzer Linie: Bei der Begrenzung der Migration, bei der Inneren Sicherheit, beim Aufstellen eines soliden Haushalts. Klar ist: Es braucht endlich einen Politikwechsel - das geht nur mit Neuwahlen! 
@josefheisl @stefanmeyer.vof @raimundkneidinger @cornelia.wasnersommer @bernreiter_christian_official @martinwagle @maximilian_boeltl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https://quintly-eu-image-storage.s3.amazonaws.com/3d771ea3008ac1aead09f497e0104e20/9fef47b8cbbdf7fddfaa348fee5e6af8.jpg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09/02/2024 12:24:27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2243</a:t>
                      </a:r>
                    </a:p>
                  </a:txBody>
                  <a:tcPr/>
                </a:tc>
                <a:extLst>
                  <a:ext uri="{0D108BD9-81ED-4DB2-BD59-A6C34878D82A}">
                    <a16:rowId xmlns:a16="http://schemas.microsoft.com/office/drawing/2014/main" val="1032682657"/>
                  </a:ext>
                </a:extLst>
              </a:tr>
            </a:tbl>
          </a:graphicData>
        </a:graphic>
      </p:graphicFrame>
      <p:sp>
        <p:nvSpPr>
          <p:cNvPr id="4" name="Text Placeholder 3">
            <a:extLst>
              <a:ext uri="{FF2B5EF4-FFF2-40B4-BE49-F238E27FC236}">
                <a16:creationId xmlns:a16="http://schemas.microsoft.com/office/drawing/2014/main" id="{46E25876-F8A7-48FB-882D-226ED1598F56}"/>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9452086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DA5D0-4223-4094-BAD6-CF6F32C772E7}"/>
              </a:ext>
            </a:extLst>
          </p:cNvPr>
          <p:cNvSpPr>
            <a:spLocks noGrp="1"/>
          </p:cNvSpPr>
          <p:nvPr>
            <p:ph type="title"/>
          </p:nvPr>
        </p:nvSpPr>
        <p:spPr/>
        <p:txBody>
          <a:bodyPr/>
          <a:lstStyle/>
          <a:p>
            <a:r>
              <a:rPr lang="en-US"/>
              <a:t>Instagram Posts Table with Fans | 2 profiles - 14 of 24</a:t>
            </a:r>
          </a:p>
        </p:txBody>
      </p:sp>
      <p:graphicFrame>
        <p:nvGraphicFramePr>
          <p:cNvPr id="5" name="Table Placeholder 4">
            <a:extLst>
              <a:ext uri="{FF2B5EF4-FFF2-40B4-BE49-F238E27FC236}">
                <a16:creationId xmlns:a16="http://schemas.microsoft.com/office/drawing/2014/main" id="{81E0BD18-706C-4506-A6AC-862706DFF02E}"/>
              </a:ext>
            </a:extLst>
          </p:cNvPr>
          <p:cNvGraphicFramePr>
            <a:graphicFrameLocks noGrp="1"/>
          </p:cNvGraphicFramePr>
          <p:nvPr>
            <p:ph type="tbl" sz="quarter" idx="13"/>
            <p:extLst>
              <p:ext uri="{D42A27DB-BD31-4B8C-83A1-F6EECF244321}">
                <p14:modId xmlns:p14="http://schemas.microsoft.com/office/powerpoint/2010/main" val="2518922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954293424"/>
                    </a:ext>
                  </a:extLst>
                </a:gridCol>
                <a:gridCol w="987552">
                  <a:extLst>
                    <a:ext uri="{9D8B030D-6E8A-4147-A177-3AD203B41FA5}">
                      <a16:colId xmlns:a16="http://schemas.microsoft.com/office/drawing/2014/main" val="3508408962"/>
                    </a:ext>
                  </a:extLst>
                </a:gridCol>
                <a:gridCol w="493776">
                  <a:extLst>
                    <a:ext uri="{9D8B030D-6E8A-4147-A177-3AD203B41FA5}">
                      <a16:colId xmlns:a16="http://schemas.microsoft.com/office/drawing/2014/main" val="2431967053"/>
                    </a:ext>
                  </a:extLst>
                </a:gridCol>
                <a:gridCol w="493776">
                  <a:extLst>
                    <a:ext uri="{9D8B030D-6E8A-4147-A177-3AD203B41FA5}">
                      <a16:colId xmlns:a16="http://schemas.microsoft.com/office/drawing/2014/main" val="3561794917"/>
                    </a:ext>
                  </a:extLst>
                </a:gridCol>
                <a:gridCol w="493776">
                  <a:extLst>
                    <a:ext uri="{9D8B030D-6E8A-4147-A177-3AD203B41FA5}">
                      <a16:colId xmlns:a16="http://schemas.microsoft.com/office/drawing/2014/main" val="3273996171"/>
                    </a:ext>
                  </a:extLst>
                </a:gridCol>
                <a:gridCol w="493776">
                  <a:extLst>
                    <a:ext uri="{9D8B030D-6E8A-4147-A177-3AD203B41FA5}">
                      <a16:colId xmlns:a16="http://schemas.microsoft.com/office/drawing/2014/main" val="128065028"/>
                    </a:ext>
                  </a:extLst>
                </a:gridCol>
                <a:gridCol w="493776">
                  <a:extLst>
                    <a:ext uri="{9D8B030D-6E8A-4147-A177-3AD203B41FA5}">
                      <a16:colId xmlns:a16="http://schemas.microsoft.com/office/drawing/2014/main" val="1231499448"/>
                    </a:ext>
                  </a:extLst>
                </a:gridCol>
                <a:gridCol w="493776">
                  <a:extLst>
                    <a:ext uri="{9D8B030D-6E8A-4147-A177-3AD203B41FA5}">
                      <a16:colId xmlns:a16="http://schemas.microsoft.com/office/drawing/2014/main" val="2555309628"/>
                    </a:ext>
                  </a:extLst>
                </a:gridCol>
                <a:gridCol w="493776">
                  <a:extLst>
                    <a:ext uri="{9D8B030D-6E8A-4147-A177-3AD203B41FA5}">
                      <a16:colId xmlns:a16="http://schemas.microsoft.com/office/drawing/2014/main" val="4067692916"/>
                    </a:ext>
                  </a:extLst>
                </a:gridCol>
                <a:gridCol w="493776">
                  <a:extLst>
                    <a:ext uri="{9D8B030D-6E8A-4147-A177-3AD203B41FA5}">
                      <a16:colId xmlns:a16="http://schemas.microsoft.com/office/drawing/2014/main" val="3019211585"/>
                    </a:ext>
                  </a:extLst>
                </a:gridCol>
                <a:gridCol w="493776">
                  <a:extLst>
                    <a:ext uri="{9D8B030D-6E8A-4147-A177-3AD203B41FA5}">
                      <a16:colId xmlns:a16="http://schemas.microsoft.com/office/drawing/2014/main" val="813280184"/>
                    </a:ext>
                  </a:extLst>
                </a:gridCol>
                <a:gridCol w="493776">
                  <a:extLst>
                    <a:ext uri="{9D8B030D-6E8A-4147-A177-3AD203B41FA5}">
                      <a16:colId xmlns:a16="http://schemas.microsoft.com/office/drawing/2014/main" val="3933071271"/>
                    </a:ext>
                  </a:extLst>
                </a:gridCol>
                <a:gridCol w="493776">
                  <a:extLst>
                    <a:ext uri="{9D8B030D-6E8A-4147-A177-3AD203B41FA5}">
                      <a16:colId xmlns:a16="http://schemas.microsoft.com/office/drawing/2014/main" val="1150433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049252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martinhuber_csu - 2024-08-17 05:00:17</a:t>
                      </a:r>
                      <a:r>
                        <a:rPr kumimoji="0" lang="de-DE" sz="1000" b="0" i="0" u="none" strike="noStrike" kern="1200" cap="none" spc="0" normalizeH="0" baseline="0" noProof="0">
                          <a:ln>
                            <a:noFill/>
                          </a:ln>
                          <a:solidFill>
                            <a:prstClr val="black"/>
                          </a:solidFill>
                          <a:effectLst/>
                          <a:uLnTx/>
                          <a:uFillTx/>
                          <a:latin typeface="Calibri"/>
                          <a:ea typeface="+mn-ea"/>
                          <a:cs typeface="+mn-cs"/>
                        </a:rPr>
                        <a:t>
 #Deutschland braucht einen #Regierungswechsel und einen kompletten #Neustart! Arbeit und Leistung müssen sich lohnen, es braucht die Rückabwicklung des Bürgergeldes, Stärkung der Grenzkontrollen, deutliche Begrenzung der Migration, einen klaren Fokus auf innere Sicherheit und vor allem muss die Wirtschaft wieder in Schwung gebracht werden. Deswegen klares Nein zu Schwarz-Grün, denn mit den Grünen ist ein Politikwechsel nicht möglich.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https://quintly-eu-image-storage.s3.amazonaws.com/3d771ea3008ac1aead09f497e0104e20/6c023ecf9d727aa6de19d131ea8ee14f.jpg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09/02/2024 12:24:27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2090</a:t>
                      </a:r>
                    </a:p>
                  </a:txBody>
                  <a:tcPr/>
                </a:tc>
                <a:extLst>
                  <a:ext uri="{0D108BD9-81ED-4DB2-BD59-A6C34878D82A}">
                    <a16:rowId xmlns:a16="http://schemas.microsoft.com/office/drawing/2014/main" val="1572963992"/>
                  </a:ext>
                </a:extLst>
              </a:tr>
            </a:tbl>
          </a:graphicData>
        </a:graphic>
      </p:graphicFrame>
      <p:sp>
        <p:nvSpPr>
          <p:cNvPr id="4" name="Text Placeholder 3">
            <a:extLst>
              <a:ext uri="{FF2B5EF4-FFF2-40B4-BE49-F238E27FC236}">
                <a16:creationId xmlns:a16="http://schemas.microsoft.com/office/drawing/2014/main" id="{9CEB90E4-640A-4B01-9FCF-8DFA15654D45}"/>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9506367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D66D7-EF40-4055-B9BC-F57D3E944613}"/>
              </a:ext>
            </a:extLst>
          </p:cNvPr>
          <p:cNvSpPr>
            <a:spLocks noGrp="1"/>
          </p:cNvSpPr>
          <p:nvPr>
            <p:ph type="title"/>
          </p:nvPr>
        </p:nvSpPr>
        <p:spPr/>
        <p:txBody>
          <a:bodyPr/>
          <a:lstStyle/>
          <a:p>
            <a:r>
              <a:rPr lang="en-US"/>
              <a:t>Instagram Posts Table with Fans | 2 profiles - 15 of 24</a:t>
            </a:r>
          </a:p>
        </p:txBody>
      </p:sp>
      <p:graphicFrame>
        <p:nvGraphicFramePr>
          <p:cNvPr id="5" name="Table Placeholder 4">
            <a:extLst>
              <a:ext uri="{FF2B5EF4-FFF2-40B4-BE49-F238E27FC236}">
                <a16:creationId xmlns:a16="http://schemas.microsoft.com/office/drawing/2014/main" id="{53F66A5F-E937-44D0-AB6B-A65836D419B0}"/>
              </a:ext>
            </a:extLst>
          </p:cNvPr>
          <p:cNvGraphicFramePr>
            <a:graphicFrameLocks noGrp="1"/>
          </p:cNvGraphicFramePr>
          <p:nvPr>
            <p:ph type="tbl" sz="quarter" idx="13"/>
            <p:extLst>
              <p:ext uri="{D42A27DB-BD31-4B8C-83A1-F6EECF244321}">
                <p14:modId xmlns:p14="http://schemas.microsoft.com/office/powerpoint/2010/main" val="3805463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956000727"/>
                    </a:ext>
                  </a:extLst>
                </a:gridCol>
                <a:gridCol w="987552">
                  <a:extLst>
                    <a:ext uri="{9D8B030D-6E8A-4147-A177-3AD203B41FA5}">
                      <a16:colId xmlns:a16="http://schemas.microsoft.com/office/drawing/2014/main" val="872846252"/>
                    </a:ext>
                  </a:extLst>
                </a:gridCol>
                <a:gridCol w="493776">
                  <a:extLst>
                    <a:ext uri="{9D8B030D-6E8A-4147-A177-3AD203B41FA5}">
                      <a16:colId xmlns:a16="http://schemas.microsoft.com/office/drawing/2014/main" val="1147623449"/>
                    </a:ext>
                  </a:extLst>
                </a:gridCol>
                <a:gridCol w="493776">
                  <a:extLst>
                    <a:ext uri="{9D8B030D-6E8A-4147-A177-3AD203B41FA5}">
                      <a16:colId xmlns:a16="http://schemas.microsoft.com/office/drawing/2014/main" val="556763912"/>
                    </a:ext>
                  </a:extLst>
                </a:gridCol>
                <a:gridCol w="493776">
                  <a:extLst>
                    <a:ext uri="{9D8B030D-6E8A-4147-A177-3AD203B41FA5}">
                      <a16:colId xmlns:a16="http://schemas.microsoft.com/office/drawing/2014/main" val="2063763192"/>
                    </a:ext>
                  </a:extLst>
                </a:gridCol>
                <a:gridCol w="493776">
                  <a:extLst>
                    <a:ext uri="{9D8B030D-6E8A-4147-A177-3AD203B41FA5}">
                      <a16:colId xmlns:a16="http://schemas.microsoft.com/office/drawing/2014/main" val="2822118686"/>
                    </a:ext>
                  </a:extLst>
                </a:gridCol>
                <a:gridCol w="493776">
                  <a:extLst>
                    <a:ext uri="{9D8B030D-6E8A-4147-A177-3AD203B41FA5}">
                      <a16:colId xmlns:a16="http://schemas.microsoft.com/office/drawing/2014/main" val="3607580077"/>
                    </a:ext>
                  </a:extLst>
                </a:gridCol>
                <a:gridCol w="493776">
                  <a:extLst>
                    <a:ext uri="{9D8B030D-6E8A-4147-A177-3AD203B41FA5}">
                      <a16:colId xmlns:a16="http://schemas.microsoft.com/office/drawing/2014/main" val="3296837436"/>
                    </a:ext>
                  </a:extLst>
                </a:gridCol>
                <a:gridCol w="493776">
                  <a:extLst>
                    <a:ext uri="{9D8B030D-6E8A-4147-A177-3AD203B41FA5}">
                      <a16:colId xmlns:a16="http://schemas.microsoft.com/office/drawing/2014/main" val="845477985"/>
                    </a:ext>
                  </a:extLst>
                </a:gridCol>
                <a:gridCol w="493776">
                  <a:extLst>
                    <a:ext uri="{9D8B030D-6E8A-4147-A177-3AD203B41FA5}">
                      <a16:colId xmlns:a16="http://schemas.microsoft.com/office/drawing/2014/main" val="1968904082"/>
                    </a:ext>
                  </a:extLst>
                </a:gridCol>
                <a:gridCol w="493776">
                  <a:extLst>
                    <a:ext uri="{9D8B030D-6E8A-4147-A177-3AD203B41FA5}">
                      <a16:colId xmlns:a16="http://schemas.microsoft.com/office/drawing/2014/main" val="294659899"/>
                    </a:ext>
                  </a:extLst>
                </a:gridCol>
                <a:gridCol w="493776">
                  <a:extLst>
                    <a:ext uri="{9D8B030D-6E8A-4147-A177-3AD203B41FA5}">
                      <a16:colId xmlns:a16="http://schemas.microsoft.com/office/drawing/2014/main" val="2578660572"/>
                    </a:ext>
                  </a:extLst>
                </a:gridCol>
                <a:gridCol w="493776">
                  <a:extLst>
                    <a:ext uri="{9D8B030D-6E8A-4147-A177-3AD203B41FA5}">
                      <a16:colId xmlns:a16="http://schemas.microsoft.com/office/drawing/2014/main" val="2542626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878675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martinhuber_csu - 2024-08-04 11:51:51</a:t>
                      </a:r>
                      <a:r>
                        <a:rPr kumimoji="0" lang="de-DE" sz="1000" b="0" i="0" u="none" strike="noStrike" kern="1200" cap="none" spc="0" normalizeH="0" baseline="0" noProof="0">
                          <a:ln>
                            <a:noFill/>
                          </a:ln>
                          <a:solidFill>
                            <a:prstClr val="black"/>
                          </a:solidFill>
                          <a:effectLst/>
                          <a:uLnTx/>
                          <a:uFillTx/>
                          <a:latin typeface="Calibri"/>
                          <a:ea typeface="+mn-ea"/>
                          <a:cs typeface="+mn-cs"/>
                        </a:rPr>
                        <a:t>
 Herrlicher Festsonntag beim 57. Burschengaufest, bei dem auch das 110-jährige Bestehen des @burschenverein_unterneukirchen gefeiert wurde. Ein feierlicher Gottesdienst, ein beeindruckender Festzug und danach die zünftige Stärkung im Festzelt - das ist #Bayern 😃 #landkreisaltötting #daheiminbayern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https://quintly-eu-image-storage.s3.amazonaws.com/3d771ea3008ac1aead09f497e0104e20/271fbe189c56cbd32a1012388a01f4c8.jpg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09/02/2024 00:36:15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2055</a:t>
                      </a:r>
                    </a:p>
                  </a:txBody>
                  <a:tcPr/>
                </a:tc>
                <a:extLst>
                  <a:ext uri="{0D108BD9-81ED-4DB2-BD59-A6C34878D82A}">
                    <a16:rowId xmlns:a16="http://schemas.microsoft.com/office/drawing/2014/main" val="643024507"/>
                  </a:ext>
                </a:extLst>
              </a:tr>
            </a:tbl>
          </a:graphicData>
        </a:graphic>
      </p:graphicFrame>
      <p:sp>
        <p:nvSpPr>
          <p:cNvPr id="4" name="Text Placeholder 3">
            <a:extLst>
              <a:ext uri="{FF2B5EF4-FFF2-40B4-BE49-F238E27FC236}">
                <a16:creationId xmlns:a16="http://schemas.microsoft.com/office/drawing/2014/main" id="{721E19E1-C4EC-48F7-83BF-EC7A8D0ADEF7}"/>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8341368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F46B0-6E0E-4D41-8594-99086A04AB32}"/>
              </a:ext>
            </a:extLst>
          </p:cNvPr>
          <p:cNvSpPr>
            <a:spLocks noGrp="1"/>
          </p:cNvSpPr>
          <p:nvPr>
            <p:ph type="title"/>
          </p:nvPr>
        </p:nvSpPr>
        <p:spPr/>
        <p:txBody>
          <a:bodyPr/>
          <a:lstStyle/>
          <a:p>
            <a:r>
              <a:rPr lang="en-US"/>
              <a:t>Instagram Posts Table with Fans | 2 profiles - 16 of 24</a:t>
            </a:r>
          </a:p>
        </p:txBody>
      </p:sp>
      <p:graphicFrame>
        <p:nvGraphicFramePr>
          <p:cNvPr id="5" name="Table Placeholder 4">
            <a:extLst>
              <a:ext uri="{FF2B5EF4-FFF2-40B4-BE49-F238E27FC236}">
                <a16:creationId xmlns:a16="http://schemas.microsoft.com/office/drawing/2014/main" id="{35CBFCCC-FE4A-4CD3-B9D8-5C9038FD1CEF}"/>
              </a:ext>
            </a:extLst>
          </p:cNvPr>
          <p:cNvGraphicFramePr>
            <a:graphicFrameLocks noGrp="1"/>
          </p:cNvGraphicFramePr>
          <p:nvPr>
            <p:ph type="tbl" sz="quarter" idx="13"/>
            <p:extLst>
              <p:ext uri="{D42A27DB-BD31-4B8C-83A1-F6EECF244321}">
                <p14:modId xmlns:p14="http://schemas.microsoft.com/office/powerpoint/2010/main" val="136219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74506290"/>
                    </a:ext>
                  </a:extLst>
                </a:gridCol>
                <a:gridCol w="987552">
                  <a:extLst>
                    <a:ext uri="{9D8B030D-6E8A-4147-A177-3AD203B41FA5}">
                      <a16:colId xmlns:a16="http://schemas.microsoft.com/office/drawing/2014/main" val="1763723728"/>
                    </a:ext>
                  </a:extLst>
                </a:gridCol>
                <a:gridCol w="493776">
                  <a:extLst>
                    <a:ext uri="{9D8B030D-6E8A-4147-A177-3AD203B41FA5}">
                      <a16:colId xmlns:a16="http://schemas.microsoft.com/office/drawing/2014/main" val="498742903"/>
                    </a:ext>
                  </a:extLst>
                </a:gridCol>
                <a:gridCol w="493776">
                  <a:extLst>
                    <a:ext uri="{9D8B030D-6E8A-4147-A177-3AD203B41FA5}">
                      <a16:colId xmlns:a16="http://schemas.microsoft.com/office/drawing/2014/main" val="3423541498"/>
                    </a:ext>
                  </a:extLst>
                </a:gridCol>
                <a:gridCol w="493776">
                  <a:extLst>
                    <a:ext uri="{9D8B030D-6E8A-4147-A177-3AD203B41FA5}">
                      <a16:colId xmlns:a16="http://schemas.microsoft.com/office/drawing/2014/main" val="1025252896"/>
                    </a:ext>
                  </a:extLst>
                </a:gridCol>
                <a:gridCol w="493776">
                  <a:extLst>
                    <a:ext uri="{9D8B030D-6E8A-4147-A177-3AD203B41FA5}">
                      <a16:colId xmlns:a16="http://schemas.microsoft.com/office/drawing/2014/main" val="2565713523"/>
                    </a:ext>
                  </a:extLst>
                </a:gridCol>
                <a:gridCol w="493776">
                  <a:extLst>
                    <a:ext uri="{9D8B030D-6E8A-4147-A177-3AD203B41FA5}">
                      <a16:colId xmlns:a16="http://schemas.microsoft.com/office/drawing/2014/main" val="2805857808"/>
                    </a:ext>
                  </a:extLst>
                </a:gridCol>
                <a:gridCol w="493776">
                  <a:extLst>
                    <a:ext uri="{9D8B030D-6E8A-4147-A177-3AD203B41FA5}">
                      <a16:colId xmlns:a16="http://schemas.microsoft.com/office/drawing/2014/main" val="1909934691"/>
                    </a:ext>
                  </a:extLst>
                </a:gridCol>
                <a:gridCol w="493776">
                  <a:extLst>
                    <a:ext uri="{9D8B030D-6E8A-4147-A177-3AD203B41FA5}">
                      <a16:colId xmlns:a16="http://schemas.microsoft.com/office/drawing/2014/main" val="535290448"/>
                    </a:ext>
                  </a:extLst>
                </a:gridCol>
                <a:gridCol w="493776">
                  <a:extLst>
                    <a:ext uri="{9D8B030D-6E8A-4147-A177-3AD203B41FA5}">
                      <a16:colId xmlns:a16="http://schemas.microsoft.com/office/drawing/2014/main" val="3099401942"/>
                    </a:ext>
                  </a:extLst>
                </a:gridCol>
                <a:gridCol w="493776">
                  <a:extLst>
                    <a:ext uri="{9D8B030D-6E8A-4147-A177-3AD203B41FA5}">
                      <a16:colId xmlns:a16="http://schemas.microsoft.com/office/drawing/2014/main" val="2255072580"/>
                    </a:ext>
                  </a:extLst>
                </a:gridCol>
                <a:gridCol w="493776">
                  <a:extLst>
                    <a:ext uri="{9D8B030D-6E8A-4147-A177-3AD203B41FA5}">
                      <a16:colId xmlns:a16="http://schemas.microsoft.com/office/drawing/2014/main" val="3020601198"/>
                    </a:ext>
                  </a:extLst>
                </a:gridCol>
                <a:gridCol w="493776">
                  <a:extLst>
                    <a:ext uri="{9D8B030D-6E8A-4147-A177-3AD203B41FA5}">
                      <a16:colId xmlns:a16="http://schemas.microsoft.com/office/drawing/2014/main" val="1030168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734441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martinhuber_csu - 2024-08-07 07:34:34</a:t>
                      </a:r>
                      <a:r>
                        <a:rPr kumimoji="0" lang="de-DE" sz="1000" b="0" i="0" u="none" strike="noStrike" kern="1200" cap="none" spc="0" normalizeH="0" baseline="0" noProof="0">
                          <a:ln>
                            <a:noFill/>
                          </a:ln>
                          <a:solidFill>
                            <a:prstClr val="black"/>
                          </a:solidFill>
                          <a:effectLst/>
                          <a:uLnTx/>
                          <a:uFillTx/>
                          <a:latin typeface="Calibri"/>
                          <a:ea typeface="+mn-ea"/>
                          <a:cs typeface="+mn-cs"/>
                        </a:rPr>
                        <a:t>
 Im „Wursthimmel“ mit Günther Felßner und Manfred Weber in dessen Metzgerei in Lauf an der Pegnitz, die er mit großer Handwerkskunst und viel Herzblut betreibt. Konnte mich nicht entscheiden, habe von allem ein wenig mitgenommen 😃 @gfelssner @metzgerhandwerk_bayern @metzgerei.weber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https://quintly-eu-image-storage.s3.amazonaws.com/3d771ea3008ac1aead09f497e0104e20/84d1fbaaca1c78b4e3f23ac873cb35c7.jpg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09/02/2024 00:36:15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2003</a:t>
                      </a:r>
                    </a:p>
                  </a:txBody>
                  <a:tcPr/>
                </a:tc>
                <a:extLst>
                  <a:ext uri="{0D108BD9-81ED-4DB2-BD59-A6C34878D82A}">
                    <a16:rowId xmlns:a16="http://schemas.microsoft.com/office/drawing/2014/main" val="3237220487"/>
                  </a:ext>
                </a:extLst>
              </a:tr>
            </a:tbl>
          </a:graphicData>
        </a:graphic>
      </p:graphicFrame>
      <p:sp>
        <p:nvSpPr>
          <p:cNvPr id="4" name="Text Placeholder 3">
            <a:extLst>
              <a:ext uri="{FF2B5EF4-FFF2-40B4-BE49-F238E27FC236}">
                <a16:creationId xmlns:a16="http://schemas.microsoft.com/office/drawing/2014/main" id="{00BE0F27-CE6A-4E54-B753-1B108D03E5AB}"/>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41508761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641DC-7F75-400C-B653-5726F068FABB}"/>
              </a:ext>
            </a:extLst>
          </p:cNvPr>
          <p:cNvSpPr>
            <a:spLocks noGrp="1"/>
          </p:cNvSpPr>
          <p:nvPr>
            <p:ph type="title"/>
          </p:nvPr>
        </p:nvSpPr>
        <p:spPr/>
        <p:txBody>
          <a:bodyPr/>
          <a:lstStyle/>
          <a:p>
            <a:r>
              <a:rPr lang="en-US"/>
              <a:t>Instagram Posts Table with Fans | 2 profiles - 17 of 24</a:t>
            </a:r>
          </a:p>
        </p:txBody>
      </p:sp>
      <p:graphicFrame>
        <p:nvGraphicFramePr>
          <p:cNvPr id="5" name="Table Placeholder 4">
            <a:extLst>
              <a:ext uri="{FF2B5EF4-FFF2-40B4-BE49-F238E27FC236}">
                <a16:creationId xmlns:a16="http://schemas.microsoft.com/office/drawing/2014/main" id="{838B1F78-5982-4139-9320-222D38D351BD}"/>
              </a:ext>
            </a:extLst>
          </p:cNvPr>
          <p:cNvGraphicFramePr>
            <a:graphicFrameLocks noGrp="1"/>
          </p:cNvGraphicFramePr>
          <p:nvPr>
            <p:ph type="tbl" sz="quarter" idx="13"/>
            <p:extLst>
              <p:ext uri="{D42A27DB-BD31-4B8C-83A1-F6EECF244321}">
                <p14:modId xmlns:p14="http://schemas.microsoft.com/office/powerpoint/2010/main" val="3356785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33445789"/>
                    </a:ext>
                  </a:extLst>
                </a:gridCol>
                <a:gridCol w="987552">
                  <a:extLst>
                    <a:ext uri="{9D8B030D-6E8A-4147-A177-3AD203B41FA5}">
                      <a16:colId xmlns:a16="http://schemas.microsoft.com/office/drawing/2014/main" val="2810871884"/>
                    </a:ext>
                  </a:extLst>
                </a:gridCol>
                <a:gridCol w="493776">
                  <a:extLst>
                    <a:ext uri="{9D8B030D-6E8A-4147-A177-3AD203B41FA5}">
                      <a16:colId xmlns:a16="http://schemas.microsoft.com/office/drawing/2014/main" val="4197882159"/>
                    </a:ext>
                  </a:extLst>
                </a:gridCol>
                <a:gridCol w="493776">
                  <a:extLst>
                    <a:ext uri="{9D8B030D-6E8A-4147-A177-3AD203B41FA5}">
                      <a16:colId xmlns:a16="http://schemas.microsoft.com/office/drawing/2014/main" val="2923973083"/>
                    </a:ext>
                  </a:extLst>
                </a:gridCol>
                <a:gridCol w="493776">
                  <a:extLst>
                    <a:ext uri="{9D8B030D-6E8A-4147-A177-3AD203B41FA5}">
                      <a16:colId xmlns:a16="http://schemas.microsoft.com/office/drawing/2014/main" val="345308011"/>
                    </a:ext>
                  </a:extLst>
                </a:gridCol>
                <a:gridCol w="493776">
                  <a:extLst>
                    <a:ext uri="{9D8B030D-6E8A-4147-A177-3AD203B41FA5}">
                      <a16:colId xmlns:a16="http://schemas.microsoft.com/office/drawing/2014/main" val="3581100263"/>
                    </a:ext>
                  </a:extLst>
                </a:gridCol>
                <a:gridCol w="493776">
                  <a:extLst>
                    <a:ext uri="{9D8B030D-6E8A-4147-A177-3AD203B41FA5}">
                      <a16:colId xmlns:a16="http://schemas.microsoft.com/office/drawing/2014/main" val="534927994"/>
                    </a:ext>
                  </a:extLst>
                </a:gridCol>
                <a:gridCol w="493776">
                  <a:extLst>
                    <a:ext uri="{9D8B030D-6E8A-4147-A177-3AD203B41FA5}">
                      <a16:colId xmlns:a16="http://schemas.microsoft.com/office/drawing/2014/main" val="1219777051"/>
                    </a:ext>
                  </a:extLst>
                </a:gridCol>
                <a:gridCol w="493776">
                  <a:extLst>
                    <a:ext uri="{9D8B030D-6E8A-4147-A177-3AD203B41FA5}">
                      <a16:colId xmlns:a16="http://schemas.microsoft.com/office/drawing/2014/main" val="2213534916"/>
                    </a:ext>
                  </a:extLst>
                </a:gridCol>
                <a:gridCol w="493776">
                  <a:extLst>
                    <a:ext uri="{9D8B030D-6E8A-4147-A177-3AD203B41FA5}">
                      <a16:colId xmlns:a16="http://schemas.microsoft.com/office/drawing/2014/main" val="1179006207"/>
                    </a:ext>
                  </a:extLst>
                </a:gridCol>
                <a:gridCol w="493776">
                  <a:extLst>
                    <a:ext uri="{9D8B030D-6E8A-4147-A177-3AD203B41FA5}">
                      <a16:colId xmlns:a16="http://schemas.microsoft.com/office/drawing/2014/main" val="1369453395"/>
                    </a:ext>
                  </a:extLst>
                </a:gridCol>
                <a:gridCol w="493776">
                  <a:extLst>
                    <a:ext uri="{9D8B030D-6E8A-4147-A177-3AD203B41FA5}">
                      <a16:colId xmlns:a16="http://schemas.microsoft.com/office/drawing/2014/main" val="387974296"/>
                    </a:ext>
                  </a:extLst>
                </a:gridCol>
                <a:gridCol w="493776">
                  <a:extLst>
                    <a:ext uri="{9D8B030D-6E8A-4147-A177-3AD203B41FA5}">
                      <a16:colId xmlns:a16="http://schemas.microsoft.com/office/drawing/2014/main" val="2458856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088869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martinhuber_csu - 2024-08-01 17:30:05</a:t>
                      </a:r>
                      <a:r>
                        <a:rPr kumimoji="0" lang="de-DE" sz="1000" b="0" i="0" u="none" strike="noStrike" kern="1200" cap="none" spc="0" normalizeH="0" baseline="0" noProof="0">
                          <a:ln>
                            <a:noFill/>
                          </a:ln>
                          <a:solidFill>
                            <a:prstClr val="black"/>
                          </a:solidFill>
                          <a:effectLst/>
                          <a:uLnTx/>
                          <a:uFillTx/>
                          <a:latin typeface="Calibri"/>
                          <a:ea typeface="+mn-ea"/>
                          <a:cs typeface="+mn-cs"/>
                        </a:rPr>
                        <a:t>
 Volksfestauszug in meiner Heimatstadt Töging am Inn. Überraschungsgast: Die @schiederin Marion Schieder, die im Rahmen ihrer Volksfestchallenge hier Station macht. Danke fürs Kommen und den herrlich humorvollen Austausch 😃 #landkreisaltötting @antennebayern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https://quintly-eu-image-storage.s3.amazonaws.com/3d771ea3008ac1aead09f497e0104e20/4ce29b120bf2d62f08f5493bcf97f3cf.jpg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09/02/2024 00:36:15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1938</a:t>
                      </a:r>
                    </a:p>
                  </a:txBody>
                  <a:tcPr/>
                </a:tc>
                <a:extLst>
                  <a:ext uri="{0D108BD9-81ED-4DB2-BD59-A6C34878D82A}">
                    <a16:rowId xmlns:a16="http://schemas.microsoft.com/office/drawing/2014/main" val="3768642764"/>
                  </a:ext>
                </a:extLst>
              </a:tr>
            </a:tbl>
          </a:graphicData>
        </a:graphic>
      </p:graphicFrame>
      <p:sp>
        <p:nvSpPr>
          <p:cNvPr id="4" name="Text Placeholder 3">
            <a:extLst>
              <a:ext uri="{FF2B5EF4-FFF2-40B4-BE49-F238E27FC236}">
                <a16:creationId xmlns:a16="http://schemas.microsoft.com/office/drawing/2014/main" id="{37C58E2A-036A-461A-B892-F408C807AD52}"/>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2181908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F56CD-637B-439B-BF27-392DB0D7D0CA}"/>
              </a:ext>
            </a:extLst>
          </p:cNvPr>
          <p:cNvSpPr>
            <a:spLocks noGrp="1"/>
          </p:cNvSpPr>
          <p:nvPr>
            <p:ph type="title"/>
          </p:nvPr>
        </p:nvSpPr>
        <p:spPr/>
        <p:txBody>
          <a:bodyPr/>
          <a:lstStyle/>
          <a:p>
            <a:r>
              <a:rPr lang="en-US"/>
              <a:t>Instagram Posts Table with Fans | 2 profiles - 18 of 24</a:t>
            </a:r>
          </a:p>
        </p:txBody>
      </p:sp>
      <p:graphicFrame>
        <p:nvGraphicFramePr>
          <p:cNvPr id="5" name="Table Placeholder 4">
            <a:extLst>
              <a:ext uri="{FF2B5EF4-FFF2-40B4-BE49-F238E27FC236}">
                <a16:creationId xmlns:a16="http://schemas.microsoft.com/office/drawing/2014/main" id="{97F45CFE-128B-48DA-AC73-ADC22455C99B}"/>
              </a:ext>
            </a:extLst>
          </p:cNvPr>
          <p:cNvGraphicFramePr>
            <a:graphicFrameLocks noGrp="1"/>
          </p:cNvGraphicFramePr>
          <p:nvPr>
            <p:ph type="tbl" sz="quarter" idx="13"/>
            <p:extLst>
              <p:ext uri="{D42A27DB-BD31-4B8C-83A1-F6EECF244321}">
                <p14:modId xmlns:p14="http://schemas.microsoft.com/office/powerpoint/2010/main" val="1493870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00133926"/>
                    </a:ext>
                  </a:extLst>
                </a:gridCol>
                <a:gridCol w="987552">
                  <a:extLst>
                    <a:ext uri="{9D8B030D-6E8A-4147-A177-3AD203B41FA5}">
                      <a16:colId xmlns:a16="http://schemas.microsoft.com/office/drawing/2014/main" val="3934362917"/>
                    </a:ext>
                  </a:extLst>
                </a:gridCol>
                <a:gridCol w="493776">
                  <a:extLst>
                    <a:ext uri="{9D8B030D-6E8A-4147-A177-3AD203B41FA5}">
                      <a16:colId xmlns:a16="http://schemas.microsoft.com/office/drawing/2014/main" val="2871221152"/>
                    </a:ext>
                  </a:extLst>
                </a:gridCol>
                <a:gridCol w="493776">
                  <a:extLst>
                    <a:ext uri="{9D8B030D-6E8A-4147-A177-3AD203B41FA5}">
                      <a16:colId xmlns:a16="http://schemas.microsoft.com/office/drawing/2014/main" val="2104762717"/>
                    </a:ext>
                  </a:extLst>
                </a:gridCol>
                <a:gridCol w="493776">
                  <a:extLst>
                    <a:ext uri="{9D8B030D-6E8A-4147-A177-3AD203B41FA5}">
                      <a16:colId xmlns:a16="http://schemas.microsoft.com/office/drawing/2014/main" val="3451500051"/>
                    </a:ext>
                  </a:extLst>
                </a:gridCol>
                <a:gridCol w="493776">
                  <a:extLst>
                    <a:ext uri="{9D8B030D-6E8A-4147-A177-3AD203B41FA5}">
                      <a16:colId xmlns:a16="http://schemas.microsoft.com/office/drawing/2014/main" val="4205910746"/>
                    </a:ext>
                  </a:extLst>
                </a:gridCol>
                <a:gridCol w="493776">
                  <a:extLst>
                    <a:ext uri="{9D8B030D-6E8A-4147-A177-3AD203B41FA5}">
                      <a16:colId xmlns:a16="http://schemas.microsoft.com/office/drawing/2014/main" val="1404701821"/>
                    </a:ext>
                  </a:extLst>
                </a:gridCol>
                <a:gridCol w="493776">
                  <a:extLst>
                    <a:ext uri="{9D8B030D-6E8A-4147-A177-3AD203B41FA5}">
                      <a16:colId xmlns:a16="http://schemas.microsoft.com/office/drawing/2014/main" val="1030659984"/>
                    </a:ext>
                  </a:extLst>
                </a:gridCol>
                <a:gridCol w="493776">
                  <a:extLst>
                    <a:ext uri="{9D8B030D-6E8A-4147-A177-3AD203B41FA5}">
                      <a16:colId xmlns:a16="http://schemas.microsoft.com/office/drawing/2014/main" val="3457442570"/>
                    </a:ext>
                  </a:extLst>
                </a:gridCol>
                <a:gridCol w="493776">
                  <a:extLst>
                    <a:ext uri="{9D8B030D-6E8A-4147-A177-3AD203B41FA5}">
                      <a16:colId xmlns:a16="http://schemas.microsoft.com/office/drawing/2014/main" val="398650138"/>
                    </a:ext>
                  </a:extLst>
                </a:gridCol>
                <a:gridCol w="493776">
                  <a:extLst>
                    <a:ext uri="{9D8B030D-6E8A-4147-A177-3AD203B41FA5}">
                      <a16:colId xmlns:a16="http://schemas.microsoft.com/office/drawing/2014/main" val="1698022168"/>
                    </a:ext>
                  </a:extLst>
                </a:gridCol>
                <a:gridCol w="493776">
                  <a:extLst>
                    <a:ext uri="{9D8B030D-6E8A-4147-A177-3AD203B41FA5}">
                      <a16:colId xmlns:a16="http://schemas.microsoft.com/office/drawing/2014/main" val="3559915790"/>
                    </a:ext>
                  </a:extLst>
                </a:gridCol>
                <a:gridCol w="493776">
                  <a:extLst>
                    <a:ext uri="{9D8B030D-6E8A-4147-A177-3AD203B41FA5}">
                      <a16:colId xmlns:a16="http://schemas.microsoft.com/office/drawing/2014/main" val="1736594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184415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martinhuber_csu - 2024-08-07 12:55:54</a:t>
                      </a:r>
                      <a:r>
                        <a:rPr kumimoji="0" lang="de-DE" sz="1000" b="0" i="0" u="none" strike="noStrike" kern="1200" cap="none" spc="0" normalizeH="0" baseline="0" noProof="0">
                          <a:ln>
                            <a:noFill/>
                          </a:ln>
                          <a:solidFill>
                            <a:prstClr val="black"/>
                          </a:solidFill>
                          <a:effectLst/>
                          <a:uLnTx/>
                          <a:uFillTx/>
                          <a:latin typeface="Calibri"/>
                          <a:ea typeface="+mn-ea"/>
                          <a:cs typeface="+mn-cs"/>
                        </a:rPr>
                        <a:t>
 Sommer in Mittelfranken: Biergartengespräch mit der @csu.schnaittach. Thema auch hier: Das Haushaltschaos der Ampel. Sie muss endlich die richtigen Prioritäten setzen und verstehen, dass vor dem Verteilen das Erwirtschaften kommen muss. #Bayern ist das stabile Gegenmodell zum Bund. Klar ist: Deutschland kann es besser. Mit einer starken #CSU wird es besser! Danke an @lisa.bezold und ihr Team für die tolle Organisation und den guten Austausch!
@norbert_duenkel @ralph_edelhaeusser @marlene.mortler.csu @gfelssner @frank_pitterlein #daheimimbayern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https://quintly-eu-image-storage.s3.amazonaws.com/3d771ea3008ac1aead09f497e0104e20/625da506ec93810afb5b142e7db69a74.jpg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09/02/2024 12:24:32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1933</a:t>
                      </a:r>
                    </a:p>
                  </a:txBody>
                  <a:tcPr/>
                </a:tc>
                <a:extLst>
                  <a:ext uri="{0D108BD9-81ED-4DB2-BD59-A6C34878D82A}">
                    <a16:rowId xmlns:a16="http://schemas.microsoft.com/office/drawing/2014/main" val="3104384435"/>
                  </a:ext>
                </a:extLst>
              </a:tr>
            </a:tbl>
          </a:graphicData>
        </a:graphic>
      </p:graphicFrame>
      <p:sp>
        <p:nvSpPr>
          <p:cNvPr id="4" name="Text Placeholder 3">
            <a:extLst>
              <a:ext uri="{FF2B5EF4-FFF2-40B4-BE49-F238E27FC236}">
                <a16:creationId xmlns:a16="http://schemas.microsoft.com/office/drawing/2014/main" id="{843DAD00-3B48-4C32-AC5F-F4E71FA739CE}"/>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6549564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0C67A-0D79-494A-8924-E7C9409C6228}"/>
              </a:ext>
            </a:extLst>
          </p:cNvPr>
          <p:cNvSpPr>
            <a:spLocks noGrp="1"/>
          </p:cNvSpPr>
          <p:nvPr>
            <p:ph type="title"/>
          </p:nvPr>
        </p:nvSpPr>
        <p:spPr/>
        <p:txBody>
          <a:bodyPr/>
          <a:lstStyle/>
          <a:p>
            <a:r>
              <a:rPr lang="en-US"/>
              <a:t>Instagram Posts Table with Fans | 2 profiles - 19 of 24</a:t>
            </a:r>
          </a:p>
        </p:txBody>
      </p:sp>
      <p:graphicFrame>
        <p:nvGraphicFramePr>
          <p:cNvPr id="5" name="Table Placeholder 4">
            <a:extLst>
              <a:ext uri="{FF2B5EF4-FFF2-40B4-BE49-F238E27FC236}">
                <a16:creationId xmlns:a16="http://schemas.microsoft.com/office/drawing/2014/main" id="{1140CD81-1323-4A74-84C9-4A7FDC204792}"/>
              </a:ext>
            </a:extLst>
          </p:cNvPr>
          <p:cNvGraphicFramePr>
            <a:graphicFrameLocks noGrp="1"/>
          </p:cNvGraphicFramePr>
          <p:nvPr>
            <p:ph type="tbl" sz="quarter" idx="13"/>
            <p:extLst>
              <p:ext uri="{D42A27DB-BD31-4B8C-83A1-F6EECF244321}">
                <p14:modId xmlns:p14="http://schemas.microsoft.com/office/powerpoint/2010/main" val="2678064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22975481"/>
                    </a:ext>
                  </a:extLst>
                </a:gridCol>
                <a:gridCol w="987552">
                  <a:extLst>
                    <a:ext uri="{9D8B030D-6E8A-4147-A177-3AD203B41FA5}">
                      <a16:colId xmlns:a16="http://schemas.microsoft.com/office/drawing/2014/main" val="1044309334"/>
                    </a:ext>
                  </a:extLst>
                </a:gridCol>
                <a:gridCol w="493776">
                  <a:extLst>
                    <a:ext uri="{9D8B030D-6E8A-4147-A177-3AD203B41FA5}">
                      <a16:colId xmlns:a16="http://schemas.microsoft.com/office/drawing/2014/main" val="2780996702"/>
                    </a:ext>
                  </a:extLst>
                </a:gridCol>
                <a:gridCol w="493776">
                  <a:extLst>
                    <a:ext uri="{9D8B030D-6E8A-4147-A177-3AD203B41FA5}">
                      <a16:colId xmlns:a16="http://schemas.microsoft.com/office/drawing/2014/main" val="2988949668"/>
                    </a:ext>
                  </a:extLst>
                </a:gridCol>
                <a:gridCol w="493776">
                  <a:extLst>
                    <a:ext uri="{9D8B030D-6E8A-4147-A177-3AD203B41FA5}">
                      <a16:colId xmlns:a16="http://schemas.microsoft.com/office/drawing/2014/main" val="3209214922"/>
                    </a:ext>
                  </a:extLst>
                </a:gridCol>
                <a:gridCol w="493776">
                  <a:extLst>
                    <a:ext uri="{9D8B030D-6E8A-4147-A177-3AD203B41FA5}">
                      <a16:colId xmlns:a16="http://schemas.microsoft.com/office/drawing/2014/main" val="3768718587"/>
                    </a:ext>
                  </a:extLst>
                </a:gridCol>
                <a:gridCol w="493776">
                  <a:extLst>
                    <a:ext uri="{9D8B030D-6E8A-4147-A177-3AD203B41FA5}">
                      <a16:colId xmlns:a16="http://schemas.microsoft.com/office/drawing/2014/main" val="3567464366"/>
                    </a:ext>
                  </a:extLst>
                </a:gridCol>
                <a:gridCol w="493776">
                  <a:extLst>
                    <a:ext uri="{9D8B030D-6E8A-4147-A177-3AD203B41FA5}">
                      <a16:colId xmlns:a16="http://schemas.microsoft.com/office/drawing/2014/main" val="220697786"/>
                    </a:ext>
                  </a:extLst>
                </a:gridCol>
                <a:gridCol w="493776">
                  <a:extLst>
                    <a:ext uri="{9D8B030D-6E8A-4147-A177-3AD203B41FA5}">
                      <a16:colId xmlns:a16="http://schemas.microsoft.com/office/drawing/2014/main" val="2192765523"/>
                    </a:ext>
                  </a:extLst>
                </a:gridCol>
                <a:gridCol w="493776">
                  <a:extLst>
                    <a:ext uri="{9D8B030D-6E8A-4147-A177-3AD203B41FA5}">
                      <a16:colId xmlns:a16="http://schemas.microsoft.com/office/drawing/2014/main" val="4022311249"/>
                    </a:ext>
                  </a:extLst>
                </a:gridCol>
                <a:gridCol w="493776">
                  <a:extLst>
                    <a:ext uri="{9D8B030D-6E8A-4147-A177-3AD203B41FA5}">
                      <a16:colId xmlns:a16="http://schemas.microsoft.com/office/drawing/2014/main" val="3586090676"/>
                    </a:ext>
                  </a:extLst>
                </a:gridCol>
                <a:gridCol w="493776">
                  <a:extLst>
                    <a:ext uri="{9D8B030D-6E8A-4147-A177-3AD203B41FA5}">
                      <a16:colId xmlns:a16="http://schemas.microsoft.com/office/drawing/2014/main" val="33289178"/>
                    </a:ext>
                  </a:extLst>
                </a:gridCol>
                <a:gridCol w="493776">
                  <a:extLst>
                    <a:ext uri="{9D8B030D-6E8A-4147-A177-3AD203B41FA5}">
                      <a16:colId xmlns:a16="http://schemas.microsoft.com/office/drawing/2014/main" val="3194769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583987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martinhuber_csu - 2024-08-30 06:00:30</a:t>
                      </a:r>
                      <a:r>
                        <a:rPr kumimoji="0" lang="de-DE" sz="1000" b="0" i="0" u="none" strike="noStrike" kern="1200" cap="none" spc="0" normalizeH="0" baseline="0" noProof="0">
                          <a:ln>
                            <a:noFill/>
                          </a:ln>
                          <a:solidFill>
                            <a:prstClr val="black"/>
                          </a:solidFill>
                          <a:effectLst/>
                          <a:uLnTx/>
                          <a:uFillTx/>
                          <a:latin typeface="Calibri"/>
                          <a:ea typeface="+mn-ea"/>
                          <a:cs typeface="+mn-cs"/>
                        </a:rPr>
                        <a:t>
 Eine Koalition mit den Grünen kommt für uns nicht in Frage. Die #Grünen stehen für eine Blockade in der #Migration und einen Irrweg bei Wirtschaft und Energie. Annalena Baerbock blockiert bei Abschiebungen nach Syrien und Afghanistan und verschlechtert so die #Sicherheit in Deutschland. Robert Habeck ist der schlechteste Wirtschaftsminister, den die Bundesrepublik je hatte. Seine Planlosigkeit ist der Sargnagel für ganze Branchen. Die grüne Bevormundung ist hauptverantwortlich für die schlechte Stimmung im Land. Deutschland braucht einen Politikwechsel. Der ist mit den Grünen nicht möglich. Deshalb ist für uns klar: kein Schwarz-Grün nach der nächsten #Bundestagswahl.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https://quintly-eu-image-storage.s3.amazonaws.com/3d771ea3008ac1aead09f497e0104e20/f175ad706d1be78d3d33797ffcb30b92.jpg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09/02/2024 12:24:27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1875</a:t>
                      </a:r>
                    </a:p>
                  </a:txBody>
                  <a:tcPr/>
                </a:tc>
                <a:extLst>
                  <a:ext uri="{0D108BD9-81ED-4DB2-BD59-A6C34878D82A}">
                    <a16:rowId xmlns:a16="http://schemas.microsoft.com/office/drawing/2014/main" val="1311255383"/>
                  </a:ext>
                </a:extLst>
              </a:tr>
            </a:tbl>
          </a:graphicData>
        </a:graphic>
      </p:graphicFrame>
      <p:sp>
        <p:nvSpPr>
          <p:cNvPr id="4" name="Text Placeholder 3">
            <a:extLst>
              <a:ext uri="{FF2B5EF4-FFF2-40B4-BE49-F238E27FC236}">
                <a16:creationId xmlns:a16="http://schemas.microsoft.com/office/drawing/2014/main" id="{460247CE-BB8B-4DBE-9EF8-43987AA12011}"/>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2860914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00C8A-FDE5-430F-A14C-915FBEA5B592}"/>
              </a:ext>
            </a:extLst>
          </p:cNvPr>
          <p:cNvSpPr>
            <a:spLocks noGrp="1"/>
          </p:cNvSpPr>
          <p:nvPr>
            <p:ph type="title"/>
          </p:nvPr>
        </p:nvSpPr>
        <p:spPr/>
        <p:txBody>
          <a:bodyPr/>
          <a:lstStyle/>
          <a:p>
            <a:r>
              <a:rPr lang="en-US"/>
              <a:t>Instagram Posts Table with Fans | 2 profiles - 20 of 24</a:t>
            </a:r>
          </a:p>
        </p:txBody>
      </p:sp>
      <p:graphicFrame>
        <p:nvGraphicFramePr>
          <p:cNvPr id="5" name="Table Placeholder 4">
            <a:extLst>
              <a:ext uri="{FF2B5EF4-FFF2-40B4-BE49-F238E27FC236}">
                <a16:creationId xmlns:a16="http://schemas.microsoft.com/office/drawing/2014/main" id="{18F00566-EE9A-4A75-A15E-D57A842D8F05}"/>
              </a:ext>
            </a:extLst>
          </p:cNvPr>
          <p:cNvGraphicFramePr>
            <a:graphicFrameLocks noGrp="1"/>
          </p:cNvGraphicFramePr>
          <p:nvPr>
            <p:ph type="tbl" sz="quarter" idx="13"/>
            <p:extLst>
              <p:ext uri="{D42A27DB-BD31-4B8C-83A1-F6EECF244321}">
                <p14:modId xmlns:p14="http://schemas.microsoft.com/office/powerpoint/2010/main" val="235420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32636658"/>
                    </a:ext>
                  </a:extLst>
                </a:gridCol>
                <a:gridCol w="987552">
                  <a:extLst>
                    <a:ext uri="{9D8B030D-6E8A-4147-A177-3AD203B41FA5}">
                      <a16:colId xmlns:a16="http://schemas.microsoft.com/office/drawing/2014/main" val="103590256"/>
                    </a:ext>
                  </a:extLst>
                </a:gridCol>
                <a:gridCol w="493776">
                  <a:extLst>
                    <a:ext uri="{9D8B030D-6E8A-4147-A177-3AD203B41FA5}">
                      <a16:colId xmlns:a16="http://schemas.microsoft.com/office/drawing/2014/main" val="809602127"/>
                    </a:ext>
                  </a:extLst>
                </a:gridCol>
                <a:gridCol w="493776">
                  <a:extLst>
                    <a:ext uri="{9D8B030D-6E8A-4147-A177-3AD203B41FA5}">
                      <a16:colId xmlns:a16="http://schemas.microsoft.com/office/drawing/2014/main" val="442028926"/>
                    </a:ext>
                  </a:extLst>
                </a:gridCol>
                <a:gridCol w="493776">
                  <a:extLst>
                    <a:ext uri="{9D8B030D-6E8A-4147-A177-3AD203B41FA5}">
                      <a16:colId xmlns:a16="http://schemas.microsoft.com/office/drawing/2014/main" val="1817632939"/>
                    </a:ext>
                  </a:extLst>
                </a:gridCol>
                <a:gridCol w="493776">
                  <a:extLst>
                    <a:ext uri="{9D8B030D-6E8A-4147-A177-3AD203B41FA5}">
                      <a16:colId xmlns:a16="http://schemas.microsoft.com/office/drawing/2014/main" val="2733894375"/>
                    </a:ext>
                  </a:extLst>
                </a:gridCol>
                <a:gridCol w="493776">
                  <a:extLst>
                    <a:ext uri="{9D8B030D-6E8A-4147-A177-3AD203B41FA5}">
                      <a16:colId xmlns:a16="http://schemas.microsoft.com/office/drawing/2014/main" val="3150159450"/>
                    </a:ext>
                  </a:extLst>
                </a:gridCol>
                <a:gridCol w="493776">
                  <a:extLst>
                    <a:ext uri="{9D8B030D-6E8A-4147-A177-3AD203B41FA5}">
                      <a16:colId xmlns:a16="http://schemas.microsoft.com/office/drawing/2014/main" val="545393021"/>
                    </a:ext>
                  </a:extLst>
                </a:gridCol>
                <a:gridCol w="493776">
                  <a:extLst>
                    <a:ext uri="{9D8B030D-6E8A-4147-A177-3AD203B41FA5}">
                      <a16:colId xmlns:a16="http://schemas.microsoft.com/office/drawing/2014/main" val="1993619195"/>
                    </a:ext>
                  </a:extLst>
                </a:gridCol>
                <a:gridCol w="493776">
                  <a:extLst>
                    <a:ext uri="{9D8B030D-6E8A-4147-A177-3AD203B41FA5}">
                      <a16:colId xmlns:a16="http://schemas.microsoft.com/office/drawing/2014/main" val="1107915419"/>
                    </a:ext>
                  </a:extLst>
                </a:gridCol>
                <a:gridCol w="493776">
                  <a:extLst>
                    <a:ext uri="{9D8B030D-6E8A-4147-A177-3AD203B41FA5}">
                      <a16:colId xmlns:a16="http://schemas.microsoft.com/office/drawing/2014/main" val="4280441778"/>
                    </a:ext>
                  </a:extLst>
                </a:gridCol>
                <a:gridCol w="493776">
                  <a:extLst>
                    <a:ext uri="{9D8B030D-6E8A-4147-A177-3AD203B41FA5}">
                      <a16:colId xmlns:a16="http://schemas.microsoft.com/office/drawing/2014/main" val="1398399690"/>
                    </a:ext>
                  </a:extLst>
                </a:gridCol>
                <a:gridCol w="493776">
                  <a:extLst>
                    <a:ext uri="{9D8B030D-6E8A-4147-A177-3AD203B41FA5}">
                      <a16:colId xmlns:a16="http://schemas.microsoft.com/office/drawing/2014/main" val="4250651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767221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martinhuber_csu - 2024-08-08 07:37:10</a:t>
                      </a:r>
                      <a:r>
                        <a:rPr kumimoji="0" lang="de-DE" sz="1000" b="0" i="0" u="none" strike="noStrike" kern="1200" cap="none" spc="0" normalizeH="0" baseline="0" noProof="0">
                          <a:ln>
                            <a:noFill/>
                          </a:ln>
                          <a:solidFill>
                            <a:prstClr val="black"/>
                          </a:solidFill>
                          <a:effectLst/>
                          <a:uLnTx/>
                          <a:uFillTx/>
                          <a:latin typeface="Calibri"/>
                          <a:ea typeface="+mn-ea"/>
                          <a:cs typeface="+mn-cs"/>
                        </a:rPr>
                        <a:t>
 #Töging ist super vertreten bei den Olympischen Spielen 😃 Da heißt es Daumen drücken für Sprinterin Alexandra Burghardt @lexbu aus meiner Heimatstadt bei der 4x100-Meter-Staffel 👍 Sie ist schon zum dritten Mal dabei! Alles Gute und viel Erfolg 🍀 #Olympia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https://quintly-eu-image-storage.s3.amazonaws.com/3d771ea3008ac1aead09f497e0104e20/edd68e726f5741679f159bd417adbbb3.jpg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09/02/2024 12:24:32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1818</a:t>
                      </a:r>
                    </a:p>
                  </a:txBody>
                  <a:tcPr/>
                </a:tc>
                <a:extLst>
                  <a:ext uri="{0D108BD9-81ED-4DB2-BD59-A6C34878D82A}">
                    <a16:rowId xmlns:a16="http://schemas.microsoft.com/office/drawing/2014/main" val="172352952"/>
                  </a:ext>
                </a:extLst>
              </a:tr>
            </a:tbl>
          </a:graphicData>
        </a:graphic>
      </p:graphicFrame>
      <p:sp>
        <p:nvSpPr>
          <p:cNvPr id="4" name="Text Placeholder 3">
            <a:extLst>
              <a:ext uri="{FF2B5EF4-FFF2-40B4-BE49-F238E27FC236}">
                <a16:creationId xmlns:a16="http://schemas.microsoft.com/office/drawing/2014/main" id="{4B864541-C8C7-4A91-9DF6-AE6D43D28EA9}"/>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993412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D84DD-A919-4C29-8B50-595D737A26ED}"/>
              </a:ext>
            </a:extLst>
          </p:cNvPr>
          <p:cNvSpPr>
            <a:spLocks noGrp="1"/>
          </p:cNvSpPr>
          <p:nvPr>
            <p:ph type="title"/>
          </p:nvPr>
        </p:nvSpPr>
        <p:spPr/>
        <p:txBody>
          <a:bodyPr/>
          <a:lstStyle/>
          <a:p>
            <a:r>
              <a:rPr lang="en-US"/>
              <a:t>Instagram Posts Table with Fans | 2 profiles - 21 of 24</a:t>
            </a:r>
          </a:p>
        </p:txBody>
      </p:sp>
      <p:graphicFrame>
        <p:nvGraphicFramePr>
          <p:cNvPr id="5" name="Table Placeholder 4">
            <a:extLst>
              <a:ext uri="{FF2B5EF4-FFF2-40B4-BE49-F238E27FC236}">
                <a16:creationId xmlns:a16="http://schemas.microsoft.com/office/drawing/2014/main" id="{20DF3B45-7A37-45B0-98EB-1B5EF9E4C0CA}"/>
              </a:ext>
            </a:extLst>
          </p:cNvPr>
          <p:cNvGraphicFramePr>
            <a:graphicFrameLocks noGrp="1"/>
          </p:cNvGraphicFramePr>
          <p:nvPr>
            <p:ph type="tbl" sz="quarter" idx="13"/>
            <p:extLst>
              <p:ext uri="{D42A27DB-BD31-4B8C-83A1-F6EECF244321}">
                <p14:modId xmlns:p14="http://schemas.microsoft.com/office/powerpoint/2010/main" val="1417010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24983142"/>
                    </a:ext>
                  </a:extLst>
                </a:gridCol>
                <a:gridCol w="987552">
                  <a:extLst>
                    <a:ext uri="{9D8B030D-6E8A-4147-A177-3AD203B41FA5}">
                      <a16:colId xmlns:a16="http://schemas.microsoft.com/office/drawing/2014/main" val="3892280909"/>
                    </a:ext>
                  </a:extLst>
                </a:gridCol>
                <a:gridCol w="493776">
                  <a:extLst>
                    <a:ext uri="{9D8B030D-6E8A-4147-A177-3AD203B41FA5}">
                      <a16:colId xmlns:a16="http://schemas.microsoft.com/office/drawing/2014/main" val="1350268071"/>
                    </a:ext>
                  </a:extLst>
                </a:gridCol>
                <a:gridCol w="493776">
                  <a:extLst>
                    <a:ext uri="{9D8B030D-6E8A-4147-A177-3AD203B41FA5}">
                      <a16:colId xmlns:a16="http://schemas.microsoft.com/office/drawing/2014/main" val="2011536690"/>
                    </a:ext>
                  </a:extLst>
                </a:gridCol>
                <a:gridCol w="493776">
                  <a:extLst>
                    <a:ext uri="{9D8B030D-6E8A-4147-A177-3AD203B41FA5}">
                      <a16:colId xmlns:a16="http://schemas.microsoft.com/office/drawing/2014/main" val="1332583902"/>
                    </a:ext>
                  </a:extLst>
                </a:gridCol>
                <a:gridCol w="493776">
                  <a:extLst>
                    <a:ext uri="{9D8B030D-6E8A-4147-A177-3AD203B41FA5}">
                      <a16:colId xmlns:a16="http://schemas.microsoft.com/office/drawing/2014/main" val="3431965126"/>
                    </a:ext>
                  </a:extLst>
                </a:gridCol>
                <a:gridCol w="493776">
                  <a:extLst>
                    <a:ext uri="{9D8B030D-6E8A-4147-A177-3AD203B41FA5}">
                      <a16:colId xmlns:a16="http://schemas.microsoft.com/office/drawing/2014/main" val="1127432080"/>
                    </a:ext>
                  </a:extLst>
                </a:gridCol>
                <a:gridCol w="493776">
                  <a:extLst>
                    <a:ext uri="{9D8B030D-6E8A-4147-A177-3AD203B41FA5}">
                      <a16:colId xmlns:a16="http://schemas.microsoft.com/office/drawing/2014/main" val="3853481375"/>
                    </a:ext>
                  </a:extLst>
                </a:gridCol>
                <a:gridCol w="493776">
                  <a:extLst>
                    <a:ext uri="{9D8B030D-6E8A-4147-A177-3AD203B41FA5}">
                      <a16:colId xmlns:a16="http://schemas.microsoft.com/office/drawing/2014/main" val="2397919877"/>
                    </a:ext>
                  </a:extLst>
                </a:gridCol>
                <a:gridCol w="493776">
                  <a:extLst>
                    <a:ext uri="{9D8B030D-6E8A-4147-A177-3AD203B41FA5}">
                      <a16:colId xmlns:a16="http://schemas.microsoft.com/office/drawing/2014/main" val="3241544773"/>
                    </a:ext>
                  </a:extLst>
                </a:gridCol>
                <a:gridCol w="493776">
                  <a:extLst>
                    <a:ext uri="{9D8B030D-6E8A-4147-A177-3AD203B41FA5}">
                      <a16:colId xmlns:a16="http://schemas.microsoft.com/office/drawing/2014/main" val="949080893"/>
                    </a:ext>
                  </a:extLst>
                </a:gridCol>
                <a:gridCol w="493776">
                  <a:extLst>
                    <a:ext uri="{9D8B030D-6E8A-4147-A177-3AD203B41FA5}">
                      <a16:colId xmlns:a16="http://schemas.microsoft.com/office/drawing/2014/main" val="2676602237"/>
                    </a:ext>
                  </a:extLst>
                </a:gridCol>
                <a:gridCol w="493776">
                  <a:extLst>
                    <a:ext uri="{9D8B030D-6E8A-4147-A177-3AD203B41FA5}">
                      <a16:colId xmlns:a16="http://schemas.microsoft.com/office/drawing/2014/main" val="3677856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683579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martinhuber_csu - 2024-08-29 17:47:05</a:t>
                      </a:r>
                      <a:r>
                        <a:rPr kumimoji="0" lang="de-DE" sz="1000" b="0" i="0" u="none" strike="noStrike" kern="1200" cap="none" spc="0" normalizeH="0" baseline="0" noProof="0">
                          <a:ln>
                            <a:noFill/>
                          </a:ln>
                          <a:solidFill>
                            <a:prstClr val="black"/>
                          </a:solidFill>
                          <a:effectLst/>
                          <a:uLnTx/>
                          <a:uFillTx/>
                          <a:latin typeface="Calibri"/>
                          <a:ea typeface="+mn-ea"/>
                          <a:cs typeface="+mn-cs"/>
                        </a:rPr>
                        <a:t>
 Glaube, Tradition und Brauchtum geben Halt und Freude! Das zeigt sich auf dem Altöttinger Klostermarkt nun zum 20. Mal ganz besonders. Zusammen mit unserem Ministerpräsidenten Markus Söder wurde mit dem Segen des päpstlichen Nuntius, Erzbischof Nikola Eterovic, heuer der Jubiläums-Klostermarkt eröffnet. Bayern steht zu seinen christlichen Wurzeln und lebt sie - auf dem Klostermarkt zusammen mit 40 Klöstern aus sieben Ländern und allen Besuchern. Danke an alle Organisatoren, Mitwirkenden und Bürgermeister @stephan_antwerpen!
Und ein besonderer Dank für Deinen Besuch im wichtigsten Wallfahrtsort Bayerns, lieber @markus.soeder! 
#landkreisaltötting @altoetting.herz.bayerns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https://quintly-eu-image-storage.s3.amazonaws.com/3d771ea3008ac1aead09f497e0104e20/f328bb1730e595f01f9e7cb8f33ac15e.jpg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09/02/2024 12:24:27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1725</a:t>
                      </a:r>
                    </a:p>
                  </a:txBody>
                  <a:tcPr/>
                </a:tc>
                <a:extLst>
                  <a:ext uri="{0D108BD9-81ED-4DB2-BD59-A6C34878D82A}">
                    <a16:rowId xmlns:a16="http://schemas.microsoft.com/office/drawing/2014/main" val="2761283261"/>
                  </a:ext>
                </a:extLst>
              </a:tr>
            </a:tbl>
          </a:graphicData>
        </a:graphic>
      </p:graphicFrame>
      <p:sp>
        <p:nvSpPr>
          <p:cNvPr id="4" name="Text Placeholder 3">
            <a:extLst>
              <a:ext uri="{FF2B5EF4-FFF2-40B4-BE49-F238E27FC236}">
                <a16:creationId xmlns:a16="http://schemas.microsoft.com/office/drawing/2014/main" id="{D13D5595-5F24-4E48-837E-FA375C9F2773}"/>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146302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C6B84-870B-45D8-AB2B-50E1B7884659}"/>
              </a:ext>
            </a:extLst>
          </p:cNvPr>
          <p:cNvSpPr>
            <a:spLocks noGrp="1"/>
          </p:cNvSpPr>
          <p:nvPr>
            <p:ph type="title"/>
          </p:nvPr>
        </p:nvSpPr>
        <p:spPr/>
        <p:txBody>
          <a:bodyPr/>
          <a:lstStyle/>
          <a:p>
            <a:r>
              <a:rPr lang="en-US"/>
              <a:t>Instagram Posts Table with Fans | 2 profiles - 22 of 24</a:t>
            </a:r>
          </a:p>
        </p:txBody>
      </p:sp>
      <p:graphicFrame>
        <p:nvGraphicFramePr>
          <p:cNvPr id="5" name="Table Placeholder 4">
            <a:extLst>
              <a:ext uri="{FF2B5EF4-FFF2-40B4-BE49-F238E27FC236}">
                <a16:creationId xmlns:a16="http://schemas.microsoft.com/office/drawing/2014/main" id="{B135D6DD-8794-4B8D-B8E3-5846BD323EF6}"/>
              </a:ext>
            </a:extLst>
          </p:cNvPr>
          <p:cNvGraphicFramePr>
            <a:graphicFrameLocks noGrp="1"/>
          </p:cNvGraphicFramePr>
          <p:nvPr>
            <p:ph type="tbl" sz="quarter" idx="13"/>
            <p:extLst>
              <p:ext uri="{D42A27DB-BD31-4B8C-83A1-F6EECF244321}">
                <p14:modId xmlns:p14="http://schemas.microsoft.com/office/powerpoint/2010/main" val="2185224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3507673"/>
                    </a:ext>
                  </a:extLst>
                </a:gridCol>
                <a:gridCol w="987552">
                  <a:extLst>
                    <a:ext uri="{9D8B030D-6E8A-4147-A177-3AD203B41FA5}">
                      <a16:colId xmlns:a16="http://schemas.microsoft.com/office/drawing/2014/main" val="1405577495"/>
                    </a:ext>
                  </a:extLst>
                </a:gridCol>
                <a:gridCol w="493776">
                  <a:extLst>
                    <a:ext uri="{9D8B030D-6E8A-4147-A177-3AD203B41FA5}">
                      <a16:colId xmlns:a16="http://schemas.microsoft.com/office/drawing/2014/main" val="529560678"/>
                    </a:ext>
                  </a:extLst>
                </a:gridCol>
                <a:gridCol w="493776">
                  <a:extLst>
                    <a:ext uri="{9D8B030D-6E8A-4147-A177-3AD203B41FA5}">
                      <a16:colId xmlns:a16="http://schemas.microsoft.com/office/drawing/2014/main" val="4044318512"/>
                    </a:ext>
                  </a:extLst>
                </a:gridCol>
                <a:gridCol w="493776">
                  <a:extLst>
                    <a:ext uri="{9D8B030D-6E8A-4147-A177-3AD203B41FA5}">
                      <a16:colId xmlns:a16="http://schemas.microsoft.com/office/drawing/2014/main" val="761545181"/>
                    </a:ext>
                  </a:extLst>
                </a:gridCol>
                <a:gridCol w="493776">
                  <a:extLst>
                    <a:ext uri="{9D8B030D-6E8A-4147-A177-3AD203B41FA5}">
                      <a16:colId xmlns:a16="http://schemas.microsoft.com/office/drawing/2014/main" val="2296380660"/>
                    </a:ext>
                  </a:extLst>
                </a:gridCol>
                <a:gridCol w="493776">
                  <a:extLst>
                    <a:ext uri="{9D8B030D-6E8A-4147-A177-3AD203B41FA5}">
                      <a16:colId xmlns:a16="http://schemas.microsoft.com/office/drawing/2014/main" val="61214250"/>
                    </a:ext>
                  </a:extLst>
                </a:gridCol>
                <a:gridCol w="493776">
                  <a:extLst>
                    <a:ext uri="{9D8B030D-6E8A-4147-A177-3AD203B41FA5}">
                      <a16:colId xmlns:a16="http://schemas.microsoft.com/office/drawing/2014/main" val="2252650342"/>
                    </a:ext>
                  </a:extLst>
                </a:gridCol>
                <a:gridCol w="493776">
                  <a:extLst>
                    <a:ext uri="{9D8B030D-6E8A-4147-A177-3AD203B41FA5}">
                      <a16:colId xmlns:a16="http://schemas.microsoft.com/office/drawing/2014/main" val="2599932012"/>
                    </a:ext>
                  </a:extLst>
                </a:gridCol>
                <a:gridCol w="493776">
                  <a:extLst>
                    <a:ext uri="{9D8B030D-6E8A-4147-A177-3AD203B41FA5}">
                      <a16:colId xmlns:a16="http://schemas.microsoft.com/office/drawing/2014/main" val="3234466189"/>
                    </a:ext>
                  </a:extLst>
                </a:gridCol>
                <a:gridCol w="493776">
                  <a:extLst>
                    <a:ext uri="{9D8B030D-6E8A-4147-A177-3AD203B41FA5}">
                      <a16:colId xmlns:a16="http://schemas.microsoft.com/office/drawing/2014/main" val="2754836716"/>
                    </a:ext>
                  </a:extLst>
                </a:gridCol>
                <a:gridCol w="493776">
                  <a:extLst>
                    <a:ext uri="{9D8B030D-6E8A-4147-A177-3AD203B41FA5}">
                      <a16:colId xmlns:a16="http://schemas.microsoft.com/office/drawing/2014/main" val="2586078954"/>
                    </a:ext>
                  </a:extLst>
                </a:gridCol>
                <a:gridCol w="493776">
                  <a:extLst>
                    <a:ext uri="{9D8B030D-6E8A-4147-A177-3AD203B41FA5}">
                      <a16:colId xmlns:a16="http://schemas.microsoft.com/office/drawing/2014/main" val="25967783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48788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martinhuber_csu - 2024-08-14 20:45:19</a:t>
                      </a:r>
                      <a:r>
                        <a:rPr kumimoji="0" lang="de-DE" sz="1000" b="0" i="0" u="none" strike="noStrike" kern="1200" cap="none" spc="0" normalizeH="0" baseline="0" noProof="0">
                          <a:ln>
                            <a:noFill/>
                          </a:ln>
                          <a:solidFill>
                            <a:prstClr val="black"/>
                          </a:solidFill>
                          <a:effectLst/>
                          <a:uLnTx/>
                          <a:uFillTx/>
                          <a:latin typeface="Calibri"/>
                          <a:ea typeface="+mn-ea"/>
                          <a:cs typeface="+mn-cs"/>
                        </a:rPr>
                        <a:t>
 Würdige Festmesse in der Basilika St. Anna einen Tag vor Mariä Himmelfahrt und dem Patronats-Tag der Stadt Altötting mit Bayerns Innenminister Joachim Herrmann und Bürgermeister Stephan Antwerpen. Lieber @joachim.herrmann.csu, danke für den Besuch in meiner Heimat und das gute Miteinander!
@antwerpenaltoetting @altoetting.herz.bayerns #daheiminbayern #landkreisaltötting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https://quintly-eu-image-storage.s3.amazonaws.com/3d771ea3008ac1aead09f497e0104e20/d63a71fcbc2627105d6abe44c7bdfa46.jpg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09/02/2024 12:24:32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1668</a:t>
                      </a:r>
                    </a:p>
                  </a:txBody>
                  <a:tcPr/>
                </a:tc>
                <a:extLst>
                  <a:ext uri="{0D108BD9-81ED-4DB2-BD59-A6C34878D82A}">
                    <a16:rowId xmlns:a16="http://schemas.microsoft.com/office/drawing/2014/main" val="3126539032"/>
                  </a:ext>
                </a:extLst>
              </a:tr>
            </a:tbl>
          </a:graphicData>
        </a:graphic>
      </p:graphicFrame>
      <p:sp>
        <p:nvSpPr>
          <p:cNvPr id="4" name="Text Placeholder 3">
            <a:extLst>
              <a:ext uri="{FF2B5EF4-FFF2-40B4-BE49-F238E27FC236}">
                <a16:creationId xmlns:a16="http://schemas.microsoft.com/office/drawing/2014/main" id="{98B9BF5F-7441-4C32-A7EA-6C4BEF6F7F6A}"/>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9242127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71919-BC8B-4A8A-B6EA-9E984D993BD5}"/>
              </a:ext>
            </a:extLst>
          </p:cNvPr>
          <p:cNvSpPr>
            <a:spLocks noGrp="1"/>
          </p:cNvSpPr>
          <p:nvPr>
            <p:ph type="title"/>
          </p:nvPr>
        </p:nvSpPr>
        <p:spPr/>
        <p:txBody>
          <a:bodyPr/>
          <a:lstStyle/>
          <a:p>
            <a:r>
              <a:rPr lang="en-US"/>
              <a:t>Instagram Posts Table with Fans | 2 profiles - 23 of 24</a:t>
            </a:r>
          </a:p>
        </p:txBody>
      </p:sp>
      <p:graphicFrame>
        <p:nvGraphicFramePr>
          <p:cNvPr id="5" name="Table Placeholder 4">
            <a:extLst>
              <a:ext uri="{FF2B5EF4-FFF2-40B4-BE49-F238E27FC236}">
                <a16:creationId xmlns:a16="http://schemas.microsoft.com/office/drawing/2014/main" id="{AB69EE78-7782-4210-89BE-AC84480BC418}"/>
              </a:ext>
            </a:extLst>
          </p:cNvPr>
          <p:cNvGraphicFramePr>
            <a:graphicFrameLocks noGrp="1"/>
          </p:cNvGraphicFramePr>
          <p:nvPr>
            <p:ph type="tbl" sz="quarter" idx="13"/>
            <p:extLst>
              <p:ext uri="{D42A27DB-BD31-4B8C-83A1-F6EECF244321}">
                <p14:modId xmlns:p14="http://schemas.microsoft.com/office/powerpoint/2010/main" val="1359985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70262917"/>
                    </a:ext>
                  </a:extLst>
                </a:gridCol>
                <a:gridCol w="987552">
                  <a:extLst>
                    <a:ext uri="{9D8B030D-6E8A-4147-A177-3AD203B41FA5}">
                      <a16:colId xmlns:a16="http://schemas.microsoft.com/office/drawing/2014/main" val="632564182"/>
                    </a:ext>
                  </a:extLst>
                </a:gridCol>
                <a:gridCol w="493776">
                  <a:extLst>
                    <a:ext uri="{9D8B030D-6E8A-4147-A177-3AD203B41FA5}">
                      <a16:colId xmlns:a16="http://schemas.microsoft.com/office/drawing/2014/main" val="4149167082"/>
                    </a:ext>
                  </a:extLst>
                </a:gridCol>
                <a:gridCol w="493776">
                  <a:extLst>
                    <a:ext uri="{9D8B030D-6E8A-4147-A177-3AD203B41FA5}">
                      <a16:colId xmlns:a16="http://schemas.microsoft.com/office/drawing/2014/main" val="3803293262"/>
                    </a:ext>
                  </a:extLst>
                </a:gridCol>
                <a:gridCol w="493776">
                  <a:extLst>
                    <a:ext uri="{9D8B030D-6E8A-4147-A177-3AD203B41FA5}">
                      <a16:colId xmlns:a16="http://schemas.microsoft.com/office/drawing/2014/main" val="2154795842"/>
                    </a:ext>
                  </a:extLst>
                </a:gridCol>
                <a:gridCol w="493776">
                  <a:extLst>
                    <a:ext uri="{9D8B030D-6E8A-4147-A177-3AD203B41FA5}">
                      <a16:colId xmlns:a16="http://schemas.microsoft.com/office/drawing/2014/main" val="2126541083"/>
                    </a:ext>
                  </a:extLst>
                </a:gridCol>
                <a:gridCol w="493776">
                  <a:extLst>
                    <a:ext uri="{9D8B030D-6E8A-4147-A177-3AD203B41FA5}">
                      <a16:colId xmlns:a16="http://schemas.microsoft.com/office/drawing/2014/main" val="511318588"/>
                    </a:ext>
                  </a:extLst>
                </a:gridCol>
                <a:gridCol w="493776">
                  <a:extLst>
                    <a:ext uri="{9D8B030D-6E8A-4147-A177-3AD203B41FA5}">
                      <a16:colId xmlns:a16="http://schemas.microsoft.com/office/drawing/2014/main" val="3010369939"/>
                    </a:ext>
                  </a:extLst>
                </a:gridCol>
                <a:gridCol w="493776">
                  <a:extLst>
                    <a:ext uri="{9D8B030D-6E8A-4147-A177-3AD203B41FA5}">
                      <a16:colId xmlns:a16="http://schemas.microsoft.com/office/drawing/2014/main" val="3606998771"/>
                    </a:ext>
                  </a:extLst>
                </a:gridCol>
                <a:gridCol w="493776">
                  <a:extLst>
                    <a:ext uri="{9D8B030D-6E8A-4147-A177-3AD203B41FA5}">
                      <a16:colId xmlns:a16="http://schemas.microsoft.com/office/drawing/2014/main" val="3283460298"/>
                    </a:ext>
                  </a:extLst>
                </a:gridCol>
                <a:gridCol w="493776">
                  <a:extLst>
                    <a:ext uri="{9D8B030D-6E8A-4147-A177-3AD203B41FA5}">
                      <a16:colId xmlns:a16="http://schemas.microsoft.com/office/drawing/2014/main" val="58437948"/>
                    </a:ext>
                  </a:extLst>
                </a:gridCol>
                <a:gridCol w="493776">
                  <a:extLst>
                    <a:ext uri="{9D8B030D-6E8A-4147-A177-3AD203B41FA5}">
                      <a16:colId xmlns:a16="http://schemas.microsoft.com/office/drawing/2014/main" val="2216911252"/>
                    </a:ext>
                  </a:extLst>
                </a:gridCol>
                <a:gridCol w="493776">
                  <a:extLst>
                    <a:ext uri="{9D8B030D-6E8A-4147-A177-3AD203B41FA5}">
                      <a16:colId xmlns:a16="http://schemas.microsoft.com/office/drawing/2014/main" val="1110980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453730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martinhuber_csu - 2024-08-01 05:00:32</a:t>
                      </a:r>
                      <a:r>
                        <a:rPr kumimoji="0" lang="de-DE" sz="1000" b="0" i="0" u="none" strike="noStrike" kern="1200" cap="none" spc="0" normalizeH="0" baseline="0" noProof="0">
                          <a:ln>
                            <a:noFill/>
                          </a:ln>
                          <a:solidFill>
                            <a:prstClr val="black"/>
                          </a:solidFill>
                          <a:effectLst/>
                          <a:uLnTx/>
                          <a:uFillTx/>
                          <a:latin typeface="Calibri"/>
                          <a:ea typeface="+mn-ea"/>
                          <a:cs typeface="+mn-cs"/>
                        </a:rPr>
                        <a:t>
 Das #Bundesverfassungsgericht hat die Stellung der CSU gestärkt. Klar ist nun: Die #Ampel darf keine Wahlrechtstricks einsetzen, um die CSU und Bayern mundtot zu machen. Für uns ist klar: Bedingung für eine #Koalition nach der nächsten Bundestagswahl ist eine neue Reform des Wahlrechts, denn dass direkt gewählten Abgeordneten der Einzug ins Parlament verwehrt wird, schadet der direkten Demokratie und kann so nicht bleiben.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https://quintly-eu-image-storage.s3.amazonaws.com/3d771ea3008ac1aead09f497e0104e20/658e13c3b00ed96fda28b21a1285dd49.jpg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09/02/2024 12:24:32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1650</a:t>
                      </a:r>
                    </a:p>
                  </a:txBody>
                  <a:tcPr/>
                </a:tc>
                <a:extLst>
                  <a:ext uri="{0D108BD9-81ED-4DB2-BD59-A6C34878D82A}">
                    <a16:rowId xmlns:a16="http://schemas.microsoft.com/office/drawing/2014/main" val="2472930792"/>
                  </a:ext>
                </a:extLst>
              </a:tr>
            </a:tbl>
          </a:graphicData>
        </a:graphic>
      </p:graphicFrame>
      <p:sp>
        <p:nvSpPr>
          <p:cNvPr id="4" name="Text Placeholder 3">
            <a:extLst>
              <a:ext uri="{FF2B5EF4-FFF2-40B4-BE49-F238E27FC236}">
                <a16:creationId xmlns:a16="http://schemas.microsoft.com/office/drawing/2014/main" id="{BB0876F3-8CBF-436B-AF5E-411627FA328F}"/>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4598564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20322-9D3B-4EC0-98DA-8AED73C88CCC}"/>
              </a:ext>
            </a:extLst>
          </p:cNvPr>
          <p:cNvSpPr>
            <a:spLocks noGrp="1"/>
          </p:cNvSpPr>
          <p:nvPr>
            <p:ph type="title"/>
          </p:nvPr>
        </p:nvSpPr>
        <p:spPr/>
        <p:txBody>
          <a:bodyPr/>
          <a:lstStyle/>
          <a:p>
            <a:r>
              <a:rPr lang="en-US"/>
              <a:t>Instagram Posts Table with Fans | 2 profiles - 24 of 24</a:t>
            </a:r>
          </a:p>
        </p:txBody>
      </p:sp>
      <p:graphicFrame>
        <p:nvGraphicFramePr>
          <p:cNvPr id="5" name="Table Placeholder 4">
            <a:extLst>
              <a:ext uri="{FF2B5EF4-FFF2-40B4-BE49-F238E27FC236}">
                <a16:creationId xmlns:a16="http://schemas.microsoft.com/office/drawing/2014/main" id="{D0275D2C-423C-428E-B5CE-ABC061E49978}"/>
              </a:ext>
            </a:extLst>
          </p:cNvPr>
          <p:cNvGraphicFramePr>
            <a:graphicFrameLocks noGrp="1"/>
          </p:cNvGraphicFramePr>
          <p:nvPr>
            <p:ph type="tbl" sz="quarter" idx="13"/>
            <p:extLst>
              <p:ext uri="{D42A27DB-BD31-4B8C-83A1-F6EECF244321}">
                <p14:modId xmlns:p14="http://schemas.microsoft.com/office/powerpoint/2010/main" val="695086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78059158"/>
                    </a:ext>
                  </a:extLst>
                </a:gridCol>
                <a:gridCol w="987552">
                  <a:extLst>
                    <a:ext uri="{9D8B030D-6E8A-4147-A177-3AD203B41FA5}">
                      <a16:colId xmlns:a16="http://schemas.microsoft.com/office/drawing/2014/main" val="3024926417"/>
                    </a:ext>
                  </a:extLst>
                </a:gridCol>
                <a:gridCol w="493776">
                  <a:extLst>
                    <a:ext uri="{9D8B030D-6E8A-4147-A177-3AD203B41FA5}">
                      <a16:colId xmlns:a16="http://schemas.microsoft.com/office/drawing/2014/main" val="2049767253"/>
                    </a:ext>
                  </a:extLst>
                </a:gridCol>
                <a:gridCol w="493776">
                  <a:extLst>
                    <a:ext uri="{9D8B030D-6E8A-4147-A177-3AD203B41FA5}">
                      <a16:colId xmlns:a16="http://schemas.microsoft.com/office/drawing/2014/main" val="376561915"/>
                    </a:ext>
                  </a:extLst>
                </a:gridCol>
                <a:gridCol w="493776">
                  <a:extLst>
                    <a:ext uri="{9D8B030D-6E8A-4147-A177-3AD203B41FA5}">
                      <a16:colId xmlns:a16="http://schemas.microsoft.com/office/drawing/2014/main" val="2639115072"/>
                    </a:ext>
                  </a:extLst>
                </a:gridCol>
                <a:gridCol w="493776">
                  <a:extLst>
                    <a:ext uri="{9D8B030D-6E8A-4147-A177-3AD203B41FA5}">
                      <a16:colId xmlns:a16="http://schemas.microsoft.com/office/drawing/2014/main" val="661025396"/>
                    </a:ext>
                  </a:extLst>
                </a:gridCol>
                <a:gridCol w="493776">
                  <a:extLst>
                    <a:ext uri="{9D8B030D-6E8A-4147-A177-3AD203B41FA5}">
                      <a16:colId xmlns:a16="http://schemas.microsoft.com/office/drawing/2014/main" val="3615187040"/>
                    </a:ext>
                  </a:extLst>
                </a:gridCol>
                <a:gridCol w="493776">
                  <a:extLst>
                    <a:ext uri="{9D8B030D-6E8A-4147-A177-3AD203B41FA5}">
                      <a16:colId xmlns:a16="http://schemas.microsoft.com/office/drawing/2014/main" val="3516996425"/>
                    </a:ext>
                  </a:extLst>
                </a:gridCol>
                <a:gridCol w="493776">
                  <a:extLst>
                    <a:ext uri="{9D8B030D-6E8A-4147-A177-3AD203B41FA5}">
                      <a16:colId xmlns:a16="http://schemas.microsoft.com/office/drawing/2014/main" val="3929602035"/>
                    </a:ext>
                  </a:extLst>
                </a:gridCol>
                <a:gridCol w="493776">
                  <a:extLst>
                    <a:ext uri="{9D8B030D-6E8A-4147-A177-3AD203B41FA5}">
                      <a16:colId xmlns:a16="http://schemas.microsoft.com/office/drawing/2014/main" val="1476061279"/>
                    </a:ext>
                  </a:extLst>
                </a:gridCol>
                <a:gridCol w="493776">
                  <a:extLst>
                    <a:ext uri="{9D8B030D-6E8A-4147-A177-3AD203B41FA5}">
                      <a16:colId xmlns:a16="http://schemas.microsoft.com/office/drawing/2014/main" val="1149101344"/>
                    </a:ext>
                  </a:extLst>
                </a:gridCol>
                <a:gridCol w="493776">
                  <a:extLst>
                    <a:ext uri="{9D8B030D-6E8A-4147-A177-3AD203B41FA5}">
                      <a16:colId xmlns:a16="http://schemas.microsoft.com/office/drawing/2014/main" val="1861720090"/>
                    </a:ext>
                  </a:extLst>
                </a:gridCol>
                <a:gridCol w="493776">
                  <a:extLst>
                    <a:ext uri="{9D8B030D-6E8A-4147-A177-3AD203B41FA5}">
                      <a16:colId xmlns:a16="http://schemas.microsoft.com/office/drawing/2014/main" val="423778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814314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martinhuber_csu - 2024-08-02 07:55:24</a:t>
                      </a:r>
                      <a:r>
                        <a:rPr kumimoji="0" lang="de-DE" sz="1000" b="0" i="0" u="none" strike="noStrike" kern="1200" cap="none" spc="0" normalizeH="0" baseline="0" noProof="0">
                          <a:ln>
                            <a:noFill/>
                          </a:ln>
                          <a:solidFill>
                            <a:prstClr val="black"/>
                          </a:solidFill>
                          <a:effectLst/>
                          <a:uLnTx/>
                          <a:uFillTx/>
                          <a:latin typeface="Calibri"/>
                          <a:ea typeface="+mn-ea"/>
                          <a:cs typeface="+mn-cs"/>
                        </a:rPr>
                        <a:t>
 Das erneute Haushalts-Debakel der #Ampel ist an Peinlichkeit nicht zu überbieten. Eine #Regierung, die es nicht einmal schafft, einen funktionierenden #Haushalt aufzustellen, sollte endlich das Handtuch werfen. Wann lernen Christian #Lindner und Co endlich, dass man mit Schiebereien und Tricks im Haushalt nicht weiterkommt? Die Ampel hat in Sachen Haushalt komplett versagt.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https://quintly-eu-image-storage.s3.amazonaws.com/3d771ea3008ac1aead09f497e0104e20/ae6f0fac35ffd150174401349d8991ed.jpg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09/02/2024 00:36:15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1597</a:t>
                      </a:r>
                    </a:p>
                  </a:txBody>
                  <a:tcPr/>
                </a:tc>
                <a:extLst>
                  <a:ext uri="{0D108BD9-81ED-4DB2-BD59-A6C34878D82A}">
                    <a16:rowId xmlns:a16="http://schemas.microsoft.com/office/drawing/2014/main" val="2868030864"/>
                  </a:ext>
                </a:extLst>
              </a:tr>
            </a:tbl>
          </a:graphicData>
        </a:graphic>
      </p:graphicFrame>
      <p:sp>
        <p:nvSpPr>
          <p:cNvPr id="4" name="Text Placeholder 3">
            <a:extLst>
              <a:ext uri="{FF2B5EF4-FFF2-40B4-BE49-F238E27FC236}">
                <a16:creationId xmlns:a16="http://schemas.microsoft.com/office/drawing/2014/main" id="{1E120FD2-8C27-4A8D-B980-90A1758EBBAE}"/>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50776970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3536</Words>
  <Application>Microsoft Office PowerPoint</Application>
  <PresentationFormat>On-screen Show (4:3)</PresentationFormat>
  <Paragraphs>685</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Calibri</vt:lpstr>
      <vt:lpstr>Arial</vt:lpstr>
      <vt:lpstr>quintly_template</vt:lpstr>
      <vt:lpstr>Instagram Posts Table with Fans | 2 profiles - 1 of 24</vt:lpstr>
      <vt:lpstr>Instagram Posts Table with Fans | 2 profiles - 2 of 24</vt:lpstr>
      <vt:lpstr>Instagram Posts Table with Fans | 2 profiles - 3 of 24</vt:lpstr>
      <vt:lpstr>Instagram Posts Table with Fans | 2 profiles - 4 of 24</vt:lpstr>
      <vt:lpstr>Instagram Posts Table with Fans | 2 profiles - 5 of 24</vt:lpstr>
      <vt:lpstr>Instagram Posts Table with Fans | 2 profiles - 6 of 24</vt:lpstr>
      <vt:lpstr>Instagram Posts Table with Fans | 2 profiles - 7 of 24</vt:lpstr>
      <vt:lpstr>Instagram Posts Table with Fans | 2 profiles - 8 of 24</vt:lpstr>
      <vt:lpstr>Instagram Posts Table with Fans | 2 profiles - 9 of 24</vt:lpstr>
      <vt:lpstr>Instagram Posts Table with Fans | 2 profiles - 10 of 24</vt:lpstr>
      <vt:lpstr>Instagram Posts Table with Fans | 2 profiles - 11 of 24</vt:lpstr>
      <vt:lpstr>Instagram Posts Table with Fans | 2 profiles - 12 of 24</vt:lpstr>
      <vt:lpstr>Instagram Posts Table with Fans | 2 profiles - 13 of 24</vt:lpstr>
      <vt:lpstr>Instagram Posts Table with Fans | 2 profiles - 14 of 24</vt:lpstr>
      <vt:lpstr>Instagram Posts Table with Fans | 2 profiles - 15 of 24</vt:lpstr>
      <vt:lpstr>Instagram Posts Table with Fans | 2 profiles - 16 of 24</vt:lpstr>
      <vt:lpstr>Instagram Posts Table with Fans | 2 profiles - 17 of 24</vt:lpstr>
      <vt:lpstr>Instagram Posts Table with Fans | 2 profiles - 18 of 24</vt:lpstr>
      <vt:lpstr>Instagram Posts Table with Fans | 2 profiles - 19 of 24</vt:lpstr>
      <vt:lpstr>Instagram Posts Table with Fans | 2 profiles - 20 of 24</vt:lpstr>
      <vt:lpstr>Instagram Posts Table with Fans | 2 profiles - 21 of 24</vt:lpstr>
      <vt:lpstr>Instagram Posts Table with Fans | 2 profiles - 22 of 24</vt:lpstr>
      <vt:lpstr>Instagram Posts Table with Fans | 2 profiles - 23 of 24</vt:lpstr>
      <vt:lpstr>Instagram Posts Table with Fans | 2 profiles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with Fans | 2 profiles - 1 of 24</dc:title>
  <dc:creator>Frederik Born</dc:creator>
  <cp:lastModifiedBy>Frederik Born</cp:lastModifiedBy>
  <cp:revision>1</cp:revision>
  <dcterms:created xsi:type="dcterms:W3CDTF">2024-09-02T13:36:55Z</dcterms:created>
  <dcterms:modified xsi:type="dcterms:W3CDTF">2024-09-02T13:41:22Z</dcterms:modified>
</cp:coreProperties>
</file>