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3" r:id="rId7"/>
    <p:sldId id="264" r:id="rId8"/>
    <p:sldId id="265" r:id="rId9"/>
    <p:sldId id="267" r:id="rId10"/>
    <p:sldId id="268" r:id="rId11"/>
    <p:sldId id="269" r:id="rId12"/>
    <p:sldId id="271" r:id="rId13"/>
    <p:sldId id="272" r:id="rId14"/>
    <p:sldId id="273" r:id="rId15"/>
    <p:sldId id="274" r:id="rId16"/>
    <p:sldId id="275" r:id="rId17"/>
    <p:sldId id="277" r:id="rId18"/>
    <p:sldId id="278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 35-44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hanwagofficial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8486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39-4AD2-BBA8-25B4076C8C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 25-34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hanwagofficial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7339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C39-4AD2-BBA8-25B4076C8C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Male 45-54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hanwagofficial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4654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C39-4AD2-BBA8-25B4076C8CC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Unknown 35-44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hanwagofficial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3541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C39-4AD2-BBA8-25B4076C8CC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Unknown 25-34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hanwagofficial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3345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C39-4AD2-BBA8-25B4076C8CC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Female 35-44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hanwagofficial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3163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C39-4AD2-BBA8-25B4076C8CC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Female 25-34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hanwagofficial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2868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C39-4AD2-BBA8-25B4076C8CC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Unknown 45-54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hanwagofficial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1878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C39-4AD2-BBA8-25B4076C8CC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Female 45-54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hanwagofficial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1647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C39-4AD2-BBA8-25B4076C8CC5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Male 55-64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hanwagofficial</c:v>
                </c:pt>
              </c:strCache>
            </c:strRef>
          </c:cat>
          <c:val>
            <c:numRef>
              <c:f>Sheet1!$K$2</c:f>
              <c:numCache>
                <c:formatCode>General</c:formatCode>
                <c:ptCount val="1"/>
                <c:pt idx="0">
                  <c:v>1466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0C39-4AD2-BBA8-25B4076C8CC5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Male 18-24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hanwagofficial</c:v>
                </c:pt>
              </c:strCache>
            </c:strRef>
          </c:cat>
          <c:val>
            <c:numRef>
              <c:f>Sheet1!$L$2</c:f>
              <c:numCache>
                <c:formatCode>General</c:formatCode>
                <c:ptCount val="1"/>
                <c:pt idx="0">
                  <c:v>1459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C39-4AD2-BBA8-25B4076C8CC5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Unknown 18-24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hanwagofficial</c:v>
                </c:pt>
              </c:strCache>
            </c:strRef>
          </c:cat>
          <c:val>
            <c:numRef>
              <c:f>Sheet1!$M$2</c:f>
              <c:numCache>
                <c:formatCode>General</c:formatCode>
                <c:ptCount val="1"/>
                <c:pt idx="0">
                  <c:v>1071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0C39-4AD2-BBA8-25B4076C8CC5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Unknown 55-64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hanwagofficial</c:v>
                </c:pt>
              </c:strCache>
            </c:strRef>
          </c:cat>
          <c:val>
            <c:numRef>
              <c:f>Sheet1!$N$2</c:f>
              <c:numCache>
                <c:formatCode>General</c:formatCode>
                <c:ptCount val="1"/>
                <c:pt idx="0">
                  <c:v>710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C39-4AD2-BBA8-25B4076C8CC5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Female 55-64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hanwagofficial</c:v>
                </c:pt>
              </c:strCache>
            </c:strRef>
          </c:cat>
          <c:val>
            <c:numRef>
              <c:f>Sheet1!$O$2</c:f>
              <c:numCache>
                <c:formatCode>General</c:formatCode>
                <c:ptCount val="1"/>
                <c:pt idx="0">
                  <c:v>649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0C39-4AD2-BBA8-25B4076C8CC5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Male 65+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hanwagofficial</c:v>
                </c:pt>
              </c:strCache>
            </c:strRef>
          </c:cat>
          <c:val>
            <c:numRef>
              <c:f>Sheet1!$P$2</c:f>
              <c:numCache>
                <c:formatCode>General</c:formatCode>
                <c:ptCount val="1"/>
                <c:pt idx="0">
                  <c:v>442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0C39-4AD2-BBA8-25B4076C8CC5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Female 18-24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hanwagofficial</c:v>
                </c:pt>
              </c:strCache>
            </c:strRef>
          </c:cat>
          <c:val>
            <c:numRef>
              <c:f>Sheet1!$Q$2</c:f>
              <c:numCache>
                <c:formatCode>General</c:formatCode>
                <c:ptCount val="1"/>
                <c:pt idx="0">
                  <c:v>376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0C39-4AD2-BBA8-25B4076C8CC5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Unknown 65+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hanwagofficial</c:v>
                </c:pt>
              </c:strCache>
            </c:strRef>
          </c:cat>
          <c:val>
            <c:numRef>
              <c:f>Sheet1!$R$2</c:f>
              <c:numCache>
                <c:formatCode>General</c:formatCode>
                <c:ptCount val="1"/>
                <c:pt idx="0">
                  <c:v>286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C39-4AD2-BBA8-25B4076C8CC5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Female 65+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hanwagofficial</c:v>
                </c:pt>
              </c:strCache>
            </c:strRef>
          </c:cat>
          <c:val>
            <c:numRef>
              <c:f>Sheet1!$S$2</c:f>
              <c:numCache>
                <c:formatCode>General</c:formatCode>
                <c:ptCount val="1"/>
                <c:pt idx="0">
                  <c:v>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0C39-4AD2-BBA8-25B4076C8CC5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Male 13-17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hanwagofficial</c:v>
                </c:pt>
              </c:strCache>
            </c:strRef>
          </c:cat>
          <c:val>
            <c:numRef>
              <c:f>Sheet1!$T$2</c:f>
              <c:numCache>
                <c:formatCode>General</c:formatCode>
                <c:ptCount val="1"/>
                <c:pt idx="0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0C39-4AD2-BBA8-25B4076C8CC5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Unknown 13-17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hanwagofficial</c:v>
                </c:pt>
              </c:strCache>
            </c:strRef>
          </c:cat>
          <c:val>
            <c:numRef>
              <c:f>Sheet1!$U$2</c:f>
              <c:numCache>
                <c:formatCode>General</c:formatCode>
                <c:ptCount val="1"/>
                <c:pt idx="0">
                  <c:v>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0C39-4AD2-BBA8-25B4076C8CC5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Female 13-17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hanwagofficial</c:v>
                </c:pt>
              </c:strCache>
            </c:strRef>
          </c:cat>
          <c:val>
            <c:numRef>
              <c:f>Sheet1!$V$2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0C39-4AD2-BBA8-25B4076C8C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8097240"/>
        <c:axId val="398098224"/>
      </c:barChart>
      <c:catAx>
        <c:axId val="398097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098224"/>
        <c:crosses val="autoZero"/>
        <c:auto val="1"/>
        <c:lblAlgn val="ctr"/>
        <c:lblOffset val="100"/>
        <c:noMultiLvlLbl val="0"/>
      </c:catAx>
      <c:valAx>
        <c:axId val="398098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097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Hanwag - Outdoor Footwear Since 1921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45444</c:v>
                </c:pt>
                <c:pt idx="1">
                  <c:v>45445</c:v>
                </c:pt>
                <c:pt idx="2">
                  <c:v>45446</c:v>
                </c:pt>
                <c:pt idx="3">
                  <c:v>45447</c:v>
                </c:pt>
                <c:pt idx="4">
                  <c:v>45448</c:v>
                </c:pt>
                <c:pt idx="5">
                  <c:v>45449</c:v>
                </c:pt>
                <c:pt idx="6">
                  <c:v>45450</c:v>
                </c:pt>
                <c:pt idx="7">
                  <c:v>45451</c:v>
                </c:pt>
                <c:pt idx="8">
                  <c:v>45452</c:v>
                </c:pt>
                <c:pt idx="9">
                  <c:v>45453</c:v>
                </c:pt>
                <c:pt idx="10">
                  <c:v>45454</c:v>
                </c:pt>
                <c:pt idx="11">
                  <c:v>45455</c:v>
                </c:pt>
                <c:pt idx="12">
                  <c:v>45456</c:v>
                </c:pt>
                <c:pt idx="13">
                  <c:v>45457</c:v>
                </c:pt>
                <c:pt idx="14">
                  <c:v>45458</c:v>
                </c:pt>
                <c:pt idx="15">
                  <c:v>45459</c:v>
                </c:pt>
                <c:pt idx="16">
                  <c:v>45460</c:v>
                </c:pt>
                <c:pt idx="17">
                  <c:v>45461</c:v>
                </c:pt>
                <c:pt idx="18">
                  <c:v>45462</c:v>
                </c:pt>
                <c:pt idx="19">
                  <c:v>45463</c:v>
                </c:pt>
                <c:pt idx="20">
                  <c:v>45464</c:v>
                </c:pt>
                <c:pt idx="21">
                  <c:v>45465</c:v>
                </c:pt>
                <c:pt idx="22">
                  <c:v>45466</c:v>
                </c:pt>
                <c:pt idx="23">
                  <c:v>45467</c:v>
                </c:pt>
                <c:pt idx="24">
                  <c:v>45468</c:v>
                </c:pt>
                <c:pt idx="25">
                  <c:v>45469</c:v>
                </c:pt>
                <c:pt idx="26">
                  <c:v>45470</c:v>
                </c:pt>
                <c:pt idx="27">
                  <c:v>45471</c:v>
                </c:pt>
                <c:pt idx="28">
                  <c:v>45472</c:v>
                </c:pt>
                <c:pt idx="29">
                  <c:v>45473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27632</c:v>
                </c:pt>
                <c:pt idx="1">
                  <c:v>27637</c:v>
                </c:pt>
                <c:pt idx="2">
                  <c:v>27641</c:v>
                </c:pt>
                <c:pt idx="3">
                  <c:v>27646</c:v>
                </c:pt>
                <c:pt idx="4">
                  <c:v>27648</c:v>
                </c:pt>
                <c:pt idx="5">
                  <c:v>27652</c:v>
                </c:pt>
                <c:pt idx="6">
                  <c:v>27658</c:v>
                </c:pt>
                <c:pt idx="7">
                  <c:v>27665</c:v>
                </c:pt>
                <c:pt idx="8">
                  <c:v>27677</c:v>
                </c:pt>
                <c:pt idx="9">
                  <c:v>27677</c:v>
                </c:pt>
                <c:pt idx="10">
                  <c:v>27677</c:v>
                </c:pt>
                <c:pt idx="11">
                  <c:v>27677</c:v>
                </c:pt>
                <c:pt idx="12">
                  <c:v>27679</c:v>
                </c:pt>
                <c:pt idx="13">
                  <c:v>27680</c:v>
                </c:pt>
                <c:pt idx="14">
                  <c:v>27682</c:v>
                </c:pt>
                <c:pt idx="15">
                  <c:v>27682</c:v>
                </c:pt>
                <c:pt idx="16">
                  <c:v>27684</c:v>
                </c:pt>
                <c:pt idx="17">
                  <c:v>27687</c:v>
                </c:pt>
                <c:pt idx="18">
                  <c:v>27688</c:v>
                </c:pt>
                <c:pt idx="19">
                  <c:v>27689</c:v>
                </c:pt>
                <c:pt idx="20">
                  <c:v>27690</c:v>
                </c:pt>
                <c:pt idx="21">
                  <c:v>27691</c:v>
                </c:pt>
                <c:pt idx="22">
                  <c:v>27690</c:v>
                </c:pt>
                <c:pt idx="23">
                  <c:v>27689</c:v>
                </c:pt>
                <c:pt idx="24">
                  <c:v>27686</c:v>
                </c:pt>
                <c:pt idx="25">
                  <c:v>27687</c:v>
                </c:pt>
                <c:pt idx="26">
                  <c:v>27688</c:v>
                </c:pt>
                <c:pt idx="27">
                  <c:v>27691</c:v>
                </c:pt>
                <c:pt idx="28">
                  <c:v>27692</c:v>
                </c:pt>
                <c:pt idx="29">
                  <c:v>27692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9F-41F8-AB03-704DC3E84D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9710416"/>
        <c:axId val="529705168"/>
      </c:lineChart>
      <c:dateAx>
        <c:axId val="529710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9705168"/>
        <c:crosses val="autoZero"/>
        <c:auto val="1"/>
        <c:lblOffset val="100"/>
        <c:baseTimeUnit val="days"/>
      </c:dateAx>
      <c:valAx>
        <c:axId val="529705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9710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hanwagofficial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45444</c:v>
                </c:pt>
                <c:pt idx="1">
                  <c:v>45445</c:v>
                </c:pt>
                <c:pt idx="2">
                  <c:v>45446</c:v>
                </c:pt>
                <c:pt idx="3">
                  <c:v>45447</c:v>
                </c:pt>
                <c:pt idx="4">
                  <c:v>45448</c:v>
                </c:pt>
                <c:pt idx="5">
                  <c:v>45449</c:v>
                </c:pt>
                <c:pt idx="6">
                  <c:v>45450</c:v>
                </c:pt>
                <c:pt idx="7">
                  <c:v>45451</c:v>
                </c:pt>
                <c:pt idx="8">
                  <c:v>45452</c:v>
                </c:pt>
                <c:pt idx="9">
                  <c:v>45453</c:v>
                </c:pt>
                <c:pt idx="10">
                  <c:v>45454</c:v>
                </c:pt>
                <c:pt idx="11">
                  <c:v>45455</c:v>
                </c:pt>
                <c:pt idx="12">
                  <c:v>45456</c:v>
                </c:pt>
                <c:pt idx="13">
                  <c:v>45457</c:v>
                </c:pt>
                <c:pt idx="14">
                  <c:v>45458</c:v>
                </c:pt>
                <c:pt idx="15">
                  <c:v>45459</c:v>
                </c:pt>
                <c:pt idx="16">
                  <c:v>45460</c:v>
                </c:pt>
                <c:pt idx="17">
                  <c:v>45461</c:v>
                </c:pt>
                <c:pt idx="18">
                  <c:v>45462</c:v>
                </c:pt>
                <c:pt idx="19">
                  <c:v>45463</c:v>
                </c:pt>
                <c:pt idx="20">
                  <c:v>45464</c:v>
                </c:pt>
                <c:pt idx="21">
                  <c:v>45465</c:v>
                </c:pt>
                <c:pt idx="22">
                  <c:v>45466</c:v>
                </c:pt>
                <c:pt idx="23">
                  <c:v>45467</c:v>
                </c:pt>
                <c:pt idx="24">
                  <c:v>45468</c:v>
                </c:pt>
                <c:pt idx="25">
                  <c:v>45469</c:v>
                </c:pt>
                <c:pt idx="26">
                  <c:v>45470</c:v>
                </c:pt>
                <c:pt idx="27">
                  <c:v>45471</c:v>
                </c:pt>
                <c:pt idx="28">
                  <c:v>45472</c:v>
                </c:pt>
                <c:pt idx="29">
                  <c:v>45473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43402</c:v>
                </c:pt>
                <c:pt idx="1">
                  <c:v>43422</c:v>
                </c:pt>
                <c:pt idx="2">
                  <c:v>43464</c:v>
                </c:pt>
                <c:pt idx="3">
                  <c:v>43490</c:v>
                </c:pt>
                <c:pt idx="4">
                  <c:v>43547</c:v>
                </c:pt>
                <c:pt idx="5">
                  <c:v>43569</c:v>
                </c:pt>
                <c:pt idx="6">
                  <c:v>43595</c:v>
                </c:pt>
                <c:pt idx="7">
                  <c:v>43615</c:v>
                </c:pt>
                <c:pt idx="8">
                  <c:v>43636</c:v>
                </c:pt>
                <c:pt idx="9">
                  <c:v>43671</c:v>
                </c:pt>
                <c:pt idx="10">
                  <c:v>43711</c:v>
                </c:pt>
                <c:pt idx="11">
                  <c:v>43746</c:v>
                </c:pt>
                <c:pt idx="12">
                  <c:v>43780</c:v>
                </c:pt>
                <c:pt idx="13">
                  <c:v>43811</c:v>
                </c:pt>
                <c:pt idx="14">
                  <c:v>43826</c:v>
                </c:pt>
                <c:pt idx="15">
                  <c:v>43829</c:v>
                </c:pt>
                <c:pt idx="16">
                  <c:v>43830</c:v>
                </c:pt>
                <c:pt idx="17">
                  <c:v>43854</c:v>
                </c:pt>
                <c:pt idx="18">
                  <c:v>43891</c:v>
                </c:pt>
                <c:pt idx="19">
                  <c:v>43898</c:v>
                </c:pt>
                <c:pt idx="20">
                  <c:v>43919</c:v>
                </c:pt>
                <c:pt idx="21">
                  <c:v>43934</c:v>
                </c:pt>
                <c:pt idx="22">
                  <c:v>43943</c:v>
                </c:pt>
                <c:pt idx="23">
                  <c:v>44551</c:v>
                </c:pt>
                <c:pt idx="24">
                  <c:v>44718</c:v>
                </c:pt>
                <c:pt idx="25">
                  <c:v>44805</c:v>
                </c:pt>
                <c:pt idx="26">
                  <c:v>44850</c:v>
                </c:pt>
                <c:pt idx="27">
                  <c:v>44877</c:v>
                </c:pt>
                <c:pt idx="28">
                  <c:v>44899</c:v>
                </c:pt>
                <c:pt idx="29">
                  <c:v>44968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0A-48F9-92E8-41189627C7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9707464"/>
        <c:axId val="529713696"/>
      </c:lineChart>
      <c:dateAx>
        <c:axId val="529707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9713696"/>
        <c:crosses val="autoZero"/>
        <c:auto val="1"/>
        <c:lblOffset val="100"/>
        <c:baseTimeUnit val="days"/>
      </c:dateAx>
      <c:valAx>
        <c:axId val="529713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9707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49ABB-33A1-4D46-92C7-6CBFA8D318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Demographics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5FF94A-5119-4A73-8650-BECAFB48812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LOBECO GmbH</a:t>
            </a:r>
          </a:p>
        </p:txBody>
      </p:sp>
    </p:spTree>
    <p:extLst>
      <p:ext uri="{BB962C8B-B14F-4D97-AF65-F5344CB8AC3E}">
        <p14:creationId xmlns:p14="http://schemas.microsoft.com/office/powerpoint/2010/main" val="178569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03438-C84F-4084-96B6-1D4D372F7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Demographics | Hanwag FB/IG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348254-AE34-44EA-94D9-2FE6A7E22D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15374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1D6874-342D-470A-B783-22F077FB39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82F5C-F1DF-4B6B-9A17-FAC01C262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81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5D29E-37C7-4EF8-BB28-72742407C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Hanwag FB/IG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81A395-0B04-4341-8EAE-81C7E2D2ED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96274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5264491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4895737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14741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749607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25308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4952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33.335827036732 %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903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11.202962519638 %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327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Netherlands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6.624523079225 %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765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Finland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5.304107129498 %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126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4.9599760604474 %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454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Hungary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4.7243210892496 %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096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3.8265878656393 %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447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3.2692451559811 %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320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Denmark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2.850302984963 %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045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Czech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2.2031869529438 %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5668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DFEF32-3655-45F2-83CE-108BE868BD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06/01/2024 - 06/30/2024</a:t>
            </a:r>
          </a:p>
        </p:txBody>
      </p:sp>
    </p:spTree>
    <p:extLst>
      <p:ext uri="{BB962C8B-B14F-4D97-AF65-F5344CB8AC3E}">
        <p14:creationId xmlns:p14="http://schemas.microsoft.com/office/powerpoint/2010/main" val="2089056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A1CD5-7777-491F-A0B3-768DE621F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Hanwag FB/IG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2F3B12-2ACD-49C1-BD7E-BFFC4A398A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3391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6097889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1656971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959882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5705652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132194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81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1.9039425450737 %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672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1.6944714595646 %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307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1.668287573876 %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968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Slovakia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1.6533253534825 %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221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1.5710331413182 %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799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1.5411087005312 %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446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Taiwan, Province of 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1.0997231989227 %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861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0.8790304481185 %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946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0.83040323183961 %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453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Romania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0.69948380339642 %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4266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519712-F374-48F4-B234-2217C303B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06/01/2024 - 06/30/2024</a:t>
            </a:r>
          </a:p>
        </p:txBody>
      </p:sp>
    </p:spTree>
    <p:extLst>
      <p:ext uri="{BB962C8B-B14F-4D97-AF65-F5344CB8AC3E}">
        <p14:creationId xmlns:p14="http://schemas.microsoft.com/office/powerpoint/2010/main" val="1967726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9676-1A6F-49C8-B994-43DD1C95A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Hanwag FB/IG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3E9B12-5140-4941-9E68-2AB00FB4AD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73706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920044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3208573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9528342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3735764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532418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724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0.62841325652727 %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038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0.54986159946136 %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471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Norway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0.53489937906785 %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347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0.52367771377272 %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254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Croatia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0.51619660357597 %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469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C4D066-5AD1-4636-90A4-D9FB5E3ED5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06/01/2024 - 06/30/2024</a:t>
            </a:r>
          </a:p>
        </p:txBody>
      </p:sp>
    </p:spTree>
    <p:extLst>
      <p:ext uri="{BB962C8B-B14F-4D97-AF65-F5344CB8AC3E}">
        <p14:creationId xmlns:p14="http://schemas.microsoft.com/office/powerpoint/2010/main" val="3832171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C86C7-17CA-4FEC-B039-69FC02FDA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Country Table | Hanwag FB/IG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BE589F-CA62-493D-A1D2-838D59C78F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07551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03563750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6405602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999018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82981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32301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64434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74021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01712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31918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023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702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25.63 %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434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8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493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893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Netherlands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94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006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238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170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9602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F4A3AD-05AD-49FE-A9CB-9B3E7AD014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05/31/2024 - 06/30/2024</a:t>
            </a:r>
          </a:p>
        </p:txBody>
      </p:sp>
    </p:spTree>
    <p:extLst>
      <p:ext uri="{BB962C8B-B14F-4D97-AF65-F5344CB8AC3E}">
        <p14:creationId xmlns:p14="http://schemas.microsoft.com/office/powerpoint/2010/main" val="1120098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4868C-C2FC-4375-9D11-4D689A962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Country Table | Hanwag FB/IG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3B4966-0434-4FE6-9471-815062D4BD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75467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59850745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02158173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115926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64811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22261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28832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28322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54615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77164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466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576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10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427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Finland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382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Japan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942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Korea, Republic 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030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Hungary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135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193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074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Taiwan, Province of 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1379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E6D0B0-554B-4987-A063-8E6DF8B784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05/31/2024 - 06/30/2024</a:t>
            </a:r>
          </a:p>
        </p:txBody>
      </p:sp>
    </p:spTree>
    <p:extLst>
      <p:ext uri="{BB962C8B-B14F-4D97-AF65-F5344CB8AC3E}">
        <p14:creationId xmlns:p14="http://schemas.microsoft.com/office/powerpoint/2010/main" val="7092252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BA61F-59D7-4869-8F36-544E26F31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Country Table | Hanwag FB/IG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B50B1C-313A-453E-A32A-D027BFC0C5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53254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79318886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59076400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162610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351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465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41310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15077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99445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22964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703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Ukraine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915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Denmark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924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669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Norway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82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3600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564BC5-9B64-4D48-90BC-450A3B87B9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05/31/2024 - 06/30/2024</a:t>
            </a:r>
          </a:p>
        </p:txBody>
      </p:sp>
    </p:spTree>
    <p:extLst>
      <p:ext uri="{BB962C8B-B14F-4D97-AF65-F5344CB8AC3E}">
        <p14:creationId xmlns:p14="http://schemas.microsoft.com/office/powerpoint/2010/main" val="2097735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B31E3-D4DB-4B2F-8EDB-A2945C261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Engaged Audience by City Table | Hanwag FB/IG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9603B4-0956-4B8F-88B3-43C7F9ED9A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03109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16707381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69589422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749951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63425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02967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31364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00458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69590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18916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Account Reached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133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Munich, 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-4.55 %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-2.50 %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42.19 %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491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Berlin, Berlin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39.60 %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860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Bolzano, Trentino-Alto Adige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96.88 %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367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London, England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-5.75 %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-3.53 %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57.69 %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160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Trento, Trentino-Alto Adige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575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Hamburg,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31.33 %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8800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Paris, Île-de-France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43.10 %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809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Milan, Lombardia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64.52 %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581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Verona, Veneto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-7.32 %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72.73 %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457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Frankfurt, Hessen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40.63 %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0831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6BCBF4-0BCA-4139-A2EA-39C2681A2C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05/31/2024 - 06/30/2024</a:t>
            </a:r>
          </a:p>
        </p:txBody>
      </p:sp>
    </p:spTree>
    <p:extLst>
      <p:ext uri="{BB962C8B-B14F-4D97-AF65-F5344CB8AC3E}">
        <p14:creationId xmlns:p14="http://schemas.microsoft.com/office/powerpoint/2010/main" val="626773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36EE1-E3ED-4642-83AB-C364B05DF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Engaged Audience by City Table | Hanwag FB/IG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FF5CA9-DED6-4597-A360-E56E3B9DF2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98311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83136049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4961994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119738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66908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49599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7011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81420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28349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0142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Account Reached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110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Santiago, Santiago Metropolitan Region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-7.69 %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56.52 %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705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Moscow, Moscow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54.55 %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801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Amsterdam, Noord-Holland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41.67 %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743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Jakarta, Jakarta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41.67 %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970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New York, New York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-5.71 %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43.48 %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118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Nuremberg, 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-10.81 %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43.48 %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590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Antwerp, Flemish Region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36.36 %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100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Stuttgart, Baden-Württemberg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-5.26 %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-2.70 %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28.57 %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364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Bremen, Bremen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-6.25 %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043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Dresden, 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-3.03 %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23.08 %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4670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82EF5C-9177-42A9-9F10-1A55972D2A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05/31/2024 - 06/30/2024</a:t>
            </a:r>
          </a:p>
        </p:txBody>
      </p:sp>
    </p:spTree>
    <p:extLst>
      <p:ext uri="{BB962C8B-B14F-4D97-AF65-F5344CB8AC3E}">
        <p14:creationId xmlns:p14="http://schemas.microsoft.com/office/powerpoint/2010/main" val="9030566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63B3C-CDBE-4093-9200-F91EF4185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Engaged Audience by City Table | Hanwag FB/IG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9B9239-C5BE-4F9A-A27E-97E8FD28FC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51455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06933907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7648252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7341110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86148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46822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76476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2694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12401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0040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Account Reached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0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Hanover,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-3.45 %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27.27 %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59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Bangkok, Bangkok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285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Innsbruck, Tyrol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42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Seoul, Seoul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389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hanwagofficial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Tehran, Tehran Province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8754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437419-5615-4B2F-9800-EAE16A7F54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05/31/2024 - 06/30/2024</a:t>
            </a:r>
          </a:p>
        </p:txBody>
      </p:sp>
    </p:spTree>
    <p:extLst>
      <p:ext uri="{BB962C8B-B14F-4D97-AF65-F5344CB8AC3E}">
        <p14:creationId xmlns:p14="http://schemas.microsoft.com/office/powerpoint/2010/main" val="21912225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86D88-CC60-4CFF-92ED-153B74D98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Hanwag FB/IG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B08FF7-1667-4874-AC22-A4C7665AB6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83618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20669833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7481864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673555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319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Budapest, Ungarn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657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München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597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Berlin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516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490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Wien, 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506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Helsinki, Finnland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807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Prag, Tschechien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017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Warschau, Polen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028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Ulaanbaatar, Mongolia, Mongolei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901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Köln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2434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AFD844-F73A-4FF3-83EA-D0FCE679B5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06/01/2024 - 06/30/2024</a:t>
            </a:r>
          </a:p>
        </p:txBody>
      </p:sp>
    </p:spTree>
    <p:extLst>
      <p:ext uri="{BB962C8B-B14F-4D97-AF65-F5344CB8AC3E}">
        <p14:creationId xmlns:p14="http://schemas.microsoft.com/office/powerpoint/2010/main" val="28754246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547F7-F5AE-4E80-8855-6E37ACB09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Hanwag FB/IG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68FD47-E02E-48F0-92C8-B6BEA4601B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54073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84017268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4636730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584244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685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London, Vereinigtes Königreich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399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Taipeh, Republik 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334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Nürnberg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394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Tampere, Finnland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245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Bratislava, Slovakia, Slowakei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171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Krakau, Polen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793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Kopenhagen, Dänemark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536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Dresden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3998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Frankfurt am Main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555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Sofia, Bulgarien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6314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2AC4BC-9A99-4D4A-B5A8-E9EE3D28A6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06/01/2024 - 06/30/2024</a:t>
            </a:r>
          </a:p>
        </p:txBody>
      </p:sp>
    </p:spTree>
    <p:extLst>
      <p:ext uri="{BB962C8B-B14F-4D97-AF65-F5344CB8AC3E}">
        <p14:creationId xmlns:p14="http://schemas.microsoft.com/office/powerpoint/2010/main" val="9357325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35DBF-68B8-43D3-B2F1-14FFF34A8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Hanwag FB/IG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558D80-6B22-40C4-9495-DC0500DB05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71047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59896734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2255506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59348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406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Stuttgart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842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Oulu, Finnland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351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Turku, Finnland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74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Leipzig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383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Stockholm, Schweden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38450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95779F-6021-499D-AEE2-7F2F0CA3C1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06/01/2024 - 06/30/2024</a:t>
            </a:r>
          </a:p>
        </p:txBody>
      </p:sp>
    </p:spTree>
    <p:extLst>
      <p:ext uri="{BB962C8B-B14F-4D97-AF65-F5344CB8AC3E}">
        <p14:creationId xmlns:p14="http://schemas.microsoft.com/office/powerpoint/2010/main" val="31949538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3A0D9-3710-4AAA-A3D1-21B3AD730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Hanwag FB/IG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DB41E9-11FD-4D56-961D-6EC93698D3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21542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3806D-CF12-4BB5-912B-DCDAB751EA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A4116B-AECA-412E-AB7A-8A915D10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0629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C9ECA-0E89-4645-B2B1-D8C7C69BC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Hanwag FB/IG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D07A14-5988-4236-B876-EB048F79E1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96097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E7C60A-8969-42FF-95A4-FA0A426E79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093216-4600-4F36-8999-190BD3BA8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0977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717EF-5AEC-4423-9E74-C744F55A5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Age and Gender | Hanwag FB/IG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3C14AB-69EF-4A2F-A648-C4FE01AA5D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1466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952">
                  <a:extLst>
                    <a:ext uri="{9D8B030D-6E8A-4147-A177-3AD203B41FA5}">
                      <a16:colId xmlns:a16="http://schemas.microsoft.com/office/drawing/2014/main" val="3087039795"/>
                    </a:ext>
                  </a:extLst>
                </a:gridCol>
                <a:gridCol w="3044952">
                  <a:extLst>
                    <a:ext uri="{9D8B030D-6E8A-4147-A177-3AD203B41FA5}">
                      <a16:colId xmlns:a16="http://schemas.microsoft.com/office/drawing/2014/main" val="10064249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2478604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Age Bucket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612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388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192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784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57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061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922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139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984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468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0088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A62C7B-AD32-4098-867A-4D0E360C5D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06/01/2024 - 06/30/2024</a:t>
            </a:r>
          </a:p>
        </p:txBody>
      </p:sp>
    </p:spTree>
    <p:extLst>
      <p:ext uri="{BB962C8B-B14F-4D97-AF65-F5344CB8AC3E}">
        <p14:creationId xmlns:p14="http://schemas.microsoft.com/office/powerpoint/2010/main" val="5191969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8743B-6A20-4D1D-8E57-8EF58285C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Age and Gender | Hanwag FB/IG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66F325-E3EB-4C5A-A013-7CDE0C0100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7013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952">
                  <a:extLst>
                    <a:ext uri="{9D8B030D-6E8A-4147-A177-3AD203B41FA5}">
                      <a16:colId xmlns:a16="http://schemas.microsoft.com/office/drawing/2014/main" val="1883117271"/>
                    </a:ext>
                  </a:extLst>
                </a:gridCol>
                <a:gridCol w="3044952">
                  <a:extLst>
                    <a:ext uri="{9D8B030D-6E8A-4147-A177-3AD203B41FA5}">
                      <a16:colId xmlns:a16="http://schemas.microsoft.com/office/drawing/2014/main" val="201532188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3858095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Age Bucket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05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140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129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123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253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6504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45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434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530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612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154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2FBBBC-D2D2-4B8A-87C9-712E35F56A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06/01/2024 - 06/30/2024</a:t>
            </a:r>
          </a:p>
        </p:txBody>
      </p:sp>
    </p:spTree>
    <p:extLst>
      <p:ext uri="{BB962C8B-B14F-4D97-AF65-F5344CB8AC3E}">
        <p14:creationId xmlns:p14="http://schemas.microsoft.com/office/powerpoint/2010/main" val="11613966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1537</Words>
  <Application>Microsoft Office PowerPoint</Application>
  <PresentationFormat>On-screen Show (4:3)</PresentationFormat>
  <Paragraphs>833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Calibri</vt:lpstr>
      <vt:lpstr>Arial</vt:lpstr>
      <vt:lpstr>quintly_template</vt:lpstr>
      <vt:lpstr>Demographics</vt:lpstr>
      <vt:lpstr>Instagram Followers Demographics | Hanwag FB/IG</vt:lpstr>
      <vt:lpstr>Facebook Fans by Country Table | Hanwag FB/IG - 1 of 3</vt:lpstr>
      <vt:lpstr>Facebook Fans by Country Table | Hanwag FB/IG - 2 of 3</vt:lpstr>
      <vt:lpstr>Facebook Fans by Country Table | Hanwag FB/IG - 3 of 3</vt:lpstr>
      <vt:lpstr>Instagram Followers by Country Table | Hanwag FB/IG - 1 of 3</vt:lpstr>
      <vt:lpstr>Instagram Followers by Country Table | Hanwag FB/IG - 2 of 3</vt:lpstr>
      <vt:lpstr>Instagram Followers by Country Table | Hanwag FB/IG - 3 of 3</vt:lpstr>
      <vt:lpstr>Instagram Engaged Audience by City Table | Hanwag FB/IG - 1 of 3</vt:lpstr>
      <vt:lpstr>Instagram Engaged Audience by City Table | Hanwag FB/IG - 2 of 3</vt:lpstr>
      <vt:lpstr>Instagram Engaged Audience by City Table | Hanwag FB/IG - 3 of 3</vt:lpstr>
      <vt:lpstr>Facebook Fans By City Table | Hanwag FB/IG - 1 of 3</vt:lpstr>
      <vt:lpstr>Facebook Fans By City Table | Hanwag FB/IG - 2 of 3</vt:lpstr>
      <vt:lpstr>Facebook Fans By City Table | Hanwag FB/IG - 3 of 3</vt:lpstr>
      <vt:lpstr>Facebook Fans or Followers Total | Hanwag FB/IG</vt:lpstr>
      <vt:lpstr>Instagram Followers Total | Hanwag FB/IG</vt:lpstr>
      <vt:lpstr>Facebook Reach By Age and Gender | Hanwag FB/IG - 1 of 2</vt:lpstr>
      <vt:lpstr>Facebook Reach By Age and Gender | Hanwag FB/IG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Demographics</dc:title>
  <dc:creator>Frederik Born</dc:creator>
  <cp:lastModifiedBy>Frederik Born</cp:lastModifiedBy>
  <cp:revision>1</cp:revision>
  <dcterms:created xsi:type="dcterms:W3CDTF">2024-07-24T16:54:10Z</dcterms:created>
  <dcterms:modified xsi:type="dcterms:W3CDTF">2024-07-24T16:56:29Z</dcterms:modified>
</cp:coreProperties>
</file>