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391D6-06DB-4665-AC78-7208261EAEBB}"/>
              </a:ext>
            </a:extLst>
          </p:cNvPr>
          <p:cNvSpPr>
            <a:spLocks noGrp="1"/>
          </p:cNvSpPr>
          <p:nvPr>
            <p:ph type="title"/>
          </p:nvPr>
        </p:nvSpPr>
        <p:spPr/>
        <p:txBody>
          <a:bodyPr/>
          <a:lstStyle/>
          <a:p>
            <a:r>
              <a:rPr lang="en-US"/>
              <a:t>Facebook Facebook Insights Video Table | BMW Motorrad Global - 1 of 19</a:t>
            </a:r>
          </a:p>
        </p:txBody>
      </p:sp>
      <p:graphicFrame>
        <p:nvGraphicFramePr>
          <p:cNvPr id="5" name="Table Placeholder 4">
            <a:extLst>
              <a:ext uri="{FF2B5EF4-FFF2-40B4-BE49-F238E27FC236}">
                <a16:creationId xmlns:a16="http://schemas.microsoft.com/office/drawing/2014/main" id="{48F01232-3A13-4DCC-9C35-C8091AE59957}"/>
              </a:ext>
            </a:extLst>
          </p:cNvPr>
          <p:cNvGraphicFramePr>
            <a:graphicFrameLocks noGrp="1"/>
          </p:cNvGraphicFramePr>
          <p:nvPr>
            <p:ph type="tbl" sz="quarter" idx="13"/>
            <p:extLst>
              <p:ext uri="{D42A27DB-BD31-4B8C-83A1-F6EECF244321}">
                <p14:modId xmlns:p14="http://schemas.microsoft.com/office/powerpoint/2010/main" val="3426757363"/>
              </p:ext>
            </p:extLst>
          </p:nvPr>
        </p:nvGraphicFramePr>
        <p:xfrm>
          <a:off x="457200" y="1731963"/>
          <a:ext cx="8229600" cy="223012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33583964"/>
                    </a:ext>
                  </a:extLst>
                </a:gridCol>
                <a:gridCol w="822960">
                  <a:extLst>
                    <a:ext uri="{9D8B030D-6E8A-4147-A177-3AD203B41FA5}">
                      <a16:colId xmlns:a16="http://schemas.microsoft.com/office/drawing/2014/main" val="3755968938"/>
                    </a:ext>
                  </a:extLst>
                </a:gridCol>
                <a:gridCol w="822960">
                  <a:extLst>
                    <a:ext uri="{9D8B030D-6E8A-4147-A177-3AD203B41FA5}">
                      <a16:colId xmlns:a16="http://schemas.microsoft.com/office/drawing/2014/main" val="2681109266"/>
                    </a:ext>
                  </a:extLst>
                </a:gridCol>
                <a:gridCol w="822960">
                  <a:extLst>
                    <a:ext uri="{9D8B030D-6E8A-4147-A177-3AD203B41FA5}">
                      <a16:colId xmlns:a16="http://schemas.microsoft.com/office/drawing/2014/main" val="1368665370"/>
                    </a:ext>
                  </a:extLst>
                </a:gridCol>
                <a:gridCol w="822960">
                  <a:extLst>
                    <a:ext uri="{9D8B030D-6E8A-4147-A177-3AD203B41FA5}">
                      <a16:colId xmlns:a16="http://schemas.microsoft.com/office/drawing/2014/main" val="327047201"/>
                    </a:ext>
                  </a:extLst>
                </a:gridCol>
                <a:gridCol w="822960">
                  <a:extLst>
                    <a:ext uri="{9D8B030D-6E8A-4147-A177-3AD203B41FA5}">
                      <a16:colId xmlns:a16="http://schemas.microsoft.com/office/drawing/2014/main" val="3386348190"/>
                    </a:ext>
                  </a:extLst>
                </a:gridCol>
                <a:gridCol w="822960">
                  <a:extLst>
                    <a:ext uri="{9D8B030D-6E8A-4147-A177-3AD203B41FA5}">
                      <a16:colId xmlns:a16="http://schemas.microsoft.com/office/drawing/2014/main" val="2221012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3502791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- 2023-10-29 13:00:56</a:t>
                      </a:r>
                      <a:r>
                        <a:rPr kumimoji="0" lang="en-US" sz="1000" b="0" i="0" u="none" strike="noStrike" kern="1200" cap="none" spc="0" normalizeH="0" baseline="0" noProof="0">
                          <a:ln>
                            <a:noFill/>
                          </a:ln>
                          <a:solidFill>
                            <a:prstClr val="black"/>
                          </a:solidFill>
                          <a:effectLst/>
                          <a:uLnTx/>
                          <a:uFillTx/>
                          <a:latin typeface="Calibri"/>
                          <a:ea typeface="+mn-ea"/>
                          <a:cs typeface="+mn-cs"/>
                        </a:rPr>
                        <a:t>
 One highlight after another! 
The new BMW #MXR is full of surprises! ✨
</a:t>
                      </a:r>
                      <a:br>
                        <a:rPr kumimoji="0" lang="en-US" sz="1000" b="0" i="0" u="none" strike="noStrike" kern="1200" cap="none" spc="0" normalizeH="0" baseline="0" noProof="0">
                          <a:ln>
                            <a:noFill/>
                          </a:ln>
                          <a:solidFill>
                            <a:prstClr val="black"/>
                          </a:solidFill>
                          <a:effectLst/>
                          <a:uLnTx/>
                          <a:uFillTx/>
                          <a:latin typeface="Calibri"/>
                          <a:ea typeface="+mn-ea"/>
                          <a:cs typeface="+mn-cs"/>
                        </a:rPr>
                      </a:br>
                      <a:r>
                        <a:rPr kumimoji="0" lang="en-US" sz="1000" b="0" i="0" u="none" strike="noStrike" kern="1200" cap="none" spc="0" normalizeH="0" baseline="0" noProof="0">
                          <a:ln>
                            <a:noFill/>
                          </a:ln>
                          <a:solidFill>
                            <a:prstClr val="black"/>
                          </a:solidFill>
                          <a:effectLst/>
                          <a:uLnTx/>
                          <a:uFillTx/>
                          <a:latin typeface="Calibri"/>
                          <a:ea typeface="+mn-ea"/>
                          <a:cs typeface="+mn-cs"/>
                        </a:rPr>
                        <a:t>
#MakeLifeARide #M1000XR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1476</a:t>
                      </a:r>
                    </a:p>
                  </a:txBody>
                  <a:tcPr/>
                </a:tc>
                <a:extLst>
                  <a:ext uri="{0D108BD9-81ED-4DB2-BD59-A6C34878D82A}">
                    <a16:rowId xmlns:a16="http://schemas.microsoft.com/office/drawing/2014/main" val="116090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- 2023-10-28 12:01:34</a:t>
                      </a:r>
                      <a:r>
                        <a:rPr kumimoji="0" lang="en-US" sz="1000" b="0" i="0" u="none" strike="noStrike" kern="1200" cap="none" spc="0" normalizeH="0" baseline="0" noProof="0">
                          <a:ln>
                            <a:noFill/>
                          </a:ln>
                          <a:solidFill>
                            <a:prstClr val="black"/>
                          </a:solidFill>
                          <a:effectLst/>
                          <a:uLnTx/>
                          <a:uFillTx/>
                          <a:latin typeface="Calibri"/>
                          <a:ea typeface="+mn-ea"/>
                          <a:cs typeface="+mn-cs"/>
                        </a:rPr>
                        <a:t>
 Ride ahead with the newly improved BMW S 1000 XR. Featuring optimized aerodynamics and ergonomics, it also boasts more power and more standard equipment than ever before! #S1000XR
Visit our website for more:</a:t>
                      </a:r>
                      <a:br>
                        <a:rPr kumimoji="0" lang="en-US" sz="1000" b="0" i="0" u="none" strike="noStrike" kern="1200" cap="none" spc="0" normalizeH="0" baseline="0" noProof="0">
                          <a:ln>
                            <a:noFill/>
                          </a:ln>
                          <a:solidFill>
                            <a:prstClr val="black"/>
                          </a:solidFill>
                          <a:effectLst/>
                          <a:uLnTx/>
                          <a:uFillTx/>
                          <a:latin typeface="Calibri"/>
                          <a:ea typeface="+mn-ea"/>
                          <a:cs typeface="+mn-cs"/>
                        </a:rPr>
                      </a:br>
                      <a:r>
                        <a:rPr kumimoji="0" lang="en-US" sz="1000" b="0" i="0" u="none" strike="noStrike" kern="1200" cap="none" spc="0" normalizeH="0" baseline="0" noProof="0">
                          <a:ln>
                            <a:noFill/>
                          </a:ln>
                          <a:solidFill>
                            <a:prstClr val="black"/>
                          </a:solidFill>
                          <a:effectLst/>
                          <a:uLnTx/>
                          <a:uFillTx/>
                          <a:latin typeface="Calibri"/>
                          <a:ea typeface="+mn-ea"/>
                          <a:cs typeface="+mn-cs"/>
                        </a:rPr>
                        <a:t>https://www.bmw-motorrad.com/en/shorturls/s1000xr.html?context=smfbxq?tl=soc-face-kmsp-pro-miy-.-.-.-.-.-7eef6dbe8c64
#MakeLifeARide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3460</a:t>
                      </a:r>
                    </a:p>
                  </a:txBody>
                  <a:tcPr/>
                </a:tc>
                <a:extLst>
                  <a:ext uri="{0D108BD9-81ED-4DB2-BD59-A6C34878D82A}">
                    <a16:rowId xmlns:a16="http://schemas.microsoft.com/office/drawing/2014/main" val="1275373835"/>
                  </a:ext>
                </a:extLst>
              </a:tr>
            </a:tbl>
          </a:graphicData>
        </a:graphic>
      </p:graphicFrame>
      <p:sp>
        <p:nvSpPr>
          <p:cNvPr id="4" name="Text Placeholder 3">
            <a:extLst>
              <a:ext uri="{FF2B5EF4-FFF2-40B4-BE49-F238E27FC236}">
                <a16:creationId xmlns:a16="http://schemas.microsoft.com/office/drawing/2014/main" id="{2161DD96-F9EC-47BE-AA62-E26B5248217C}"/>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2151335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F22F9-10C8-4993-A2EE-1A53A2C48C43}"/>
              </a:ext>
            </a:extLst>
          </p:cNvPr>
          <p:cNvSpPr>
            <a:spLocks noGrp="1"/>
          </p:cNvSpPr>
          <p:nvPr>
            <p:ph type="title"/>
          </p:nvPr>
        </p:nvSpPr>
        <p:spPr/>
        <p:txBody>
          <a:bodyPr/>
          <a:lstStyle/>
          <a:p>
            <a:r>
              <a:rPr lang="en-US"/>
              <a:t>Facebook Facebook Insights Video Table | BMW Motorrad Global - 2 of 19</a:t>
            </a:r>
          </a:p>
        </p:txBody>
      </p:sp>
      <p:graphicFrame>
        <p:nvGraphicFramePr>
          <p:cNvPr id="5" name="Table Placeholder 4">
            <a:extLst>
              <a:ext uri="{FF2B5EF4-FFF2-40B4-BE49-F238E27FC236}">
                <a16:creationId xmlns:a16="http://schemas.microsoft.com/office/drawing/2014/main" id="{807DC991-95B0-4859-BD7C-FC35CF9E789E}"/>
              </a:ext>
            </a:extLst>
          </p:cNvPr>
          <p:cNvGraphicFramePr>
            <a:graphicFrameLocks noGrp="1"/>
          </p:cNvGraphicFramePr>
          <p:nvPr>
            <p:ph type="tbl" sz="quarter" idx="13"/>
            <p:extLst>
              <p:ext uri="{D42A27DB-BD31-4B8C-83A1-F6EECF244321}">
                <p14:modId xmlns:p14="http://schemas.microsoft.com/office/powerpoint/2010/main" val="442063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54885439"/>
                    </a:ext>
                  </a:extLst>
                </a:gridCol>
                <a:gridCol w="822960">
                  <a:extLst>
                    <a:ext uri="{9D8B030D-6E8A-4147-A177-3AD203B41FA5}">
                      <a16:colId xmlns:a16="http://schemas.microsoft.com/office/drawing/2014/main" val="2654640336"/>
                    </a:ext>
                  </a:extLst>
                </a:gridCol>
                <a:gridCol w="822960">
                  <a:extLst>
                    <a:ext uri="{9D8B030D-6E8A-4147-A177-3AD203B41FA5}">
                      <a16:colId xmlns:a16="http://schemas.microsoft.com/office/drawing/2014/main" val="3280004673"/>
                    </a:ext>
                  </a:extLst>
                </a:gridCol>
                <a:gridCol w="822960">
                  <a:extLst>
                    <a:ext uri="{9D8B030D-6E8A-4147-A177-3AD203B41FA5}">
                      <a16:colId xmlns:a16="http://schemas.microsoft.com/office/drawing/2014/main" val="3580475631"/>
                    </a:ext>
                  </a:extLst>
                </a:gridCol>
                <a:gridCol w="822960">
                  <a:extLst>
                    <a:ext uri="{9D8B030D-6E8A-4147-A177-3AD203B41FA5}">
                      <a16:colId xmlns:a16="http://schemas.microsoft.com/office/drawing/2014/main" val="4247876443"/>
                    </a:ext>
                  </a:extLst>
                </a:gridCol>
                <a:gridCol w="822960">
                  <a:extLst>
                    <a:ext uri="{9D8B030D-6E8A-4147-A177-3AD203B41FA5}">
                      <a16:colId xmlns:a16="http://schemas.microsoft.com/office/drawing/2014/main" val="2032668980"/>
                    </a:ext>
                  </a:extLst>
                </a:gridCol>
                <a:gridCol w="822960">
                  <a:extLst>
                    <a:ext uri="{9D8B030D-6E8A-4147-A177-3AD203B41FA5}">
                      <a16:colId xmlns:a16="http://schemas.microsoft.com/office/drawing/2014/main" val="3399470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2922666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- 2023-10-27 12:01:41</a:t>
                      </a:r>
                      <a:r>
                        <a:rPr kumimoji="0" lang="en-US" sz="1000" b="0" i="0" u="none" strike="noStrike" kern="1200" cap="none" spc="0" normalizeH="0" baseline="0" noProof="0">
                          <a:ln>
                            <a:noFill/>
                          </a:ln>
                          <a:solidFill>
                            <a:prstClr val="black"/>
                          </a:solidFill>
                          <a:effectLst/>
                          <a:uLnTx/>
                          <a:uFillTx/>
                          <a:latin typeface="Calibri"/>
                          <a:ea typeface="+mn-ea"/>
                          <a:cs typeface="+mn-cs"/>
                        </a:rPr>
                        <a:t>
 It’s time to shine for the third member of the BMW Motorrad M family: The new BMW M XR! #WeAreM
Designed for the racetrack and long-distance performance, it offers an outstanding exclusivity wherever it goes. Behold the worlds lightest and most powerful crossover motorcycle model. #MXR
Learn more on our website:</a:t>
                      </a:r>
                      <a:br>
                        <a:rPr kumimoji="0" lang="en-US" sz="1000" b="0" i="0" u="none" strike="noStrike" kern="1200" cap="none" spc="0" normalizeH="0" baseline="0" noProof="0">
                          <a:ln>
                            <a:noFill/>
                          </a:ln>
                          <a:solidFill>
                            <a:prstClr val="black"/>
                          </a:solidFill>
                          <a:effectLst/>
                          <a:uLnTx/>
                          <a:uFillTx/>
                          <a:latin typeface="Calibri"/>
                          <a:ea typeface="+mn-ea"/>
                          <a:cs typeface="+mn-cs"/>
                        </a:rPr>
                      </a:br>
                      <a:r>
                        <a:rPr kumimoji="0" lang="en-US" sz="1000" b="0" i="0" u="none" strike="noStrike" kern="1200" cap="none" spc="0" normalizeH="0" baseline="0" noProof="0">
                          <a:ln>
                            <a:noFill/>
                          </a:ln>
                          <a:solidFill>
                            <a:prstClr val="black"/>
                          </a:solidFill>
                          <a:effectLst/>
                          <a:uLnTx/>
                          <a:uFillTx/>
                          <a:latin typeface="Calibri"/>
                          <a:ea typeface="+mn-ea"/>
                          <a:cs typeface="+mn-cs"/>
                        </a:rPr>
                        <a:t>https://www.bmw-motorrad.com/en/shorturls/m1000xr.html?context=smfbxq&amp;tl=soc-face-kspm-pro-miy-.-.-.-.-.-4457eada1ca2
#MakeLifeARide #M1000XR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8347</a:t>
                      </a:r>
                    </a:p>
                  </a:txBody>
                  <a:tcPr/>
                </a:tc>
                <a:extLst>
                  <a:ext uri="{0D108BD9-81ED-4DB2-BD59-A6C34878D82A}">
                    <a16:rowId xmlns:a16="http://schemas.microsoft.com/office/drawing/2014/main" val="115434884"/>
                  </a:ext>
                </a:extLst>
              </a:tr>
            </a:tbl>
          </a:graphicData>
        </a:graphic>
      </p:graphicFrame>
      <p:sp>
        <p:nvSpPr>
          <p:cNvPr id="4" name="Text Placeholder 3">
            <a:extLst>
              <a:ext uri="{FF2B5EF4-FFF2-40B4-BE49-F238E27FC236}">
                <a16:creationId xmlns:a16="http://schemas.microsoft.com/office/drawing/2014/main" id="{FEF8B8B9-1A11-4B66-887B-FD8523CCDF67}"/>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1635626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85CBD-BCA9-45B4-A463-27B28F9E66DC}"/>
              </a:ext>
            </a:extLst>
          </p:cNvPr>
          <p:cNvSpPr>
            <a:spLocks noGrp="1"/>
          </p:cNvSpPr>
          <p:nvPr>
            <p:ph type="title"/>
          </p:nvPr>
        </p:nvSpPr>
        <p:spPr/>
        <p:txBody>
          <a:bodyPr/>
          <a:lstStyle/>
          <a:p>
            <a:r>
              <a:rPr lang="en-US"/>
              <a:t>Facebook Facebook Insights Video Table | BMW Motorrad Global - 3 of 19</a:t>
            </a:r>
          </a:p>
        </p:txBody>
      </p:sp>
      <p:graphicFrame>
        <p:nvGraphicFramePr>
          <p:cNvPr id="5" name="Table Placeholder 4">
            <a:extLst>
              <a:ext uri="{FF2B5EF4-FFF2-40B4-BE49-F238E27FC236}">
                <a16:creationId xmlns:a16="http://schemas.microsoft.com/office/drawing/2014/main" id="{993B99F4-5BF3-4F86-8BAD-9551611B7C7E}"/>
              </a:ext>
            </a:extLst>
          </p:cNvPr>
          <p:cNvGraphicFramePr>
            <a:graphicFrameLocks noGrp="1"/>
          </p:cNvGraphicFramePr>
          <p:nvPr>
            <p:ph type="tbl" sz="quarter" idx="13"/>
            <p:extLst>
              <p:ext uri="{D42A27DB-BD31-4B8C-83A1-F6EECF244321}">
                <p14:modId xmlns:p14="http://schemas.microsoft.com/office/powerpoint/2010/main" val="1503932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8313530"/>
                    </a:ext>
                  </a:extLst>
                </a:gridCol>
                <a:gridCol w="822960">
                  <a:extLst>
                    <a:ext uri="{9D8B030D-6E8A-4147-A177-3AD203B41FA5}">
                      <a16:colId xmlns:a16="http://schemas.microsoft.com/office/drawing/2014/main" val="2888422552"/>
                    </a:ext>
                  </a:extLst>
                </a:gridCol>
                <a:gridCol w="822960">
                  <a:extLst>
                    <a:ext uri="{9D8B030D-6E8A-4147-A177-3AD203B41FA5}">
                      <a16:colId xmlns:a16="http://schemas.microsoft.com/office/drawing/2014/main" val="1035089135"/>
                    </a:ext>
                  </a:extLst>
                </a:gridCol>
                <a:gridCol w="822960">
                  <a:extLst>
                    <a:ext uri="{9D8B030D-6E8A-4147-A177-3AD203B41FA5}">
                      <a16:colId xmlns:a16="http://schemas.microsoft.com/office/drawing/2014/main" val="1502896258"/>
                    </a:ext>
                  </a:extLst>
                </a:gridCol>
                <a:gridCol w="822960">
                  <a:extLst>
                    <a:ext uri="{9D8B030D-6E8A-4147-A177-3AD203B41FA5}">
                      <a16:colId xmlns:a16="http://schemas.microsoft.com/office/drawing/2014/main" val="3420089194"/>
                    </a:ext>
                  </a:extLst>
                </a:gridCol>
                <a:gridCol w="822960">
                  <a:extLst>
                    <a:ext uri="{9D8B030D-6E8A-4147-A177-3AD203B41FA5}">
                      <a16:colId xmlns:a16="http://schemas.microsoft.com/office/drawing/2014/main" val="334083593"/>
                    </a:ext>
                  </a:extLst>
                </a:gridCol>
                <a:gridCol w="822960">
                  <a:extLst>
                    <a:ext uri="{9D8B030D-6E8A-4147-A177-3AD203B41FA5}">
                      <a16:colId xmlns:a16="http://schemas.microsoft.com/office/drawing/2014/main" val="1967573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222098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- 2023-10-26 15:00:23</a:t>
                      </a:r>
                      <a:r>
                        <a:rPr kumimoji="0" lang="en-US" sz="1000" b="0" i="0" u="none" strike="noStrike" kern="1200" cap="none" spc="0" normalizeH="0" baseline="0" noProof="0">
                          <a:ln>
                            <a:noFill/>
                          </a:ln>
                          <a:solidFill>
                            <a:prstClr val="black"/>
                          </a:solidFill>
                          <a:effectLst/>
                          <a:uLnTx/>
                          <a:uFillTx/>
                          <a:latin typeface="Calibri"/>
                          <a:ea typeface="+mn-ea"/>
                          <a:cs typeface="+mn-cs"/>
                        </a:rPr>
                        <a:t>
 Following an exhilarating road trip from Berlin to the Isle of Man and a test lap on the iconic Tourist Trophy Mountain Course with the world's fastest road racer, Peter Hickman, we are thrilled to present the third M model by BMW Motorrad: the first-ever BMW M XR! 
Moreover, the BMW S 1000 XR receives an exciting refresh for the upcoming model year.
Learn more about the new #MXR:
https://www.bmw-motorrad.com/en/shorturls/m1000xr.html?context=smfbxq&amp;tl=soc-face-kspm-pro-miy-.-.-.-.-.-4457eada1ca2
For information about the new #S1000XR:
https://www.bmw-motorrad.com/en/shorturls/s1000xr.html?context=smfbxq&amp;tl=soc-face-kmsu-pro-mn-.-.-.-.-.-dd46df97efea
#MakeLifeARide #M1000XR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extLst>
                  <a:ext uri="{0D108BD9-81ED-4DB2-BD59-A6C34878D82A}">
                    <a16:rowId xmlns:a16="http://schemas.microsoft.com/office/drawing/2014/main" val="52298213"/>
                  </a:ext>
                </a:extLst>
              </a:tr>
            </a:tbl>
          </a:graphicData>
        </a:graphic>
      </p:graphicFrame>
      <p:sp>
        <p:nvSpPr>
          <p:cNvPr id="4" name="Text Placeholder 3">
            <a:extLst>
              <a:ext uri="{FF2B5EF4-FFF2-40B4-BE49-F238E27FC236}">
                <a16:creationId xmlns:a16="http://schemas.microsoft.com/office/drawing/2014/main" id="{15F12421-F009-401E-9C19-26555D9B1D3B}"/>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823468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3F579-FF89-461F-8C0F-0C5D8F5ED853}"/>
              </a:ext>
            </a:extLst>
          </p:cNvPr>
          <p:cNvSpPr>
            <a:spLocks noGrp="1"/>
          </p:cNvSpPr>
          <p:nvPr>
            <p:ph type="title"/>
          </p:nvPr>
        </p:nvSpPr>
        <p:spPr/>
        <p:txBody>
          <a:bodyPr/>
          <a:lstStyle/>
          <a:p>
            <a:r>
              <a:rPr lang="en-US"/>
              <a:t>Facebook Facebook Insights Video Table | BMW Motorrad Global - 4 of 19</a:t>
            </a:r>
          </a:p>
        </p:txBody>
      </p:sp>
      <p:graphicFrame>
        <p:nvGraphicFramePr>
          <p:cNvPr id="5" name="Table Placeholder 4">
            <a:extLst>
              <a:ext uri="{FF2B5EF4-FFF2-40B4-BE49-F238E27FC236}">
                <a16:creationId xmlns:a16="http://schemas.microsoft.com/office/drawing/2014/main" id="{C3B38E78-A172-43B9-8C30-7082A8E4829A}"/>
              </a:ext>
            </a:extLst>
          </p:cNvPr>
          <p:cNvGraphicFramePr>
            <a:graphicFrameLocks noGrp="1"/>
          </p:cNvGraphicFramePr>
          <p:nvPr>
            <p:ph type="tbl" sz="quarter" idx="13"/>
            <p:extLst>
              <p:ext uri="{D42A27DB-BD31-4B8C-83A1-F6EECF244321}">
                <p14:modId xmlns:p14="http://schemas.microsoft.com/office/powerpoint/2010/main" val="1089038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62124507"/>
                    </a:ext>
                  </a:extLst>
                </a:gridCol>
                <a:gridCol w="822960">
                  <a:extLst>
                    <a:ext uri="{9D8B030D-6E8A-4147-A177-3AD203B41FA5}">
                      <a16:colId xmlns:a16="http://schemas.microsoft.com/office/drawing/2014/main" val="2607949450"/>
                    </a:ext>
                  </a:extLst>
                </a:gridCol>
                <a:gridCol w="822960">
                  <a:extLst>
                    <a:ext uri="{9D8B030D-6E8A-4147-A177-3AD203B41FA5}">
                      <a16:colId xmlns:a16="http://schemas.microsoft.com/office/drawing/2014/main" val="2602893790"/>
                    </a:ext>
                  </a:extLst>
                </a:gridCol>
                <a:gridCol w="822960">
                  <a:extLst>
                    <a:ext uri="{9D8B030D-6E8A-4147-A177-3AD203B41FA5}">
                      <a16:colId xmlns:a16="http://schemas.microsoft.com/office/drawing/2014/main" val="3907031727"/>
                    </a:ext>
                  </a:extLst>
                </a:gridCol>
                <a:gridCol w="822960">
                  <a:extLst>
                    <a:ext uri="{9D8B030D-6E8A-4147-A177-3AD203B41FA5}">
                      <a16:colId xmlns:a16="http://schemas.microsoft.com/office/drawing/2014/main" val="4203977550"/>
                    </a:ext>
                  </a:extLst>
                </a:gridCol>
                <a:gridCol w="822960">
                  <a:extLst>
                    <a:ext uri="{9D8B030D-6E8A-4147-A177-3AD203B41FA5}">
                      <a16:colId xmlns:a16="http://schemas.microsoft.com/office/drawing/2014/main" val="51747710"/>
                    </a:ext>
                  </a:extLst>
                </a:gridCol>
                <a:gridCol w="822960">
                  <a:extLst>
                    <a:ext uri="{9D8B030D-6E8A-4147-A177-3AD203B41FA5}">
                      <a16:colId xmlns:a16="http://schemas.microsoft.com/office/drawing/2014/main" val="2606988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2395398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- 2023-10-22 15:00:44</a:t>
                      </a:r>
                      <a:r>
                        <a:rPr kumimoji="0" lang="en-US" sz="1000" b="0" i="0" u="none" strike="noStrike" kern="1200" cap="none" spc="0" normalizeH="0" baseline="0" noProof="0">
                          <a:ln>
                            <a:noFill/>
                          </a:ln>
                          <a:solidFill>
                            <a:prstClr val="black"/>
                          </a:solidFill>
                          <a:effectLst/>
                          <a:uLnTx/>
                          <a:uFillTx/>
                          <a:latin typeface="Calibri"/>
                          <a:ea typeface="+mn-ea"/>
                          <a:cs typeface="+mn-cs"/>
                        </a:rPr>
                        <a:t>
 Ready. Set. Go! 🚀 #NeverStopChallenging
Uncover the full mystery on 26th October, 5 PM CEST.
Comment with your guesses below and stay tuned for the reveal. 🙌
▶️ https://fb.me/e/1PaJFhygpQ
#MakeLifeARide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22181</a:t>
                      </a:r>
                    </a:p>
                  </a:txBody>
                  <a:tcPr/>
                </a:tc>
                <a:extLst>
                  <a:ext uri="{0D108BD9-81ED-4DB2-BD59-A6C34878D82A}">
                    <a16:rowId xmlns:a16="http://schemas.microsoft.com/office/drawing/2014/main" val="1698997393"/>
                  </a:ext>
                </a:extLst>
              </a:tr>
            </a:tbl>
          </a:graphicData>
        </a:graphic>
      </p:graphicFrame>
      <p:sp>
        <p:nvSpPr>
          <p:cNvPr id="4" name="Text Placeholder 3">
            <a:extLst>
              <a:ext uri="{FF2B5EF4-FFF2-40B4-BE49-F238E27FC236}">
                <a16:creationId xmlns:a16="http://schemas.microsoft.com/office/drawing/2014/main" id="{9E66C5C0-C7A7-49F3-90B3-8C118C6DCF4F}"/>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1458465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2A186-14C5-4F37-8755-9BDC703FBD2C}"/>
              </a:ext>
            </a:extLst>
          </p:cNvPr>
          <p:cNvSpPr>
            <a:spLocks noGrp="1"/>
          </p:cNvSpPr>
          <p:nvPr>
            <p:ph type="title"/>
          </p:nvPr>
        </p:nvSpPr>
        <p:spPr/>
        <p:txBody>
          <a:bodyPr/>
          <a:lstStyle/>
          <a:p>
            <a:r>
              <a:rPr lang="en-US"/>
              <a:t>Facebook Facebook Insights Video Table | BMW Motorrad Global - 5 of 19</a:t>
            </a:r>
          </a:p>
        </p:txBody>
      </p:sp>
      <p:graphicFrame>
        <p:nvGraphicFramePr>
          <p:cNvPr id="5" name="Table Placeholder 4">
            <a:extLst>
              <a:ext uri="{FF2B5EF4-FFF2-40B4-BE49-F238E27FC236}">
                <a16:creationId xmlns:a16="http://schemas.microsoft.com/office/drawing/2014/main" id="{A2395876-886D-4233-9B25-519BC564E491}"/>
              </a:ext>
            </a:extLst>
          </p:cNvPr>
          <p:cNvGraphicFramePr>
            <a:graphicFrameLocks noGrp="1"/>
          </p:cNvGraphicFramePr>
          <p:nvPr>
            <p:ph type="tbl" sz="quarter" idx="13"/>
            <p:extLst>
              <p:ext uri="{D42A27DB-BD31-4B8C-83A1-F6EECF244321}">
                <p14:modId xmlns:p14="http://schemas.microsoft.com/office/powerpoint/2010/main" val="288576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00984874"/>
                    </a:ext>
                  </a:extLst>
                </a:gridCol>
                <a:gridCol w="822960">
                  <a:extLst>
                    <a:ext uri="{9D8B030D-6E8A-4147-A177-3AD203B41FA5}">
                      <a16:colId xmlns:a16="http://schemas.microsoft.com/office/drawing/2014/main" val="94780092"/>
                    </a:ext>
                  </a:extLst>
                </a:gridCol>
                <a:gridCol w="822960">
                  <a:extLst>
                    <a:ext uri="{9D8B030D-6E8A-4147-A177-3AD203B41FA5}">
                      <a16:colId xmlns:a16="http://schemas.microsoft.com/office/drawing/2014/main" val="4041984033"/>
                    </a:ext>
                  </a:extLst>
                </a:gridCol>
                <a:gridCol w="822960">
                  <a:extLst>
                    <a:ext uri="{9D8B030D-6E8A-4147-A177-3AD203B41FA5}">
                      <a16:colId xmlns:a16="http://schemas.microsoft.com/office/drawing/2014/main" val="1686319358"/>
                    </a:ext>
                  </a:extLst>
                </a:gridCol>
                <a:gridCol w="822960">
                  <a:extLst>
                    <a:ext uri="{9D8B030D-6E8A-4147-A177-3AD203B41FA5}">
                      <a16:colId xmlns:a16="http://schemas.microsoft.com/office/drawing/2014/main" val="2532215304"/>
                    </a:ext>
                  </a:extLst>
                </a:gridCol>
                <a:gridCol w="822960">
                  <a:extLst>
                    <a:ext uri="{9D8B030D-6E8A-4147-A177-3AD203B41FA5}">
                      <a16:colId xmlns:a16="http://schemas.microsoft.com/office/drawing/2014/main" val="1837038375"/>
                    </a:ext>
                  </a:extLst>
                </a:gridCol>
                <a:gridCol w="822960">
                  <a:extLst>
                    <a:ext uri="{9D8B030D-6E8A-4147-A177-3AD203B41FA5}">
                      <a16:colId xmlns:a16="http://schemas.microsoft.com/office/drawing/2014/main" val="346089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2243359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- 2023-10-21 15:07:46</a:t>
                      </a:r>
                      <a:r>
                        <a:rPr kumimoji="0" lang="en-US" sz="1000" b="0" i="0" u="none" strike="noStrike" kern="1200" cap="none" spc="0" normalizeH="0" baseline="0" noProof="0">
                          <a:ln>
                            <a:noFill/>
                          </a:ln>
                          <a:solidFill>
                            <a:prstClr val="black"/>
                          </a:solidFill>
                          <a:effectLst/>
                          <a:uLnTx/>
                          <a:uFillTx/>
                          <a:latin typeface="Calibri"/>
                          <a:ea typeface="+mn-ea"/>
                          <a:cs typeface="+mn-cs"/>
                        </a:rPr>
                        <a:t>
 We are so excited about the upcoming Int. #GSTrophy 2024 in Namibia! 😉 
We cannot wait to witness the most skilled GS riders from all around the world showing off their abilities at the International GS Trophy in this beautiful country next year! 🇳🇦
Mark you calendar: September 15th to 20th, 2024!
What are you most looking forward to? 
#MakeLifeARide #SpiritOfGS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a:t>
                      </a:r>
                    </a:p>
                  </a:txBody>
                  <a:tcPr/>
                </a:tc>
                <a:extLst>
                  <a:ext uri="{0D108BD9-81ED-4DB2-BD59-A6C34878D82A}">
                    <a16:rowId xmlns:a16="http://schemas.microsoft.com/office/drawing/2014/main" val="3508762375"/>
                  </a:ext>
                </a:extLst>
              </a:tr>
            </a:tbl>
          </a:graphicData>
        </a:graphic>
      </p:graphicFrame>
      <p:sp>
        <p:nvSpPr>
          <p:cNvPr id="4" name="Text Placeholder 3">
            <a:extLst>
              <a:ext uri="{FF2B5EF4-FFF2-40B4-BE49-F238E27FC236}">
                <a16:creationId xmlns:a16="http://schemas.microsoft.com/office/drawing/2014/main" id="{5B35E2A4-A1D2-4D89-B541-80B4CCBEAF08}"/>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1404861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8EECB-46B0-4907-B1D0-2F2320E1F246}"/>
              </a:ext>
            </a:extLst>
          </p:cNvPr>
          <p:cNvSpPr>
            <a:spLocks noGrp="1"/>
          </p:cNvSpPr>
          <p:nvPr>
            <p:ph type="title"/>
          </p:nvPr>
        </p:nvSpPr>
        <p:spPr/>
        <p:txBody>
          <a:bodyPr/>
          <a:lstStyle/>
          <a:p>
            <a:r>
              <a:rPr lang="en-US"/>
              <a:t>Facebook Facebook Insights Video Table | BMW Motorrad Global - 6 of 19</a:t>
            </a:r>
          </a:p>
        </p:txBody>
      </p:sp>
      <p:graphicFrame>
        <p:nvGraphicFramePr>
          <p:cNvPr id="5" name="Table Placeholder 4">
            <a:extLst>
              <a:ext uri="{FF2B5EF4-FFF2-40B4-BE49-F238E27FC236}">
                <a16:creationId xmlns:a16="http://schemas.microsoft.com/office/drawing/2014/main" id="{D40218A0-D380-403D-BAAA-CB5EAFAF14E9}"/>
              </a:ext>
            </a:extLst>
          </p:cNvPr>
          <p:cNvGraphicFramePr>
            <a:graphicFrameLocks noGrp="1"/>
          </p:cNvGraphicFramePr>
          <p:nvPr>
            <p:ph type="tbl" sz="quarter" idx="13"/>
            <p:extLst>
              <p:ext uri="{D42A27DB-BD31-4B8C-83A1-F6EECF244321}">
                <p14:modId xmlns:p14="http://schemas.microsoft.com/office/powerpoint/2010/main" val="3738782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8327577"/>
                    </a:ext>
                  </a:extLst>
                </a:gridCol>
                <a:gridCol w="822960">
                  <a:extLst>
                    <a:ext uri="{9D8B030D-6E8A-4147-A177-3AD203B41FA5}">
                      <a16:colId xmlns:a16="http://schemas.microsoft.com/office/drawing/2014/main" val="1267917101"/>
                    </a:ext>
                  </a:extLst>
                </a:gridCol>
                <a:gridCol w="822960">
                  <a:extLst>
                    <a:ext uri="{9D8B030D-6E8A-4147-A177-3AD203B41FA5}">
                      <a16:colId xmlns:a16="http://schemas.microsoft.com/office/drawing/2014/main" val="1825594322"/>
                    </a:ext>
                  </a:extLst>
                </a:gridCol>
                <a:gridCol w="822960">
                  <a:extLst>
                    <a:ext uri="{9D8B030D-6E8A-4147-A177-3AD203B41FA5}">
                      <a16:colId xmlns:a16="http://schemas.microsoft.com/office/drawing/2014/main" val="1193835021"/>
                    </a:ext>
                  </a:extLst>
                </a:gridCol>
                <a:gridCol w="822960">
                  <a:extLst>
                    <a:ext uri="{9D8B030D-6E8A-4147-A177-3AD203B41FA5}">
                      <a16:colId xmlns:a16="http://schemas.microsoft.com/office/drawing/2014/main" val="2550978191"/>
                    </a:ext>
                  </a:extLst>
                </a:gridCol>
                <a:gridCol w="822960">
                  <a:extLst>
                    <a:ext uri="{9D8B030D-6E8A-4147-A177-3AD203B41FA5}">
                      <a16:colId xmlns:a16="http://schemas.microsoft.com/office/drawing/2014/main" val="2052144923"/>
                    </a:ext>
                  </a:extLst>
                </a:gridCol>
                <a:gridCol w="822960">
                  <a:extLst>
                    <a:ext uri="{9D8B030D-6E8A-4147-A177-3AD203B41FA5}">
                      <a16:colId xmlns:a16="http://schemas.microsoft.com/office/drawing/2014/main" val="2989654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3908546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- 2023-10-19 15:10:37</a:t>
                      </a:r>
                      <a:r>
                        <a:rPr kumimoji="0" lang="en-US" sz="1000" b="0" i="0" u="none" strike="noStrike" kern="1200" cap="none" spc="0" normalizeH="0" baseline="0" noProof="0">
                          <a:ln>
                            <a:noFill/>
                          </a:ln>
                          <a:solidFill>
                            <a:prstClr val="black"/>
                          </a:solidFill>
                          <a:effectLst/>
                          <a:uLnTx/>
                          <a:uFillTx/>
                          <a:latin typeface="Calibri"/>
                          <a:ea typeface="+mn-ea"/>
                          <a:cs typeface="+mn-cs"/>
                        </a:rPr>
                        <a:t>
 What is the result when you combine long-distance ability and high-performance?
Find out on 26th October, 5 PM CEST, with an exciting livestream! #NeverStopChallenging
➡️ https://www.facebook.com/events/2841405379334771/
#MakeLifeARide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12029</a:t>
                      </a:r>
                    </a:p>
                  </a:txBody>
                  <a:tcPr/>
                </a:tc>
                <a:extLst>
                  <a:ext uri="{0D108BD9-81ED-4DB2-BD59-A6C34878D82A}">
                    <a16:rowId xmlns:a16="http://schemas.microsoft.com/office/drawing/2014/main" val="949597987"/>
                  </a:ext>
                </a:extLst>
              </a:tr>
            </a:tbl>
          </a:graphicData>
        </a:graphic>
      </p:graphicFrame>
      <p:sp>
        <p:nvSpPr>
          <p:cNvPr id="4" name="Text Placeholder 3">
            <a:extLst>
              <a:ext uri="{FF2B5EF4-FFF2-40B4-BE49-F238E27FC236}">
                <a16:creationId xmlns:a16="http://schemas.microsoft.com/office/drawing/2014/main" id="{3612D77B-22C7-4AAA-B312-6C668F70375A}"/>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721107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6329C-F72F-47A3-A00D-71A1BA2026CD}"/>
              </a:ext>
            </a:extLst>
          </p:cNvPr>
          <p:cNvSpPr>
            <a:spLocks noGrp="1"/>
          </p:cNvSpPr>
          <p:nvPr>
            <p:ph type="title"/>
          </p:nvPr>
        </p:nvSpPr>
        <p:spPr/>
        <p:txBody>
          <a:bodyPr/>
          <a:lstStyle/>
          <a:p>
            <a:r>
              <a:rPr lang="en-US"/>
              <a:t>Facebook Facebook Insights Video Table | BMW Motorrad Global - 7 of 19</a:t>
            </a:r>
          </a:p>
        </p:txBody>
      </p:sp>
      <p:graphicFrame>
        <p:nvGraphicFramePr>
          <p:cNvPr id="5" name="Table Placeholder 4">
            <a:extLst>
              <a:ext uri="{FF2B5EF4-FFF2-40B4-BE49-F238E27FC236}">
                <a16:creationId xmlns:a16="http://schemas.microsoft.com/office/drawing/2014/main" id="{FD43115E-7779-4F7B-9952-4399084BBBF4}"/>
              </a:ext>
            </a:extLst>
          </p:cNvPr>
          <p:cNvGraphicFramePr>
            <a:graphicFrameLocks noGrp="1"/>
          </p:cNvGraphicFramePr>
          <p:nvPr>
            <p:ph type="tbl" sz="quarter" idx="13"/>
            <p:extLst>
              <p:ext uri="{D42A27DB-BD31-4B8C-83A1-F6EECF244321}">
                <p14:modId xmlns:p14="http://schemas.microsoft.com/office/powerpoint/2010/main" val="1709942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12204502"/>
                    </a:ext>
                  </a:extLst>
                </a:gridCol>
                <a:gridCol w="822960">
                  <a:extLst>
                    <a:ext uri="{9D8B030D-6E8A-4147-A177-3AD203B41FA5}">
                      <a16:colId xmlns:a16="http://schemas.microsoft.com/office/drawing/2014/main" val="4093138177"/>
                    </a:ext>
                  </a:extLst>
                </a:gridCol>
                <a:gridCol w="822960">
                  <a:extLst>
                    <a:ext uri="{9D8B030D-6E8A-4147-A177-3AD203B41FA5}">
                      <a16:colId xmlns:a16="http://schemas.microsoft.com/office/drawing/2014/main" val="2315306038"/>
                    </a:ext>
                  </a:extLst>
                </a:gridCol>
                <a:gridCol w="822960">
                  <a:extLst>
                    <a:ext uri="{9D8B030D-6E8A-4147-A177-3AD203B41FA5}">
                      <a16:colId xmlns:a16="http://schemas.microsoft.com/office/drawing/2014/main" val="2837332631"/>
                    </a:ext>
                  </a:extLst>
                </a:gridCol>
                <a:gridCol w="822960">
                  <a:extLst>
                    <a:ext uri="{9D8B030D-6E8A-4147-A177-3AD203B41FA5}">
                      <a16:colId xmlns:a16="http://schemas.microsoft.com/office/drawing/2014/main" val="566895752"/>
                    </a:ext>
                  </a:extLst>
                </a:gridCol>
                <a:gridCol w="822960">
                  <a:extLst>
                    <a:ext uri="{9D8B030D-6E8A-4147-A177-3AD203B41FA5}">
                      <a16:colId xmlns:a16="http://schemas.microsoft.com/office/drawing/2014/main" val="1950683408"/>
                    </a:ext>
                  </a:extLst>
                </a:gridCol>
                <a:gridCol w="822960">
                  <a:extLst>
                    <a:ext uri="{9D8B030D-6E8A-4147-A177-3AD203B41FA5}">
                      <a16:colId xmlns:a16="http://schemas.microsoft.com/office/drawing/2014/main" val="2879970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228851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- 2023-10-16 15:00:56</a:t>
                      </a:r>
                      <a:r>
                        <a:rPr kumimoji="0" lang="en-US" sz="1000" b="0" i="0" u="none" strike="noStrike" kern="1200" cap="none" spc="0" normalizeH="0" baseline="0" noProof="0">
                          <a:ln>
                            <a:noFill/>
                          </a:ln>
                          <a:solidFill>
                            <a:prstClr val="black"/>
                          </a:solidFill>
                          <a:effectLst/>
                          <a:uLnTx/>
                          <a:uFillTx/>
                          <a:latin typeface="Calibri"/>
                          <a:ea typeface="+mn-ea"/>
                          <a:cs typeface="+mn-cs"/>
                        </a:rPr>
                        <a:t>
 Get yourself the luxury of having a head-up display for your riding experience! With the all-new BMW Motorrad ConnectedRide Smartglasses, you get the information of the road without having to look down on the display. 🤩​
Find out more on our website:
https://www.bmw-motorrad.com/en/shorturls/connectedride-smartglasses.html?context=smfbxq&amp;tl=soc-face-cson-pro-mn-.-.-socabcde-.-.-94e7f7000fdd
#MakeLifeARide #RidersGear #BMWMotorrad
__
Responsibility for use of the ConnectedRide Smartglasses and for compliance with the respective laws lies solely with you as the user. It is therefore advisable to check the lawfulness in the respective country of use before the first use and at regular intervals thereafter (as well as when you cross a border).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a:t>
                      </a:r>
                    </a:p>
                  </a:txBody>
                  <a:tcPr/>
                </a:tc>
                <a:extLst>
                  <a:ext uri="{0D108BD9-81ED-4DB2-BD59-A6C34878D82A}">
                    <a16:rowId xmlns:a16="http://schemas.microsoft.com/office/drawing/2014/main" val="3992906961"/>
                  </a:ext>
                </a:extLst>
              </a:tr>
            </a:tbl>
          </a:graphicData>
        </a:graphic>
      </p:graphicFrame>
      <p:sp>
        <p:nvSpPr>
          <p:cNvPr id="4" name="Text Placeholder 3">
            <a:extLst>
              <a:ext uri="{FF2B5EF4-FFF2-40B4-BE49-F238E27FC236}">
                <a16:creationId xmlns:a16="http://schemas.microsoft.com/office/drawing/2014/main" id="{CAE859E0-9AC8-4B4C-87B6-96FBEACD16DC}"/>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1848560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228CF-8B69-417C-9B4D-147B87A991B2}"/>
              </a:ext>
            </a:extLst>
          </p:cNvPr>
          <p:cNvSpPr>
            <a:spLocks noGrp="1"/>
          </p:cNvSpPr>
          <p:nvPr>
            <p:ph type="title"/>
          </p:nvPr>
        </p:nvSpPr>
        <p:spPr/>
        <p:txBody>
          <a:bodyPr/>
          <a:lstStyle/>
          <a:p>
            <a:r>
              <a:rPr lang="en-US"/>
              <a:t>Facebook Facebook Insights Video Table | BMW Motorrad Global - 8 of 19</a:t>
            </a:r>
          </a:p>
        </p:txBody>
      </p:sp>
      <p:graphicFrame>
        <p:nvGraphicFramePr>
          <p:cNvPr id="5" name="Table Placeholder 4">
            <a:extLst>
              <a:ext uri="{FF2B5EF4-FFF2-40B4-BE49-F238E27FC236}">
                <a16:creationId xmlns:a16="http://schemas.microsoft.com/office/drawing/2014/main" id="{1E3238FC-58CE-4357-8BE4-D39F2824E597}"/>
              </a:ext>
            </a:extLst>
          </p:cNvPr>
          <p:cNvGraphicFramePr>
            <a:graphicFrameLocks noGrp="1"/>
          </p:cNvGraphicFramePr>
          <p:nvPr>
            <p:ph type="tbl" sz="quarter" idx="13"/>
            <p:extLst>
              <p:ext uri="{D42A27DB-BD31-4B8C-83A1-F6EECF244321}">
                <p14:modId xmlns:p14="http://schemas.microsoft.com/office/powerpoint/2010/main" val="1824794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63781637"/>
                    </a:ext>
                  </a:extLst>
                </a:gridCol>
                <a:gridCol w="822960">
                  <a:extLst>
                    <a:ext uri="{9D8B030D-6E8A-4147-A177-3AD203B41FA5}">
                      <a16:colId xmlns:a16="http://schemas.microsoft.com/office/drawing/2014/main" val="998823506"/>
                    </a:ext>
                  </a:extLst>
                </a:gridCol>
                <a:gridCol w="822960">
                  <a:extLst>
                    <a:ext uri="{9D8B030D-6E8A-4147-A177-3AD203B41FA5}">
                      <a16:colId xmlns:a16="http://schemas.microsoft.com/office/drawing/2014/main" val="886689781"/>
                    </a:ext>
                  </a:extLst>
                </a:gridCol>
                <a:gridCol w="822960">
                  <a:extLst>
                    <a:ext uri="{9D8B030D-6E8A-4147-A177-3AD203B41FA5}">
                      <a16:colId xmlns:a16="http://schemas.microsoft.com/office/drawing/2014/main" val="2732697176"/>
                    </a:ext>
                  </a:extLst>
                </a:gridCol>
                <a:gridCol w="822960">
                  <a:extLst>
                    <a:ext uri="{9D8B030D-6E8A-4147-A177-3AD203B41FA5}">
                      <a16:colId xmlns:a16="http://schemas.microsoft.com/office/drawing/2014/main" val="2512420962"/>
                    </a:ext>
                  </a:extLst>
                </a:gridCol>
                <a:gridCol w="822960">
                  <a:extLst>
                    <a:ext uri="{9D8B030D-6E8A-4147-A177-3AD203B41FA5}">
                      <a16:colId xmlns:a16="http://schemas.microsoft.com/office/drawing/2014/main" val="162685209"/>
                    </a:ext>
                  </a:extLst>
                </a:gridCol>
                <a:gridCol w="822960">
                  <a:extLst>
                    <a:ext uri="{9D8B030D-6E8A-4147-A177-3AD203B41FA5}">
                      <a16:colId xmlns:a16="http://schemas.microsoft.com/office/drawing/2014/main" val="3258956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3021588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- 2023-10-14 15:01:18</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new BMW Motorrad ConnectedRide Navigator! 
Stay connected, stay in control, and explore the world. 🌎
The BMW Motorrad ConnectedRide Navigator is here to make your journeys even easier and unforgettable! 🤩
▶️ https://www.bmw-motorrad.com/en/shorturls/connectedride-navigator.html?context=smfbxq&amp;tl=soc-face-cnso-pro-mn-.-.-socabcde-.-.-dadb2bc2f075
#MakeLifeARide #SpiritOfGS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4291</a:t>
                      </a:r>
                    </a:p>
                  </a:txBody>
                  <a:tcPr/>
                </a:tc>
                <a:extLst>
                  <a:ext uri="{0D108BD9-81ED-4DB2-BD59-A6C34878D82A}">
                    <a16:rowId xmlns:a16="http://schemas.microsoft.com/office/drawing/2014/main" val="3647301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- 2023-10-08 11:00:58</a:t>
                      </a:r>
                      <a:r>
                        <a:rPr kumimoji="0" lang="en-US" sz="1000" b="0" i="0" u="none" strike="noStrike" kern="1200" cap="none" spc="0" normalizeH="0" baseline="0" noProof="0">
                          <a:ln>
                            <a:noFill/>
                          </a:ln>
                          <a:solidFill>
                            <a:prstClr val="black"/>
                          </a:solidFill>
                          <a:effectLst/>
                          <a:uLnTx/>
                          <a:uFillTx/>
                          <a:latin typeface="Calibri"/>
                          <a:ea typeface="+mn-ea"/>
                          <a:cs typeface="+mn-cs"/>
                        </a:rPr>
                        <a:t>
 The new BMW F 900 GS and endless off-road terrain are the perfect combination! 🤩
When ending a ride it always begs the question: when does the next adventure begin? 🙌 #HungryForMore
#MakeLifeARide #F900GS #SpiritOfGS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15558</a:t>
                      </a:r>
                    </a:p>
                  </a:txBody>
                  <a:tcPr/>
                </a:tc>
                <a:extLst>
                  <a:ext uri="{0D108BD9-81ED-4DB2-BD59-A6C34878D82A}">
                    <a16:rowId xmlns:a16="http://schemas.microsoft.com/office/drawing/2014/main" val="3200384432"/>
                  </a:ext>
                </a:extLst>
              </a:tr>
            </a:tbl>
          </a:graphicData>
        </a:graphic>
      </p:graphicFrame>
      <p:sp>
        <p:nvSpPr>
          <p:cNvPr id="4" name="Text Placeholder 3">
            <a:extLst>
              <a:ext uri="{FF2B5EF4-FFF2-40B4-BE49-F238E27FC236}">
                <a16:creationId xmlns:a16="http://schemas.microsoft.com/office/drawing/2014/main" id="{BEDC54F6-25C9-4822-A0A2-2F9B09847CA9}"/>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968587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F869D-508B-4553-8D7B-7582B11019EA}"/>
              </a:ext>
            </a:extLst>
          </p:cNvPr>
          <p:cNvSpPr>
            <a:spLocks noGrp="1"/>
          </p:cNvSpPr>
          <p:nvPr>
            <p:ph type="title"/>
          </p:nvPr>
        </p:nvSpPr>
        <p:spPr/>
        <p:txBody>
          <a:bodyPr/>
          <a:lstStyle/>
          <a:p>
            <a:r>
              <a:rPr lang="en-US"/>
              <a:t>Facebook Facebook Insights Video Table | BMW Motorrad Global - 9 of 19</a:t>
            </a:r>
          </a:p>
        </p:txBody>
      </p:sp>
      <p:graphicFrame>
        <p:nvGraphicFramePr>
          <p:cNvPr id="5" name="Table Placeholder 4">
            <a:extLst>
              <a:ext uri="{FF2B5EF4-FFF2-40B4-BE49-F238E27FC236}">
                <a16:creationId xmlns:a16="http://schemas.microsoft.com/office/drawing/2014/main" id="{1435927D-C40D-447A-BAFB-AA4CC20CB141}"/>
              </a:ext>
            </a:extLst>
          </p:cNvPr>
          <p:cNvGraphicFramePr>
            <a:graphicFrameLocks noGrp="1"/>
          </p:cNvGraphicFramePr>
          <p:nvPr>
            <p:ph type="tbl" sz="quarter" idx="13"/>
            <p:extLst>
              <p:ext uri="{D42A27DB-BD31-4B8C-83A1-F6EECF244321}">
                <p14:modId xmlns:p14="http://schemas.microsoft.com/office/powerpoint/2010/main" val="2483827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82476613"/>
                    </a:ext>
                  </a:extLst>
                </a:gridCol>
                <a:gridCol w="822960">
                  <a:extLst>
                    <a:ext uri="{9D8B030D-6E8A-4147-A177-3AD203B41FA5}">
                      <a16:colId xmlns:a16="http://schemas.microsoft.com/office/drawing/2014/main" val="2753490787"/>
                    </a:ext>
                  </a:extLst>
                </a:gridCol>
                <a:gridCol w="822960">
                  <a:extLst>
                    <a:ext uri="{9D8B030D-6E8A-4147-A177-3AD203B41FA5}">
                      <a16:colId xmlns:a16="http://schemas.microsoft.com/office/drawing/2014/main" val="1037717315"/>
                    </a:ext>
                  </a:extLst>
                </a:gridCol>
                <a:gridCol w="822960">
                  <a:extLst>
                    <a:ext uri="{9D8B030D-6E8A-4147-A177-3AD203B41FA5}">
                      <a16:colId xmlns:a16="http://schemas.microsoft.com/office/drawing/2014/main" val="4232187296"/>
                    </a:ext>
                  </a:extLst>
                </a:gridCol>
                <a:gridCol w="822960">
                  <a:extLst>
                    <a:ext uri="{9D8B030D-6E8A-4147-A177-3AD203B41FA5}">
                      <a16:colId xmlns:a16="http://schemas.microsoft.com/office/drawing/2014/main" val="451122019"/>
                    </a:ext>
                  </a:extLst>
                </a:gridCol>
                <a:gridCol w="822960">
                  <a:extLst>
                    <a:ext uri="{9D8B030D-6E8A-4147-A177-3AD203B41FA5}">
                      <a16:colId xmlns:a16="http://schemas.microsoft.com/office/drawing/2014/main" val="3190149539"/>
                    </a:ext>
                  </a:extLst>
                </a:gridCol>
                <a:gridCol w="822960">
                  <a:extLst>
                    <a:ext uri="{9D8B030D-6E8A-4147-A177-3AD203B41FA5}">
                      <a16:colId xmlns:a16="http://schemas.microsoft.com/office/drawing/2014/main" val="4189663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3640923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- 2023-10-06 15:02:37</a:t>
                      </a:r>
                      <a:r>
                        <a:rPr kumimoji="0" lang="en-US" sz="1000" b="0" i="0" u="none" strike="noStrike" kern="1200" cap="none" spc="0" normalizeH="0" baseline="0" noProof="0">
                          <a:ln>
                            <a:noFill/>
                          </a:ln>
                          <a:solidFill>
                            <a:prstClr val="black"/>
                          </a:solidFill>
                          <a:effectLst/>
                          <a:uLnTx/>
                          <a:uFillTx/>
                          <a:latin typeface="Calibri"/>
                          <a:ea typeface="+mn-ea"/>
                          <a:cs typeface="+mn-cs"/>
                        </a:rPr>
                        <a:t>
 Granted, developing the all-new BMW R 1300 GS was no easy feat. Hear it from our passionate team devoted to make it the best GS ever and enjoy an exclusive look behind the scenes! #SpiritOfGS
Learn more on our website:
https://www.bmw-motorrad.com/en/shorturls/r1300gs.html?context=smfbxq&amp;tl=soc-face-sr13-pro-mn-.-.-socabcde-.-.-e487cc74db85
#MakeLifeARide #R1300GS #ThePacesetter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extLst>
                  <a:ext uri="{0D108BD9-81ED-4DB2-BD59-A6C34878D82A}">
                    <a16:rowId xmlns:a16="http://schemas.microsoft.com/office/drawing/2014/main" val="838719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- 2023-10-06 15:01:04</a:t>
                      </a:r>
                      <a:r>
                        <a:rPr kumimoji="0" lang="en-US" sz="1000" b="0" i="0" u="none" strike="noStrike" kern="1200" cap="none" spc="0" normalizeH="0" baseline="0" noProof="0">
                          <a:ln>
                            <a:noFill/>
                          </a:ln>
                          <a:solidFill>
                            <a:prstClr val="black"/>
                          </a:solidFill>
                          <a:effectLst/>
                          <a:uLnTx/>
                          <a:uFillTx/>
                          <a:latin typeface="Calibri"/>
                          <a:ea typeface="+mn-ea"/>
                          <a:cs typeface="+mn-cs"/>
                        </a:rPr>
                        <a:t>
 Witness how the new GS is made and learn all about its development with our passionate and dedicated team in our full behind the scenes video! 💯 #ThePacesetter
#MakeLifeARide #R1300GS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1725165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354609</a:t>
                      </a:r>
                    </a:p>
                  </a:txBody>
                  <a:tcPr/>
                </a:tc>
                <a:extLst>
                  <a:ext uri="{0D108BD9-81ED-4DB2-BD59-A6C34878D82A}">
                    <a16:rowId xmlns:a16="http://schemas.microsoft.com/office/drawing/2014/main" val="229807170"/>
                  </a:ext>
                </a:extLst>
              </a:tr>
            </a:tbl>
          </a:graphicData>
        </a:graphic>
      </p:graphicFrame>
      <p:sp>
        <p:nvSpPr>
          <p:cNvPr id="4" name="Text Placeholder 3">
            <a:extLst>
              <a:ext uri="{FF2B5EF4-FFF2-40B4-BE49-F238E27FC236}">
                <a16:creationId xmlns:a16="http://schemas.microsoft.com/office/drawing/2014/main" id="{42A3D706-6FF7-4D18-8732-6C0759568706}"/>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657859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04D88-2E08-4983-AE9F-9A72A74B848C}"/>
              </a:ext>
            </a:extLst>
          </p:cNvPr>
          <p:cNvSpPr>
            <a:spLocks noGrp="1"/>
          </p:cNvSpPr>
          <p:nvPr>
            <p:ph type="title"/>
          </p:nvPr>
        </p:nvSpPr>
        <p:spPr/>
        <p:txBody>
          <a:bodyPr/>
          <a:lstStyle/>
          <a:p>
            <a:r>
              <a:rPr lang="en-US"/>
              <a:t>Facebook Facebook Insights Video Table | BMW Motorrad Global - 10 of 19</a:t>
            </a:r>
          </a:p>
        </p:txBody>
      </p:sp>
      <p:graphicFrame>
        <p:nvGraphicFramePr>
          <p:cNvPr id="5" name="Table Placeholder 4">
            <a:extLst>
              <a:ext uri="{FF2B5EF4-FFF2-40B4-BE49-F238E27FC236}">
                <a16:creationId xmlns:a16="http://schemas.microsoft.com/office/drawing/2014/main" id="{D9D99DBF-38FD-495E-8E0E-27F3343186C1}"/>
              </a:ext>
            </a:extLst>
          </p:cNvPr>
          <p:cNvGraphicFramePr>
            <a:graphicFrameLocks noGrp="1"/>
          </p:cNvGraphicFramePr>
          <p:nvPr>
            <p:ph type="tbl" sz="quarter" idx="13"/>
            <p:extLst>
              <p:ext uri="{D42A27DB-BD31-4B8C-83A1-F6EECF244321}">
                <p14:modId xmlns:p14="http://schemas.microsoft.com/office/powerpoint/2010/main" val="297214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62534430"/>
                    </a:ext>
                  </a:extLst>
                </a:gridCol>
                <a:gridCol w="822960">
                  <a:extLst>
                    <a:ext uri="{9D8B030D-6E8A-4147-A177-3AD203B41FA5}">
                      <a16:colId xmlns:a16="http://schemas.microsoft.com/office/drawing/2014/main" val="586930735"/>
                    </a:ext>
                  </a:extLst>
                </a:gridCol>
                <a:gridCol w="822960">
                  <a:extLst>
                    <a:ext uri="{9D8B030D-6E8A-4147-A177-3AD203B41FA5}">
                      <a16:colId xmlns:a16="http://schemas.microsoft.com/office/drawing/2014/main" val="3239214318"/>
                    </a:ext>
                  </a:extLst>
                </a:gridCol>
                <a:gridCol w="822960">
                  <a:extLst>
                    <a:ext uri="{9D8B030D-6E8A-4147-A177-3AD203B41FA5}">
                      <a16:colId xmlns:a16="http://schemas.microsoft.com/office/drawing/2014/main" val="234527868"/>
                    </a:ext>
                  </a:extLst>
                </a:gridCol>
                <a:gridCol w="822960">
                  <a:extLst>
                    <a:ext uri="{9D8B030D-6E8A-4147-A177-3AD203B41FA5}">
                      <a16:colId xmlns:a16="http://schemas.microsoft.com/office/drawing/2014/main" val="4258421524"/>
                    </a:ext>
                  </a:extLst>
                </a:gridCol>
                <a:gridCol w="822960">
                  <a:extLst>
                    <a:ext uri="{9D8B030D-6E8A-4147-A177-3AD203B41FA5}">
                      <a16:colId xmlns:a16="http://schemas.microsoft.com/office/drawing/2014/main" val="4107096918"/>
                    </a:ext>
                  </a:extLst>
                </a:gridCol>
                <a:gridCol w="822960">
                  <a:extLst>
                    <a:ext uri="{9D8B030D-6E8A-4147-A177-3AD203B41FA5}">
                      <a16:colId xmlns:a16="http://schemas.microsoft.com/office/drawing/2014/main" val="495667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2142963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- 2023-10-05 15:14:26</a:t>
                      </a:r>
                      <a:r>
                        <a:rPr kumimoji="0" lang="en-US" sz="1000" b="0" i="0" u="none" strike="noStrike" kern="1200" cap="none" spc="0" normalizeH="0" baseline="0" noProof="0">
                          <a:ln>
                            <a:noFill/>
                          </a:ln>
                          <a:solidFill>
                            <a:prstClr val="black"/>
                          </a:solidFill>
                          <a:effectLst/>
                          <a:uLnTx/>
                          <a:uFillTx/>
                          <a:latin typeface="Calibri"/>
                          <a:ea typeface="+mn-ea"/>
                          <a:cs typeface="+mn-cs"/>
                        </a:rPr>
                        <a:t>
 Only the sky is the limit with the new BMW #R1300GS. ✨
Conquering new adventures in style &amp; exclusivity has never been as easy as with the new GS! #ThePacesetter 
Whether it’s on tarmac or off-road, with or without a companion, the #Option719 will guide you through in comfort and style.
Click for more!
➡️ https://www.bmw-motorrad.com/en/shorturls/r1300gs.html?context=smfbxq&amp;tl=soc-face-sr13-pro-mn-.-.-socabcde-.-.-e487cc74db85
#MakeLifeARide #SpiritOfGS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3543</a:t>
                      </a:r>
                    </a:p>
                  </a:txBody>
                  <a:tcPr/>
                </a:tc>
                <a:extLst>
                  <a:ext uri="{0D108BD9-81ED-4DB2-BD59-A6C34878D82A}">
                    <a16:rowId xmlns:a16="http://schemas.microsoft.com/office/drawing/2014/main" val="3696657134"/>
                  </a:ext>
                </a:extLst>
              </a:tr>
            </a:tbl>
          </a:graphicData>
        </a:graphic>
      </p:graphicFrame>
      <p:sp>
        <p:nvSpPr>
          <p:cNvPr id="4" name="Text Placeholder 3">
            <a:extLst>
              <a:ext uri="{FF2B5EF4-FFF2-40B4-BE49-F238E27FC236}">
                <a16:creationId xmlns:a16="http://schemas.microsoft.com/office/drawing/2014/main" id="{26273726-1695-490B-AFF7-BD1093535643}"/>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4193832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2A76D-E3A9-4510-BE48-3EF76EFFC269}"/>
              </a:ext>
            </a:extLst>
          </p:cNvPr>
          <p:cNvSpPr>
            <a:spLocks noGrp="1"/>
          </p:cNvSpPr>
          <p:nvPr>
            <p:ph type="title"/>
          </p:nvPr>
        </p:nvSpPr>
        <p:spPr/>
        <p:txBody>
          <a:bodyPr/>
          <a:lstStyle/>
          <a:p>
            <a:r>
              <a:rPr lang="en-US"/>
              <a:t>Facebook Facebook Insights Video Table | BMW Motorrad Global - 11 of 19</a:t>
            </a:r>
          </a:p>
        </p:txBody>
      </p:sp>
      <p:graphicFrame>
        <p:nvGraphicFramePr>
          <p:cNvPr id="5" name="Table Placeholder 4">
            <a:extLst>
              <a:ext uri="{FF2B5EF4-FFF2-40B4-BE49-F238E27FC236}">
                <a16:creationId xmlns:a16="http://schemas.microsoft.com/office/drawing/2014/main" id="{2F07A324-89B6-415C-B22D-2A605BCCEBCC}"/>
              </a:ext>
            </a:extLst>
          </p:cNvPr>
          <p:cNvGraphicFramePr>
            <a:graphicFrameLocks noGrp="1"/>
          </p:cNvGraphicFramePr>
          <p:nvPr>
            <p:ph type="tbl" sz="quarter" idx="13"/>
            <p:extLst>
              <p:ext uri="{D42A27DB-BD31-4B8C-83A1-F6EECF244321}">
                <p14:modId xmlns:p14="http://schemas.microsoft.com/office/powerpoint/2010/main" val="24759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2404488"/>
                    </a:ext>
                  </a:extLst>
                </a:gridCol>
                <a:gridCol w="822960">
                  <a:extLst>
                    <a:ext uri="{9D8B030D-6E8A-4147-A177-3AD203B41FA5}">
                      <a16:colId xmlns:a16="http://schemas.microsoft.com/office/drawing/2014/main" val="1152473179"/>
                    </a:ext>
                  </a:extLst>
                </a:gridCol>
                <a:gridCol w="822960">
                  <a:extLst>
                    <a:ext uri="{9D8B030D-6E8A-4147-A177-3AD203B41FA5}">
                      <a16:colId xmlns:a16="http://schemas.microsoft.com/office/drawing/2014/main" val="3146109905"/>
                    </a:ext>
                  </a:extLst>
                </a:gridCol>
                <a:gridCol w="822960">
                  <a:extLst>
                    <a:ext uri="{9D8B030D-6E8A-4147-A177-3AD203B41FA5}">
                      <a16:colId xmlns:a16="http://schemas.microsoft.com/office/drawing/2014/main" val="3767388423"/>
                    </a:ext>
                  </a:extLst>
                </a:gridCol>
                <a:gridCol w="822960">
                  <a:extLst>
                    <a:ext uri="{9D8B030D-6E8A-4147-A177-3AD203B41FA5}">
                      <a16:colId xmlns:a16="http://schemas.microsoft.com/office/drawing/2014/main" val="2077318834"/>
                    </a:ext>
                  </a:extLst>
                </a:gridCol>
                <a:gridCol w="822960">
                  <a:extLst>
                    <a:ext uri="{9D8B030D-6E8A-4147-A177-3AD203B41FA5}">
                      <a16:colId xmlns:a16="http://schemas.microsoft.com/office/drawing/2014/main" val="900940613"/>
                    </a:ext>
                  </a:extLst>
                </a:gridCol>
                <a:gridCol w="822960">
                  <a:extLst>
                    <a:ext uri="{9D8B030D-6E8A-4147-A177-3AD203B41FA5}">
                      <a16:colId xmlns:a16="http://schemas.microsoft.com/office/drawing/2014/main" val="3030926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471135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- 2023-10-02 15:01:42</a:t>
                      </a:r>
                      <a:r>
                        <a:rPr kumimoji="0" lang="en-US" sz="1000" b="0" i="0" u="none" strike="noStrike" kern="1200" cap="none" spc="0" normalizeH="0" baseline="0" noProof="0">
                          <a:ln>
                            <a:noFill/>
                          </a:ln>
                          <a:solidFill>
                            <a:prstClr val="black"/>
                          </a:solidFill>
                          <a:effectLst/>
                          <a:uLnTx/>
                          <a:uFillTx/>
                          <a:latin typeface="Calibri"/>
                          <a:ea typeface="+mn-ea"/>
                          <a:cs typeface="+mn-cs"/>
                        </a:rPr>
                        <a:t>
 New horizons unlocked! #R1300GS
Ready to embark on a journey of exploration? Let curiosity guide your ride and be inspired by the #SpiritOfGS.
▶️ https://www.bmw-motorrad.com/en/shorturls/r1300gs.html?context=smfbxq&amp;tl=soc-face-sr13-pro-mn-.-.-socabcde-.-.-e487cc74db85
#MakeLifeARide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3714</a:t>
                      </a:r>
                    </a:p>
                  </a:txBody>
                  <a:tcPr/>
                </a:tc>
                <a:extLst>
                  <a:ext uri="{0D108BD9-81ED-4DB2-BD59-A6C34878D82A}">
                    <a16:rowId xmlns:a16="http://schemas.microsoft.com/office/drawing/2014/main" val="2366843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- 2023-09-30 15:01:15</a:t>
                      </a:r>
                      <a:r>
                        <a:rPr kumimoji="0" lang="en-US" sz="1000" b="0" i="0" u="none" strike="noStrike" kern="1200" cap="none" spc="0" normalizeH="0" baseline="0" noProof="0">
                          <a:ln>
                            <a:noFill/>
                          </a:ln>
                          <a:solidFill>
                            <a:prstClr val="black"/>
                          </a:solidFill>
                          <a:effectLst/>
                          <a:uLnTx/>
                          <a:uFillTx/>
                          <a:latin typeface="Calibri"/>
                          <a:ea typeface="+mn-ea"/>
                          <a:cs typeface="+mn-cs"/>
                        </a:rPr>
                        <a:t>
 Don't just follow the well-trotten paths, set out to explore new horizons with the BMW #R1300GS! 🙌
Break free from the ordinary and dive into a world where unexplored paths become your playground. #ThePacesetter
▶️ https://www.bmw-motorrad.com/en/shorturls/r1300gs.html?context=smfbxq&amp;tl=soc-face-r130-pro-miy-.-.-socabcde-.-.-a86b5c055220
#MakeLifeARide #SpiritOfGS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63762</a:t>
                      </a:r>
                    </a:p>
                  </a:txBody>
                  <a:tcPr/>
                </a:tc>
                <a:extLst>
                  <a:ext uri="{0D108BD9-81ED-4DB2-BD59-A6C34878D82A}">
                    <a16:rowId xmlns:a16="http://schemas.microsoft.com/office/drawing/2014/main" val="1809183509"/>
                  </a:ext>
                </a:extLst>
              </a:tr>
            </a:tbl>
          </a:graphicData>
        </a:graphic>
      </p:graphicFrame>
      <p:sp>
        <p:nvSpPr>
          <p:cNvPr id="4" name="Text Placeholder 3">
            <a:extLst>
              <a:ext uri="{FF2B5EF4-FFF2-40B4-BE49-F238E27FC236}">
                <a16:creationId xmlns:a16="http://schemas.microsoft.com/office/drawing/2014/main" id="{6B5730FB-493A-4680-BC9F-B99BDD8A2A13}"/>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1438586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70115-8E64-422E-8086-B31BEA7C779F}"/>
              </a:ext>
            </a:extLst>
          </p:cNvPr>
          <p:cNvSpPr>
            <a:spLocks noGrp="1"/>
          </p:cNvSpPr>
          <p:nvPr>
            <p:ph type="title"/>
          </p:nvPr>
        </p:nvSpPr>
        <p:spPr/>
        <p:txBody>
          <a:bodyPr/>
          <a:lstStyle/>
          <a:p>
            <a:r>
              <a:rPr lang="en-US"/>
              <a:t>Facebook Facebook Insights Video Table | BMW Motorrad Global - 12 of 19</a:t>
            </a:r>
          </a:p>
        </p:txBody>
      </p:sp>
      <p:graphicFrame>
        <p:nvGraphicFramePr>
          <p:cNvPr id="5" name="Table Placeholder 4">
            <a:extLst>
              <a:ext uri="{FF2B5EF4-FFF2-40B4-BE49-F238E27FC236}">
                <a16:creationId xmlns:a16="http://schemas.microsoft.com/office/drawing/2014/main" id="{FF29F566-C73B-47C6-BDBC-35E36C040E5B}"/>
              </a:ext>
            </a:extLst>
          </p:cNvPr>
          <p:cNvGraphicFramePr>
            <a:graphicFrameLocks noGrp="1"/>
          </p:cNvGraphicFramePr>
          <p:nvPr>
            <p:ph type="tbl" sz="quarter" idx="13"/>
            <p:extLst>
              <p:ext uri="{D42A27DB-BD31-4B8C-83A1-F6EECF244321}">
                <p14:modId xmlns:p14="http://schemas.microsoft.com/office/powerpoint/2010/main" val="801699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84095981"/>
                    </a:ext>
                  </a:extLst>
                </a:gridCol>
                <a:gridCol w="822960">
                  <a:extLst>
                    <a:ext uri="{9D8B030D-6E8A-4147-A177-3AD203B41FA5}">
                      <a16:colId xmlns:a16="http://schemas.microsoft.com/office/drawing/2014/main" val="3105484870"/>
                    </a:ext>
                  </a:extLst>
                </a:gridCol>
                <a:gridCol w="822960">
                  <a:extLst>
                    <a:ext uri="{9D8B030D-6E8A-4147-A177-3AD203B41FA5}">
                      <a16:colId xmlns:a16="http://schemas.microsoft.com/office/drawing/2014/main" val="3260724209"/>
                    </a:ext>
                  </a:extLst>
                </a:gridCol>
                <a:gridCol w="822960">
                  <a:extLst>
                    <a:ext uri="{9D8B030D-6E8A-4147-A177-3AD203B41FA5}">
                      <a16:colId xmlns:a16="http://schemas.microsoft.com/office/drawing/2014/main" val="3047335488"/>
                    </a:ext>
                  </a:extLst>
                </a:gridCol>
                <a:gridCol w="822960">
                  <a:extLst>
                    <a:ext uri="{9D8B030D-6E8A-4147-A177-3AD203B41FA5}">
                      <a16:colId xmlns:a16="http://schemas.microsoft.com/office/drawing/2014/main" val="2988703056"/>
                    </a:ext>
                  </a:extLst>
                </a:gridCol>
                <a:gridCol w="822960">
                  <a:extLst>
                    <a:ext uri="{9D8B030D-6E8A-4147-A177-3AD203B41FA5}">
                      <a16:colId xmlns:a16="http://schemas.microsoft.com/office/drawing/2014/main" val="3011278779"/>
                    </a:ext>
                  </a:extLst>
                </a:gridCol>
                <a:gridCol w="822960">
                  <a:extLst>
                    <a:ext uri="{9D8B030D-6E8A-4147-A177-3AD203B41FA5}">
                      <a16:colId xmlns:a16="http://schemas.microsoft.com/office/drawing/2014/main" val="1489826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265654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- 2023-09-30 11:10:21</a:t>
                      </a:r>
                      <a:r>
                        <a:rPr kumimoji="0" lang="en-US" sz="1000" b="0" i="0" u="none" strike="noStrike" kern="1200" cap="none" spc="0" normalizeH="0" baseline="0" noProof="0">
                          <a:ln>
                            <a:noFill/>
                          </a:ln>
                          <a:solidFill>
                            <a:prstClr val="black"/>
                          </a:solidFill>
                          <a:effectLst/>
                          <a:uLnTx/>
                          <a:uFillTx/>
                          <a:latin typeface="Calibri"/>
                          <a:ea typeface="+mn-ea"/>
                          <a:cs typeface="+mn-cs"/>
                        </a:rPr>
                        <a:t>
 Always up for new adventures, prepared in all its details.
The all-new BMW R 1300 GS has it all: less complexity in its ergonomics and a reduced weight that together provide easier handling and more stability. 🙌
The unique design comes with several highlights such as the new matrix LED headlights, a single shell rear frame and a flat stretched tank ramp. Let us know your favourite highlight! #R1300GS
Click to learn more: </a:t>
                      </a:r>
                      <a:br>
                        <a:rPr kumimoji="0" lang="en-US" sz="1000" b="0" i="0" u="none" strike="noStrike" kern="1200" cap="none" spc="0" normalizeH="0" baseline="0" noProof="0">
                          <a:ln>
                            <a:noFill/>
                          </a:ln>
                          <a:solidFill>
                            <a:prstClr val="black"/>
                          </a:solidFill>
                          <a:effectLst/>
                          <a:uLnTx/>
                          <a:uFillTx/>
                          <a:latin typeface="Calibri"/>
                          <a:ea typeface="+mn-ea"/>
                          <a:cs typeface="+mn-cs"/>
                        </a:rPr>
                      </a:br>
                      <a:r>
                        <a:rPr kumimoji="0" lang="en-US" sz="1000" b="0" i="0" u="none" strike="noStrike" kern="1200" cap="none" spc="0" normalizeH="0" baseline="0" noProof="0">
                          <a:ln>
                            <a:noFill/>
                          </a:ln>
                          <a:solidFill>
                            <a:prstClr val="black"/>
                          </a:solidFill>
                          <a:effectLst/>
                          <a:uLnTx/>
                          <a:uFillTx/>
                          <a:latin typeface="Calibri"/>
                          <a:ea typeface="+mn-ea"/>
                          <a:cs typeface="+mn-cs"/>
                        </a:rPr>
                        <a:t>https://www.bmw-motorrad.com/en/shorturls/r1300gs.html?context=smfbxq&amp;tl=soc-face-sr13-pro-mn-.-.-socabcde-.-.-e487cc74db85
#MakeLifeARide #SpiritOfGS #ThePacesetter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extLst>
                  <a:ext uri="{0D108BD9-81ED-4DB2-BD59-A6C34878D82A}">
                    <a16:rowId xmlns:a16="http://schemas.microsoft.com/office/drawing/2014/main" val="1964466579"/>
                  </a:ext>
                </a:extLst>
              </a:tr>
            </a:tbl>
          </a:graphicData>
        </a:graphic>
      </p:graphicFrame>
      <p:sp>
        <p:nvSpPr>
          <p:cNvPr id="4" name="Text Placeholder 3">
            <a:extLst>
              <a:ext uri="{FF2B5EF4-FFF2-40B4-BE49-F238E27FC236}">
                <a16:creationId xmlns:a16="http://schemas.microsoft.com/office/drawing/2014/main" id="{7B8AC315-B558-4402-8D0F-076F3006D971}"/>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3970813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F57AF-6CD8-4B94-A489-9AC28C75DA2C}"/>
              </a:ext>
            </a:extLst>
          </p:cNvPr>
          <p:cNvSpPr>
            <a:spLocks noGrp="1"/>
          </p:cNvSpPr>
          <p:nvPr>
            <p:ph type="title"/>
          </p:nvPr>
        </p:nvSpPr>
        <p:spPr/>
        <p:txBody>
          <a:bodyPr/>
          <a:lstStyle/>
          <a:p>
            <a:r>
              <a:rPr lang="en-US"/>
              <a:t>Facebook Facebook Insights Video Table | BMW Motorrad Global - 13 of 19</a:t>
            </a:r>
          </a:p>
        </p:txBody>
      </p:sp>
      <p:graphicFrame>
        <p:nvGraphicFramePr>
          <p:cNvPr id="5" name="Table Placeholder 4">
            <a:extLst>
              <a:ext uri="{FF2B5EF4-FFF2-40B4-BE49-F238E27FC236}">
                <a16:creationId xmlns:a16="http://schemas.microsoft.com/office/drawing/2014/main" id="{32415B91-4109-447B-9762-CA8C83D6B065}"/>
              </a:ext>
            </a:extLst>
          </p:cNvPr>
          <p:cNvGraphicFramePr>
            <a:graphicFrameLocks noGrp="1"/>
          </p:cNvGraphicFramePr>
          <p:nvPr>
            <p:ph type="tbl" sz="quarter" idx="13"/>
            <p:extLst>
              <p:ext uri="{D42A27DB-BD31-4B8C-83A1-F6EECF244321}">
                <p14:modId xmlns:p14="http://schemas.microsoft.com/office/powerpoint/2010/main" val="3672610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01767614"/>
                    </a:ext>
                  </a:extLst>
                </a:gridCol>
                <a:gridCol w="822960">
                  <a:extLst>
                    <a:ext uri="{9D8B030D-6E8A-4147-A177-3AD203B41FA5}">
                      <a16:colId xmlns:a16="http://schemas.microsoft.com/office/drawing/2014/main" val="1687245952"/>
                    </a:ext>
                  </a:extLst>
                </a:gridCol>
                <a:gridCol w="822960">
                  <a:extLst>
                    <a:ext uri="{9D8B030D-6E8A-4147-A177-3AD203B41FA5}">
                      <a16:colId xmlns:a16="http://schemas.microsoft.com/office/drawing/2014/main" val="123357599"/>
                    </a:ext>
                  </a:extLst>
                </a:gridCol>
                <a:gridCol w="822960">
                  <a:extLst>
                    <a:ext uri="{9D8B030D-6E8A-4147-A177-3AD203B41FA5}">
                      <a16:colId xmlns:a16="http://schemas.microsoft.com/office/drawing/2014/main" val="3153181141"/>
                    </a:ext>
                  </a:extLst>
                </a:gridCol>
                <a:gridCol w="822960">
                  <a:extLst>
                    <a:ext uri="{9D8B030D-6E8A-4147-A177-3AD203B41FA5}">
                      <a16:colId xmlns:a16="http://schemas.microsoft.com/office/drawing/2014/main" val="2060781616"/>
                    </a:ext>
                  </a:extLst>
                </a:gridCol>
                <a:gridCol w="822960">
                  <a:extLst>
                    <a:ext uri="{9D8B030D-6E8A-4147-A177-3AD203B41FA5}">
                      <a16:colId xmlns:a16="http://schemas.microsoft.com/office/drawing/2014/main" val="4290714976"/>
                    </a:ext>
                  </a:extLst>
                </a:gridCol>
                <a:gridCol w="822960">
                  <a:extLst>
                    <a:ext uri="{9D8B030D-6E8A-4147-A177-3AD203B41FA5}">
                      <a16:colId xmlns:a16="http://schemas.microsoft.com/office/drawing/2014/main" val="3846263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173801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- 2023-09-29 11:59:41</a:t>
                      </a:r>
                      <a:r>
                        <a:rPr kumimoji="0" lang="en-US" sz="1000" b="0" i="0" u="none" strike="noStrike" kern="1200" cap="none" spc="0" normalizeH="0" baseline="0" noProof="0">
                          <a:ln>
                            <a:noFill/>
                          </a:ln>
                          <a:solidFill>
                            <a:prstClr val="black"/>
                          </a:solidFill>
                          <a:effectLst/>
                          <a:uLnTx/>
                          <a:uFillTx/>
                          <a:latin typeface="Calibri"/>
                          <a:ea typeface="+mn-ea"/>
                          <a:cs typeface="+mn-cs"/>
                        </a:rPr>
                        <a:t>
 We are sure you have many questions about the all-new BMW R 1300 GS! Join our Live Q&amp;A with Reiner Fings, Product Manager, for a detailed look.
Click to learn more on our website:
https://www.bmw-motorrad.com/en/shorturls/r1300gs.html?context=smfbxq&amp;tl=soc-face-sr13-pro-mn-.-.-socabcde-.-.-e487cc74db85
#MakeLifeARide #R1300GS #SpiritOfGS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extLst>
                  <a:ext uri="{0D108BD9-81ED-4DB2-BD59-A6C34878D82A}">
                    <a16:rowId xmlns:a16="http://schemas.microsoft.com/office/drawing/2014/main" val="4035194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- 2023-09-28 14:59:59</a:t>
                      </a:r>
                      <a:r>
                        <a:rPr kumimoji="0" lang="en-US" sz="1000" b="0" i="0" u="none" strike="noStrike" kern="1200" cap="none" spc="0" normalizeH="0" baseline="0" noProof="0">
                          <a:ln>
                            <a:noFill/>
                          </a:ln>
                          <a:solidFill>
                            <a:prstClr val="black"/>
                          </a:solidFill>
                          <a:effectLst/>
                          <a:uLnTx/>
                          <a:uFillTx/>
                          <a:latin typeface="Calibri"/>
                          <a:ea typeface="+mn-ea"/>
                          <a:cs typeface="+mn-cs"/>
                        </a:rPr>
                        <a:t>
 The highly-anticipated BMW #R1300GS arrives ready to set the pace and explore the world. Are you ready to go out and make new memories? #ThePacesetter
https://www.bmw-motorrad.com/en/shorturls/r1300gs.html?context=smfbxq&amp;tl=soc-face-sr13-pro-mn-.-.-socabcde-.-.-e487cc74db85
#MakeLifeARide #SpiritOfGS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5679</a:t>
                      </a:r>
                    </a:p>
                  </a:txBody>
                  <a:tcPr/>
                </a:tc>
                <a:extLst>
                  <a:ext uri="{0D108BD9-81ED-4DB2-BD59-A6C34878D82A}">
                    <a16:rowId xmlns:a16="http://schemas.microsoft.com/office/drawing/2014/main" val="1530603951"/>
                  </a:ext>
                </a:extLst>
              </a:tr>
            </a:tbl>
          </a:graphicData>
        </a:graphic>
      </p:graphicFrame>
      <p:sp>
        <p:nvSpPr>
          <p:cNvPr id="4" name="Text Placeholder 3">
            <a:extLst>
              <a:ext uri="{FF2B5EF4-FFF2-40B4-BE49-F238E27FC236}">
                <a16:creationId xmlns:a16="http://schemas.microsoft.com/office/drawing/2014/main" id="{DE6AA847-7B01-411E-8F14-2C37E224BC04}"/>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959697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B4E61-55A9-4080-B9A3-FFE000D7E525}"/>
              </a:ext>
            </a:extLst>
          </p:cNvPr>
          <p:cNvSpPr>
            <a:spLocks noGrp="1"/>
          </p:cNvSpPr>
          <p:nvPr>
            <p:ph type="title"/>
          </p:nvPr>
        </p:nvSpPr>
        <p:spPr/>
        <p:txBody>
          <a:bodyPr/>
          <a:lstStyle/>
          <a:p>
            <a:r>
              <a:rPr lang="en-US"/>
              <a:t>Facebook Facebook Insights Video Table | BMW Motorrad Global - 14 of 19</a:t>
            </a:r>
          </a:p>
        </p:txBody>
      </p:sp>
      <p:graphicFrame>
        <p:nvGraphicFramePr>
          <p:cNvPr id="5" name="Table Placeholder 4">
            <a:extLst>
              <a:ext uri="{FF2B5EF4-FFF2-40B4-BE49-F238E27FC236}">
                <a16:creationId xmlns:a16="http://schemas.microsoft.com/office/drawing/2014/main" id="{1BA1713C-21CB-4DEC-BF95-A37BB594F0C7}"/>
              </a:ext>
            </a:extLst>
          </p:cNvPr>
          <p:cNvGraphicFramePr>
            <a:graphicFrameLocks noGrp="1"/>
          </p:cNvGraphicFramePr>
          <p:nvPr>
            <p:ph type="tbl" sz="quarter" idx="13"/>
            <p:extLst>
              <p:ext uri="{D42A27DB-BD31-4B8C-83A1-F6EECF244321}">
                <p14:modId xmlns:p14="http://schemas.microsoft.com/office/powerpoint/2010/main" val="2264713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3829492"/>
                    </a:ext>
                  </a:extLst>
                </a:gridCol>
                <a:gridCol w="822960">
                  <a:extLst>
                    <a:ext uri="{9D8B030D-6E8A-4147-A177-3AD203B41FA5}">
                      <a16:colId xmlns:a16="http://schemas.microsoft.com/office/drawing/2014/main" val="3875408465"/>
                    </a:ext>
                  </a:extLst>
                </a:gridCol>
                <a:gridCol w="822960">
                  <a:extLst>
                    <a:ext uri="{9D8B030D-6E8A-4147-A177-3AD203B41FA5}">
                      <a16:colId xmlns:a16="http://schemas.microsoft.com/office/drawing/2014/main" val="3128092722"/>
                    </a:ext>
                  </a:extLst>
                </a:gridCol>
                <a:gridCol w="822960">
                  <a:extLst>
                    <a:ext uri="{9D8B030D-6E8A-4147-A177-3AD203B41FA5}">
                      <a16:colId xmlns:a16="http://schemas.microsoft.com/office/drawing/2014/main" val="1779596225"/>
                    </a:ext>
                  </a:extLst>
                </a:gridCol>
                <a:gridCol w="822960">
                  <a:extLst>
                    <a:ext uri="{9D8B030D-6E8A-4147-A177-3AD203B41FA5}">
                      <a16:colId xmlns:a16="http://schemas.microsoft.com/office/drawing/2014/main" val="366284496"/>
                    </a:ext>
                  </a:extLst>
                </a:gridCol>
                <a:gridCol w="822960">
                  <a:extLst>
                    <a:ext uri="{9D8B030D-6E8A-4147-A177-3AD203B41FA5}">
                      <a16:colId xmlns:a16="http://schemas.microsoft.com/office/drawing/2014/main" val="3342315959"/>
                    </a:ext>
                  </a:extLst>
                </a:gridCol>
                <a:gridCol w="822960">
                  <a:extLst>
                    <a:ext uri="{9D8B030D-6E8A-4147-A177-3AD203B41FA5}">
                      <a16:colId xmlns:a16="http://schemas.microsoft.com/office/drawing/2014/main" val="507391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3761238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- 2023-09-26 12:04:11</a:t>
                      </a:r>
                      <a:r>
                        <a:rPr kumimoji="0" lang="en-US" sz="1000" b="0" i="0" u="none" strike="noStrike" kern="1200" cap="none" spc="0" normalizeH="0" baseline="0" noProof="0">
                          <a:ln>
                            <a:noFill/>
                          </a:ln>
                          <a:solidFill>
                            <a:prstClr val="black"/>
                          </a:solidFill>
                          <a:effectLst/>
                          <a:uLnTx/>
                          <a:uFillTx/>
                          <a:latin typeface="Calibri"/>
                          <a:ea typeface="+mn-ea"/>
                          <a:cs typeface="+mn-cs"/>
                        </a:rPr>
                        <a:t>
 Welcome to off-road paradise: BMW Motorrad Enduro Park! 🤩
Improve your skills off the road, whether it might be managing sections up and down steep hills, within forest trails or sand pits.
All specialized trainings are held by BMW Motorrad certified instructors of TWTMoto and will help you to move one step forward within your off-road career. 
See you there! 💪
#MakeLifeARide #SpiritOfGS #BMWMotorradEnduroPark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2405</a:t>
                      </a:r>
                    </a:p>
                  </a:txBody>
                  <a:tcPr/>
                </a:tc>
                <a:extLst>
                  <a:ext uri="{0D108BD9-81ED-4DB2-BD59-A6C34878D82A}">
                    <a16:rowId xmlns:a16="http://schemas.microsoft.com/office/drawing/2014/main" val="144676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- 2023-09-25 15:56:05</a:t>
                      </a:r>
                      <a:r>
                        <a:rPr kumimoji="0" lang="en-US" sz="1000" b="0" i="0" u="none" strike="noStrike" kern="1200" cap="none" spc="0" normalizeH="0" baseline="0" noProof="0">
                          <a:ln>
                            <a:noFill/>
                          </a:ln>
                          <a:solidFill>
                            <a:prstClr val="black"/>
                          </a:solidFill>
                          <a:effectLst/>
                          <a:uLnTx/>
                          <a:uFillTx/>
                          <a:latin typeface="Calibri"/>
                          <a:ea typeface="+mn-ea"/>
                          <a:cs typeface="+mn-cs"/>
                        </a:rPr>
                        <a:t>
 #R1300GS — 28th September, 5 PM CEST.
▶️ https://fb.me/e/6ciz7Jp01
#MakeLifeARide #SpiritOfGS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16585</a:t>
                      </a:r>
                    </a:p>
                  </a:txBody>
                  <a:tcPr/>
                </a:tc>
                <a:extLst>
                  <a:ext uri="{0D108BD9-81ED-4DB2-BD59-A6C34878D82A}">
                    <a16:rowId xmlns:a16="http://schemas.microsoft.com/office/drawing/2014/main" val="1005165763"/>
                  </a:ext>
                </a:extLst>
              </a:tr>
            </a:tbl>
          </a:graphicData>
        </a:graphic>
      </p:graphicFrame>
      <p:sp>
        <p:nvSpPr>
          <p:cNvPr id="4" name="Text Placeholder 3">
            <a:extLst>
              <a:ext uri="{FF2B5EF4-FFF2-40B4-BE49-F238E27FC236}">
                <a16:creationId xmlns:a16="http://schemas.microsoft.com/office/drawing/2014/main" id="{DC32AFA0-06C4-49DC-B930-08CC65F65D4C}"/>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1624750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C2BED-10F6-4A78-B22E-013D065AAC10}"/>
              </a:ext>
            </a:extLst>
          </p:cNvPr>
          <p:cNvSpPr>
            <a:spLocks noGrp="1"/>
          </p:cNvSpPr>
          <p:nvPr>
            <p:ph type="title"/>
          </p:nvPr>
        </p:nvSpPr>
        <p:spPr/>
        <p:txBody>
          <a:bodyPr/>
          <a:lstStyle/>
          <a:p>
            <a:r>
              <a:rPr lang="en-US"/>
              <a:t>Facebook Facebook Insights Video Table | BMW Motorrad Global - 15 of 19</a:t>
            </a:r>
          </a:p>
        </p:txBody>
      </p:sp>
      <p:graphicFrame>
        <p:nvGraphicFramePr>
          <p:cNvPr id="5" name="Table Placeholder 4">
            <a:extLst>
              <a:ext uri="{FF2B5EF4-FFF2-40B4-BE49-F238E27FC236}">
                <a16:creationId xmlns:a16="http://schemas.microsoft.com/office/drawing/2014/main" id="{FC35D3EB-FBC1-4EA2-94FC-13DE47E285D3}"/>
              </a:ext>
            </a:extLst>
          </p:cNvPr>
          <p:cNvGraphicFramePr>
            <a:graphicFrameLocks noGrp="1"/>
          </p:cNvGraphicFramePr>
          <p:nvPr>
            <p:ph type="tbl" sz="quarter" idx="13"/>
            <p:extLst>
              <p:ext uri="{D42A27DB-BD31-4B8C-83A1-F6EECF244321}">
                <p14:modId xmlns:p14="http://schemas.microsoft.com/office/powerpoint/2010/main" val="2745965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03300314"/>
                    </a:ext>
                  </a:extLst>
                </a:gridCol>
                <a:gridCol w="822960">
                  <a:extLst>
                    <a:ext uri="{9D8B030D-6E8A-4147-A177-3AD203B41FA5}">
                      <a16:colId xmlns:a16="http://schemas.microsoft.com/office/drawing/2014/main" val="3136447285"/>
                    </a:ext>
                  </a:extLst>
                </a:gridCol>
                <a:gridCol w="822960">
                  <a:extLst>
                    <a:ext uri="{9D8B030D-6E8A-4147-A177-3AD203B41FA5}">
                      <a16:colId xmlns:a16="http://schemas.microsoft.com/office/drawing/2014/main" val="2417472123"/>
                    </a:ext>
                  </a:extLst>
                </a:gridCol>
                <a:gridCol w="822960">
                  <a:extLst>
                    <a:ext uri="{9D8B030D-6E8A-4147-A177-3AD203B41FA5}">
                      <a16:colId xmlns:a16="http://schemas.microsoft.com/office/drawing/2014/main" val="1001602765"/>
                    </a:ext>
                  </a:extLst>
                </a:gridCol>
                <a:gridCol w="822960">
                  <a:extLst>
                    <a:ext uri="{9D8B030D-6E8A-4147-A177-3AD203B41FA5}">
                      <a16:colId xmlns:a16="http://schemas.microsoft.com/office/drawing/2014/main" val="1764164057"/>
                    </a:ext>
                  </a:extLst>
                </a:gridCol>
                <a:gridCol w="822960">
                  <a:extLst>
                    <a:ext uri="{9D8B030D-6E8A-4147-A177-3AD203B41FA5}">
                      <a16:colId xmlns:a16="http://schemas.microsoft.com/office/drawing/2014/main" val="160941438"/>
                    </a:ext>
                  </a:extLst>
                </a:gridCol>
                <a:gridCol w="822960">
                  <a:extLst>
                    <a:ext uri="{9D8B030D-6E8A-4147-A177-3AD203B41FA5}">
                      <a16:colId xmlns:a16="http://schemas.microsoft.com/office/drawing/2014/main" val="1563611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160797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- 2023-09-15 15:00:42</a:t>
                      </a:r>
                      <a:r>
                        <a:rPr kumimoji="0" lang="en-US" sz="1000" b="0" i="0" u="none" strike="noStrike" kern="1200" cap="none" spc="0" normalizeH="0" baseline="0" noProof="0">
                          <a:ln>
                            <a:noFill/>
                          </a:ln>
                          <a:solidFill>
                            <a:prstClr val="black"/>
                          </a:solidFill>
                          <a:effectLst/>
                          <a:uLnTx/>
                          <a:uFillTx/>
                          <a:latin typeface="Calibri"/>
                          <a:ea typeface="+mn-ea"/>
                          <a:cs typeface="+mn-cs"/>
                        </a:rPr>
                        <a:t>
 In dust we trust. 😍 
Are you ready for an off-road spin with the new BMW #F900GS?
Discover all the details here:
➡️ https://www.bmw-motorrad.com/en/shorturls/f900gs.html?context=smfbxq&amp;tl=soc-face-sf90-pro-mn-.-.-socabcde-.-.-e4714b218052
#MakeLifeARide #SpiritOfGS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3954</a:t>
                      </a:r>
                    </a:p>
                  </a:txBody>
                  <a:tcPr/>
                </a:tc>
                <a:extLst>
                  <a:ext uri="{0D108BD9-81ED-4DB2-BD59-A6C34878D82A}">
                    <a16:rowId xmlns:a16="http://schemas.microsoft.com/office/drawing/2014/main" val="730601482"/>
                  </a:ext>
                </a:extLst>
              </a:tr>
            </a:tbl>
          </a:graphicData>
        </a:graphic>
      </p:graphicFrame>
      <p:sp>
        <p:nvSpPr>
          <p:cNvPr id="4" name="Text Placeholder 3">
            <a:extLst>
              <a:ext uri="{FF2B5EF4-FFF2-40B4-BE49-F238E27FC236}">
                <a16:creationId xmlns:a16="http://schemas.microsoft.com/office/drawing/2014/main" id="{DA247B97-7F46-4BFD-9B19-1586163B942F}"/>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4128441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0EA59-64AF-48F2-B7A6-58182F40C8C1}"/>
              </a:ext>
            </a:extLst>
          </p:cNvPr>
          <p:cNvSpPr>
            <a:spLocks noGrp="1"/>
          </p:cNvSpPr>
          <p:nvPr>
            <p:ph type="title"/>
          </p:nvPr>
        </p:nvSpPr>
        <p:spPr/>
        <p:txBody>
          <a:bodyPr/>
          <a:lstStyle/>
          <a:p>
            <a:r>
              <a:rPr lang="en-US"/>
              <a:t>Facebook Facebook Insights Video Table | BMW Motorrad Global - 16 of 19</a:t>
            </a:r>
          </a:p>
        </p:txBody>
      </p:sp>
      <p:graphicFrame>
        <p:nvGraphicFramePr>
          <p:cNvPr id="5" name="Table Placeholder 4">
            <a:extLst>
              <a:ext uri="{FF2B5EF4-FFF2-40B4-BE49-F238E27FC236}">
                <a16:creationId xmlns:a16="http://schemas.microsoft.com/office/drawing/2014/main" id="{94EC114E-7118-4E09-9F4B-4135473A6D6D}"/>
              </a:ext>
            </a:extLst>
          </p:cNvPr>
          <p:cNvGraphicFramePr>
            <a:graphicFrameLocks noGrp="1"/>
          </p:cNvGraphicFramePr>
          <p:nvPr>
            <p:ph type="tbl" sz="quarter" idx="13"/>
            <p:extLst>
              <p:ext uri="{D42A27DB-BD31-4B8C-83A1-F6EECF244321}">
                <p14:modId xmlns:p14="http://schemas.microsoft.com/office/powerpoint/2010/main" val="1328884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42890957"/>
                    </a:ext>
                  </a:extLst>
                </a:gridCol>
                <a:gridCol w="822960">
                  <a:extLst>
                    <a:ext uri="{9D8B030D-6E8A-4147-A177-3AD203B41FA5}">
                      <a16:colId xmlns:a16="http://schemas.microsoft.com/office/drawing/2014/main" val="3446749204"/>
                    </a:ext>
                  </a:extLst>
                </a:gridCol>
                <a:gridCol w="822960">
                  <a:extLst>
                    <a:ext uri="{9D8B030D-6E8A-4147-A177-3AD203B41FA5}">
                      <a16:colId xmlns:a16="http://schemas.microsoft.com/office/drawing/2014/main" val="1273922877"/>
                    </a:ext>
                  </a:extLst>
                </a:gridCol>
                <a:gridCol w="822960">
                  <a:extLst>
                    <a:ext uri="{9D8B030D-6E8A-4147-A177-3AD203B41FA5}">
                      <a16:colId xmlns:a16="http://schemas.microsoft.com/office/drawing/2014/main" val="1387079904"/>
                    </a:ext>
                  </a:extLst>
                </a:gridCol>
                <a:gridCol w="822960">
                  <a:extLst>
                    <a:ext uri="{9D8B030D-6E8A-4147-A177-3AD203B41FA5}">
                      <a16:colId xmlns:a16="http://schemas.microsoft.com/office/drawing/2014/main" val="873162626"/>
                    </a:ext>
                  </a:extLst>
                </a:gridCol>
                <a:gridCol w="822960">
                  <a:extLst>
                    <a:ext uri="{9D8B030D-6E8A-4147-A177-3AD203B41FA5}">
                      <a16:colId xmlns:a16="http://schemas.microsoft.com/office/drawing/2014/main" val="2175679476"/>
                    </a:ext>
                  </a:extLst>
                </a:gridCol>
                <a:gridCol w="822960">
                  <a:extLst>
                    <a:ext uri="{9D8B030D-6E8A-4147-A177-3AD203B41FA5}">
                      <a16:colId xmlns:a16="http://schemas.microsoft.com/office/drawing/2014/main" val="2236449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166779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- 2023-09-10 12:02:35</a:t>
                      </a:r>
                      <a:r>
                        <a:rPr kumimoji="0" lang="en-US" sz="1000" b="0" i="0" u="none" strike="noStrike" kern="1200" cap="none" spc="0" normalizeH="0" baseline="0" noProof="0">
                          <a:ln>
                            <a:noFill/>
                          </a:ln>
                          <a:solidFill>
                            <a:prstClr val="black"/>
                          </a:solidFill>
                          <a:effectLst/>
                          <a:uLnTx/>
                          <a:uFillTx/>
                          <a:latin typeface="Calibri"/>
                          <a:ea typeface="+mn-ea"/>
                          <a:cs typeface="+mn-cs"/>
                        </a:rPr>
                        <a:t>
 The world has no limits — and so do we! #SpiritOfGS
Meet the new GS-trio! 😍 The BMW #F900GS, #F900GSAdventure and #F800GS are hungry for your next destination!
Which one is your favourite? Let us know in the comments! ⬇️
You want to discover their unique features?
➡️ F 800 GS: https://www.bmw-motorrad.com/en/shorturls/f800gs.html?context=smfbxq&amp;tl=soc-face-kspo-pro-miy-.-.-socabcde-.-.-1008557d6ca9 
➡️ F 900 GS: https://www.bmw-motorrad.com/en/shorturls/f900gs.html?context=smfbxq&amp;tl=soc-face-kspc-pro-miy-.-.-socabcde-.-.-870aa1b2f13f
➡️ F 900 GS Adventure: https://www.bmw-motorrad.com/en/shorturls/f900gs-adventure.html?context=smfbxq&amp;tl=soc-face-ksca-pro-miy-.-.-socabcde-.-.-a18e7989eb7b
#MakeLifeARide #HungryForMore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14917</a:t>
                      </a:r>
                    </a:p>
                  </a:txBody>
                  <a:tcPr/>
                </a:tc>
                <a:extLst>
                  <a:ext uri="{0D108BD9-81ED-4DB2-BD59-A6C34878D82A}">
                    <a16:rowId xmlns:a16="http://schemas.microsoft.com/office/drawing/2014/main" val="907184396"/>
                  </a:ext>
                </a:extLst>
              </a:tr>
            </a:tbl>
          </a:graphicData>
        </a:graphic>
      </p:graphicFrame>
      <p:sp>
        <p:nvSpPr>
          <p:cNvPr id="4" name="Text Placeholder 3">
            <a:extLst>
              <a:ext uri="{FF2B5EF4-FFF2-40B4-BE49-F238E27FC236}">
                <a16:creationId xmlns:a16="http://schemas.microsoft.com/office/drawing/2014/main" id="{2F3FE52B-F60B-47C0-A010-7D117DE9E8DF}"/>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2640034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3564-3BF4-4405-8949-57F6280062C5}"/>
              </a:ext>
            </a:extLst>
          </p:cNvPr>
          <p:cNvSpPr>
            <a:spLocks noGrp="1"/>
          </p:cNvSpPr>
          <p:nvPr>
            <p:ph type="title"/>
          </p:nvPr>
        </p:nvSpPr>
        <p:spPr/>
        <p:txBody>
          <a:bodyPr/>
          <a:lstStyle/>
          <a:p>
            <a:r>
              <a:rPr lang="en-US"/>
              <a:t>Facebook Facebook Insights Video Table | BMW Motorrad Global - 17 of 19</a:t>
            </a:r>
          </a:p>
        </p:txBody>
      </p:sp>
      <p:graphicFrame>
        <p:nvGraphicFramePr>
          <p:cNvPr id="5" name="Table Placeholder 4">
            <a:extLst>
              <a:ext uri="{FF2B5EF4-FFF2-40B4-BE49-F238E27FC236}">
                <a16:creationId xmlns:a16="http://schemas.microsoft.com/office/drawing/2014/main" id="{238ADED3-35A4-4122-82AF-45881B4B345E}"/>
              </a:ext>
            </a:extLst>
          </p:cNvPr>
          <p:cNvGraphicFramePr>
            <a:graphicFrameLocks noGrp="1"/>
          </p:cNvGraphicFramePr>
          <p:nvPr>
            <p:ph type="tbl" sz="quarter" idx="13"/>
            <p:extLst>
              <p:ext uri="{D42A27DB-BD31-4B8C-83A1-F6EECF244321}">
                <p14:modId xmlns:p14="http://schemas.microsoft.com/office/powerpoint/2010/main" val="97892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132742"/>
                    </a:ext>
                  </a:extLst>
                </a:gridCol>
                <a:gridCol w="822960">
                  <a:extLst>
                    <a:ext uri="{9D8B030D-6E8A-4147-A177-3AD203B41FA5}">
                      <a16:colId xmlns:a16="http://schemas.microsoft.com/office/drawing/2014/main" val="3053533622"/>
                    </a:ext>
                  </a:extLst>
                </a:gridCol>
                <a:gridCol w="822960">
                  <a:extLst>
                    <a:ext uri="{9D8B030D-6E8A-4147-A177-3AD203B41FA5}">
                      <a16:colId xmlns:a16="http://schemas.microsoft.com/office/drawing/2014/main" val="2604327187"/>
                    </a:ext>
                  </a:extLst>
                </a:gridCol>
                <a:gridCol w="822960">
                  <a:extLst>
                    <a:ext uri="{9D8B030D-6E8A-4147-A177-3AD203B41FA5}">
                      <a16:colId xmlns:a16="http://schemas.microsoft.com/office/drawing/2014/main" val="2938066228"/>
                    </a:ext>
                  </a:extLst>
                </a:gridCol>
                <a:gridCol w="822960">
                  <a:extLst>
                    <a:ext uri="{9D8B030D-6E8A-4147-A177-3AD203B41FA5}">
                      <a16:colId xmlns:a16="http://schemas.microsoft.com/office/drawing/2014/main" val="1012232002"/>
                    </a:ext>
                  </a:extLst>
                </a:gridCol>
                <a:gridCol w="822960">
                  <a:extLst>
                    <a:ext uri="{9D8B030D-6E8A-4147-A177-3AD203B41FA5}">
                      <a16:colId xmlns:a16="http://schemas.microsoft.com/office/drawing/2014/main" val="3004209290"/>
                    </a:ext>
                  </a:extLst>
                </a:gridCol>
                <a:gridCol w="822960">
                  <a:extLst>
                    <a:ext uri="{9D8B030D-6E8A-4147-A177-3AD203B41FA5}">
                      <a16:colId xmlns:a16="http://schemas.microsoft.com/office/drawing/2014/main" val="1176620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3199361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- 2023-09-08 12:46:54</a:t>
                      </a:r>
                      <a:r>
                        <a:rPr kumimoji="0" lang="en-US" sz="1000" b="0" i="0" u="none" strike="noStrike" kern="1200" cap="none" spc="0" normalizeH="0" baseline="0" noProof="0">
                          <a:ln>
                            <a:noFill/>
                          </a:ln>
                          <a:solidFill>
                            <a:prstClr val="black"/>
                          </a:solidFill>
                          <a:effectLst/>
                          <a:uLnTx/>
                          <a:uFillTx/>
                          <a:latin typeface="Calibri"/>
                          <a:ea typeface="+mn-ea"/>
                          <a:cs typeface="+mn-cs"/>
                        </a:rPr>
                        <a:t>
 Ready to discover new off-road paths? The new BMW F 900 GS is!
The Enduro Package Pro includes a sports suspension with a high-quality, fully adjustable suspension strut and an adjustable fork! This ensures a perfect Enduro setup for your upcoming off-road adventures! 🤩
Are you #HungryForMore? Discover all the details here: 
https://www.bmw-motorrad.com/en/shorturls/f900gs.html?context=smfbxq&amp;tl=soc-face-sf90-pro-mn-.-.-socabcde-.-.-e4714b218052
#MakeLifeARide #SpiritOfGS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41725</a:t>
                      </a:r>
                    </a:p>
                  </a:txBody>
                  <a:tcPr/>
                </a:tc>
                <a:extLst>
                  <a:ext uri="{0D108BD9-81ED-4DB2-BD59-A6C34878D82A}">
                    <a16:rowId xmlns:a16="http://schemas.microsoft.com/office/drawing/2014/main" val="1909791840"/>
                  </a:ext>
                </a:extLst>
              </a:tr>
            </a:tbl>
          </a:graphicData>
        </a:graphic>
      </p:graphicFrame>
      <p:sp>
        <p:nvSpPr>
          <p:cNvPr id="4" name="Text Placeholder 3">
            <a:extLst>
              <a:ext uri="{FF2B5EF4-FFF2-40B4-BE49-F238E27FC236}">
                <a16:creationId xmlns:a16="http://schemas.microsoft.com/office/drawing/2014/main" id="{7A8D074F-796E-467A-B6BB-644EB466D609}"/>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1889506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C69E1-45CA-4AE0-B403-1E04F424A701}"/>
              </a:ext>
            </a:extLst>
          </p:cNvPr>
          <p:cNvSpPr>
            <a:spLocks noGrp="1"/>
          </p:cNvSpPr>
          <p:nvPr>
            <p:ph type="title"/>
          </p:nvPr>
        </p:nvSpPr>
        <p:spPr/>
        <p:txBody>
          <a:bodyPr/>
          <a:lstStyle/>
          <a:p>
            <a:r>
              <a:rPr lang="en-US"/>
              <a:t>Facebook Facebook Insights Video Table | BMW Motorrad Global - 18 of 19</a:t>
            </a:r>
          </a:p>
        </p:txBody>
      </p:sp>
      <p:graphicFrame>
        <p:nvGraphicFramePr>
          <p:cNvPr id="5" name="Table Placeholder 4">
            <a:extLst>
              <a:ext uri="{FF2B5EF4-FFF2-40B4-BE49-F238E27FC236}">
                <a16:creationId xmlns:a16="http://schemas.microsoft.com/office/drawing/2014/main" id="{BD348F33-794D-4986-B4C1-DE6025B2B803}"/>
              </a:ext>
            </a:extLst>
          </p:cNvPr>
          <p:cNvGraphicFramePr>
            <a:graphicFrameLocks noGrp="1"/>
          </p:cNvGraphicFramePr>
          <p:nvPr>
            <p:ph type="tbl" sz="quarter" idx="13"/>
            <p:extLst>
              <p:ext uri="{D42A27DB-BD31-4B8C-83A1-F6EECF244321}">
                <p14:modId xmlns:p14="http://schemas.microsoft.com/office/powerpoint/2010/main" val="1843618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14919576"/>
                    </a:ext>
                  </a:extLst>
                </a:gridCol>
                <a:gridCol w="822960">
                  <a:extLst>
                    <a:ext uri="{9D8B030D-6E8A-4147-A177-3AD203B41FA5}">
                      <a16:colId xmlns:a16="http://schemas.microsoft.com/office/drawing/2014/main" val="1601062840"/>
                    </a:ext>
                  </a:extLst>
                </a:gridCol>
                <a:gridCol w="822960">
                  <a:extLst>
                    <a:ext uri="{9D8B030D-6E8A-4147-A177-3AD203B41FA5}">
                      <a16:colId xmlns:a16="http://schemas.microsoft.com/office/drawing/2014/main" val="2135052419"/>
                    </a:ext>
                  </a:extLst>
                </a:gridCol>
                <a:gridCol w="822960">
                  <a:extLst>
                    <a:ext uri="{9D8B030D-6E8A-4147-A177-3AD203B41FA5}">
                      <a16:colId xmlns:a16="http://schemas.microsoft.com/office/drawing/2014/main" val="2004838333"/>
                    </a:ext>
                  </a:extLst>
                </a:gridCol>
                <a:gridCol w="822960">
                  <a:extLst>
                    <a:ext uri="{9D8B030D-6E8A-4147-A177-3AD203B41FA5}">
                      <a16:colId xmlns:a16="http://schemas.microsoft.com/office/drawing/2014/main" val="317721943"/>
                    </a:ext>
                  </a:extLst>
                </a:gridCol>
                <a:gridCol w="822960">
                  <a:extLst>
                    <a:ext uri="{9D8B030D-6E8A-4147-A177-3AD203B41FA5}">
                      <a16:colId xmlns:a16="http://schemas.microsoft.com/office/drawing/2014/main" val="1016674816"/>
                    </a:ext>
                  </a:extLst>
                </a:gridCol>
                <a:gridCol w="822960">
                  <a:extLst>
                    <a:ext uri="{9D8B030D-6E8A-4147-A177-3AD203B41FA5}">
                      <a16:colId xmlns:a16="http://schemas.microsoft.com/office/drawing/2014/main" val="698486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1632248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- 2023-09-07 15:00:13</a:t>
                      </a:r>
                      <a:r>
                        <a:rPr kumimoji="0" lang="en-US" sz="1000" b="0" i="0" u="none" strike="noStrike" kern="1200" cap="none" spc="0" normalizeH="0" baseline="0" noProof="0">
                          <a:ln>
                            <a:noFill/>
                          </a:ln>
                          <a:solidFill>
                            <a:prstClr val="black"/>
                          </a:solidFill>
                          <a:effectLst/>
                          <a:uLnTx/>
                          <a:uFillTx/>
                          <a:latin typeface="Calibri"/>
                          <a:ea typeface="+mn-ea"/>
                          <a:cs typeface="+mn-cs"/>
                        </a:rPr>
                        <a:t>
 Three new models in our GS segment!
Go out and make new memories — the world has no limits and so do we. For each adventure there is a matching GS. Which one will it be? 
BMW F 800 GS:
https://www.bmw-motorrad.com/en/shorturls/f800gs.html?context=smfbxq&amp;tl=soc-face-kspo-pro-miy-.-.-socabcde-.-.-1008557d6ca9
F 900 GS:
https://www.bmw-motorrad.com/en/shorturls/f900gs.html?context=smfbxq&amp;tl=soc-face-kspc-pro-miy-.-.-socabcde-.-.-870aa1b2f13f
F 900 GS Adventure:
https://www.bmw-motorrad.com/en/shorturls/f900gs-adventure.html?context=smfbxq&amp;tl=soc-face-ksca-pro-miy-.-.-socabcde-.-.-a18e7989eb7b
#MakeLifeARide#F800GS #F900GS #F900GSAdventure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1085420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11977</a:t>
                      </a:r>
                    </a:p>
                  </a:txBody>
                  <a:tcPr/>
                </a:tc>
                <a:extLst>
                  <a:ext uri="{0D108BD9-81ED-4DB2-BD59-A6C34878D82A}">
                    <a16:rowId xmlns:a16="http://schemas.microsoft.com/office/drawing/2014/main" val="159984457"/>
                  </a:ext>
                </a:extLst>
              </a:tr>
            </a:tbl>
          </a:graphicData>
        </a:graphic>
      </p:graphicFrame>
      <p:sp>
        <p:nvSpPr>
          <p:cNvPr id="4" name="Text Placeholder 3">
            <a:extLst>
              <a:ext uri="{FF2B5EF4-FFF2-40B4-BE49-F238E27FC236}">
                <a16:creationId xmlns:a16="http://schemas.microsoft.com/office/drawing/2014/main" id="{19144FBC-CE43-495D-B299-5D5421BDD9A8}"/>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3917719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C4C23-B3FE-4AE2-AFB4-635C90530CAC}"/>
              </a:ext>
            </a:extLst>
          </p:cNvPr>
          <p:cNvSpPr>
            <a:spLocks noGrp="1"/>
          </p:cNvSpPr>
          <p:nvPr>
            <p:ph type="title"/>
          </p:nvPr>
        </p:nvSpPr>
        <p:spPr/>
        <p:txBody>
          <a:bodyPr/>
          <a:lstStyle/>
          <a:p>
            <a:r>
              <a:rPr lang="en-US"/>
              <a:t>Facebook Facebook Insights Video Table | BMW Motorrad Global - 19 of 19</a:t>
            </a:r>
          </a:p>
        </p:txBody>
      </p:sp>
      <p:graphicFrame>
        <p:nvGraphicFramePr>
          <p:cNvPr id="5" name="Table Placeholder 4">
            <a:extLst>
              <a:ext uri="{FF2B5EF4-FFF2-40B4-BE49-F238E27FC236}">
                <a16:creationId xmlns:a16="http://schemas.microsoft.com/office/drawing/2014/main" id="{E6EC605F-D90B-4BAE-AD04-CAE0A4F172FE}"/>
              </a:ext>
            </a:extLst>
          </p:cNvPr>
          <p:cNvGraphicFramePr>
            <a:graphicFrameLocks noGrp="1"/>
          </p:cNvGraphicFramePr>
          <p:nvPr>
            <p:ph type="tbl" sz="quarter" idx="13"/>
            <p:extLst>
              <p:ext uri="{D42A27DB-BD31-4B8C-83A1-F6EECF244321}">
                <p14:modId xmlns:p14="http://schemas.microsoft.com/office/powerpoint/2010/main" val="2800731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24927453"/>
                    </a:ext>
                  </a:extLst>
                </a:gridCol>
                <a:gridCol w="822960">
                  <a:extLst>
                    <a:ext uri="{9D8B030D-6E8A-4147-A177-3AD203B41FA5}">
                      <a16:colId xmlns:a16="http://schemas.microsoft.com/office/drawing/2014/main" val="3537178607"/>
                    </a:ext>
                  </a:extLst>
                </a:gridCol>
                <a:gridCol w="822960">
                  <a:extLst>
                    <a:ext uri="{9D8B030D-6E8A-4147-A177-3AD203B41FA5}">
                      <a16:colId xmlns:a16="http://schemas.microsoft.com/office/drawing/2014/main" val="1519404926"/>
                    </a:ext>
                  </a:extLst>
                </a:gridCol>
                <a:gridCol w="822960">
                  <a:extLst>
                    <a:ext uri="{9D8B030D-6E8A-4147-A177-3AD203B41FA5}">
                      <a16:colId xmlns:a16="http://schemas.microsoft.com/office/drawing/2014/main" val="405085595"/>
                    </a:ext>
                  </a:extLst>
                </a:gridCol>
                <a:gridCol w="822960">
                  <a:extLst>
                    <a:ext uri="{9D8B030D-6E8A-4147-A177-3AD203B41FA5}">
                      <a16:colId xmlns:a16="http://schemas.microsoft.com/office/drawing/2014/main" val="618169004"/>
                    </a:ext>
                  </a:extLst>
                </a:gridCol>
                <a:gridCol w="822960">
                  <a:extLst>
                    <a:ext uri="{9D8B030D-6E8A-4147-A177-3AD203B41FA5}">
                      <a16:colId xmlns:a16="http://schemas.microsoft.com/office/drawing/2014/main" val="2617211716"/>
                    </a:ext>
                  </a:extLst>
                </a:gridCol>
                <a:gridCol w="822960">
                  <a:extLst>
                    <a:ext uri="{9D8B030D-6E8A-4147-A177-3AD203B41FA5}">
                      <a16:colId xmlns:a16="http://schemas.microsoft.com/office/drawing/2014/main" val="1613332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Time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3s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10s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95% (Unique)</a:t>
                      </a:r>
                    </a:p>
                  </a:txBody>
                  <a:tcPr/>
                </a:tc>
                <a:extLst>
                  <a:ext uri="{0D108BD9-81ED-4DB2-BD59-A6C34878D82A}">
                    <a16:rowId xmlns:a16="http://schemas.microsoft.com/office/drawing/2014/main" val="4007861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- 2023-09-06 12:10:44</a:t>
                      </a:r>
                      <a:r>
                        <a:rPr kumimoji="0" lang="en-US" sz="1000" b="0" i="0" u="none" strike="noStrike" kern="1200" cap="none" spc="0" normalizeH="0" baseline="0" noProof="0">
                          <a:ln>
                            <a:noFill/>
                          </a:ln>
                          <a:solidFill>
                            <a:prstClr val="black"/>
                          </a:solidFill>
                          <a:effectLst/>
                          <a:uLnTx/>
                          <a:uFillTx/>
                          <a:latin typeface="Calibri"/>
                          <a:ea typeface="+mn-ea"/>
                          <a:cs typeface="+mn-cs"/>
                        </a:rPr>
                        <a:t>
 Curiousity is the fuel for discovery. #HungryForMore
Tune into tomorrow’s live reveal to uncover new adventures! 
7th September, 5 PM CEST.
➡️ https://fb.me/e/4IOgiVoQX
#MakeLifeARide #SpiritOfGS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22250</a:t>
                      </a:r>
                    </a:p>
                  </a:txBody>
                  <a:tcPr/>
                </a:tc>
                <a:extLst>
                  <a:ext uri="{0D108BD9-81ED-4DB2-BD59-A6C34878D82A}">
                    <a16:rowId xmlns:a16="http://schemas.microsoft.com/office/drawing/2014/main" val="937193961"/>
                  </a:ext>
                </a:extLst>
              </a:tr>
            </a:tbl>
          </a:graphicData>
        </a:graphic>
      </p:graphicFrame>
      <p:sp>
        <p:nvSpPr>
          <p:cNvPr id="4" name="Text Placeholder 3">
            <a:extLst>
              <a:ext uri="{FF2B5EF4-FFF2-40B4-BE49-F238E27FC236}">
                <a16:creationId xmlns:a16="http://schemas.microsoft.com/office/drawing/2014/main" id="{16DF471E-039C-4DAE-9DAA-9AC730AB0EF7}"/>
              </a:ext>
            </a:extLst>
          </p:cNvPr>
          <p:cNvSpPr>
            <a:spLocks noGrp="1"/>
          </p:cNvSpPr>
          <p:nvPr>
            <p:ph type="body" sz="quarter" idx="14"/>
          </p:nvPr>
        </p:nvSpPr>
        <p:spPr/>
        <p:txBody>
          <a:bodyPr/>
          <a:lstStyle/>
          <a:p>
            <a:r>
              <a:rPr lang="en-US"/>
              <a:t>09/01/2023 - 11/14/2023</a:t>
            </a:r>
          </a:p>
        </p:txBody>
      </p:sp>
    </p:spTree>
    <p:extLst>
      <p:ext uri="{BB962C8B-B14F-4D97-AF65-F5344CB8AC3E}">
        <p14:creationId xmlns:p14="http://schemas.microsoft.com/office/powerpoint/2010/main" val="39781452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3386</Words>
  <Application>Microsoft Office PowerPoint</Application>
  <PresentationFormat>On-screen Show (4:3)</PresentationFormat>
  <Paragraphs>346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Facebook Facebook Insights Video Table | BMW Motorrad Global - 1 of 19</vt:lpstr>
      <vt:lpstr>Facebook Facebook Insights Video Table | BMW Motorrad Global - 2 of 19</vt:lpstr>
      <vt:lpstr>Facebook Facebook Insights Video Table | BMW Motorrad Global - 3 of 19</vt:lpstr>
      <vt:lpstr>Facebook Facebook Insights Video Table | BMW Motorrad Global - 4 of 19</vt:lpstr>
      <vt:lpstr>Facebook Facebook Insights Video Table | BMW Motorrad Global - 5 of 19</vt:lpstr>
      <vt:lpstr>Facebook Facebook Insights Video Table | BMW Motorrad Global - 6 of 19</vt:lpstr>
      <vt:lpstr>Facebook Facebook Insights Video Table | BMW Motorrad Global - 7 of 19</vt:lpstr>
      <vt:lpstr>Facebook Facebook Insights Video Table | BMW Motorrad Global - 8 of 19</vt:lpstr>
      <vt:lpstr>Facebook Facebook Insights Video Table | BMW Motorrad Global - 9 of 19</vt:lpstr>
      <vt:lpstr>Facebook Facebook Insights Video Table | BMW Motorrad Global - 10 of 19</vt:lpstr>
      <vt:lpstr>Facebook Facebook Insights Video Table | BMW Motorrad Global - 11 of 19</vt:lpstr>
      <vt:lpstr>Facebook Facebook Insights Video Table | BMW Motorrad Global - 12 of 19</vt:lpstr>
      <vt:lpstr>Facebook Facebook Insights Video Table | BMW Motorrad Global - 13 of 19</vt:lpstr>
      <vt:lpstr>Facebook Facebook Insights Video Table | BMW Motorrad Global - 14 of 19</vt:lpstr>
      <vt:lpstr>Facebook Facebook Insights Video Table | BMW Motorrad Global - 15 of 19</vt:lpstr>
      <vt:lpstr>Facebook Facebook Insights Video Table | BMW Motorrad Global - 16 of 19</vt:lpstr>
      <vt:lpstr>Facebook Facebook Insights Video Table | BMW Motorrad Global - 17 of 19</vt:lpstr>
      <vt:lpstr>Facebook Facebook Insights Video Table | BMW Motorrad Global - 18 of 19</vt:lpstr>
      <vt:lpstr>Facebook Facebook Insights Video Table | BMW Motorrad Global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Insights Video Table | BMW Motorrad Global - 1 of 19</dc:title>
  <dc:creator>Frederik Born</dc:creator>
  <cp:lastModifiedBy>Frederik Born</cp:lastModifiedBy>
  <cp:revision>1</cp:revision>
  <dcterms:created xsi:type="dcterms:W3CDTF">2023-11-14T13:24:01Z</dcterms:created>
  <dcterms:modified xsi:type="dcterms:W3CDTF">2023-11-14T13:25:55Z</dcterms:modified>
</cp:coreProperties>
</file>