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CB702-3162-418A-9F68-004FBF6F5EAF}"/>
              </a:ext>
            </a:extLst>
          </p:cNvPr>
          <p:cNvSpPr>
            <a:spLocks noGrp="1"/>
          </p:cNvSpPr>
          <p:nvPr>
            <p:ph type="title"/>
          </p:nvPr>
        </p:nvSpPr>
        <p:spPr/>
        <p:txBody>
          <a:bodyPr/>
          <a:lstStyle/>
          <a:p>
            <a:r>
              <a:rPr lang="en-US"/>
              <a:t>Facebook Custom Original Own Posts Table | Bayern International - 1 of 15</a:t>
            </a:r>
          </a:p>
        </p:txBody>
      </p:sp>
      <p:graphicFrame>
        <p:nvGraphicFramePr>
          <p:cNvPr id="5" name="Table Placeholder 4">
            <a:extLst>
              <a:ext uri="{FF2B5EF4-FFF2-40B4-BE49-F238E27FC236}">
                <a16:creationId xmlns:a16="http://schemas.microsoft.com/office/drawing/2014/main" id="{54AFDF2B-F352-439B-834E-15F62AE9834E}"/>
              </a:ext>
            </a:extLst>
          </p:cNvPr>
          <p:cNvGraphicFramePr>
            <a:graphicFrameLocks noGrp="1"/>
          </p:cNvGraphicFramePr>
          <p:nvPr>
            <p:ph type="tbl" sz="quarter" idx="13"/>
            <p:extLst>
              <p:ext uri="{D42A27DB-BD31-4B8C-83A1-F6EECF244321}">
                <p14:modId xmlns:p14="http://schemas.microsoft.com/office/powerpoint/2010/main" val="2288448590"/>
              </p:ext>
            </p:extLst>
          </p:nvPr>
        </p:nvGraphicFramePr>
        <p:xfrm>
          <a:off x="457200" y="1731963"/>
          <a:ext cx="8184896" cy="37490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22200413"/>
                    </a:ext>
                  </a:extLst>
                </a:gridCol>
                <a:gridCol w="740664">
                  <a:extLst>
                    <a:ext uri="{9D8B030D-6E8A-4147-A177-3AD203B41FA5}">
                      <a16:colId xmlns:a16="http://schemas.microsoft.com/office/drawing/2014/main" val="73984869"/>
                    </a:ext>
                  </a:extLst>
                </a:gridCol>
                <a:gridCol w="246888">
                  <a:extLst>
                    <a:ext uri="{9D8B030D-6E8A-4147-A177-3AD203B41FA5}">
                      <a16:colId xmlns:a16="http://schemas.microsoft.com/office/drawing/2014/main" val="2248414693"/>
                    </a:ext>
                  </a:extLst>
                </a:gridCol>
                <a:gridCol w="208280">
                  <a:extLst>
                    <a:ext uri="{9D8B030D-6E8A-4147-A177-3AD203B41FA5}">
                      <a16:colId xmlns:a16="http://schemas.microsoft.com/office/drawing/2014/main" val="3426278517"/>
                    </a:ext>
                  </a:extLst>
                </a:gridCol>
                <a:gridCol w="208280">
                  <a:extLst>
                    <a:ext uri="{9D8B030D-6E8A-4147-A177-3AD203B41FA5}">
                      <a16:colId xmlns:a16="http://schemas.microsoft.com/office/drawing/2014/main" val="2357664940"/>
                    </a:ext>
                  </a:extLst>
                </a:gridCol>
                <a:gridCol w="208280">
                  <a:extLst>
                    <a:ext uri="{9D8B030D-6E8A-4147-A177-3AD203B41FA5}">
                      <a16:colId xmlns:a16="http://schemas.microsoft.com/office/drawing/2014/main" val="1912198807"/>
                    </a:ext>
                  </a:extLst>
                </a:gridCol>
                <a:gridCol w="208280">
                  <a:extLst>
                    <a:ext uri="{9D8B030D-6E8A-4147-A177-3AD203B41FA5}">
                      <a16:colId xmlns:a16="http://schemas.microsoft.com/office/drawing/2014/main" val="2855170247"/>
                    </a:ext>
                  </a:extLst>
                </a:gridCol>
                <a:gridCol w="208280">
                  <a:extLst>
                    <a:ext uri="{9D8B030D-6E8A-4147-A177-3AD203B41FA5}">
                      <a16:colId xmlns:a16="http://schemas.microsoft.com/office/drawing/2014/main" val="1090674126"/>
                    </a:ext>
                  </a:extLst>
                </a:gridCol>
                <a:gridCol w="208280">
                  <a:extLst>
                    <a:ext uri="{9D8B030D-6E8A-4147-A177-3AD203B41FA5}">
                      <a16:colId xmlns:a16="http://schemas.microsoft.com/office/drawing/2014/main" val="188443710"/>
                    </a:ext>
                  </a:extLst>
                </a:gridCol>
                <a:gridCol w="208280">
                  <a:extLst>
                    <a:ext uri="{9D8B030D-6E8A-4147-A177-3AD203B41FA5}">
                      <a16:colId xmlns:a16="http://schemas.microsoft.com/office/drawing/2014/main" val="1122736355"/>
                    </a:ext>
                  </a:extLst>
                </a:gridCol>
                <a:gridCol w="208280">
                  <a:extLst>
                    <a:ext uri="{9D8B030D-6E8A-4147-A177-3AD203B41FA5}">
                      <a16:colId xmlns:a16="http://schemas.microsoft.com/office/drawing/2014/main" val="966220453"/>
                    </a:ext>
                  </a:extLst>
                </a:gridCol>
                <a:gridCol w="208280">
                  <a:extLst>
                    <a:ext uri="{9D8B030D-6E8A-4147-A177-3AD203B41FA5}">
                      <a16:colId xmlns:a16="http://schemas.microsoft.com/office/drawing/2014/main" val="915633407"/>
                    </a:ext>
                  </a:extLst>
                </a:gridCol>
                <a:gridCol w="208280">
                  <a:extLst>
                    <a:ext uri="{9D8B030D-6E8A-4147-A177-3AD203B41FA5}">
                      <a16:colId xmlns:a16="http://schemas.microsoft.com/office/drawing/2014/main" val="71717658"/>
                    </a:ext>
                  </a:extLst>
                </a:gridCol>
                <a:gridCol w="208280">
                  <a:extLst>
                    <a:ext uri="{9D8B030D-6E8A-4147-A177-3AD203B41FA5}">
                      <a16:colId xmlns:a16="http://schemas.microsoft.com/office/drawing/2014/main" val="3297745508"/>
                    </a:ext>
                  </a:extLst>
                </a:gridCol>
                <a:gridCol w="208280">
                  <a:extLst>
                    <a:ext uri="{9D8B030D-6E8A-4147-A177-3AD203B41FA5}">
                      <a16:colId xmlns:a16="http://schemas.microsoft.com/office/drawing/2014/main" val="4082462945"/>
                    </a:ext>
                  </a:extLst>
                </a:gridCol>
                <a:gridCol w="208280">
                  <a:extLst>
                    <a:ext uri="{9D8B030D-6E8A-4147-A177-3AD203B41FA5}">
                      <a16:colId xmlns:a16="http://schemas.microsoft.com/office/drawing/2014/main" val="250935363"/>
                    </a:ext>
                  </a:extLst>
                </a:gridCol>
                <a:gridCol w="208280">
                  <a:extLst>
                    <a:ext uri="{9D8B030D-6E8A-4147-A177-3AD203B41FA5}">
                      <a16:colId xmlns:a16="http://schemas.microsoft.com/office/drawing/2014/main" val="2021090260"/>
                    </a:ext>
                  </a:extLst>
                </a:gridCol>
                <a:gridCol w="208280">
                  <a:extLst>
                    <a:ext uri="{9D8B030D-6E8A-4147-A177-3AD203B41FA5}">
                      <a16:colId xmlns:a16="http://schemas.microsoft.com/office/drawing/2014/main" val="2669001632"/>
                    </a:ext>
                  </a:extLst>
                </a:gridCol>
                <a:gridCol w="208280">
                  <a:extLst>
                    <a:ext uri="{9D8B030D-6E8A-4147-A177-3AD203B41FA5}">
                      <a16:colId xmlns:a16="http://schemas.microsoft.com/office/drawing/2014/main" val="1771881672"/>
                    </a:ext>
                  </a:extLst>
                </a:gridCol>
                <a:gridCol w="208280">
                  <a:extLst>
                    <a:ext uri="{9D8B030D-6E8A-4147-A177-3AD203B41FA5}">
                      <a16:colId xmlns:a16="http://schemas.microsoft.com/office/drawing/2014/main" val="1955790228"/>
                    </a:ext>
                  </a:extLst>
                </a:gridCol>
                <a:gridCol w="208280">
                  <a:extLst>
                    <a:ext uri="{9D8B030D-6E8A-4147-A177-3AD203B41FA5}">
                      <a16:colId xmlns:a16="http://schemas.microsoft.com/office/drawing/2014/main" val="1324652637"/>
                    </a:ext>
                  </a:extLst>
                </a:gridCol>
                <a:gridCol w="208280">
                  <a:extLst>
                    <a:ext uri="{9D8B030D-6E8A-4147-A177-3AD203B41FA5}">
                      <a16:colId xmlns:a16="http://schemas.microsoft.com/office/drawing/2014/main" val="3555350508"/>
                    </a:ext>
                  </a:extLst>
                </a:gridCol>
                <a:gridCol w="208280">
                  <a:extLst>
                    <a:ext uri="{9D8B030D-6E8A-4147-A177-3AD203B41FA5}">
                      <a16:colId xmlns:a16="http://schemas.microsoft.com/office/drawing/2014/main" val="3692813576"/>
                    </a:ext>
                  </a:extLst>
                </a:gridCol>
                <a:gridCol w="208280">
                  <a:extLst>
                    <a:ext uri="{9D8B030D-6E8A-4147-A177-3AD203B41FA5}">
                      <a16:colId xmlns:a16="http://schemas.microsoft.com/office/drawing/2014/main" val="675588581"/>
                    </a:ext>
                  </a:extLst>
                </a:gridCol>
                <a:gridCol w="208280">
                  <a:extLst>
                    <a:ext uri="{9D8B030D-6E8A-4147-A177-3AD203B41FA5}">
                      <a16:colId xmlns:a16="http://schemas.microsoft.com/office/drawing/2014/main" val="745888713"/>
                    </a:ext>
                  </a:extLst>
                </a:gridCol>
                <a:gridCol w="208280">
                  <a:extLst>
                    <a:ext uri="{9D8B030D-6E8A-4147-A177-3AD203B41FA5}">
                      <a16:colId xmlns:a16="http://schemas.microsoft.com/office/drawing/2014/main" val="1991706751"/>
                    </a:ext>
                  </a:extLst>
                </a:gridCol>
                <a:gridCol w="208280">
                  <a:extLst>
                    <a:ext uri="{9D8B030D-6E8A-4147-A177-3AD203B41FA5}">
                      <a16:colId xmlns:a16="http://schemas.microsoft.com/office/drawing/2014/main" val="2428719106"/>
                    </a:ext>
                  </a:extLst>
                </a:gridCol>
                <a:gridCol w="208280">
                  <a:extLst>
                    <a:ext uri="{9D8B030D-6E8A-4147-A177-3AD203B41FA5}">
                      <a16:colId xmlns:a16="http://schemas.microsoft.com/office/drawing/2014/main" val="3285802543"/>
                    </a:ext>
                  </a:extLst>
                </a:gridCol>
                <a:gridCol w="208280">
                  <a:extLst>
                    <a:ext uri="{9D8B030D-6E8A-4147-A177-3AD203B41FA5}">
                      <a16:colId xmlns:a16="http://schemas.microsoft.com/office/drawing/2014/main" val="150454023"/>
                    </a:ext>
                  </a:extLst>
                </a:gridCol>
                <a:gridCol w="208280">
                  <a:extLst>
                    <a:ext uri="{9D8B030D-6E8A-4147-A177-3AD203B41FA5}">
                      <a16:colId xmlns:a16="http://schemas.microsoft.com/office/drawing/2014/main" val="336400531"/>
                    </a:ext>
                  </a:extLst>
                </a:gridCol>
                <a:gridCol w="208280">
                  <a:extLst>
                    <a:ext uri="{9D8B030D-6E8A-4147-A177-3AD203B41FA5}">
                      <a16:colId xmlns:a16="http://schemas.microsoft.com/office/drawing/2014/main" val="828925865"/>
                    </a:ext>
                  </a:extLst>
                </a:gridCol>
                <a:gridCol w="208280">
                  <a:extLst>
                    <a:ext uri="{9D8B030D-6E8A-4147-A177-3AD203B41FA5}">
                      <a16:colId xmlns:a16="http://schemas.microsoft.com/office/drawing/2014/main" val="1445597742"/>
                    </a:ext>
                  </a:extLst>
                </a:gridCol>
                <a:gridCol w="208280">
                  <a:extLst>
                    <a:ext uri="{9D8B030D-6E8A-4147-A177-3AD203B41FA5}">
                      <a16:colId xmlns:a16="http://schemas.microsoft.com/office/drawing/2014/main" val="3561916184"/>
                    </a:ext>
                  </a:extLst>
                </a:gridCol>
                <a:gridCol w="208280">
                  <a:extLst>
                    <a:ext uri="{9D8B030D-6E8A-4147-A177-3AD203B41FA5}">
                      <a16:colId xmlns:a16="http://schemas.microsoft.com/office/drawing/2014/main" val="66540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63223580"/>
                  </a:ext>
                </a:extLst>
              </a:tr>
            </a:tbl>
          </a:graphicData>
        </a:graphic>
      </p:graphicFrame>
      <p:sp>
        <p:nvSpPr>
          <p:cNvPr id="4" name="Text Placeholder 3">
            <a:extLst>
              <a:ext uri="{FF2B5EF4-FFF2-40B4-BE49-F238E27FC236}">
                <a16:creationId xmlns:a16="http://schemas.microsoft.com/office/drawing/2014/main" id="{2E87B7E7-CB83-4752-969C-B1BE0C360EB0}"/>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479027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75AB5-45C9-4CB1-AEBC-9D9850AF7DB3}"/>
              </a:ext>
            </a:extLst>
          </p:cNvPr>
          <p:cNvSpPr>
            <a:spLocks noGrp="1"/>
          </p:cNvSpPr>
          <p:nvPr>
            <p:ph type="title"/>
          </p:nvPr>
        </p:nvSpPr>
        <p:spPr/>
        <p:txBody>
          <a:bodyPr/>
          <a:lstStyle/>
          <a:p>
            <a:r>
              <a:rPr lang="en-US"/>
              <a:t>Facebook Custom Original Own Posts Table | Bayern International - 2 of 15</a:t>
            </a:r>
          </a:p>
        </p:txBody>
      </p:sp>
      <p:graphicFrame>
        <p:nvGraphicFramePr>
          <p:cNvPr id="5" name="Table Placeholder 4">
            <a:extLst>
              <a:ext uri="{FF2B5EF4-FFF2-40B4-BE49-F238E27FC236}">
                <a16:creationId xmlns:a16="http://schemas.microsoft.com/office/drawing/2014/main" id="{1FB78E81-AF36-46F9-AB3F-658B2076A425}"/>
              </a:ext>
            </a:extLst>
          </p:cNvPr>
          <p:cNvGraphicFramePr>
            <a:graphicFrameLocks noGrp="1"/>
          </p:cNvGraphicFramePr>
          <p:nvPr>
            <p:ph type="tbl" sz="quarter" idx="13"/>
            <p:extLst>
              <p:ext uri="{D42A27DB-BD31-4B8C-83A1-F6EECF244321}">
                <p14:modId xmlns:p14="http://schemas.microsoft.com/office/powerpoint/2010/main" val="303692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972744907"/>
                    </a:ext>
                  </a:extLst>
                </a:gridCol>
                <a:gridCol w="740664">
                  <a:extLst>
                    <a:ext uri="{9D8B030D-6E8A-4147-A177-3AD203B41FA5}">
                      <a16:colId xmlns:a16="http://schemas.microsoft.com/office/drawing/2014/main" val="354310758"/>
                    </a:ext>
                  </a:extLst>
                </a:gridCol>
                <a:gridCol w="246888">
                  <a:extLst>
                    <a:ext uri="{9D8B030D-6E8A-4147-A177-3AD203B41FA5}">
                      <a16:colId xmlns:a16="http://schemas.microsoft.com/office/drawing/2014/main" val="2671048390"/>
                    </a:ext>
                  </a:extLst>
                </a:gridCol>
                <a:gridCol w="208280">
                  <a:extLst>
                    <a:ext uri="{9D8B030D-6E8A-4147-A177-3AD203B41FA5}">
                      <a16:colId xmlns:a16="http://schemas.microsoft.com/office/drawing/2014/main" val="3909405152"/>
                    </a:ext>
                  </a:extLst>
                </a:gridCol>
                <a:gridCol w="208280">
                  <a:extLst>
                    <a:ext uri="{9D8B030D-6E8A-4147-A177-3AD203B41FA5}">
                      <a16:colId xmlns:a16="http://schemas.microsoft.com/office/drawing/2014/main" val="1157728027"/>
                    </a:ext>
                  </a:extLst>
                </a:gridCol>
                <a:gridCol w="208280">
                  <a:extLst>
                    <a:ext uri="{9D8B030D-6E8A-4147-A177-3AD203B41FA5}">
                      <a16:colId xmlns:a16="http://schemas.microsoft.com/office/drawing/2014/main" val="3625680890"/>
                    </a:ext>
                  </a:extLst>
                </a:gridCol>
                <a:gridCol w="208280">
                  <a:extLst>
                    <a:ext uri="{9D8B030D-6E8A-4147-A177-3AD203B41FA5}">
                      <a16:colId xmlns:a16="http://schemas.microsoft.com/office/drawing/2014/main" val="1321582797"/>
                    </a:ext>
                  </a:extLst>
                </a:gridCol>
                <a:gridCol w="208280">
                  <a:extLst>
                    <a:ext uri="{9D8B030D-6E8A-4147-A177-3AD203B41FA5}">
                      <a16:colId xmlns:a16="http://schemas.microsoft.com/office/drawing/2014/main" val="1268147863"/>
                    </a:ext>
                  </a:extLst>
                </a:gridCol>
                <a:gridCol w="208280">
                  <a:extLst>
                    <a:ext uri="{9D8B030D-6E8A-4147-A177-3AD203B41FA5}">
                      <a16:colId xmlns:a16="http://schemas.microsoft.com/office/drawing/2014/main" val="2546282977"/>
                    </a:ext>
                  </a:extLst>
                </a:gridCol>
                <a:gridCol w="208280">
                  <a:extLst>
                    <a:ext uri="{9D8B030D-6E8A-4147-A177-3AD203B41FA5}">
                      <a16:colId xmlns:a16="http://schemas.microsoft.com/office/drawing/2014/main" val="4154600352"/>
                    </a:ext>
                  </a:extLst>
                </a:gridCol>
                <a:gridCol w="208280">
                  <a:extLst>
                    <a:ext uri="{9D8B030D-6E8A-4147-A177-3AD203B41FA5}">
                      <a16:colId xmlns:a16="http://schemas.microsoft.com/office/drawing/2014/main" val="298927574"/>
                    </a:ext>
                  </a:extLst>
                </a:gridCol>
                <a:gridCol w="208280">
                  <a:extLst>
                    <a:ext uri="{9D8B030D-6E8A-4147-A177-3AD203B41FA5}">
                      <a16:colId xmlns:a16="http://schemas.microsoft.com/office/drawing/2014/main" val="3749988943"/>
                    </a:ext>
                  </a:extLst>
                </a:gridCol>
                <a:gridCol w="208280">
                  <a:extLst>
                    <a:ext uri="{9D8B030D-6E8A-4147-A177-3AD203B41FA5}">
                      <a16:colId xmlns:a16="http://schemas.microsoft.com/office/drawing/2014/main" val="2914248473"/>
                    </a:ext>
                  </a:extLst>
                </a:gridCol>
                <a:gridCol w="208280">
                  <a:extLst>
                    <a:ext uri="{9D8B030D-6E8A-4147-A177-3AD203B41FA5}">
                      <a16:colId xmlns:a16="http://schemas.microsoft.com/office/drawing/2014/main" val="3848281986"/>
                    </a:ext>
                  </a:extLst>
                </a:gridCol>
                <a:gridCol w="208280">
                  <a:extLst>
                    <a:ext uri="{9D8B030D-6E8A-4147-A177-3AD203B41FA5}">
                      <a16:colId xmlns:a16="http://schemas.microsoft.com/office/drawing/2014/main" val="1237832407"/>
                    </a:ext>
                  </a:extLst>
                </a:gridCol>
                <a:gridCol w="208280">
                  <a:extLst>
                    <a:ext uri="{9D8B030D-6E8A-4147-A177-3AD203B41FA5}">
                      <a16:colId xmlns:a16="http://schemas.microsoft.com/office/drawing/2014/main" val="497793303"/>
                    </a:ext>
                  </a:extLst>
                </a:gridCol>
                <a:gridCol w="208280">
                  <a:extLst>
                    <a:ext uri="{9D8B030D-6E8A-4147-A177-3AD203B41FA5}">
                      <a16:colId xmlns:a16="http://schemas.microsoft.com/office/drawing/2014/main" val="2572823694"/>
                    </a:ext>
                  </a:extLst>
                </a:gridCol>
                <a:gridCol w="208280">
                  <a:extLst>
                    <a:ext uri="{9D8B030D-6E8A-4147-A177-3AD203B41FA5}">
                      <a16:colId xmlns:a16="http://schemas.microsoft.com/office/drawing/2014/main" val="3405418982"/>
                    </a:ext>
                  </a:extLst>
                </a:gridCol>
                <a:gridCol w="208280">
                  <a:extLst>
                    <a:ext uri="{9D8B030D-6E8A-4147-A177-3AD203B41FA5}">
                      <a16:colId xmlns:a16="http://schemas.microsoft.com/office/drawing/2014/main" val="1566487044"/>
                    </a:ext>
                  </a:extLst>
                </a:gridCol>
                <a:gridCol w="208280">
                  <a:extLst>
                    <a:ext uri="{9D8B030D-6E8A-4147-A177-3AD203B41FA5}">
                      <a16:colId xmlns:a16="http://schemas.microsoft.com/office/drawing/2014/main" val="3207789951"/>
                    </a:ext>
                  </a:extLst>
                </a:gridCol>
                <a:gridCol w="208280">
                  <a:extLst>
                    <a:ext uri="{9D8B030D-6E8A-4147-A177-3AD203B41FA5}">
                      <a16:colId xmlns:a16="http://schemas.microsoft.com/office/drawing/2014/main" val="3138558346"/>
                    </a:ext>
                  </a:extLst>
                </a:gridCol>
                <a:gridCol w="208280">
                  <a:extLst>
                    <a:ext uri="{9D8B030D-6E8A-4147-A177-3AD203B41FA5}">
                      <a16:colId xmlns:a16="http://schemas.microsoft.com/office/drawing/2014/main" val="1180138701"/>
                    </a:ext>
                  </a:extLst>
                </a:gridCol>
                <a:gridCol w="208280">
                  <a:extLst>
                    <a:ext uri="{9D8B030D-6E8A-4147-A177-3AD203B41FA5}">
                      <a16:colId xmlns:a16="http://schemas.microsoft.com/office/drawing/2014/main" val="3824774531"/>
                    </a:ext>
                  </a:extLst>
                </a:gridCol>
                <a:gridCol w="208280">
                  <a:extLst>
                    <a:ext uri="{9D8B030D-6E8A-4147-A177-3AD203B41FA5}">
                      <a16:colId xmlns:a16="http://schemas.microsoft.com/office/drawing/2014/main" val="3920067284"/>
                    </a:ext>
                  </a:extLst>
                </a:gridCol>
                <a:gridCol w="208280">
                  <a:extLst>
                    <a:ext uri="{9D8B030D-6E8A-4147-A177-3AD203B41FA5}">
                      <a16:colId xmlns:a16="http://schemas.microsoft.com/office/drawing/2014/main" val="1132274868"/>
                    </a:ext>
                  </a:extLst>
                </a:gridCol>
                <a:gridCol w="208280">
                  <a:extLst>
                    <a:ext uri="{9D8B030D-6E8A-4147-A177-3AD203B41FA5}">
                      <a16:colId xmlns:a16="http://schemas.microsoft.com/office/drawing/2014/main" val="836368892"/>
                    </a:ext>
                  </a:extLst>
                </a:gridCol>
                <a:gridCol w="208280">
                  <a:extLst>
                    <a:ext uri="{9D8B030D-6E8A-4147-A177-3AD203B41FA5}">
                      <a16:colId xmlns:a16="http://schemas.microsoft.com/office/drawing/2014/main" val="1892518423"/>
                    </a:ext>
                  </a:extLst>
                </a:gridCol>
                <a:gridCol w="208280">
                  <a:extLst>
                    <a:ext uri="{9D8B030D-6E8A-4147-A177-3AD203B41FA5}">
                      <a16:colId xmlns:a16="http://schemas.microsoft.com/office/drawing/2014/main" val="1366264208"/>
                    </a:ext>
                  </a:extLst>
                </a:gridCol>
                <a:gridCol w="208280">
                  <a:extLst>
                    <a:ext uri="{9D8B030D-6E8A-4147-A177-3AD203B41FA5}">
                      <a16:colId xmlns:a16="http://schemas.microsoft.com/office/drawing/2014/main" val="1865111839"/>
                    </a:ext>
                  </a:extLst>
                </a:gridCol>
                <a:gridCol w="208280">
                  <a:extLst>
                    <a:ext uri="{9D8B030D-6E8A-4147-A177-3AD203B41FA5}">
                      <a16:colId xmlns:a16="http://schemas.microsoft.com/office/drawing/2014/main" val="2248491572"/>
                    </a:ext>
                  </a:extLst>
                </a:gridCol>
                <a:gridCol w="208280">
                  <a:extLst>
                    <a:ext uri="{9D8B030D-6E8A-4147-A177-3AD203B41FA5}">
                      <a16:colId xmlns:a16="http://schemas.microsoft.com/office/drawing/2014/main" val="3465941926"/>
                    </a:ext>
                  </a:extLst>
                </a:gridCol>
                <a:gridCol w="208280">
                  <a:extLst>
                    <a:ext uri="{9D8B030D-6E8A-4147-A177-3AD203B41FA5}">
                      <a16:colId xmlns:a16="http://schemas.microsoft.com/office/drawing/2014/main" val="2777175688"/>
                    </a:ext>
                  </a:extLst>
                </a:gridCol>
                <a:gridCol w="208280">
                  <a:extLst>
                    <a:ext uri="{9D8B030D-6E8A-4147-A177-3AD203B41FA5}">
                      <a16:colId xmlns:a16="http://schemas.microsoft.com/office/drawing/2014/main" val="900084516"/>
                    </a:ext>
                  </a:extLst>
                </a:gridCol>
                <a:gridCol w="208280">
                  <a:extLst>
                    <a:ext uri="{9D8B030D-6E8A-4147-A177-3AD203B41FA5}">
                      <a16:colId xmlns:a16="http://schemas.microsoft.com/office/drawing/2014/main" val="241284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2726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- 2023-06-29 21:11:08</a:t>
                      </a:r>
                      <a:r>
                        <a:rPr kumimoji="0" lang="de-DE" sz="1000" b="0" i="0" u="none" strike="noStrike" kern="1200" cap="none" spc="0" normalizeH="0" baseline="0" noProof="0">
                          <a:ln>
                            <a:noFill/>
                          </a:ln>
                          <a:solidFill>
                            <a:prstClr val="black"/>
                          </a:solidFill>
                          <a:effectLst/>
                          <a:uLnTx/>
                          <a:uFillTx/>
                          <a:latin typeface="Calibri"/>
                          <a:ea typeface="+mn-ea"/>
                          <a:cs typeface="+mn-cs"/>
                        </a:rPr>
                        <a:t>
 🌍 Erfolg durch Partnerschaft! #bayernfitforpartnership setzt genau darauf. 💼 Im zweiten Halbjahr 2023 rücken sechs spannende Nachrückerprojekte in den Fokus.
Bei "Bayern - Fit for Partnership" touren wir mit Delegationen aus dem Ausland durch Bayern und bringen Sie hier mit bayerischen Unternehmen und Produkten zusammen.
🏭 Unternehmen aus Bayern profitieren dreifach: Sie können das Programm aktiv mitgestalten, lernen ausländische Entscheidungsträger kennen und treffen potenzielle Geschäftspartner direkt vor ihrer Haustür. Dank der Förderungen des Freistaats ist die Teilnahme für bayerische Unternehmen kostenlos.
Im Herbst bieten wir zusätzlich zu den bereits geplanten Projekten sechs weitere BFP-Veranstaltungen an https://www.bayern-international.de/newsroom/news/massgeschneiderte-exportfoerderung-fuer-bayerische-unternehmen-bfp
Bewerben Sie sich jetzt und seien Sie Teil dieses spannenden Programms!
#bavariaworldwide #bfp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https://quintly-image-storage.s3.amazonaws.com/b8c3dfe41b69a75182d597b33a267203/5d6da8c12f4f6cdf37c09ee1f7d2853a.jpg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28509606"/>
                  </a:ext>
                </a:extLst>
              </a:tr>
            </a:tbl>
          </a:graphicData>
        </a:graphic>
      </p:graphicFrame>
      <p:sp>
        <p:nvSpPr>
          <p:cNvPr id="4" name="Text Placeholder 3">
            <a:extLst>
              <a:ext uri="{FF2B5EF4-FFF2-40B4-BE49-F238E27FC236}">
                <a16:creationId xmlns:a16="http://schemas.microsoft.com/office/drawing/2014/main" id="{30BE0E50-0BEF-4253-BCC3-934878BAFBD9}"/>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089289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DEBE3-3364-48A1-BC21-95D56F573E00}"/>
              </a:ext>
            </a:extLst>
          </p:cNvPr>
          <p:cNvSpPr>
            <a:spLocks noGrp="1"/>
          </p:cNvSpPr>
          <p:nvPr>
            <p:ph type="title"/>
          </p:nvPr>
        </p:nvSpPr>
        <p:spPr/>
        <p:txBody>
          <a:bodyPr/>
          <a:lstStyle/>
          <a:p>
            <a:r>
              <a:rPr lang="en-US"/>
              <a:t>Facebook Custom Original Own Posts Table | Bayern International - 3 of 15</a:t>
            </a:r>
          </a:p>
        </p:txBody>
      </p:sp>
      <p:graphicFrame>
        <p:nvGraphicFramePr>
          <p:cNvPr id="5" name="Table Placeholder 4">
            <a:extLst>
              <a:ext uri="{FF2B5EF4-FFF2-40B4-BE49-F238E27FC236}">
                <a16:creationId xmlns:a16="http://schemas.microsoft.com/office/drawing/2014/main" id="{3D297425-1476-43B6-98B7-286F3570DA86}"/>
              </a:ext>
            </a:extLst>
          </p:cNvPr>
          <p:cNvGraphicFramePr>
            <a:graphicFrameLocks noGrp="1"/>
          </p:cNvGraphicFramePr>
          <p:nvPr>
            <p:ph type="tbl" sz="quarter" idx="13"/>
            <p:extLst>
              <p:ext uri="{D42A27DB-BD31-4B8C-83A1-F6EECF244321}">
                <p14:modId xmlns:p14="http://schemas.microsoft.com/office/powerpoint/2010/main" val="3476364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08179898"/>
                    </a:ext>
                  </a:extLst>
                </a:gridCol>
                <a:gridCol w="740664">
                  <a:extLst>
                    <a:ext uri="{9D8B030D-6E8A-4147-A177-3AD203B41FA5}">
                      <a16:colId xmlns:a16="http://schemas.microsoft.com/office/drawing/2014/main" val="2911438022"/>
                    </a:ext>
                  </a:extLst>
                </a:gridCol>
                <a:gridCol w="246888">
                  <a:extLst>
                    <a:ext uri="{9D8B030D-6E8A-4147-A177-3AD203B41FA5}">
                      <a16:colId xmlns:a16="http://schemas.microsoft.com/office/drawing/2014/main" val="976059447"/>
                    </a:ext>
                  </a:extLst>
                </a:gridCol>
                <a:gridCol w="208280">
                  <a:extLst>
                    <a:ext uri="{9D8B030D-6E8A-4147-A177-3AD203B41FA5}">
                      <a16:colId xmlns:a16="http://schemas.microsoft.com/office/drawing/2014/main" val="3011369077"/>
                    </a:ext>
                  </a:extLst>
                </a:gridCol>
                <a:gridCol w="208280">
                  <a:extLst>
                    <a:ext uri="{9D8B030D-6E8A-4147-A177-3AD203B41FA5}">
                      <a16:colId xmlns:a16="http://schemas.microsoft.com/office/drawing/2014/main" val="3895544743"/>
                    </a:ext>
                  </a:extLst>
                </a:gridCol>
                <a:gridCol w="208280">
                  <a:extLst>
                    <a:ext uri="{9D8B030D-6E8A-4147-A177-3AD203B41FA5}">
                      <a16:colId xmlns:a16="http://schemas.microsoft.com/office/drawing/2014/main" val="3250889609"/>
                    </a:ext>
                  </a:extLst>
                </a:gridCol>
                <a:gridCol w="208280">
                  <a:extLst>
                    <a:ext uri="{9D8B030D-6E8A-4147-A177-3AD203B41FA5}">
                      <a16:colId xmlns:a16="http://schemas.microsoft.com/office/drawing/2014/main" val="3330929015"/>
                    </a:ext>
                  </a:extLst>
                </a:gridCol>
                <a:gridCol w="208280">
                  <a:extLst>
                    <a:ext uri="{9D8B030D-6E8A-4147-A177-3AD203B41FA5}">
                      <a16:colId xmlns:a16="http://schemas.microsoft.com/office/drawing/2014/main" val="3985836864"/>
                    </a:ext>
                  </a:extLst>
                </a:gridCol>
                <a:gridCol w="208280">
                  <a:extLst>
                    <a:ext uri="{9D8B030D-6E8A-4147-A177-3AD203B41FA5}">
                      <a16:colId xmlns:a16="http://schemas.microsoft.com/office/drawing/2014/main" val="371612360"/>
                    </a:ext>
                  </a:extLst>
                </a:gridCol>
                <a:gridCol w="208280">
                  <a:extLst>
                    <a:ext uri="{9D8B030D-6E8A-4147-A177-3AD203B41FA5}">
                      <a16:colId xmlns:a16="http://schemas.microsoft.com/office/drawing/2014/main" val="2646598537"/>
                    </a:ext>
                  </a:extLst>
                </a:gridCol>
                <a:gridCol w="208280">
                  <a:extLst>
                    <a:ext uri="{9D8B030D-6E8A-4147-A177-3AD203B41FA5}">
                      <a16:colId xmlns:a16="http://schemas.microsoft.com/office/drawing/2014/main" val="3753461788"/>
                    </a:ext>
                  </a:extLst>
                </a:gridCol>
                <a:gridCol w="208280">
                  <a:extLst>
                    <a:ext uri="{9D8B030D-6E8A-4147-A177-3AD203B41FA5}">
                      <a16:colId xmlns:a16="http://schemas.microsoft.com/office/drawing/2014/main" val="2079363408"/>
                    </a:ext>
                  </a:extLst>
                </a:gridCol>
                <a:gridCol w="208280">
                  <a:extLst>
                    <a:ext uri="{9D8B030D-6E8A-4147-A177-3AD203B41FA5}">
                      <a16:colId xmlns:a16="http://schemas.microsoft.com/office/drawing/2014/main" val="973153088"/>
                    </a:ext>
                  </a:extLst>
                </a:gridCol>
                <a:gridCol w="208280">
                  <a:extLst>
                    <a:ext uri="{9D8B030D-6E8A-4147-A177-3AD203B41FA5}">
                      <a16:colId xmlns:a16="http://schemas.microsoft.com/office/drawing/2014/main" val="3166910140"/>
                    </a:ext>
                  </a:extLst>
                </a:gridCol>
                <a:gridCol w="208280">
                  <a:extLst>
                    <a:ext uri="{9D8B030D-6E8A-4147-A177-3AD203B41FA5}">
                      <a16:colId xmlns:a16="http://schemas.microsoft.com/office/drawing/2014/main" val="3436966948"/>
                    </a:ext>
                  </a:extLst>
                </a:gridCol>
                <a:gridCol w="208280">
                  <a:extLst>
                    <a:ext uri="{9D8B030D-6E8A-4147-A177-3AD203B41FA5}">
                      <a16:colId xmlns:a16="http://schemas.microsoft.com/office/drawing/2014/main" val="2896116440"/>
                    </a:ext>
                  </a:extLst>
                </a:gridCol>
                <a:gridCol w="208280">
                  <a:extLst>
                    <a:ext uri="{9D8B030D-6E8A-4147-A177-3AD203B41FA5}">
                      <a16:colId xmlns:a16="http://schemas.microsoft.com/office/drawing/2014/main" val="301910564"/>
                    </a:ext>
                  </a:extLst>
                </a:gridCol>
                <a:gridCol w="208280">
                  <a:extLst>
                    <a:ext uri="{9D8B030D-6E8A-4147-A177-3AD203B41FA5}">
                      <a16:colId xmlns:a16="http://schemas.microsoft.com/office/drawing/2014/main" val="2381534495"/>
                    </a:ext>
                  </a:extLst>
                </a:gridCol>
                <a:gridCol w="208280">
                  <a:extLst>
                    <a:ext uri="{9D8B030D-6E8A-4147-A177-3AD203B41FA5}">
                      <a16:colId xmlns:a16="http://schemas.microsoft.com/office/drawing/2014/main" val="553827492"/>
                    </a:ext>
                  </a:extLst>
                </a:gridCol>
                <a:gridCol w="208280">
                  <a:extLst>
                    <a:ext uri="{9D8B030D-6E8A-4147-A177-3AD203B41FA5}">
                      <a16:colId xmlns:a16="http://schemas.microsoft.com/office/drawing/2014/main" val="3499521466"/>
                    </a:ext>
                  </a:extLst>
                </a:gridCol>
                <a:gridCol w="208280">
                  <a:extLst>
                    <a:ext uri="{9D8B030D-6E8A-4147-A177-3AD203B41FA5}">
                      <a16:colId xmlns:a16="http://schemas.microsoft.com/office/drawing/2014/main" val="1680724611"/>
                    </a:ext>
                  </a:extLst>
                </a:gridCol>
                <a:gridCol w="208280">
                  <a:extLst>
                    <a:ext uri="{9D8B030D-6E8A-4147-A177-3AD203B41FA5}">
                      <a16:colId xmlns:a16="http://schemas.microsoft.com/office/drawing/2014/main" val="809572725"/>
                    </a:ext>
                  </a:extLst>
                </a:gridCol>
                <a:gridCol w="208280">
                  <a:extLst>
                    <a:ext uri="{9D8B030D-6E8A-4147-A177-3AD203B41FA5}">
                      <a16:colId xmlns:a16="http://schemas.microsoft.com/office/drawing/2014/main" val="1557817635"/>
                    </a:ext>
                  </a:extLst>
                </a:gridCol>
                <a:gridCol w="208280">
                  <a:extLst>
                    <a:ext uri="{9D8B030D-6E8A-4147-A177-3AD203B41FA5}">
                      <a16:colId xmlns:a16="http://schemas.microsoft.com/office/drawing/2014/main" val="2159575117"/>
                    </a:ext>
                  </a:extLst>
                </a:gridCol>
                <a:gridCol w="208280">
                  <a:extLst>
                    <a:ext uri="{9D8B030D-6E8A-4147-A177-3AD203B41FA5}">
                      <a16:colId xmlns:a16="http://schemas.microsoft.com/office/drawing/2014/main" val="3813978351"/>
                    </a:ext>
                  </a:extLst>
                </a:gridCol>
                <a:gridCol w="208280">
                  <a:extLst>
                    <a:ext uri="{9D8B030D-6E8A-4147-A177-3AD203B41FA5}">
                      <a16:colId xmlns:a16="http://schemas.microsoft.com/office/drawing/2014/main" val="386573809"/>
                    </a:ext>
                  </a:extLst>
                </a:gridCol>
                <a:gridCol w="208280">
                  <a:extLst>
                    <a:ext uri="{9D8B030D-6E8A-4147-A177-3AD203B41FA5}">
                      <a16:colId xmlns:a16="http://schemas.microsoft.com/office/drawing/2014/main" val="2380544356"/>
                    </a:ext>
                  </a:extLst>
                </a:gridCol>
                <a:gridCol w="208280">
                  <a:extLst>
                    <a:ext uri="{9D8B030D-6E8A-4147-A177-3AD203B41FA5}">
                      <a16:colId xmlns:a16="http://schemas.microsoft.com/office/drawing/2014/main" val="3728679078"/>
                    </a:ext>
                  </a:extLst>
                </a:gridCol>
                <a:gridCol w="208280">
                  <a:extLst>
                    <a:ext uri="{9D8B030D-6E8A-4147-A177-3AD203B41FA5}">
                      <a16:colId xmlns:a16="http://schemas.microsoft.com/office/drawing/2014/main" val="3653482537"/>
                    </a:ext>
                  </a:extLst>
                </a:gridCol>
                <a:gridCol w="208280">
                  <a:extLst>
                    <a:ext uri="{9D8B030D-6E8A-4147-A177-3AD203B41FA5}">
                      <a16:colId xmlns:a16="http://schemas.microsoft.com/office/drawing/2014/main" val="4086604008"/>
                    </a:ext>
                  </a:extLst>
                </a:gridCol>
                <a:gridCol w="208280">
                  <a:extLst>
                    <a:ext uri="{9D8B030D-6E8A-4147-A177-3AD203B41FA5}">
                      <a16:colId xmlns:a16="http://schemas.microsoft.com/office/drawing/2014/main" val="1155332077"/>
                    </a:ext>
                  </a:extLst>
                </a:gridCol>
                <a:gridCol w="208280">
                  <a:extLst>
                    <a:ext uri="{9D8B030D-6E8A-4147-A177-3AD203B41FA5}">
                      <a16:colId xmlns:a16="http://schemas.microsoft.com/office/drawing/2014/main" val="3820525757"/>
                    </a:ext>
                  </a:extLst>
                </a:gridCol>
                <a:gridCol w="208280">
                  <a:extLst>
                    <a:ext uri="{9D8B030D-6E8A-4147-A177-3AD203B41FA5}">
                      <a16:colId xmlns:a16="http://schemas.microsoft.com/office/drawing/2014/main" val="2611190340"/>
                    </a:ext>
                  </a:extLst>
                </a:gridCol>
                <a:gridCol w="208280">
                  <a:extLst>
                    <a:ext uri="{9D8B030D-6E8A-4147-A177-3AD203B41FA5}">
                      <a16:colId xmlns:a16="http://schemas.microsoft.com/office/drawing/2014/main" val="1356849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6804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- 2023-06-28 08:00:01</a:t>
                      </a:r>
                      <a:r>
                        <a:rPr kumimoji="0" lang="de-DE" sz="1000" b="0" i="0" u="none" strike="noStrike" kern="1200" cap="none" spc="0" normalizeH="0" baseline="0" noProof="0">
                          <a:ln>
                            <a:noFill/>
                          </a:ln>
                          <a:solidFill>
                            <a:prstClr val="black"/>
                          </a:solidFill>
                          <a:effectLst/>
                          <a:uLnTx/>
                          <a:uFillTx/>
                          <a:latin typeface="Calibri"/>
                          <a:ea typeface="+mn-ea"/>
                          <a:cs typeface="+mn-cs"/>
                        </a:rPr>
                        <a:t>
 Im Juni fand das 25. Repräsentantentreffen in München statt. Das Netzwerk der Bayerischen Auslandsrepräsentanten ist ein entscheidendes Element in der Förderung des Wirtschaftsstandorts Bayern. Es besteht aus hochqualifizierten und erfahrenen Repräsentanten, die in verschiedenen Ländern und Regionen weltweit tätig sind. 🌏
Über die nächsten Wochen verteilt möchten wir Euch unsere Repräsentanten einmal vorstellen. Heute beginnen wir mit Dr. Lars Gutheil, unser Repräsentant für Warschau, Polen. 🇵🇱
Dr. Gutheil verfügt über umfangreiche Erfahrungen im Bereich der Wirtschaftsförderung und hat ein fundiertes Wissen über die polnische Wirtschaft sowie die bayerische Geschäftswelt. Er arbeitet eng mit Unternehmen, Investoren und Regierungsstellen zusammen, um den Wissenstransfer und den Austausch von Geschäftsmöglichkeiten zu erleichtern.
Als Repräsentant in Polen ist Dr. Gutheil verantwortlich für die Organisation von Veranstaltungen, Treffen und Konferenzen, die darauf abzielen, die Beziehungen zwischen polnischen und bayerischen Unternehmen zu stärken. Er unterstützt Unternehmen bei der Markterschließung in Polen und vermittelt Kontakte zu relevanten Partnern und Institutionen. 🤝
Wir haben ihm ein paar Fragen zu seiner Tätigkeit als Repräsentant gestellt, swipe nach links, um seine Antworten zu entdecken.
Kontaktdaten:
📩 dyrektor@ahk.pl
📞 +48 22 5310-500
#bavariaworldwide #madeinbavaria #internationalbusiness #poland #bavaria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https://quintly-image-storage.s3.amazonaws.com/b8c3dfe41b69a75182d597b33a267203/b7df697cc4dbf7f5e8982c6e8b5bfaad.jpg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8381037"/>
                  </a:ext>
                </a:extLst>
              </a:tr>
            </a:tbl>
          </a:graphicData>
        </a:graphic>
      </p:graphicFrame>
      <p:sp>
        <p:nvSpPr>
          <p:cNvPr id="4" name="Text Placeholder 3">
            <a:extLst>
              <a:ext uri="{FF2B5EF4-FFF2-40B4-BE49-F238E27FC236}">
                <a16:creationId xmlns:a16="http://schemas.microsoft.com/office/drawing/2014/main" id="{2818471D-7C35-405C-8C89-4D7258247EEF}"/>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770449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1A470-D97F-48C0-AA7A-112F82914881}"/>
              </a:ext>
            </a:extLst>
          </p:cNvPr>
          <p:cNvSpPr>
            <a:spLocks noGrp="1"/>
          </p:cNvSpPr>
          <p:nvPr>
            <p:ph type="title"/>
          </p:nvPr>
        </p:nvSpPr>
        <p:spPr/>
        <p:txBody>
          <a:bodyPr/>
          <a:lstStyle/>
          <a:p>
            <a:r>
              <a:rPr lang="en-US"/>
              <a:t>Facebook Custom Original Own Posts Table | Bayern International - 4 of 15</a:t>
            </a:r>
          </a:p>
        </p:txBody>
      </p:sp>
      <p:graphicFrame>
        <p:nvGraphicFramePr>
          <p:cNvPr id="5" name="Table Placeholder 4">
            <a:extLst>
              <a:ext uri="{FF2B5EF4-FFF2-40B4-BE49-F238E27FC236}">
                <a16:creationId xmlns:a16="http://schemas.microsoft.com/office/drawing/2014/main" id="{0EAE68B1-8BBF-4CCF-B4C4-344E2795DCDB}"/>
              </a:ext>
            </a:extLst>
          </p:cNvPr>
          <p:cNvGraphicFramePr>
            <a:graphicFrameLocks noGrp="1"/>
          </p:cNvGraphicFramePr>
          <p:nvPr>
            <p:ph type="tbl" sz="quarter" idx="13"/>
            <p:extLst>
              <p:ext uri="{D42A27DB-BD31-4B8C-83A1-F6EECF244321}">
                <p14:modId xmlns:p14="http://schemas.microsoft.com/office/powerpoint/2010/main" val="306167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20917072"/>
                    </a:ext>
                  </a:extLst>
                </a:gridCol>
                <a:gridCol w="740664">
                  <a:extLst>
                    <a:ext uri="{9D8B030D-6E8A-4147-A177-3AD203B41FA5}">
                      <a16:colId xmlns:a16="http://schemas.microsoft.com/office/drawing/2014/main" val="2413040384"/>
                    </a:ext>
                  </a:extLst>
                </a:gridCol>
                <a:gridCol w="246888">
                  <a:extLst>
                    <a:ext uri="{9D8B030D-6E8A-4147-A177-3AD203B41FA5}">
                      <a16:colId xmlns:a16="http://schemas.microsoft.com/office/drawing/2014/main" val="2776353759"/>
                    </a:ext>
                  </a:extLst>
                </a:gridCol>
                <a:gridCol w="208280">
                  <a:extLst>
                    <a:ext uri="{9D8B030D-6E8A-4147-A177-3AD203B41FA5}">
                      <a16:colId xmlns:a16="http://schemas.microsoft.com/office/drawing/2014/main" val="2950828609"/>
                    </a:ext>
                  </a:extLst>
                </a:gridCol>
                <a:gridCol w="208280">
                  <a:extLst>
                    <a:ext uri="{9D8B030D-6E8A-4147-A177-3AD203B41FA5}">
                      <a16:colId xmlns:a16="http://schemas.microsoft.com/office/drawing/2014/main" val="912458455"/>
                    </a:ext>
                  </a:extLst>
                </a:gridCol>
                <a:gridCol w="208280">
                  <a:extLst>
                    <a:ext uri="{9D8B030D-6E8A-4147-A177-3AD203B41FA5}">
                      <a16:colId xmlns:a16="http://schemas.microsoft.com/office/drawing/2014/main" val="2781763001"/>
                    </a:ext>
                  </a:extLst>
                </a:gridCol>
                <a:gridCol w="208280">
                  <a:extLst>
                    <a:ext uri="{9D8B030D-6E8A-4147-A177-3AD203B41FA5}">
                      <a16:colId xmlns:a16="http://schemas.microsoft.com/office/drawing/2014/main" val="118022203"/>
                    </a:ext>
                  </a:extLst>
                </a:gridCol>
                <a:gridCol w="208280">
                  <a:extLst>
                    <a:ext uri="{9D8B030D-6E8A-4147-A177-3AD203B41FA5}">
                      <a16:colId xmlns:a16="http://schemas.microsoft.com/office/drawing/2014/main" val="982081774"/>
                    </a:ext>
                  </a:extLst>
                </a:gridCol>
                <a:gridCol w="208280">
                  <a:extLst>
                    <a:ext uri="{9D8B030D-6E8A-4147-A177-3AD203B41FA5}">
                      <a16:colId xmlns:a16="http://schemas.microsoft.com/office/drawing/2014/main" val="3449685475"/>
                    </a:ext>
                  </a:extLst>
                </a:gridCol>
                <a:gridCol w="208280">
                  <a:extLst>
                    <a:ext uri="{9D8B030D-6E8A-4147-A177-3AD203B41FA5}">
                      <a16:colId xmlns:a16="http://schemas.microsoft.com/office/drawing/2014/main" val="170198336"/>
                    </a:ext>
                  </a:extLst>
                </a:gridCol>
                <a:gridCol w="208280">
                  <a:extLst>
                    <a:ext uri="{9D8B030D-6E8A-4147-A177-3AD203B41FA5}">
                      <a16:colId xmlns:a16="http://schemas.microsoft.com/office/drawing/2014/main" val="1456897391"/>
                    </a:ext>
                  </a:extLst>
                </a:gridCol>
                <a:gridCol w="208280">
                  <a:extLst>
                    <a:ext uri="{9D8B030D-6E8A-4147-A177-3AD203B41FA5}">
                      <a16:colId xmlns:a16="http://schemas.microsoft.com/office/drawing/2014/main" val="817891653"/>
                    </a:ext>
                  </a:extLst>
                </a:gridCol>
                <a:gridCol w="208280">
                  <a:extLst>
                    <a:ext uri="{9D8B030D-6E8A-4147-A177-3AD203B41FA5}">
                      <a16:colId xmlns:a16="http://schemas.microsoft.com/office/drawing/2014/main" val="3372447301"/>
                    </a:ext>
                  </a:extLst>
                </a:gridCol>
                <a:gridCol w="208280">
                  <a:extLst>
                    <a:ext uri="{9D8B030D-6E8A-4147-A177-3AD203B41FA5}">
                      <a16:colId xmlns:a16="http://schemas.microsoft.com/office/drawing/2014/main" val="3451067602"/>
                    </a:ext>
                  </a:extLst>
                </a:gridCol>
                <a:gridCol w="208280">
                  <a:extLst>
                    <a:ext uri="{9D8B030D-6E8A-4147-A177-3AD203B41FA5}">
                      <a16:colId xmlns:a16="http://schemas.microsoft.com/office/drawing/2014/main" val="1305572352"/>
                    </a:ext>
                  </a:extLst>
                </a:gridCol>
                <a:gridCol w="208280">
                  <a:extLst>
                    <a:ext uri="{9D8B030D-6E8A-4147-A177-3AD203B41FA5}">
                      <a16:colId xmlns:a16="http://schemas.microsoft.com/office/drawing/2014/main" val="2123169311"/>
                    </a:ext>
                  </a:extLst>
                </a:gridCol>
                <a:gridCol w="208280">
                  <a:extLst>
                    <a:ext uri="{9D8B030D-6E8A-4147-A177-3AD203B41FA5}">
                      <a16:colId xmlns:a16="http://schemas.microsoft.com/office/drawing/2014/main" val="3023022553"/>
                    </a:ext>
                  </a:extLst>
                </a:gridCol>
                <a:gridCol w="208280">
                  <a:extLst>
                    <a:ext uri="{9D8B030D-6E8A-4147-A177-3AD203B41FA5}">
                      <a16:colId xmlns:a16="http://schemas.microsoft.com/office/drawing/2014/main" val="3699930092"/>
                    </a:ext>
                  </a:extLst>
                </a:gridCol>
                <a:gridCol w="208280">
                  <a:extLst>
                    <a:ext uri="{9D8B030D-6E8A-4147-A177-3AD203B41FA5}">
                      <a16:colId xmlns:a16="http://schemas.microsoft.com/office/drawing/2014/main" val="2951864093"/>
                    </a:ext>
                  </a:extLst>
                </a:gridCol>
                <a:gridCol w="208280">
                  <a:extLst>
                    <a:ext uri="{9D8B030D-6E8A-4147-A177-3AD203B41FA5}">
                      <a16:colId xmlns:a16="http://schemas.microsoft.com/office/drawing/2014/main" val="163119349"/>
                    </a:ext>
                  </a:extLst>
                </a:gridCol>
                <a:gridCol w="208280">
                  <a:extLst>
                    <a:ext uri="{9D8B030D-6E8A-4147-A177-3AD203B41FA5}">
                      <a16:colId xmlns:a16="http://schemas.microsoft.com/office/drawing/2014/main" val="1546280915"/>
                    </a:ext>
                  </a:extLst>
                </a:gridCol>
                <a:gridCol w="208280">
                  <a:extLst>
                    <a:ext uri="{9D8B030D-6E8A-4147-A177-3AD203B41FA5}">
                      <a16:colId xmlns:a16="http://schemas.microsoft.com/office/drawing/2014/main" val="1893956588"/>
                    </a:ext>
                  </a:extLst>
                </a:gridCol>
                <a:gridCol w="208280">
                  <a:extLst>
                    <a:ext uri="{9D8B030D-6E8A-4147-A177-3AD203B41FA5}">
                      <a16:colId xmlns:a16="http://schemas.microsoft.com/office/drawing/2014/main" val="428235589"/>
                    </a:ext>
                  </a:extLst>
                </a:gridCol>
                <a:gridCol w="208280">
                  <a:extLst>
                    <a:ext uri="{9D8B030D-6E8A-4147-A177-3AD203B41FA5}">
                      <a16:colId xmlns:a16="http://schemas.microsoft.com/office/drawing/2014/main" val="898996554"/>
                    </a:ext>
                  </a:extLst>
                </a:gridCol>
                <a:gridCol w="208280">
                  <a:extLst>
                    <a:ext uri="{9D8B030D-6E8A-4147-A177-3AD203B41FA5}">
                      <a16:colId xmlns:a16="http://schemas.microsoft.com/office/drawing/2014/main" val="1733169639"/>
                    </a:ext>
                  </a:extLst>
                </a:gridCol>
                <a:gridCol w="208280">
                  <a:extLst>
                    <a:ext uri="{9D8B030D-6E8A-4147-A177-3AD203B41FA5}">
                      <a16:colId xmlns:a16="http://schemas.microsoft.com/office/drawing/2014/main" val="1486252386"/>
                    </a:ext>
                  </a:extLst>
                </a:gridCol>
                <a:gridCol w="208280">
                  <a:extLst>
                    <a:ext uri="{9D8B030D-6E8A-4147-A177-3AD203B41FA5}">
                      <a16:colId xmlns:a16="http://schemas.microsoft.com/office/drawing/2014/main" val="1439881095"/>
                    </a:ext>
                  </a:extLst>
                </a:gridCol>
                <a:gridCol w="208280">
                  <a:extLst>
                    <a:ext uri="{9D8B030D-6E8A-4147-A177-3AD203B41FA5}">
                      <a16:colId xmlns:a16="http://schemas.microsoft.com/office/drawing/2014/main" val="1505401433"/>
                    </a:ext>
                  </a:extLst>
                </a:gridCol>
                <a:gridCol w="208280">
                  <a:extLst>
                    <a:ext uri="{9D8B030D-6E8A-4147-A177-3AD203B41FA5}">
                      <a16:colId xmlns:a16="http://schemas.microsoft.com/office/drawing/2014/main" val="3719414182"/>
                    </a:ext>
                  </a:extLst>
                </a:gridCol>
                <a:gridCol w="208280">
                  <a:extLst>
                    <a:ext uri="{9D8B030D-6E8A-4147-A177-3AD203B41FA5}">
                      <a16:colId xmlns:a16="http://schemas.microsoft.com/office/drawing/2014/main" val="4258800737"/>
                    </a:ext>
                  </a:extLst>
                </a:gridCol>
                <a:gridCol w="208280">
                  <a:extLst>
                    <a:ext uri="{9D8B030D-6E8A-4147-A177-3AD203B41FA5}">
                      <a16:colId xmlns:a16="http://schemas.microsoft.com/office/drawing/2014/main" val="66079233"/>
                    </a:ext>
                  </a:extLst>
                </a:gridCol>
                <a:gridCol w="208280">
                  <a:extLst>
                    <a:ext uri="{9D8B030D-6E8A-4147-A177-3AD203B41FA5}">
                      <a16:colId xmlns:a16="http://schemas.microsoft.com/office/drawing/2014/main" val="1780005664"/>
                    </a:ext>
                  </a:extLst>
                </a:gridCol>
                <a:gridCol w="208280">
                  <a:extLst>
                    <a:ext uri="{9D8B030D-6E8A-4147-A177-3AD203B41FA5}">
                      <a16:colId xmlns:a16="http://schemas.microsoft.com/office/drawing/2014/main" val="3492023708"/>
                    </a:ext>
                  </a:extLst>
                </a:gridCol>
                <a:gridCol w="208280">
                  <a:extLst>
                    <a:ext uri="{9D8B030D-6E8A-4147-A177-3AD203B41FA5}">
                      <a16:colId xmlns:a16="http://schemas.microsoft.com/office/drawing/2014/main" val="167439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4574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- 2023-06-27 06:48:39</a:t>
                      </a:r>
                      <a:r>
                        <a:rPr kumimoji="0" lang="de-DE" sz="1000" b="0" i="0" u="none" strike="noStrike" kern="1200" cap="none" spc="0" normalizeH="0" baseline="0" noProof="0">
                          <a:ln>
                            <a:noFill/>
                          </a:ln>
                          <a:solidFill>
                            <a:prstClr val="black"/>
                          </a:solidFill>
                          <a:effectLst/>
                          <a:uLnTx/>
                          <a:uFillTx/>
                          <a:latin typeface="Calibri"/>
                          <a:ea typeface="+mn-ea"/>
                          <a:cs typeface="+mn-cs"/>
                        </a:rPr>
                        <a:t>
 Mit dem Bayern International - Newsletter sind Sie immer up to date: Jetzt gleich für den Juni-Newsletter anmelden und nichts mehr verpassen von den Neuigkeiten von Bayern International und seinen Partnern in Bayern und weltweit rund um die #Internationalisierung.
👉 https://lnkd.in/eyUYjWht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https://quintly-image-storage.s3.amazonaws.com/b8c3dfe41b69a75182d597b33a267203/43dc3b69d5e3c7c9b4ece1dcd11400c7.jpg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06563996"/>
                  </a:ext>
                </a:extLst>
              </a:tr>
            </a:tbl>
          </a:graphicData>
        </a:graphic>
      </p:graphicFrame>
      <p:sp>
        <p:nvSpPr>
          <p:cNvPr id="4" name="Text Placeholder 3">
            <a:extLst>
              <a:ext uri="{FF2B5EF4-FFF2-40B4-BE49-F238E27FC236}">
                <a16:creationId xmlns:a16="http://schemas.microsoft.com/office/drawing/2014/main" id="{FF73693A-D686-45E4-BF5F-1E359F6D3E68}"/>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342460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7335C-A5EA-4FBC-A8FE-DA7B7EF78F51}"/>
              </a:ext>
            </a:extLst>
          </p:cNvPr>
          <p:cNvSpPr>
            <a:spLocks noGrp="1"/>
          </p:cNvSpPr>
          <p:nvPr>
            <p:ph type="title"/>
          </p:nvPr>
        </p:nvSpPr>
        <p:spPr/>
        <p:txBody>
          <a:bodyPr/>
          <a:lstStyle/>
          <a:p>
            <a:r>
              <a:rPr lang="en-US"/>
              <a:t>Facebook Custom Original Own Posts Table | Bayern International - 5 of 15</a:t>
            </a:r>
          </a:p>
        </p:txBody>
      </p:sp>
      <p:graphicFrame>
        <p:nvGraphicFramePr>
          <p:cNvPr id="5" name="Table Placeholder 4">
            <a:extLst>
              <a:ext uri="{FF2B5EF4-FFF2-40B4-BE49-F238E27FC236}">
                <a16:creationId xmlns:a16="http://schemas.microsoft.com/office/drawing/2014/main" id="{3CF9907C-03FE-49F9-A972-B0A2667CB0C9}"/>
              </a:ext>
            </a:extLst>
          </p:cNvPr>
          <p:cNvGraphicFramePr>
            <a:graphicFrameLocks noGrp="1"/>
          </p:cNvGraphicFramePr>
          <p:nvPr>
            <p:ph type="tbl" sz="quarter" idx="13"/>
            <p:extLst>
              <p:ext uri="{D42A27DB-BD31-4B8C-83A1-F6EECF244321}">
                <p14:modId xmlns:p14="http://schemas.microsoft.com/office/powerpoint/2010/main" val="235169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352449504"/>
                    </a:ext>
                  </a:extLst>
                </a:gridCol>
                <a:gridCol w="740664">
                  <a:extLst>
                    <a:ext uri="{9D8B030D-6E8A-4147-A177-3AD203B41FA5}">
                      <a16:colId xmlns:a16="http://schemas.microsoft.com/office/drawing/2014/main" val="743786283"/>
                    </a:ext>
                  </a:extLst>
                </a:gridCol>
                <a:gridCol w="246888">
                  <a:extLst>
                    <a:ext uri="{9D8B030D-6E8A-4147-A177-3AD203B41FA5}">
                      <a16:colId xmlns:a16="http://schemas.microsoft.com/office/drawing/2014/main" val="761918329"/>
                    </a:ext>
                  </a:extLst>
                </a:gridCol>
                <a:gridCol w="208280">
                  <a:extLst>
                    <a:ext uri="{9D8B030D-6E8A-4147-A177-3AD203B41FA5}">
                      <a16:colId xmlns:a16="http://schemas.microsoft.com/office/drawing/2014/main" val="1755300382"/>
                    </a:ext>
                  </a:extLst>
                </a:gridCol>
                <a:gridCol w="208280">
                  <a:extLst>
                    <a:ext uri="{9D8B030D-6E8A-4147-A177-3AD203B41FA5}">
                      <a16:colId xmlns:a16="http://schemas.microsoft.com/office/drawing/2014/main" val="2210995022"/>
                    </a:ext>
                  </a:extLst>
                </a:gridCol>
                <a:gridCol w="208280">
                  <a:extLst>
                    <a:ext uri="{9D8B030D-6E8A-4147-A177-3AD203B41FA5}">
                      <a16:colId xmlns:a16="http://schemas.microsoft.com/office/drawing/2014/main" val="3269441626"/>
                    </a:ext>
                  </a:extLst>
                </a:gridCol>
                <a:gridCol w="208280">
                  <a:extLst>
                    <a:ext uri="{9D8B030D-6E8A-4147-A177-3AD203B41FA5}">
                      <a16:colId xmlns:a16="http://schemas.microsoft.com/office/drawing/2014/main" val="3954968622"/>
                    </a:ext>
                  </a:extLst>
                </a:gridCol>
                <a:gridCol w="208280">
                  <a:extLst>
                    <a:ext uri="{9D8B030D-6E8A-4147-A177-3AD203B41FA5}">
                      <a16:colId xmlns:a16="http://schemas.microsoft.com/office/drawing/2014/main" val="605256661"/>
                    </a:ext>
                  </a:extLst>
                </a:gridCol>
                <a:gridCol w="208280">
                  <a:extLst>
                    <a:ext uri="{9D8B030D-6E8A-4147-A177-3AD203B41FA5}">
                      <a16:colId xmlns:a16="http://schemas.microsoft.com/office/drawing/2014/main" val="961884875"/>
                    </a:ext>
                  </a:extLst>
                </a:gridCol>
                <a:gridCol w="208280">
                  <a:extLst>
                    <a:ext uri="{9D8B030D-6E8A-4147-A177-3AD203B41FA5}">
                      <a16:colId xmlns:a16="http://schemas.microsoft.com/office/drawing/2014/main" val="1414971270"/>
                    </a:ext>
                  </a:extLst>
                </a:gridCol>
                <a:gridCol w="208280">
                  <a:extLst>
                    <a:ext uri="{9D8B030D-6E8A-4147-A177-3AD203B41FA5}">
                      <a16:colId xmlns:a16="http://schemas.microsoft.com/office/drawing/2014/main" val="1831640877"/>
                    </a:ext>
                  </a:extLst>
                </a:gridCol>
                <a:gridCol w="208280">
                  <a:extLst>
                    <a:ext uri="{9D8B030D-6E8A-4147-A177-3AD203B41FA5}">
                      <a16:colId xmlns:a16="http://schemas.microsoft.com/office/drawing/2014/main" val="2551120230"/>
                    </a:ext>
                  </a:extLst>
                </a:gridCol>
                <a:gridCol w="208280">
                  <a:extLst>
                    <a:ext uri="{9D8B030D-6E8A-4147-A177-3AD203B41FA5}">
                      <a16:colId xmlns:a16="http://schemas.microsoft.com/office/drawing/2014/main" val="762528176"/>
                    </a:ext>
                  </a:extLst>
                </a:gridCol>
                <a:gridCol w="208280">
                  <a:extLst>
                    <a:ext uri="{9D8B030D-6E8A-4147-A177-3AD203B41FA5}">
                      <a16:colId xmlns:a16="http://schemas.microsoft.com/office/drawing/2014/main" val="13711951"/>
                    </a:ext>
                  </a:extLst>
                </a:gridCol>
                <a:gridCol w="208280">
                  <a:extLst>
                    <a:ext uri="{9D8B030D-6E8A-4147-A177-3AD203B41FA5}">
                      <a16:colId xmlns:a16="http://schemas.microsoft.com/office/drawing/2014/main" val="4272163317"/>
                    </a:ext>
                  </a:extLst>
                </a:gridCol>
                <a:gridCol w="208280">
                  <a:extLst>
                    <a:ext uri="{9D8B030D-6E8A-4147-A177-3AD203B41FA5}">
                      <a16:colId xmlns:a16="http://schemas.microsoft.com/office/drawing/2014/main" val="4242707264"/>
                    </a:ext>
                  </a:extLst>
                </a:gridCol>
                <a:gridCol w="208280">
                  <a:extLst>
                    <a:ext uri="{9D8B030D-6E8A-4147-A177-3AD203B41FA5}">
                      <a16:colId xmlns:a16="http://schemas.microsoft.com/office/drawing/2014/main" val="1000787259"/>
                    </a:ext>
                  </a:extLst>
                </a:gridCol>
                <a:gridCol w="208280">
                  <a:extLst>
                    <a:ext uri="{9D8B030D-6E8A-4147-A177-3AD203B41FA5}">
                      <a16:colId xmlns:a16="http://schemas.microsoft.com/office/drawing/2014/main" val="1380719194"/>
                    </a:ext>
                  </a:extLst>
                </a:gridCol>
                <a:gridCol w="208280">
                  <a:extLst>
                    <a:ext uri="{9D8B030D-6E8A-4147-A177-3AD203B41FA5}">
                      <a16:colId xmlns:a16="http://schemas.microsoft.com/office/drawing/2014/main" val="203785056"/>
                    </a:ext>
                  </a:extLst>
                </a:gridCol>
                <a:gridCol w="208280">
                  <a:extLst>
                    <a:ext uri="{9D8B030D-6E8A-4147-A177-3AD203B41FA5}">
                      <a16:colId xmlns:a16="http://schemas.microsoft.com/office/drawing/2014/main" val="2781647620"/>
                    </a:ext>
                  </a:extLst>
                </a:gridCol>
                <a:gridCol w="208280">
                  <a:extLst>
                    <a:ext uri="{9D8B030D-6E8A-4147-A177-3AD203B41FA5}">
                      <a16:colId xmlns:a16="http://schemas.microsoft.com/office/drawing/2014/main" val="1216802635"/>
                    </a:ext>
                  </a:extLst>
                </a:gridCol>
                <a:gridCol w="208280">
                  <a:extLst>
                    <a:ext uri="{9D8B030D-6E8A-4147-A177-3AD203B41FA5}">
                      <a16:colId xmlns:a16="http://schemas.microsoft.com/office/drawing/2014/main" val="1711966767"/>
                    </a:ext>
                  </a:extLst>
                </a:gridCol>
                <a:gridCol w="208280">
                  <a:extLst>
                    <a:ext uri="{9D8B030D-6E8A-4147-A177-3AD203B41FA5}">
                      <a16:colId xmlns:a16="http://schemas.microsoft.com/office/drawing/2014/main" val="4089558443"/>
                    </a:ext>
                  </a:extLst>
                </a:gridCol>
                <a:gridCol w="208280">
                  <a:extLst>
                    <a:ext uri="{9D8B030D-6E8A-4147-A177-3AD203B41FA5}">
                      <a16:colId xmlns:a16="http://schemas.microsoft.com/office/drawing/2014/main" val="792515010"/>
                    </a:ext>
                  </a:extLst>
                </a:gridCol>
                <a:gridCol w="208280">
                  <a:extLst>
                    <a:ext uri="{9D8B030D-6E8A-4147-A177-3AD203B41FA5}">
                      <a16:colId xmlns:a16="http://schemas.microsoft.com/office/drawing/2014/main" val="1828443282"/>
                    </a:ext>
                  </a:extLst>
                </a:gridCol>
                <a:gridCol w="208280">
                  <a:extLst>
                    <a:ext uri="{9D8B030D-6E8A-4147-A177-3AD203B41FA5}">
                      <a16:colId xmlns:a16="http://schemas.microsoft.com/office/drawing/2014/main" val="3719884594"/>
                    </a:ext>
                  </a:extLst>
                </a:gridCol>
                <a:gridCol w="208280">
                  <a:extLst>
                    <a:ext uri="{9D8B030D-6E8A-4147-A177-3AD203B41FA5}">
                      <a16:colId xmlns:a16="http://schemas.microsoft.com/office/drawing/2014/main" val="2157847951"/>
                    </a:ext>
                  </a:extLst>
                </a:gridCol>
                <a:gridCol w="208280">
                  <a:extLst>
                    <a:ext uri="{9D8B030D-6E8A-4147-A177-3AD203B41FA5}">
                      <a16:colId xmlns:a16="http://schemas.microsoft.com/office/drawing/2014/main" val="2707276566"/>
                    </a:ext>
                  </a:extLst>
                </a:gridCol>
                <a:gridCol w="208280">
                  <a:extLst>
                    <a:ext uri="{9D8B030D-6E8A-4147-A177-3AD203B41FA5}">
                      <a16:colId xmlns:a16="http://schemas.microsoft.com/office/drawing/2014/main" val="554394296"/>
                    </a:ext>
                  </a:extLst>
                </a:gridCol>
                <a:gridCol w="208280">
                  <a:extLst>
                    <a:ext uri="{9D8B030D-6E8A-4147-A177-3AD203B41FA5}">
                      <a16:colId xmlns:a16="http://schemas.microsoft.com/office/drawing/2014/main" val="1671439301"/>
                    </a:ext>
                  </a:extLst>
                </a:gridCol>
                <a:gridCol w="208280">
                  <a:extLst>
                    <a:ext uri="{9D8B030D-6E8A-4147-A177-3AD203B41FA5}">
                      <a16:colId xmlns:a16="http://schemas.microsoft.com/office/drawing/2014/main" val="2930021253"/>
                    </a:ext>
                  </a:extLst>
                </a:gridCol>
                <a:gridCol w="208280">
                  <a:extLst>
                    <a:ext uri="{9D8B030D-6E8A-4147-A177-3AD203B41FA5}">
                      <a16:colId xmlns:a16="http://schemas.microsoft.com/office/drawing/2014/main" val="2676325957"/>
                    </a:ext>
                  </a:extLst>
                </a:gridCol>
                <a:gridCol w="208280">
                  <a:extLst>
                    <a:ext uri="{9D8B030D-6E8A-4147-A177-3AD203B41FA5}">
                      <a16:colId xmlns:a16="http://schemas.microsoft.com/office/drawing/2014/main" val="4236656400"/>
                    </a:ext>
                  </a:extLst>
                </a:gridCol>
                <a:gridCol w="208280">
                  <a:extLst>
                    <a:ext uri="{9D8B030D-6E8A-4147-A177-3AD203B41FA5}">
                      <a16:colId xmlns:a16="http://schemas.microsoft.com/office/drawing/2014/main" val="257020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7916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- 2023-06-26 14:07:58</a:t>
                      </a:r>
                      <a:r>
                        <a:rPr kumimoji="0" lang="de-DE" sz="1000" b="0" i="0" u="none" strike="noStrike" kern="1200" cap="none" spc="0" normalizeH="0" baseline="0" noProof="0">
                          <a:ln>
                            <a:noFill/>
                          </a:ln>
                          <a:solidFill>
                            <a:prstClr val="black"/>
                          </a:solidFill>
                          <a:effectLst/>
                          <a:uLnTx/>
                          <a:uFillTx/>
                          <a:latin typeface="Calibri"/>
                          <a:ea typeface="+mn-ea"/>
                          <a:cs typeface="+mn-cs"/>
                        </a:rPr>
                        <a:t>
 Sie sind ein bayerischer Handwerksbetrieb und international erfolgreich? 🌍✈️🗺️
Dann bewerben Sie sich hier für den Exportpreis Bayern 2023: www.exportpreis-bayern.de
und berichten Sie über Ihre Erfolgsgeschichte auf der internationalen Bühne 🏆
Zum 16. Mal wird der Exportpreis Bayern in Kooperation mit der Arbeitsgemeinschaft der bayerischen Handwerkskammer, Industrie- und Handelskammer in Bayern und dem Bayerisches Staatsministerium für Wirtschaft, Landesentwicklung und Energie verliehen. Dabei durften wir schon einige Unternehmen zu ihren internationalen Erfolgen beglückwünschen.
Die Teilnahmebedingungen sind
👉 Sie führen ein Unternehmen mit höchstens 100 Vollzeitbeschäftigten
👉 Sie haben internationale Märkte erfolgreich erschlossen
Anmeldeschluss ist der 31. Juli 2023. Die Preisverleihung findet am 📆 22. November 2023 in 📍 München statt.
#exportpreisbayern #bavariaworldwide #internationalbusiness #handwerk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https://quintly-image-storage.s3.amazonaws.com/b8c3dfe41b69a75182d597b33a267203/8157533c6fa693c2c6beb50018802b01.jpg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42102662"/>
                  </a:ext>
                </a:extLst>
              </a:tr>
            </a:tbl>
          </a:graphicData>
        </a:graphic>
      </p:graphicFrame>
      <p:sp>
        <p:nvSpPr>
          <p:cNvPr id="4" name="Text Placeholder 3">
            <a:extLst>
              <a:ext uri="{FF2B5EF4-FFF2-40B4-BE49-F238E27FC236}">
                <a16:creationId xmlns:a16="http://schemas.microsoft.com/office/drawing/2014/main" id="{30EA6916-A0D2-4A3C-AB68-7D8440718CA0}"/>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516497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9BDD7-088C-4FC8-B1C6-ED74EF01BD12}"/>
              </a:ext>
            </a:extLst>
          </p:cNvPr>
          <p:cNvSpPr>
            <a:spLocks noGrp="1"/>
          </p:cNvSpPr>
          <p:nvPr>
            <p:ph type="title"/>
          </p:nvPr>
        </p:nvSpPr>
        <p:spPr/>
        <p:txBody>
          <a:bodyPr/>
          <a:lstStyle/>
          <a:p>
            <a:r>
              <a:rPr lang="en-US"/>
              <a:t>Facebook Custom Original Own Posts Table | Bayern International - 6 of 15</a:t>
            </a:r>
          </a:p>
        </p:txBody>
      </p:sp>
      <p:graphicFrame>
        <p:nvGraphicFramePr>
          <p:cNvPr id="5" name="Table Placeholder 4">
            <a:extLst>
              <a:ext uri="{FF2B5EF4-FFF2-40B4-BE49-F238E27FC236}">
                <a16:creationId xmlns:a16="http://schemas.microsoft.com/office/drawing/2014/main" id="{8753D494-57D6-4380-BCA1-5C3B376D062C}"/>
              </a:ext>
            </a:extLst>
          </p:cNvPr>
          <p:cNvGraphicFramePr>
            <a:graphicFrameLocks noGrp="1"/>
          </p:cNvGraphicFramePr>
          <p:nvPr>
            <p:ph type="tbl" sz="quarter" idx="13"/>
            <p:extLst>
              <p:ext uri="{D42A27DB-BD31-4B8C-83A1-F6EECF244321}">
                <p14:modId xmlns:p14="http://schemas.microsoft.com/office/powerpoint/2010/main" val="155838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431693554"/>
                    </a:ext>
                  </a:extLst>
                </a:gridCol>
                <a:gridCol w="740664">
                  <a:extLst>
                    <a:ext uri="{9D8B030D-6E8A-4147-A177-3AD203B41FA5}">
                      <a16:colId xmlns:a16="http://schemas.microsoft.com/office/drawing/2014/main" val="2554998930"/>
                    </a:ext>
                  </a:extLst>
                </a:gridCol>
                <a:gridCol w="246888">
                  <a:extLst>
                    <a:ext uri="{9D8B030D-6E8A-4147-A177-3AD203B41FA5}">
                      <a16:colId xmlns:a16="http://schemas.microsoft.com/office/drawing/2014/main" val="2642261365"/>
                    </a:ext>
                  </a:extLst>
                </a:gridCol>
                <a:gridCol w="208280">
                  <a:extLst>
                    <a:ext uri="{9D8B030D-6E8A-4147-A177-3AD203B41FA5}">
                      <a16:colId xmlns:a16="http://schemas.microsoft.com/office/drawing/2014/main" val="1901392712"/>
                    </a:ext>
                  </a:extLst>
                </a:gridCol>
                <a:gridCol w="208280">
                  <a:extLst>
                    <a:ext uri="{9D8B030D-6E8A-4147-A177-3AD203B41FA5}">
                      <a16:colId xmlns:a16="http://schemas.microsoft.com/office/drawing/2014/main" val="458692213"/>
                    </a:ext>
                  </a:extLst>
                </a:gridCol>
                <a:gridCol w="208280">
                  <a:extLst>
                    <a:ext uri="{9D8B030D-6E8A-4147-A177-3AD203B41FA5}">
                      <a16:colId xmlns:a16="http://schemas.microsoft.com/office/drawing/2014/main" val="2922220230"/>
                    </a:ext>
                  </a:extLst>
                </a:gridCol>
                <a:gridCol w="208280">
                  <a:extLst>
                    <a:ext uri="{9D8B030D-6E8A-4147-A177-3AD203B41FA5}">
                      <a16:colId xmlns:a16="http://schemas.microsoft.com/office/drawing/2014/main" val="1614905784"/>
                    </a:ext>
                  </a:extLst>
                </a:gridCol>
                <a:gridCol w="208280">
                  <a:extLst>
                    <a:ext uri="{9D8B030D-6E8A-4147-A177-3AD203B41FA5}">
                      <a16:colId xmlns:a16="http://schemas.microsoft.com/office/drawing/2014/main" val="1671168185"/>
                    </a:ext>
                  </a:extLst>
                </a:gridCol>
                <a:gridCol w="208280">
                  <a:extLst>
                    <a:ext uri="{9D8B030D-6E8A-4147-A177-3AD203B41FA5}">
                      <a16:colId xmlns:a16="http://schemas.microsoft.com/office/drawing/2014/main" val="3674330329"/>
                    </a:ext>
                  </a:extLst>
                </a:gridCol>
                <a:gridCol w="208280">
                  <a:extLst>
                    <a:ext uri="{9D8B030D-6E8A-4147-A177-3AD203B41FA5}">
                      <a16:colId xmlns:a16="http://schemas.microsoft.com/office/drawing/2014/main" val="948000404"/>
                    </a:ext>
                  </a:extLst>
                </a:gridCol>
                <a:gridCol w="208280">
                  <a:extLst>
                    <a:ext uri="{9D8B030D-6E8A-4147-A177-3AD203B41FA5}">
                      <a16:colId xmlns:a16="http://schemas.microsoft.com/office/drawing/2014/main" val="383461952"/>
                    </a:ext>
                  </a:extLst>
                </a:gridCol>
                <a:gridCol w="208280">
                  <a:extLst>
                    <a:ext uri="{9D8B030D-6E8A-4147-A177-3AD203B41FA5}">
                      <a16:colId xmlns:a16="http://schemas.microsoft.com/office/drawing/2014/main" val="2782529831"/>
                    </a:ext>
                  </a:extLst>
                </a:gridCol>
                <a:gridCol w="208280">
                  <a:extLst>
                    <a:ext uri="{9D8B030D-6E8A-4147-A177-3AD203B41FA5}">
                      <a16:colId xmlns:a16="http://schemas.microsoft.com/office/drawing/2014/main" val="2091210527"/>
                    </a:ext>
                  </a:extLst>
                </a:gridCol>
                <a:gridCol w="208280">
                  <a:extLst>
                    <a:ext uri="{9D8B030D-6E8A-4147-A177-3AD203B41FA5}">
                      <a16:colId xmlns:a16="http://schemas.microsoft.com/office/drawing/2014/main" val="3556068076"/>
                    </a:ext>
                  </a:extLst>
                </a:gridCol>
                <a:gridCol w="208280">
                  <a:extLst>
                    <a:ext uri="{9D8B030D-6E8A-4147-A177-3AD203B41FA5}">
                      <a16:colId xmlns:a16="http://schemas.microsoft.com/office/drawing/2014/main" val="700477857"/>
                    </a:ext>
                  </a:extLst>
                </a:gridCol>
                <a:gridCol w="208280">
                  <a:extLst>
                    <a:ext uri="{9D8B030D-6E8A-4147-A177-3AD203B41FA5}">
                      <a16:colId xmlns:a16="http://schemas.microsoft.com/office/drawing/2014/main" val="1985874203"/>
                    </a:ext>
                  </a:extLst>
                </a:gridCol>
                <a:gridCol w="208280">
                  <a:extLst>
                    <a:ext uri="{9D8B030D-6E8A-4147-A177-3AD203B41FA5}">
                      <a16:colId xmlns:a16="http://schemas.microsoft.com/office/drawing/2014/main" val="3791880494"/>
                    </a:ext>
                  </a:extLst>
                </a:gridCol>
                <a:gridCol w="208280">
                  <a:extLst>
                    <a:ext uri="{9D8B030D-6E8A-4147-A177-3AD203B41FA5}">
                      <a16:colId xmlns:a16="http://schemas.microsoft.com/office/drawing/2014/main" val="1096650460"/>
                    </a:ext>
                  </a:extLst>
                </a:gridCol>
                <a:gridCol w="208280">
                  <a:extLst>
                    <a:ext uri="{9D8B030D-6E8A-4147-A177-3AD203B41FA5}">
                      <a16:colId xmlns:a16="http://schemas.microsoft.com/office/drawing/2014/main" val="773600487"/>
                    </a:ext>
                  </a:extLst>
                </a:gridCol>
                <a:gridCol w="208280">
                  <a:extLst>
                    <a:ext uri="{9D8B030D-6E8A-4147-A177-3AD203B41FA5}">
                      <a16:colId xmlns:a16="http://schemas.microsoft.com/office/drawing/2014/main" val="987504242"/>
                    </a:ext>
                  </a:extLst>
                </a:gridCol>
                <a:gridCol w="208280">
                  <a:extLst>
                    <a:ext uri="{9D8B030D-6E8A-4147-A177-3AD203B41FA5}">
                      <a16:colId xmlns:a16="http://schemas.microsoft.com/office/drawing/2014/main" val="4055350192"/>
                    </a:ext>
                  </a:extLst>
                </a:gridCol>
                <a:gridCol w="208280">
                  <a:extLst>
                    <a:ext uri="{9D8B030D-6E8A-4147-A177-3AD203B41FA5}">
                      <a16:colId xmlns:a16="http://schemas.microsoft.com/office/drawing/2014/main" val="285481660"/>
                    </a:ext>
                  </a:extLst>
                </a:gridCol>
                <a:gridCol w="208280">
                  <a:extLst>
                    <a:ext uri="{9D8B030D-6E8A-4147-A177-3AD203B41FA5}">
                      <a16:colId xmlns:a16="http://schemas.microsoft.com/office/drawing/2014/main" val="753111095"/>
                    </a:ext>
                  </a:extLst>
                </a:gridCol>
                <a:gridCol w="208280">
                  <a:extLst>
                    <a:ext uri="{9D8B030D-6E8A-4147-A177-3AD203B41FA5}">
                      <a16:colId xmlns:a16="http://schemas.microsoft.com/office/drawing/2014/main" val="3044863680"/>
                    </a:ext>
                  </a:extLst>
                </a:gridCol>
                <a:gridCol w="208280">
                  <a:extLst>
                    <a:ext uri="{9D8B030D-6E8A-4147-A177-3AD203B41FA5}">
                      <a16:colId xmlns:a16="http://schemas.microsoft.com/office/drawing/2014/main" val="1023518443"/>
                    </a:ext>
                  </a:extLst>
                </a:gridCol>
                <a:gridCol w="208280">
                  <a:extLst>
                    <a:ext uri="{9D8B030D-6E8A-4147-A177-3AD203B41FA5}">
                      <a16:colId xmlns:a16="http://schemas.microsoft.com/office/drawing/2014/main" val="2302381285"/>
                    </a:ext>
                  </a:extLst>
                </a:gridCol>
                <a:gridCol w="208280">
                  <a:extLst>
                    <a:ext uri="{9D8B030D-6E8A-4147-A177-3AD203B41FA5}">
                      <a16:colId xmlns:a16="http://schemas.microsoft.com/office/drawing/2014/main" val="1657899969"/>
                    </a:ext>
                  </a:extLst>
                </a:gridCol>
                <a:gridCol w="208280">
                  <a:extLst>
                    <a:ext uri="{9D8B030D-6E8A-4147-A177-3AD203B41FA5}">
                      <a16:colId xmlns:a16="http://schemas.microsoft.com/office/drawing/2014/main" val="3232229324"/>
                    </a:ext>
                  </a:extLst>
                </a:gridCol>
                <a:gridCol w="208280">
                  <a:extLst>
                    <a:ext uri="{9D8B030D-6E8A-4147-A177-3AD203B41FA5}">
                      <a16:colId xmlns:a16="http://schemas.microsoft.com/office/drawing/2014/main" val="1921939465"/>
                    </a:ext>
                  </a:extLst>
                </a:gridCol>
                <a:gridCol w="208280">
                  <a:extLst>
                    <a:ext uri="{9D8B030D-6E8A-4147-A177-3AD203B41FA5}">
                      <a16:colId xmlns:a16="http://schemas.microsoft.com/office/drawing/2014/main" val="3736213866"/>
                    </a:ext>
                  </a:extLst>
                </a:gridCol>
                <a:gridCol w="208280">
                  <a:extLst>
                    <a:ext uri="{9D8B030D-6E8A-4147-A177-3AD203B41FA5}">
                      <a16:colId xmlns:a16="http://schemas.microsoft.com/office/drawing/2014/main" val="3180802066"/>
                    </a:ext>
                  </a:extLst>
                </a:gridCol>
                <a:gridCol w="208280">
                  <a:extLst>
                    <a:ext uri="{9D8B030D-6E8A-4147-A177-3AD203B41FA5}">
                      <a16:colId xmlns:a16="http://schemas.microsoft.com/office/drawing/2014/main" val="2831369743"/>
                    </a:ext>
                  </a:extLst>
                </a:gridCol>
                <a:gridCol w="208280">
                  <a:extLst>
                    <a:ext uri="{9D8B030D-6E8A-4147-A177-3AD203B41FA5}">
                      <a16:colId xmlns:a16="http://schemas.microsoft.com/office/drawing/2014/main" val="2246206783"/>
                    </a:ext>
                  </a:extLst>
                </a:gridCol>
                <a:gridCol w="208280">
                  <a:extLst>
                    <a:ext uri="{9D8B030D-6E8A-4147-A177-3AD203B41FA5}">
                      <a16:colId xmlns:a16="http://schemas.microsoft.com/office/drawing/2014/main" val="361747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8211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- 2023-06-23 21:52:00</a:t>
                      </a:r>
                      <a:r>
                        <a:rPr kumimoji="0" lang="de-DE" sz="1000" b="0" i="0" u="none" strike="noStrike" kern="1200" cap="none" spc="0" normalizeH="0" baseline="0" noProof="0">
                          <a:ln>
                            <a:noFill/>
                          </a:ln>
                          <a:solidFill>
                            <a:prstClr val="black"/>
                          </a:solidFill>
                          <a:effectLst/>
                          <a:uLnTx/>
                          <a:uFillTx/>
                          <a:latin typeface="Calibri"/>
                          <a:ea typeface="+mn-ea"/>
                          <a:cs typeface="+mn-cs"/>
                        </a:rPr>
                        <a:t>
 Messebeteiligung in Seoul! 🇰🇷
Präsentieren Sie sich auf der Smart Factory und Automation World in Seoul, Südkorea, vom 27. bis zum 29.03.2024. Unternehmen aus aller Welt zeigen dort ihre Innovationen in den Bereichen #Maschinenbau, #Smartfactory  und #Automation. 🏭
Nutzen Sie unsere Unterstützung:
• Top-Platzierung
• Finanzielle Förderung
• Service vor &amp; während der Messe
Südkorea gilt als eines der wirtschaftlich stärksten Hightech-Länder mit hoher Innovationsrate. Die koreanische Wirtschaft ist 2021 um über 4 Prozent gewachsen. Mit einem Bruttoinlandsprodukt von 1,63 Mrd USD (2020) belegt Korea außerdem den 12. Platz unter den Weltwirtschaften (IWF).
Mehr Informationen und Teilnahmeunterlagen: 
https://www.bayern-international.de/termine-veranstaltungen/veranstaltungsdetails/smart-factory-automation-world-2024-asias-leading-smart-factory-automation-show-4388
Wir freuen uns, Sie in Seoul begrüßen zu dürfen ✨
Vielen Dank an unsere Partner des VDMA Bayern, Elgar Straub, Bernhard Baumgartner, asfc GmbH, Nicole Glogner.
#SmartFactory #AutomationWorld #Seoul #madeinbavaria #weltweitdahoam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https://quintly-image-storage.s3.amazonaws.com/b8c3dfe41b69a75182d597b33a267203/182ff95ebd6579520f3f0d444107ea35.jpg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97184975"/>
                  </a:ext>
                </a:extLst>
              </a:tr>
            </a:tbl>
          </a:graphicData>
        </a:graphic>
      </p:graphicFrame>
      <p:sp>
        <p:nvSpPr>
          <p:cNvPr id="4" name="Text Placeholder 3">
            <a:extLst>
              <a:ext uri="{FF2B5EF4-FFF2-40B4-BE49-F238E27FC236}">
                <a16:creationId xmlns:a16="http://schemas.microsoft.com/office/drawing/2014/main" id="{895CC3B0-1CCD-4597-8CCE-83C954090CCA}"/>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46938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0F6D-3224-4626-B212-F7A1AE191950}"/>
              </a:ext>
            </a:extLst>
          </p:cNvPr>
          <p:cNvSpPr>
            <a:spLocks noGrp="1"/>
          </p:cNvSpPr>
          <p:nvPr>
            <p:ph type="title"/>
          </p:nvPr>
        </p:nvSpPr>
        <p:spPr/>
        <p:txBody>
          <a:bodyPr/>
          <a:lstStyle/>
          <a:p>
            <a:r>
              <a:rPr lang="en-US"/>
              <a:t>Facebook Custom Original Own Posts Table | Bayern International - 7 of 15</a:t>
            </a:r>
          </a:p>
        </p:txBody>
      </p:sp>
      <p:graphicFrame>
        <p:nvGraphicFramePr>
          <p:cNvPr id="5" name="Table Placeholder 4">
            <a:extLst>
              <a:ext uri="{FF2B5EF4-FFF2-40B4-BE49-F238E27FC236}">
                <a16:creationId xmlns:a16="http://schemas.microsoft.com/office/drawing/2014/main" id="{7AAE71E0-115B-4997-A133-CD747FC35884}"/>
              </a:ext>
            </a:extLst>
          </p:cNvPr>
          <p:cNvGraphicFramePr>
            <a:graphicFrameLocks noGrp="1"/>
          </p:cNvGraphicFramePr>
          <p:nvPr>
            <p:ph type="tbl" sz="quarter" idx="13"/>
            <p:extLst>
              <p:ext uri="{D42A27DB-BD31-4B8C-83A1-F6EECF244321}">
                <p14:modId xmlns:p14="http://schemas.microsoft.com/office/powerpoint/2010/main" val="176980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50327908"/>
                    </a:ext>
                  </a:extLst>
                </a:gridCol>
                <a:gridCol w="740664">
                  <a:extLst>
                    <a:ext uri="{9D8B030D-6E8A-4147-A177-3AD203B41FA5}">
                      <a16:colId xmlns:a16="http://schemas.microsoft.com/office/drawing/2014/main" val="2697908000"/>
                    </a:ext>
                  </a:extLst>
                </a:gridCol>
                <a:gridCol w="246888">
                  <a:extLst>
                    <a:ext uri="{9D8B030D-6E8A-4147-A177-3AD203B41FA5}">
                      <a16:colId xmlns:a16="http://schemas.microsoft.com/office/drawing/2014/main" val="3138409900"/>
                    </a:ext>
                  </a:extLst>
                </a:gridCol>
                <a:gridCol w="208280">
                  <a:extLst>
                    <a:ext uri="{9D8B030D-6E8A-4147-A177-3AD203B41FA5}">
                      <a16:colId xmlns:a16="http://schemas.microsoft.com/office/drawing/2014/main" val="3222603208"/>
                    </a:ext>
                  </a:extLst>
                </a:gridCol>
                <a:gridCol w="208280">
                  <a:extLst>
                    <a:ext uri="{9D8B030D-6E8A-4147-A177-3AD203B41FA5}">
                      <a16:colId xmlns:a16="http://schemas.microsoft.com/office/drawing/2014/main" val="2824026197"/>
                    </a:ext>
                  </a:extLst>
                </a:gridCol>
                <a:gridCol w="208280">
                  <a:extLst>
                    <a:ext uri="{9D8B030D-6E8A-4147-A177-3AD203B41FA5}">
                      <a16:colId xmlns:a16="http://schemas.microsoft.com/office/drawing/2014/main" val="1916460816"/>
                    </a:ext>
                  </a:extLst>
                </a:gridCol>
                <a:gridCol w="208280">
                  <a:extLst>
                    <a:ext uri="{9D8B030D-6E8A-4147-A177-3AD203B41FA5}">
                      <a16:colId xmlns:a16="http://schemas.microsoft.com/office/drawing/2014/main" val="4145587691"/>
                    </a:ext>
                  </a:extLst>
                </a:gridCol>
                <a:gridCol w="208280">
                  <a:extLst>
                    <a:ext uri="{9D8B030D-6E8A-4147-A177-3AD203B41FA5}">
                      <a16:colId xmlns:a16="http://schemas.microsoft.com/office/drawing/2014/main" val="1795079072"/>
                    </a:ext>
                  </a:extLst>
                </a:gridCol>
                <a:gridCol w="208280">
                  <a:extLst>
                    <a:ext uri="{9D8B030D-6E8A-4147-A177-3AD203B41FA5}">
                      <a16:colId xmlns:a16="http://schemas.microsoft.com/office/drawing/2014/main" val="3059207517"/>
                    </a:ext>
                  </a:extLst>
                </a:gridCol>
                <a:gridCol w="208280">
                  <a:extLst>
                    <a:ext uri="{9D8B030D-6E8A-4147-A177-3AD203B41FA5}">
                      <a16:colId xmlns:a16="http://schemas.microsoft.com/office/drawing/2014/main" val="326177732"/>
                    </a:ext>
                  </a:extLst>
                </a:gridCol>
                <a:gridCol w="208280">
                  <a:extLst>
                    <a:ext uri="{9D8B030D-6E8A-4147-A177-3AD203B41FA5}">
                      <a16:colId xmlns:a16="http://schemas.microsoft.com/office/drawing/2014/main" val="1643836693"/>
                    </a:ext>
                  </a:extLst>
                </a:gridCol>
                <a:gridCol w="208280">
                  <a:extLst>
                    <a:ext uri="{9D8B030D-6E8A-4147-A177-3AD203B41FA5}">
                      <a16:colId xmlns:a16="http://schemas.microsoft.com/office/drawing/2014/main" val="2981491632"/>
                    </a:ext>
                  </a:extLst>
                </a:gridCol>
                <a:gridCol w="208280">
                  <a:extLst>
                    <a:ext uri="{9D8B030D-6E8A-4147-A177-3AD203B41FA5}">
                      <a16:colId xmlns:a16="http://schemas.microsoft.com/office/drawing/2014/main" val="1413069197"/>
                    </a:ext>
                  </a:extLst>
                </a:gridCol>
                <a:gridCol w="208280">
                  <a:extLst>
                    <a:ext uri="{9D8B030D-6E8A-4147-A177-3AD203B41FA5}">
                      <a16:colId xmlns:a16="http://schemas.microsoft.com/office/drawing/2014/main" val="1564053630"/>
                    </a:ext>
                  </a:extLst>
                </a:gridCol>
                <a:gridCol w="208280">
                  <a:extLst>
                    <a:ext uri="{9D8B030D-6E8A-4147-A177-3AD203B41FA5}">
                      <a16:colId xmlns:a16="http://schemas.microsoft.com/office/drawing/2014/main" val="2343637914"/>
                    </a:ext>
                  </a:extLst>
                </a:gridCol>
                <a:gridCol w="208280">
                  <a:extLst>
                    <a:ext uri="{9D8B030D-6E8A-4147-A177-3AD203B41FA5}">
                      <a16:colId xmlns:a16="http://schemas.microsoft.com/office/drawing/2014/main" val="2002837189"/>
                    </a:ext>
                  </a:extLst>
                </a:gridCol>
                <a:gridCol w="208280">
                  <a:extLst>
                    <a:ext uri="{9D8B030D-6E8A-4147-A177-3AD203B41FA5}">
                      <a16:colId xmlns:a16="http://schemas.microsoft.com/office/drawing/2014/main" val="734687451"/>
                    </a:ext>
                  </a:extLst>
                </a:gridCol>
                <a:gridCol w="208280">
                  <a:extLst>
                    <a:ext uri="{9D8B030D-6E8A-4147-A177-3AD203B41FA5}">
                      <a16:colId xmlns:a16="http://schemas.microsoft.com/office/drawing/2014/main" val="1937222002"/>
                    </a:ext>
                  </a:extLst>
                </a:gridCol>
                <a:gridCol w="208280">
                  <a:extLst>
                    <a:ext uri="{9D8B030D-6E8A-4147-A177-3AD203B41FA5}">
                      <a16:colId xmlns:a16="http://schemas.microsoft.com/office/drawing/2014/main" val="4109834608"/>
                    </a:ext>
                  </a:extLst>
                </a:gridCol>
                <a:gridCol w="208280">
                  <a:extLst>
                    <a:ext uri="{9D8B030D-6E8A-4147-A177-3AD203B41FA5}">
                      <a16:colId xmlns:a16="http://schemas.microsoft.com/office/drawing/2014/main" val="1829108357"/>
                    </a:ext>
                  </a:extLst>
                </a:gridCol>
                <a:gridCol w="208280">
                  <a:extLst>
                    <a:ext uri="{9D8B030D-6E8A-4147-A177-3AD203B41FA5}">
                      <a16:colId xmlns:a16="http://schemas.microsoft.com/office/drawing/2014/main" val="2328445521"/>
                    </a:ext>
                  </a:extLst>
                </a:gridCol>
                <a:gridCol w="208280">
                  <a:extLst>
                    <a:ext uri="{9D8B030D-6E8A-4147-A177-3AD203B41FA5}">
                      <a16:colId xmlns:a16="http://schemas.microsoft.com/office/drawing/2014/main" val="819100561"/>
                    </a:ext>
                  </a:extLst>
                </a:gridCol>
                <a:gridCol w="208280">
                  <a:extLst>
                    <a:ext uri="{9D8B030D-6E8A-4147-A177-3AD203B41FA5}">
                      <a16:colId xmlns:a16="http://schemas.microsoft.com/office/drawing/2014/main" val="3753035230"/>
                    </a:ext>
                  </a:extLst>
                </a:gridCol>
                <a:gridCol w="208280">
                  <a:extLst>
                    <a:ext uri="{9D8B030D-6E8A-4147-A177-3AD203B41FA5}">
                      <a16:colId xmlns:a16="http://schemas.microsoft.com/office/drawing/2014/main" val="631942852"/>
                    </a:ext>
                  </a:extLst>
                </a:gridCol>
                <a:gridCol w="208280">
                  <a:extLst>
                    <a:ext uri="{9D8B030D-6E8A-4147-A177-3AD203B41FA5}">
                      <a16:colId xmlns:a16="http://schemas.microsoft.com/office/drawing/2014/main" val="1816346239"/>
                    </a:ext>
                  </a:extLst>
                </a:gridCol>
                <a:gridCol w="208280">
                  <a:extLst>
                    <a:ext uri="{9D8B030D-6E8A-4147-A177-3AD203B41FA5}">
                      <a16:colId xmlns:a16="http://schemas.microsoft.com/office/drawing/2014/main" val="836706574"/>
                    </a:ext>
                  </a:extLst>
                </a:gridCol>
                <a:gridCol w="208280">
                  <a:extLst>
                    <a:ext uri="{9D8B030D-6E8A-4147-A177-3AD203B41FA5}">
                      <a16:colId xmlns:a16="http://schemas.microsoft.com/office/drawing/2014/main" val="1309867110"/>
                    </a:ext>
                  </a:extLst>
                </a:gridCol>
                <a:gridCol w="208280">
                  <a:extLst>
                    <a:ext uri="{9D8B030D-6E8A-4147-A177-3AD203B41FA5}">
                      <a16:colId xmlns:a16="http://schemas.microsoft.com/office/drawing/2014/main" val="3791799837"/>
                    </a:ext>
                  </a:extLst>
                </a:gridCol>
                <a:gridCol w="208280">
                  <a:extLst>
                    <a:ext uri="{9D8B030D-6E8A-4147-A177-3AD203B41FA5}">
                      <a16:colId xmlns:a16="http://schemas.microsoft.com/office/drawing/2014/main" val="3520962826"/>
                    </a:ext>
                  </a:extLst>
                </a:gridCol>
                <a:gridCol w="208280">
                  <a:extLst>
                    <a:ext uri="{9D8B030D-6E8A-4147-A177-3AD203B41FA5}">
                      <a16:colId xmlns:a16="http://schemas.microsoft.com/office/drawing/2014/main" val="2559967400"/>
                    </a:ext>
                  </a:extLst>
                </a:gridCol>
                <a:gridCol w="208280">
                  <a:extLst>
                    <a:ext uri="{9D8B030D-6E8A-4147-A177-3AD203B41FA5}">
                      <a16:colId xmlns:a16="http://schemas.microsoft.com/office/drawing/2014/main" val="899784341"/>
                    </a:ext>
                  </a:extLst>
                </a:gridCol>
                <a:gridCol w="208280">
                  <a:extLst>
                    <a:ext uri="{9D8B030D-6E8A-4147-A177-3AD203B41FA5}">
                      <a16:colId xmlns:a16="http://schemas.microsoft.com/office/drawing/2014/main" val="748035304"/>
                    </a:ext>
                  </a:extLst>
                </a:gridCol>
                <a:gridCol w="208280">
                  <a:extLst>
                    <a:ext uri="{9D8B030D-6E8A-4147-A177-3AD203B41FA5}">
                      <a16:colId xmlns:a16="http://schemas.microsoft.com/office/drawing/2014/main" val="3251274143"/>
                    </a:ext>
                  </a:extLst>
                </a:gridCol>
                <a:gridCol w="208280">
                  <a:extLst>
                    <a:ext uri="{9D8B030D-6E8A-4147-A177-3AD203B41FA5}">
                      <a16:colId xmlns:a16="http://schemas.microsoft.com/office/drawing/2014/main" val="1469107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1167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- 2023-06-22 10:55:33</a:t>
                      </a:r>
                      <a:r>
                        <a:rPr kumimoji="0" lang="de-DE" sz="1000" b="0" i="0" u="none" strike="noStrike" kern="1200" cap="none" spc="0" normalizeH="0" baseline="0" noProof="0">
                          <a:ln>
                            <a:noFill/>
                          </a:ln>
                          <a:solidFill>
                            <a:prstClr val="black"/>
                          </a:solidFill>
                          <a:effectLst/>
                          <a:uLnTx/>
                          <a:uFillTx/>
                          <a:latin typeface="Calibri"/>
                          <a:ea typeface="+mn-ea"/>
                          <a:cs typeface="+mn-cs"/>
                        </a:rPr>
                        <a:t>
 Die #Roadshow International - Menschen, Märkte, Möglichkeiten besucht die Regionen Bayerns. 💙🌍🚌
Im Juli finden vier Veranstaltungen statt.
Am 05.07. in #Bayreuth, am 11.07. in #Aschaffenburg, am 12.07. in #Coburg und am 19.07. in #Rosenheim stellen wir #Beratungsangebote und #Fördermöglichkeiten vor, um Unternehmen bei der #Internationalisierung und ihrem #Exporterfolg zu unterstützen. Aber auch die Vernetzung im anschließenden Get-Together soll nicht zu kurz kommen.
ℹ Mehr Informationen sowie die Anmeldung zu den Veranstaltungen finden Sie unter www.bayern-international.de/roadshow23
Die Roadshow ist eine gemeinsame Veranstaltungsreihe von BBayerisches Staatsministerium für Wirtschaft, Landesentwicklung und Energie der Arbeitsgemeinschaft der bayerischen Handwerkskammern, der BIHK Service GmbH - Außenwirtschaftszentrum Bayern sowie Bayern International.
#ontheroad #roadshowinternational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https://quintly-image-storage.s3.amazonaws.com/b8c3dfe41b69a75182d597b33a267203/216fa9580995929fda9e89e8e1a16262.jpg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91822028"/>
                  </a:ext>
                </a:extLst>
              </a:tr>
            </a:tbl>
          </a:graphicData>
        </a:graphic>
      </p:graphicFrame>
      <p:sp>
        <p:nvSpPr>
          <p:cNvPr id="4" name="Text Placeholder 3">
            <a:extLst>
              <a:ext uri="{FF2B5EF4-FFF2-40B4-BE49-F238E27FC236}">
                <a16:creationId xmlns:a16="http://schemas.microsoft.com/office/drawing/2014/main" id="{EF575CEB-7EBD-4236-9CE4-51CC26006673}"/>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361657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4CBA2-A238-497E-B00E-42AFA84019AB}"/>
              </a:ext>
            </a:extLst>
          </p:cNvPr>
          <p:cNvSpPr>
            <a:spLocks noGrp="1"/>
          </p:cNvSpPr>
          <p:nvPr>
            <p:ph type="title"/>
          </p:nvPr>
        </p:nvSpPr>
        <p:spPr/>
        <p:txBody>
          <a:bodyPr/>
          <a:lstStyle/>
          <a:p>
            <a:r>
              <a:rPr lang="en-US"/>
              <a:t>Facebook Custom Original Own Posts Table | Bayern International - 8 of 15</a:t>
            </a:r>
          </a:p>
        </p:txBody>
      </p:sp>
      <p:graphicFrame>
        <p:nvGraphicFramePr>
          <p:cNvPr id="5" name="Table Placeholder 4">
            <a:extLst>
              <a:ext uri="{FF2B5EF4-FFF2-40B4-BE49-F238E27FC236}">
                <a16:creationId xmlns:a16="http://schemas.microsoft.com/office/drawing/2014/main" id="{8EB0F78E-8843-4ECB-8D52-527552E62A78}"/>
              </a:ext>
            </a:extLst>
          </p:cNvPr>
          <p:cNvGraphicFramePr>
            <a:graphicFrameLocks noGrp="1"/>
          </p:cNvGraphicFramePr>
          <p:nvPr>
            <p:ph type="tbl" sz="quarter" idx="13"/>
            <p:extLst>
              <p:ext uri="{D42A27DB-BD31-4B8C-83A1-F6EECF244321}">
                <p14:modId xmlns:p14="http://schemas.microsoft.com/office/powerpoint/2010/main" val="222047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44361635"/>
                    </a:ext>
                  </a:extLst>
                </a:gridCol>
                <a:gridCol w="740664">
                  <a:extLst>
                    <a:ext uri="{9D8B030D-6E8A-4147-A177-3AD203B41FA5}">
                      <a16:colId xmlns:a16="http://schemas.microsoft.com/office/drawing/2014/main" val="213279994"/>
                    </a:ext>
                  </a:extLst>
                </a:gridCol>
                <a:gridCol w="246888">
                  <a:extLst>
                    <a:ext uri="{9D8B030D-6E8A-4147-A177-3AD203B41FA5}">
                      <a16:colId xmlns:a16="http://schemas.microsoft.com/office/drawing/2014/main" val="1871709320"/>
                    </a:ext>
                  </a:extLst>
                </a:gridCol>
                <a:gridCol w="208280">
                  <a:extLst>
                    <a:ext uri="{9D8B030D-6E8A-4147-A177-3AD203B41FA5}">
                      <a16:colId xmlns:a16="http://schemas.microsoft.com/office/drawing/2014/main" val="4292281022"/>
                    </a:ext>
                  </a:extLst>
                </a:gridCol>
                <a:gridCol w="208280">
                  <a:extLst>
                    <a:ext uri="{9D8B030D-6E8A-4147-A177-3AD203B41FA5}">
                      <a16:colId xmlns:a16="http://schemas.microsoft.com/office/drawing/2014/main" val="1071915424"/>
                    </a:ext>
                  </a:extLst>
                </a:gridCol>
                <a:gridCol w="208280">
                  <a:extLst>
                    <a:ext uri="{9D8B030D-6E8A-4147-A177-3AD203B41FA5}">
                      <a16:colId xmlns:a16="http://schemas.microsoft.com/office/drawing/2014/main" val="3224644688"/>
                    </a:ext>
                  </a:extLst>
                </a:gridCol>
                <a:gridCol w="208280">
                  <a:extLst>
                    <a:ext uri="{9D8B030D-6E8A-4147-A177-3AD203B41FA5}">
                      <a16:colId xmlns:a16="http://schemas.microsoft.com/office/drawing/2014/main" val="123695743"/>
                    </a:ext>
                  </a:extLst>
                </a:gridCol>
                <a:gridCol w="208280">
                  <a:extLst>
                    <a:ext uri="{9D8B030D-6E8A-4147-A177-3AD203B41FA5}">
                      <a16:colId xmlns:a16="http://schemas.microsoft.com/office/drawing/2014/main" val="249389471"/>
                    </a:ext>
                  </a:extLst>
                </a:gridCol>
                <a:gridCol w="208280">
                  <a:extLst>
                    <a:ext uri="{9D8B030D-6E8A-4147-A177-3AD203B41FA5}">
                      <a16:colId xmlns:a16="http://schemas.microsoft.com/office/drawing/2014/main" val="3654570026"/>
                    </a:ext>
                  </a:extLst>
                </a:gridCol>
                <a:gridCol w="208280">
                  <a:extLst>
                    <a:ext uri="{9D8B030D-6E8A-4147-A177-3AD203B41FA5}">
                      <a16:colId xmlns:a16="http://schemas.microsoft.com/office/drawing/2014/main" val="2543486249"/>
                    </a:ext>
                  </a:extLst>
                </a:gridCol>
                <a:gridCol w="208280">
                  <a:extLst>
                    <a:ext uri="{9D8B030D-6E8A-4147-A177-3AD203B41FA5}">
                      <a16:colId xmlns:a16="http://schemas.microsoft.com/office/drawing/2014/main" val="2196974872"/>
                    </a:ext>
                  </a:extLst>
                </a:gridCol>
                <a:gridCol w="208280">
                  <a:extLst>
                    <a:ext uri="{9D8B030D-6E8A-4147-A177-3AD203B41FA5}">
                      <a16:colId xmlns:a16="http://schemas.microsoft.com/office/drawing/2014/main" val="2281343061"/>
                    </a:ext>
                  </a:extLst>
                </a:gridCol>
                <a:gridCol w="208280">
                  <a:extLst>
                    <a:ext uri="{9D8B030D-6E8A-4147-A177-3AD203B41FA5}">
                      <a16:colId xmlns:a16="http://schemas.microsoft.com/office/drawing/2014/main" val="1376655713"/>
                    </a:ext>
                  </a:extLst>
                </a:gridCol>
                <a:gridCol w="208280">
                  <a:extLst>
                    <a:ext uri="{9D8B030D-6E8A-4147-A177-3AD203B41FA5}">
                      <a16:colId xmlns:a16="http://schemas.microsoft.com/office/drawing/2014/main" val="3442928554"/>
                    </a:ext>
                  </a:extLst>
                </a:gridCol>
                <a:gridCol w="208280">
                  <a:extLst>
                    <a:ext uri="{9D8B030D-6E8A-4147-A177-3AD203B41FA5}">
                      <a16:colId xmlns:a16="http://schemas.microsoft.com/office/drawing/2014/main" val="3751891018"/>
                    </a:ext>
                  </a:extLst>
                </a:gridCol>
                <a:gridCol w="208280">
                  <a:extLst>
                    <a:ext uri="{9D8B030D-6E8A-4147-A177-3AD203B41FA5}">
                      <a16:colId xmlns:a16="http://schemas.microsoft.com/office/drawing/2014/main" val="4032528725"/>
                    </a:ext>
                  </a:extLst>
                </a:gridCol>
                <a:gridCol w="208280">
                  <a:extLst>
                    <a:ext uri="{9D8B030D-6E8A-4147-A177-3AD203B41FA5}">
                      <a16:colId xmlns:a16="http://schemas.microsoft.com/office/drawing/2014/main" val="1874913700"/>
                    </a:ext>
                  </a:extLst>
                </a:gridCol>
                <a:gridCol w="208280">
                  <a:extLst>
                    <a:ext uri="{9D8B030D-6E8A-4147-A177-3AD203B41FA5}">
                      <a16:colId xmlns:a16="http://schemas.microsoft.com/office/drawing/2014/main" val="953775390"/>
                    </a:ext>
                  </a:extLst>
                </a:gridCol>
                <a:gridCol w="208280">
                  <a:extLst>
                    <a:ext uri="{9D8B030D-6E8A-4147-A177-3AD203B41FA5}">
                      <a16:colId xmlns:a16="http://schemas.microsoft.com/office/drawing/2014/main" val="1015192095"/>
                    </a:ext>
                  </a:extLst>
                </a:gridCol>
                <a:gridCol w="208280">
                  <a:extLst>
                    <a:ext uri="{9D8B030D-6E8A-4147-A177-3AD203B41FA5}">
                      <a16:colId xmlns:a16="http://schemas.microsoft.com/office/drawing/2014/main" val="3362133935"/>
                    </a:ext>
                  </a:extLst>
                </a:gridCol>
                <a:gridCol w="208280">
                  <a:extLst>
                    <a:ext uri="{9D8B030D-6E8A-4147-A177-3AD203B41FA5}">
                      <a16:colId xmlns:a16="http://schemas.microsoft.com/office/drawing/2014/main" val="3376173867"/>
                    </a:ext>
                  </a:extLst>
                </a:gridCol>
                <a:gridCol w="208280">
                  <a:extLst>
                    <a:ext uri="{9D8B030D-6E8A-4147-A177-3AD203B41FA5}">
                      <a16:colId xmlns:a16="http://schemas.microsoft.com/office/drawing/2014/main" val="1188098923"/>
                    </a:ext>
                  </a:extLst>
                </a:gridCol>
                <a:gridCol w="208280">
                  <a:extLst>
                    <a:ext uri="{9D8B030D-6E8A-4147-A177-3AD203B41FA5}">
                      <a16:colId xmlns:a16="http://schemas.microsoft.com/office/drawing/2014/main" val="3277626465"/>
                    </a:ext>
                  </a:extLst>
                </a:gridCol>
                <a:gridCol w="208280">
                  <a:extLst>
                    <a:ext uri="{9D8B030D-6E8A-4147-A177-3AD203B41FA5}">
                      <a16:colId xmlns:a16="http://schemas.microsoft.com/office/drawing/2014/main" val="919059369"/>
                    </a:ext>
                  </a:extLst>
                </a:gridCol>
                <a:gridCol w="208280">
                  <a:extLst>
                    <a:ext uri="{9D8B030D-6E8A-4147-A177-3AD203B41FA5}">
                      <a16:colId xmlns:a16="http://schemas.microsoft.com/office/drawing/2014/main" val="332554571"/>
                    </a:ext>
                  </a:extLst>
                </a:gridCol>
                <a:gridCol w="208280">
                  <a:extLst>
                    <a:ext uri="{9D8B030D-6E8A-4147-A177-3AD203B41FA5}">
                      <a16:colId xmlns:a16="http://schemas.microsoft.com/office/drawing/2014/main" val="1907062893"/>
                    </a:ext>
                  </a:extLst>
                </a:gridCol>
                <a:gridCol w="208280">
                  <a:extLst>
                    <a:ext uri="{9D8B030D-6E8A-4147-A177-3AD203B41FA5}">
                      <a16:colId xmlns:a16="http://schemas.microsoft.com/office/drawing/2014/main" val="1964519660"/>
                    </a:ext>
                  </a:extLst>
                </a:gridCol>
                <a:gridCol w="208280">
                  <a:extLst>
                    <a:ext uri="{9D8B030D-6E8A-4147-A177-3AD203B41FA5}">
                      <a16:colId xmlns:a16="http://schemas.microsoft.com/office/drawing/2014/main" val="2886401447"/>
                    </a:ext>
                  </a:extLst>
                </a:gridCol>
                <a:gridCol w="208280">
                  <a:extLst>
                    <a:ext uri="{9D8B030D-6E8A-4147-A177-3AD203B41FA5}">
                      <a16:colId xmlns:a16="http://schemas.microsoft.com/office/drawing/2014/main" val="4119102020"/>
                    </a:ext>
                  </a:extLst>
                </a:gridCol>
                <a:gridCol w="208280">
                  <a:extLst>
                    <a:ext uri="{9D8B030D-6E8A-4147-A177-3AD203B41FA5}">
                      <a16:colId xmlns:a16="http://schemas.microsoft.com/office/drawing/2014/main" val="1266281526"/>
                    </a:ext>
                  </a:extLst>
                </a:gridCol>
                <a:gridCol w="208280">
                  <a:extLst>
                    <a:ext uri="{9D8B030D-6E8A-4147-A177-3AD203B41FA5}">
                      <a16:colId xmlns:a16="http://schemas.microsoft.com/office/drawing/2014/main" val="3963840824"/>
                    </a:ext>
                  </a:extLst>
                </a:gridCol>
                <a:gridCol w="208280">
                  <a:extLst>
                    <a:ext uri="{9D8B030D-6E8A-4147-A177-3AD203B41FA5}">
                      <a16:colId xmlns:a16="http://schemas.microsoft.com/office/drawing/2014/main" val="1326463936"/>
                    </a:ext>
                  </a:extLst>
                </a:gridCol>
                <a:gridCol w="208280">
                  <a:extLst>
                    <a:ext uri="{9D8B030D-6E8A-4147-A177-3AD203B41FA5}">
                      <a16:colId xmlns:a16="http://schemas.microsoft.com/office/drawing/2014/main" val="2729409095"/>
                    </a:ext>
                  </a:extLst>
                </a:gridCol>
                <a:gridCol w="208280">
                  <a:extLst>
                    <a:ext uri="{9D8B030D-6E8A-4147-A177-3AD203B41FA5}">
                      <a16:colId xmlns:a16="http://schemas.microsoft.com/office/drawing/2014/main" val="415432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0422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- 2023-06-21 09:07:03</a:t>
                      </a:r>
                      <a:r>
                        <a:rPr kumimoji="0" lang="de-DE" sz="1000" b="0" i="0" u="none" strike="noStrike" kern="1200" cap="none" spc="0" normalizeH="0" baseline="0" noProof="0">
                          <a:ln>
                            <a:noFill/>
                          </a:ln>
                          <a:solidFill>
                            <a:prstClr val="black"/>
                          </a:solidFill>
                          <a:effectLst/>
                          <a:uLnTx/>
                          <a:uFillTx/>
                          <a:latin typeface="Calibri"/>
                          <a:ea typeface="+mn-ea"/>
                          <a:cs typeface="+mn-cs"/>
                        </a:rPr>
                        <a:t>
 Der Freistaat Bayern gründete 1988 die erste Repräsentanz und baute nach und nach ein weltweites Netzwerk rund um den Globus auf. So werden bayerische Unternehmen im Zuge der Internationalisierung unterstützt und Investoren aus der ganzen Welt für den Standort Bayern gewonnen. 💙🌏🤍
Das Netzwerk ist eine wichtige Säule für die bayerische Wirtschaft und unsere Unternehmen. Die Repräsentanten des bayerischen Netzwerks arbeiten eng mit den regionalen Wirtschaftsförderungsgesellschaften in Bayern zusammen. Sie stellen Informationen zu Investitionsmöglichkeiten in Bayern bereit, helfen Geschäftskontakte herzustellen und bieten zahlreiche weitere kostenlose Serviceleistungen als Unterstützung an. 🤝
Bayerisches Staatsministerium für Wirtschaft, Landesentwicklung und Energie, Bayern International, Invest in Bavaria
#bavariaworldwide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https://quintly-image-storage.s3.amazonaws.com/b8c3dfe41b69a75182d597b33a267203/0bd803cc01e738c23e8518ad87b39a74.jpg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69113817"/>
                  </a:ext>
                </a:extLst>
              </a:tr>
            </a:tbl>
          </a:graphicData>
        </a:graphic>
      </p:graphicFrame>
      <p:sp>
        <p:nvSpPr>
          <p:cNvPr id="4" name="Text Placeholder 3">
            <a:extLst>
              <a:ext uri="{FF2B5EF4-FFF2-40B4-BE49-F238E27FC236}">
                <a16:creationId xmlns:a16="http://schemas.microsoft.com/office/drawing/2014/main" id="{E1A33D22-A366-4B3A-9F10-2BE66CD06126}"/>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551515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E3F3-C401-4058-A4F4-78705F5AAF14}"/>
              </a:ext>
            </a:extLst>
          </p:cNvPr>
          <p:cNvSpPr>
            <a:spLocks noGrp="1"/>
          </p:cNvSpPr>
          <p:nvPr>
            <p:ph type="title"/>
          </p:nvPr>
        </p:nvSpPr>
        <p:spPr/>
        <p:txBody>
          <a:bodyPr/>
          <a:lstStyle/>
          <a:p>
            <a:r>
              <a:rPr lang="en-US"/>
              <a:t>Facebook Custom Original Own Posts Table | Bayern International - 9 of 15</a:t>
            </a:r>
          </a:p>
        </p:txBody>
      </p:sp>
      <p:graphicFrame>
        <p:nvGraphicFramePr>
          <p:cNvPr id="5" name="Table Placeholder 4">
            <a:extLst>
              <a:ext uri="{FF2B5EF4-FFF2-40B4-BE49-F238E27FC236}">
                <a16:creationId xmlns:a16="http://schemas.microsoft.com/office/drawing/2014/main" id="{7F689F60-99D0-4FAF-9ED7-D27EA944B54B}"/>
              </a:ext>
            </a:extLst>
          </p:cNvPr>
          <p:cNvGraphicFramePr>
            <a:graphicFrameLocks noGrp="1"/>
          </p:cNvGraphicFramePr>
          <p:nvPr>
            <p:ph type="tbl" sz="quarter" idx="13"/>
            <p:extLst>
              <p:ext uri="{D42A27DB-BD31-4B8C-83A1-F6EECF244321}">
                <p14:modId xmlns:p14="http://schemas.microsoft.com/office/powerpoint/2010/main" val="160625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792990860"/>
                    </a:ext>
                  </a:extLst>
                </a:gridCol>
                <a:gridCol w="740664">
                  <a:extLst>
                    <a:ext uri="{9D8B030D-6E8A-4147-A177-3AD203B41FA5}">
                      <a16:colId xmlns:a16="http://schemas.microsoft.com/office/drawing/2014/main" val="2145940560"/>
                    </a:ext>
                  </a:extLst>
                </a:gridCol>
                <a:gridCol w="246888">
                  <a:extLst>
                    <a:ext uri="{9D8B030D-6E8A-4147-A177-3AD203B41FA5}">
                      <a16:colId xmlns:a16="http://schemas.microsoft.com/office/drawing/2014/main" val="4214141596"/>
                    </a:ext>
                  </a:extLst>
                </a:gridCol>
                <a:gridCol w="208280">
                  <a:extLst>
                    <a:ext uri="{9D8B030D-6E8A-4147-A177-3AD203B41FA5}">
                      <a16:colId xmlns:a16="http://schemas.microsoft.com/office/drawing/2014/main" val="3686341426"/>
                    </a:ext>
                  </a:extLst>
                </a:gridCol>
                <a:gridCol w="208280">
                  <a:extLst>
                    <a:ext uri="{9D8B030D-6E8A-4147-A177-3AD203B41FA5}">
                      <a16:colId xmlns:a16="http://schemas.microsoft.com/office/drawing/2014/main" val="2318860839"/>
                    </a:ext>
                  </a:extLst>
                </a:gridCol>
                <a:gridCol w="208280">
                  <a:extLst>
                    <a:ext uri="{9D8B030D-6E8A-4147-A177-3AD203B41FA5}">
                      <a16:colId xmlns:a16="http://schemas.microsoft.com/office/drawing/2014/main" val="2117544163"/>
                    </a:ext>
                  </a:extLst>
                </a:gridCol>
                <a:gridCol w="208280">
                  <a:extLst>
                    <a:ext uri="{9D8B030D-6E8A-4147-A177-3AD203B41FA5}">
                      <a16:colId xmlns:a16="http://schemas.microsoft.com/office/drawing/2014/main" val="1066948260"/>
                    </a:ext>
                  </a:extLst>
                </a:gridCol>
                <a:gridCol w="208280">
                  <a:extLst>
                    <a:ext uri="{9D8B030D-6E8A-4147-A177-3AD203B41FA5}">
                      <a16:colId xmlns:a16="http://schemas.microsoft.com/office/drawing/2014/main" val="1787868453"/>
                    </a:ext>
                  </a:extLst>
                </a:gridCol>
                <a:gridCol w="208280">
                  <a:extLst>
                    <a:ext uri="{9D8B030D-6E8A-4147-A177-3AD203B41FA5}">
                      <a16:colId xmlns:a16="http://schemas.microsoft.com/office/drawing/2014/main" val="3148461337"/>
                    </a:ext>
                  </a:extLst>
                </a:gridCol>
                <a:gridCol w="208280">
                  <a:extLst>
                    <a:ext uri="{9D8B030D-6E8A-4147-A177-3AD203B41FA5}">
                      <a16:colId xmlns:a16="http://schemas.microsoft.com/office/drawing/2014/main" val="2446222023"/>
                    </a:ext>
                  </a:extLst>
                </a:gridCol>
                <a:gridCol w="208280">
                  <a:extLst>
                    <a:ext uri="{9D8B030D-6E8A-4147-A177-3AD203B41FA5}">
                      <a16:colId xmlns:a16="http://schemas.microsoft.com/office/drawing/2014/main" val="234757212"/>
                    </a:ext>
                  </a:extLst>
                </a:gridCol>
                <a:gridCol w="208280">
                  <a:extLst>
                    <a:ext uri="{9D8B030D-6E8A-4147-A177-3AD203B41FA5}">
                      <a16:colId xmlns:a16="http://schemas.microsoft.com/office/drawing/2014/main" val="781001261"/>
                    </a:ext>
                  </a:extLst>
                </a:gridCol>
                <a:gridCol w="208280">
                  <a:extLst>
                    <a:ext uri="{9D8B030D-6E8A-4147-A177-3AD203B41FA5}">
                      <a16:colId xmlns:a16="http://schemas.microsoft.com/office/drawing/2014/main" val="2419074426"/>
                    </a:ext>
                  </a:extLst>
                </a:gridCol>
                <a:gridCol w="208280">
                  <a:extLst>
                    <a:ext uri="{9D8B030D-6E8A-4147-A177-3AD203B41FA5}">
                      <a16:colId xmlns:a16="http://schemas.microsoft.com/office/drawing/2014/main" val="1385111152"/>
                    </a:ext>
                  </a:extLst>
                </a:gridCol>
                <a:gridCol w="208280">
                  <a:extLst>
                    <a:ext uri="{9D8B030D-6E8A-4147-A177-3AD203B41FA5}">
                      <a16:colId xmlns:a16="http://schemas.microsoft.com/office/drawing/2014/main" val="3563643845"/>
                    </a:ext>
                  </a:extLst>
                </a:gridCol>
                <a:gridCol w="208280">
                  <a:extLst>
                    <a:ext uri="{9D8B030D-6E8A-4147-A177-3AD203B41FA5}">
                      <a16:colId xmlns:a16="http://schemas.microsoft.com/office/drawing/2014/main" val="1297996365"/>
                    </a:ext>
                  </a:extLst>
                </a:gridCol>
                <a:gridCol w="208280">
                  <a:extLst>
                    <a:ext uri="{9D8B030D-6E8A-4147-A177-3AD203B41FA5}">
                      <a16:colId xmlns:a16="http://schemas.microsoft.com/office/drawing/2014/main" val="24244676"/>
                    </a:ext>
                  </a:extLst>
                </a:gridCol>
                <a:gridCol w="208280">
                  <a:extLst>
                    <a:ext uri="{9D8B030D-6E8A-4147-A177-3AD203B41FA5}">
                      <a16:colId xmlns:a16="http://schemas.microsoft.com/office/drawing/2014/main" val="3616453161"/>
                    </a:ext>
                  </a:extLst>
                </a:gridCol>
                <a:gridCol w="208280">
                  <a:extLst>
                    <a:ext uri="{9D8B030D-6E8A-4147-A177-3AD203B41FA5}">
                      <a16:colId xmlns:a16="http://schemas.microsoft.com/office/drawing/2014/main" val="1939584337"/>
                    </a:ext>
                  </a:extLst>
                </a:gridCol>
                <a:gridCol w="208280">
                  <a:extLst>
                    <a:ext uri="{9D8B030D-6E8A-4147-A177-3AD203B41FA5}">
                      <a16:colId xmlns:a16="http://schemas.microsoft.com/office/drawing/2014/main" val="183134367"/>
                    </a:ext>
                  </a:extLst>
                </a:gridCol>
                <a:gridCol w="208280">
                  <a:extLst>
                    <a:ext uri="{9D8B030D-6E8A-4147-A177-3AD203B41FA5}">
                      <a16:colId xmlns:a16="http://schemas.microsoft.com/office/drawing/2014/main" val="123206272"/>
                    </a:ext>
                  </a:extLst>
                </a:gridCol>
                <a:gridCol w="208280">
                  <a:extLst>
                    <a:ext uri="{9D8B030D-6E8A-4147-A177-3AD203B41FA5}">
                      <a16:colId xmlns:a16="http://schemas.microsoft.com/office/drawing/2014/main" val="947773245"/>
                    </a:ext>
                  </a:extLst>
                </a:gridCol>
                <a:gridCol w="208280">
                  <a:extLst>
                    <a:ext uri="{9D8B030D-6E8A-4147-A177-3AD203B41FA5}">
                      <a16:colId xmlns:a16="http://schemas.microsoft.com/office/drawing/2014/main" val="689652256"/>
                    </a:ext>
                  </a:extLst>
                </a:gridCol>
                <a:gridCol w="208280">
                  <a:extLst>
                    <a:ext uri="{9D8B030D-6E8A-4147-A177-3AD203B41FA5}">
                      <a16:colId xmlns:a16="http://schemas.microsoft.com/office/drawing/2014/main" val="1897831230"/>
                    </a:ext>
                  </a:extLst>
                </a:gridCol>
                <a:gridCol w="208280">
                  <a:extLst>
                    <a:ext uri="{9D8B030D-6E8A-4147-A177-3AD203B41FA5}">
                      <a16:colId xmlns:a16="http://schemas.microsoft.com/office/drawing/2014/main" val="2627478142"/>
                    </a:ext>
                  </a:extLst>
                </a:gridCol>
                <a:gridCol w="208280">
                  <a:extLst>
                    <a:ext uri="{9D8B030D-6E8A-4147-A177-3AD203B41FA5}">
                      <a16:colId xmlns:a16="http://schemas.microsoft.com/office/drawing/2014/main" val="2318776951"/>
                    </a:ext>
                  </a:extLst>
                </a:gridCol>
                <a:gridCol w="208280">
                  <a:extLst>
                    <a:ext uri="{9D8B030D-6E8A-4147-A177-3AD203B41FA5}">
                      <a16:colId xmlns:a16="http://schemas.microsoft.com/office/drawing/2014/main" val="2631243304"/>
                    </a:ext>
                  </a:extLst>
                </a:gridCol>
                <a:gridCol w="208280">
                  <a:extLst>
                    <a:ext uri="{9D8B030D-6E8A-4147-A177-3AD203B41FA5}">
                      <a16:colId xmlns:a16="http://schemas.microsoft.com/office/drawing/2014/main" val="95992182"/>
                    </a:ext>
                  </a:extLst>
                </a:gridCol>
                <a:gridCol w="208280">
                  <a:extLst>
                    <a:ext uri="{9D8B030D-6E8A-4147-A177-3AD203B41FA5}">
                      <a16:colId xmlns:a16="http://schemas.microsoft.com/office/drawing/2014/main" val="1045410086"/>
                    </a:ext>
                  </a:extLst>
                </a:gridCol>
                <a:gridCol w="208280">
                  <a:extLst>
                    <a:ext uri="{9D8B030D-6E8A-4147-A177-3AD203B41FA5}">
                      <a16:colId xmlns:a16="http://schemas.microsoft.com/office/drawing/2014/main" val="1298234199"/>
                    </a:ext>
                  </a:extLst>
                </a:gridCol>
                <a:gridCol w="208280">
                  <a:extLst>
                    <a:ext uri="{9D8B030D-6E8A-4147-A177-3AD203B41FA5}">
                      <a16:colId xmlns:a16="http://schemas.microsoft.com/office/drawing/2014/main" val="943989773"/>
                    </a:ext>
                  </a:extLst>
                </a:gridCol>
                <a:gridCol w="208280">
                  <a:extLst>
                    <a:ext uri="{9D8B030D-6E8A-4147-A177-3AD203B41FA5}">
                      <a16:colId xmlns:a16="http://schemas.microsoft.com/office/drawing/2014/main" val="2758285610"/>
                    </a:ext>
                  </a:extLst>
                </a:gridCol>
                <a:gridCol w="208280">
                  <a:extLst>
                    <a:ext uri="{9D8B030D-6E8A-4147-A177-3AD203B41FA5}">
                      <a16:colId xmlns:a16="http://schemas.microsoft.com/office/drawing/2014/main" val="137846444"/>
                    </a:ext>
                  </a:extLst>
                </a:gridCol>
                <a:gridCol w="208280">
                  <a:extLst>
                    <a:ext uri="{9D8B030D-6E8A-4147-A177-3AD203B41FA5}">
                      <a16:colId xmlns:a16="http://schemas.microsoft.com/office/drawing/2014/main" val="243863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4185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- 2023-06-19 12:59:17</a:t>
                      </a:r>
                      <a:r>
                        <a:rPr kumimoji="0" lang="de-DE" sz="1000" b="0" i="0" u="none" strike="noStrike" kern="1200" cap="none" spc="0" normalizeH="0" baseline="0" noProof="0">
                          <a:ln>
                            <a:noFill/>
                          </a:ln>
                          <a:solidFill>
                            <a:prstClr val="black"/>
                          </a:solidFill>
                          <a:effectLst/>
                          <a:uLnTx/>
                          <a:uFillTx/>
                          <a:latin typeface="Calibri"/>
                          <a:ea typeface="+mn-ea"/>
                          <a:cs typeface="+mn-cs"/>
                        </a:rPr>
                        <a:t>
 Messebeteiligung in Barcelona! 🇪🇸
Präsentieren Sie sich im Bavarian Pavilion auf dem SMART CITY EXPO WORLD CONGRESS 2023 in Barcelona, Spanien. Vom 07. bis zum 09.11. geht es um Themen wie #Umwelttechnologie, #Energietechnik, #Bau, #SmartCity &amp; #Mobilität 🌱🚌🌇 
Im letzten Jahr haben fast 30 Aussteller unseren Service auf der Smart City genutzt:
• Top-Platzierung
• Finanzielle Förderung
• Service vor &amp; während der Messe
• Umfangreiches Rahmenprogramm mit Happy Hour, Workshops und vielem mehr!
Der Smart City Expo World Congress ist eine internationale Fachmesse und ein Kongress zur nachhaltigen Verbesserung der Lebensqualität in Städten mit über 850 Ausstellern aus 134 Ländern, über 400 Rednern und über 20.000 Fachbesuchern.
Holen Sie sich die Teilnahmeunterlagen hier https://lnkd.in/e95Hgu38
Eine Kooperation des Bayerisches Staatsministerium für Wirtschaft, Landesentwicklung und Energie, Invest in Bavaria, Bayern Innovativ GmbH, der IHK für München und Oberbayern, der the fair agency und Bayern International.
Wir freuen uns, Sie an unserem Gemeinschaftsstand begrüßen zu dürfen!
#SCEWC23 #barcelona #madeinbavaria #weltweitdahoam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https://quintly-image-storage.s3.amazonaws.com/b8c3dfe41b69a75182d597b33a267203/285049eb4791fbd590310ec354b88e02.jpg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73299842"/>
                  </a:ext>
                </a:extLst>
              </a:tr>
            </a:tbl>
          </a:graphicData>
        </a:graphic>
      </p:graphicFrame>
      <p:sp>
        <p:nvSpPr>
          <p:cNvPr id="4" name="Text Placeholder 3">
            <a:extLst>
              <a:ext uri="{FF2B5EF4-FFF2-40B4-BE49-F238E27FC236}">
                <a16:creationId xmlns:a16="http://schemas.microsoft.com/office/drawing/2014/main" id="{EC288590-1151-4AAB-BFE8-3540DF39F11D}"/>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55337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8BEEE-A5F9-4614-A04B-2483E86015A1}"/>
              </a:ext>
            </a:extLst>
          </p:cNvPr>
          <p:cNvSpPr>
            <a:spLocks noGrp="1"/>
          </p:cNvSpPr>
          <p:nvPr>
            <p:ph type="title"/>
          </p:nvPr>
        </p:nvSpPr>
        <p:spPr/>
        <p:txBody>
          <a:bodyPr/>
          <a:lstStyle/>
          <a:p>
            <a:r>
              <a:rPr lang="en-US"/>
              <a:t>Facebook Custom Original Own Posts Table | Bayern International - 10 of 15</a:t>
            </a:r>
          </a:p>
        </p:txBody>
      </p:sp>
      <p:graphicFrame>
        <p:nvGraphicFramePr>
          <p:cNvPr id="5" name="Table Placeholder 4">
            <a:extLst>
              <a:ext uri="{FF2B5EF4-FFF2-40B4-BE49-F238E27FC236}">
                <a16:creationId xmlns:a16="http://schemas.microsoft.com/office/drawing/2014/main" id="{DF176331-B3A5-433A-B0F9-C32CA5845028}"/>
              </a:ext>
            </a:extLst>
          </p:cNvPr>
          <p:cNvGraphicFramePr>
            <a:graphicFrameLocks noGrp="1"/>
          </p:cNvGraphicFramePr>
          <p:nvPr>
            <p:ph type="tbl" sz="quarter" idx="13"/>
            <p:extLst>
              <p:ext uri="{D42A27DB-BD31-4B8C-83A1-F6EECF244321}">
                <p14:modId xmlns:p14="http://schemas.microsoft.com/office/powerpoint/2010/main" val="142987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03050652"/>
                    </a:ext>
                  </a:extLst>
                </a:gridCol>
                <a:gridCol w="740664">
                  <a:extLst>
                    <a:ext uri="{9D8B030D-6E8A-4147-A177-3AD203B41FA5}">
                      <a16:colId xmlns:a16="http://schemas.microsoft.com/office/drawing/2014/main" val="722954558"/>
                    </a:ext>
                  </a:extLst>
                </a:gridCol>
                <a:gridCol w="246888">
                  <a:extLst>
                    <a:ext uri="{9D8B030D-6E8A-4147-A177-3AD203B41FA5}">
                      <a16:colId xmlns:a16="http://schemas.microsoft.com/office/drawing/2014/main" val="1556457431"/>
                    </a:ext>
                  </a:extLst>
                </a:gridCol>
                <a:gridCol w="208280">
                  <a:extLst>
                    <a:ext uri="{9D8B030D-6E8A-4147-A177-3AD203B41FA5}">
                      <a16:colId xmlns:a16="http://schemas.microsoft.com/office/drawing/2014/main" val="3197984232"/>
                    </a:ext>
                  </a:extLst>
                </a:gridCol>
                <a:gridCol w="208280">
                  <a:extLst>
                    <a:ext uri="{9D8B030D-6E8A-4147-A177-3AD203B41FA5}">
                      <a16:colId xmlns:a16="http://schemas.microsoft.com/office/drawing/2014/main" val="4024217344"/>
                    </a:ext>
                  </a:extLst>
                </a:gridCol>
                <a:gridCol w="208280">
                  <a:extLst>
                    <a:ext uri="{9D8B030D-6E8A-4147-A177-3AD203B41FA5}">
                      <a16:colId xmlns:a16="http://schemas.microsoft.com/office/drawing/2014/main" val="4105425742"/>
                    </a:ext>
                  </a:extLst>
                </a:gridCol>
                <a:gridCol w="208280">
                  <a:extLst>
                    <a:ext uri="{9D8B030D-6E8A-4147-A177-3AD203B41FA5}">
                      <a16:colId xmlns:a16="http://schemas.microsoft.com/office/drawing/2014/main" val="1000495086"/>
                    </a:ext>
                  </a:extLst>
                </a:gridCol>
                <a:gridCol w="208280">
                  <a:extLst>
                    <a:ext uri="{9D8B030D-6E8A-4147-A177-3AD203B41FA5}">
                      <a16:colId xmlns:a16="http://schemas.microsoft.com/office/drawing/2014/main" val="3237288435"/>
                    </a:ext>
                  </a:extLst>
                </a:gridCol>
                <a:gridCol w="208280">
                  <a:extLst>
                    <a:ext uri="{9D8B030D-6E8A-4147-A177-3AD203B41FA5}">
                      <a16:colId xmlns:a16="http://schemas.microsoft.com/office/drawing/2014/main" val="4251663811"/>
                    </a:ext>
                  </a:extLst>
                </a:gridCol>
                <a:gridCol w="208280">
                  <a:extLst>
                    <a:ext uri="{9D8B030D-6E8A-4147-A177-3AD203B41FA5}">
                      <a16:colId xmlns:a16="http://schemas.microsoft.com/office/drawing/2014/main" val="2920615711"/>
                    </a:ext>
                  </a:extLst>
                </a:gridCol>
                <a:gridCol w="208280">
                  <a:extLst>
                    <a:ext uri="{9D8B030D-6E8A-4147-A177-3AD203B41FA5}">
                      <a16:colId xmlns:a16="http://schemas.microsoft.com/office/drawing/2014/main" val="583887392"/>
                    </a:ext>
                  </a:extLst>
                </a:gridCol>
                <a:gridCol w="208280">
                  <a:extLst>
                    <a:ext uri="{9D8B030D-6E8A-4147-A177-3AD203B41FA5}">
                      <a16:colId xmlns:a16="http://schemas.microsoft.com/office/drawing/2014/main" val="4152177247"/>
                    </a:ext>
                  </a:extLst>
                </a:gridCol>
                <a:gridCol w="208280">
                  <a:extLst>
                    <a:ext uri="{9D8B030D-6E8A-4147-A177-3AD203B41FA5}">
                      <a16:colId xmlns:a16="http://schemas.microsoft.com/office/drawing/2014/main" val="220016100"/>
                    </a:ext>
                  </a:extLst>
                </a:gridCol>
                <a:gridCol w="208280">
                  <a:extLst>
                    <a:ext uri="{9D8B030D-6E8A-4147-A177-3AD203B41FA5}">
                      <a16:colId xmlns:a16="http://schemas.microsoft.com/office/drawing/2014/main" val="289877468"/>
                    </a:ext>
                  </a:extLst>
                </a:gridCol>
                <a:gridCol w="208280">
                  <a:extLst>
                    <a:ext uri="{9D8B030D-6E8A-4147-A177-3AD203B41FA5}">
                      <a16:colId xmlns:a16="http://schemas.microsoft.com/office/drawing/2014/main" val="3952083122"/>
                    </a:ext>
                  </a:extLst>
                </a:gridCol>
                <a:gridCol w="208280">
                  <a:extLst>
                    <a:ext uri="{9D8B030D-6E8A-4147-A177-3AD203B41FA5}">
                      <a16:colId xmlns:a16="http://schemas.microsoft.com/office/drawing/2014/main" val="4258000574"/>
                    </a:ext>
                  </a:extLst>
                </a:gridCol>
                <a:gridCol w="208280">
                  <a:extLst>
                    <a:ext uri="{9D8B030D-6E8A-4147-A177-3AD203B41FA5}">
                      <a16:colId xmlns:a16="http://schemas.microsoft.com/office/drawing/2014/main" val="3778876538"/>
                    </a:ext>
                  </a:extLst>
                </a:gridCol>
                <a:gridCol w="208280">
                  <a:extLst>
                    <a:ext uri="{9D8B030D-6E8A-4147-A177-3AD203B41FA5}">
                      <a16:colId xmlns:a16="http://schemas.microsoft.com/office/drawing/2014/main" val="221852332"/>
                    </a:ext>
                  </a:extLst>
                </a:gridCol>
                <a:gridCol w="208280">
                  <a:extLst>
                    <a:ext uri="{9D8B030D-6E8A-4147-A177-3AD203B41FA5}">
                      <a16:colId xmlns:a16="http://schemas.microsoft.com/office/drawing/2014/main" val="2428296981"/>
                    </a:ext>
                  </a:extLst>
                </a:gridCol>
                <a:gridCol w="208280">
                  <a:extLst>
                    <a:ext uri="{9D8B030D-6E8A-4147-A177-3AD203B41FA5}">
                      <a16:colId xmlns:a16="http://schemas.microsoft.com/office/drawing/2014/main" val="3547450142"/>
                    </a:ext>
                  </a:extLst>
                </a:gridCol>
                <a:gridCol w="208280">
                  <a:extLst>
                    <a:ext uri="{9D8B030D-6E8A-4147-A177-3AD203B41FA5}">
                      <a16:colId xmlns:a16="http://schemas.microsoft.com/office/drawing/2014/main" val="2748926050"/>
                    </a:ext>
                  </a:extLst>
                </a:gridCol>
                <a:gridCol w="208280">
                  <a:extLst>
                    <a:ext uri="{9D8B030D-6E8A-4147-A177-3AD203B41FA5}">
                      <a16:colId xmlns:a16="http://schemas.microsoft.com/office/drawing/2014/main" val="1420842575"/>
                    </a:ext>
                  </a:extLst>
                </a:gridCol>
                <a:gridCol w="208280">
                  <a:extLst>
                    <a:ext uri="{9D8B030D-6E8A-4147-A177-3AD203B41FA5}">
                      <a16:colId xmlns:a16="http://schemas.microsoft.com/office/drawing/2014/main" val="180704635"/>
                    </a:ext>
                  </a:extLst>
                </a:gridCol>
                <a:gridCol w="208280">
                  <a:extLst>
                    <a:ext uri="{9D8B030D-6E8A-4147-A177-3AD203B41FA5}">
                      <a16:colId xmlns:a16="http://schemas.microsoft.com/office/drawing/2014/main" val="327335430"/>
                    </a:ext>
                  </a:extLst>
                </a:gridCol>
                <a:gridCol w="208280">
                  <a:extLst>
                    <a:ext uri="{9D8B030D-6E8A-4147-A177-3AD203B41FA5}">
                      <a16:colId xmlns:a16="http://schemas.microsoft.com/office/drawing/2014/main" val="3193288914"/>
                    </a:ext>
                  </a:extLst>
                </a:gridCol>
                <a:gridCol w="208280">
                  <a:extLst>
                    <a:ext uri="{9D8B030D-6E8A-4147-A177-3AD203B41FA5}">
                      <a16:colId xmlns:a16="http://schemas.microsoft.com/office/drawing/2014/main" val="3993723141"/>
                    </a:ext>
                  </a:extLst>
                </a:gridCol>
                <a:gridCol w="208280">
                  <a:extLst>
                    <a:ext uri="{9D8B030D-6E8A-4147-A177-3AD203B41FA5}">
                      <a16:colId xmlns:a16="http://schemas.microsoft.com/office/drawing/2014/main" val="1216613704"/>
                    </a:ext>
                  </a:extLst>
                </a:gridCol>
                <a:gridCol w="208280">
                  <a:extLst>
                    <a:ext uri="{9D8B030D-6E8A-4147-A177-3AD203B41FA5}">
                      <a16:colId xmlns:a16="http://schemas.microsoft.com/office/drawing/2014/main" val="704357671"/>
                    </a:ext>
                  </a:extLst>
                </a:gridCol>
                <a:gridCol w="208280">
                  <a:extLst>
                    <a:ext uri="{9D8B030D-6E8A-4147-A177-3AD203B41FA5}">
                      <a16:colId xmlns:a16="http://schemas.microsoft.com/office/drawing/2014/main" val="480478947"/>
                    </a:ext>
                  </a:extLst>
                </a:gridCol>
                <a:gridCol w="208280">
                  <a:extLst>
                    <a:ext uri="{9D8B030D-6E8A-4147-A177-3AD203B41FA5}">
                      <a16:colId xmlns:a16="http://schemas.microsoft.com/office/drawing/2014/main" val="1176030333"/>
                    </a:ext>
                  </a:extLst>
                </a:gridCol>
                <a:gridCol w="208280">
                  <a:extLst>
                    <a:ext uri="{9D8B030D-6E8A-4147-A177-3AD203B41FA5}">
                      <a16:colId xmlns:a16="http://schemas.microsoft.com/office/drawing/2014/main" val="1989603679"/>
                    </a:ext>
                  </a:extLst>
                </a:gridCol>
                <a:gridCol w="208280">
                  <a:extLst>
                    <a:ext uri="{9D8B030D-6E8A-4147-A177-3AD203B41FA5}">
                      <a16:colId xmlns:a16="http://schemas.microsoft.com/office/drawing/2014/main" val="526782083"/>
                    </a:ext>
                  </a:extLst>
                </a:gridCol>
                <a:gridCol w="208280">
                  <a:extLst>
                    <a:ext uri="{9D8B030D-6E8A-4147-A177-3AD203B41FA5}">
                      <a16:colId xmlns:a16="http://schemas.microsoft.com/office/drawing/2014/main" val="3583036176"/>
                    </a:ext>
                  </a:extLst>
                </a:gridCol>
                <a:gridCol w="208280">
                  <a:extLst>
                    <a:ext uri="{9D8B030D-6E8A-4147-A177-3AD203B41FA5}">
                      <a16:colId xmlns:a16="http://schemas.microsoft.com/office/drawing/2014/main" val="162895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3146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- 2023-06-15 07:54:54</a:t>
                      </a:r>
                      <a:r>
                        <a:rPr kumimoji="0" lang="de-DE" sz="1000" b="0" i="0" u="none" strike="noStrike" kern="1200" cap="none" spc="0" normalizeH="0" baseline="0" noProof="0">
                          <a:ln>
                            <a:noFill/>
                          </a:ln>
                          <a:solidFill>
                            <a:prstClr val="black"/>
                          </a:solidFill>
                          <a:effectLst/>
                          <a:uLnTx/>
                          <a:uFillTx/>
                          <a:latin typeface="Calibri"/>
                          <a:ea typeface="+mn-ea"/>
                          <a:cs typeface="+mn-cs"/>
                        </a:rPr>
                        <a:t>
 Sie sind ein bayerisches Industrieunternehmen, exportieren Waren ins Ausland und sind der Meinung, dass sich Ihr Unternehmen von anderen abhebt?
Dann bewerben Sie sich hier für den Exportpreis Bayern 2023: www.exportpreis-bayern.de
Berichten Sie über Ihre Erfolgsgeschichte auf der internationalen Bühne!
Zum 16. Mal wird der Exportpreis Bayern in Kooperation mit der Arbeitsgemeinschaft der bayerischen Handwerkskammer, Industrie- und Handelskammer in Bayern und dem bayerischen Staatsministerium für Wirtschaft, Landesentwicklung und Energie verliehen. Dabei durften wir schon einige Unternehmen zu ihren internationalen Erfolgen beglückwünschen.
Die Teilnahmebedingungen sind
👉 Sie führen ein Unternehmen mit höchstens 100 Vollzeitbeschäftigten
👉 Sie haben internationale Märkte erfolgreich erschlossen
Anmeldeschluss ist der 31. Juli 2023. Die Preisverleihung findet am 🗓 22. November 2023, am Vorabend der IHK Trade &amp; Connect, in 📍 München statt.
#exportpreisbayern2023 #bavariaworldwide #internationalbusiness #industry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https://quintly-image-storage.s3.amazonaws.com/b8c3dfe41b69a75182d597b33a267203/5e1b9d68002516191fd3984f89ee71ac.jpg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07/15/2023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7331307"/>
                  </a:ext>
                </a:extLst>
              </a:tr>
            </a:tbl>
          </a:graphicData>
        </a:graphic>
      </p:graphicFrame>
      <p:sp>
        <p:nvSpPr>
          <p:cNvPr id="4" name="Text Placeholder 3">
            <a:extLst>
              <a:ext uri="{FF2B5EF4-FFF2-40B4-BE49-F238E27FC236}">
                <a16:creationId xmlns:a16="http://schemas.microsoft.com/office/drawing/2014/main" id="{5C538225-8864-48F0-83F5-4725B437BA9A}"/>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9883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364BF-67B8-4E42-B902-94A50312EACD}"/>
              </a:ext>
            </a:extLst>
          </p:cNvPr>
          <p:cNvSpPr>
            <a:spLocks noGrp="1"/>
          </p:cNvSpPr>
          <p:nvPr>
            <p:ph type="title"/>
          </p:nvPr>
        </p:nvSpPr>
        <p:spPr/>
        <p:txBody>
          <a:bodyPr/>
          <a:lstStyle/>
          <a:p>
            <a:r>
              <a:rPr lang="en-US"/>
              <a:t>Facebook Custom Original Own Posts Table | Bayern International - 11 of 15</a:t>
            </a:r>
          </a:p>
        </p:txBody>
      </p:sp>
      <p:graphicFrame>
        <p:nvGraphicFramePr>
          <p:cNvPr id="5" name="Table Placeholder 4">
            <a:extLst>
              <a:ext uri="{FF2B5EF4-FFF2-40B4-BE49-F238E27FC236}">
                <a16:creationId xmlns:a16="http://schemas.microsoft.com/office/drawing/2014/main" id="{9C79A0A3-F37E-4EAA-8307-FBD274362753}"/>
              </a:ext>
            </a:extLst>
          </p:cNvPr>
          <p:cNvGraphicFramePr>
            <a:graphicFrameLocks noGrp="1"/>
          </p:cNvGraphicFramePr>
          <p:nvPr>
            <p:ph type="tbl" sz="quarter" idx="13"/>
            <p:extLst>
              <p:ext uri="{D42A27DB-BD31-4B8C-83A1-F6EECF244321}">
                <p14:modId xmlns:p14="http://schemas.microsoft.com/office/powerpoint/2010/main" val="368014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3232870"/>
                    </a:ext>
                  </a:extLst>
                </a:gridCol>
                <a:gridCol w="740664">
                  <a:extLst>
                    <a:ext uri="{9D8B030D-6E8A-4147-A177-3AD203B41FA5}">
                      <a16:colId xmlns:a16="http://schemas.microsoft.com/office/drawing/2014/main" val="2406448804"/>
                    </a:ext>
                  </a:extLst>
                </a:gridCol>
                <a:gridCol w="246888">
                  <a:extLst>
                    <a:ext uri="{9D8B030D-6E8A-4147-A177-3AD203B41FA5}">
                      <a16:colId xmlns:a16="http://schemas.microsoft.com/office/drawing/2014/main" val="2983924575"/>
                    </a:ext>
                  </a:extLst>
                </a:gridCol>
                <a:gridCol w="208280">
                  <a:extLst>
                    <a:ext uri="{9D8B030D-6E8A-4147-A177-3AD203B41FA5}">
                      <a16:colId xmlns:a16="http://schemas.microsoft.com/office/drawing/2014/main" val="776573787"/>
                    </a:ext>
                  </a:extLst>
                </a:gridCol>
                <a:gridCol w="208280">
                  <a:extLst>
                    <a:ext uri="{9D8B030D-6E8A-4147-A177-3AD203B41FA5}">
                      <a16:colId xmlns:a16="http://schemas.microsoft.com/office/drawing/2014/main" val="3344228604"/>
                    </a:ext>
                  </a:extLst>
                </a:gridCol>
                <a:gridCol w="208280">
                  <a:extLst>
                    <a:ext uri="{9D8B030D-6E8A-4147-A177-3AD203B41FA5}">
                      <a16:colId xmlns:a16="http://schemas.microsoft.com/office/drawing/2014/main" val="1445683672"/>
                    </a:ext>
                  </a:extLst>
                </a:gridCol>
                <a:gridCol w="208280">
                  <a:extLst>
                    <a:ext uri="{9D8B030D-6E8A-4147-A177-3AD203B41FA5}">
                      <a16:colId xmlns:a16="http://schemas.microsoft.com/office/drawing/2014/main" val="1681342559"/>
                    </a:ext>
                  </a:extLst>
                </a:gridCol>
                <a:gridCol w="208280">
                  <a:extLst>
                    <a:ext uri="{9D8B030D-6E8A-4147-A177-3AD203B41FA5}">
                      <a16:colId xmlns:a16="http://schemas.microsoft.com/office/drawing/2014/main" val="3898597456"/>
                    </a:ext>
                  </a:extLst>
                </a:gridCol>
                <a:gridCol w="208280">
                  <a:extLst>
                    <a:ext uri="{9D8B030D-6E8A-4147-A177-3AD203B41FA5}">
                      <a16:colId xmlns:a16="http://schemas.microsoft.com/office/drawing/2014/main" val="1706107659"/>
                    </a:ext>
                  </a:extLst>
                </a:gridCol>
                <a:gridCol w="208280">
                  <a:extLst>
                    <a:ext uri="{9D8B030D-6E8A-4147-A177-3AD203B41FA5}">
                      <a16:colId xmlns:a16="http://schemas.microsoft.com/office/drawing/2014/main" val="3995352920"/>
                    </a:ext>
                  </a:extLst>
                </a:gridCol>
                <a:gridCol w="208280">
                  <a:extLst>
                    <a:ext uri="{9D8B030D-6E8A-4147-A177-3AD203B41FA5}">
                      <a16:colId xmlns:a16="http://schemas.microsoft.com/office/drawing/2014/main" val="971749757"/>
                    </a:ext>
                  </a:extLst>
                </a:gridCol>
                <a:gridCol w="208280">
                  <a:extLst>
                    <a:ext uri="{9D8B030D-6E8A-4147-A177-3AD203B41FA5}">
                      <a16:colId xmlns:a16="http://schemas.microsoft.com/office/drawing/2014/main" val="3807940855"/>
                    </a:ext>
                  </a:extLst>
                </a:gridCol>
                <a:gridCol w="208280">
                  <a:extLst>
                    <a:ext uri="{9D8B030D-6E8A-4147-A177-3AD203B41FA5}">
                      <a16:colId xmlns:a16="http://schemas.microsoft.com/office/drawing/2014/main" val="978345514"/>
                    </a:ext>
                  </a:extLst>
                </a:gridCol>
                <a:gridCol w="208280">
                  <a:extLst>
                    <a:ext uri="{9D8B030D-6E8A-4147-A177-3AD203B41FA5}">
                      <a16:colId xmlns:a16="http://schemas.microsoft.com/office/drawing/2014/main" val="1549033336"/>
                    </a:ext>
                  </a:extLst>
                </a:gridCol>
                <a:gridCol w="208280">
                  <a:extLst>
                    <a:ext uri="{9D8B030D-6E8A-4147-A177-3AD203B41FA5}">
                      <a16:colId xmlns:a16="http://schemas.microsoft.com/office/drawing/2014/main" val="3319094389"/>
                    </a:ext>
                  </a:extLst>
                </a:gridCol>
                <a:gridCol w="208280">
                  <a:extLst>
                    <a:ext uri="{9D8B030D-6E8A-4147-A177-3AD203B41FA5}">
                      <a16:colId xmlns:a16="http://schemas.microsoft.com/office/drawing/2014/main" val="3532726835"/>
                    </a:ext>
                  </a:extLst>
                </a:gridCol>
                <a:gridCol w="208280">
                  <a:extLst>
                    <a:ext uri="{9D8B030D-6E8A-4147-A177-3AD203B41FA5}">
                      <a16:colId xmlns:a16="http://schemas.microsoft.com/office/drawing/2014/main" val="1524289145"/>
                    </a:ext>
                  </a:extLst>
                </a:gridCol>
                <a:gridCol w="208280">
                  <a:extLst>
                    <a:ext uri="{9D8B030D-6E8A-4147-A177-3AD203B41FA5}">
                      <a16:colId xmlns:a16="http://schemas.microsoft.com/office/drawing/2014/main" val="847337994"/>
                    </a:ext>
                  </a:extLst>
                </a:gridCol>
                <a:gridCol w="208280">
                  <a:extLst>
                    <a:ext uri="{9D8B030D-6E8A-4147-A177-3AD203B41FA5}">
                      <a16:colId xmlns:a16="http://schemas.microsoft.com/office/drawing/2014/main" val="3349465411"/>
                    </a:ext>
                  </a:extLst>
                </a:gridCol>
                <a:gridCol w="208280">
                  <a:extLst>
                    <a:ext uri="{9D8B030D-6E8A-4147-A177-3AD203B41FA5}">
                      <a16:colId xmlns:a16="http://schemas.microsoft.com/office/drawing/2014/main" val="3068737970"/>
                    </a:ext>
                  </a:extLst>
                </a:gridCol>
                <a:gridCol w="208280">
                  <a:extLst>
                    <a:ext uri="{9D8B030D-6E8A-4147-A177-3AD203B41FA5}">
                      <a16:colId xmlns:a16="http://schemas.microsoft.com/office/drawing/2014/main" val="3235563005"/>
                    </a:ext>
                  </a:extLst>
                </a:gridCol>
                <a:gridCol w="208280">
                  <a:extLst>
                    <a:ext uri="{9D8B030D-6E8A-4147-A177-3AD203B41FA5}">
                      <a16:colId xmlns:a16="http://schemas.microsoft.com/office/drawing/2014/main" val="2673440541"/>
                    </a:ext>
                  </a:extLst>
                </a:gridCol>
                <a:gridCol w="208280">
                  <a:extLst>
                    <a:ext uri="{9D8B030D-6E8A-4147-A177-3AD203B41FA5}">
                      <a16:colId xmlns:a16="http://schemas.microsoft.com/office/drawing/2014/main" val="1462154016"/>
                    </a:ext>
                  </a:extLst>
                </a:gridCol>
                <a:gridCol w="208280">
                  <a:extLst>
                    <a:ext uri="{9D8B030D-6E8A-4147-A177-3AD203B41FA5}">
                      <a16:colId xmlns:a16="http://schemas.microsoft.com/office/drawing/2014/main" val="33942831"/>
                    </a:ext>
                  </a:extLst>
                </a:gridCol>
                <a:gridCol w="208280">
                  <a:extLst>
                    <a:ext uri="{9D8B030D-6E8A-4147-A177-3AD203B41FA5}">
                      <a16:colId xmlns:a16="http://schemas.microsoft.com/office/drawing/2014/main" val="3841561102"/>
                    </a:ext>
                  </a:extLst>
                </a:gridCol>
                <a:gridCol w="208280">
                  <a:extLst>
                    <a:ext uri="{9D8B030D-6E8A-4147-A177-3AD203B41FA5}">
                      <a16:colId xmlns:a16="http://schemas.microsoft.com/office/drawing/2014/main" val="1725635641"/>
                    </a:ext>
                  </a:extLst>
                </a:gridCol>
                <a:gridCol w="208280">
                  <a:extLst>
                    <a:ext uri="{9D8B030D-6E8A-4147-A177-3AD203B41FA5}">
                      <a16:colId xmlns:a16="http://schemas.microsoft.com/office/drawing/2014/main" val="596009928"/>
                    </a:ext>
                  </a:extLst>
                </a:gridCol>
                <a:gridCol w="208280">
                  <a:extLst>
                    <a:ext uri="{9D8B030D-6E8A-4147-A177-3AD203B41FA5}">
                      <a16:colId xmlns:a16="http://schemas.microsoft.com/office/drawing/2014/main" val="634187579"/>
                    </a:ext>
                  </a:extLst>
                </a:gridCol>
                <a:gridCol w="208280">
                  <a:extLst>
                    <a:ext uri="{9D8B030D-6E8A-4147-A177-3AD203B41FA5}">
                      <a16:colId xmlns:a16="http://schemas.microsoft.com/office/drawing/2014/main" val="1504732488"/>
                    </a:ext>
                  </a:extLst>
                </a:gridCol>
                <a:gridCol w="208280">
                  <a:extLst>
                    <a:ext uri="{9D8B030D-6E8A-4147-A177-3AD203B41FA5}">
                      <a16:colId xmlns:a16="http://schemas.microsoft.com/office/drawing/2014/main" val="3521401334"/>
                    </a:ext>
                  </a:extLst>
                </a:gridCol>
                <a:gridCol w="208280">
                  <a:extLst>
                    <a:ext uri="{9D8B030D-6E8A-4147-A177-3AD203B41FA5}">
                      <a16:colId xmlns:a16="http://schemas.microsoft.com/office/drawing/2014/main" val="1375896309"/>
                    </a:ext>
                  </a:extLst>
                </a:gridCol>
                <a:gridCol w="208280">
                  <a:extLst>
                    <a:ext uri="{9D8B030D-6E8A-4147-A177-3AD203B41FA5}">
                      <a16:colId xmlns:a16="http://schemas.microsoft.com/office/drawing/2014/main" val="725556282"/>
                    </a:ext>
                  </a:extLst>
                </a:gridCol>
                <a:gridCol w="208280">
                  <a:extLst>
                    <a:ext uri="{9D8B030D-6E8A-4147-A177-3AD203B41FA5}">
                      <a16:colId xmlns:a16="http://schemas.microsoft.com/office/drawing/2014/main" val="575541352"/>
                    </a:ext>
                  </a:extLst>
                </a:gridCol>
                <a:gridCol w="208280">
                  <a:extLst>
                    <a:ext uri="{9D8B030D-6E8A-4147-A177-3AD203B41FA5}">
                      <a16:colId xmlns:a16="http://schemas.microsoft.com/office/drawing/2014/main" val="59302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9177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- 2023-06-05 14:24:20</a:t>
                      </a:r>
                      <a:r>
                        <a:rPr kumimoji="0" lang="de-DE" sz="1000" b="0" i="0" u="none" strike="noStrike" kern="1200" cap="none" spc="0" normalizeH="0" baseline="0" noProof="0">
                          <a:ln>
                            <a:noFill/>
                          </a:ln>
                          <a:solidFill>
                            <a:prstClr val="black"/>
                          </a:solidFill>
                          <a:effectLst/>
                          <a:uLnTx/>
                          <a:uFillTx/>
                          <a:latin typeface="Calibri"/>
                          <a:ea typeface="+mn-ea"/>
                          <a:cs typeface="+mn-cs"/>
                        </a:rPr>
                        <a:t>
 Vom 20. bis 22. Juni findet der digitale Bavarian Green Technologies Congress statt. Schwerpunkte: Technology towards a Smart &amp; Circular Economy in the Americas Challenges &amp; Opportunities from Alaska to Patagonia 🌎🌱
Wenn Sie Produkte oder Lösungen im Bereich Grüne Technologie anbieten und Interesse an Nord- und Südamerika haben, finden Sie bei unserem Kongress spannende Einblicke &amp; ein großes Netzwerk für Ihre Unternehmungen in Übersee! Wir vernetzen Sie mit Entscheidungsträgern aus neun Ländern von #Alaska bis #Patagonien – Kanada, USA, Mexiko, Brasilien, Argentinien, Chile, Kolumbien, Peru und Uruguay. 
Informationen und Anmeldung unter: 
www.greentechnologiescongress.com/2023
Das bieten wir Ihnen:
- Einblicke in die Geschäftspotenziale in den genannten 9 Ländern
- Eigener, virtueller Messestand und Pitch Möglichkeiten
- Teilnahme an Panels zu ausgewählten Themen
- Networking mit Wirtschafts-, Forschung- und öffentlichen Vertretern
Die Bayerischen Repräsentanzen in Amerika und Bayern - International freuen sich auf Ihre Teilnahme!
#bavariaworldwide #madeinbavaria #USA #Amerika #Lateinamerika #innovations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https://quintly-image-storage.s3.amazonaws.com/b8c3dfe41b69a75182d597b33a267203/fae3de3ac881e08149cbf22658530569.jpg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07/05/2023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6048913"/>
                  </a:ext>
                </a:extLst>
              </a:tr>
            </a:tbl>
          </a:graphicData>
        </a:graphic>
      </p:graphicFrame>
      <p:sp>
        <p:nvSpPr>
          <p:cNvPr id="4" name="Text Placeholder 3">
            <a:extLst>
              <a:ext uri="{FF2B5EF4-FFF2-40B4-BE49-F238E27FC236}">
                <a16:creationId xmlns:a16="http://schemas.microsoft.com/office/drawing/2014/main" id="{CB67A2C6-FDF0-4692-8CDB-8B36351955B4}"/>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313223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26D6-DB51-4600-8992-651E79027D3E}"/>
              </a:ext>
            </a:extLst>
          </p:cNvPr>
          <p:cNvSpPr>
            <a:spLocks noGrp="1"/>
          </p:cNvSpPr>
          <p:nvPr>
            <p:ph type="title"/>
          </p:nvPr>
        </p:nvSpPr>
        <p:spPr/>
        <p:txBody>
          <a:bodyPr/>
          <a:lstStyle/>
          <a:p>
            <a:r>
              <a:rPr lang="en-US"/>
              <a:t>Facebook Custom Original Own Posts Table | Bayern International - 12 of 15</a:t>
            </a:r>
          </a:p>
        </p:txBody>
      </p:sp>
      <p:graphicFrame>
        <p:nvGraphicFramePr>
          <p:cNvPr id="5" name="Table Placeholder 4">
            <a:extLst>
              <a:ext uri="{FF2B5EF4-FFF2-40B4-BE49-F238E27FC236}">
                <a16:creationId xmlns:a16="http://schemas.microsoft.com/office/drawing/2014/main" id="{7FB6EE57-5CF2-4F16-924E-8526BFE556DF}"/>
              </a:ext>
            </a:extLst>
          </p:cNvPr>
          <p:cNvGraphicFramePr>
            <a:graphicFrameLocks noGrp="1"/>
          </p:cNvGraphicFramePr>
          <p:nvPr>
            <p:ph type="tbl" sz="quarter" idx="13"/>
            <p:extLst>
              <p:ext uri="{D42A27DB-BD31-4B8C-83A1-F6EECF244321}">
                <p14:modId xmlns:p14="http://schemas.microsoft.com/office/powerpoint/2010/main" val="1005924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47020182"/>
                    </a:ext>
                  </a:extLst>
                </a:gridCol>
                <a:gridCol w="740664">
                  <a:extLst>
                    <a:ext uri="{9D8B030D-6E8A-4147-A177-3AD203B41FA5}">
                      <a16:colId xmlns:a16="http://schemas.microsoft.com/office/drawing/2014/main" val="393909129"/>
                    </a:ext>
                  </a:extLst>
                </a:gridCol>
                <a:gridCol w="246888">
                  <a:extLst>
                    <a:ext uri="{9D8B030D-6E8A-4147-A177-3AD203B41FA5}">
                      <a16:colId xmlns:a16="http://schemas.microsoft.com/office/drawing/2014/main" val="2781755118"/>
                    </a:ext>
                  </a:extLst>
                </a:gridCol>
                <a:gridCol w="208280">
                  <a:extLst>
                    <a:ext uri="{9D8B030D-6E8A-4147-A177-3AD203B41FA5}">
                      <a16:colId xmlns:a16="http://schemas.microsoft.com/office/drawing/2014/main" val="3666760330"/>
                    </a:ext>
                  </a:extLst>
                </a:gridCol>
                <a:gridCol w="208280">
                  <a:extLst>
                    <a:ext uri="{9D8B030D-6E8A-4147-A177-3AD203B41FA5}">
                      <a16:colId xmlns:a16="http://schemas.microsoft.com/office/drawing/2014/main" val="1791369665"/>
                    </a:ext>
                  </a:extLst>
                </a:gridCol>
                <a:gridCol w="208280">
                  <a:extLst>
                    <a:ext uri="{9D8B030D-6E8A-4147-A177-3AD203B41FA5}">
                      <a16:colId xmlns:a16="http://schemas.microsoft.com/office/drawing/2014/main" val="540526734"/>
                    </a:ext>
                  </a:extLst>
                </a:gridCol>
                <a:gridCol w="208280">
                  <a:extLst>
                    <a:ext uri="{9D8B030D-6E8A-4147-A177-3AD203B41FA5}">
                      <a16:colId xmlns:a16="http://schemas.microsoft.com/office/drawing/2014/main" val="2606204738"/>
                    </a:ext>
                  </a:extLst>
                </a:gridCol>
                <a:gridCol w="208280">
                  <a:extLst>
                    <a:ext uri="{9D8B030D-6E8A-4147-A177-3AD203B41FA5}">
                      <a16:colId xmlns:a16="http://schemas.microsoft.com/office/drawing/2014/main" val="886953468"/>
                    </a:ext>
                  </a:extLst>
                </a:gridCol>
                <a:gridCol w="208280">
                  <a:extLst>
                    <a:ext uri="{9D8B030D-6E8A-4147-A177-3AD203B41FA5}">
                      <a16:colId xmlns:a16="http://schemas.microsoft.com/office/drawing/2014/main" val="2046592457"/>
                    </a:ext>
                  </a:extLst>
                </a:gridCol>
                <a:gridCol w="208280">
                  <a:extLst>
                    <a:ext uri="{9D8B030D-6E8A-4147-A177-3AD203B41FA5}">
                      <a16:colId xmlns:a16="http://schemas.microsoft.com/office/drawing/2014/main" val="1870650412"/>
                    </a:ext>
                  </a:extLst>
                </a:gridCol>
                <a:gridCol w="208280">
                  <a:extLst>
                    <a:ext uri="{9D8B030D-6E8A-4147-A177-3AD203B41FA5}">
                      <a16:colId xmlns:a16="http://schemas.microsoft.com/office/drawing/2014/main" val="3118479582"/>
                    </a:ext>
                  </a:extLst>
                </a:gridCol>
                <a:gridCol w="208280">
                  <a:extLst>
                    <a:ext uri="{9D8B030D-6E8A-4147-A177-3AD203B41FA5}">
                      <a16:colId xmlns:a16="http://schemas.microsoft.com/office/drawing/2014/main" val="1927319067"/>
                    </a:ext>
                  </a:extLst>
                </a:gridCol>
                <a:gridCol w="208280">
                  <a:extLst>
                    <a:ext uri="{9D8B030D-6E8A-4147-A177-3AD203B41FA5}">
                      <a16:colId xmlns:a16="http://schemas.microsoft.com/office/drawing/2014/main" val="179343962"/>
                    </a:ext>
                  </a:extLst>
                </a:gridCol>
                <a:gridCol w="208280">
                  <a:extLst>
                    <a:ext uri="{9D8B030D-6E8A-4147-A177-3AD203B41FA5}">
                      <a16:colId xmlns:a16="http://schemas.microsoft.com/office/drawing/2014/main" val="2559303892"/>
                    </a:ext>
                  </a:extLst>
                </a:gridCol>
                <a:gridCol w="208280">
                  <a:extLst>
                    <a:ext uri="{9D8B030D-6E8A-4147-A177-3AD203B41FA5}">
                      <a16:colId xmlns:a16="http://schemas.microsoft.com/office/drawing/2014/main" val="1112274778"/>
                    </a:ext>
                  </a:extLst>
                </a:gridCol>
                <a:gridCol w="208280">
                  <a:extLst>
                    <a:ext uri="{9D8B030D-6E8A-4147-A177-3AD203B41FA5}">
                      <a16:colId xmlns:a16="http://schemas.microsoft.com/office/drawing/2014/main" val="888601327"/>
                    </a:ext>
                  </a:extLst>
                </a:gridCol>
                <a:gridCol w="208280">
                  <a:extLst>
                    <a:ext uri="{9D8B030D-6E8A-4147-A177-3AD203B41FA5}">
                      <a16:colId xmlns:a16="http://schemas.microsoft.com/office/drawing/2014/main" val="840819052"/>
                    </a:ext>
                  </a:extLst>
                </a:gridCol>
                <a:gridCol w="208280">
                  <a:extLst>
                    <a:ext uri="{9D8B030D-6E8A-4147-A177-3AD203B41FA5}">
                      <a16:colId xmlns:a16="http://schemas.microsoft.com/office/drawing/2014/main" val="3550084993"/>
                    </a:ext>
                  </a:extLst>
                </a:gridCol>
                <a:gridCol w="208280">
                  <a:extLst>
                    <a:ext uri="{9D8B030D-6E8A-4147-A177-3AD203B41FA5}">
                      <a16:colId xmlns:a16="http://schemas.microsoft.com/office/drawing/2014/main" val="140841526"/>
                    </a:ext>
                  </a:extLst>
                </a:gridCol>
                <a:gridCol w="208280">
                  <a:extLst>
                    <a:ext uri="{9D8B030D-6E8A-4147-A177-3AD203B41FA5}">
                      <a16:colId xmlns:a16="http://schemas.microsoft.com/office/drawing/2014/main" val="366166033"/>
                    </a:ext>
                  </a:extLst>
                </a:gridCol>
                <a:gridCol w="208280">
                  <a:extLst>
                    <a:ext uri="{9D8B030D-6E8A-4147-A177-3AD203B41FA5}">
                      <a16:colId xmlns:a16="http://schemas.microsoft.com/office/drawing/2014/main" val="2745450877"/>
                    </a:ext>
                  </a:extLst>
                </a:gridCol>
                <a:gridCol w="208280">
                  <a:extLst>
                    <a:ext uri="{9D8B030D-6E8A-4147-A177-3AD203B41FA5}">
                      <a16:colId xmlns:a16="http://schemas.microsoft.com/office/drawing/2014/main" val="3003442433"/>
                    </a:ext>
                  </a:extLst>
                </a:gridCol>
                <a:gridCol w="208280">
                  <a:extLst>
                    <a:ext uri="{9D8B030D-6E8A-4147-A177-3AD203B41FA5}">
                      <a16:colId xmlns:a16="http://schemas.microsoft.com/office/drawing/2014/main" val="1838218779"/>
                    </a:ext>
                  </a:extLst>
                </a:gridCol>
                <a:gridCol w="208280">
                  <a:extLst>
                    <a:ext uri="{9D8B030D-6E8A-4147-A177-3AD203B41FA5}">
                      <a16:colId xmlns:a16="http://schemas.microsoft.com/office/drawing/2014/main" val="2440676456"/>
                    </a:ext>
                  </a:extLst>
                </a:gridCol>
                <a:gridCol w="208280">
                  <a:extLst>
                    <a:ext uri="{9D8B030D-6E8A-4147-A177-3AD203B41FA5}">
                      <a16:colId xmlns:a16="http://schemas.microsoft.com/office/drawing/2014/main" val="1729851637"/>
                    </a:ext>
                  </a:extLst>
                </a:gridCol>
                <a:gridCol w="208280">
                  <a:extLst>
                    <a:ext uri="{9D8B030D-6E8A-4147-A177-3AD203B41FA5}">
                      <a16:colId xmlns:a16="http://schemas.microsoft.com/office/drawing/2014/main" val="458265945"/>
                    </a:ext>
                  </a:extLst>
                </a:gridCol>
                <a:gridCol w="208280">
                  <a:extLst>
                    <a:ext uri="{9D8B030D-6E8A-4147-A177-3AD203B41FA5}">
                      <a16:colId xmlns:a16="http://schemas.microsoft.com/office/drawing/2014/main" val="3744311347"/>
                    </a:ext>
                  </a:extLst>
                </a:gridCol>
                <a:gridCol w="208280">
                  <a:extLst>
                    <a:ext uri="{9D8B030D-6E8A-4147-A177-3AD203B41FA5}">
                      <a16:colId xmlns:a16="http://schemas.microsoft.com/office/drawing/2014/main" val="1069556173"/>
                    </a:ext>
                  </a:extLst>
                </a:gridCol>
                <a:gridCol w="208280">
                  <a:extLst>
                    <a:ext uri="{9D8B030D-6E8A-4147-A177-3AD203B41FA5}">
                      <a16:colId xmlns:a16="http://schemas.microsoft.com/office/drawing/2014/main" val="2014974"/>
                    </a:ext>
                  </a:extLst>
                </a:gridCol>
                <a:gridCol w="208280">
                  <a:extLst>
                    <a:ext uri="{9D8B030D-6E8A-4147-A177-3AD203B41FA5}">
                      <a16:colId xmlns:a16="http://schemas.microsoft.com/office/drawing/2014/main" val="3672172784"/>
                    </a:ext>
                  </a:extLst>
                </a:gridCol>
                <a:gridCol w="208280">
                  <a:extLst>
                    <a:ext uri="{9D8B030D-6E8A-4147-A177-3AD203B41FA5}">
                      <a16:colId xmlns:a16="http://schemas.microsoft.com/office/drawing/2014/main" val="2049612627"/>
                    </a:ext>
                  </a:extLst>
                </a:gridCol>
                <a:gridCol w="208280">
                  <a:extLst>
                    <a:ext uri="{9D8B030D-6E8A-4147-A177-3AD203B41FA5}">
                      <a16:colId xmlns:a16="http://schemas.microsoft.com/office/drawing/2014/main" val="3698077526"/>
                    </a:ext>
                  </a:extLst>
                </a:gridCol>
                <a:gridCol w="208280">
                  <a:extLst>
                    <a:ext uri="{9D8B030D-6E8A-4147-A177-3AD203B41FA5}">
                      <a16:colId xmlns:a16="http://schemas.microsoft.com/office/drawing/2014/main" val="3431836975"/>
                    </a:ext>
                  </a:extLst>
                </a:gridCol>
                <a:gridCol w="208280">
                  <a:extLst>
                    <a:ext uri="{9D8B030D-6E8A-4147-A177-3AD203B41FA5}">
                      <a16:colId xmlns:a16="http://schemas.microsoft.com/office/drawing/2014/main" val="329613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472776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- 2023-06-02 13:02:17</a:t>
                      </a:r>
                      <a:r>
                        <a:rPr kumimoji="0" lang="de-DE" sz="1000" b="0" i="0" u="none" strike="noStrike" kern="1200" cap="none" spc="0" normalizeH="0" baseline="0" noProof="0">
                          <a:ln>
                            <a:noFill/>
                          </a:ln>
                          <a:solidFill>
                            <a:prstClr val="black"/>
                          </a:solidFill>
                          <a:effectLst/>
                          <a:uLnTx/>
                          <a:uFillTx/>
                          <a:latin typeface="Calibri"/>
                          <a:ea typeface="+mn-ea"/>
                          <a:cs typeface="+mn-cs"/>
                        </a:rPr>
                        <a:t>
 Jetzt anmelden für die Hausmesse am 28.06.2023 in Freising, wo sich alles um die Themen #Bioabfall und #Bioenergie in der #Slowakei dreht! 🔋
Erhalten Sie Informationen zu Marktchancen, zu aktuellen Strategien und zu zukünftigen Projektvorhaben und Investitionen in den jeweiligen slowakischen Städten und Regionen sowie über mögliche Finanzierungen.
ℹ️ Mehr Infos sowie die Anmeldung zur kostenlosen Veranstaltung hier: https://www.markt-wissen.de/aktuelle-projekte/bfp-slowakei-bioabfall/
🙍 Ansprechpartnerin Bayern International: Maria Schmid Bragagnollo
#bavariaworldwide #bayernfitforpartnership #slowakei #energie
„Bayern – Fit for Partnership“ ist ein vom Bayerisches Staatsministerium für Wirtschaft, Landesentwicklung und Energie  initiiertes und finanziertes internationales Weiterbildungsprogramm. Organisatorisch betreut wird es durch Bayern International, ein Tochterunternehmen des Freistaats Bayern. Durchgeführt wird das Projekt von der em&amp;s GmbH in Zusammenarbeit mit Slovensko-nemecká obchodná a priemyselná komora / AHK .Slowakei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https://quintly-image-storage.s3.amazonaws.com/b8c3dfe41b69a75182d597b33a267203/33c749735ad7416a1ef456b9f9276baf.jpg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07/02/2023 12:15:12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25785713"/>
                  </a:ext>
                </a:extLst>
              </a:tr>
            </a:tbl>
          </a:graphicData>
        </a:graphic>
      </p:graphicFrame>
      <p:sp>
        <p:nvSpPr>
          <p:cNvPr id="4" name="Text Placeholder 3">
            <a:extLst>
              <a:ext uri="{FF2B5EF4-FFF2-40B4-BE49-F238E27FC236}">
                <a16:creationId xmlns:a16="http://schemas.microsoft.com/office/drawing/2014/main" id="{6ACBEF39-433E-43B9-A621-24873EBEABF1}"/>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1469096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6753-A1DC-423A-8012-597054C96A06}"/>
              </a:ext>
            </a:extLst>
          </p:cNvPr>
          <p:cNvSpPr>
            <a:spLocks noGrp="1"/>
          </p:cNvSpPr>
          <p:nvPr>
            <p:ph type="title"/>
          </p:nvPr>
        </p:nvSpPr>
        <p:spPr/>
        <p:txBody>
          <a:bodyPr/>
          <a:lstStyle/>
          <a:p>
            <a:r>
              <a:rPr lang="en-US"/>
              <a:t>Facebook Custom Original Own Posts Table | Bayern International - 13 of 15</a:t>
            </a:r>
          </a:p>
        </p:txBody>
      </p:sp>
      <p:graphicFrame>
        <p:nvGraphicFramePr>
          <p:cNvPr id="5" name="Table Placeholder 4">
            <a:extLst>
              <a:ext uri="{FF2B5EF4-FFF2-40B4-BE49-F238E27FC236}">
                <a16:creationId xmlns:a16="http://schemas.microsoft.com/office/drawing/2014/main" id="{3BBFA11D-60DF-4DBB-B9E9-A9CF28CF5D40}"/>
              </a:ext>
            </a:extLst>
          </p:cNvPr>
          <p:cNvGraphicFramePr>
            <a:graphicFrameLocks noGrp="1"/>
          </p:cNvGraphicFramePr>
          <p:nvPr>
            <p:ph type="tbl" sz="quarter" idx="13"/>
            <p:extLst>
              <p:ext uri="{D42A27DB-BD31-4B8C-83A1-F6EECF244321}">
                <p14:modId xmlns:p14="http://schemas.microsoft.com/office/powerpoint/2010/main" val="361100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41970607"/>
                    </a:ext>
                  </a:extLst>
                </a:gridCol>
                <a:gridCol w="740664">
                  <a:extLst>
                    <a:ext uri="{9D8B030D-6E8A-4147-A177-3AD203B41FA5}">
                      <a16:colId xmlns:a16="http://schemas.microsoft.com/office/drawing/2014/main" val="3994954579"/>
                    </a:ext>
                  </a:extLst>
                </a:gridCol>
                <a:gridCol w="246888">
                  <a:extLst>
                    <a:ext uri="{9D8B030D-6E8A-4147-A177-3AD203B41FA5}">
                      <a16:colId xmlns:a16="http://schemas.microsoft.com/office/drawing/2014/main" val="3085936018"/>
                    </a:ext>
                  </a:extLst>
                </a:gridCol>
                <a:gridCol w="208280">
                  <a:extLst>
                    <a:ext uri="{9D8B030D-6E8A-4147-A177-3AD203B41FA5}">
                      <a16:colId xmlns:a16="http://schemas.microsoft.com/office/drawing/2014/main" val="422386953"/>
                    </a:ext>
                  </a:extLst>
                </a:gridCol>
                <a:gridCol w="208280">
                  <a:extLst>
                    <a:ext uri="{9D8B030D-6E8A-4147-A177-3AD203B41FA5}">
                      <a16:colId xmlns:a16="http://schemas.microsoft.com/office/drawing/2014/main" val="2778701260"/>
                    </a:ext>
                  </a:extLst>
                </a:gridCol>
                <a:gridCol w="208280">
                  <a:extLst>
                    <a:ext uri="{9D8B030D-6E8A-4147-A177-3AD203B41FA5}">
                      <a16:colId xmlns:a16="http://schemas.microsoft.com/office/drawing/2014/main" val="1055009774"/>
                    </a:ext>
                  </a:extLst>
                </a:gridCol>
                <a:gridCol w="208280">
                  <a:extLst>
                    <a:ext uri="{9D8B030D-6E8A-4147-A177-3AD203B41FA5}">
                      <a16:colId xmlns:a16="http://schemas.microsoft.com/office/drawing/2014/main" val="1460358555"/>
                    </a:ext>
                  </a:extLst>
                </a:gridCol>
                <a:gridCol w="208280">
                  <a:extLst>
                    <a:ext uri="{9D8B030D-6E8A-4147-A177-3AD203B41FA5}">
                      <a16:colId xmlns:a16="http://schemas.microsoft.com/office/drawing/2014/main" val="3152679577"/>
                    </a:ext>
                  </a:extLst>
                </a:gridCol>
                <a:gridCol w="208280">
                  <a:extLst>
                    <a:ext uri="{9D8B030D-6E8A-4147-A177-3AD203B41FA5}">
                      <a16:colId xmlns:a16="http://schemas.microsoft.com/office/drawing/2014/main" val="636425235"/>
                    </a:ext>
                  </a:extLst>
                </a:gridCol>
                <a:gridCol w="208280">
                  <a:extLst>
                    <a:ext uri="{9D8B030D-6E8A-4147-A177-3AD203B41FA5}">
                      <a16:colId xmlns:a16="http://schemas.microsoft.com/office/drawing/2014/main" val="423815161"/>
                    </a:ext>
                  </a:extLst>
                </a:gridCol>
                <a:gridCol w="208280">
                  <a:extLst>
                    <a:ext uri="{9D8B030D-6E8A-4147-A177-3AD203B41FA5}">
                      <a16:colId xmlns:a16="http://schemas.microsoft.com/office/drawing/2014/main" val="2583102354"/>
                    </a:ext>
                  </a:extLst>
                </a:gridCol>
                <a:gridCol w="208280">
                  <a:extLst>
                    <a:ext uri="{9D8B030D-6E8A-4147-A177-3AD203B41FA5}">
                      <a16:colId xmlns:a16="http://schemas.microsoft.com/office/drawing/2014/main" val="81460211"/>
                    </a:ext>
                  </a:extLst>
                </a:gridCol>
                <a:gridCol w="208280">
                  <a:extLst>
                    <a:ext uri="{9D8B030D-6E8A-4147-A177-3AD203B41FA5}">
                      <a16:colId xmlns:a16="http://schemas.microsoft.com/office/drawing/2014/main" val="2891881444"/>
                    </a:ext>
                  </a:extLst>
                </a:gridCol>
                <a:gridCol w="208280">
                  <a:extLst>
                    <a:ext uri="{9D8B030D-6E8A-4147-A177-3AD203B41FA5}">
                      <a16:colId xmlns:a16="http://schemas.microsoft.com/office/drawing/2014/main" val="1155765334"/>
                    </a:ext>
                  </a:extLst>
                </a:gridCol>
                <a:gridCol w="208280">
                  <a:extLst>
                    <a:ext uri="{9D8B030D-6E8A-4147-A177-3AD203B41FA5}">
                      <a16:colId xmlns:a16="http://schemas.microsoft.com/office/drawing/2014/main" val="350085840"/>
                    </a:ext>
                  </a:extLst>
                </a:gridCol>
                <a:gridCol w="208280">
                  <a:extLst>
                    <a:ext uri="{9D8B030D-6E8A-4147-A177-3AD203B41FA5}">
                      <a16:colId xmlns:a16="http://schemas.microsoft.com/office/drawing/2014/main" val="3599027121"/>
                    </a:ext>
                  </a:extLst>
                </a:gridCol>
                <a:gridCol w="208280">
                  <a:extLst>
                    <a:ext uri="{9D8B030D-6E8A-4147-A177-3AD203B41FA5}">
                      <a16:colId xmlns:a16="http://schemas.microsoft.com/office/drawing/2014/main" val="12105989"/>
                    </a:ext>
                  </a:extLst>
                </a:gridCol>
                <a:gridCol w="208280">
                  <a:extLst>
                    <a:ext uri="{9D8B030D-6E8A-4147-A177-3AD203B41FA5}">
                      <a16:colId xmlns:a16="http://schemas.microsoft.com/office/drawing/2014/main" val="2001589603"/>
                    </a:ext>
                  </a:extLst>
                </a:gridCol>
                <a:gridCol w="208280">
                  <a:extLst>
                    <a:ext uri="{9D8B030D-6E8A-4147-A177-3AD203B41FA5}">
                      <a16:colId xmlns:a16="http://schemas.microsoft.com/office/drawing/2014/main" val="3512714968"/>
                    </a:ext>
                  </a:extLst>
                </a:gridCol>
                <a:gridCol w="208280">
                  <a:extLst>
                    <a:ext uri="{9D8B030D-6E8A-4147-A177-3AD203B41FA5}">
                      <a16:colId xmlns:a16="http://schemas.microsoft.com/office/drawing/2014/main" val="238185961"/>
                    </a:ext>
                  </a:extLst>
                </a:gridCol>
                <a:gridCol w="208280">
                  <a:extLst>
                    <a:ext uri="{9D8B030D-6E8A-4147-A177-3AD203B41FA5}">
                      <a16:colId xmlns:a16="http://schemas.microsoft.com/office/drawing/2014/main" val="40885228"/>
                    </a:ext>
                  </a:extLst>
                </a:gridCol>
                <a:gridCol w="208280">
                  <a:extLst>
                    <a:ext uri="{9D8B030D-6E8A-4147-A177-3AD203B41FA5}">
                      <a16:colId xmlns:a16="http://schemas.microsoft.com/office/drawing/2014/main" val="383163502"/>
                    </a:ext>
                  </a:extLst>
                </a:gridCol>
                <a:gridCol w="208280">
                  <a:extLst>
                    <a:ext uri="{9D8B030D-6E8A-4147-A177-3AD203B41FA5}">
                      <a16:colId xmlns:a16="http://schemas.microsoft.com/office/drawing/2014/main" val="3005818960"/>
                    </a:ext>
                  </a:extLst>
                </a:gridCol>
                <a:gridCol w="208280">
                  <a:extLst>
                    <a:ext uri="{9D8B030D-6E8A-4147-A177-3AD203B41FA5}">
                      <a16:colId xmlns:a16="http://schemas.microsoft.com/office/drawing/2014/main" val="1376644959"/>
                    </a:ext>
                  </a:extLst>
                </a:gridCol>
                <a:gridCol w="208280">
                  <a:extLst>
                    <a:ext uri="{9D8B030D-6E8A-4147-A177-3AD203B41FA5}">
                      <a16:colId xmlns:a16="http://schemas.microsoft.com/office/drawing/2014/main" val="3813276410"/>
                    </a:ext>
                  </a:extLst>
                </a:gridCol>
                <a:gridCol w="208280">
                  <a:extLst>
                    <a:ext uri="{9D8B030D-6E8A-4147-A177-3AD203B41FA5}">
                      <a16:colId xmlns:a16="http://schemas.microsoft.com/office/drawing/2014/main" val="4017593224"/>
                    </a:ext>
                  </a:extLst>
                </a:gridCol>
                <a:gridCol w="208280">
                  <a:extLst>
                    <a:ext uri="{9D8B030D-6E8A-4147-A177-3AD203B41FA5}">
                      <a16:colId xmlns:a16="http://schemas.microsoft.com/office/drawing/2014/main" val="3205947074"/>
                    </a:ext>
                  </a:extLst>
                </a:gridCol>
                <a:gridCol w="208280">
                  <a:extLst>
                    <a:ext uri="{9D8B030D-6E8A-4147-A177-3AD203B41FA5}">
                      <a16:colId xmlns:a16="http://schemas.microsoft.com/office/drawing/2014/main" val="3123633164"/>
                    </a:ext>
                  </a:extLst>
                </a:gridCol>
                <a:gridCol w="208280">
                  <a:extLst>
                    <a:ext uri="{9D8B030D-6E8A-4147-A177-3AD203B41FA5}">
                      <a16:colId xmlns:a16="http://schemas.microsoft.com/office/drawing/2014/main" val="1586271193"/>
                    </a:ext>
                  </a:extLst>
                </a:gridCol>
                <a:gridCol w="208280">
                  <a:extLst>
                    <a:ext uri="{9D8B030D-6E8A-4147-A177-3AD203B41FA5}">
                      <a16:colId xmlns:a16="http://schemas.microsoft.com/office/drawing/2014/main" val="1915560848"/>
                    </a:ext>
                  </a:extLst>
                </a:gridCol>
                <a:gridCol w="208280">
                  <a:extLst>
                    <a:ext uri="{9D8B030D-6E8A-4147-A177-3AD203B41FA5}">
                      <a16:colId xmlns:a16="http://schemas.microsoft.com/office/drawing/2014/main" val="1131327465"/>
                    </a:ext>
                  </a:extLst>
                </a:gridCol>
                <a:gridCol w="208280">
                  <a:extLst>
                    <a:ext uri="{9D8B030D-6E8A-4147-A177-3AD203B41FA5}">
                      <a16:colId xmlns:a16="http://schemas.microsoft.com/office/drawing/2014/main" val="1838656061"/>
                    </a:ext>
                  </a:extLst>
                </a:gridCol>
                <a:gridCol w="208280">
                  <a:extLst>
                    <a:ext uri="{9D8B030D-6E8A-4147-A177-3AD203B41FA5}">
                      <a16:colId xmlns:a16="http://schemas.microsoft.com/office/drawing/2014/main" val="3359661849"/>
                    </a:ext>
                  </a:extLst>
                </a:gridCol>
                <a:gridCol w="208280">
                  <a:extLst>
                    <a:ext uri="{9D8B030D-6E8A-4147-A177-3AD203B41FA5}">
                      <a16:colId xmlns:a16="http://schemas.microsoft.com/office/drawing/2014/main" val="296098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11062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- 2023-05-30 15:04:09</a:t>
                      </a:r>
                      <a:r>
                        <a:rPr kumimoji="0" lang="de-DE" sz="1000" b="0" i="0" u="none" strike="noStrike" kern="1200" cap="none" spc="0" normalizeH="0" baseline="0" noProof="0">
                          <a:ln>
                            <a:noFill/>
                          </a:ln>
                          <a:solidFill>
                            <a:prstClr val="black"/>
                          </a:solidFill>
                          <a:effectLst/>
                          <a:uLnTx/>
                          <a:uFillTx/>
                          <a:latin typeface="Calibri"/>
                          <a:ea typeface="+mn-ea"/>
                          <a:cs typeface="+mn-cs"/>
                        </a:rPr>
                        <a:t>
 Letzte Woche fand das 25. Repräsentantentreffen in #münchen statt. Diese großartige Gelegenheit dient als Plattform für den Austausch visionärer Ideen, Networking-Möglichkeiten und den Austausch von Wissen unter den Repräsentanzen. Es wurden mehrere Workshops und Vorträge zu Schlüsselthemen durchgeführt, die wertvolle Einblicke lieferten und die Zusammenarbeit förderten. 🤝
Ein besonderes Highlight der Veranstaltung war der 'Abend der Außenwirtschaft', der in Landshut mit Bayerns Wirtschaftsminister Hubert Aiwanger Minister Bundesvors. Freie Wähler stattfand. Dort betonte er die Bedeutung internationaler Beziehungen für Bayern und hob die hohe Nachfrage nach bayerischen Produkten und Dienstleistungen weltweit hervor. Er erwähnte, dass die bayerischen Auslandsvertreter eine entscheidende Rolle dabei spielen, Unternehmen bei der Marktentwicklung zu unterstützen und neue Geschäfte in den Freistaat zu bringen. 💙🌏🤍
#bavariaworldwide #successinbavaria #networking #cluster #teamwork
Invest in Bavaria -  Bayerisches Staatsministerium für Wirtschaft, Landesentwicklung und 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https://quintly-image-storage.s3.amazonaws.com/b8c3dfe41b69a75182d597b33a267203/2ee85435af323e34fcc86f8a9c41f6bd.jpg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12:16:13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91974252"/>
                  </a:ext>
                </a:extLst>
              </a:tr>
            </a:tbl>
          </a:graphicData>
        </a:graphic>
      </p:graphicFrame>
      <p:sp>
        <p:nvSpPr>
          <p:cNvPr id="4" name="Text Placeholder 3">
            <a:extLst>
              <a:ext uri="{FF2B5EF4-FFF2-40B4-BE49-F238E27FC236}">
                <a16:creationId xmlns:a16="http://schemas.microsoft.com/office/drawing/2014/main" id="{CE68E131-7186-47EA-A57B-863E094882E9}"/>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3108868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AD027-3A63-4E25-8EE0-F42D00D19706}"/>
              </a:ext>
            </a:extLst>
          </p:cNvPr>
          <p:cNvSpPr>
            <a:spLocks noGrp="1"/>
          </p:cNvSpPr>
          <p:nvPr>
            <p:ph type="title"/>
          </p:nvPr>
        </p:nvSpPr>
        <p:spPr/>
        <p:txBody>
          <a:bodyPr/>
          <a:lstStyle/>
          <a:p>
            <a:r>
              <a:rPr lang="en-US"/>
              <a:t>Facebook Custom Original Own Posts Table | Bayern International - 14 of 15</a:t>
            </a:r>
          </a:p>
        </p:txBody>
      </p:sp>
      <p:graphicFrame>
        <p:nvGraphicFramePr>
          <p:cNvPr id="5" name="Table Placeholder 4">
            <a:extLst>
              <a:ext uri="{FF2B5EF4-FFF2-40B4-BE49-F238E27FC236}">
                <a16:creationId xmlns:a16="http://schemas.microsoft.com/office/drawing/2014/main" id="{31A1B239-1B96-4CCC-AD17-4DC72457CBCB}"/>
              </a:ext>
            </a:extLst>
          </p:cNvPr>
          <p:cNvGraphicFramePr>
            <a:graphicFrameLocks noGrp="1"/>
          </p:cNvGraphicFramePr>
          <p:nvPr>
            <p:ph type="tbl" sz="quarter" idx="13"/>
            <p:extLst>
              <p:ext uri="{D42A27DB-BD31-4B8C-83A1-F6EECF244321}">
                <p14:modId xmlns:p14="http://schemas.microsoft.com/office/powerpoint/2010/main" val="3371671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9021494"/>
                    </a:ext>
                  </a:extLst>
                </a:gridCol>
                <a:gridCol w="740664">
                  <a:extLst>
                    <a:ext uri="{9D8B030D-6E8A-4147-A177-3AD203B41FA5}">
                      <a16:colId xmlns:a16="http://schemas.microsoft.com/office/drawing/2014/main" val="3637792052"/>
                    </a:ext>
                  </a:extLst>
                </a:gridCol>
                <a:gridCol w="246888">
                  <a:extLst>
                    <a:ext uri="{9D8B030D-6E8A-4147-A177-3AD203B41FA5}">
                      <a16:colId xmlns:a16="http://schemas.microsoft.com/office/drawing/2014/main" val="1997014785"/>
                    </a:ext>
                  </a:extLst>
                </a:gridCol>
                <a:gridCol w="208280">
                  <a:extLst>
                    <a:ext uri="{9D8B030D-6E8A-4147-A177-3AD203B41FA5}">
                      <a16:colId xmlns:a16="http://schemas.microsoft.com/office/drawing/2014/main" val="75517476"/>
                    </a:ext>
                  </a:extLst>
                </a:gridCol>
                <a:gridCol w="208280">
                  <a:extLst>
                    <a:ext uri="{9D8B030D-6E8A-4147-A177-3AD203B41FA5}">
                      <a16:colId xmlns:a16="http://schemas.microsoft.com/office/drawing/2014/main" val="3682210039"/>
                    </a:ext>
                  </a:extLst>
                </a:gridCol>
                <a:gridCol w="208280">
                  <a:extLst>
                    <a:ext uri="{9D8B030D-6E8A-4147-A177-3AD203B41FA5}">
                      <a16:colId xmlns:a16="http://schemas.microsoft.com/office/drawing/2014/main" val="676148248"/>
                    </a:ext>
                  </a:extLst>
                </a:gridCol>
                <a:gridCol w="208280">
                  <a:extLst>
                    <a:ext uri="{9D8B030D-6E8A-4147-A177-3AD203B41FA5}">
                      <a16:colId xmlns:a16="http://schemas.microsoft.com/office/drawing/2014/main" val="1601504785"/>
                    </a:ext>
                  </a:extLst>
                </a:gridCol>
                <a:gridCol w="208280">
                  <a:extLst>
                    <a:ext uri="{9D8B030D-6E8A-4147-A177-3AD203B41FA5}">
                      <a16:colId xmlns:a16="http://schemas.microsoft.com/office/drawing/2014/main" val="172280461"/>
                    </a:ext>
                  </a:extLst>
                </a:gridCol>
                <a:gridCol w="208280">
                  <a:extLst>
                    <a:ext uri="{9D8B030D-6E8A-4147-A177-3AD203B41FA5}">
                      <a16:colId xmlns:a16="http://schemas.microsoft.com/office/drawing/2014/main" val="719977304"/>
                    </a:ext>
                  </a:extLst>
                </a:gridCol>
                <a:gridCol w="208280">
                  <a:extLst>
                    <a:ext uri="{9D8B030D-6E8A-4147-A177-3AD203B41FA5}">
                      <a16:colId xmlns:a16="http://schemas.microsoft.com/office/drawing/2014/main" val="710888361"/>
                    </a:ext>
                  </a:extLst>
                </a:gridCol>
                <a:gridCol w="208280">
                  <a:extLst>
                    <a:ext uri="{9D8B030D-6E8A-4147-A177-3AD203B41FA5}">
                      <a16:colId xmlns:a16="http://schemas.microsoft.com/office/drawing/2014/main" val="2700566942"/>
                    </a:ext>
                  </a:extLst>
                </a:gridCol>
                <a:gridCol w="208280">
                  <a:extLst>
                    <a:ext uri="{9D8B030D-6E8A-4147-A177-3AD203B41FA5}">
                      <a16:colId xmlns:a16="http://schemas.microsoft.com/office/drawing/2014/main" val="148043507"/>
                    </a:ext>
                  </a:extLst>
                </a:gridCol>
                <a:gridCol w="208280">
                  <a:extLst>
                    <a:ext uri="{9D8B030D-6E8A-4147-A177-3AD203B41FA5}">
                      <a16:colId xmlns:a16="http://schemas.microsoft.com/office/drawing/2014/main" val="2649675554"/>
                    </a:ext>
                  </a:extLst>
                </a:gridCol>
                <a:gridCol w="208280">
                  <a:extLst>
                    <a:ext uri="{9D8B030D-6E8A-4147-A177-3AD203B41FA5}">
                      <a16:colId xmlns:a16="http://schemas.microsoft.com/office/drawing/2014/main" val="3861780007"/>
                    </a:ext>
                  </a:extLst>
                </a:gridCol>
                <a:gridCol w="208280">
                  <a:extLst>
                    <a:ext uri="{9D8B030D-6E8A-4147-A177-3AD203B41FA5}">
                      <a16:colId xmlns:a16="http://schemas.microsoft.com/office/drawing/2014/main" val="1114716107"/>
                    </a:ext>
                  </a:extLst>
                </a:gridCol>
                <a:gridCol w="208280">
                  <a:extLst>
                    <a:ext uri="{9D8B030D-6E8A-4147-A177-3AD203B41FA5}">
                      <a16:colId xmlns:a16="http://schemas.microsoft.com/office/drawing/2014/main" val="598449232"/>
                    </a:ext>
                  </a:extLst>
                </a:gridCol>
                <a:gridCol w="208280">
                  <a:extLst>
                    <a:ext uri="{9D8B030D-6E8A-4147-A177-3AD203B41FA5}">
                      <a16:colId xmlns:a16="http://schemas.microsoft.com/office/drawing/2014/main" val="324409517"/>
                    </a:ext>
                  </a:extLst>
                </a:gridCol>
                <a:gridCol w="208280">
                  <a:extLst>
                    <a:ext uri="{9D8B030D-6E8A-4147-A177-3AD203B41FA5}">
                      <a16:colId xmlns:a16="http://schemas.microsoft.com/office/drawing/2014/main" val="3783991379"/>
                    </a:ext>
                  </a:extLst>
                </a:gridCol>
                <a:gridCol w="208280">
                  <a:extLst>
                    <a:ext uri="{9D8B030D-6E8A-4147-A177-3AD203B41FA5}">
                      <a16:colId xmlns:a16="http://schemas.microsoft.com/office/drawing/2014/main" val="2440866045"/>
                    </a:ext>
                  </a:extLst>
                </a:gridCol>
                <a:gridCol w="208280">
                  <a:extLst>
                    <a:ext uri="{9D8B030D-6E8A-4147-A177-3AD203B41FA5}">
                      <a16:colId xmlns:a16="http://schemas.microsoft.com/office/drawing/2014/main" val="536541303"/>
                    </a:ext>
                  </a:extLst>
                </a:gridCol>
                <a:gridCol w="208280">
                  <a:extLst>
                    <a:ext uri="{9D8B030D-6E8A-4147-A177-3AD203B41FA5}">
                      <a16:colId xmlns:a16="http://schemas.microsoft.com/office/drawing/2014/main" val="1277977741"/>
                    </a:ext>
                  </a:extLst>
                </a:gridCol>
                <a:gridCol w="208280">
                  <a:extLst>
                    <a:ext uri="{9D8B030D-6E8A-4147-A177-3AD203B41FA5}">
                      <a16:colId xmlns:a16="http://schemas.microsoft.com/office/drawing/2014/main" val="1361245346"/>
                    </a:ext>
                  </a:extLst>
                </a:gridCol>
                <a:gridCol w="208280">
                  <a:extLst>
                    <a:ext uri="{9D8B030D-6E8A-4147-A177-3AD203B41FA5}">
                      <a16:colId xmlns:a16="http://schemas.microsoft.com/office/drawing/2014/main" val="281061930"/>
                    </a:ext>
                  </a:extLst>
                </a:gridCol>
                <a:gridCol w="208280">
                  <a:extLst>
                    <a:ext uri="{9D8B030D-6E8A-4147-A177-3AD203B41FA5}">
                      <a16:colId xmlns:a16="http://schemas.microsoft.com/office/drawing/2014/main" val="1906537810"/>
                    </a:ext>
                  </a:extLst>
                </a:gridCol>
                <a:gridCol w="208280">
                  <a:extLst>
                    <a:ext uri="{9D8B030D-6E8A-4147-A177-3AD203B41FA5}">
                      <a16:colId xmlns:a16="http://schemas.microsoft.com/office/drawing/2014/main" val="735481849"/>
                    </a:ext>
                  </a:extLst>
                </a:gridCol>
                <a:gridCol w="208280">
                  <a:extLst>
                    <a:ext uri="{9D8B030D-6E8A-4147-A177-3AD203B41FA5}">
                      <a16:colId xmlns:a16="http://schemas.microsoft.com/office/drawing/2014/main" val="3641652427"/>
                    </a:ext>
                  </a:extLst>
                </a:gridCol>
                <a:gridCol w="208280">
                  <a:extLst>
                    <a:ext uri="{9D8B030D-6E8A-4147-A177-3AD203B41FA5}">
                      <a16:colId xmlns:a16="http://schemas.microsoft.com/office/drawing/2014/main" val="4082267802"/>
                    </a:ext>
                  </a:extLst>
                </a:gridCol>
                <a:gridCol w="208280">
                  <a:extLst>
                    <a:ext uri="{9D8B030D-6E8A-4147-A177-3AD203B41FA5}">
                      <a16:colId xmlns:a16="http://schemas.microsoft.com/office/drawing/2014/main" val="3986971393"/>
                    </a:ext>
                  </a:extLst>
                </a:gridCol>
                <a:gridCol w="208280">
                  <a:extLst>
                    <a:ext uri="{9D8B030D-6E8A-4147-A177-3AD203B41FA5}">
                      <a16:colId xmlns:a16="http://schemas.microsoft.com/office/drawing/2014/main" val="647266594"/>
                    </a:ext>
                  </a:extLst>
                </a:gridCol>
                <a:gridCol w="208280">
                  <a:extLst>
                    <a:ext uri="{9D8B030D-6E8A-4147-A177-3AD203B41FA5}">
                      <a16:colId xmlns:a16="http://schemas.microsoft.com/office/drawing/2014/main" val="1774793736"/>
                    </a:ext>
                  </a:extLst>
                </a:gridCol>
                <a:gridCol w="208280">
                  <a:extLst>
                    <a:ext uri="{9D8B030D-6E8A-4147-A177-3AD203B41FA5}">
                      <a16:colId xmlns:a16="http://schemas.microsoft.com/office/drawing/2014/main" val="3951571185"/>
                    </a:ext>
                  </a:extLst>
                </a:gridCol>
                <a:gridCol w="208280">
                  <a:extLst>
                    <a:ext uri="{9D8B030D-6E8A-4147-A177-3AD203B41FA5}">
                      <a16:colId xmlns:a16="http://schemas.microsoft.com/office/drawing/2014/main" val="2096583685"/>
                    </a:ext>
                  </a:extLst>
                </a:gridCol>
                <a:gridCol w="208280">
                  <a:extLst>
                    <a:ext uri="{9D8B030D-6E8A-4147-A177-3AD203B41FA5}">
                      <a16:colId xmlns:a16="http://schemas.microsoft.com/office/drawing/2014/main" val="3720817926"/>
                    </a:ext>
                  </a:extLst>
                </a:gridCol>
                <a:gridCol w="208280">
                  <a:extLst>
                    <a:ext uri="{9D8B030D-6E8A-4147-A177-3AD203B41FA5}">
                      <a16:colId xmlns:a16="http://schemas.microsoft.com/office/drawing/2014/main" val="128529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061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- 2023-05-30 12:37:33</a:t>
                      </a:r>
                      <a:r>
                        <a:rPr kumimoji="0" lang="de-DE" sz="1000" b="0" i="0" u="none" strike="noStrike" kern="1200" cap="none" spc="0" normalizeH="0" baseline="0" noProof="0">
                          <a:ln>
                            <a:noFill/>
                          </a:ln>
                          <a:solidFill>
                            <a:prstClr val="black"/>
                          </a:solidFill>
                          <a:effectLst/>
                          <a:uLnTx/>
                          <a:uFillTx/>
                          <a:latin typeface="Calibri"/>
                          <a:ea typeface="+mn-ea"/>
                          <a:cs typeface="+mn-cs"/>
                        </a:rPr>
                        <a:t>
 Beim Projekt "International Scouting" 🌏🔎🕵 geht es darum, die wichtigsten technologischen Trends in einzelnen Regionen spezifischer Länder zu identifizieren und die sich daraus ergebenden Chancen für Bayern zu analysieren.
Welche Trends und Innovationen gibt es in der jeweiligen Region? Von welchen bayerischen Technologien können welche Länder besonders profitieren? Welche Unternehmensansiedlungen in Bayern könnten strategische Lücken schließen?
🇯🇵 #japan ist in diesem Kontext unser erster Testcase. Weitere Länder werden folgen. Die Initiatoren des Projekts sind das Bayerisches Staatsministerium für Wirtschaft, Landesentwicklung und Energie, Invest in Bavaria - The Business Promotion Agency of the State of Bavaria, Bayern International und Bayern Innovativ GmbH, das mit seinem Team des Technologie- und Innovationsmanagements (TIM) die Führung übernommen hat. Ansprechpartner sind Nico Goller und Nicolai Harnisch.
Website zum Projekt: https://lnkd.in/eAGg3vfe
Aktuelles Veranstaltungsangebot zur Außenwirtschaftsförderung für Unternehmen in Bayern: https://lnkd.in/eH3csTtj
Übersicht über die Bayerischen Auslandsrepräsentanzen: https://lnkd.in/exMa3cvg
#bavariaworldwide #bayern #innovations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https://quintly-image-storage.s3.amazonaws.com/b8c3dfe41b69a75182d597b33a267203/a30e5c1353b4af1692d5ac080e27c103.jpg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12:16:13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85691867"/>
                  </a:ext>
                </a:extLst>
              </a:tr>
            </a:tbl>
          </a:graphicData>
        </a:graphic>
      </p:graphicFrame>
      <p:sp>
        <p:nvSpPr>
          <p:cNvPr id="4" name="Text Placeholder 3">
            <a:extLst>
              <a:ext uri="{FF2B5EF4-FFF2-40B4-BE49-F238E27FC236}">
                <a16:creationId xmlns:a16="http://schemas.microsoft.com/office/drawing/2014/main" id="{1CD5111D-BF69-4932-B159-6CE33E9E6704}"/>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804623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F6EF-45FD-4371-961F-2CD135CC2C59}"/>
              </a:ext>
            </a:extLst>
          </p:cNvPr>
          <p:cNvSpPr>
            <a:spLocks noGrp="1"/>
          </p:cNvSpPr>
          <p:nvPr>
            <p:ph type="title"/>
          </p:nvPr>
        </p:nvSpPr>
        <p:spPr/>
        <p:txBody>
          <a:bodyPr/>
          <a:lstStyle/>
          <a:p>
            <a:r>
              <a:rPr lang="en-US"/>
              <a:t>Facebook Custom Original Own Posts Table | Bayern International - 15 of 15</a:t>
            </a:r>
          </a:p>
        </p:txBody>
      </p:sp>
      <p:graphicFrame>
        <p:nvGraphicFramePr>
          <p:cNvPr id="5" name="Table Placeholder 4">
            <a:extLst>
              <a:ext uri="{FF2B5EF4-FFF2-40B4-BE49-F238E27FC236}">
                <a16:creationId xmlns:a16="http://schemas.microsoft.com/office/drawing/2014/main" id="{609B7421-A780-4206-A8D6-4E0B62B49FF5}"/>
              </a:ext>
            </a:extLst>
          </p:cNvPr>
          <p:cNvGraphicFramePr>
            <a:graphicFrameLocks noGrp="1"/>
          </p:cNvGraphicFramePr>
          <p:nvPr>
            <p:ph type="tbl" sz="quarter" idx="13"/>
            <p:extLst>
              <p:ext uri="{D42A27DB-BD31-4B8C-83A1-F6EECF244321}">
                <p14:modId xmlns:p14="http://schemas.microsoft.com/office/powerpoint/2010/main" val="2531534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799511147"/>
                    </a:ext>
                  </a:extLst>
                </a:gridCol>
                <a:gridCol w="740664">
                  <a:extLst>
                    <a:ext uri="{9D8B030D-6E8A-4147-A177-3AD203B41FA5}">
                      <a16:colId xmlns:a16="http://schemas.microsoft.com/office/drawing/2014/main" val="1332212662"/>
                    </a:ext>
                  </a:extLst>
                </a:gridCol>
                <a:gridCol w="246888">
                  <a:extLst>
                    <a:ext uri="{9D8B030D-6E8A-4147-A177-3AD203B41FA5}">
                      <a16:colId xmlns:a16="http://schemas.microsoft.com/office/drawing/2014/main" val="152934322"/>
                    </a:ext>
                  </a:extLst>
                </a:gridCol>
                <a:gridCol w="208280">
                  <a:extLst>
                    <a:ext uri="{9D8B030D-6E8A-4147-A177-3AD203B41FA5}">
                      <a16:colId xmlns:a16="http://schemas.microsoft.com/office/drawing/2014/main" val="2024479923"/>
                    </a:ext>
                  </a:extLst>
                </a:gridCol>
                <a:gridCol w="208280">
                  <a:extLst>
                    <a:ext uri="{9D8B030D-6E8A-4147-A177-3AD203B41FA5}">
                      <a16:colId xmlns:a16="http://schemas.microsoft.com/office/drawing/2014/main" val="3173278033"/>
                    </a:ext>
                  </a:extLst>
                </a:gridCol>
                <a:gridCol w="208280">
                  <a:extLst>
                    <a:ext uri="{9D8B030D-6E8A-4147-A177-3AD203B41FA5}">
                      <a16:colId xmlns:a16="http://schemas.microsoft.com/office/drawing/2014/main" val="2204434595"/>
                    </a:ext>
                  </a:extLst>
                </a:gridCol>
                <a:gridCol w="208280">
                  <a:extLst>
                    <a:ext uri="{9D8B030D-6E8A-4147-A177-3AD203B41FA5}">
                      <a16:colId xmlns:a16="http://schemas.microsoft.com/office/drawing/2014/main" val="1438628165"/>
                    </a:ext>
                  </a:extLst>
                </a:gridCol>
                <a:gridCol w="208280">
                  <a:extLst>
                    <a:ext uri="{9D8B030D-6E8A-4147-A177-3AD203B41FA5}">
                      <a16:colId xmlns:a16="http://schemas.microsoft.com/office/drawing/2014/main" val="4222534131"/>
                    </a:ext>
                  </a:extLst>
                </a:gridCol>
                <a:gridCol w="208280">
                  <a:extLst>
                    <a:ext uri="{9D8B030D-6E8A-4147-A177-3AD203B41FA5}">
                      <a16:colId xmlns:a16="http://schemas.microsoft.com/office/drawing/2014/main" val="3299614118"/>
                    </a:ext>
                  </a:extLst>
                </a:gridCol>
                <a:gridCol w="208280">
                  <a:extLst>
                    <a:ext uri="{9D8B030D-6E8A-4147-A177-3AD203B41FA5}">
                      <a16:colId xmlns:a16="http://schemas.microsoft.com/office/drawing/2014/main" val="3908448894"/>
                    </a:ext>
                  </a:extLst>
                </a:gridCol>
                <a:gridCol w="208280">
                  <a:extLst>
                    <a:ext uri="{9D8B030D-6E8A-4147-A177-3AD203B41FA5}">
                      <a16:colId xmlns:a16="http://schemas.microsoft.com/office/drawing/2014/main" val="2773896778"/>
                    </a:ext>
                  </a:extLst>
                </a:gridCol>
                <a:gridCol w="208280">
                  <a:extLst>
                    <a:ext uri="{9D8B030D-6E8A-4147-A177-3AD203B41FA5}">
                      <a16:colId xmlns:a16="http://schemas.microsoft.com/office/drawing/2014/main" val="2061685243"/>
                    </a:ext>
                  </a:extLst>
                </a:gridCol>
                <a:gridCol w="208280">
                  <a:extLst>
                    <a:ext uri="{9D8B030D-6E8A-4147-A177-3AD203B41FA5}">
                      <a16:colId xmlns:a16="http://schemas.microsoft.com/office/drawing/2014/main" val="3395276525"/>
                    </a:ext>
                  </a:extLst>
                </a:gridCol>
                <a:gridCol w="208280">
                  <a:extLst>
                    <a:ext uri="{9D8B030D-6E8A-4147-A177-3AD203B41FA5}">
                      <a16:colId xmlns:a16="http://schemas.microsoft.com/office/drawing/2014/main" val="2188037845"/>
                    </a:ext>
                  </a:extLst>
                </a:gridCol>
                <a:gridCol w="208280">
                  <a:extLst>
                    <a:ext uri="{9D8B030D-6E8A-4147-A177-3AD203B41FA5}">
                      <a16:colId xmlns:a16="http://schemas.microsoft.com/office/drawing/2014/main" val="2856820857"/>
                    </a:ext>
                  </a:extLst>
                </a:gridCol>
                <a:gridCol w="208280">
                  <a:extLst>
                    <a:ext uri="{9D8B030D-6E8A-4147-A177-3AD203B41FA5}">
                      <a16:colId xmlns:a16="http://schemas.microsoft.com/office/drawing/2014/main" val="2732956104"/>
                    </a:ext>
                  </a:extLst>
                </a:gridCol>
                <a:gridCol w="208280">
                  <a:extLst>
                    <a:ext uri="{9D8B030D-6E8A-4147-A177-3AD203B41FA5}">
                      <a16:colId xmlns:a16="http://schemas.microsoft.com/office/drawing/2014/main" val="4117111120"/>
                    </a:ext>
                  </a:extLst>
                </a:gridCol>
                <a:gridCol w="208280">
                  <a:extLst>
                    <a:ext uri="{9D8B030D-6E8A-4147-A177-3AD203B41FA5}">
                      <a16:colId xmlns:a16="http://schemas.microsoft.com/office/drawing/2014/main" val="2736889532"/>
                    </a:ext>
                  </a:extLst>
                </a:gridCol>
                <a:gridCol w="208280">
                  <a:extLst>
                    <a:ext uri="{9D8B030D-6E8A-4147-A177-3AD203B41FA5}">
                      <a16:colId xmlns:a16="http://schemas.microsoft.com/office/drawing/2014/main" val="1938903782"/>
                    </a:ext>
                  </a:extLst>
                </a:gridCol>
                <a:gridCol w="208280">
                  <a:extLst>
                    <a:ext uri="{9D8B030D-6E8A-4147-A177-3AD203B41FA5}">
                      <a16:colId xmlns:a16="http://schemas.microsoft.com/office/drawing/2014/main" val="1225151213"/>
                    </a:ext>
                  </a:extLst>
                </a:gridCol>
                <a:gridCol w="208280">
                  <a:extLst>
                    <a:ext uri="{9D8B030D-6E8A-4147-A177-3AD203B41FA5}">
                      <a16:colId xmlns:a16="http://schemas.microsoft.com/office/drawing/2014/main" val="342854067"/>
                    </a:ext>
                  </a:extLst>
                </a:gridCol>
                <a:gridCol w="208280">
                  <a:extLst>
                    <a:ext uri="{9D8B030D-6E8A-4147-A177-3AD203B41FA5}">
                      <a16:colId xmlns:a16="http://schemas.microsoft.com/office/drawing/2014/main" val="2202990115"/>
                    </a:ext>
                  </a:extLst>
                </a:gridCol>
                <a:gridCol w="208280">
                  <a:extLst>
                    <a:ext uri="{9D8B030D-6E8A-4147-A177-3AD203B41FA5}">
                      <a16:colId xmlns:a16="http://schemas.microsoft.com/office/drawing/2014/main" val="698427844"/>
                    </a:ext>
                  </a:extLst>
                </a:gridCol>
                <a:gridCol w="208280">
                  <a:extLst>
                    <a:ext uri="{9D8B030D-6E8A-4147-A177-3AD203B41FA5}">
                      <a16:colId xmlns:a16="http://schemas.microsoft.com/office/drawing/2014/main" val="3619590127"/>
                    </a:ext>
                  </a:extLst>
                </a:gridCol>
                <a:gridCol w="208280">
                  <a:extLst>
                    <a:ext uri="{9D8B030D-6E8A-4147-A177-3AD203B41FA5}">
                      <a16:colId xmlns:a16="http://schemas.microsoft.com/office/drawing/2014/main" val="851695976"/>
                    </a:ext>
                  </a:extLst>
                </a:gridCol>
                <a:gridCol w="208280">
                  <a:extLst>
                    <a:ext uri="{9D8B030D-6E8A-4147-A177-3AD203B41FA5}">
                      <a16:colId xmlns:a16="http://schemas.microsoft.com/office/drawing/2014/main" val="1416299821"/>
                    </a:ext>
                  </a:extLst>
                </a:gridCol>
                <a:gridCol w="208280">
                  <a:extLst>
                    <a:ext uri="{9D8B030D-6E8A-4147-A177-3AD203B41FA5}">
                      <a16:colId xmlns:a16="http://schemas.microsoft.com/office/drawing/2014/main" val="4128726181"/>
                    </a:ext>
                  </a:extLst>
                </a:gridCol>
                <a:gridCol w="208280">
                  <a:extLst>
                    <a:ext uri="{9D8B030D-6E8A-4147-A177-3AD203B41FA5}">
                      <a16:colId xmlns:a16="http://schemas.microsoft.com/office/drawing/2014/main" val="35094814"/>
                    </a:ext>
                  </a:extLst>
                </a:gridCol>
                <a:gridCol w="208280">
                  <a:extLst>
                    <a:ext uri="{9D8B030D-6E8A-4147-A177-3AD203B41FA5}">
                      <a16:colId xmlns:a16="http://schemas.microsoft.com/office/drawing/2014/main" val="3557724294"/>
                    </a:ext>
                  </a:extLst>
                </a:gridCol>
                <a:gridCol w="208280">
                  <a:extLst>
                    <a:ext uri="{9D8B030D-6E8A-4147-A177-3AD203B41FA5}">
                      <a16:colId xmlns:a16="http://schemas.microsoft.com/office/drawing/2014/main" val="2869107488"/>
                    </a:ext>
                  </a:extLst>
                </a:gridCol>
                <a:gridCol w="208280">
                  <a:extLst>
                    <a:ext uri="{9D8B030D-6E8A-4147-A177-3AD203B41FA5}">
                      <a16:colId xmlns:a16="http://schemas.microsoft.com/office/drawing/2014/main" val="4276542628"/>
                    </a:ext>
                  </a:extLst>
                </a:gridCol>
                <a:gridCol w="208280">
                  <a:extLst>
                    <a:ext uri="{9D8B030D-6E8A-4147-A177-3AD203B41FA5}">
                      <a16:colId xmlns:a16="http://schemas.microsoft.com/office/drawing/2014/main" val="2218166221"/>
                    </a:ext>
                  </a:extLst>
                </a:gridCol>
                <a:gridCol w="208280">
                  <a:extLst>
                    <a:ext uri="{9D8B030D-6E8A-4147-A177-3AD203B41FA5}">
                      <a16:colId xmlns:a16="http://schemas.microsoft.com/office/drawing/2014/main" val="4059837153"/>
                    </a:ext>
                  </a:extLst>
                </a:gridCol>
                <a:gridCol w="208280">
                  <a:extLst>
                    <a:ext uri="{9D8B030D-6E8A-4147-A177-3AD203B41FA5}">
                      <a16:colId xmlns:a16="http://schemas.microsoft.com/office/drawing/2014/main" val="27553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46788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- 2023-05-30 12:35:04</a:t>
                      </a:r>
                      <a:r>
                        <a:rPr kumimoji="0" lang="de-DE" sz="1000" b="0" i="0" u="none" strike="noStrike" kern="1200" cap="none" spc="0" normalizeH="0" baseline="0" noProof="0">
                          <a:ln>
                            <a:noFill/>
                          </a:ln>
                          <a:solidFill>
                            <a:prstClr val="black"/>
                          </a:solidFill>
                          <a:effectLst/>
                          <a:uLnTx/>
                          <a:uFillTx/>
                          <a:latin typeface="Calibri"/>
                          <a:ea typeface="+mn-ea"/>
                          <a:cs typeface="+mn-cs"/>
                        </a:rPr>
                        <a:t>
 Beim Projekt "International Scouting" 🌏🔎🕵 geht es darum, die wichtigsten technologischen Trends in einzelnen Regionen spezifischer Länder zu identifizieren und die sich daraus ergebenden Chancen für Bayern zu analysieren.
Welche Trends und Innovationen gibt es in der jeweiligen Region? Von welchen bayerischen Technologien können welche Länder besonders profitieren? Welche Unternehmensansiedlungen in Bayern könnten strategische Lücken schließen?
🇯🇵 #japan ist in diesem Kontext unser erster Testcase. Weitere Länder werden folgen. Die Initiatoren des Projekts sind das Bayerisches Staatsministerium für Wirtschaft, Landesentwicklung und Energie, Invest in Bavaria - The Business Promotion Agency of the State of Bavaria, Bayern International und Bayern Innovativ GmbH, das mit seinem Team des Technologie- und Innovationsmanagements (TIM) die Führung übernommen hat. Ansprechpartner sind Nico Goller und Nicolai Harnisch.
Website zum Projekt: https://lnkd.in/eAGg3vfe
Aktuelles Veranstaltungsangebot zur Außenwirtschaftsförderung für Unternehmen in Bayern: https://lnkd.in/eH3csTtj
Übersicht über die Bayerischen Auslandsrepräsentanzen: https://lnkd.in/exMa3cvg
#bavariaworldwide #bayern #innovations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https://quintly-image-storage.s3.amazonaws.com/b8c3dfe41b69a75182d597b33a267203/fca7351096b68bdbb716bb1741a5500d.jpg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12:16:13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9356099"/>
                  </a:ext>
                </a:extLst>
              </a:tr>
            </a:tbl>
          </a:graphicData>
        </a:graphic>
      </p:graphicFrame>
      <p:sp>
        <p:nvSpPr>
          <p:cNvPr id="4" name="Text Placeholder 3">
            <a:extLst>
              <a:ext uri="{FF2B5EF4-FFF2-40B4-BE49-F238E27FC236}">
                <a16:creationId xmlns:a16="http://schemas.microsoft.com/office/drawing/2014/main" id="{49089FD0-10D7-4C2D-9878-B07062DF0DAE}"/>
              </a:ext>
            </a:extLst>
          </p:cNvPr>
          <p:cNvSpPr>
            <a:spLocks noGrp="1"/>
          </p:cNvSpPr>
          <p:nvPr>
            <p:ph type="body" sz="quarter" idx="14"/>
          </p:nvPr>
        </p:nvSpPr>
        <p:spPr/>
        <p:txBody>
          <a:bodyPr/>
          <a:lstStyle/>
          <a:p>
            <a:r>
              <a:rPr lang="en-US"/>
              <a:t>05/30/2023 - 07/02/2023</a:t>
            </a:r>
          </a:p>
        </p:txBody>
      </p:sp>
    </p:spTree>
    <p:extLst>
      <p:ext uri="{BB962C8B-B14F-4D97-AF65-F5344CB8AC3E}">
        <p14:creationId xmlns:p14="http://schemas.microsoft.com/office/powerpoint/2010/main" val="21842422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13</TotalTime>
  <Words>4257</Words>
  <Application>Microsoft Office PowerPoint</Application>
  <PresentationFormat>On-screen Show (4:3)</PresentationFormat>
  <Paragraphs>1016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Custom Original Own Posts Table | Bayern International - 1 of 15</vt:lpstr>
      <vt:lpstr>Facebook Custom Original Own Posts Table | Bayern International - 2 of 15</vt:lpstr>
      <vt:lpstr>Facebook Custom Original Own Posts Table | Bayern International - 3 of 15</vt:lpstr>
      <vt:lpstr>Facebook Custom Original Own Posts Table | Bayern International - 4 of 15</vt:lpstr>
      <vt:lpstr>Facebook Custom Original Own Posts Table | Bayern International - 5 of 15</vt:lpstr>
      <vt:lpstr>Facebook Custom Original Own Posts Table | Bayern International - 6 of 15</vt:lpstr>
      <vt:lpstr>Facebook Custom Original Own Posts Table | Bayern International - 7 of 15</vt:lpstr>
      <vt:lpstr>Facebook Custom Original Own Posts Table | Bayern International - 8 of 15</vt:lpstr>
      <vt:lpstr>Facebook Custom Original Own Posts Table | Bayern International - 9 of 15</vt:lpstr>
      <vt:lpstr>Facebook Custom Original Own Posts Table | Bayern International - 10 of 15</vt:lpstr>
      <vt:lpstr>Facebook Custom Original Own Posts Table | Bayern International - 11 of 15</vt:lpstr>
      <vt:lpstr>Facebook Custom Original Own Posts Table | Bayern International - 12 of 15</vt:lpstr>
      <vt:lpstr>Facebook Custom Original Own Posts Table | Bayern International - 13 of 15</vt:lpstr>
      <vt:lpstr>Facebook Custom Original Own Posts Table | Bayern International - 14 of 15</vt:lpstr>
      <vt:lpstr>Facebook Custom Original Own Posts Table | Bayern International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Bayern International - 1 of 15</dc:title>
  <dc:creator>Frederik Born</dc:creator>
  <cp:lastModifiedBy>Frederik Born</cp:lastModifiedBy>
  <cp:revision>1</cp:revision>
  <dcterms:created xsi:type="dcterms:W3CDTF">2023-07-17T11:52:25Z</dcterms:created>
  <dcterms:modified xsi:type="dcterms:W3CDTF">2023-07-17T12:06:11Z</dcterms:modified>
</cp:coreProperties>
</file>