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FCAF-D72A-44C1-92C6-9B7A6515719B}"/>
              </a:ext>
            </a:extLst>
          </p:cNvPr>
          <p:cNvSpPr>
            <a:spLocks noGrp="1"/>
          </p:cNvSpPr>
          <p:nvPr>
            <p:ph type="title"/>
          </p:nvPr>
        </p:nvSpPr>
        <p:spPr/>
        <p:txBody>
          <a:bodyPr/>
          <a:lstStyle/>
          <a:p>
            <a:r>
              <a:rPr lang="en-US"/>
              <a:t>Instagram Posts Table with Fans | wirberlin - 1 of 16</a:t>
            </a:r>
          </a:p>
        </p:txBody>
      </p:sp>
      <p:graphicFrame>
        <p:nvGraphicFramePr>
          <p:cNvPr id="5" name="Table Placeholder 4">
            <a:extLst>
              <a:ext uri="{FF2B5EF4-FFF2-40B4-BE49-F238E27FC236}">
                <a16:creationId xmlns:a16="http://schemas.microsoft.com/office/drawing/2014/main" id="{5AB28176-37A0-4AF5-AD96-28B8027E7F7D}"/>
              </a:ext>
            </a:extLst>
          </p:cNvPr>
          <p:cNvGraphicFramePr>
            <a:graphicFrameLocks noGrp="1"/>
          </p:cNvGraphicFramePr>
          <p:nvPr>
            <p:ph type="tbl" sz="quarter" idx="13"/>
            <p:extLst>
              <p:ext uri="{D42A27DB-BD31-4B8C-83A1-F6EECF244321}">
                <p14:modId xmlns:p14="http://schemas.microsoft.com/office/powerpoint/2010/main" val="2868855038"/>
              </p:ext>
            </p:extLst>
          </p:nvPr>
        </p:nvGraphicFramePr>
        <p:xfrm>
          <a:off x="457200" y="1731963"/>
          <a:ext cx="7653528" cy="10058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0395404"/>
                    </a:ext>
                  </a:extLst>
                </a:gridCol>
                <a:gridCol w="1069848">
                  <a:extLst>
                    <a:ext uri="{9D8B030D-6E8A-4147-A177-3AD203B41FA5}">
                      <a16:colId xmlns:a16="http://schemas.microsoft.com/office/drawing/2014/main" val="2587473594"/>
                    </a:ext>
                  </a:extLst>
                </a:gridCol>
                <a:gridCol w="493776">
                  <a:extLst>
                    <a:ext uri="{9D8B030D-6E8A-4147-A177-3AD203B41FA5}">
                      <a16:colId xmlns:a16="http://schemas.microsoft.com/office/drawing/2014/main" val="2068440881"/>
                    </a:ext>
                  </a:extLst>
                </a:gridCol>
                <a:gridCol w="493776">
                  <a:extLst>
                    <a:ext uri="{9D8B030D-6E8A-4147-A177-3AD203B41FA5}">
                      <a16:colId xmlns:a16="http://schemas.microsoft.com/office/drawing/2014/main" val="2396025965"/>
                    </a:ext>
                  </a:extLst>
                </a:gridCol>
                <a:gridCol w="493776">
                  <a:extLst>
                    <a:ext uri="{9D8B030D-6E8A-4147-A177-3AD203B41FA5}">
                      <a16:colId xmlns:a16="http://schemas.microsoft.com/office/drawing/2014/main" val="2584213832"/>
                    </a:ext>
                  </a:extLst>
                </a:gridCol>
                <a:gridCol w="493776">
                  <a:extLst>
                    <a:ext uri="{9D8B030D-6E8A-4147-A177-3AD203B41FA5}">
                      <a16:colId xmlns:a16="http://schemas.microsoft.com/office/drawing/2014/main" val="4126189527"/>
                    </a:ext>
                  </a:extLst>
                </a:gridCol>
                <a:gridCol w="493776">
                  <a:extLst>
                    <a:ext uri="{9D8B030D-6E8A-4147-A177-3AD203B41FA5}">
                      <a16:colId xmlns:a16="http://schemas.microsoft.com/office/drawing/2014/main" val="1118183036"/>
                    </a:ext>
                  </a:extLst>
                </a:gridCol>
                <a:gridCol w="493776">
                  <a:extLst>
                    <a:ext uri="{9D8B030D-6E8A-4147-A177-3AD203B41FA5}">
                      <a16:colId xmlns:a16="http://schemas.microsoft.com/office/drawing/2014/main" val="3787273818"/>
                    </a:ext>
                  </a:extLst>
                </a:gridCol>
                <a:gridCol w="493776">
                  <a:extLst>
                    <a:ext uri="{9D8B030D-6E8A-4147-A177-3AD203B41FA5}">
                      <a16:colId xmlns:a16="http://schemas.microsoft.com/office/drawing/2014/main" val="3721183711"/>
                    </a:ext>
                  </a:extLst>
                </a:gridCol>
                <a:gridCol w="493776">
                  <a:extLst>
                    <a:ext uri="{9D8B030D-6E8A-4147-A177-3AD203B41FA5}">
                      <a16:colId xmlns:a16="http://schemas.microsoft.com/office/drawing/2014/main" val="1263845522"/>
                    </a:ext>
                  </a:extLst>
                </a:gridCol>
                <a:gridCol w="493776">
                  <a:extLst>
                    <a:ext uri="{9D8B030D-6E8A-4147-A177-3AD203B41FA5}">
                      <a16:colId xmlns:a16="http://schemas.microsoft.com/office/drawing/2014/main" val="1274937184"/>
                    </a:ext>
                  </a:extLst>
                </a:gridCol>
                <a:gridCol w="493776">
                  <a:extLst>
                    <a:ext uri="{9D8B030D-6E8A-4147-A177-3AD203B41FA5}">
                      <a16:colId xmlns:a16="http://schemas.microsoft.com/office/drawing/2014/main" val="46794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6601266"/>
                  </a:ext>
                </a:extLst>
              </a:tr>
            </a:tbl>
          </a:graphicData>
        </a:graphic>
      </p:graphicFrame>
      <p:sp>
        <p:nvSpPr>
          <p:cNvPr id="4" name="Text Placeholder 3">
            <a:extLst>
              <a:ext uri="{FF2B5EF4-FFF2-40B4-BE49-F238E27FC236}">
                <a16:creationId xmlns:a16="http://schemas.microsoft.com/office/drawing/2014/main" id="{D2A4BCDD-DCB3-4462-9C55-F57D20147AF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127132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3C50B-6AAF-4125-BBF6-2C1E33A58685}"/>
              </a:ext>
            </a:extLst>
          </p:cNvPr>
          <p:cNvSpPr>
            <a:spLocks noGrp="1"/>
          </p:cNvSpPr>
          <p:nvPr>
            <p:ph type="title"/>
          </p:nvPr>
        </p:nvSpPr>
        <p:spPr/>
        <p:txBody>
          <a:bodyPr/>
          <a:lstStyle/>
          <a:p>
            <a:r>
              <a:rPr lang="en-US"/>
              <a:t>Instagram Posts Table with Fans | wirberlin - 2 of 16</a:t>
            </a:r>
          </a:p>
        </p:txBody>
      </p:sp>
      <p:graphicFrame>
        <p:nvGraphicFramePr>
          <p:cNvPr id="5" name="Table Placeholder 4">
            <a:extLst>
              <a:ext uri="{FF2B5EF4-FFF2-40B4-BE49-F238E27FC236}">
                <a16:creationId xmlns:a16="http://schemas.microsoft.com/office/drawing/2014/main" id="{6EC6FFA2-E22B-4D8A-9A1E-D21786C91B62}"/>
              </a:ext>
            </a:extLst>
          </p:cNvPr>
          <p:cNvGraphicFramePr>
            <a:graphicFrameLocks noGrp="1"/>
          </p:cNvGraphicFramePr>
          <p:nvPr>
            <p:ph type="tbl" sz="quarter" idx="13"/>
            <p:extLst>
              <p:ext uri="{D42A27DB-BD31-4B8C-83A1-F6EECF244321}">
                <p14:modId xmlns:p14="http://schemas.microsoft.com/office/powerpoint/2010/main" val="254574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37811374"/>
                    </a:ext>
                  </a:extLst>
                </a:gridCol>
                <a:gridCol w="1069848">
                  <a:extLst>
                    <a:ext uri="{9D8B030D-6E8A-4147-A177-3AD203B41FA5}">
                      <a16:colId xmlns:a16="http://schemas.microsoft.com/office/drawing/2014/main" val="1258688063"/>
                    </a:ext>
                  </a:extLst>
                </a:gridCol>
                <a:gridCol w="493776">
                  <a:extLst>
                    <a:ext uri="{9D8B030D-6E8A-4147-A177-3AD203B41FA5}">
                      <a16:colId xmlns:a16="http://schemas.microsoft.com/office/drawing/2014/main" val="2096955433"/>
                    </a:ext>
                  </a:extLst>
                </a:gridCol>
                <a:gridCol w="493776">
                  <a:extLst>
                    <a:ext uri="{9D8B030D-6E8A-4147-A177-3AD203B41FA5}">
                      <a16:colId xmlns:a16="http://schemas.microsoft.com/office/drawing/2014/main" val="1466264541"/>
                    </a:ext>
                  </a:extLst>
                </a:gridCol>
                <a:gridCol w="493776">
                  <a:extLst>
                    <a:ext uri="{9D8B030D-6E8A-4147-A177-3AD203B41FA5}">
                      <a16:colId xmlns:a16="http://schemas.microsoft.com/office/drawing/2014/main" val="2457978109"/>
                    </a:ext>
                  </a:extLst>
                </a:gridCol>
                <a:gridCol w="493776">
                  <a:extLst>
                    <a:ext uri="{9D8B030D-6E8A-4147-A177-3AD203B41FA5}">
                      <a16:colId xmlns:a16="http://schemas.microsoft.com/office/drawing/2014/main" val="3462555362"/>
                    </a:ext>
                  </a:extLst>
                </a:gridCol>
                <a:gridCol w="493776">
                  <a:extLst>
                    <a:ext uri="{9D8B030D-6E8A-4147-A177-3AD203B41FA5}">
                      <a16:colId xmlns:a16="http://schemas.microsoft.com/office/drawing/2014/main" val="1213073625"/>
                    </a:ext>
                  </a:extLst>
                </a:gridCol>
                <a:gridCol w="493776">
                  <a:extLst>
                    <a:ext uri="{9D8B030D-6E8A-4147-A177-3AD203B41FA5}">
                      <a16:colId xmlns:a16="http://schemas.microsoft.com/office/drawing/2014/main" val="1326097527"/>
                    </a:ext>
                  </a:extLst>
                </a:gridCol>
                <a:gridCol w="493776">
                  <a:extLst>
                    <a:ext uri="{9D8B030D-6E8A-4147-A177-3AD203B41FA5}">
                      <a16:colId xmlns:a16="http://schemas.microsoft.com/office/drawing/2014/main" val="3479835334"/>
                    </a:ext>
                  </a:extLst>
                </a:gridCol>
                <a:gridCol w="493776">
                  <a:extLst>
                    <a:ext uri="{9D8B030D-6E8A-4147-A177-3AD203B41FA5}">
                      <a16:colId xmlns:a16="http://schemas.microsoft.com/office/drawing/2014/main" val="2100881580"/>
                    </a:ext>
                  </a:extLst>
                </a:gridCol>
                <a:gridCol w="493776">
                  <a:extLst>
                    <a:ext uri="{9D8B030D-6E8A-4147-A177-3AD203B41FA5}">
                      <a16:colId xmlns:a16="http://schemas.microsoft.com/office/drawing/2014/main" val="467000545"/>
                    </a:ext>
                  </a:extLst>
                </a:gridCol>
                <a:gridCol w="493776">
                  <a:extLst>
                    <a:ext uri="{9D8B030D-6E8A-4147-A177-3AD203B41FA5}">
                      <a16:colId xmlns:a16="http://schemas.microsoft.com/office/drawing/2014/main" val="732457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9005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- 2023-06-18 16:01:20</a:t>
                      </a:r>
                      <a:r>
                        <a:rPr kumimoji="0" lang="de-DE" sz="1000" b="0" i="0" u="none" strike="noStrike" kern="1200" cap="none" spc="0" normalizeH="0" baseline="0" noProof="0">
                          <a:ln>
                            <a:noFill/>
                          </a:ln>
                          <a:solidFill>
                            <a:prstClr val="black"/>
                          </a:solidFill>
                          <a:effectLst/>
                          <a:uLnTx/>
                          <a:uFillTx/>
                          <a:latin typeface="Calibri"/>
                          <a:ea typeface="+mn-ea"/>
                          <a:cs typeface="+mn-cs"/>
                        </a:rPr>
                        <a:t>
 Schritt für Schritt, immer und immer weiter. Maren Schiller ist leidenschaftliche Läuferin. Die Influencerin und Moderatorin nimmt ihre Follower fast täglich mit in ihren Alltag - und auf ihre Strecken in der Hauptstadt.🏃🏼‍♀️ Bekannt ist sie auch dafür, dass sie einmal das ganze Berliner U-Bahn-Netz abgelaufen ist. 😯 Irre gut, oder?
Für die Special Olympics World Games engagiert sie sich als „Friend of the Game“, hat mit den Sportlerinnen und Sportlern geübt und hat einen Tipp zur Inklusion im Sport: „Nicht immer nur Angst haben, etwas Falsches zu machen - sondern auch wirklich offen Fragen zu stellen, miteinander zu sein und Support zu leisten.“ 🙌
Wir haben Maren zum Interview getroffen. Und wie sollte es auch anders sein? Wir sind mitgelaufen! 
Checkt das Video aus und lernt Maren besser kennen.✔️
🎤Wie engagiert ihr euch bei den Special Olympics World Games? Schreibt es uns! 👇
#wirBerlin #MarenSchiller #LaufenInBerlin
#SpecialOlympicsWorldGames #Berlin2023
#ZusammenUnschlagbar #Sport #Fitness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https://quintly-image-storage.s3.amazonaws.com/5f66ee1d6fbe9724e0bec194b980deb3/9f175d983c1ca371288167ef1c6617fc.jpg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52758</a:t>
                      </a:r>
                    </a:p>
                  </a:txBody>
                  <a:tcPr/>
                </a:tc>
                <a:extLst>
                  <a:ext uri="{0D108BD9-81ED-4DB2-BD59-A6C34878D82A}">
                    <a16:rowId xmlns:a16="http://schemas.microsoft.com/office/drawing/2014/main" val="3292853616"/>
                  </a:ext>
                </a:extLst>
              </a:tr>
            </a:tbl>
          </a:graphicData>
        </a:graphic>
      </p:graphicFrame>
      <p:sp>
        <p:nvSpPr>
          <p:cNvPr id="4" name="Text Placeholder 3">
            <a:extLst>
              <a:ext uri="{FF2B5EF4-FFF2-40B4-BE49-F238E27FC236}">
                <a16:creationId xmlns:a16="http://schemas.microsoft.com/office/drawing/2014/main" id="{B4F47176-5337-4FC9-B591-41FDF84A8F2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744361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9D56-F419-42B3-B9F0-86A032EE1ECC}"/>
              </a:ext>
            </a:extLst>
          </p:cNvPr>
          <p:cNvSpPr>
            <a:spLocks noGrp="1"/>
          </p:cNvSpPr>
          <p:nvPr>
            <p:ph type="title"/>
          </p:nvPr>
        </p:nvSpPr>
        <p:spPr/>
        <p:txBody>
          <a:bodyPr/>
          <a:lstStyle/>
          <a:p>
            <a:r>
              <a:rPr lang="en-US"/>
              <a:t>Instagram Posts Table with Fans | wirberlin - 3 of 16</a:t>
            </a:r>
          </a:p>
        </p:txBody>
      </p:sp>
      <p:graphicFrame>
        <p:nvGraphicFramePr>
          <p:cNvPr id="5" name="Table Placeholder 4">
            <a:extLst>
              <a:ext uri="{FF2B5EF4-FFF2-40B4-BE49-F238E27FC236}">
                <a16:creationId xmlns:a16="http://schemas.microsoft.com/office/drawing/2014/main" id="{EFA6C126-A3E1-4675-8B71-B63340DBEB46}"/>
              </a:ext>
            </a:extLst>
          </p:cNvPr>
          <p:cNvGraphicFramePr>
            <a:graphicFrameLocks noGrp="1"/>
          </p:cNvGraphicFramePr>
          <p:nvPr>
            <p:ph type="tbl" sz="quarter" idx="13"/>
            <p:extLst>
              <p:ext uri="{D42A27DB-BD31-4B8C-83A1-F6EECF244321}">
                <p14:modId xmlns:p14="http://schemas.microsoft.com/office/powerpoint/2010/main" val="344054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7248027"/>
                    </a:ext>
                  </a:extLst>
                </a:gridCol>
                <a:gridCol w="1069848">
                  <a:extLst>
                    <a:ext uri="{9D8B030D-6E8A-4147-A177-3AD203B41FA5}">
                      <a16:colId xmlns:a16="http://schemas.microsoft.com/office/drawing/2014/main" val="1340751177"/>
                    </a:ext>
                  </a:extLst>
                </a:gridCol>
                <a:gridCol w="493776">
                  <a:extLst>
                    <a:ext uri="{9D8B030D-6E8A-4147-A177-3AD203B41FA5}">
                      <a16:colId xmlns:a16="http://schemas.microsoft.com/office/drawing/2014/main" val="450511183"/>
                    </a:ext>
                  </a:extLst>
                </a:gridCol>
                <a:gridCol w="493776">
                  <a:extLst>
                    <a:ext uri="{9D8B030D-6E8A-4147-A177-3AD203B41FA5}">
                      <a16:colId xmlns:a16="http://schemas.microsoft.com/office/drawing/2014/main" val="1536593767"/>
                    </a:ext>
                  </a:extLst>
                </a:gridCol>
                <a:gridCol w="493776">
                  <a:extLst>
                    <a:ext uri="{9D8B030D-6E8A-4147-A177-3AD203B41FA5}">
                      <a16:colId xmlns:a16="http://schemas.microsoft.com/office/drawing/2014/main" val="2385711108"/>
                    </a:ext>
                  </a:extLst>
                </a:gridCol>
                <a:gridCol w="493776">
                  <a:extLst>
                    <a:ext uri="{9D8B030D-6E8A-4147-A177-3AD203B41FA5}">
                      <a16:colId xmlns:a16="http://schemas.microsoft.com/office/drawing/2014/main" val="797719496"/>
                    </a:ext>
                  </a:extLst>
                </a:gridCol>
                <a:gridCol w="493776">
                  <a:extLst>
                    <a:ext uri="{9D8B030D-6E8A-4147-A177-3AD203B41FA5}">
                      <a16:colId xmlns:a16="http://schemas.microsoft.com/office/drawing/2014/main" val="4018777363"/>
                    </a:ext>
                  </a:extLst>
                </a:gridCol>
                <a:gridCol w="493776">
                  <a:extLst>
                    <a:ext uri="{9D8B030D-6E8A-4147-A177-3AD203B41FA5}">
                      <a16:colId xmlns:a16="http://schemas.microsoft.com/office/drawing/2014/main" val="1104621865"/>
                    </a:ext>
                  </a:extLst>
                </a:gridCol>
                <a:gridCol w="493776">
                  <a:extLst>
                    <a:ext uri="{9D8B030D-6E8A-4147-A177-3AD203B41FA5}">
                      <a16:colId xmlns:a16="http://schemas.microsoft.com/office/drawing/2014/main" val="2696437284"/>
                    </a:ext>
                  </a:extLst>
                </a:gridCol>
                <a:gridCol w="493776">
                  <a:extLst>
                    <a:ext uri="{9D8B030D-6E8A-4147-A177-3AD203B41FA5}">
                      <a16:colId xmlns:a16="http://schemas.microsoft.com/office/drawing/2014/main" val="1002830066"/>
                    </a:ext>
                  </a:extLst>
                </a:gridCol>
                <a:gridCol w="493776">
                  <a:extLst>
                    <a:ext uri="{9D8B030D-6E8A-4147-A177-3AD203B41FA5}">
                      <a16:colId xmlns:a16="http://schemas.microsoft.com/office/drawing/2014/main" val="2901174173"/>
                    </a:ext>
                  </a:extLst>
                </a:gridCol>
                <a:gridCol w="493776">
                  <a:extLst>
                    <a:ext uri="{9D8B030D-6E8A-4147-A177-3AD203B41FA5}">
                      <a16:colId xmlns:a16="http://schemas.microsoft.com/office/drawing/2014/main" val="30920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9013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- 2023-06-15 15:56:30</a:t>
                      </a:r>
                      <a:r>
                        <a:rPr kumimoji="0" lang="de-DE" sz="1000" b="0" i="0" u="none" strike="noStrike" kern="1200" cap="none" spc="0" normalizeH="0" baseline="0" noProof="0">
                          <a:ln>
                            <a:noFill/>
                          </a:ln>
                          <a:solidFill>
                            <a:prstClr val="black"/>
                          </a:solidFill>
                          <a:effectLst/>
                          <a:uLnTx/>
                          <a:uFillTx/>
                          <a:latin typeface="Calibri"/>
                          <a:ea typeface="+mn-ea"/>
                          <a:cs typeface="+mn-cs"/>
                        </a:rPr>
                        <a:t>
 Berlin ist Hauptstadt. Bei uns leben 3,7 Millionen Menschen - also ist immer viel los. Viel los ist auch beim Gast unserer neuen Podcastfolge von „Kiez &amp; Schnauze“. Wir haben mit Staatsanwalt Dr. Bastian D. geredet. Über? Die Sicherheit in Berlin und wie der Alltag eines Berliner Staatsanwaltes aussieht!
Dr. Bastian D. ist ein waschechter Berliner, ist hier geboren und arbeitet seit 2014 als Staatsanwalt in der Hauptstadt. In seinem Beruf hat er schon einige skurrile Situationen mitbekommen. ⚖️ Kleiner Spoiler: Es geht um Aktenzeichen XY, McDonalds und Kunst-Urin. 🙊
Hostin @jana.heinisch hat ihn auch gefragt, wie gefährlich sein Job ist und ob es Staatsanwälte gibt, die Polizeischutz erhalten. Ihr wollt die Antworten darauf? Dann unbedingt die neue Podcastfolge von „Kiez &amp; Schnauze“ hören. 🎧
🎤 Was denkt ihr? Wie steht Berlin im Vergleich zu anderen Hauptstädten in puncto Sicherheit da? Schreibt es uns!👇
#KiezUndSchnauze #wirBerlin #BerlinPodcast #Staatsanwalt #BerlinBerlin #Podcast #JanaHeinisch #Spotify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https://quintly-image-storage.s3.amazonaws.com/5f66ee1d6fbe9724e0bec194b980deb3/41e2c785cc054759be0c974cc9374586.jpg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45004</a:t>
                      </a:r>
                    </a:p>
                  </a:txBody>
                  <a:tcPr/>
                </a:tc>
                <a:extLst>
                  <a:ext uri="{0D108BD9-81ED-4DB2-BD59-A6C34878D82A}">
                    <a16:rowId xmlns:a16="http://schemas.microsoft.com/office/drawing/2014/main" val="691213889"/>
                  </a:ext>
                </a:extLst>
              </a:tr>
            </a:tbl>
          </a:graphicData>
        </a:graphic>
      </p:graphicFrame>
      <p:sp>
        <p:nvSpPr>
          <p:cNvPr id="4" name="Text Placeholder 3">
            <a:extLst>
              <a:ext uri="{FF2B5EF4-FFF2-40B4-BE49-F238E27FC236}">
                <a16:creationId xmlns:a16="http://schemas.microsoft.com/office/drawing/2014/main" id="{5108CDF7-D9B1-4E1D-85FA-2CE060E3A41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20740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6059D-A172-4FAC-9714-FD40127B968D}"/>
              </a:ext>
            </a:extLst>
          </p:cNvPr>
          <p:cNvSpPr>
            <a:spLocks noGrp="1"/>
          </p:cNvSpPr>
          <p:nvPr>
            <p:ph type="title"/>
          </p:nvPr>
        </p:nvSpPr>
        <p:spPr/>
        <p:txBody>
          <a:bodyPr/>
          <a:lstStyle/>
          <a:p>
            <a:r>
              <a:rPr lang="en-US"/>
              <a:t>Instagram Posts Table with Fans | wirberlin - 4 of 16</a:t>
            </a:r>
          </a:p>
        </p:txBody>
      </p:sp>
      <p:graphicFrame>
        <p:nvGraphicFramePr>
          <p:cNvPr id="5" name="Table Placeholder 4">
            <a:extLst>
              <a:ext uri="{FF2B5EF4-FFF2-40B4-BE49-F238E27FC236}">
                <a16:creationId xmlns:a16="http://schemas.microsoft.com/office/drawing/2014/main" id="{4F8256A5-5697-4786-AAA2-76F811437B76}"/>
              </a:ext>
            </a:extLst>
          </p:cNvPr>
          <p:cNvGraphicFramePr>
            <a:graphicFrameLocks noGrp="1"/>
          </p:cNvGraphicFramePr>
          <p:nvPr>
            <p:ph type="tbl" sz="quarter" idx="13"/>
            <p:extLst>
              <p:ext uri="{D42A27DB-BD31-4B8C-83A1-F6EECF244321}">
                <p14:modId xmlns:p14="http://schemas.microsoft.com/office/powerpoint/2010/main" val="117633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89761476"/>
                    </a:ext>
                  </a:extLst>
                </a:gridCol>
                <a:gridCol w="1069848">
                  <a:extLst>
                    <a:ext uri="{9D8B030D-6E8A-4147-A177-3AD203B41FA5}">
                      <a16:colId xmlns:a16="http://schemas.microsoft.com/office/drawing/2014/main" val="1181286546"/>
                    </a:ext>
                  </a:extLst>
                </a:gridCol>
                <a:gridCol w="493776">
                  <a:extLst>
                    <a:ext uri="{9D8B030D-6E8A-4147-A177-3AD203B41FA5}">
                      <a16:colId xmlns:a16="http://schemas.microsoft.com/office/drawing/2014/main" val="1430147015"/>
                    </a:ext>
                  </a:extLst>
                </a:gridCol>
                <a:gridCol w="493776">
                  <a:extLst>
                    <a:ext uri="{9D8B030D-6E8A-4147-A177-3AD203B41FA5}">
                      <a16:colId xmlns:a16="http://schemas.microsoft.com/office/drawing/2014/main" val="2153710062"/>
                    </a:ext>
                  </a:extLst>
                </a:gridCol>
                <a:gridCol w="493776">
                  <a:extLst>
                    <a:ext uri="{9D8B030D-6E8A-4147-A177-3AD203B41FA5}">
                      <a16:colId xmlns:a16="http://schemas.microsoft.com/office/drawing/2014/main" val="2600154439"/>
                    </a:ext>
                  </a:extLst>
                </a:gridCol>
                <a:gridCol w="493776">
                  <a:extLst>
                    <a:ext uri="{9D8B030D-6E8A-4147-A177-3AD203B41FA5}">
                      <a16:colId xmlns:a16="http://schemas.microsoft.com/office/drawing/2014/main" val="3354232987"/>
                    </a:ext>
                  </a:extLst>
                </a:gridCol>
                <a:gridCol w="493776">
                  <a:extLst>
                    <a:ext uri="{9D8B030D-6E8A-4147-A177-3AD203B41FA5}">
                      <a16:colId xmlns:a16="http://schemas.microsoft.com/office/drawing/2014/main" val="2465782583"/>
                    </a:ext>
                  </a:extLst>
                </a:gridCol>
                <a:gridCol w="493776">
                  <a:extLst>
                    <a:ext uri="{9D8B030D-6E8A-4147-A177-3AD203B41FA5}">
                      <a16:colId xmlns:a16="http://schemas.microsoft.com/office/drawing/2014/main" val="3510448252"/>
                    </a:ext>
                  </a:extLst>
                </a:gridCol>
                <a:gridCol w="493776">
                  <a:extLst>
                    <a:ext uri="{9D8B030D-6E8A-4147-A177-3AD203B41FA5}">
                      <a16:colId xmlns:a16="http://schemas.microsoft.com/office/drawing/2014/main" val="1915101674"/>
                    </a:ext>
                  </a:extLst>
                </a:gridCol>
                <a:gridCol w="493776">
                  <a:extLst>
                    <a:ext uri="{9D8B030D-6E8A-4147-A177-3AD203B41FA5}">
                      <a16:colId xmlns:a16="http://schemas.microsoft.com/office/drawing/2014/main" val="2640425897"/>
                    </a:ext>
                  </a:extLst>
                </a:gridCol>
                <a:gridCol w="493776">
                  <a:extLst>
                    <a:ext uri="{9D8B030D-6E8A-4147-A177-3AD203B41FA5}">
                      <a16:colId xmlns:a16="http://schemas.microsoft.com/office/drawing/2014/main" val="2752388260"/>
                    </a:ext>
                  </a:extLst>
                </a:gridCol>
                <a:gridCol w="493776">
                  <a:extLst>
                    <a:ext uri="{9D8B030D-6E8A-4147-A177-3AD203B41FA5}">
                      <a16:colId xmlns:a16="http://schemas.microsoft.com/office/drawing/2014/main" val="352047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0522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- 2023-06-28 16:04:37</a:t>
                      </a:r>
                      <a:r>
                        <a:rPr kumimoji="0" lang="de-DE" sz="1000" b="0" i="0" u="none" strike="noStrike" kern="1200" cap="none" spc="0" normalizeH="0" baseline="0" noProof="0">
                          <a:ln>
                            <a:noFill/>
                          </a:ln>
                          <a:solidFill>
                            <a:prstClr val="black"/>
                          </a:solidFill>
                          <a:effectLst/>
                          <a:uLnTx/>
                          <a:uFillTx/>
                          <a:latin typeface="Calibri"/>
                          <a:ea typeface="+mn-ea"/>
                          <a:cs typeface="+mn-cs"/>
                        </a:rPr>
                        <a:t>
 Willkommen in Köpenick, dem grünen Juwel Berlins! 🌳 Hier treffen sich die malerische Dahme, der idyllische Müggelsee und die schöne Spree. Ihr wollt dem Trubel der Stadt entfliehen und in die natürliche Schönheit Berlins eintauchen? Dann seid ihr in diesem Stadtteil richtig! 
Wusstet ihr, dass der Müggelsee der größte See in Berlin ist? 🌊 Der perfekte Ort zum Segeln, Schwimmen und Stand-Up Paddelboarden. Die perfekte Ergänzung dazu sind die Müggelberge - die höchste natürliche Erhebung der Hauptstadt. Noch ein Fun Fact: Köpenick besteht zu fast 70 Prozent aus Wald- und Wassergebieten. Das bietet doch eine wunderbare grüne Oase zum Entspannen. 
Köpenick ist jedoch nicht nur ein Ort für Naturliebhaber und Naturliebhaberinnen, sondern auch für Sportfans. Denn hier findet ihr das Stadion des 1. FC Union Berlin, der seine Heimspiele in der Alten Försterei austrägt. ⚽ Das Stadion wurde 1920 eröffnet und ist das größte, reine Fußballstadion in Berlin. 
Zum flanieren eignet sich die Altstadt-Köpenick, entlang den malerischen Häusern und charmanten Geschäften. Sehenswert sind auch das Schloss Köpenick, das letzte Barockschloss Berlins und das Rathaus, mit dem repräsentativen Treppenaufgang. 
🎤 Was macht ihr am liebsten im Sommer in Köpenick? 
#WirBerlin #Köpenick #FCUnion #AlteFörsterei #Müggelsee #BerlinerStadtteile
© guijarro97
© Arne Müseler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https://quintly-image-storage.s3.amazonaws.com/5f66ee1d6fbe9724e0bec194b980deb3/608db9c662c383d89d29dc62b3cc8edb.jpg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22427</a:t>
                      </a:r>
                    </a:p>
                  </a:txBody>
                  <a:tcPr/>
                </a:tc>
                <a:extLst>
                  <a:ext uri="{0D108BD9-81ED-4DB2-BD59-A6C34878D82A}">
                    <a16:rowId xmlns:a16="http://schemas.microsoft.com/office/drawing/2014/main" val="2654908315"/>
                  </a:ext>
                </a:extLst>
              </a:tr>
            </a:tbl>
          </a:graphicData>
        </a:graphic>
      </p:graphicFrame>
      <p:sp>
        <p:nvSpPr>
          <p:cNvPr id="4" name="Text Placeholder 3">
            <a:extLst>
              <a:ext uri="{FF2B5EF4-FFF2-40B4-BE49-F238E27FC236}">
                <a16:creationId xmlns:a16="http://schemas.microsoft.com/office/drawing/2014/main" id="{A6E4043C-15A1-4D12-80DA-EE9EC1C827DA}"/>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619725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ADAFF-43EC-4F9B-A136-39707540DDC7}"/>
              </a:ext>
            </a:extLst>
          </p:cNvPr>
          <p:cNvSpPr>
            <a:spLocks noGrp="1"/>
          </p:cNvSpPr>
          <p:nvPr>
            <p:ph type="title"/>
          </p:nvPr>
        </p:nvSpPr>
        <p:spPr/>
        <p:txBody>
          <a:bodyPr/>
          <a:lstStyle/>
          <a:p>
            <a:r>
              <a:rPr lang="en-US"/>
              <a:t>Instagram Posts Table with Fans | wirberlin - 5 of 16</a:t>
            </a:r>
          </a:p>
        </p:txBody>
      </p:sp>
      <p:graphicFrame>
        <p:nvGraphicFramePr>
          <p:cNvPr id="5" name="Table Placeholder 4">
            <a:extLst>
              <a:ext uri="{FF2B5EF4-FFF2-40B4-BE49-F238E27FC236}">
                <a16:creationId xmlns:a16="http://schemas.microsoft.com/office/drawing/2014/main" id="{CB08AB2E-D7BF-4798-ADC7-9AB1CCB9177B}"/>
              </a:ext>
            </a:extLst>
          </p:cNvPr>
          <p:cNvGraphicFramePr>
            <a:graphicFrameLocks noGrp="1"/>
          </p:cNvGraphicFramePr>
          <p:nvPr>
            <p:ph type="tbl" sz="quarter" idx="13"/>
            <p:extLst>
              <p:ext uri="{D42A27DB-BD31-4B8C-83A1-F6EECF244321}">
                <p14:modId xmlns:p14="http://schemas.microsoft.com/office/powerpoint/2010/main" val="419527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53863618"/>
                    </a:ext>
                  </a:extLst>
                </a:gridCol>
                <a:gridCol w="1069848">
                  <a:extLst>
                    <a:ext uri="{9D8B030D-6E8A-4147-A177-3AD203B41FA5}">
                      <a16:colId xmlns:a16="http://schemas.microsoft.com/office/drawing/2014/main" val="828162298"/>
                    </a:ext>
                  </a:extLst>
                </a:gridCol>
                <a:gridCol w="493776">
                  <a:extLst>
                    <a:ext uri="{9D8B030D-6E8A-4147-A177-3AD203B41FA5}">
                      <a16:colId xmlns:a16="http://schemas.microsoft.com/office/drawing/2014/main" val="2322197253"/>
                    </a:ext>
                  </a:extLst>
                </a:gridCol>
                <a:gridCol w="493776">
                  <a:extLst>
                    <a:ext uri="{9D8B030D-6E8A-4147-A177-3AD203B41FA5}">
                      <a16:colId xmlns:a16="http://schemas.microsoft.com/office/drawing/2014/main" val="3596627937"/>
                    </a:ext>
                  </a:extLst>
                </a:gridCol>
                <a:gridCol w="493776">
                  <a:extLst>
                    <a:ext uri="{9D8B030D-6E8A-4147-A177-3AD203B41FA5}">
                      <a16:colId xmlns:a16="http://schemas.microsoft.com/office/drawing/2014/main" val="1259645299"/>
                    </a:ext>
                  </a:extLst>
                </a:gridCol>
                <a:gridCol w="493776">
                  <a:extLst>
                    <a:ext uri="{9D8B030D-6E8A-4147-A177-3AD203B41FA5}">
                      <a16:colId xmlns:a16="http://schemas.microsoft.com/office/drawing/2014/main" val="3212155809"/>
                    </a:ext>
                  </a:extLst>
                </a:gridCol>
                <a:gridCol w="493776">
                  <a:extLst>
                    <a:ext uri="{9D8B030D-6E8A-4147-A177-3AD203B41FA5}">
                      <a16:colId xmlns:a16="http://schemas.microsoft.com/office/drawing/2014/main" val="2589774605"/>
                    </a:ext>
                  </a:extLst>
                </a:gridCol>
                <a:gridCol w="493776">
                  <a:extLst>
                    <a:ext uri="{9D8B030D-6E8A-4147-A177-3AD203B41FA5}">
                      <a16:colId xmlns:a16="http://schemas.microsoft.com/office/drawing/2014/main" val="2365596793"/>
                    </a:ext>
                  </a:extLst>
                </a:gridCol>
                <a:gridCol w="493776">
                  <a:extLst>
                    <a:ext uri="{9D8B030D-6E8A-4147-A177-3AD203B41FA5}">
                      <a16:colId xmlns:a16="http://schemas.microsoft.com/office/drawing/2014/main" val="4253256873"/>
                    </a:ext>
                  </a:extLst>
                </a:gridCol>
                <a:gridCol w="493776">
                  <a:extLst>
                    <a:ext uri="{9D8B030D-6E8A-4147-A177-3AD203B41FA5}">
                      <a16:colId xmlns:a16="http://schemas.microsoft.com/office/drawing/2014/main" val="3799341551"/>
                    </a:ext>
                  </a:extLst>
                </a:gridCol>
                <a:gridCol w="493776">
                  <a:extLst>
                    <a:ext uri="{9D8B030D-6E8A-4147-A177-3AD203B41FA5}">
                      <a16:colId xmlns:a16="http://schemas.microsoft.com/office/drawing/2014/main" val="913874937"/>
                    </a:ext>
                  </a:extLst>
                </a:gridCol>
                <a:gridCol w="493776">
                  <a:extLst>
                    <a:ext uri="{9D8B030D-6E8A-4147-A177-3AD203B41FA5}">
                      <a16:colId xmlns:a16="http://schemas.microsoft.com/office/drawing/2014/main" val="416351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83570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- 2023-06-25 16:07:40</a:t>
                      </a:r>
                      <a:r>
                        <a:rPr kumimoji="0" lang="de-DE" sz="1000" b="0" i="0" u="none" strike="noStrike" kern="1200" cap="none" spc="0" normalizeH="0" baseline="0" noProof="0">
                          <a:ln>
                            <a:noFill/>
                          </a:ln>
                          <a:solidFill>
                            <a:prstClr val="black"/>
                          </a:solidFill>
                          <a:effectLst/>
                          <a:uLnTx/>
                          <a:uFillTx/>
                          <a:latin typeface="Calibri"/>
                          <a:ea typeface="+mn-ea"/>
                          <a:cs typeface="+mn-cs"/>
                        </a:rPr>
                        <a:t>
 Berlin ist bekannt für seine Vielfalt und einzigartigen Stadtteile! 🌆 Wir haben uns mit den Stereotypen von drei Berliner Stadtteilen auseinandergesetzt und fordern euch nun heraus: Erkennt ihr alle drei Stadtteile nur anhand der Klischees? 🕵️‍♀️🔍 
Welcher Stadtteil verbirgt sich hinter der hohen Kinderwagen-Dichte? 👶 Und welcher ist für die Vielzahl an Hertha-Fans bekannt? 😁
Natürlich ist es wichtig, die Klischees mit einem Augenzwinkern zu betrachten - und mal im Ernst, gerade diese Stereotypen zeigen doch, wie vielseitig unsere Hauptstadt ist. 😍 Hier ist für alle etwas dabei. 😊
Also, von welchen drei Stadtteilen ist hier die Rede? Schreibt es uns? 👇
#WirBerlin #WirSindEinBerlin #BerlinBerlin #Typisch Berlin #BerlinLife #BerlinHome #Kiez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https://quintly-image-storage.s3.amazonaws.com/5f66ee1d6fbe9724e0bec194b980deb3/4cf543bc9ea392c9ce5255d301371f08.jpg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12446</a:t>
                      </a:r>
                    </a:p>
                  </a:txBody>
                  <a:tcPr/>
                </a:tc>
                <a:extLst>
                  <a:ext uri="{0D108BD9-81ED-4DB2-BD59-A6C34878D82A}">
                    <a16:rowId xmlns:a16="http://schemas.microsoft.com/office/drawing/2014/main" val="3865505227"/>
                  </a:ext>
                </a:extLst>
              </a:tr>
            </a:tbl>
          </a:graphicData>
        </a:graphic>
      </p:graphicFrame>
      <p:sp>
        <p:nvSpPr>
          <p:cNvPr id="4" name="Text Placeholder 3">
            <a:extLst>
              <a:ext uri="{FF2B5EF4-FFF2-40B4-BE49-F238E27FC236}">
                <a16:creationId xmlns:a16="http://schemas.microsoft.com/office/drawing/2014/main" id="{A159B0A8-DBD0-4906-9B68-AF3C40C3EB5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753814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C962-D384-48A1-84DA-14BFA13F7CB8}"/>
              </a:ext>
            </a:extLst>
          </p:cNvPr>
          <p:cNvSpPr>
            <a:spLocks noGrp="1"/>
          </p:cNvSpPr>
          <p:nvPr>
            <p:ph type="title"/>
          </p:nvPr>
        </p:nvSpPr>
        <p:spPr/>
        <p:txBody>
          <a:bodyPr/>
          <a:lstStyle/>
          <a:p>
            <a:r>
              <a:rPr lang="en-US"/>
              <a:t>Instagram Posts Table with Fans | wirberlin - 6 of 16</a:t>
            </a:r>
          </a:p>
        </p:txBody>
      </p:sp>
      <p:graphicFrame>
        <p:nvGraphicFramePr>
          <p:cNvPr id="5" name="Table Placeholder 4">
            <a:extLst>
              <a:ext uri="{FF2B5EF4-FFF2-40B4-BE49-F238E27FC236}">
                <a16:creationId xmlns:a16="http://schemas.microsoft.com/office/drawing/2014/main" id="{779AB5B6-433E-4CA1-9836-E76A452AB317}"/>
              </a:ext>
            </a:extLst>
          </p:cNvPr>
          <p:cNvGraphicFramePr>
            <a:graphicFrameLocks noGrp="1"/>
          </p:cNvGraphicFramePr>
          <p:nvPr>
            <p:ph type="tbl" sz="quarter" idx="13"/>
            <p:extLst>
              <p:ext uri="{D42A27DB-BD31-4B8C-83A1-F6EECF244321}">
                <p14:modId xmlns:p14="http://schemas.microsoft.com/office/powerpoint/2010/main" val="500174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8146341"/>
                    </a:ext>
                  </a:extLst>
                </a:gridCol>
                <a:gridCol w="1069848">
                  <a:extLst>
                    <a:ext uri="{9D8B030D-6E8A-4147-A177-3AD203B41FA5}">
                      <a16:colId xmlns:a16="http://schemas.microsoft.com/office/drawing/2014/main" val="3860632941"/>
                    </a:ext>
                  </a:extLst>
                </a:gridCol>
                <a:gridCol w="493776">
                  <a:extLst>
                    <a:ext uri="{9D8B030D-6E8A-4147-A177-3AD203B41FA5}">
                      <a16:colId xmlns:a16="http://schemas.microsoft.com/office/drawing/2014/main" val="322476694"/>
                    </a:ext>
                  </a:extLst>
                </a:gridCol>
                <a:gridCol w="493776">
                  <a:extLst>
                    <a:ext uri="{9D8B030D-6E8A-4147-A177-3AD203B41FA5}">
                      <a16:colId xmlns:a16="http://schemas.microsoft.com/office/drawing/2014/main" val="576832327"/>
                    </a:ext>
                  </a:extLst>
                </a:gridCol>
                <a:gridCol w="493776">
                  <a:extLst>
                    <a:ext uri="{9D8B030D-6E8A-4147-A177-3AD203B41FA5}">
                      <a16:colId xmlns:a16="http://schemas.microsoft.com/office/drawing/2014/main" val="2622974387"/>
                    </a:ext>
                  </a:extLst>
                </a:gridCol>
                <a:gridCol w="493776">
                  <a:extLst>
                    <a:ext uri="{9D8B030D-6E8A-4147-A177-3AD203B41FA5}">
                      <a16:colId xmlns:a16="http://schemas.microsoft.com/office/drawing/2014/main" val="63584132"/>
                    </a:ext>
                  </a:extLst>
                </a:gridCol>
                <a:gridCol w="493776">
                  <a:extLst>
                    <a:ext uri="{9D8B030D-6E8A-4147-A177-3AD203B41FA5}">
                      <a16:colId xmlns:a16="http://schemas.microsoft.com/office/drawing/2014/main" val="368189011"/>
                    </a:ext>
                  </a:extLst>
                </a:gridCol>
                <a:gridCol w="493776">
                  <a:extLst>
                    <a:ext uri="{9D8B030D-6E8A-4147-A177-3AD203B41FA5}">
                      <a16:colId xmlns:a16="http://schemas.microsoft.com/office/drawing/2014/main" val="1350992064"/>
                    </a:ext>
                  </a:extLst>
                </a:gridCol>
                <a:gridCol w="493776">
                  <a:extLst>
                    <a:ext uri="{9D8B030D-6E8A-4147-A177-3AD203B41FA5}">
                      <a16:colId xmlns:a16="http://schemas.microsoft.com/office/drawing/2014/main" val="1161982158"/>
                    </a:ext>
                  </a:extLst>
                </a:gridCol>
                <a:gridCol w="493776">
                  <a:extLst>
                    <a:ext uri="{9D8B030D-6E8A-4147-A177-3AD203B41FA5}">
                      <a16:colId xmlns:a16="http://schemas.microsoft.com/office/drawing/2014/main" val="2026965572"/>
                    </a:ext>
                  </a:extLst>
                </a:gridCol>
                <a:gridCol w="493776">
                  <a:extLst>
                    <a:ext uri="{9D8B030D-6E8A-4147-A177-3AD203B41FA5}">
                      <a16:colId xmlns:a16="http://schemas.microsoft.com/office/drawing/2014/main" val="284964157"/>
                    </a:ext>
                  </a:extLst>
                </a:gridCol>
                <a:gridCol w="493776">
                  <a:extLst>
                    <a:ext uri="{9D8B030D-6E8A-4147-A177-3AD203B41FA5}">
                      <a16:colId xmlns:a16="http://schemas.microsoft.com/office/drawing/2014/main" val="2554224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0766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- 2023-06-06 16:01:39</a:t>
                      </a:r>
                      <a:r>
                        <a:rPr kumimoji="0" lang="de-DE" sz="1000" b="0" i="0" u="none" strike="noStrike" kern="1200" cap="none" spc="0" normalizeH="0" baseline="0" noProof="0">
                          <a:ln>
                            <a:noFill/>
                          </a:ln>
                          <a:solidFill>
                            <a:prstClr val="black"/>
                          </a:solidFill>
                          <a:effectLst/>
                          <a:uLnTx/>
                          <a:uFillTx/>
                          <a:latin typeface="Calibri"/>
                          <a:ea typeface="+mn-ea"/>
                          <a:cs typeface="+mn-cs"/>
                        </a:rPr>
                        <a:t>
 Berlin – Metropole und Dorf? Oh ja, unsere Hauptstadt kann beides! 🌆🏡 Hier wird euch das Beste aus beiden Welten geboten: Wolkenkratzer und Fachwerkhäuser, Großstadttrubel und ländliche Gemütlichkeit. 
Ihr habt Lust auf dörfliche Idylle? Dann ist unser #HiddenGem genau das Richtige für euch! 😍
Es geht nach Neukölln ins Rixdorf, welches sich zwischen der Karl-Marx-Straße und der Sonnenallee befindet. Aber wie ist das kleine Dörfchen entstanden? 🧐 Lasst uns eine kleine Zeitreise machen: Vor langer Zeit, im Jahr 1737, fanden böhmische Geflüchtete hier Zuflucht. Was als Schutz begann, wurde zu ihrem neuen Zuhause. Handwerk war ihre Stärke 🛠️ und bis heute könnt ihr auf dem Richardsplatz die Magie der Vergangenheit spüren - mit einer Kutschenwerkstatt und der ältesten Schmiede in Berlin, die noch in Betrieb ist. 🔨🚗 
Noch mehr Einblicke in die Historie könnt ihr übrigens im "Museum im Böhmischen Dorf" erhalten. 💡
Aber Rixdorf hat nicht nur historischen Charme zu bieten! Hier trifft auch Kultur auf Kulinarik - denn nach einem Spaziergang durch die engen Gassen könnt ihr euch mit selbstgebrautem Bier, deftigen Speisen und köstlichem Kaffee verwöhnen lassen. 🍻🍴☕️
🎤 Wer von euch war schonmal im Rixdorf? Lasst es uns wissen! 👇
Ein großes Dankeschön für die schönen Bilder geht an @ilumiere, @neukoellnimherzen und @perspixacity_photography! 😍
#WirBerlin #WirSindEinBerlin #BerlinBerlin #Rixdorf #BerlinPhotography #BerlinLife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https://quintly-image-storage.s3.amazonaws.com/5f66ee1d6fbe9724e0bec194b980deb3/32cc8b1069bb6ca99b601b14fba688b3.jpg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7930</a:t>
                      </a:r>
                    </a:p>
                  </a:txBody>
                  <a:tcPr/>
                </a:tc>
                <a:extLst>
                  <a:ext uri="{0D108BD9-81ED-4DB2-BD59-A6C34878D82A}">
                    <a16:rowId xmlns:a16="http://schemas.microsoft.com/office/drawing/2014/main" val="3630603316"/>
                  </a:ext>
                </a:extLst>
              </a:tr>
            </a:tbl>
          </a:graphicData>
        </a:graphic>
      </p:graphicFrame>
      <p:sp>
        <p:nvSpPr>
          <p:cNvPr id="4" name="Text Placeholder 3">
            <a:extLst>
              <a:ext uri="{FF2B5EF4-FFF2-40B4-BE49-F238E27FC236}">
                <a16:creationId xmlns:a16="http://schemas.microsoft.com/office/drawing/2014/main" id="{6D67BF04-63B1-4167-8C44-7F51308539E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123353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9428-D5D5-4840-A75F-41028DBE2927}"/>
              </a:ext>
            </a:extLst>
          </p:cNvPr>
          <p:cNvSpPr>
            <a:spLocks noGrp="1"/>
          </p:cNvSpPr>
          <p:nvPr>
            <p:ph type="title"/>
          </p:nvPr>
        </p:nvSpPr>
        <p:spPr/>
        <p:txBody>
          <a:bodyPr/>
          <a:lstStyle/>
          <a:p>
            <a:r>
              <a:rPr lang="en-US"/>
              <a:t>Instagram Posts Table with Fans | wirberlin - 7 of 16</a:t>
            </a:r>
          </a:p>
        </p:txBody>
      </p:sp>
      <p:graphicFrame>
        <p:nvGraphicFramePr>
          <p:cNvPr id="5" name="Table Placeholder 4">
            <a:extLst>
              <a:ext uri="{FF2B5EF4-FFF2-40B4-BE49-F238E27FC236}">
                <a16:creationId xmlns:a16="http://schemas.microsoft.com/office/drawing/2014/main" id="{5BDDB179-2129-49DF-A6D1-9AC83AA79440}"/>
              </a:ext>
            </a:extLst>
          </p:cNvPr>
          <p:cNvGraphicFramePr>
            <a:graphicFrameLocks noGrp="1"/>
          </p:cNvGraphicFramePr>
          <p:nvPr>
            <p:ph type="tbl" sz="quarter" idx="13"/>
            <p:extLst>
              <p:ext uri="{D42A27DB-BD31-4B8C-83A1-F6EECF244321}">
                <p14:modId xmlns:p14="http://schemas.microsoft.com/office/powerpoint/2010/main" val="3621396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16482322"/>
                    </a:ext>
                  </a:extLst>
                </a:gridCol>
                <a:gridCol w="1069848">
                  <a:extLst>
                    <a:ext uri="{9D8B030D-6E8A-4147-A177-3AD203B41FA5}">
                      <a16:colId xmlns:a16="http://schemas.microsoft.com/office/drawing/2014/main" val="2972667823"/>
                    </a:ext>
                  </a:extLst>
                </a:gridCol>
                <a:gridCol w="493776">
                  <a:extLst>
                    <a:ext uri="{9D8B030D-6E8A-4147-A177-3AD203B41FA5}">
                      <a16:colId xmlns:a16="http://schemas.microsoft.com/office/drawing/2014/main" val="1351466005"/>
                    </a:ext>
                  </a:extLst>
                </a:gridCol>
                <a:gridCol w="493776">
                  <a:extLst>
                    <a:ext uri="{9D8B030D-6E8A-4147-A177-3AD203B41FA5}">
                      <a16:colId xmlns:a16="http://schemas.microsoft.com/office/drawing/2014/main" val="1974042432"/>
                    </a:ext>
                  </a:extLst>
                </a:gridCol>
                <a:gridCol w="493776">
                  <a:extLst>
                    <a:ext uri="{9D8B030D-6E8A-4147-A177-3AD203B41FA5}">
                      <a16:colId xmlns:a16="http://schemas.microsoft.com/office/drawing/2014/main" val="51732075"/>
                    </a:ext>
                  </a:extLst>
                </a:gridCol>
                <a:gridCol w="493776">
                  <a:extLst>
                    <a:ext uri="{9D8B030D-6E8A-4147-A177-3AD203B41FA5}">
                      <a16:colId xmlns:a16="http://schemas.microsoft.com/office/drawing/2014/main" val="3310618552"/>
                    </a:ext>
                  </a:extLst>
                </a:gridCol>
                <a:gridCol w="493776">
                  <a:extLst>
                    <a:ext uri="{9D8B030D-6E8A-4147-A177-3AD203B41FA5}">
                      <a16:colId xmlns:a16="http://schemas.microsoft.com/office/drawing/2014/main" val="3949106980"/>
                    </a:ext>
                  </a:extLst>
                </a:gridCol>
                <a:gridCol w="493776">
                  <a:extLst>
                    <a:ext uri="{9D8B030D-6E8A-4147-A177-3AD203B41FA5}">
                      <a16:colId xmlns:a16="http://schemas.microsoft.com/office/drawing/2014/main" val="3941044339"/>
                    </a:ext>
                  </a:extLst>
                </a:gridCol>
                <a:gridCol w="493776">
                  <a:extLst>
                    <a:ext uri="{9D8B030D-6E8A-4147-A177-3AD203B41FA5}">
                      <a16:colId xmlns:a16="http://schemas.microsoft.com/office/drawing/2014/main" val="2590850709"/>
                    </a:ext>
                  </a:extLst>
                </a:gridCol>
                <a:gridCol w="493776">
                  <a:extLst>
                    <a:ext uri="{9D8B030D-6E8A-4147-A177-3AD203B41FA5}">
                      <a16:colId xmlns:a16="http://schemas.microsoft.com/office/drawing/2014/main" val="1454199888"/>
                    </a:ext>
                  </a:extLst>
                </a:gridCol>
                <a:gridCol w="493776">
                  <a:extLst>
                    <a:ext uri="{9D8B030D-6E8A-4147-A177-3AD203B41FA5}">
                      <a16:colId xmlns:a16="http://schemas.microsoft.com/office/drawing/2014/main" val="1878733145"/>
                    </a:ext>
                  </a:extLst>
                </a:gridCol>
                <a:gridCol w="493776">
                  <a:extLst>
                    <a:ext uri="{9D8B030D-6E8A-4147-A177-3AD203B41FA5}">
                      <a16:colId xmlns:a16="http://schemas.microsoft.com/office/drawing/2014/main" val="223519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91444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- 2023-06-08 16:12:21</a:t>
                      </a:r>
                      <a:r>
                        <a:rPr kumimoji="0" lang="de-DE" sz="1000" b="0" i="0" u="none" strike="noStrike" kern="1200" cap="none" spc="0" normalizeH="0" baseline="0" noProof="0">
                          <a:ln>
                            <a:noFill/>
                          </a:ln>
                          <a:solidFill>
                            <a:prstClr val="black"/>
                          </a:solidFill>
                          <a:effectLst/>
                          <a:uLnTx/>
                          <a:uFillTx/>
                          <a:latin typeface="Calibri"/>
                          <a:ea typeface="+mn-ea"/>
                          <a:cs typeface="+mn-cs"/>
                        </a:rPr>
                        <a:t>
 Ihr wollt die Weite der Hauptstadt einfangen und atemberaubende Ausblicke genießen? 🤩 Dann haben wir drei tolle Aussichtspunkte für euch! 👇
Grunewaldturm: Höhenflug im Grünen - der beeindruckende Grunewaldturm im Herzen des Grunewalds. Die 204 Stufen zur Aussichtsplattform lohnen sich! Auf 36 Meter Höhe könnt ihr einen herrlichen Blick über die Havel, den Wannsee und den Grunewald genießen. 🥰
Viktoriapark: Mitten in Kreuzberg gibt’s Berlins höchsten innerstädtischen Berg, gekrönt von einem Nationaldenkmal. Doch der wahre Höhepunkt ist der malerische Wasserfall, der den steilen Hang hinabstürzt und eine täuschend echte Gebirgslandschaft zaubert. Taucht ein in die wilde Romantik, lauscht dem Rauschen des Wassers und genießet den Aufstieg zu einem atemberaubenden Blick auf die Berliner Innenstadt. 😍
Wolkenhain: Ihr wollt In den Wolken schweben? Das ist möglich, im faszinierenden Wolkenhain über den Baumwipfeln des Marzahner Kienbergs. Die weiße Wolke besteht aus 170 Stahlknoten, erstrahlt bei Nacht in bunten Farben und bietet einen Panorama-Blick auf Berlins Skyline. 🌥️
Danke an @im_an10, @chrisblnpictures und @sven_plusminus  für die großartigen Bilder! ☺️
🎤 Was sind eure Lieblingsaussichtspunkte in Berlin? 
#BerlinBerlin #WirBerlin #BerlinPhotography #Viktoriapark #Grunewaldturm #Wolkenhain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https://quintly-image-storage.s3.amazonaws.com/5f66ee1d6fbe9724e0bec194b980deb3/7d3b0ee1c59b413b560af2fd41e34b71.jpg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6579</a:t>
                      </a:r>
                    </a:p>
                  </a:txBody>
                  <a:tcPr/>
                </a:tc>
                <a:extLst>
                  <a:ext uri="{0D108BD9-81ED-4DB2-BD59-A6C34878D82A}">
                    <a16:rowId xmlns:a16="http://schemas.microsoft.com/office/drawing/2014/main" val="1966833578"/>
                  </a:ext>
                </a:extLst>
              </a:tr>
            </a:tbl>
          </a:graphicData>
        </a:graphic>
      </p:graphicFrame>
      <p:sp>
        <p:nvSpPr>
          <p:cNvPr id="4" name="Text Placeholder 3">
            <a:extLst>
              <a:ext uri="{FF2B5EF4-FFF2-40B4-BE49-F238E27FC236}">
                <a16:creationId xmlns:a16="http://schemas.microsoft.com/office/drawing/2014/main" id="{AB682C93-D186-42D1-8B35-AABDBE49991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633325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EEB05-7D1A-4134-BD2B-7EC9F4162CEE}"/>
              </a:ext>
            </a:extLst>
          </p:cNvPr>
          <p:cNvSpPr>
            <a:spLocks noGrp="1"/>
          </p:cNvSpPr>
          <p:nvPr>
            <p:ph type="title"/>
          </p:nvPr>
        </p:nvSpPr>
        <p:spPr/>
        <p:txBody>
          <a:bodyPr/>
          <a:lstStyle/>
          <a:p>
            <a:r>
              <a:rPr lang="en-US"/>
              <a:t>Instagram Posts Table with Fans | wirberlin - 8 of 16</a:t>
            </a:r>
          </a:p>
        </p:txBody>
      </p:sp>
      <p:graphicFrame>
        <p:nvGraphicFramePr>
          <p:cNvPr id="5" name="Table Placeholder 4">
            <a:extLst>
              <a:ext uri="{FF2B5EF4-FFF2-40B4-BE49-F238E27FC236}">
                <a16:creationId xmlns:a16="http://schemas.microsoft.com/office/drawing/2014/main" id="{C056956D-DF88-42F3-965E-2C1F609F0099}"/>
              </a:ext>
            </a:extLst>
          </p:cNvPr>
          <p:cNvGraphicFramePr>
            <a:graphicFrameLocks noGrp="1"/>
          </p:cNvGraphicFramePr>
          <p:nvPr>
            <p:ph type="tbl" sz="quarter" idx="13"/>
            <p:extLst>
              <p:ext uri="{D42A27DB-BD31-4B8C-83A1-F6EECF244321}">
                <p14:modId xmlns:p14="http://schemas.microsoft.com/office/powerpoint/2010/main" val="295343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19188184"/>
                    </a:ext>
                  </a:extLst>
                </a:gridCol>
                <a:gridCol w="1069848">
                  <a:extLst>
                    <a:ext uri="{9D8B030D-6E8A-4147-A177-3AD203B41FA5}">
                      <a16:colId xmlns:a16="http://schemas.microsoft.com/office/drawing/2014/main" val="2291025904"/>
                    </a:ext>
                  </a:extLst>
                </a:gridCol>
                <a:gridCol w="493776">
                  <a:extLst>
                    <a:ext uri="{9D8B030D-6E8A-4147-A177-3AD203B41FA5}">
                      <a16:colId xmlns:a16="http://schemas.microsoft.com/office/drawing/2014/main" val="1877317910"/>
                    </a:ext>
                  </a:extLst>
                </a:gridCol>
                <a:gridCol w="493776">
                  <a:extLst>
                    <a:ext uri="{9D8B030D-6E8A-4147-A177-3AD203B41FA5}">
                      <a16:colId xmlns:a16="http://schemas.microsoft.com/office/drawing/2014/main" val="76580224"/>
                    </a:ext>
                  </a:extLst>
                </a:gridCol>
                <a:gridCol w="493776">
                  <a:extLst>
                    <a:ext uri="{9D8B030D-6E8A-4147-A177-3AD203B41FA5}">
                      <a16:colId xmlns:a16="http://schemas.microsoft.com/office/drawing/2014/main" val="578999279"/>
                    </a:ext>
                  </a:extLst>
                </a:gridCol>
                <a:gridCol w="493776">
                  <a:extLst>
                    <a:ext uri="{9D8B030D-6E8A-4147-A177-3AD203B41FA5}">
                      <a16:colId xmlns:a16="http://schemas.microsoft.com/office/drawing/2014/main" val="1442759899"/>
                    </a:ext>
                  </a:extLst>
                </a:gridCol>
                <a:gridCol w="493776">
                  <a:extLst>
                    <a:ext uri="{9D8B030D-6E8A-4147-A177-3AD203B41FA5}">
                      <a16:colId xmlns:a16="http://schemas.microsoft.com/office/drawing/2014/main" val="1954547905"/>
                    </a:ext>
                  </a:extLst>
                </a:gridCol>
                <a:gridCol w="493776">
                  <a:extLst>
                    <a:ext uri="{9D8B030D-6E8A-4147-A177-3AD203B41FA5}">
                      <a16:colId xmlns:a16="http://schemas.microsoft.com/office/drawing/2014/main" val="2904390807"/>
                    </a:ext>
                  </a:extLst>
                </a:gridCol>
                <a:gridCol w="493776">
                  <a:extLst>
                    <a:ext uri="{9D8B030D-6E8A-4147-A177-3AD203B41FA5}">
                      <a16:colId xmlns:a16="http://schemas.microsoft.com/office/drawing/2014/main" val="2433979363"/>
                    </a:ext>
                  </a:extLst>
                </a:gridCol>
                <a:gridCol w="493776">
                  <a:extLst>
                    <a:ext uri="{9D8B030D-6E8A-4147-A177-3AD203B41FA5}">
                      <a16:colId xmlns:a16="http://schemas.microsoft.com/office/drawing/2014/main" val="1921803547"/>
                    </a:ext>
                  </a:extLst>
                </a:gridCol>
                <a:gridCol w="493776">
                  <a:extLst>
                    <a:ext uri="{9D8B030D-6E8A-4147-A177-3AD203B41FA5}">
                      <a16:colId xmlns:a16="http://schemas.microsoft.com/office/drawing/2014/main" val="105390022"/>
                    </a:ext>
                  </a:extLst>
                </a:gridCol>
                <a:gridCol w="493776">
                  <a:extLst>
                    <a:ext uri="{9D8B030D-6E8A-4147-A177-3AD203B41FA5}">
                      <a16:colId xmlns:a16="http://schemas.microsoft.com/office/drawing/2014/main" val="107775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223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- 2023-06-23 16:02:13</a:t>
                      </a:r>
                      <a:r>
                        <a:rPr kumimoji="0" lang="de-DE" sz="1000" b="0" i="0" u="none" strike="noStrike" kern="1200" cap="none" spc="0" normalizeH="0" baseline="0" noProof="0">
                          <a:ln>
                            <a:noFill/>
                          </a:ln>
                          <a:solidFill>
                            <a:prstClr val="black"/>
                          </a:solidFill>
                          <a:effectLst/>
                          <a:uLnTx/>
                          <a:uFillTx/>
                          <a:latin typeface="Calibri"/>
                          <a:ea typeface="+mn-ea"/>
                          <a:cs typeface="+mn-cs"/>
                        </a:rPr>
                        <a:t>
 Die Special Olympics World Games in der Sportmetropole Berlin sind in vollem Gange! 😍 
Mit über 50.000 jubelnden Zuschauerinnen und Zuschauern auf den Rängen des Olympiastadions wurden letztes Wochenende die Wettkämpfe feierlich eröffnet.
Die letzten Tage der größten inklusiven Sportveranstaltung weltweit waren atemberaubend! 💥 Von Adrenalin geladenen Wettkämpfen bis hin zu herzergreifenden Triumphen – das Motto #ZusammenUnschlagbar ist in ganz Berlin zu spüren! Keine Grenzen, keine Limits – nur pure Begeisterung und Zusammenhalt! 🤝💚
Jung und Alt aus insgesamt 192 Nationen kommen hier seit sechs Tagen zusammen und begeistern uns mit hochklassigem Sport! Die jüngste Teilnehmerin, Valery Vera aus Paraguay, ist gerade einmal 12 Jahre alt und rockt die Rhythmische Sportgymnastik! 💃 Und die älteste Teilnehmerin, stolze 81 Jahre alt, führt das Bowling-Team aus Neuseeland an! 🎳
Ein riesiges Dankeschön gilt auch den rund 18.000 Volunteers, die Tag für Tag ihr Herzblut und ihre Unterstützung einbringen! 🙌🤩
Also, lasst uns die letzten zwei Tage der Special Olympics World Games in Berlin gemeinsam zu einem unvergesslichen Grande Finale machen, das uns noch lange in Erinnerung bleiben wird! 🎊
Was hat euch in den letzten Tagen am besten gefallen? 👇
#WirBerlin #WirSindEinBerlin #Berlin2023 #SpecialOlympicsWorldGames #UnbeatableTogether #SportmetropoleBerlin #BerlinBerlin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https://quintly-image-storage.s3.amazonaws.com/5f66ee1d6fbe9724e0bec194b980deb3/712142d1a54a66bd7642624be087b25b.jpg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6124</a:t>
                      </a:r>
                    </a:p>
                  </a:txBody>
                  <a:tcPr/>
                </a:tc>
                <a:extLst>
                  <a:ext uri="{0D108BD9-81ED-4DB2-BD59-A6C34878D82A}">
                    <a16:rowId xmlns:a16="http://schemas.microsoft.com/office/drawing/2014/main" val="397538274"/>
                  </a:ext>
                </a:extLst>
              </a:tr>
            </a:tbl>
          </a:graphicData>
        </a:graphic>
      </p:graphicFrame>
      <p:sp>
        <p:nvSpPr>
          <p:cNvPr id="4" name="Text Placeholder 3">
            <a:extLst>
              <a:ext uri="{FF2B5EF4-FFF2-40B4-BE49-F238E27FC236}">
                <a16:creationId xmlns:a16="http://schemas.microsoft.com/office/drawing/2014/main" id="{2399CDFC-C3F1-4A86-943E-82431E7BC19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292142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A8345-BC24-438F-ACBC-8CEC69D0CB53}"/>
              </a:ext>
            </a:extLst>
          </p:cNvPr>
          <p:cNvSpPr>
            <a:spLocks noGrp="1"/>
          </p:cNvSpPr>
          <p:nvPr>
            <p:ph type="title"/>
          </p:nvPr>
        </p:nvSpPr>
        <p:spPr/>
        <p:txBody>
          <a:bodyPr/>
          <a:lstStyle/>
          <a:p>
            <a:r>
              <a:rPr lang="en-US"/>
              <a:t>Instagram Posts Table with Fans | wirberlin - 9 of 16</a:t>
            </a:r>
          </a:p>
        </p:txBody>
      </p:sp>
      <p:graphicFrame>
        <p:nvGraphicFramePr>
          <p:cNvPr id="5" name="Table Placeholder 4">
            <a:extLst>
              <a:ext uri="{FF2B5EF4-FFF2-40B4-BE49-F238E27FC236}">
                <a16:creationId xmlns:a16="http://schemas.microsoft.com/office/drawing/2014/main" id="{946F6C70-8C41-4402-9CDA-3CB2CBAA5141}"/>
              </a:ext>
            </a:extLst>
          </p:cNvPr>
          <p:cNvGraphicFramePr>
            <a:graphicFrameLocks noGrp="1"/>
          </p:cNvGraphicFramePr>
          <p:nvPr>
            <p:ph type="tbl" sz="quarter" idx="13"/>
            <p:extLst>
              <p:ext uri="{D42A27DB-BD31-4B8C-83A1-F6EECF244321}">
                <p14:modId xmlns:p14="http://schemas.microsoft.com/office/powerpoint/2010/main" val="1696702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69837542"/>
                    </a:ext>
                  </a:extLst>
                </a:gridCol>
                <a:gridCol w="1069848">
                  <a:extLst>
                    <a:ext uri="{9D8B030D-6E8A-4147-A177-3AD203B41FA5}">
                      <a16:colId xmlns:a16="http://schemas.microsoft.com/office/drawing/2014/main" val="2676700696"/>
                    </a:ext>
                  </a:extLst>
                </a:gridCol>
                <a:gridCol w="493776">
                  <a:extLst>
                    <a:ext uri="{9D8B030D-6E8A-4147-A177-3AD203B41FA5}">
                      <a16:colId xmlns:a16="http://schemas.microsoft.com/office/drawing/2014/main" val="397159239"/>
                    </a:ext>
                  </a:extLst>
                </a:gridCol>
                <a:gridCol w="493776">
                  <a:extLst>
                    <a:ext uri="{9D8B030D-6E8A-4147-A177-3AD203B41FA5}">
                      <a16:colId xmlns:a16="http://schemas.microsoft.com/office/drawing/2014/main" val="1425141603"/>
                    </a:ext>
                  </a:extLst>
                </a:gridCol>
                <a:gridCol w="493776">
                  <a:extLst>
                    <a:ext uri="{9D8B030D-6E8A-4147-A177-3AD203B41FA5}">
                      <a16:colId xmlns:a16="http://schemas.microsoft.com/office/drawing/2014/main" val="2580096505"/>
                    </a:ext>
                  </a:extLst>
                </a:gridCol>
                <a:gridCol w="493776">
                  <a:extLst>
                    <a:ext uri="{9D8B030D-6E8A-4147-A177-3AD203B41FA5}">
                      <a16:colId xmlns:a16="http://schemas.microsoft.com/office/drawing/2014/main" val="2724161366"/>
                    </a:ext>
                  </a:extLst>
                </a:gridCol>
                <a:gridCol w="493776">
                  <a:extLst>
                    <a:ext uri="{9D8B030D-6E8A-4147-A177-3AD203B41FA5}">
                      <a16:colId xmlns:a16="http://schemas.microsoft.com/office/drawing/2014/main" val="517989176"/>
                    </a:ext>
                  </a:extLst>
                </a:gridCol>
                <a:gridCol w="493776">
                  <a:extLst>
                    <a:ext uri="{9D8B030D-6E8A-4147-A177-3AD203B41FA5}">
                      <a16:colId xmlns:a16="http://schemas.microsoft.com/office/drawing/2014/main" val="1984486773"/>
                    </a:ext>
                  </a:extLst>
                </a:gridCol>
                <a:gridCol w="493776">
                  <a:extLst>
                    <a:ext uri="{9D8B030D-6E8A-4147-A177-3AD203B41FA5}">
                      <a16:colId xmlns:a16="http://schemas.microsoft.com/office/drawing/2014/main" val="3828948233"/>
                    </a:ext>
                  </a:extLst>
                </a:gridCol>
                <a:gridCol w="493776">
                  <a:extLst>
                    <a:ext uri="{9D8B030D-6E8A-4147-A177-3AD203B41FA5}">
                      <a16:colId xmlns:a16="http://schemas.microsoft.com/office/drawing/2014/main" val="2420261600"/>
                    </a:ext>
                  </a:extLst>
                </a:gridCol>
                <a:gridCol w="493776">
                  <a:extLst>
                    <a:ext uri="{9D8B030D-6E8A-4147-A177-3AD203B41FA5}">
                      <a16:colId xmlns:a16="http://schemas.microsoft.com/office/drawing/2014/main" val="1865567951"/>
                    </a:ext>
                  </a:extLst>
                </a:gridCol>
                <a:gridCol w="493776">
                  <a:extLst>
                    <a:ext uri="{9D8B030D-6E8A-4147-A177-3AD203B41FA5}">
                      <a16:colId xmlns:a16="http://schemas.microsoft.com/office/drawing/2014/main" val="3143870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0881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- 2023-06-29 16:03:15</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dass Berlin auf Platz zwei der europäischen Städte mit den meisten öffentlichen Grünanlagen liegt? 🙌
Und genau das zeigt auch unser Video! 😍
An dieser Stelle geht ein riesiges DANKE an unsere Community für die inspirierenden Aufnahmen grüner Oasen in Berlin.💚
Von versteckten grünen Ecken bis hin zu üppigen Parks – lasst euch von der grünen Vielfalt unserer Hauptstadt verzaubern! 🙌
#WirBerlin #WirSindEinBerlin #BerlinBerlin #BildDesMonats #BerlinFotografie #BerlinPark #BerlinFoto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https://quintly-image-storage.s3.amazonaws.com/5f66ee1d6fbe9724e0bec194b980deb3/10f6b5843506a8e1fa2accaee4594888.jpg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5246</a:t>
                      </a:r>
                    </a:p>
                  </a:txBody>
                  <a:tcPr/>
                </a:tc>
                <a:extLst>
                  <a:ext uri="{0D108BD9-81ED-4DB2-BD59-A6C34878D82A}">
                    <a16:rowId xmlns:a16="http://schemas.microsoft.com/office/drawing/2014/main" val="1482301693"/>
                  </a:ext>
                </a:extLst>
              </a:tr>
            </a:tbl>
          </a:graphicData>
        </a:graphic>
      </p:graphicFrame>
      <p:sp>
        <p:nvSpPr>
          <p:cNvPr id="4" name="Text Placeholder 3">
            <a:extLst>
              <a:ext uri="{FF2B5EF4-FFF2-40B4-BE49-F238E27FC236}">
                <a16:creationId xmlns:a16="http://schemas.microsoft.com/office/drawing/2014/main" id="{C017A70E-4B77-4DEA-9ACB-10B72E84771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824364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3C5A1-F2AB-457C-B01E-5CC7D85A2732}"/>
              </a:ext>
            </a:extLst>
          </p:cNvPr>
          <p:cNvSpPr>
            <a:spLocks noGrp="1"/>
          </p:cNvSpPr>
          <p:nvPr>
            <p:ph type="title"/>
          </p:nvPr>
        </p:nvSpPr>
        <p:spPr/>
        <p:txBody>
          <a:bodyPr/>
          <a:lstStyle/>
          <a:p>
            <a:r>
              <a:rPr lang="en-US"/>
              <a:t>Instagram Posts Table with Fans | wirberlin - 10 of 16</a:t>
            </a:r>
          </a:p>
        </p:txBody>
      </p:sp>
      <p:graphicFrame>
        <p:nvGraphicFramePr>
          <p:cNvPr id="5" name="Table Placeholder 4">
            <a:extLst>
              <a:ext uri="{FF2B5EF4-FFF2-40B4-BE49-F238E27FC236}">
                <a16:creationId xmlns:a16="http://schemas.microsoft.com/office/drawing/2014/main" id="{601AD476-B229-470B-9229-BFBEC2D32823}"/>
              </a:ext>
            </a:extLst>
          </p:cNvPr>
          <p:cNvGraphicFramePr>
            <a:graphicFrameLocks noGrp="1"/>
          </p:cNvGraphicFramePr>
          <p:nvPr>
            <p:ph type="tbl" sz="quarter" idx="13"/>
            <p:extLst>
              <p:ext uri="{D42A27DB-BD31-4B8C-83A1-F6EECF244321}">
                <p14:modId xmlns:p14="http://schemas.microsoft.com/office/powerpoint/2010/main" val="2826988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34102952"/>
                    </a:ext>
                  </a:extLst>
                </a:gridCol>
                <a:gridCol w="1069848">
                  <a:extLst>
                    <a:ext uri="{9D8B030D-6E8A-4147-A177-3AD203B41FA5}">
                      <a16:colId xmlns:a16="http://schemas.microsoft.com/office/drawing/2014/main" val="2380402544"/>
                    </a:ext>
                  </a:extLst>
                </a:gridCol>
                <a:gridCol w="493776">
                  <a:extLst>
                    <a:ext uri="{9D8B030D-6E8A-4147-A177-3AD203B41FA5}">
                      <a16:colId xmlns:a16="http://schemas.microsoft.com/office/drawing/2014/main" val="2200675031"/>
                    </a:ext>
                  </a:extLst>
                </a:gridCol>
                <a:gridCol w="493776">
                  <a:extLst>
                    <a:ext uri="{9D8B030D-6E8A-4147-A177-3AD203B41FA5}">
                      <a16:colId xmlns:a16="http://schemas.microsoft.com/office/drawing/2014/main" val="2491995791"/>
                    </a:ext>
                  </a:extLst>
                </a:gridCol>
                <a:gridCol w="493776">
                  <a:extLst>
                    <a:ext uri="{9D8B030D-6E8A-4147-A177-3AD203B41FA5}">
                      <a16:colId xmlns:a16="http://schemas.microsoft.com/office/drawing/2014/main" val="3234938709"/>
                    </a:ext>
                  </a:extLst>
                </a:gridCol>
                <a:gridCol w="493776">
                  <a:extLst>
                    <a:ext uri="{9D8B030D-6E8A-4147-A177-3AD203B41FA5}">
                      <a16:colId xmlns:a16="http://schemas.microsoft.com/office/drawing/2014/main" val="3288553092"/>
                    </a:ext>
                  </a:extLst>
                </a:gridCol>
                <a:gridCol w="493776">
                  <a:extLst>
                    <a:ext uri="{9D8B030D-6E8A-4147-A177-3AD203B41FA5}">
                      <a16:colId xmlns:a16="http://schemas.microsoft.com/office/drawing/2014/main" val="3533760155"/>
                    </a:ext>
                  </a:extLst>
                </a:gridCol>
                <a:gridCol w="493776">
                  <a:extLst>
                    <a:ext uri="{9D8B030D-6E8A-4147-A177-3AD203B41FA5}">
                      <a16:colId xmlns:a16="http://schemas.microsoft.com/office/drawing/2014/main" val="1511055776"/>
                    </a:ext>
                  </a:extLst>
                </a:gridCol>
                <a:gridCol w="493776">
                  <a:extLst>
                    <a:ext uri="{9D8B030D-6E8A-4147-A177-3AD203B41FA5}">
                      <a16:colId xmlns:a16="http://schemas.microsoft.com/office/drawing/2014/main" val="3721128123"/>
                    </a:ext>
                  </a:extLst>
                </a:gridCol>
                <a:gridCol w="493776">
                  <a:extLst>
                    <a:ext uri="{9D8B030D-6E8A-4147-A177-3AD203B41FA5}">
                      <a16:colId xmlns:a16="http://schemas.microsoft.com/office/drawing/2014/main" val="3441831170"/>
                    </a:ext>
                  </a:extLst>
                </a:gridCol>
                <a:gridCol w="493776">
                  <a:extLst>
                    <a:ext uri="{9D8B030D-6E8A-4147-A177-3AD203B41FA5}">
                      <a16:colId xmlns:a16="http://schemas.microsoft.com/office/drawing/2014/main" val="9500652"/>
                    </a:ext>
                  </a:extLst>
                </a:gridCol>
                <a:gridCol w="493776">
                  <a:extLst>
                    <a:ext uri="{9D8B030D-6E8A-4147-A177-3AD203B41FA5}">
                      <a16:colId xmlns:a16="http://schemas.microsoft.com/office/drawing/2014/main" val="147377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0051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- 2023-06-02 15:51:28</a:t>
                      </a:r>
                      <a:r>
                        <a:rPr kumimoji="0" lang="de-DE" sz="1000" b="0" i="0" u="none" strike="noStrike" kern="1200" cap="none" spc="0" normalizeH="0" baseline="0" noProof="0">
                          <a:ln>
                            <a:noFill/>
                          </a:ln>
                          <a:solidFill>
                            <a:prstClr val="black"/>
                          </a:solidFill>
                          <a:effectLst/>
                          <a:uLnTx/>
                          <a:uFillTx/>
                          <a:latin typeface="Calibri"/>
                          <a:ea typeface="+mn-ea"/>
                          <a:cs typeface="+mn-cs"/>
                        </a:rPr>
                        <a:t>
 Am Montag startet die re:publica in Berlin - das Festival für die digitale Gesellschaft! Wer sich für Digitalisierung, Medien und Netzkultur interessiert, trifft sich hier, um ausgiebig über diese Themengebiete zu diskutieren. Was natürlich auch nicht fehlen darf: jede Menge Spaß, Musik und Party! 🥳
Und erratet mal, wer auch dabei ist? Das Land Berlin! 🌇
Der Hauptfokus unserer Hauptstadt: Digitalisierung und Verwaltungsmodernisierung. Und weil diese Themengebiete Chefsache sind, wird auch unser Regierender Bürgermeister, Kai Wegner, vor Ort sein. Ganz nach dem Motto: Behördengang adé, Digitalisierung olé! 🙌
Und dieses Line-up wartet im Berlin Labor auf dem großen Berlin-Stand auf euch: frische Updates zur Open-Data-Strategie Berlins, visionäre Baupläne für ein smartes Berlin sowie digitale Tools zur Förderung des Engagements in der Berliner Zivilgesellschaft. Für eine sportliche Pause seid ihr zudem herzlich zum Tischtennis eigeladen. Ganz im Sinne von: Schluss mit dem "Behörden Ping-Pong". 🏓 Traut ihr euch, die Challenge anzunehmen? 😉
Ihr wollt noch mehr Einblicke erhalten? Der Account von @regberlin hält euch in den kommenden Tagen auf dem neuesten Stand! 
Sagt mal, seid ihr Team Digital oder erledigt ihr eure Behördengänge lieber live in persona? Lasst es uns wissen! 👇
#WirBerlin #WirSindEinBerlin #Republica2023 #DigitaleZukunft #BerlinBerlin #Innovation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https://quintly-image-storage.s3.amazonaws.com/5f66ee1d6fbe9724e0bec194b980deb3/b6435fac7692dcf92739c137b227070a.jpg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07/02/2023 12:16:08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extLst>
                  <a:ext uri="{0D108BD9-81ED-4DB2-BD59-A6C34878D82A}">
                    <a16:rowId xmlns:a16="http://schemas.microsoft.com/office/drawing/2014/main" val="4013485999"/>
                  </a:ext>
                </a:extLst>
              </a:tr>
            </a:tbl>
          </a:graphicData>
        </a:graphic>
      </p:graphicFrame>
      <p:sp>
        <p:nvSpPr>
          <p:cNvPr id="4" name="Text Placeholder 3">
            <a:extLst>
              <a:ext uri="{FF2B5EF4-FFF2-40B4-BE49-F238E27FC236}">
                <a16:creationId xmlns:a16="http://schemas.microsoft.com/office/drawing/2014/main" id="{E0AAF523-76DA-434C-941F-221A30C6BC01}"/>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21909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6A0AB-4638-4F10-949D-1AAE5A1278C2}"/>
              </a:ext>
            </a:extLst>
          </p:cNvPr>
          <p:cNvSpPr>
            <a:spLocks noGrp="1"/>
          </p:cNvSpPr>
          <p:nvPr>
            <p:ph type="title"/>
          </p:nvPr>
        </p:nvSpPr>
        <p:spPr/>
        <p:txBody>
          <a:bodyPr/>
          <a:lstStyle/>
          <a:p>
            <a:r>
              <a:rPr lang="en-US"/>
              <a:t>Instagram Posts Table with Fans | wirberlin - 11 of 16</a:t>
            </a:r>
          </a:p>
        </p:txBody>
      </p:sp>
      <p:graphicFrame>
        <p:nvGraphicFramePr>
          <p:cNvPr id="5" name="Table Placeholder 4">
            <a:extLst>
              <a:ext uri="{FF2B5EF4-FFF2-40B4-BE49-F238E27FC236}">
                <a16:creationId xmlns:a16="http://schemas.microsoft.com/office/drawing/2014/main" id="{959A2873-2274-45D7-BCC1-9281505A7ED3}"/>
              </a:ext>
            </a:extLst>
          </p:cNvPr>
          <p:cNvGraphicFramePr>
            <a:graphicFrameLocks noGrp="1"/>
          </p:cNvGraphicFramePr>
          <p:nvPr>
            <p:ph type="tbl" sz="quarter" idx="13"/>
            <p:extLst>
              <p:ext uri="{D42A27DB-BD31-4B8C-83A1-F6EECF244321}">
                <p14:modId xmlns:p14="http://schemas.microsoft.com/office/powerpoint/2010/main" val="3189424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97998833"/>
                    </a:ext>
                  </a:extLst>
                </a:gridCol>
                <a:gridCol w="1069848">
                  <a:extLst>
                    <a:ext uri="{9D8B030D-6E8A-4147-A177-3AD203B41FA5}">
                      <a16:colId xmlns:a16="http://schemas.microsoft.com/office/drawing/2014/main" val="3950551169"/>
                    </a:ext>
                  </a:extLst>
                </a:gridCol>
                <a:gridCol w="493776">
                  <a:extLst>
                    <a:ext uri="{9D8B030D-6E8A-4147-A177-3AD203B41FA5}">
                      <a16:colId xmlns:a16="http://schemas.microsoft.com/office/drawing/2014/main" val="3430764266"/>
                    </a:ext>
                  </a:extLst>
                </a:gridCol>
                <a:gridCol w="493776">
                  <a:extLst>
                    <a:ext uri="{9D8B030D-6E8A-4147-A177-3AD203B41FA5}">
                      <a16:colId xmlns:a16="http://schemas.microsoft.com/office/drawing/2014/main" val="43608942"/>
                    </a:ext>
                  </a:extLst>
                </a:gridCol>
                <a:gridCol w="493776">
                  <a:extLst>
                    <a:ext uri="{9D8B030D-6E8A-4147-A177-3AD203B41FA5}">
                      <a16:colId xmlns:a16="http://schemas.microsoft.com/office/drawing/2014/main" val="1522425208"/>
                    </a:ext>
                  </a:extLst>
                </a:gridCol>
                <a:gridCol w="493776">
                  <a:extLst>
                    <a:ext uri="{9D8B030D-6E8A-4147-A177-3AD203B41FA5}">
                      <a16:colId xmlns:a16="http://schemas.microsoft.com/office/drawing/2014/main" val="2805807517"/>
                    </a:ext>
                  </a:extLst>
                </a:gridCol>
                <a:gridCol w="493776">
                  <a:extLst>
                    <a:ext uri="{9D8B030D-6E8A-4147-A177-3AD203B41FA5}">
                      <a16:colId xmlns:a16="http://schemas.microsoft.com/office/drawing/2014/main" val="312682098"/>
                    </a:ext>
                  </a:extLst>
                </a:gridCol>
                <a:gridCol w="493776">
                  <a:extLst>
                    <a:ext uri="{9D8B030D-6E8A-4147-A177-3AD203B41FA5}">
                      <a16:colId xmlns:a16="http://schemas.microsoft.com/office/drawing/2014/main" val="3216469637"/>
                    </a:ext>
                  </a:extLst>
                </a:gridCol>
                <a:gridCol w="493776">
                  <a:extLst>
                    <a:ext uri="{9D8B030D-6E8A-4147-A177-3AD203B41FA5}">
                      <a16:colId xmlns:a16="http://schemas.microsoft.com/office/drawing/2014/main" val="2824016232"/>
                    </a:ext>
                  </a:extLst>
                </a:gridCol>
                <a:gridCol w="493776">
                  <a:extLst>
                    <a:ext uri="{9D8B030D-6E8A-4147-A177-3AD203B41FA5}">
                      <a16:colId xmlns:a16="http://schemas.microsoft.com/office/drawing/2014/main" val="685100730"/>
                    </a:ext>
                  </a:extLst>
                </a:gridCol>
                <a:gridCol w="493776">
                  <a:extLst>
                    <a:ext uri="{9D8B030D-6E8A-4147-A177-3AD203B41FA5}">
                      <a16:colId xmlns:a16="http://schemas.microsoft.com/office/drawing/2014/main" val="3418756514"/>
                    </a:ext>
                  </a:extLst>
                </a:gridCol>
                <a:gridCol w="493776">
                  <a:extLst>
                    <a:ext uri="{9D8B030D-6E8A-4147-A177-3AD203B41FA5}">
                      <a16:colId xmlns:a16="http://schemas.microsoft.com/office/drawing/2014/main" val="3982216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2686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- 2023-06-01 16:00:53</a:t>
                      </a:r>
                      <a:r>
                        <a:rPr kumimoji="0" lang="de-DE" sz="1000" b="0" i="0" u="none" strike="noStrike" kern="1200" cap="none" spc="0" normalizeH="0" baseline="0" noProof="0">
                          <a:ln>
                            <a:noFill/>
                          </a:ln>
                          <a:solidFill>
                            <a:prstClr val="black"/>
                          </a:solidFill>
                          <a:effectLst/>
                          <a:uLnTx/>
                          <a:uFillTx/>
                          <a:latin typeface="Calibri"/>
                          <a:ea typeface="+mn-ea"/>
                          <a:cs typeface="+mn-cs"/>
                        </a:rPr>
                        <a:t>
 „Wer einmal bei so einer Veranstaltung mit dabei war, der spürt diese positive Energie, diese pure Freude, dieses Miteinander, diese Emotionen …“ – In unserer neuen Podcast-Folge Kiez &amp; Schnauze spricht Joab Nist von @NotesofBerlin mit @huhn_daniela, einer Special Olympics Athletin, die mit ihrer Unified Partnerin Andrea Eichner an den Special Olympics World Games im Badminton-Doppel teilnimmt. 🏸
Die beiden sind ein Dream-Team, das ist klar! 💪 Aber was steckt hinter ihren Geschichten und ihrer Verbindung zu den Special Olympics? In der neuen Folge nehmen sie uns in ihren Alltag mit und geben einen tollen Einblick auch in die Welt der Special Olympics World Games in Berlin.
Es werden spannende Fragen geklärt wie: Was ist eigentlich der Unterschied zu den Paralympics und welches Rahmenprogramm wird im Juni zu den Spielen in Berlin geboten? 🧐 Garantierte Hörempfehlung! 😎
🎤Werdet ihr die Special Olympics World Games in Berlin mitverfolgen? 👇
#KiezundSchnauze #SOWG #SOWG2023 #WirBerlin #BerlinPodcast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https://quintly-image-storage.s3.amazonaws.com/5f66ee1d6fbe9724e0bec194b980deb3/ece0bd3c3810f49684dece4a8a54a41f.jpg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a:t>
                      </a:r>
                    </a:p>
                  </a:txBody>
                  <a:tcPr/>
                </a:tc>
                <a:extLst>
                  <a:ext uri="{0D108BD9-81ED-4DB2-BD59-A6C34878D82A}">
                    <a16:rowId xmlns:a16="http://schemas.microsoft.com/office/drawing/2014/main" val="4131848321"/>
                  </a:ext>
                </a:extLst>
              </a:tr>
            </a:tbl>
          </a:graphicData>
        </a:graphic>
      </p:graphicFrame>
      <p:sp>
        <p:nvSpPr>
          <p:cNvPr id="4" name="Text Placeholder 3">
            <a:extLst>
              <a:ext uri="{FF2B5EF4-FFF2-40B4-BE49-F238E27FC236}">
                <a16:creationId xmlns:a16="http://schemas.microsoft.com/office/drawing/2014/main" id="{E5763ED8-28CD-48B8-97F7-AFE59D10140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350348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AA32-36B0-4B1F-9466-42AF0F295B4E}"/>
              </a:ext>
            </a:extLst>
          </p:cNvPr>
          <p:cNvSpPr>
            <a:spLocks noGrp="1"/>
          </p:cNvSpPr>
          <p:nvPr>
            <p:ph type="title"/>
          </p:nvPr>
        </p:nvSpPr>
        <p:spPr/>
        <p:txBody>
          <a:bodyPr/>
          <a:lstStyle/>
          <a:p>
            <a:r>
              <a:rPr lang="en-US"/>
              <a:t>Instagram Posts Table with Fans | wirberlin - 12 of 16</a:t>
            </a:r>
          </a:p>
        </p:txBody>
      </p:sp>
      <p:graphicFrame>
        <p:nvGraphicFramePr>
          <p:cNvPr id="5" name="Table Placeholder 4">
            <a:extLst>
              <a:ext uri="{FF2B5EF4-FFF2-40B4-BE49-F238E27FC236}">
                <a16:creationId xmlns:a16="http://schemas.microsoft.com/office/drawing/2014/main" id="{0137AFCB-6E15-4D12-8DCD-AE28B2E18E21}"/>
              </a:ext>
            </a:extLst>
          </p:cNvPr>
          <p:cNvGraphicFramePr>
            <a:graphicFrameLocks noGrp="1"/>
          </p:cNvGraphicFramePr>
          <p:nvPr>
            <p:ph type="tbl" sz="quarter" idx="13"/>
            <p:extLst>
              <p:ext uri="{D42A27DB-BD31-4B8C-83A1-F6EECF244321}">
                <p14:modId xmlns:p14="http://schemas.microsoft.com/office/powerpoint/2010/main" val="247049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7433052"/>
                    </a:ext>
                  </a:extLst>
                </a:gridCol>
                <a:gridCol w="1069848">
                  <a:extLst>
                    <a:ext uri="{9D8B030D-6E8A-4147-A177-3AD203B41FA5}">
                      <a16:colId xmlns:a16="http://schemas.microsoft.com/office/drawing/2014/main" val="108875559"/>
                    </a:ext>
                  </a:extLst>
                </a:gridCol>
                <a:gridCol w="493776">
                  <a:extLst>
                    <a:ext uri="{9D8B030D-6E8A-4147-A177-3AD203B41FA5}">
                      <a16:colId xmlns:a16="http://schemas.microsoft.com/office/drawing/2014/main" val="2193400730"/>
                    </a:ext>
                  </a:extLst>
                </a:gridCol>
                <a:gridCol w="493776">
                  <a:extLst>
                    <a:ext uri="{9D8B030D-6E8A-4147-A177-3AD203B41FA5}">
                      <a16:colId xmlns:a16="http://schemas.microsoft.com/office/drawing/2014/main" val="155766608"/>
                    </a:ext>
                  </a:extLst>
                </a:gridCol>
                <a:gridCol w="493776">
                  <a:extLst>
                    <a:ext uri="{9D8B030D-6E8A-4147-A177-3AD203B41FA5}">
                      <a16:colId xmlns:a16="http://schemas.microsoft.com/office/drawing/2014/main" val="1961394694"/>
                    </a:ext>
                  </a:extLst>
                </a:gridCol>
                <a:gridCol w="493776">
                  <a:extLst>
                    <a:ext uri="{9D8B030D-6E8A-4147-A177-3AD203B41FA5}">
                      <a16:colId xmlns:a16="http://schemas.microsoft.com/office/drawing/2014/main" val="3342205970"/>
                    </a:ext>
                  </a:extLst>
                </a:gridCol>
                <a:gridCol w="493776">
                  <a:extLst>
                    <a:ext uri="{9D8B030D-6E8A-4147-A177-3AD203B41FA5}">
                      <a16:colId xmlns:a16="http://schemas.microsoft.com/office/drawing/2014/main" val="3641408737"/>
                    </a:ext>
                  </a:extLst>
                </a:gridCol>
                <a:gridCol w="493776">
                  <a:extLst>
                    <a:ext uri="{9D8B030D-6E8A-4147-A177-3AD203B41FA5}">
                      <a16:colId xmlns:a16="http://schemas.microsoft.com/office/drawing/2014/main" val="1259723245"/>
                    </a:ext>
                  </a:extLst>
                </a:gridCol>
                <a:gridCol w="493776">
                  <a:extLst>
                    <a:ext uri="{9D8B030D-6E8A-4147-A177-3AD203B41FA5}">
                      <a16:colId xmlns:a16="http://schemas.microsoft.com/office/drawing/2014/main" val="2494048297"/>
                    </a:ext>
                  </a:extLst>
                </a:gridCol>
                <a:gridCol w="493776">
                  <a:extLst>
                    <a:ext uri="{9D8B030D-6E8A-4147-A177-3AD203B41FA5}">
                      <a16:colId xmlns:a16="http://schemas.microsoft.com/office/drawing/2014/main" val="2690539077"/>
                    </a:ext>
                  </a:extLst>
                </a:gridCol>
                <a:gridCol w="493776">
                  <a:extLst>
                    <a:ext uri="{9D8B030D-6E8A-4147-A177-3AD203B41FA5}">
                      <a16:colId xmlns:a16="http://schemas.microsoft.com/office/drawing/2014/main" val="3502108668"/>
                    </a:ext>
                  </a:extLst>
                </a:gridCol>
                <a:gridCol w="493776">
                  <a:extLst>
                    <a:ext uri="{9D8B030D-6E8A-4147-A177-3AD203B41FA5}">
                      <a16:colId xmlns:a16="http://schemas.microsoft.com/office/drawing/2014/main" val="691183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4557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- 2023-06-04 16:00:45</a:t>
                      </a:r>
                      <a:r>
                        <a:rPr kumimoji="0" lang="de-DE" sz="1000" b="0" i="0" u="none" strike="noStrike" kern="1200" cap="none" spc="0" normalizeH="0" baseline="0" noProof="0">
                          <a:ln>
                            <a:noFill/>
                          </a:ln>
                          <a:solidFill>
                            <a:prstClr val="black"/>
                          </a:solidFill>
                          <a:effectLst/>
                          <a:uLnTx/>
                          <a:uFillTx/>
                          <a:latin typeface="Calibri"/>
                          <a:ea typeface="+mn-ea"/>
                          <a:cs typeface="+mn-cs"/>
                        </a:rPr>
                        <a:t>
 Ihr kennt sie alle, die Großstadt-Dynamik in Berlin. Egal zu welcher Zeit, Berlin schläft nie. 🚗
Da denkt man nicht direkt an grüne Oasen zur Entspannung, die Berlin aber sehr wohl zu bieten hat. Allein 18% der Stadtfläche sind bewaldet und dazu gehören rund 2.500 Parks und Grünanlagen! Bei so viel Auswahl sind wir uns sicher, dass ihr da auch noch nicht alles gesehen habt. Fun Fact: Würde man alle Parks und Grünanlagen besuchen und dafür jeweils einen Tag einplanen, bräuchte man fast sieben Jahre, um sie alle zu sehen. 😉
Sei es im Tiergarten, beim Landwehrkanal oder am Müggelsee: In Berlin gibt es unzählige Orte zum Entspannen, zum Genießen und um dem Alltagsstress zu entkommen. 💆‍♀️ Den größten Teil des Berliner Grüns machen die vielen Straßenbäume aus. Rund 440.000 Bäume befinden sich in unserer Stadt, darunter vor allem Linden, Ahorne und Eichen. 
Habt ihr eine #GrüneOase in Berlin, wo ihr es euch gerne gemütlich macht? Perfekt, dann macht jetzt mit beim #BildDesMonats! Postet einfach euer Bild und verwendet #wirBerlin oder markiert @wirberlin. 📸 
Das Bild der Gewinnerin oder des Gewinners wird nicht nur hier auf Instagram gepostet - ihr könnt es auch im Herbst in einer Ausstellung im Roten Rathaus betrachten! Klingt gut? Also worauf wartet ihr noch! Wir freuen uns auf zahlreiche Bilder von euch. 🏆
🎤 Welche grüne Oase bevorzugt ihr zum Entspannen und Erholen in Berlin? Schreibt es gerne in die Kommentare, wir sind gespannt auf eure Antworten. 😎
#WirBerlin #WirSindEinBerlin #GrüneOase #BerlinNatur #Entspannung #BerlinFotografie #Berlingram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https://quintly-image-storage.s3.amazonaws.com/5f66ee1d6fbe9724e0bec194b980deb3/d2e9dac9bdfd3244274aeb8ccb750aee.jpg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4003</a:t>
                      </a:r>
                    </a:p>
                  </a:txBody>
                  <a:tcPr/>
                </a:tc>
                <a:extLst>
                  <a:ext uri="{0D108BD9-81ED-4DB2-BD59-A6C34878D82A}">
                    <a16:rowId xmlns:a16="http://schemas.microsoft.com/office/drawing/2014/main" val="3283585372"/>
                  </a:ext>
                </a:extLst>
              </a:tr>
            </a:tbl>
          </a:graphicData>
        </a:graphic>
      </p:graphicFrame>
      <p:sp>
        <p:nvSpPr>
          <p:cNvPr id="4" name="Text Placeholder 3">
            <a:extLst>
              <a:ext uri="{FF2B5EF4-FFF2-40B4-BE49-F238E27FC236}">
                <a16:creationId xmlns:a16="http://schemas.microsoft.com/office/drawing/2014/main" id="{ED28B8B9-46DE-4898-A3A6-482570592FF1}"/>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657297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9F724-1779-46B1-920F-95A4E219FCD7}"/>
              </a:ext>
            </a:extLst>
          </p:cNvPr>
          <p:cNvSpPr>
            <a:spLocks noGrp="1"/>
          </p:cNvSpPr>
          <p:nvPr>
            <p:ph type="title"/>
          </p:nvPr>
        </p:nvSpPr>
        <p:spPr/>
        <p:txBody>
          <a:bodyPr/>
          <a:lstStyle/>
          <a:p>
            <a:r>
              <a:rPr lang="en-US"/>
              <a:t>Instagram Posts Table with Fans | wirberlin - 13 of 16</a:t>
            </a:r>
          </a:p>
        </p:txBody>
      </p:sp>
      <p:graphicFrame>
        <p:nvGraphicFramePr>
          <p:cNvPr id="5" name="Table Placeholder 4">
            <a:extLst>
              <a:ext uri="{FF2B5EF4-FFF2-40B4-BE49-F238E27FC236}">
                <a16:creationId xmlns:a16="http://schemas.microsoft.com/office/drawing/2014/main" id="{1B0C674A-B577-451C-A4B3-BDBB1DF708F0}"/>
              </a:ext>
            </a:extLst>
          </p:cNvPr>
          <p:cNvGraphicFramePr>
            <a:graphicFrameLocks noGrp="1"/>
          </p:cNvGraphicFramePr>
          <p:nvPr>
            <p:ph type="tbl" sz="quarter" idx="13"/>
            <p:extLst>
              <p:ext uri="{D42A27DB-BD31-4B8C-83A1-F6EECF244321}">
                <p14:modId xmlns:p14="http://schemas.microsoft.com/office/powerpoint/2010/main" val="2829550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0948064"/>
                    </a:ext>
                  </a:extLst>
                </a:gridCol>
                <a:gridCol w="1069848">
                  <a:extLst>
                    <a:ext uri="{9D8B030D-6E8A-4147-A177-3AD203B41FA5}">
                      <a16:colId xmlns:a16="http://schemas.microsoft.com/office/drawing/2014/main" val="3779014085"/>
                    </a:ext>
                  </a:extLst>
                </a:gridCol>
                <a:gridCol w="493776">
                  <a:extLst>
                    <a:ext uri="{9D8B030D-6E8A-4147-A177-3AD203B41FA5}">
                      <a16:colId xmlns:a16="http://schemas.microsoft.com/office/drawing/2014/main" val="1687988621"/>
                    </a:ext>
                  </a:extLst>
                </a:gridCol>
                <a:gridCol w="493776">
                  <a:extLst>
                    <a:ext uri="{9D8B030D-6E8A-4147-A177-3AD203B41FA5}">
                      <a16:colId xmlns:a16="http://schemas.microsoft.com/office/drawing/2014/main" val="2259412791"/>
                    </a:ext>
                  </a:extLst>
                </a:gridCol>
                <a:gridCol w="493776">
                  <a:extLst>
                    <a:ext uri="{9D8B030D-6E8A-4147-A177-3AD203B41FA5}">
                      <a16:colId xmlns:a16="http://schemas.microsoft.com/office/drawing/2014/main" val="1676995199"/>
                    </a:ext>
                  </a:extLst>
                </a:gridCol>
                <a:gridCol w="493776">
                  <a:extLst>
                    <a:ext uri="{9D8B030D-6E8A-4147-A177-3AD203B41FA5}">
                      <a16:colId xmlns:a16="http://schemas.microsoft.com/office/drawing/2014/main" val="2230189886"/>
                    </a:ext>
                  </a:extLst>
                </a:gridCol>
                <a:gridCol w="493776">
                  <a:extLst>
                    <a:ext uri="{9D8B030D-6E8A-4147-A177-3AD203B41FA5}">
                      <a16:colId xmlns:a16="http://schemas.microsoft.com/office/drawing/2014/main" val="3921736382"/>
                    </a:ext>
                  </a:extLst>
                </a:gridCol>
                <a:gridCol w="493776">
                  <a:extLst>
                    <a:ext uri="{9D8B030D-6E8A-4147-A177-3AD203B41FA5}">
                      <a16:colId xmlns:a16="http://schemas.microsoft.com/office/drawing/2014/main" val="2291216419"/>
                    </a:ext>
                  </a:extLst>
                </a:gridCol>
                <a:gridCol w="493776">
                  <a:extLst>
                    <a:ext uri="{9D8B030D-6E8A-4147-A177-3AD203B41FA5}">
                      <a16:colId xmlns:a16="http://schemas.microsoft.com/office/drawing/2014/main" val="1705313450"/>
                    </a:ext>
                  </a:extLst>
                </a:gridCol>
                <a:gridCol w="493776">
                  <a:extLst>
                    <a:ext uri="{9D8B030D-6E8A-4147-A177-3AD203B41FA5}">
                      <a16:colId xmlns:a16="http://schemas.microsoft.com/office/drawing/2014/main" val="1217670754"/>
                    </a:ext>
                  </a:extLst>
                </a:gridCol>
                <a:gridCol w="493776">
                  <a:extLst>
                    <a:ext uri="{9D8B030D-6E8A-4147-A177-3AD203B41FA5}">
                      <a16:colId xmlns:a16="http://schemas.microsoft.com/office/drawing/2014/main" val="3761944088"/>
                    </a:ext>
                  </a:extLst>
                </a:gridCol>
                <a:gridCol w="493776">
                  <a:extLst>
                    <a:ext uri="{9D8B030D-6E8A-4147-A177-3AD203B41FA5}">
                      <a16:colId xmlns:a16="http://schemas.microsoft.com/office/drawing/2014/main" val="321426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6240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- 2023-06-10 08:01:38</a:t>
                      </a:r>
                      <a:r>
                        <a:rPr kumimoji="0" lang="de-DE" sz="1000" b="0" i="0" u="none" strike="noStrike" kern="1200" cap="none" spc="0" normalizeH="0" baseline="0" noProof="0">
                          <a:ln>
                            <a:noFill/>
                          </a:ln>
                          <a:solidFill>
                            <a:prstClr val="black"/>
                          </a:solidFill>
                          <a:effectLst/>
                          <a:uLnTx/>
                          <a:uFillTx/>
                          <a:latin typeface="Calibri"/>
                          <a:ea typeface="+mn-ea"/>
                          <a:cs typeface="+mn-cs"/>
                        </a:rPr>
                        <a:t>
 Wusstet ihr, dass heute @langertagderstadtnatur ist? 🤩 Heute und morgen gibt es über 500 Veranstaltungen, wo ihr mehr über die Flora und Fauna unserer Hauptstadt erfahren könnt! 
Stadtnatur und Flughafengelände? 🌳✈️ Auf den ersten Blick scheint es widersprüchlich, aber in Berlin passen die Begriffe wunderbar zusammen! Denn das Tempelhofer Feld ist einer der größten urbanen Freiräume der Welt. Von ehemaligen Startbahnen zu über 300 Hektar grünem Erholungsraum: Skaten, Schlendern, Gärtnern, Picknicken, Vogelbeobachten, Kiteboarden und mehr ist hier möglich. 😎 Das Tempelhofer Feld wurde 2010 eröffnet und bietet nicht nur Platz für seltene Tiere und geschützte Pflanzen, sondern auch Raum für kreatives Engagement der Bürgerinnen und Bürger. Zum Beispiel gibt es das Stadtacker Projekt, wo auf 1000qm ein gemeinschaftlicher Schaugarten steht, der Pflanzen, Kunst und Menschen zusammenbringt. Hier präsentieren sich Nutz- und Zierpflanzen in harmonischer Koexistenz, eine wahre Verkörperung von „Vielfalt statt Monokultur“. 
Das Tempelhofer Feld hat eine faszinierende Geschichte, die sich über Jahrhunderte erstreckt. Vom Ordenssitz der Tempelritter im 13. Jahrhundert bis hin zur legendären Luftbrücke während der Berlin-Blockade hat das Feld eine bewegte Vergangenheit erlebt. Einst geprägt von militärischer Nutzung, diente es als Parade- und Übungsgelände sowie als Flugplatz. Der Tempelhofer Flughafen eröffnete im Jahr 1923 und war einer der ersten Verkehrsflughäfen Deutschlands. Über 85 Jahre lang war er ein wichtiger Verkehrsknotenpunkt. Doch auch dunkle Schatten fielen auf dieses Gelände: Am Nordrand des Feldes richteten die Nationalsozialisten das einzige offizielle Konzentrationslager der SS auf Berliner Stadtgebiet ein. Heute ist das Tempelhofer Feld jedoch ein Ort der Freiheit und Inspiration für Berlinerinnen und Berliner.
🎤 Gibt es ein bestimmtes Projekt oder eine Initiative auf dem Tempelhofer Feld, von der ihr begeistert seid? 🥰 
#BerlinimWandel #TempelhoferFeld #WirBerlin #LangerTagderStadtNatur #naturfestivalberlin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https://quintly-image-storage.s3.amazonaws.com/5f66ee1d6fbe9724e0bec194b980deb3/76d152bdbdda3869dde2894784c48318.jpg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3391</a:t>
                      </a:r>
                    </a:p>
                  </a:txBody>
                  <a:tcPr/>
                </a:tc>
                <a:extLst>
                  <a:ext uri="{0D108BD9-81ED-4DB2-BD59-A6C34878D82A}">
                    <a16:rowId xmlns:a16="http://schemas.microsoft.com/office/drawing/2014/main" val="3944002778"/>
                  </a:ext>
                </a:extLst>
              </a:tr>
            </a:tbl>
          </a:graphicData>
        </a:graphic>
      </p:graphicFrame>
      <p:sp>
        <p:nvSpPr>
          <p:cNvPr id="4" name="Text Placeholder 3">
            <a:extLst>
              <a:ext uri="{FF2B5EF4-FFF2-40B4-BE49-F238E27FC236}">
                <a16:creationId xmlns:a16="http://schemas.microsoft.com/office/drawing/2014/main" id="{43C524F5-2912-45B9-8F48-6CDDA01FD7F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17494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8517-256D-4CB4-8339-8CC99AACDC3B}"/>
              </a:ext>
            </a:extLst>
          </p:cNvPr>
          <p:cNvSpPr>
            <a:spLocks noGrp="1"/>
          </p:cNvSpPr>
          <p:nvPr>
            <p:ph type="title"/>
          </p:nvPr>
        </p:nvSpPr>
        <p:spPr/>
        <p:txBody>
          <a:bodyPr/>
          <a:lstStyle/>
          <a:p>
            <a:r>
              <a:rPr lang="en-US"/>
              <a:t>Instagram Posts Table with Fans | wirberlin - 14 of 16</a:t>
            </a:r>
          </a:p>
        </p:txBody>
      </p:sp>
      <p:graphicFrame>
        <p:nvGraphicFramePr>
          <p:cNvPr id="5" name="Table Placeholder 4">
            <a:extLst>
              <a:ext uri="{FF2B5EF4-FFF2-40B4-BE49-F238E27FC236}">
                <a16:creationId xmlns:a16="http://schemas.microsoft.com/office/drawing/2014/main" id="{85A27EEA-9622-4BDB-8385-425D20D98726}"/>
              </a:ext>
            </a:extLst>
          </p:cNvPr>
          <p:cNvGraphicFramePr>
            <a:graphicFrameLocks noGrp="1"/>
          </p:cNvGraphicFramePr>
          <p:nvPr>
            <p:ph type="tbl" sz="quarter" idx="13"/>
            <p:extLst>
              <p:ext uri="{D42A27DB-BD31-4B8C-83A1-F6EECF244321}">
                <p14:modId xmlns:p14="http://schemas.microsoft.com/office/powerpoint/2010/main" val="262936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60280450"/>
                    </a:ext>
                  </a:extLst>
                </a:gridCol>
                <a:gridCol w="1069848">
                  <a:extLst>
                    <a:ext uri="{9D8B030D-6E8A-4147-A177-3AD203B41FA5}">
                      <a16:colId xmlns:a16="http://schemas.microsoft.com/office/drawing/2014/main" val="1072188942"/>
                    </a:ext>
                  </a:extLst>
                </a:gridCol>
                <a:gridCol w="493776">
                  <a:extLst>
                    <a:ext uri="{9D8B030D-6E8A-4147-A177-3AD203B41FA5}">
                      <a16:colId xmlns:a16="http://schemas.microsoft.com/office/drawing/2014/main" val="831740845"/>
                    </a:ext>
                  </a:extLst>
                </a:gridCol>
                <a:gridCol w="493776">
                  <a:extLst>
                    <a:ext uri="{9D8B030D-6E8A-4147-A177-3AD203B41FA5}">
                      <a16:colId xmlns:a16="http://schemas.microsoft.com/office/drawing/2014/main" val="304598433"/>
                    </a:ext>
                  </a:extLst>
                </a:gridCol>
                <a:gridCol w="493776">
                  <a:extLst>
                    <a:ext uri="{9D8B030D-6E8A-4147-A177-3AD203B41FA5}">
                      <a16:colId xmlns:a16="http://schemas.microsoft.com/office/drawing/2014/main" val="1396300233"/>
                    </a:ext>
                  </a:extLst>
                </a:gridCol>
                <a:gridCol w="493776">
                  <a:extLst>
                    <a:ext uri="{9D8B030D-6E8A-4147-A177-3AD203B41FA5}">
                      <a16:colId xmlns:a16="http://schemas.microsoft.com/office/drawing/2014/main" val="204283683"/>
                    </a:ext>
                  </a:extLst>
                </a:gridCol>
                <a:gridCol w="493776">
                  <a:extLst>
                    <a:ext uri="{9D8B030D-6E8A-4147-A177-3AD203B41FA5}">
                      <a16:colId xmlns:a16="http://schemas.microsoft.com/office/drawing/2014/main" val="3277716465"/>
                    </a:ext>
                  </a:extLst>
                </a:gridCol>
                <a:gridCol w="493776">
                  <a:extLst>
                    <a:ext uri="{9D8B030D-6E8A-4147-A177-3AD203B41FA5}">
                      <a16:colId xmlns:a16="http://schemas.microsoft.com/office/drawing/2014/main" val="1641467354"/>
                    </a:ext>
                  </a:extLst>
                </a:gridCol>
                <a:gridCol w="493776">
                  <a:extLst>
                    <a:ext uri="{9D8B030D-6E8A-4147-A177-3AD203B41FA5}">
                      <a16:colId xmlns:a16="http://schemas.microsoft.com/office/drawing/2014/main" val="2827372795"/>
                    </a:ext>
                  </a:extLst>
                </a:gridCol>
                <a:gridCol w="493776">
                  <a:extLst>
                    <a:ext uri="{9D8B030D-6E8A-4147-A177-3AD203B41FA5}">
                      <a16:colId xmlns:a16="http://schemas.microsoft.com/office/drawing/2014/main" val="2685629082"/>
                    </a:ext>
                  </a:extLst>
                </a:gridCol>
                <a:gridCol w="493776">
                  <a:extLst>
                    <a:ext uri="{9D8B030D-6E8A-4147-A177-3AD203B41FA5}">
                      <a16:colId xmlns:a16="http://schemas.microsoft.com/office/drawing/2014/main" val="63782226"/>
                    </a:ext>
                  </a:extLst>
                </a:gridCol>
                <a:gridCol w="493776">
                  <a:extLst>
                    <a:ext uri="{9D8B030D-6E8A-4147-A177-3AD203B41FA5}">
                      <a16:colId xmlns:a16="http://schemas.microsoft.com/office/drawing/2014/main" val="321945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48775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- 2023-06-21 12:03:08</a:t>
                      </a:r>
                      <a:r>
                        <a:rPr kumimoji="0" lang="de-DE" sz="1000" b="0" i="0" u="none" strike="noStrike" kern="1200" cap="none" spc="0" normalizeH="0" baseline="0" noProof="0">
                          <a:ln>
                            <a:noFill/>
                          </a:ln>
                          <a:solidFill>
                            <a:prstClr val="black"/>
                          </a:solidFill>
                          <a:effectLst/>
                          <a:uLnTx/>
                          <a:uFillTx/>
                          <a:latin typeface="Calibri"/>
                          <a:ea typeface="+mn-ea"/>
                          <a:cs typeface="+mn-cs"/>
                        </a:rPr>
                        <a:t>
 Es wird bunt. Es wird sommerlich. Aber vor allem wird es musikalisch. Berlin - heute bist du ein Fest! 🎉
Die Fête de la Musique verwandelt die Hauptstadt heute in ein riesiges Open-Air-Festival. Um 16 Uhr geht's los: 573 Veranstaltungen auf mehr als 200 Bühnen bringen euch zum Tanzen und Feiern. Und das Tolle: Es ist alles kostenlos. Wir stellen euch drei Acts vor, die bei der Fête de la Musique für Stimmung und gute Musik sorgen! Lernt die Künstlerinnen und Künstler auf den nächsten Slides kennen. 🎻
Hier die Infos zu ihren Auftritten:
🎵 Tennin Music (HipHop) - Centre Français de Berlin, Müllerstraße 74 um 16:45 Uhr
🎵 Venice Society (Indie-Pop/ Rock) - Biergarten am Kleinen Tiergarten um 18 Uhr
🎵 Larifari (Kindermusik) - Neptunbrunnen um 15 Uhr
Es warten hunderte Künstlerinnen und Künstler auf euch. Bis 22 Uhr könnt ihr draußen feiern und tanzen - wer dann noch nicht genug hat, kann auf eine der vielen Indoor-Partys gehen, die in den Kiezen stattfinden. 
🎤Auf welche Acts freut ihr euch besonders? Schreibt's uns!👇
#wirBerlin #FeteDeLaMusique #OpenAirBerlin #BerlinBerlin #BerlinFestival #BerlinMusic #SummerInBerlin @feteberlin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https://quintly-image-storage.s3.amazonaws.com/5f66ee1d6fbe9724e0bec194b980deb3/33bc60269930bb687f9e9ff6d02ef703.jpg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extLst>
                  <a:ext uri="{0D108BD9-81ED-4DB2-BD59-A6C34878D82A}">
                    <a16:rowId xmlns:a16="http://schemas.microsoft.com/office/drawing/2014/main" val="1717661731"/>
                  </a:ext>
                </a:extLst>
              </a:tr>
            </a:tbl>
          </a:graphicData>
        </a:graphic>
      </p:graphicFrame>
      <p:sp>
        <p:nvSpPr>
          <p:cNvPr id="4" name="Text Placeholder 3">
            <a:extLst>
              <a:ext uri="{FF2B5EF4-FFF2-40B4-BE49-F238E27FC236}">
                <a16:creationId xmlns:a16="http://schemas.microsoft.com/office/drawing/2014/main" id="{662E9CF5-0DBD-4606-A4E9-3511B4B5F56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002238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C5C6-17E2-4530-A827-B6D345A786E0}"/>
              </a:ext>
            </a:extLst>
          </p:cNvPr>
          <p:cNvSpPr>
            <a:spLocks noGrp="1"/>
          </p:cNvSpPr>
          <p:nvPr>
            <p:ph type="title"/>
          </p:nvPr>
        </p:nvSpPr>
        <p:spPr/>
        <p:txBody>
          <a:bodyPr/>
          <a:lstStyle/>
          <a:p>
            <a:r>
              <a:rPr lang="en-US"/>
              <a:t>Instagram Posts Table with Fans | wirberlin - 15 of 16</a:t>
            </a:r>
          </a:p>
        </p:txBody>
      </p:sp>
      <p:graphicFrame>
        <p:nvGraphicFramePr>
          <p:cNvPr id="5" name="Table Placeholder 4">
            <a:extLst>
              <a:ext uri="{FF2B5EF4-FFF2-40B4-BE49-F238E27FC236}">
                <a16:creationId xmlns:a16="http://schemas.microsoft.com/office/drawing/2014/main" id="{0A673C6A-F149-4850-B498-332241898923}"/>
              </a:ext>
            </a:extLst>
          </p:cNvPr>
          <p:cNvGraphicFramePr>
            <a:graphicFrameLocks noGrp="1"/>
          </p:cNvGraphicFramePr>
          <p:nvPr>
            <p:ph type="tbl" sz="quarter" idx="13"/>
            <p:extLst>
              <p:ext uri="{D42A27DB-BD31-4B8C-83A1-F6EECF244321}">
                <p14:modId xmlns:p14="http://schemas.microsoft.com/office/powerpoint/2010/main" val="3263113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2136828"/>
                    </a:ext>
                  </a:extLst>
                </a:gridCol>
                <a:gridCol w="1069848">
                  <a:extLst>
                    <a:ext uri="{9D8B030D-6E8A-4147-A177-3AD203B41FA5}">
                      <a16:colId xmlns:a16="http://schemas.microsoft.com/office/drawing/2014/main" val="1632280423"/>
                    </a:ext>
                  </a:extLst>
                </a:gridCol>
                <a:gridCol w="493776">
                  <a:extLst>
                    <a:ext uri="{9D8B030D-6E8A-4147-A177-3AD203B41FA5}">
                      <a16:colId xmlns:a16="http://schemas.microsoft.com/office/drawing/2014/main" val="1328376473"/>
                    </a:ext>
                  </a:extLst>
                </a:gridCol>
                <a:gridCol w="493776">
                  <a:extLst>
                    <a:ext uri="{9D8B030D-6E8A-4147-A177-3AD203B41FA5}">
                      <a16:colId xmlns:a16="http://schemas.microsoft.com/office/drawing/2014/main" val="3375943516"/>
                    </a:ext>
                  </a:extLst>
                </a:gridCol>
                <a:gridCol w="493776">
                  <a:extLst>
                    <a:ext uri="{9D8B030D-6E8A-4147-A177-3AD203B41FA5}">
                      <a16:colId xmlns:a16="http://schemas.microsoft.com/office/drawing/2014/main" val="3686632421"/>
                    </a:ext>
                  </a:extLst>
                </a:gridCol>
                <a:gridCol w="493776">
                  <a:extLst>
                    <a:ext uri="{9D8B030D-6E8A-4147-A177-3AD203B41FA5}">
                      <a16:colId xmlns:a16="http://schemas.microsoft.com/office/drawing/2014/main" val="2726862254"/>
                    </a:ext>
                  </a:extLst>
                </a:gridCol>
                <a:gridCol w="493776">
                  <a:extLst>
                    <a:ext uri="{9D8B030D-6E8A-4147-A177-3AD203B41FA5}">
                      <a16:colId xmlns:a16="http://schemas.microsoft.com/office/drawing/2014/main" val="3535497658"/>
                    </a:ext>
                  </a:extLst>
                </a:gridCol>
                <a:gridCol w="493776">
                  <a:extLst>
                    <a:ext uri="{9D8B030D-6E8A-4147-A177-3AD203B41FA5}">
                      <a16:colId xmlns:a16="http://schemas.microsoft.com/office/drawing/2014/main" val="2113692955"/>
                    </a:ext>
                  </a:extLst>
                </a:gridCol>
                <a:gridCol w="493776">
                  <a:extLst>
                    <a:ext uri="{9D8B030D-6E8A-4147-A177-3AD203B41FA5}">
                      <a16:colId xmlns:a16="http://schemas.microsoft.com/office/drawing/2014/main" val="1739034043"/>
                    </a:ext>
                  </a:extLst>
                </a:gridCol>
                <a:gridCol w="493776">
                  <a:extLst>
                    <a:ext uri="{9D8B030D-6E8A-4147-A177-3AD203B41FA5}">
                      <a16:colId xmlns:a16="http://schemas.microsoft.com/office/drawing/2014/main" val="1005873806"/>
                    </a:ext>
                  </a:extLst>
                </a:gridCol>
                <a:gridCol w="493776">
                  <a:extLst>
                    <a:ext uri="{9D8B030D-6E8A-4147-A177-3AD203B41FA5}">
                      <a16:colId xmlns:a16="http://schemas.microsoft.com/office/drawing/2014/main" val="2008951059"/>
                    </a:ext>
                  </a:extLst>
                </a:gridCol>
                <a:gridCol w="493776">
                  <a:extLst>
                    <a:ext uri="{9D8B030D-6E8A-4147-A177-3AD203B41FA5}">
                      <a16:colId xmlns:a16="http://schemas.microsoft.com/office/drawing/2014/main" val="263168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6277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- 2023-06-13 16:04:09</a:t>
                      </a:r>
                      <a:r>
                        <a:rPr kumimoji="0" lang="de-DE" sz="1000" b="0" i="0" u="none" strike="noStrike" kern="1200" cap="none" spc="0" normalizeH="0" baseline="0" noProof="0">
                          <a:ln>
                            <a:noFill/>
                          </a:ln>
                          <a:solidFill>
                            <a:prstClr val="black"/>
                          </a:solidFill>
                          <a:effectLst/>
                          <a:uLnTx/>
                          <a:uFillTx/>
                          <a:latin typeface="Calibri"/>
                          <a:ea typeface="+mn-ea"/>
                          <a:cs typeface="+mn-cs"/>
                        </a:rPr>
                        <a:t>
 Experimentieren, entdecken und inspirieren lassen - Berlin ist einer der wichtigsten Wissenschaftsstandorte in Europa. Was genau in der Brain City Berlin erforscht und entwickelt wird, könnt ihr bei der Langen Nacht der Wissenschaften @lndwberlin hautnah selbst erleben! 🔬
Samstag um 20 Uhr geht's los. Bis 00 Uhr habt ihr die Möglichkeit, Einblicke in Forschung, Technologie und Wissenschaft zu erhalten. Die Institutionen sind normalerweise für die Öffentlichkeit nicht zugänglich und öffnen exklusiv während der Langen Nacht der Wissenschaften ihre Türen für euch. Programm: Laborführungen, Shows und spannende Experimente, bei denen ihr dabei sein könnt. Ihr wollt mehr? Klickt in unsere Story und beweist euer Wissen in unserem Quiz. 💡 Viel Spaß!
Darauf könnt ihr euch bei der #LNDW in Berlin freuen: 
🧬 Bei den Mitmachaktionen könnt ihr wie die Profis experimentieren
🧬 Bei den Workshops könnt ihr zum Beispiel den Alltag auf einer Intensivstation erleben
🧬 Die Lesungen &amp; Diskussionen bieten euch die Möglichkeit, mit Expertinnen und Experten zu sprechen und Fragen zu stellen
🎤 Wie schaut's aus - was wollt ihr unbedingt besuchen? Schreibt es uns! 👇
👉Ihr kriegt gar nicht genug von Forschung &amp; Wissenschaft? Dann schaut unbedingt bei @braincityberlin vorbei!
#wirBerlin #LangeNachtDerWissenschaften #LNDWBerlin #WirSindEinBerlin #Science #Forschung #Innovation #BerlinBerlin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https://quintly-image-storage.s3.amazonaws.com/5f66ee1d6fbe9724e0bec194b980deb3/19fd2ed8f99c9e2a74ef0808425b6d7f.jpg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a:t>
                      </a:r>
                    </a:p>
                  </a:txBody>
                  <a:tcPr/>
                </a:tc>
                <a:extLst>
                  <a:ext uri="{0D108BD9-81ED-4DB2-BD59-A6C34878D82A}">
                    <a16:rowId xmlns:a16="http://schemas.microsoft.com/office/drawing/2014/main" val="3627611217"/>
                  </a:ext>
                </a:extLst>
              </a:tr>
            </a:tbl>
          </a:graphicData>
        </a:graphic>
      </p:graphicFrame>
      <p:sp>
        <p:nvSpPr>
          <p:cNvPr id="4" name="Text Placeholder 3">
            <a:extLst>
              <a:ext uri="{FF2B5EF4-FFF2-40B4-BE49-F238E27FC236}">
                <a16:creationId xmlns:a16="http://schemas.microsoft.com/office/drawing/2014/main" id="{6EDE5C2B-CFDA-4004-8569-041AEEDE4F9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427015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265E2-5CD5-4EB8-90FA-50B88189666C}"/>
              </a:ext>
            </a:extLst>
          </p:cNvPr>
          <p:cNvSpPr>
            <a:spLocks noGrp="1"/>
          </p:cNvSpPr>
          <p:nvPr>
            <p:ph type="title"/>
          </p:nvPr>
        </p:nvSpPr>
        <p:spPr/>
        <p:txBody>
          <a:bodyPr/>
          <a:lstStyle/>
          <a:p>
            <a:r>
              <a:rPr lang="en-US"/>
              <a:t>Instagram Posts Table with Fans | wirberlin - 16 of 16</a:t>
            </a:r>
          </a:p>
        </p:txBody>
      </p:sp>
      <p:graphicFrame>
        <p:nvGraphicFramePr>
          <p:cNvPr id="5" name="Table Placeholder 4">
            <a:extLst>
              <a:ext uri="{FF2B5EF4-FFF2-40B4-BE49-F238E27FC236}">
                <a16:creationId xmlns:a16="http://schemas.microsoft.com/office/drawing/2014/main" id="{CF309A32-E666-4787-B756-0C7FAF452F6F}"/>
              </a:ext>
            </a:extLst>
          </p:cNvPr>
          <p:cNvGraphicFramePr>
            <a:graphicFrameLocks noGrp="1"/>
          </p:cNvGraphicFramePr>
          <p:nvPr>
            <p:ph type="tbl" sz="quarter" idx="13"/>
            <p:extLst>
              <p:ext uri="{D42A27DB-BD31-4B8C-83A1-F6EECF244321}">
                <p14:modId xmlns:p14="http://schemas.microsoft.com/office/powerpoint/2010/main" val="377032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9468879"/>
                    </a:ext>
                  </a:extLst>
                </a:gridCol>
                <a:gridCol w="1069848">
                  <a:extLst>
                    <a:ext uri="{9D8B030D-6E8A-4147-A177-3AD203B41FA5}">
                      <a16:colId xmlns:a16="http://schemas.microsoft.com/office/drawing/2014/main" val="1236341761"/>
                    </a:ext>
                  </a:extLst>
                </a:gridCol>
                <a:gridCol w="493776">
                  <a:extLst>
                    <a:ext uri="{9D8B030D-6E8A-4147-A177-3AD203B41FA5}">
                      <a16:colId xmlns:a16="http://schemas.microsoft.com/office/drawing/2014/main" val="2654064414"/>
                    </a:ext>
                  </a:extLst>
                </a:gridCol>
                <a:gridCol w="493776">
                  <a:extLst>
                    <a:ext uri="{9D8B030D-6E8A-4147-A177-3AD203B41FA5}">
                      <a16:colId xmlns:a16="http://schemas.microsoft.com/office/drawing/2014/main" val="2415263578"/>
                    </a:ext>
                  </a:extLst>
                </a:gridCol>
                <a:gridCol w="493776">
                  <a:extLst>
                    <a:ext uri="{9D8B030D-6E8A-4147-A177-3AD203B41FA5}">
                      <a16:colId xmlns:a16="http://schemas.microsoft.com/office/drawing/2014/main" val="2280046723"/>
                    </a:ext>
                  </a:extLst>
                </a:gridCol>
                <a:gridCol w="493776">
                  <a:extLst>
                    <a:ext uri="{9D8B030D-6E8A-4147-A177-3AD203B41FA5}">
                      <a16:colId xmlns:a16="http://schemas.microsoft.com/office/drawing/2014/main" val="1754297777"/>
                    </a:ext>
                  </a:extLst>
                </a:gridCol>
                <a:gridCol w="493776">
                  <a:extLst>
                    <a:ext uri="{9D8B030D-6E8A-4147-A177-3AD203B41FA5}">
                      <a16:colId xmlns:a16="http://schemas.microsoft.com/office/drawing/2014/main" val="94301848"/>
                    </a:ext>
                  </a:extLst>
                </a:gridCol>
                <a:gridCol w="493776">
                  <a:extLst>
                    <a:ext uri="{9D8B030D-6E8A-4147-A177-3AD203B41FA5}">
                      <a16:colId xmlns:a16="http://schemas.microsoft.com/office/drawing/2014/main" val="4096641207"/>
                    </a:ext>
                  </a:extLst>
                </a:gridCol>
                <a:gridCol w="493776">
                  <a:extLst>
                    <a:ext uri="{9D8B030D-6E8A-4147-A177-3AD203B41FA5}">
                      <a16:colId xmlns:a16="http://schemas.microsoft.com/office/drawing/2014/main" val="2999449503"/>
                    </a:ext>
                  </a:extLst>
                </a:gridCol>
                <a:gridCol w="493776">
                  <a:extLst>
                    <a:ext uri="{9D8B030D-6E8A-4147-A177-3AD203B41FA5}">
                      <a16:colId xmlns:a16="http://schemas.microsoft.com/office/drawing/2014/main" val="4071720087"/>
                    </a:ext>
                  </a:extLst>
                </a:gridCol>
                <a:gridCol w="493776">
                  <a:extLst>
                    <a:ext uri="{9D8B030D-6E8A-4147-A177-3AD203B41FA5}">
                      <a16:colId xmlns:a16="http://schemas.microsoft.com/office/drawing/2014/main" val="3930750359"/>
                    </a:ext>
                  </a:extLst>
                </a:gridCol>
                <a:gridCol w="493776">
                  <a:extLst>
                    <a:ext uri="{9D8B030D-6E8A-4147-A177-3AD203B41FA5}">
                      <a16:colId xmlns:a16="http://schemas.microsoft.com/office/drawing/2014/main" val="2052641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7093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wirberlin - 2023-06-29 16:02:07</a:t>
                      </a:r>
                      <a:r>
                        <a:rPr kumimoji="0" lang="de-DE" sz="1000" b="0" i="0" u="none" strike="noStrike" kern="1200" cap="none" spc="0" normalizeH="0" baseline="0" noProof="0">
                          <a:ln>
                            <a:noFill/>
                          </a:ln>
                          <a:solidFill>
                            <a:prstClr val="black"/>
                          </a:solidFill>
                          <a:effectLst/>
                          <a:uLnTx/>
                          <a:uFillTx/>
                          <a:latin typeface="Calibri"/>
                          <a:ea typeface="+mn-ea"/>
                          <a:cs typeface="+mn-cs"/>
                        </a:rPr>
                        <a:t>
 Einmal kurz dem Großstadttrubel entfliehen und tief durchatmen? Wo geht das besser als in einem unserer 2.500 Parks und Grünanlagen? 💚🌳
@juggernaut1 hat das Thema #GrüneOasen in Berlin auf seinem Foto perfekt eingefangen und sich damit den Titel zum #BildDesMonats im Juni sowas von verdient! 🏆
An einem schönen Sommertag flanierte er am Schlachtensee entlang und hat diese großartige Momentaufnahme geschossen. Dort tummeln sich immer viele Badegäste, die sich eine Erfrischung und Auszeit gönnen. Ach, herrlich! 💦☀️ 
„Berlin bietet ja wie kaum eine andere Hauptstadt so viele Seen, Parks und Wälder (auch im Umland), die zur Entspannung, zur Flucht aus dem Großstadtdschungel einladen. Man fühlt sich immer gleich viel entspannter in den grünen Oasen und spürt direkt, wie sich der Körper wieder mit Energie auflädt.“
🎤 Was ist eurer Meinung nach die schönste grüne Oase in Berlin?👇
#WirBerlin #BerlinBerlin #BerlinFoto #BerlinerSommer #BerlinFotografie #WirSindEinBerlin #Schlachtensee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https://quintly-image-storage.s3.amazonaws.com/5f66ee1d6fbe9724e0bec194b980deb3/663ca07c9411263300d0a543e1db8f6a.jpg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07/03/2023 06:15:30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a:t>
                      </a:r>
                    </a:p>
                  </a:txBody>
                  <a:tcPr/>
                </a:tc>
                <a:extLst>
                  <a:ext uri="{0D108BD9-81ED-4DB2-BD59-A6C34878D82A}">
                    <a16:rowId xmlns:a16="http://schemas.microsoft.com/office/drawing/2014/main" val="2210640096"/>
                  </a:ext>
                </a:extLst>
              </a:tr>
            </a:tbl>
          </a:graphicData>
        </a:graphic>
      </p:graphicFrame>
      <p:sp>
        <p:nvSpPr>
          <p:cNvPr id="4" name="Text Placeholder 3">
            <a:extLst>
              <a:ext uri="{FF2B5EF4-FFF2-40B4-BE49-F238E27FC236}">
                <a16:creationId xmlns:a16="http://schemas.microsoft.com/office/drawing/2014/main" id="{78BDB27A-0676-44EF-9C67-E58DAF91BC7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414949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4621</Words>
  <Application>Microsoft Office PowerPoint</Application>
  <PresentationFormat>On-screen Show (4:3)</PresentationFormat>
  <Paragraphs>404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Posts Table with Fans | wirberlin - 1 of 16</vt:lpstr>
      <vt:lpstr>Instagram Posts Table with Fans | wirberlin - 2 of 16</vt:lpstr>
      <vt:lpstr>Instagram Posts Table with Fans | wirberlin - 3 of 16</vt:lpstr>
      <vt:lpstr>Instagram Posts Table with Fans | wirberlin - 4 of 16</vt:lpstr>
      <vt:lpstr>Instagram Posts Table with Fans | wirberlin - 5 of 16</vt:lpstr>
      <vt:lpstr>Instagram Posts Table with Fans | wirberlin - 6 of 16</vt:lpstr>
      <vt:lpstr>Instagram Posts Table with Fans | wirberlin - 7 of 16</vt:lpstr>
      <vt:lpstr>Instagram Posts Table with Fans | wirberlin - 8 of 16</vt:lpstr>
      <vt:lpstr>Instagram Posts Table with Fans | wirberlin - 9 of 16</vt:lpstr>
      <vt:lpstr>Instagram Posts Table with Fans | wirberlin - 10 of 16</vt:lpstr>
      <vt:lpstr>Instagram Posts Table with Fans | wirberlin - 11 of 16</vt:lpstr>
      <vt:lpstr>Instagram Posts Table with Fans | wirberlin - 12 of 16</vt:lpstr>
      <vt:lpstr>Instagram Posts Table with Fans | wirberlin - 13 of 16</vt:lpstr>
      <vt:lpstr>Instagram Posts Table with Fans | wirberlin - 14 of 16</vt:lpstr>
      <vt:lpstr>Instagram Posts Table with Fans | wirberlin - 15 of 16</vt:lpstr>
      <vt:lpstr>Instagram Posts Table with Fans | wirberlin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with Fans | wirberlin - 1 of 16</dc:title>
  <dc:creator>Frederik Born</dc:creator>
  <cp:lastModifiedBy>Frederik Born</cp:lastModifiedBy>
  <cp:revision>1</cp:revision>
  <dcterms:created xsi:type="dcterms:W3CDTF">2023-07-03T09:55:47Z</dcterms:created>
  <dcterms:modified xsi:type="dcterms:W3CDTF">2023-07-03T09:58:51Z</dcterms:modified>
</cp:coreProperties>
</file>