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1804-7839-4261-9839-C7448EDACBF7}"/>
              </a:ext>
            </a:extLst>
          </p:cNvPr>
          <p:cNvSpPr>
            <a:spLocks noGrp="1"/>
          </p:cNvSpPr>
          <p:nvPr>
            <p:ph type="title"/>
          </p:nvPr>
        </p:nvSpPr>
        <p:spPr/>
        <p:txBody>
          <a:bodyPr/>
          <a:lstStyle/>
          <a:p>
            <a:r>
              <a:rPr lang="en-US"/>
              <a:t>Instagram Posts Table | dsv_biathlon - 1 of 25</a:t>
            </a:r>
          </a:p>
        </p:txBody>
      </p:sp>
      <p:graphicFrame>
        <p:nvGraphicFramePr>
          <p:cNvPr id="5" name="Table Placeholder 4">
            <a:extLst>
              <a:ext uri="{FF2B5EF4-FFF2-40B4-BE49-F238E27FC236}">
                <a16:creationId xmlns:a16="http://schemas.microsoft.com/office/drawing/2014/main" id="{6870BF5E-90CB-4372-8178-A3786B4D4509}"/>
              </a:ext>
            </a:extLst>
          </p:cNvPr>
          <p:cNvGraphicFramePr>
            <a:graphicFrameLocks noGrp="1"/>
          </p:cNvGraphicFramePr>
          <p:nvPr>
            <p:ph type="tbl" sz="quarter" idx="13"/>
            <p:extLst>
              <p:ext uri="{D42A27DB-BD31-4B8C-83A1-F6EECF244321}">
                <p14:modId xmlns:p14="http://schemas.microsoft.com/office/powerpoint/2010/main" val="350430290"/>
              </p:ext>
            </p:extLst>
          </p:nvPr>
        </p:nvGraphicFramePr>
        <p:xfrm>
          <a:off x="457200" y="1731963"/>
          <a:ext cx="7571230" cy="39928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75186244"/>
                    </a:ext>
                  </a:extLst>
                </a:gridCol>
                <a:gridCol w="1481327">
                  <a:extLst>
                    <a:ext uri="{9D8B030D-6E8A-4147-A177-3AD203B41FA5}">
                      <a16:colId xmlns:a16="http://schemas.microsoft.com/office/drawing/2014/main" val="2265480643"/>
                    </a:ext>
                  </a:extLst>
                </a:gridCol>
                <a:gridCol w="493776">
                  <a:extLst>
                    <a:ext uri="{9D8B030D-6E8A-4147-A177-3AD203B41FA5}">
                      <a16:colId xmlns:a16="http://schemas.microsoft.com/office/drawing/2014/main" val="1413747226"/>
                    </a:ext>
                  </a:extLst>
                </a:gridCol>
                <a:gridCol w="493776">
                  <a:extLst>
                    <a:ext uri="{9D8B030D-6E8A-4147-A177-3AD203B41FA5}">
                      <a16:colId xmlns:a16="http://schemas.microsoft.com/office/drawing/2014/main" val="4271620722"/>
                    </a:ext>
                  </a:extLst>
                </a:gridCol>
                <a:gridCol w="493776">
                  <a:extLst>
                    <a:ext uri="{9D8B030D-6E8A-4147-A177-3AD203B41FA5}">
                      <a16:colId xmlns:a16="http://schemas.microsoft.com/office/drawing/2014/main" val="3684226484"/>
                    </a:ext>
                  </a:extLst>
                </a:gridCol>
                <a:gridCol w="493776">
                  <a:extLst>
                    <a:ext uri="{9D8B030D-6E8A-4147-A177-3AD203B41FA5}">
                      <a16:colId xmlns:a16="http://schemas.microsoft.com/office/drawing/2014/main" val="1201275594"/>
                    </a:ext>
                  </a:extLst>
                </a:gridCol>
                <a:gridCol w="493776">
                  <a:extLst>
                    <a:ext uri="{9D8B030D-6E8A-4147-A177-3AD203B41FA5}">
                      <a16:colId xmlns:a16="http://schemas.microsoft.com/office/drawing/2014/main" val="4240887278"/>
                    </a:ext>
                  </a:extLst>
                </a:gridCol>
                <a:gridCol w="493776">
                  <a:extLst>
                    <a:ext uri="{9D8B030D-6E8A-4147-A177-3AD203B41FA5}">
                      <a16:colId xmlns:a16="http://schemas.microsoft.com/office/drawing/2014/main" val="2259860171"/>
                    </a:ext>
                  </a:extLst>
                </a:gridCol>
                <a:gridCol w="493776">
                  <a:extLst>
                    <a:ext uri="{9D8B030D-6E8A-4147-A177-3AD203B41FA5}">
                      <a16:colId xmlns:a16="http://schemas.microsoft.com/office/drawing/2014/main" val="2747778881"/>
                    </a:ext>
                  </a:extLst>
                </a:gridCol>
                <a:gridCol w="493776">
                  <a:extLst>
                    <a:ext uri="{9D8B030D-6E8A-4147-A177-3AD203B41FA5}">
                      <a16:colId xmlns:a16="http://schemas.microsoft.com/office/drawing/2014/main" val="2594668560"/>
                    </a:ext>
                  </a:extLst>
                </a:gridCol>
                <a:gridCol w="493776">
                  <a:extLst>
                    <a:ext uri="{9D8B030D-6E8A-4147-A177-3AD203B41FA5}">
                      <a16:colId xmlns:a16="http://schemas.microsoft.com/office/drawing/2014/main" val="60487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2047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- 2022-01-30 15:29:23</a:t>
                      </a:r>
                      <a:r>
                        <a:rPr kumimoji="0" lang="en-US" sz="1000" b="0" i="0" u="none" strike="noStrike" kern="1200" cap="none" spc="0" normalizeH="0" baseline="0" noProof="0">
                          <a:ln>
                            <a:noFill/>
                          </a:ln>
                          <a:solidFill>
                            <a:prstClr val="black"/>
                          </a:solidFill>
                          <a:effectLst/>
                          <a:uLnTx/>
                          <a:uFillTx/>
                          <a:latin typeface="+mn-lt"/>
                          <a:ea typeface="+mn-ea"/>
                          <a:cs typeface="+mn-cs"/>
                        </a:rPr>
                        <a:t>
 expectations and reality! 🤩🔥
Die EM 2022 am Arber ist für unseren #DKBKaderMitPerspektive nun Geschichte. Wie’s lief? 🤔 @soophia_sch und @lucasfratzscher geben euch einen ersten Einblick. 😎
#SkiDeutschland #biathlon #DasKannBank #letsgo #recap 
Einfach mal die Perspektive ändern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10601</a:t>
                      </a:r>
                    </a:p>
                  </a:txBody>
                  <a:tcPr/>
                </a:tc>
                <a:extLst>
                  <a:ext uri="{0D108BD9-81ED-4DB2-BD59-A6C34878D82A}">
                    <a16:rowId xmlns:a16="http://schemas.microsoft.com/office/drawing/2014/main" val="2584607207"/>
                  </a:ext>
                </a:extLst>
              </a:tr>
            </a:tbl>
          </a:graphicData>
        </a:graphic>
      </p:graphicFrame>
      <p:sp>
        <p:nvSpPr>
          <p:cNvPr id="4" name="Text Placeholder 3">
            <a:extLst>
              <a:ext uri="{FF2B5EF4-FFF2-40B4-BE49-F238E27FC236}">
                <a16:creationId xmlns:a16="http://schemas.microsoft.com/office/drawing/2014/main" id="{A8A459DC-AD59-4E70-9D7D-EF5DF0C3B91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94145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8911-7D26-4978-891E-9C3AA9EE9F9F}"/>
              </a:ext>
            </a:extLst>
          </p:cNvPr>
          <p:cNvSpPr>
            <a:spLocks noGrp="1"/>
          </p:cNvSpPr>
          <p:nvPr>
            <p:ph type="title"/>
          </p:nvPr>
        </p:nvSpPr>
        <p:spPr/>
        <p:txBody>
          <a:bodyPr/>
          <a:lstStyle/>
          <a:p>
            <a:r>
              <a:rPr lang="en-US"/>
              <a:t>Instagram Posts Table | dsv_biathlon - 2 of 25</a:t>
            </a:r>
          </a:p>
        </p:txBody>
      </p:sp>
      <p:graphicFrame>
        <p:nvGraphicFramePr>
          <p:cNvPr id="5" name="Table Placeholder 4">
            <a:extLst>
              <a:ext uri="{FF2B5EF4-FFF2-40B4-BE49-F238E27FC236}">
                <a16:creationId xmlns:a16="http://schemas.microsoft.com/office/drawing/2014/main" id="{D41F609D-962F-436A-B7A7-9B806B95EE1F}"/>
              </a:ext>
            </a:extLst>
          </p:cNvPr>
          <p:cNvGraphicFramePr>
            <a:graphicFrameLocks noGrp="1"/>
          </p:cNvGraphicFramePr>
          <p:nvPr>
            <p:ph type="tbl" sz="quarter" idx="13"/>
            <p:extLst>
              <p:ext uri="{D42A27DB-BD31-4B8C-83A1-F6EECF244321}">
                <p14:modId xmlns:p14="http://schemas.microsoft.com/office/powerpoint/2010/main" val="266547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33847003"/>
                    </a:ext>
                  </a:extLst>
                </a:gridCol>
                <a:gridCol w="1481327">
                  <a:extLst>
                    <a:ext uri="{9D8B030D-6E8A-4147-A177-3AD203B41FA5}">
                      <a16:colId xmlns:a16="http://schemas.microsoft.com/office/drawing/2014/main" val="3686888511"/>
                    </a:ext>
                  </a:extLst>
                </a:gridCol>
                <a:gridCol w="493776">
                  <a:extLst>
                    <a:ext uri="{9D8B030D-6E8A-4147-A177-3AD203B41FA5}">
                      <a16:colId xmlns:a16="http://schemas.microsoft.com/office/drawing/2014/main" val="305248794"/>
                    </a:ext>
                  </a:extLst>
                </a:gridCol>
                <a:gridCol w="493776">
                  <a:extLst>
                    <a:ext uri="{9D8B030D-6E8A-4147-A177-3AD203B41FA5}">
                      <a16:colId xmlns:a16="http://schemas.microsoft.com/office/drawing/2014/main" val="1913305789"/>
                    </a:ext>
                  </a:extLst>
                </a:gridCol>
                <a:gridCol w="493776">
                  <a:extLst>
                    <a:ext uri="{9D8B030D-6E8A-4147-A177-3AD203B41FA5}">
                      <a16:colId xmlns:a16="http://schemas.microsoft.com/office/drawing/2014/main" val="2709577457"/>
                    </a:ext>
                  </a:extLst>
                </a:gridCol>
                <a:gridCol w="493776">
                  <a:extLst>
                    <a:ext uri="{9D8B030D-6E8A-4147-A177-3AD203B41FA5}">
                      <a16:colId xmlns:a16="http://schemas.microsoft.com/office/drawing/2014/main" val="2115822171"/>
                    </a:ext>
                  </a:extLst>
                </a:gridCol>
                <a:gridCol w="493776">
                  <a:extLst>
                    <a:ext uri="{9D8B030D-6E8A-4147-A177-3AD203B41FA5}">
                      <a16:colId xmlns:a16="http://schemas.microsoft.com/office/drawing/2014/main" val="3129343872"/>
                    </a:ext>
                  </a:extLst>
                </a:gridCol>
                <a:gridCol w="493776">
                  <a:extLst>
                    <a:ext uri="{9D8B030D-6E8A-4147-A177-3AD203B41FA5}">
                      <a16:colId xmlns:a16="http://schemas.microsoft.com/office/drawing/2014/main" val="1963336606"/>
                    </a:ext>
                  </a:extLst>
                </a:gridCol>
                <a:gridCol w="493776">
                  <a:extLst>
                    <a:ext uri="{9D8B030D-6E8A-4147-A177-3AD203B41FA5}">
                      <a16:colId xmlns:a16="http://schemas.microsoft.com/office/drawing/2014/main" val="3468915679"/>
                    </a:ext>
                  </a:extLst>
                </a:gridCol>
                <a:gridCol w="493776">
                  <a:extLst>
                    <a:ext uri="{9D8B030D-6E8A-4147-A177-3AD203B41FA5}">
                      <a16:colId xmlns:a16="http://schemas.microsoft.com/office/drawing/2014/main" val="2867798800"/>
                    </a:ext>
                  </a:extLst>
                </a:gridCol>
                <a:gridCol w="493776">
                  <a:extLst>
                    <a:ext uri="{9D8B030D-6E8A-4147-A177-3AD203B41FA5}">
                      <a16:colId xmlns:a16="http://schemas.microsoft.com/office/drawing/2014/main" val="357498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339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- 2022-01-30 13:56:00</a:t>
                      </a:r>
                      <a:r>
                        <a:rPr kumimoji="0" lang="en-US" sz="1000" b="0" i="0" u="none" strike="noStrike" kern="1200" cap="none" spc="0" normalizeH="0" baseline="0" noProof="0">
                          <a:ln>
                            <a:noFill/>
                          </a:ln>
                          <a:solidFill>
                            <a:prstClr val="black"/>
                          </a:solidFill>
                          <a:effectLst/>
                          <a:uLnTx/>
                          <a:uFillTx/>
                          <a:latin typeface="+mn-lt"/>
                          <a:ea typeface="+mn-ea"/>
                          <a:cs typeface="+mn-cs"/>
                        </a:rPr>
                        <a:t>
 Double trouble! 🥉🥉🤩
Zum Abschluss der Heim-EM holen @franziska_hildebrand und @justus_strlw im Single Mixed Bewerb trotz starkem Wind 🌬 den 3️⃣. Platz! 
#SkiDeutschland #biathlon #em #arber #teamwork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2017867"/>
                  </a:ext>
                </a:extLst>
              </a:tr>
            </a:tbl>
          </a:graphicData>
        </a:graphic>
      </p:graphicFrame>
      <p:sp>
        <p:nvSpPr>
          <p:cNvPr id="4" name="Text Placeholder 3">
            <a:extLst>
              <a:ext uri="{FF2B5EF4-FFF2-40B4-BE49-F238E27FC236}">
                <a16:creationId xmlns:a16="http://schemas.microsoft.com/office/drawing/2014/main" id="{D0F1A9F1-0A97-4274-AA4D-E49C0C4C467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254988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C269F-5622-40AD-8DAE-640744A0DA47}"/>
              </a:ext>
            </a:extLst>
          </p:cNvPr>
          <p:cNvSpPr>
            <a:spLocks noGrp="1"/>
          </p:cNvSpPr>
          <p:nvPr>
            <p:ph type="title"/>
          </p:nvPr>
        </p:nvSpPr>
        <p:spPr/>
        <p:txBody>
          <a:bodyPr/>
          <a:lstStyle/>
          <a:p>
            <a:r>
              <a:rPr lang="en-US"/>
              <a:t>Instagram Posts Table | dsv_biathlon - 3 of 25</a:t>
            </a:r>
          </a:p>
        </p:txBody>
      </p:sp>
      <p:graphicFrame>
        <p:nvGraphicFramePr>
          <p:cNvPr id="5" name="Table Placeholder 4">
            <a:extLst>
              <a:ext uri="{FF2B5EF4-FFF2-40B4-BE49-F238E27FC236}">
                <a16:creationId xmlns:a16="http://schemas.microsoft.com/office/drawing/2014/main" id="{4DBBBF22-9754-4EA7-A0A5-A72FE62F0E24}"/>
              </a:ext>
            </a:extLst>
          </p:cNvPr>
          <p:cNvGraphicFramePr>
            <a:graphicFrameLocks noGrp="1"/>
          </p:cNvGraphicFramePr>
          <p:nvPr>
            <p:ph type="tbl" sz="quarter" idx="13"/>
            <p:extLst>
              <p:ext uri="{D42A27DB-BD31-4B8C-83A1-F6EECF244321}">
                <p14:modId xmlns:p14="http://schemas.microsoft.com/office/powerpoint/2010/main" val="309117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8632339"/>
                    </a:ext>
                  </a:extLst>
                </a:gridCol>
                <a:gridCol w="1481327">
                  <a:extLst>
                    <a:ext uri="{9D8B030D-6E8A-4147-A177-3AD203B41FA5}">
                      <a16:colId xmlns:a16="http://schemas.microsoft.com/office/drawing/2014/main" val="1713367958"/>
                    </a:ext>
                  </a:extLst>
                </a:gridCol>
                <a:gridCol w="493776">
                  <a:extLst>
                    <a:ext uri="{9D8B030D-6E8A-4147-A177-3AD203B41FA5}">
                      <a16:colId xmlns:a16="http://schemas.microsoft.com/office/drawing/2014/main" val="3904223919"/>
                    </a:ext>
                  </a:extLst>
                </a:gridCol>
                <a:gridCol w="493776">
                  <a:extLst>
                    <a:ext uri="{9D8B030D-6E8A-4147-A177-3AD203B41FA5}">
                      <a16:colId xmlns:a16="http://schemas.microsoft.com/office/drawing/2014/main" val="3618193551"/>
                    </a:ext>
                  </a:extLst>
                </a:gridCol>
                <a:gridCol w="493776">
                  <a:extLst>
                    <a:ext uri="{9D8B030D-6E8A-4147-A177-3AD203B41FA5}">
                      <a16:colId xmlns:a16="http://schemas.microsoft.com/office/drawing/2014/main" val="3617590588"/>
                    </a:ext>
                  </a:extLst>
                </a:gridCol>
                <a:gridCol w="493776">
                  <a:extLst>
                    <a:ext uri="{9D8B030D-6E8A-4147-A177-3AD203B41FA5}">
                      <a16:colId xmlns:a16="http://schemas.microsoft.com/office/drawing/2014/main" val="4072473175"/>
                    </a:ext>
                  </a:extLst>
                </a:gridCol>
                <a:gridCol w="493776">
                  <a:extLst>
                    <a:ext uri="{9D8B030D-6E8A-4147-A177-3AD203B41FA5}">
                      <a16:colId xmlns:a16="http://schemas.microsoft.com/office/drawing/2014/main" val="2863853463"/>
                    </a:ext>
                  </a:extLst>
                </a:gridCol>
                <a:gridCol w="493776">
                  <a:extLst>
                    <a:ext uri="{9D8B030D-6E8A-4147-A177-3AD203B41FA5}">
                      <a16:colId xmlns:a16="http://schemas.microsoft.com/office/drawing/2014/main" val="161391317"/>
                    </a:ext>
                  </a:extLst>
                </a:gridCol>
                <a:gridCol w="493776">
                  <a:extLst>
                    <a:ext uri="{9D8B030D-6E8A-4147-A177-3AD203B41FA5}">
                      <a16:colId xmlns:a16="http://schemas.microsoft.com/office/drawing/2014/main" val="478905580"/>
                    </a:ext>
                  </a:extLst>
                </a:gridCol>
                <a:gridCol w="493776">
                  <a:extLst>
                    <a:ext uri="{9D8B030D-6E8A-4147-A177-3AD203B41FA5}">
                      <a16:colId xmlns:a16="http://schemas.microsoft.com/office/drawing/2014/main" val="2886788461"/>
                    </a:ext>
                  </a:extLst>
                </a:gridCol>
                <a:gridCol w="493776">
                  <a:extLst>
                    <a:ext uri="{9D8B030D-6E8A-4147-A177-3AD203B41FA5}">
                      <a16:colId xmlns:a16="http://schemas.microsoft.com/office/drawing/2014/main" val="69413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4457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- 2022-01-30 11:47:55</a:t>
                      </a:r>
                      <a:r>
                        <a:rPr kumimoji="0" lang="en-US" sz="1000" b="0" i="0" u="none" strike="noStrike" kern="1200" cap="none" spc="0" normalizeH="0" baseline="0" noProof="0">
                          <a:ln>
                            <a:noFill/>
                          </a:ln>
                          <a:solidFill>
                            <a:prstClr val="black"/>
                          </a:solidFill>
                          <a:effectLst/>
                          <a:uLnTx/>
                          <a:uFillTx/>
                          <a:latin typeface="+mn-lt"/>
                          <a:ea typeface="+mn-ea"/>
                          <a:cs typeface="+mn-cs"/>
                        </a:rPr>
                        <a:t>
 teamwork makes the dream work! 🤩🥈
In der stürmischen EM Mixed Staffel läuft das starke Team mit @soophia_sch, @janinahettich, @hoernle__ und @lucasfratzscher in einem bis zur letzten Minute spannenden Rennen auf Rang 2️⃣. 🤩
#SkiDeutschland #biathlon #em #arber #keeppushing #teamwork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8564277"/>
                  </a:ext>
                </a:extLst>
              </a:tr>
            </a:tbl>
          </a:graphicData>
        </a:graphic>
      </p:graphicFrame>
      <p:sp>
        <p:nvSpPr>
          <p:cNvPr id="4" name="Text Placeholder 3">
            <a:extLst>
              <a:ext uri="{FF2B5EF4-FFF2-40B4-BE49-F238E27FC236}">
                <a16:creationId xmlns:a16="http://schemas.microsoft.com/office/drawing/2014/main" id="{27E9DBA7-3DB1-4C4E-9150-2A06610AA15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4286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C70D-DEA0-4A71-8350-927F4EC6A31E}"/>
              </a:ext>
            </a:extLst>
          </p:cNvPr>
          <p:cNvSpPr>
            <a:spLocks noGrp="1"/>
          </p:cNvSpPr>
          <p:nvPr>
            <p:ph type="title"/>
          </p:nvPr>
        </p:nvSpPr>
        <p:spPr/>
        <p:txBody>
          <a:bodyPr/>
          <a:lstStyle/>
          <a:p>
            <a:r>
              <a:rPr lang="en-US"/>
              <a:t>Instagram Posts Table | dsv_biathlon - 4 of 25</a:t>
            </a:r>
          </a:p>
        </p:txBody>
      </p:sp>
      <p:graphicFrame>
        <p:nvGraphicFramePr>
          <p:cNvPr id="5" name="Table Placeholder 4">
            <a:extLst>
              <a:ext uri="{FF2B5EF4-FFF2-40B4-BE49-F238E27FC236}">
                <a16:creationId xmlns:a16="http://schemas.microsoft.com/office/drawing/2014/main" id="{975435B1-C2E1-4B8A-A69F-9C7C2A87F833}"/>
              </a:ext>
            </a:extLst>
          </p:cNvPr>
          <p:cNvGraphicFramePr>
            <a:graphicFrameLocks noGrp="1"/>
          </p:cNvGraphicFramePr>
          <p:nvPr>
            <p:ph type="tbl" sz="quarter" idx="13"/>
            <p:extLst>
              <p:ext uri="{D42A27DB-BD31-4B8C-83A1-F6EECF244321}">
                <p14:modId xmlns:p14="http://schemas.microsoft.com/office/powerpoint/2010/main" val="323868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71611543"/>
                    </a:ext>
                  </a:extLst>
                </a:gridCol>
                <a:gridCol w="1481327">
                  <a:extLst>
                    <a:ext uri="{9D8B030D-6E8A-4147-A177-3AD203B41FA5}">
                      <a16:colId xmlns:a16="http://schemas.microsoft.com/office/drawing/2014/main" val="282036819"/>
                    </a:ext>
                  </a:extLst>
                </a:gridCol>
                <a:gridCol w="493776">
                  <a:extLst>
                    <a:ext uri="{9D8B030D-6E8A-4147-A177-3AD203B41FA5}">
                      <a16:colId xmlns:a16="http://schemas.microsoft.com/office/drawing/2014/main" val="599452863"/>
                    </a:ext>
                  </a:extLst>
                </a:gridCol>
                <a:gridCol w="493776">
                  <a:extLst>
                    <a:ext uri="{9D8B030D-6E8A-4147-A177-3AD203B41FA5}">
                      <a16:colId xmlns:a16="http://schemas.microsoft.com/office/drawing/2014/main" val="693271584"/>
                    </a:ext>
                  </a:extLst>
                </a:gridCol>
                <a:gridCol w="493776">
                  <a:extLst>
                    <a:ext uri="{9D8B030D-6E8A-4147-A177-3AD203B41FA5}">
                      <a16:colId xmlns:a16="http://schemas.microsoft.com/office/drawing/2014/main" val="1475305996"/>
                    </a:ext>
                  </a:extLst>
                </a:gridCol>
                <a:gridCol w="493776">
                  <a:extLst>
                    <a:ext uri="{9D8B030D-6E8A-4147-A177-3AD203B41FA5}">
                      <a16:colId xmlns:a16="http://schemas.microsoft.com/office/drawing/2014/main" val="3831984208"/>
                    </a:ext>
                  </a:extLst>
                </a:gridCol>
                <a:gridCol w="493776">
                  <a:extLst>
                    <a:ext uri="{9D8B030D-6E8A-4147-A177-3AD203B41FA5}">
                      <a16:colId xmlns:a16="http://schemas.microsoft.com/office/drawing/2014/main" val="1478660414"/>
                    </a:ext>
                  </a:extLst>
                </a:gridCol>
                <a:gridCol w="493776">
                  <a:extLst>
                    <a:ext uri="{9D8B030D-6E8A-4147-A177-3AD203B41FA5}">
                      <a16:colId xmlns:a16="http://schemas.microsoft.com/office/drawing/2014/main" val="160151400"/>
                    </a:ext>
                  </a:extLst>
                </a:gridCol>
                <a:gridCol w="493776">
                  <a:extLst>
                    <a:ext uri="{9D8B030D-6E8A-4147-A177-3AD203B41FA5}">
                      <a16:colId xmlns:a16="http://schemas.microsoft.com/office/drawing/2014/main" val="929320686"/>
                    </a:ext>
                  </a:extLst>
                </a:gridCol>
                <a:gridCol w="493776">
                  <a:extLst>
                    <a:ext uri="{9D8B030D-6E8A-4147-A177-3AD203B41FA5}">
                      <a16:colId xmlns:a16="http://schemas.microsoft.com/office/drawing/2014/main" val="4121003063"/>
                    </a:ext>
                  </a:extLst>
                </a:gridCol>
                <a:gridCol w="493776">
                  <a:extLst>
                    <a:ext uri="{9D8B030D-6E8A-4147-A177-3AD203B41FA5}">
                      <a16:colId xmlns:a16="http://schemas.microsoft.com/office/drawing/2014/main" val="124872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8616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- 2022-01-29 19:19:56</a:t>
                      </a:r>
                      <a:r>
                        <a:rPr kumimoji="0" lang="en-US" sz="1000" b="0" i="0" u="none" strike="noStrike" kern="1200" cap="none" spc="0" normalizeH="0" baseline="0" noProof="0">
                          <a:ln>
                            <a:noFill/>
                          </a:ln>
                          <a:solidFill>
                            <a:prstClr val="black"/>
                          </a:solidFill>
                          <a:effectLst/>
                          <a:uLnTx/>
                          <a:uFillTx/>
                          <a:latin typeface="+mn-lt"/>
                          <a:ea typeface="+mn-ea"/>
                          <a:cs typeface="+mn-cs"/>
                        </a:rPr>
                        <a:t>
 The struggle is real🌪🤜🤛😖 Wenn du dich fragst worauf du überhaupt zielen sollst 🤷
#SkiDeutschland #biathlon #DKBKaderMitPerspektive #fighter #geldverbesserer #stormwatching #SchaltetDenWindAb
Das Ziel stets im Blick 🙃 - @dkb.de @dominic_sch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87778</a:t>
                      </a:r>
                    </a:p>
                  </a:txBody>
                  <a:tcPr/>
                </a:tc>
                <a:extLst>
                  <a:ext uri="{0D108BD9-81ED-4DB2-BD59-A6C34878D82A}">
                    <a16:rowId xmlns:a16="http://schemas.microsoft.com/office/drawing/2014/main" val="3534606855"/>
                  </a:ext>
                </a:extLst>
              </a:tr>
            </a:tbl>
          </a:graphicData>
        </a:graphic>
      </p:graphicFrame>
      <p:sp>
        <p:nvSpPr>
          <p:cNvPr id="4" name="Text Placeholder 3">
            <a:extLst>
              <a:ext uri="{FF2B5EF4-FFF2-40B4-BE49-F238E27FC236}">
                <a16:creationId xmlns:a16="http://schemas.microsoft.com/office/drawing/2014/main" id="{24377D8F-0FAD-490B-AFDB-B56FF508B26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0289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D172E-64DD-487A-969A-37FE3A134DDB}"/>
              </a:ext>
            </a:extLst>
          </p:cNvPr>
          <p:cNvSpPr>
            <a:spLocks noGrp="1"/>
          </p:cNvSpPr>
          <p:nvPr>
            <p:ph type="title"/>
          </p:nvPr>
        </p:nvSpPr>
        <p:spPr/>
        <p:txBody>
          <a:bodyPr/>
          <a:lstStyle/>
          <a:p>
            <a:r>
              <a:rPr lang="en-US"/>
              <a:t>Instagram Posts Table | dsv_biathlon - 5 of 25</a:t>
            </a:r>
          </a:p>
        </p:txBody>
      </p:sp>
      <p:graphicFrame>
        <p:nvGraphicFramePr>
          <p:cNvPr id="5" name="Table Placeholder 4">
            <a:extLst>
              <a:ext uri="{FF2B5EF4-FFF2-40B4-BE49-F238E27FC236}">
                <a16:creationId xmlns:a16="http://schemas.microsoft.com/office/drawing/2014/main" id="{E5FF5033-5688-4B88-93C6-5C653FD422E4}"/>
              </a:ext>
            </a:extLst>
          </p:cNvPr>
          <p:cNvGraphicFramePr>
            <a:graphicFrameLocks noGrp="1"/>
          </p:cNvGraphicFramePr>
          <p:nvPr>
            <p:ph type="tbl" sz="quarter" idx="13"/>
            <p:extLst>
              <p:ext uri="{D42A27DB-BD31-4B8C-83A1-F6EECF244321}">
                <p14:modId xmlns:p14="http://schemas.microsoft.com/office/powerpoint/2010/main" val="187499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0346058"/>
                    </a:ext>
                  </a:extLst>
                </a:gridCol>
                <a:gridCol w="1481327">
                  <a:extLst>
                    <a:ext uri="{9D8B030D-6E8A-4147-A177-3AD203B41FA5}">
                      <a16:colId xmlns:a16="http://schemas.microsoft.com/office/drawing/2014/main" val="1165100352"/>
                    </a:ext>
                  </a:extLst>
                </a:gridCol>
                <a:gridCol w="493776">
                  <a:extLst>
                    <a:ext uri="{9D8B030D-6E8A-4147-A177-3AD203B41FA5}">
                      <a16:colId xmlns:a16="http://schemas.microsoft.com/office/drawing/2014/main" val="3056123561"/>
                    </a:ext>
                  </a:extLst>
                </a:gridCol>
                <a:gridCol w="493776">
                  <a:extLst>
                    <a:ext uri="{9D8B030D-6E8A-4147-A177-3AD203B41FA5}">
                      <a16:colId xmlns:a16="http://schemas.microsoft.com/office/drawing/2014/main" val="3468320891"/>
                    </a:ext>
                  </a:extLst>
                </a:gridCol>
                <a:gridCol w="493776">
                  <a:extLst>
                    <a:ext uri="{9D8B030D-6E8A-4147-A177-3AD203B41FA5}">
                      <a16:colId xmlns:a16="http://schemas.microsoft.com/office/drawing/2014/main" val="2064605819"/>
                    </a:ext>
                  </a:extLst>
                </a:gridCol>
                <a:gridCol w="493776">
                  <a:extLst>
                    <a:ext uri="{9D8B030D-6E8A-4147-A177-3AD203B41FA5}">
                      <a16:colId xmlns:a16="http://schemas.microsoft.com/office/drawing/2014/main" val="2503150941"/>
                    </a:ext>
                  </a:extLst>
                </a:gridCol>
                <a:gridCol w="493776">
                  <a:extLst>
                    <a:ext uri="{9D8B030D-6E8A-4147-A177-3AD203B41FA5}">
                      <a16:colId xmlns:a16="http://schemas.microsoft.com/office/drawing/2014/main" val="1455522310"/>
                    </a:ext>
                  </a:extLst>
                </a:gridCol>
                <a:gridCol w="493776">
                  <a:extLst>
                    <a:ext uri="{9D8B030D-6E8A-4147-A177-3AD203B41FA5}">
                      <a16:colId xmlns:a16="http://schemas.microsoft.com/office/drawing/2014/main" val="3241775085"/>
                    </a:ext>
                  </a:extLst>
                </a:gridCol>
                <a:gridCol w="493776">
                  <a:extLst>
                    <a:ext uri="{9D8B030D-6E8A-4147-A177-3AD203B41FA5}">
                      <a16:colId xmlns:a16="http://schemas.microsoft.com/office/drawing/2014/main" val="1978950131"/>
                    </a:ext>
                  </a:extLst>
                </a:gridCol>
                <a:gridCol w="493776">
                  <a:extLst>
                    <a:ext uri="{9D8B030D-6E8A-4147-A177-3AD203B41FA5}">
                      <a16:colId xmlns:a16="http://schemas.microsoft.com/office/drawing/2014/main" val="3503780831"/>
                    </a:ext>
                  </a:extLst>
                </a:gridCol>
                <a:gridCol w="493776">
                  <a:extLst>
                    <a:ext uri="{9D8B030D-6E8A-4147-A177-3AD203B41FA5}">
                      <a16:colId xmlns:a16="http://schemas.microsoft.com/office/drawing/2014/main" val="138650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4000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- 2022-01-29 14:19:48</a:t>
                      </a:r>
                      <a:r>
                        <a:rPr kumimoji="0" lang="en-US" sz="1000" b="0" i="0" u="none" strike="noStrike" kern="1200" cap="none" spc="0" normalizeH="0" baseline="0" noProof="0">
                          <a:ln>
                            <a:noFill/>
                          </a:ln>
                          <a:solidFill>
                            <a:prstClr val="black"/>
                          </a:solidFill>
                          <a:effectLst/>
                          <a:uLnTx/>
                          <a:uFillTx/>
                          <a:latin typeface="+mn-lt"/>
                          <a:ea typeface="+mn-ea"/>
                          <a:cs typeface="+mn-cs"/>
                        </a:rPr>
                        <a:t>
 Podium smile! 🤩💥 Im Eisregen am Arber läuft @janinahettich erneut aufs Podium und sichert sich den 2️⃣. Platz im Verfolger. #SkiDeutschland #biathlon #em #arber #keeppushing #letsgo 
Weitere Ergebnisse: S. Schneider (23.); F. Hildebrand (27.); H. Kebinger (31.); M. Wiesensarter (33.); J. Frühwirt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2431791"/>
                  </a:ext>
                </a:extLst>
              </a:tr>
            </a:tbl>
          </a:graphicData>
        </a:graphic>
      </p:graphicFrame>
      <p:sp>
        <p:nvSpPr>
          <p:cNvPr id="4" name="Text Placeholder 3">
            <a:extLst>
              <a:ext uri="{FF2B5EF4-FFF2-40B4-BE49-F238E27FC236}">
                <a16:creationId xmlns:a16="http://schemas.microsoft.com/office/drawing/2014/main" id="{928C6428-8E62-44A9-B800-A310AC46D49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6783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9C7CA-FFEF-4D90-BBAD-4AEE650CD37B}"/>
              </a:ext>
            </a:extLst>
          </p:cNvPr>
          <p:cNvSpPr>
            <a:spLocks noGrp="1"/>
          </p:cNvSpPr>
          <p:nvPr>
            <p:ph type="title"/>
          </p:nvPr>
        </p:nvSpPr>
        <p:spPr/>
        <p:txBody>
          <a:bodyPr/>
          <a:lstStyle/>
          <a:p>
            <a:r>
              <a:rPr lang="en-US"/>
              <a:t>Instagram Posts Table | dsv_biathlon - 6 of 25</a:t>
            </a:r>
          </a:p>
        </p:txBody>
      </p:sp>
      <p:graphicFrame>
        <p:nvGraphicFramePr>
          <p:cNvPr id="5" name="Table Placeholder 4">
            <a:extLst>
              <a:ext uri="{FF2B5EF4-FFF2-40B4-BE49-F238E27FC236}">
                <a16:creationId xmlns:a16="http://schemas.microsoft.com/office/drawing/2014/main" id="{CA97D5ED-A998-4515-A532-F650574F3473}"/>
              </a:ext>
            </a:extLst>
          </p:cNvPr>
          <p:cNvGraphicFramePr>
            <a:graphicFrameLocks noGrp="1"/>
          </p:cNvGraphicFramePr>
          <p:nvPr>
            <p:ph type="tbl" sz="quarter" idx="13"/>
            <p:extLst>
              <p:ext uri="{D42A27DB-BD31-4B8C-83A1-F6EECF244321}">
                <p14:modId xmlns:p14="http://schemas.microsoft.com/office/powerpoint/2010/main" val="2386701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73868215"/>
                    </a:ext>
                  </a:extLst>
                </a:gridCol>
                <a:gridCol w="1481327">
                  <a:extLst>
                    <a:ext uri="{9D8B030D-6E8A-4147-A177-3AD203B41FA5}">
                      <a16:colId xmlns:a16="http://schemas.microsoft.com/office/drawing/2014/main" val="4056265355"/>
                    </a:ext>
                  </a:extLst>
                </a:gridCol>
                <a:gridCol w="493776">
                  <a:extLst>
                    <a:ext uri="{9D8B030D-6E8A-4147-A177-3AD203B41FA5}">
                      <a16:colId xmlns:a16="http://schemas.microsoft.com/office/drawing/2014/main" val="3581740044"/>
                    </a:ext>
                  </a:extLst>
                </a:gridCol>
                <a:gridCol w="493776">
                  <a:extLst>
                    <a:ext uri="{9D8B030D-6E8A-4147-A177-3AD203B41FA5}">
                      <a16:colId xmlns:a16="http://schemas.microsoft.com/office/drawing/2014/main" val="2525751724"/>
                    </a:ext>
                  </a:extLst>
                </a:gridCol>
                <a:gridCol w="493776">
                  <a:extLst>
                    <a:ext uri="{9D8B030D-6E8A-4147-A177-3AD203B41FA5}">
                      <a16:colId xmlns:a16="http://schemas.microsoft.com/office/drawing/2014/main" val="3474855712"/>
                    </a:ext>
                  </a:extLst>
                </a:gridCol>
                <a:gridCol w="493776">
                  <a:extLst>
                    <a:ext uri="{9D8B030D-6E8A-4147-A177-3AD203B41FA5}">
                      <a16:colId xmlns:a16="http://schemas.microsoft.com/office/drawing/2014/main" val="2447035605"/>
                    </a:ext>
                  </a:extLst>
                </a:gridCol>
                <a:gridCol w="493776">
                  <a:extLst>
                    <a:ext uri="{9D8B030D-6E8A-4147-A177-3AD203B41FA5}">
                      <a16:colId xmlns:a16="http://schemas.microsoft.com/office/drawing/2014/main" val="3422957489"/>
                    </a:ext>
                  </a:extLst>
                </a:gridCol>
                <a:gridCol w="493776">
                  <a:extLst>
                    <a:ext uri="{9D8B030D-6E8A-4147-A177-3AD203B41FA5}">
                      <a16:colId xmlns:a16="http://schemas.microsoft.com/office/drawing/2014/main" val="3989005943"/>
                    </a:ext>
                  </a:extLst>
                </a:gridCol>
                <a:gridCol w="493776">
                  <a:extLst>
                    <a:ext uri="{9D8B030D-6E8A-4147-A177-3AD203B41FA5}">
                      <a16:colId xmlns:a16="http://schemas.microsoft.com/office/drawing/2014/main" val="3227034848"/>
                    </a:ext>
                  </a:extLst>
                </a:gridCol>
                <a:gridCol w="493776">
                  <a:extLst>
                    <a:ext uri="{9D8B030D-6E8A-4147-A177-3AD203B41FA5}">
                      <a16:colId xmlns:a16="http://schemas.microsoft.com/office/drawing/2014/main" val="1541650482"/>
                    </a:ext>
                  </a:extLst>
                </a:gridCol>
                <a:gridCol w="493776">
                  <a:extLst>
                    <a:ext uri="{9D8B030D-6E8A-4147-A177-3AD203B41FA5}">
                      <a16:colId xmlns:a16="http://schemas.microsoft.com/office/drawing/2014/main" val="42299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0010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- 2022-01-29 12:14:28</a:t>
                      </a:r>
                      <a:r>
                        <a:rPr kumimoji="0" lang="en-US" sz="1000" b="0" i="0" u="none" strike="noStrike" kern="1200" cap="none" spc="0" normalizeH="0" baseline="0" noProof="0">
                          <a:ln>
                            <a:noFill/>
                          </a:ln>
                          <a:solidFill>
                            <a:prstClr val="black"/>
                          </a:solidFill>
                          <a:effectLst/>
                          <a:uLnTx/>
                          <a:uFillTx/>
                          <a:latin typeface="+mn-lt"/>
                          <a:ea typeface="+mn-ea"/>
                          <a:cs typeface="+mn-cs"/>
                        </a:rPr>
                        <a:t>
 Feelin….unbelievable 🤩🙌 @lucasfratzscher hat das Podium wieder erklommen!🥉#SkiDeutschland #biathlon #DKBKaderMitPerspektive #geldverbesserer #daskannbank #DASkannER #verfolgung
Ab jetzt ein Favorit?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53620</a:t>
                      </a:r>
                    </a:p>
                  </a:txBody>
                  <a:tcPr/>
                </a:tc>
                <a:extLst>
                  <a:ext uri="{0D108BD9-81ED-4DB2-BD59-A6C34878D82A}">
                    <a16:rowId xmlns:a16="http://schemas.microsoft.com/office/drawing/2014/main" val="3256680897"/>
                  </a:ext>
                </a:extLst>
              </a:tr>
            </a:tbl>
          </a:graphicData>
        </a:graphic>
      </p:graphicFrame>
      <p:sp>
        <p:nvSpPr>
          <p:cNvPr id="4" name="Text Placeholder 3">
            <a:extLst>
              <a:ext uri="{FF2B5EF4-FFF2-40B4-BE49-F238E27FC236}">
                <a16:creationId xmlns:a16="http://schemas.microsoft.com/office/drawing/2014/main" id="{15ADA23B-432B-4E39-91F0-76361EBD6C4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654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F658F-0090-47FF-ACE9-801097147030}"/>
              </a:ext>
            </a:extLst>
          </p:cNvPr>
          <p:cNvSpPr>
            <a:spLocks noGrp="1"/>
          </p:cNvSpPr>
          <p:nvPr>
            <p:ph type="title"/>
          </p:nvPr>
        </p:nvSpPr>
        <p:spPr/>
        <p:txBody>
          <a:bodyPr/>
          <a:lstStyle/>
          <a:p>
            <a:r>
              <a:rPr lang="en-US"/>
              <a:t>Instagram Posts Table | dsv_biathlon - 7 of 25</a:t>
            </a:r>
          </a:p>
        </p:txBody>
      </p:sp>
      <p:graphicFrame>
        <p:nvGraphicFramePr>
          <p:cNvPr id="5" name="Table Placeholder 4">
            <a:extLst>
              <a:ext uri="{FF2B5EF4-FFF2-40B4-BE49-F238E27FC236}">
                <a16:creationId xmlns:a16="http://schemas.microsoft.com/office/drawing/2014/main" id="{49B49048-AA24-49AD-9B90-3FE1A78103BA}"/>
              </a:ext>
            </a:extLst>
          </p:cNvPr>
          <p:cNvGraphicFramePr>
            <a:graphicFrameLocks noGrp="1"/>
          </p:cNvGraphicFramePr>
          <p:nvPr>
            <p:ph type="tbl" sz="quarter" idx="13"/>
            <p:extLst>
              <p:ext uri="{D42A27DB-BD31-4B8C-83A1-F6EECF244321}">
                <p14:modId xmlns:p14="http://schemas.microsoft.com/office/powerpoint/2010/main" val="3624875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12413537"/>
                    </a:ext>
                  </a:extLst>
                </a:gridCol>
                <a:gridCol w="1481327">
                  <a:extLst>
                    <a:ext uri="{9D8B030D-6E8A-4147-A177-3AD203B41FA5}">
                      <a16:colId xmlns:a16="http://schemas.microsoft.com/office/drawing/2014/main" val="1332435562"/>
                    </a:ext>
                  </a:extLst>
                </a:gridCol>
                <a:gridCol w="493776">
                  <a:extLst>
                    <a:ext uri="{9D8B030D-6E8A-4147-A177-3AD203B41FA5}">
                      <a16:colId xmlns:a16="http://schemas.microsoft.com/office/drawing/2014/main" val="86604735"/>
                    </a:ext>
                  </a:extLst>
                </a:gridCol>
                <a:gridCol w="493776">
                  <a:extLst>
                    <a:ext uri="{9D8B030D-6E8A-4147-A177-3AD203B41FA5}">
                      <a16:colId xmlns:a16="http://schemas.microsoft.com/office/drawing/2014/main" val="919792873"/>
                    </a:ext>
                  </a:extLst>
                </a:gridCol>
                <a:gridCol w="493776">
                  <a:extLst>
                    <a:ext uri="{9D8B030D-6E8A-4147-A177-3AD203B41FA5}">
                      <a16:colId xmlns:a16="http://schemas.microsoft.com/office/drawing/2014/main" val="1997885366"/>
                    </a:ext>
                  </a:extLst>
                </a:gridCol>
                <a:gridCol w="493776">
                  <a:extLst>
                    <a:ext uri="{9D8B030D-6E8A-4147-A177-3AD203B41FA5}">
                      <a16:colId xmlns:a16="http://schemas.microsoft.com/office/drawing/2014/main" val="890960061"/>
                    </a:ext>
                  </a:extLst>
                </a:gridCol>
                <a:gridCol w="493776">
                  <a:extLst>
                    <a:ext uri="{9D8B030D-6E8A-4147-A177-3AD203B41FA5}">
                      <a16:colId xmlns:a16="http://schemas.microsoft.com/office/drawing/2014/main" val="3768688997"/>
                    </a:ext>
                  </a:extLst>
                </a:gridCol>
                <a:gridCol w="493776">
                  <a:extLst>
                    <a:ext uri="{9D8B030D-6E8A-4147-A177-3AD203B41FA5}">
                      <a16:colId xmlns:a16="http://schemas.microsoft.com/office/drawing/2014/main" val="2867406922"/>
                    </a:ext>
                  </a:extLst>
                </a:gridCol>
                <a:gridCol w="493776">
                  <a:extLst>
                    <a:ext uri="{9D8B030D-6E8A-4147-A177-3AD203B41FA5}">
                      <a16:colId xmlns:a16="http://schemas.microsoft.com/office/drawing/2014/main" val="3516141053"/>
                    </a:ext>
                  </a:extLst>
                </a:gridCol>
                <a:gridCol w="493776">
                  <a:extLst>
                    <a:ext uri="{9D8B030D-6E8A-4147-A177-3AD203B41FA5}">
                      <a16:colId xmlns:a16="http://schemas.microsoft.com/office/drawing/2014/main" val="772857846"/>
                    </a:ext>
                  </a:extLst>
                </a:gridCol>
                <a:gridCol w="493776">
                  <a:extLst>
                    <a:ext uri="{9D8B030D-6E8A-4147-A177-3AD203B41FA5}">
                      <a16:colId xmlns:a16="http://schemas.microsoft.com/office/drawing/2014/main" val="76291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6264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- 2022-01-28 15:16:31</a:t>
                      </a:r>
                      <a:r>
                        <a:rPr kumimoji="0" lang="en-US" sz="1000" b="0" i="0" u="none" strike="noStrike" kern="1200" cap="none" spc="0" normalizeH="0" baseline="0" noProof="0">
                          <a:ln>
                            <a:noFill/>
                          </a:ln>
                          <a:solidFill>
                            <a:prstClr val="black"/>
                          </a:solidFill>
                          <a:effectLst/>
                          <a:uLnTx/>
                          <a:uFillTx/>
                          <a:latin typeface="+mn-lt"/>
                          <a:ea typeface="+mn-ea"/>
                          <a:cs typeface="+mn-cs"/>
                        </a:rPr>
                        <a:t>
 Double trouble! 🔥 Medaillen am laufenden Band bei der Heim-EM! Im Sprint müssen sich @franziska_hildebrand (2️⃣.)und @janinahettich (3️⃣.) nur der Norwegerin Ragnhild Femsteinevik geschlagen geben und belohnen sich mit der Silber- und Bronzemedaille. 🥈🥉 #SkiDeutschland #biathlon #arber #em #nextmedal #wow #weitergehts 
Weitere Ergebnisse: S. Schneider (14.); H. Kebinger (37.); J. Frühwirt (48.) M. Wiesensarter (58.)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815737"/>
                  </a:ext>
                </a:extLst>
              </a:tr>
            </a:tbl>
          </a:graphicData>
        </a:graphic>
      </p:graphicFrame>
      <p:sp>
        <p:nvSpPr>
          <p:cNvPr id="4" name="Text Placeholder 3">
            <a:extLst>
              <a:ext uri="{FF2B5EF4-FFF2-40B4-BE49-F238E27FC236}">
                <a16:creationId xmlns:a16="http://schemas.microsoft.com/office/drawing/2014/main" id="{C4148782-44C1-47BF-AC87-4FC740093A1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13334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5F6C9-09AB-48D1-B10A-5B77010A895D}"/>
              </a:ext>
            </a:extLst>
          </p:cNvPr>
          <p:cNvSpPr>
            <a:spLocks noGrp="1"/>
          </p:cNvSpPr>
          <p:nvPr>
            <p:ph type="title"/>
          </p:nvPr>
        </p:nvSpPr>
        <p:spPr/>
        <p:txBody>
          <a:bodyPr/>
          <a:lstStyle/>
          <a:p>
            <a:r>
              <a:rPr lang="en-US"/>
              <a:t>Instagram Posts Table | dsv_biathlon - 8 of 25</a:t>
            </a:r>
          </a:p>
        </p:txBody>
      </p:sp>
      <p:graphicFrame>
        <p:nvGraphicFramePr>
          <p:cNvPr id="5" name="Table Placeholder 4">
            <a:extLst>
              <a:ext uri="{FF2B5EF4-FFF2-40B4-BE49-F238E27FC236}">
                <a16:creationId xmlns:a16="http://schemas.microsoft.com/office/drawing/2014/main" id="{2365310A-9034-46C3-B4C5-371F5742DA6F}"/>
              </a:ext>
            </a:extLst>
          </p:cNvPr>
          <p:cNvGraphicFramePr>
            <a:graphicFrameLocks noGrp="1"/>
          </p:cNvGraphicFramePr>
          <p:nvPr>
            <p:ph type="tbl" sz="quarter" idx="13"/>
            <p:extLst>
              <p:ext uri="{D42A27DB-BD31-4B8C-83A1-F6EECF244321}">
                <p14:modId xmlns:p14="http://schemas.microsoft.com/office/powerpoint/2010/main" val="21832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87032576"/>
                    </a:ext>
                  </a:extLst>
                </a:gridCol>
                <a:gridCol w="1481327">
                  <a:extLst>
                    <a:ext uri="{9D8B030D-6E8A-4147-A177-3AD203B41FA5}">
                      <a16:colId xmlns:a16="http://schemas.microsoft.com/office/drawing/2014/main" val="2279154216"/>
                    </a:ext>
                  </a:extLst>
                </a:gridCol>
                <a:gridCol w="493776">
                  <a:extLst>
                    <a:ext uri="{9D8B030D-6E8A-4147-A177-3AD203B41FA5}">
                      <a16:colId xmlns:a16="http://schemas.microsoft.com/office/drawing/2014/main" val="2133092679"/>
                    </a:ext>
                  </a:extLst>
                </a:gridCol>
                <a:gridCol w="493776">
                  <a:extLst>
                    <a:ext uri="{9D8B030D-6E8A-4147-A177-3AD203B41FA5}">
                      <a16:colId xmlns:a16="http://schemas.microsoft.com/office/drawing/2014/main" val="3243925945"/>
                    </a:ext>
                  </a:extLst>
                </a:gridCol>
                <a:gridCol w="493776">
                  <a:extLst>
                    <a:ext uri="{9D8B030D-6E8A-4147-A177-3AD203B41FA5}">
                      <a16:colId xmlns:a16="http://schemas.microsoft.com/office/drawing/2014/main" val="877510201"/>
                    </a:ext>
                  </a:extLst>
                </a:gridCol>
                <a:gridCol w="493776">
                  <a:extLst>
                    <a:ext uri="{9D8B030D-6E8A-4147-A177-3AD203B41FA5}">
                      <a16:colId xmlns:a16="http://schemas.microsoft.com/office/drawing/2014/main" val="379591088"/>
                    </a:ext>
                  </a:extLst>
                </a:gridCol>
                <a:gridCol w="493776">
                  <a:extLst>
                    <a:ext uri="{9D8B030D-6E8A-4147-A177-3AD203B41FA5}">
                      <a16:colId xmlns:a16="http://schemas.microsoft.com/office/drawing/2014/main" val="4220847271"/>
                    </a:ext>
                  </a:extLst>
                </a:gridCol>
                <a:gridCol w="493776">
                  <a:extLst>
                    <a:ext uri="{9D8B030D-6E8A-4147-A177-3AD203B41FA5}">
                      <a16:colId xmlns:a16="http://schemas.microsoft.com/office/drawing/2014/main" val="2413920794"/>
                    </a:ext>
                  </a:extLst>
                </a:gridCol>
                <a:gridCol w="493776">
                  <a:extLst>
                    <a:ext uri="{9D8B030D-6E8A-4147-A177-3AD203B41FA5}">
                      <a16:colId xmlns:a16="http://schemas.microsoft.com/office/drawing/2014/main" val="3187502616"/>
                    </a:ext>
                  </a:extLst>
                </a:gridCol>
                <a:gridCol w="493776">
                  <a:extLst>
                    <a:ext uri="{9D8B030D-6E8A-4147-A177-3AD203B41FA5}">
                      <a16:colId xmlns:a16="http://schemas.microsoft.com/office/drawing/2014/main" val="875377015"/>
                    </a:ext>
                  </a:extLst>
                </a:gridCol>
                <a:gridCol w="493776">
                  <a:extLst>
                    <a:ext uri="{9D8B030D-6E8A-4147-A177-3AD203B41FA5}">
                      <a16:colId xmlns:a16="http://schemas.microsoft.com/office/drawing/2014/main" val="167934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8901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- 2022-01-28 12:07:27</a:t>
                      </a:r>
                      <a:r>
                        <a:rPr kumimoji="0" lang="en-US" sz="1000" b="0" i="0" u="none" strike="noStrike" kern="1200" cap="none" spc="0" normalizeH="0" baseline="0" noProof="0">
                          <a:ln>
                            <a:noFill/>
                          </a:ln>
                          <a:solidFill>
                            <a:prstClr val="black"/>
                          </a:solidFill>
                          <a:effectLst/>
                          <a:uLnTx/>
                          <a:uFillTx/>
                          <a:latin typeface="+mn-lt"/>
                          <a:ea typeface="+mn-ea"/>
                          <a:cs typeface="+mn-cs"/>
                        </a:rPr>
                        <a:t>
 second race - second podium! 🤩 💪🏼 @lucasfratzscher läuft im Schneegestöber am Arber im Sprint zu Bronze! 🥉Die Perspektive fürs Wochenende und die weiteren EM-Rennen stimmt! Weiter so Jungs! #SkiDeutschland #biathlon #DKBKaderMitPerspektive #geldverbesserer #DasKannBank #sprint #bronze #podium
Weitere Ergebnisse: J. Strelow (5.); D. Schmuck (11.); Philipp Horn (16.); S. Kaiser (22.); M. Dorfer (48.);
Es ist immer gut eine neue Perspektive einzunehmen - @dkb.de 
📸: @lukas.duernegger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663077"/>
                  </a:ext>
                </a:extLst>
              </a:tr>
            </a:tbl>
          </a:graphicData>
        </a:graphic>
      </p:graphicFrame>
      <p:sp>
        <p:nvSpPr>
          <p:cNvPr id="4" name="Text Placeholder 3">
            <a:extLst>
              <a:ext uri="{FF2B5EF4-FFF2-40B4-BE49-F238E27FC236}">
                <a16:creationId xmlns:a16="http://schemas.microsoft.com/office/drawing/2014/main" id="{BC534D19-7F88-4907-A978-49CF459D171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89656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8791C-D466-41D2-A0D0-ED06B0A583A5}"/>
              </a:ext>
            </a:extLst>
          </p:cNvPr>
          <p:cNvSpPr>
            <a:spLocks noGrp="1"/>
          </p:cNvSpPr>
          <p:nvPr>
            <p:ph type="title"/>
          </p:nvPr>
        </p:nvSpPr>
        <p:spPr/>
        <p:txBody>
          <a:bodyPr/>
          <a:lstStyle/>
          <a:p>
            <a:r>
              <a:rPr lang="en-US"/>
              <a:t>Instagram Posts Table | dsv_biathlon - 9 of 25</a:t>
            </a:r>
          </a:p>
        </p:txBody>
      </p:sp>
      <p:graphicFrame>
        <p:nvGraphicFramePr>
          <p:cNvPr id="5" name="Table Placeholder 4">
            <a:extLst>
              <a:ext uri="{FF2B5EF4-FFF2-40B4-BE49-F238E27FC236}">
                <a16:creationId xmlns:a16="http://schemas.microsoft.com/office/drawing/2014/main" id="{E1BFCE45-645D-4932-90D6-B965804B15C4}"/>
              </a:ext>
            </a:extLst>
          </p:cNvPr>
          <p:cNvGraphicFramePr>
            <a:graphicFrameLocks noGrp="1"/>
          </p:cNvGraphicFramePr>
          <p:nvPr>
            <p:ph type="tbl" sz="quarter" idx="13"/>
            <p:extLst>
              <p:ext uri="{D42A27DB-BD31-4B8C-83A1-F6EECF244321}">
                <p14:modId xmlns:p14="http://schemas.microsoft.com/office/powerpoint/2010/main" val="3084111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7010978"/>
                    </a:ext>
                  </a:extLst>
                </a:gridCol>
                <a:gridCol w="1481327">
                  <a:extLst>
                    <a:ext uri="{9D8B030D-6E8A-4147-A177-3AD203B41FA5}">
                      <a16:colId xmlns:a16="http://schemas.microsoft.com/office/drawing/2014/main" val="1367102892"/>
                    </a:ext>
                  </a:extLst>
                </a:gridCol>
                <a:gridCol w="493776">
                  <a:extLst>
                    <a:ext uri="{9D8B030D-6E8A-4147-A177-3AD203B41FA5}">
                      <a16:colId xmlns:a16="http://schemas.microsoft.com/office/drawing/2014/main" val="2265712021"/>
                    </a:ext>
                  </a:extLst>
                </a:gridCol>
                <a:gridCol w="493776">
                  <a:extLst>
                    <a:ext uri="{9D8B030D-6E8A-4147-A177-3AD203B41FA5}">
                      <a16:colId xmlns:a16="http://schemas.microsoft.com/office/drawing/2014/main" val="1025316906"/>
                    </a:ext>
                  </a:extLst>
                </a:gridCol>
                <a:gridCol w="493776">
                  <a:extLst>
                    <a:ext uri="{9D8B030D-6E8A-4147-A177-3AD203B41FA5}">
                      <a16:colId xmlns:a16="http://schemas.microsoft.com/office/drawing/2014/main" val="4163096527"/>
                    </a:ext>
                  </a:extLst>
                </a:gridCol>
                <a:gridCol w="493776">
                  <a:extLst>
                    <a:ext uri="{9D8B030D-6E8A-4147-A177-3AD203B41FA5}">
                      <a16:colId xmlns:a16="http://schemas.microsoft.com/office/drawing/2014/main" val="2545500288"/>
                    </a:ext>
                  </a:extLst>
                </a:gridCol>
                <a:gridCol w="493776">
                  <a:extLst>
                    <a:ext uri="{9D8B030D-6E8A-4147-A177-3AD203B41FA5}">
                      <a16:colId xmlns:a16="http://schemas.microsoft.com/office/drawing/2014/main" val="1376830283"/>
                    </a:ext>
                  </a:extLst>
                </a:gridCol>
                <a:gridCol w="493776">
                  <a:extLst>
                    <a:ext uri="{9D8B030D-6E8A-4147-A177-3AD203B41FA5}">
                      <a16:colId xmlns:a16="http://schemas.microsoft.com/office/drawing/2014/main" val="3111246904"/>
                    </a:ext>
                  </a:extLst>
                </a:gridCol>
                <a:gridCol w="493776">
                  <a:extLst>
                    <a:ext uri="{9D8B030D-6E8A-4147-A177-3AD203B41FA5}">
                      <a16:colId xmlns:a16="http://schemas.microsoft.com/office/drawing/2014/main" val="875626637"/>
                    </a:ext>
                  </a:extLst>
                </a:gridCol>
                <a:gridCol w="493776">
                  <a:extLst>
                    <a:ext uri="{9D8B030D-6E8A-4147-A177-3AD203B41FA5}">
                      <a16:colId xmlns:a16="http://schemas.microsoft.com/office/drawing/2014/main" val="1302465741"/>
                    </a:ext>
                  </a:extLst>
                </a:gridCol>
                <a:gridCol w="493776">
                  <a:extLst>
                    <a:ext uri="{9D8B030D-6E8A-4147-A177-3AD203B41FA5}">
                      <a16:colId xmlns:a16="http://schemas.microsoft.com/office/drawing/2014/main" val="43225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24829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- 2022-01-27 15:54:41</a:t>
                      </a:r>
                      <a:r>
                        <a:rPr kumimoji="0" lang="en-US" sz="1000" b="0" i="0" u="none" strike="noStrike" kern="1200" cap="none" spc="0" normalizeH="0" baseline="0" noProof="0">
                          <a:ln>
                            <a:noFill/>
                          </a:ln>
                          <a:solidFill>
                            <a:prstClr val="black"/>
                          </a:solidFill>
                          <a:effectLst/>
                          <a:uLnTx/>
                          <a:uFillTx/>
                          <a:latin typeface="+mn-lt"/>
                          <a:ea typeface="+mn-ea"/>
                          <a:cs typeface="+mn-cs"/>
                        </a:rPr>
                        <a:t>
 🔝Conditions! 😎 Die EM am Arber bekommt Verstärkung aus unserem #DKBKaderMitPerspektive ! Unsere jungen Perspektivler haben das Training heute erfolgreich absolviert 👌 Ihre und eure Erwartungen an die EM? #SkiDeutschland #biathlon #DaskannBank #letsgo @lucasfratzscher @dominic_sch und @simonkaiser_ 
Einfach mal die Perspektive ändern -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16411</a:t>
                      </a:r>
                    </a:p>
                  </a:txBody>
                  <a:tcPr/>
                </a:tc>
                <a:extLst>
                  <a:ext uri="{0D108BD9-81ED-4DB2-BD59-A6C34878D82A}">
                    <a16:rowId xmlns:a16="http://schemas.microsoft.com/office/drawing/2014/main" val="3822640402"/>
                  </a:ext>
                </a:extLst>
              </a:tr>
            </a:tbl>
          </a:graphicData>
        </a:graphic>
      </p:graphicFrame>
      <p:sp>
        <p:nvSpPr>
          <p:cNvPr id="4" name="Text Placeholder 3">
            <a:extLst>
              <a:ext uri="{FF2B5EF4-FFF2-40B4-BE49-F238E27FC236}">
                <a16:creationId xmlns:a16="http://schemas.microsoft.com/office/drawing/2014/main" id="{9329B3B6-BDDF-451F-9054-1DDD9148DF4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59144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4B649-9203-4794-AB06-36650DC1790F}"/>
              </a:ext>
            </a:extLst>
          </p:cNvPr>
          <p:cNvSpPr>
            <a:spLocks noGrp="1"/>
          </p:cNvSpPr>
          <p:nvPr>
            <p:ph type="title"/>
          </p:nvPr>
        </p:nvSpPr>
        <p:spPr/>
        <p:txBody>
          <a:bodyPr/>
          <a:lstStyle/>
          <a:p>
            <a:r>
              <a:rPr lang="en-US"/>
              <a:t>Instagram Posts Table | dsv_biathlon - 10 of 25</a:t>
            </a:r>
          </a:p>
        </p:txBody>
      </p:sp>
      <p:graphicFrame>
        <p:nvGraphicFramePr>
          <p:cNvPr id="5" name="Table Placeholder 4">
            <a:extLst>
              <a:ext uri="{FF2B5EF4-FFF2-40B4-BE49-F238E27FC236}">
                <a16:creationId xmlns:a16="http://schemas.microsoft.com/office/drawing/2014/main" id="{10A0DDE4-384E-43B4-B114-790667FDCF4B}"/>
              </a:ext>
            </a:extLst>
          </p:cNvPr>
          <p:cNvGraphicFramePr>
            <a:graphicFrameLocks noGrp="1"/>
          </p:cNvGraphicFramePr>
          <p:nvPr>
            <p:ph type="tbl" sz="quarter" idx="13"/>
            <p:extLst>
              <p:ext uri="{D42A27DB-BD31-4B8C-83A1-F6EECF244321}">
                <p14:modId xmlns:p14="http://schemas.microsoft.com/office/powerpoint/2010/main" val="263682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91571759"/>
                    </a:ext>
                  </a:extLst>
                </a:gridCol>
                <a:gridCol w="1481327">
                  <a:extLst>
                    <a:ext uri="{9D8B030D-6E8A-4147-A177-3AD203B41FA5}">
                      <a16:colId xmlns:a16="http://schemas.microsoft.com/office/drawing/2014/main" val="3383652375"/>
                    </a:ext>
                  </a:extLst>
                </a:gridCol>
                <a:gridCol w="493776">
                  <a:extLst>
                    <a:ext uri="{9D8B030D-6E8A-4147-A177-3AD203B41FA5}">
                      <a16:colId xmlns:a16="http://schemas.microsoft.com/office/drawing/2014/main" val="1245131326"/>
                    </a:ext>
                  </a:extLst>
                </a:gridCol>
                <a:gridCol w="493776">
                  <a:extLst>
                    <a:ext uri="{9D8B030D-6E8A-4147-A177-3AD203B41FA5}">
                      <a16:colId xmlns:a16="http://schemas.microsoft.com/office/drawing/2014/main" val="2428294034"/>
                    </a:ext>
                  </a:extLst>
                </a:gridCol>
                <a:gridCol w="493776">
                  <a:extLst>
                    <a:ext uri="{9D8B030D-6E8A-4147-A177-3AD203B41FA5}">
                      <a16:colId xmlns:a16="http://schemas.microsoft.com/office/drawing/2014/main" val="538057331"/>
                    </a:ext>
                  </a:extLst>
                </a:gridCol>
                <a:gridCol w="493776">
                  <a:extLst>
                    <a:ext uri="{9D8B030D-6E8A-4147-A177-3AD203B41FA5}">
                      <a16:colId xmlns:a16="http://schemas.microsoft.com/office/drawing/2014/main" val="2870764990"/>
                    </a:ext>
                  </a:extLst>
                </a:gridCol>
                <a:gridCol w="493776">
                  <a:extLst>
                    <a:ext uri="{9D8B030D-6E8A-4147-A177-3AD203B41FA5}">
                      <a16:colId xmlns:a16="http://schemas.microsoft.com/office/drawing/2014/main" val="1357176925"/>
                    </a:ext>
                  </a:extLst>
                </a:gridCol>
                <a:gridCol w="493776">
                  <a:extLst>
                    <a:ext uri="{9D8B030D-6E8A-4147-A177-3AD203B41FA5}">
                      <a16:colId xmlns:a16="http://schemas.microsoft.com/office/drawing/2014/main" val="166908370"/>
                    </a:ext>
                  </a:extLst>
                </a:gridCol>
                <a:gridCol w="493776">
                  <a:extLst>
                    <a:ext uri="{9D8B030D-6E8A-4147-A177-3AD203B41FA5}">
                      <a16:colId xmlns:a16="http://schemas.microsoft.com/office/drawing/2014/main" val="1621237598"/>
                    </a:ext>
                  </a:extLst>
                </a:gridCol>
                <a:gridCol w="493776">
                  <a:extLst>
                    <a:ext uri="{9D8B030D-6E8A-4147-A177-3AD203B41FA5}">
                      <a16:colId xmlns:a16="http://schemas.microsoft.com/office/drawing/2014/main" val="1930628902"/>
                    </a:ext>
                  </a:extLst>
                </a:gridCol>
                <a:gridCol w="493776">
                  <a:extLst>
                    <a:ext uri="{9D8B030D-6E8A-4147-A177-3AD203B41FA5}">
                      <a16:colId xmlns:a16="http://schemas.microsoft.com/office/drawing/2014/main" val="124541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2781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- 2022-01-26 16:05:00</a:t>
                      </a:r>
                      <a:r>
                        <a:rPr kumimoji="0" lang="en-US" sz="1000" b="0" i="0" u="none" strike="noStrike" kern="1200" cap="none" spc="0" normalizeH="0" baseline="0" noProof="0">
                          <a:ln>
                            <a:noFill/>
                          </a:ln>
                          <a:solidFill>
                            <a:prstClr val="black"/>
                          </a:solidFill>
                          <a:effectLst/>
                          <a:uLnTx/>
                          <a:uFillTx/>
                          <a:latin typeface="+mn-lt"/>
                          <a:ea typeface="+mn-ea"/>
                          <a:cs typeface="+mn-cs"/>
                        </a:rPr>
                        <a:t>
 Flowerly start for the ladies! 💥 Bei der Heim-EM am Arber läuft @janinahettich auf einen guten 6. Rang im Einzel. Sophia Schneider platziert sich mit Platz 8 ebenfalls in den TOP-10. Wir sehen uns am Freitag! 👋 @soophia_sch #SkiDeutschland #biathlon #em #arber #goodstart #everbodytop30 #keeppushing #letsgo 
Weitere Ergebnisse: M. Wiesensarter (14.); J. Frühwirt (18.); K. Horchler (24.); H. Kebinger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2233854"/>
                  </a:ext>
                </a:extLst>
              </a:tr>
            </a:tbl>
          </a:graphicData>
        </a:graphic>
      </p:graphicFrame>
      <p:sp>
        <p:nvSpPr>
          <p:cNvPr id="4" name="Text Placeholder 3">
            <a:extLst>
              <a:ext uri="{FF2B5EF4-FFF2-40B4-BE49-F238E27FC236}">
                <a16:creationId xmlns:a16="http://schemas.microsoft.com/office/drawing/2014/main" id="{04F0E2E7-C3D1-40EF-A833-F44880C6B4C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29167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1D91-92D3-45C6-A66B-94D3CE53DBA5}"/>
              </a:ext>
            </a:extLst>
          </p:cNvPr>
          <p:cNvSpPr>
            <a:spLocks noGrp="1"/>
          </p:cNvSpPr>
          <p:nvPr>
            <p:ph type="title"/>
          </p:nvPr>
        </p:nvSpPr>
        <p:spPr/>
        <p:txBody>
          <a:bodyPr/>
          <a:lstStyle/>
          <a:p>
            <a:r>
              <a:rPr lang="en-US"/>
              <a:t>Instagram Posts Table | dsv_biathlon - 11 of 25</a:t>
            </a:r>
          </a:p>
        </p:txBody>
      </p:sp>
      <p:graphicFrame>
        <p:nvGraphicFramePr>
          <p:cNvPr id="5" name="Table Placeholder 4">
            <a:extLst>
              <a:ext uri="{FF2B5EF4-FFF2-40B4-BE49-F238E27FC236}">
                <a16:creationId xmlns:a16="http://schemas.microsoft.com/office/drawing/2014/main" id="{857D9FB7-0532-4DD7-A031-9EC2B8C14490}"/>
              </a:ext>
            </a:extLst>
          </p:cNvPr>
          <p:cNvGraphicFramePr>
            <a:graphicFrameLocks noGrp="1"/>
          </p:cNvGraphicFramePr>
          <p:nvPr>
            <p:ph type="tbl" sz="quarter" idx="13"/>
            <p:extLst>
              <p:ext uri="{D42A27DB-BD31-4B8C-83A1-F6EECF244321}">
                <p14:modId xmlns:p14="http://schemas.microsoft.com/office/powerpoint/2010/main" val="3295086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55713053"/>
                    </a:ext>
                  </a:extLst>
                </a:gridCol>
                <a:gridCol w="1481327">
                  <a:extLst>
                    <a:ext uri="{9D8B030D-6E8A-4147-A177-3AD203B41FA5}">
                      <a16:colId xmlns:a16="http://schemas.microsoft.com/office/drawing/2014/main" val="1742803484"/>
                    </a:ext>
                  </a:extLst>
                </a:gridCol>
                <a:gridCol w="493776">
                  <a:extLst>
                    <a:ext uri="{9D8B030D-6E8A-4147-A177-3AD203B41FA5}">
                      <a16:colId xmlns:a16="http://schemas.microsoft.com/office/drawing/2014/main" val="3562350220"/>
                    </a:ext>
                  </a:extLst>
                </a:gridCol>
                <a:gridCol w="493776">
                  <a:extLst>
                    <a:ext uri="{9D8B030D-6E8A-4147-A177-3AD203B41FA5}">
                      <a16:colId xmlns:a16="http://schemas.microsoft.com/office/drawing/2014/main" val="187055254"/>
                    </a:ext>
                  </a:extLst>
                </a:gridCol>
                <a:gridCol w="493776">
                  <a:extLst>
                    <a:ext uri="{9D8B030D-6E8A-4147-A177-3AD203B41FA5}">
                      <a16:colId xmlns:a16="http://schemas.microsoft.com/office/drawing/2014/main" val="1140099612"/>
                    </a:ext>
                  </a:extLst>
                </a:gridCol>
                <a:gridCol w="493776">
                  <a:extLst>
                    <a:ext uri="{9D8B030D-6E8A-4147-A177-3AD203B41FA5}">
                      <a16:colId xmlns:a16="http://schemas.microsoft.com/office/drawing/2014/main" val="3360387464"/>
                    </a:ext>
                  </a:extLst>
                </a:gridCol>
                <a:gridCol w="493776">
                  <a:extLst>
                    <a:ext uri="{9D8B030D-6E8A-4147-A177-3AD203B41FA5}">
                      <a16:colId xmlns:a16="http://schemas.microsoft.com/office/drawing/2014/main" val="2931326773"/>
                    </a:ext>
                  </a:extLst>
                </a:gridCol>
                <a:gridCol w="493776">
                  <a:extLst>
                    <a:ext uri="{9D8B030D-6E8A-4147-A177-3AD203B41FA5}">
                      <a16:colId xmlns:a16="http://schemas.microsoft.com/office/drawing/2014/main" val="3661755803"/>
                    </a:ext>
                  </a:extLst>
                </a:gridCol>
                <a:gridCol w="493776">
                  <a:extLst>
                    <a:ext uri="{9D8B030D-6E8A-4147-A177-3AD203B41FA5}">
                      <a16:colId xmlns:a16="http://schemas.microsoft.com/office/drawing/2014/main" val="3236950107"/>
                    </a:ext>
                  </a:extLst>
                </a:gridCol>
                <a:gridCol w="493776">
                  <a:extLst>
                    <a:ext uri="{9D8B030D-6E8A-4147-A177-3AD203B41FA5}">
                      <a16:colId xmlns:a16="http://schemas.microsoft.com/office/drawing/2014/main" val="2727224640"/>
                    </a:ext>
                  </a:extLst>
                </a:gridCol>
                <a:gridCol w="493776">
                  <a:extLst>
                    <a:ext uri="{9D8B030D-6E8A-4147-A177-3AD203B41FA5}">
                      <a16:colId xmlns:a16="http://schemas.microsoft.com/office/drawing/2014/main" val="391640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7980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- 2022-01-26 12:04:55</a:t>
                      </a:r>
                      <a:r>
                        <a:rPr kumimoji="0" lang="en-US" sz="1000" b="0" i="0" u="none" strike="noStrike" kern="1200" cap="none" spc="0" normalizeH="0" baseline="0" noProof="0">
                          <a:ln>
                            <a:noFill/>
                          </a:ln>
                          <a:solidFill>
                            <a:prstClr val="black"/>
                          </a:solidFill>
                          <a:effectLst/>
                          <a:uLnTx/>
                          <a:uFillTx/>
                          <a:latin typeface="+mn-lt"/>
                          <a:ea typeface="+mn-ea"/>
                          <a:cs typeface="+mn-cs"/>
                        </a:rPr>
                        <a:t>
 First competition, first podium! 🤩💪 Matthias Dorfer läuft beim EM-Auftakt am Arber im Einzel zu Bronze. 🥉 So kann's gerne weitergehen… 🔥 #SkiDeutschland #biathlon #europeanchampionships #arber #bronzemedalist @hiasheit
Weitere Ergebnisse: P. Horn (5.), D. Schmuck (25.), L. Fratzscher (33.), J. Strelow (41.), S. Kaiser (81.)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7030032"/>
                  </a:ext>
                </a:extLst>
              </a:tr>
            </a:tbl>
          </a:graphicData>
        </a:graphic>
      </p:graphicFrame>
      <p:sp>
        <p:nvSpPr>
          <p:cNvPr id="4" name="Text Placeholder 3">
            <a:extLst>
              <a:ext uri="{FF2B5EF4-FFF2-40B4-BE49-F238E27FC236}">
                <a16:creationId xmlns:a16="http://schemas.microsoft.com/office/drawing/2014/main" id="{AAD7B4CA-DE1B-4E51-A7E5-4C4A25B1585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19428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1EA7B-A8A0-4ACB-9B9B-E6E95A57C053}"/>
              </a:ext>
            </a:extLst>
          </p:cNvPr>
          <p:cNvSpPr>
            <a:spLocks noGrp="1"/>
          </p:cNvSpPr>
          <p:nvPr>
            <p:ph type="title"/>
          </p:nvPr>
        </p:nvSpPr>
        <p:spPr/>
        <p:txBody>
          <a:bodyPr/>
          <a:lstStyle/>
          <a:p>
            <a:r>
              <a:rPr lang="en-US"/>
              <a:t>Instagram Posts Table | dsv_biathlon - 12 of 25</a:t>
            </a:r>
          </a:p>
        </p:txBody>
      </p:sp>
      <p:graphicFrame>
        <p:nvGraphicFramePr>
          <p:cNvPr id="5" name="Table Placeholder 4">
            <a:extLst>
              <a:ext uri="{FF2B5EF4-FFF2-40B4-BE49-F238E27FC236}">
                <a16:creationId xmlns:a16="http://schemas.microsoft.com/office/drawing/2014/main" id="{D0C8F8DD-F8E2-47B4-BD19-2EB15E64585C}"/>
              </a:ext>
            </a:extLst>
          </p:cNvPr>
          <p:cNvGraphicFramePr>
            <a:graphicFrameLocks noGrp="1"/>
          </p:cNvGraphicFramePr>
          <p:nvPr>
            <p:ph type="tbl" sz="quarter" idx="13"/>
            <p:extLst>
              <p:ext uri="{D42A27DB-BD31-4B8C-83A1-F6EECF244321}">
                <p14:modId xmlns:p14="http://schemas.microsoft.com/office/powerpoint/2010/main" val="132334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38806677"/>
                    </a:ext>
                  </a:extLst>
                </a:gridCol>
                <a:gridCol w="1481327">
                  <a:extLst>
                    <a:ext uri="{9D8B030D-6E8A-4147-A177-3AD203B41FA5}">
                      <a16:colId xmlns:a16="http://schemas.microsoft.com/office/drawing/2014/main" val="4262482833"/>
                    </a:ext>
                  </a:extLst>
                </a:gridCol>
                <a:gridCol w="493776">
                  <a:extLst>
                    <a:ext uri="{9D8B030D-6E8A-4147-A177-3AD203B41FA5}">
                      <a16:colId xmlns:a16="http://schemas.microsoft.com/office/drawing/2014/main" val="2017763211"/>
                    </a:ext>
                  </a:extLst>
                </a:gridCol>
                <a:gridCol w="493776">
                  <a:extLst>
                    <a:ext uri="{9D8B030D-6E8A-4147-A177-3AD203B41FA5}">
                      <a16:colId xmlns:a16="http://schemas.microsoft.com/office/drawing/2014/main" val="3350661267"/>
                    </a:ext>
                  </a:extLst>
                </a:gridCol>
                <a:gridCol w="493776">
                  <a:extLst>
                    <a:ext uri="{9D8B030D-6E8A-4147-A177-3AD203B41FA5}">
                      <a16:colId xmlns:a16="http://schemas.microsoft.com/office/drawing/2014/main" val="812761950"/>
                    </a:ext>
                  </a:extLst>
                </a:gridCol>
                <a:gridCol w="493776">
                  <a:extLst>
                    <a:ext uri="{9D8B030D-6E8A-4147-A177-3AD203B41FA5}">
                      <a16:colId xmlns:a16="http://schemas.microsoft.com/office/drawing/2014/main" val="3294257364"/>
                    </a:ext>
                  </a:extLst>
                </a:gridCol>
                <a:gridCol w="493776">
                  <a:extLst>
                    <a:ext uri="{9D8B030D-6E8A-4147-A177-3AD203B41FA5}">
                      <a16:colId xmlns:a16="http://schemas.microsoft.com/office/drawing/2014/main" val="1335064689"/>
                    </a:ext>
                  </a:extLst>
                </a:gridCol>
                <a:gridCol w="493776">
                  <a:extLst>
                    <a:ext uri="{9D8B030D-6E8A-4147-A177-3AD203B41FA5}">
                      <a16:colId xmlns:a16="http://schemas.microsoft.com/office/drawing/2014/main" val="3626411227"/>
                    </a:ext>
                  </a:extLst>
                </a:gridCol>
                <a:gridCol w="493776">
                  <a:extLst>
                    <a:ext uri="{9D8B030D-6E8A-4147-A177-3AD203B41FA5}">
                      <a16:colId xmlns:a16="http://schemas.microsoft.com/office/drawing/2014/main" val="505725970"/>
                    </a:ext>
                  </a:extLst>
                </a:gridCol>
                <a:gridCol w="493776">
                  <a:extLst>
                    <a:ext uri="{9D8B030D-6E8A-4147-A177-3AD203B41FA5}">
                      <a16:colId xmlns:a16="http://schemas.microsoft.com/office/drawing/2014/main" val="3010882158"/>
                    </a:ext>
                  </a:extLst>
                </a:gridCol>
                <a:gridCol w="493776">
                  <a:extLst>
                    <a:ext uri="{9D8B030D-6E8A-4147-A177-3AD203B41FA5}">
                      <a16:colId xmlns:a16="http://schemas.microsoft.com/office/drawing/2014/main" val="255317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8432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dsv_biathlon - 2022-01-25 11:36:21</a:t>
                      </a:r>
                      <a:r>
                        <a:rPr kumimoji="0" lang="de-DE" sz="1000" b="0" i="0" u="none" strike="noStrike" kern="1200" cap="none" spc="0" normalizeH="0" baseline="0" noProof="0">
                          <a:ln>
                            <a:noFill/>
                          </a:ln>
                          <a:solidFill>
                            <a:prstClr val="black"/>
                          </a:solidFill>
                          <a:effectLst/>
                          <a:uLnTx/>
                          <a:uFillTx/>
                          <a:latin typeface="+mn-lt"/>
                          <a:ea typeface="+mn-ea"/>
                          <a:cs typeface="+mn-cs"/>
                        </a:rPr>
                        <a:t>
 Time to shine! 👏 Diese Teams machen sich auf den Weg an den Arber zur Europameisterschaft. Beweisen werden sich die Athleten im Einzel, Sprint, der Verfolgung und in einer Mixed Staffel. Wir freuen uns auf die kommenden Wettkampftage! 😁✊ #SkiDeutschland #biathlon #EM #arber #excitement #goodluck :📷 @nordicfocus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310422"/>
                  </a:ext>
                </a:extLst>
              </a:tr>
            </a:tbl>
          </a:graphicData>
        </a:graphic>
      </p:graphicFrame>
      <p:sp>
        <p:nvSpPr>
          <p:cNvPr id="4" name="Text Placeholder 3">
            <a:extLst>
              <a:ext uri="{FF2B5EF4-FFF2-40B4-BE49-F238E27FC236}">
                <a16:creationId xmlns:a16="http://schemas.microsoft.com/office/drawing/2014/main" id="{CCB92D7A-10B6-46EC-8451-871D2B3E2D1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76861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8EE1-F1DE-4A35-9034-E47680683178}"/>
              </a:ext>
            </a:extLst>
          </p:cNvPr>
          <p:cNvSpPr>
            <a:spLocks noGrp="1"/>
          </p:cNvSpPr>
          <p:nvPr>
            <p:ph type="title"/>
          </p:nvPr>
        </p:nvSpPr>
        <p:spPr/>
        <p:txBody>
          <a:bodyPr/>
          <a:lstStyle/>
          <a:p>
            <a:r>
              <a:rPr lang="en-US"/>
              <a:t>Instagram Posts Table | dsv_biathlon - 13 of 25</a:t>
            </a:r>
          </a:p>
        </p:txBody>
      </p:sp>
      <p:graphicFrame>
        <p:nvGraphicFramePr>
          <p:cNvPr id="5" name="Table Placeholder 4">
            <a:extLst>
              <a:ext uri="{FF2B5EF4-FFF2-40B4-BE49-F238E27FC236}">
                <a16:creationId xmlns:a16="http://schemas.microsoft.com/office/drawing/2014/main" id="{E325BADC-15BF-4F5D-9EBB-C317FA5D9F79}"/>
              </a:ext>
            </a:extLst>
          </p:cNvPr>
          <p:cNvGraphicFramePr>
            <a:graphicFrameLocks noGrp="1"/>
          </p:cNvGraphicFramePr>
          <p:nvPr>
            <p:ph type="tbl" sz="quarter" idx="13"/>
            <p:extLst>
              <p:ext uri="{D42A27DB-BD31-4B8C-83A1-F6EECF244321}">
                <p14:modId xmlns:p14="http://schemas.microsoft.com/office/powerpoint/2010/main" val="394848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18111576"/>
                    </a:ext>
                  </a:extLst>
                </a:gridCol>
                <a:gridCol w="1481327">
                  <a:extLst>
                    <a:ext uri="{9D8B030D-6E8A-4147-A177-3AD203B41FA5}">
                      <a16:colId xmlns:a16="http://schemas.microsoft.com/office/drawing/2014/main" val="2520937380"/>
                    </a:ext>
                  </a:extLst>
                </a:gridCol>
                <a:gridCol w="493776">
                  <a:extLst>
                    <a:ext uri="{9D8B030D-6E8A-4147-A177-3AD203B41FA5}">
                      <a16:colId xmlns:a16="http://schemas.microsoft.com/office/drawing/2014/main" val="3546618494"/>
                    </a:ext>
                  </a:extLst>
                </a:gridCol>
                <a:gridCol w="493776">
                  <a:extLst>
                    <a:ext uri="{9D8B030D-6E8A-4147-A177-3AD203B41FA5}">
                      <a16:colId xmlns:a16="http://schemas.microsoft.com/office/drawing/2014/main" val="3525217851"/>
                    </a:ext>
                  </a:extLst>
                </a:gridCol>
                <a:gridCol w="493776">
                  <a:extLst>
                    <a:ext uri="{9D8B030D-6E8A-4147-A177-3AD203B41FA5}">
                      <a16:colId xmlns:a16="http://schemas.microsoft.com/office/drawing/2014/main" val="1235652854"/>
                    </a:ext>
                  </a:extLst>
                </a:gridCol>
                <a:gridCol w="493776">
                  <a:extLst>
                    <a:ext uri="{9D8B030D-6E8A-4147-A177-3AD203B41FA5}">
                      <a16:colId xmlns:a16="http://schemas.microsoft.com/office/drawing/2014/main" val="4060626105"/>
                    </a:ext>
                  </a:extLst>
                </a:gridCol>
                <a:gridCol w="493776">
                  <a:extLst>
                    <a:ext uri="{9D8B030D-6E8A-4147-A177-3AD203B41FA5}">
                      <a16:colId xmlns:a16="http://schemas.microsoft.com/office/drawing/2014/main" val="3076979204"/>
                    </a:ext>
                  </a:extLst>
                </a:gridCol>
                <a:gridCol w="493776">
                  <a:extLst>
                    <a:ext uri="{9D8B030D-6E8A-4147-A177-3AD203B41FA5}">
                      <a16:colId xmlns:a16="http://schemas.microsoft.com/office/drawing/2014/main" val="1109387077"/>
                    </a:ext>
                  </a:extLst>
                </a:gridCol>
                <a:gridCol w="493776">
                  <a:extLst>
                    <a:ext uri="{9D8B030D-6E8A-4147-A177-3AD203B41FA5}">
                      <a16:colId xmlns:a16="http://schemas.microsoft.com/office/drawing/2014/main" val="3505569357"/>
                    </a:ext>
                  </a:extLst>
                </a:gridCol>
                <a:gridCol w="493776">
                  <a:extLst>
                    <a:ext uri="{9D8B030D-6E8A-4147-A177-3AD203B41FA5}">
                      <a16:colId xmlns:a16="http://schemas.microsoft.com/office/drawing/2014/main" val="2006339661"/>
                    </a:ext>
                  </a:extLst>
                </a:gridCol>
                <a:gridCol w="493776">
                  <a:extLst>
                    <a:ext uri="{9D8B030D-6E8A-4147-A177-3AD203B41FA5}">
                      <a16:colId xmlns:a16="http://schemas.microsoft.com/office/drawing/2014/main" val="48659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5843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- 2022-01-24 11:14:10</a:t>
                      </a:r>
                      <a:r>
                        <a:rPr kumimoji="0" lang="en-US" sz="1000" b="0" i="0" u="none" strike="noStrike" kern="1200" cap="none" spc="0" normalizeH="0" baseline="0" noProof="0">
                          <a:ln>
                            <a:noFill/>
                          </a:ln>
                          <a:solidFill>
                            <a:prstClr val="black"/>
                          </a:solidFill>
                          <a:effectLst/>
                          <a:uLnTx/>
                          <a:uFillTx/>
                          <a:latin typeface="+mn-lt"/>
                          <a:ea typeface="+mn-ea"/>
                          <a:cs typeface="+mn-cs"/>
                        </a:rPr>
                        <a:t>
 Special weekend, special memories! ✨ Bei der Olympia-Generalprobe haben viele unserer neueren Gesichter ihr Können unter Beweis gestellt, doch auch unser Team für Peking konnte Erfolge feiern. Was war euer @biathlonantholz-Höhepunkt? ✍️ #SkiDeutschland #biathlon #antholz #recap #roadtobeijing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8267559"/>
                  </a:ext>
                </a:extLst>
              </a:tr>
            </a:tbl>
          </a:graphicData>
        </a:graphic>
      </p:graphicFrame>
      <p:sp>
        <p:nvSpPr>
          <p:cNvPr id="4" name="Text Placeholder 3">
            <a:extLst>
              <a:ext uri="{FF2B5EF4-FFF2-40B4-BE49-F238E27FC236}">
                <a16:creationId xmlns:a16="http://schemas.microsoft.com/office/drawing/2014/main" id="{BEBC5532-165D-4E42-BF3D-4401A1CF595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10553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8CDC-131A-4775-BA36-5D1E5993F67C}"/>
              </a:ext>
            </a:extLst>
          </p:cNvPr>
          <p:cNvSpPr>
            <a:spLocks noGrp="1"/>
          </p:cNvSpPr>
          <p:nvPr>
            <p:ph type="title"/>
          </p:nvPr>
        </p:nvSpPr>
        <p:spPr/>
        <p:txBody>
          <a:bodyPr/>
          <a:lstStyle/>
          <a:p>
            <a:r>
              <a:rPr lang="en-US"/>
              <a:t>Instagram Posts Table | dsv_biathlon - 14 of 25</a:t>
            </a:r>
          </a:p>
        </p:txBody>
      </p:sp>
      <p:graphicFrame>
        <p:nvGraphicFramePr>
          <p:cNvPr id="5" name="Table Placeholder 4">
            <a:extLst>
              <a:ext uri="{FF2B5EF4-FFF2-40B4-BE49-F238E27FC236}">
                <a16:creationId xmlns:a16="http://schemas.microsoft.com/office/drawing/2014/main" id="{07FDE84A-9679-4DE2-B47C-682851BC850E}"/>
              </a:ext>
            </a:extLst>
          </p:cNvPr>
          <p:cNvGraphicFramePr>
            <a:graphicFrameLocks noGrp="1"/>
          </p:cNvGraphicFramePr>
          <p:nvPr>
            <p:ph type="tbl" sz="quarter" idx="13"/>
            <p:extLst>
              <p:ext uri="{D42A27DB-BD31-4B8C-83A1-F6EECF244321}">
                <p14:modId xmlns:p14="http://schemas.microsoft.com/office/powerpoint/2010/main" val="153053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82532791"/>
                    </a:ext>
                  </a:extLst>
                </a:gridCol>
                <a:gridCol w="1481327">
                  <a:extLst>
                    <a:ext uri="{9D8B030D-6E8A-4147-A177-3AD203B41FA5}">
                      <a16:colId xmlns:a16="http://schemas.microsoft.com/office/drawing/2014/main" val="3956582980"/>
                    </a:ext>
                  </a:extLst>
                </a:gridCol>
                <a:gridCol w="493776">
                  <a:extLst>
                    <a:ext uri="{9D8B030D-6E8A-4147-A177-3AD203B41FA5}">
                      <a16:colId xmlns:a16="http://schemas.microsoft.com/office/drawing/2014/main" val="627598528"/>
                    </a:ext>
                  </a:extLst>
                </a:gridCol>
                <a:gridCol w="493776">
                  <a:extLst>
                    <a:ext uri="{9D8B030D-6E8A-4147-A177-3AD203B41FA5}">
                      <a16:colId xmlns:a16="http://schemas.microsoft.com/office/drawing/2014/main" val="4200798197"/>
                    </a:ext>
                  </a:extLst>
                </a:gridCol>
                <a:gridCol w="493776">
                  <a:extLst>
                    <a:ext uri="{9D8B030D-6E8A-4147-A177-3AD203B41FA5}">
                      <a16:colId xmlns:a16="http://schemas.microsoft.com/office/drawing/2014/main" val="162577703"/>
                    </a:ext>
                  </a:extLst>
                </a:gridCol>
                <a:gridCol w="493776">
                  <a:extLst>
                    <a:ext uri="{9D8B030D-6E8A-4147-A177-3AD203B41FA5}">
                      <a16:colId xmlns:a16="http://schemas.microsoft.com/office/drawing/2014/main" val="3516621778"/>
                    </a:ext>
                  </a:extLst>
                </a:gridCol>
                <a:gridCol w="493776">
                  <a:extLst>
                    <a:ext uri="{9D8B030D-6E8A-4147-A177-3AD203B41FA5}">
                      <a16:colId xmlns:a16="http://schemas.microsoft.com/office/drawing/2014/main" val="55487821"/>
                    </a:ext>
                  </a:extLst>
                </a:gridCol>
                <a:gridCol w="493776">
                  <a:extLst>
                    <a:ext uri="{9D8B030D-6E8A-4147-A177-3AD203B41FA5}">
                      <a16:colId xmlns:a16="http://schemas.microsoft.com/office/drawing/2014/main" val="755154695"/>
                    </a:ext>
                  </a:extLst>
                </a:gridCol>
                <a:gridCol w="493776">
                  <a:extLst>
                    <a:ext uri="{9D8B030D-6E8A-4147-A177-3AD203B41FA5}">
                      <a16:colId xmlns:a16="http://schemas.microsoft.com/office/drawing/2014/main" val="3124104360"/>
                    </a:ext>
                  </a:extLst>
                </a:gridCol>
                <a:gridCol w="493776">
                  <a:extLst>
                    <a:ext uri="{9D8B030D-6E8A-4147-A177-3AD203B41FA5}">
                      <a16:colId xmlns:a16="http://schemas.microsoft.com/office/drawing/2014/main" val="2549851374"/>
                    </a:ext>
                  </a:extLst>
                </a:gridCol>
                <a:gridCol w="493776">
                  <a:extLst>
                    <a:ext uri="{9D8B030D-6E8A-4147-A177-3AD203B41FA5}">
                      <a16:colId xmlns:a16="http://schemas.microsoft.com/office/drawing/2014/main" val="4019915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8124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- 2022-01-23 16:23:44</a:t>
                      </a:r>
                      <a:r>
                        <a:rPr kumimoji="0" lang="en-US" sz="1000" b="0" i="0" u="none" strike="noStrike" kern="1200" cap="none" spc="0" normalizeH="0" baseline="0" noProof="0">
                          <a:ln>
                            <a:noFill/>
                          </a:ln>
                          <a:solidFill>
                            <a:prstClr val="black"/>
                          </a:solidFill>
                          <a:effectLst/>
                          <a:uLnTx/>
                          <a:uFillTx/>
                          <a:latin typeface="+mn-lt"/>
                          <a:ea typeface="+mn-ea"/>
                          <a:cs typeface="+mn-cs"/>
                        </a:rPr>
                        <a:t>
 Young guns on the rise! 📈🧨 Erste Weltcup-Staffel ➡️ erstes Staffel-Podest - das muss man auch erstmal schaffen. Ein dickes Ausrufezeichen von @davidzobel96 und @lucasfratzscher aus dem #DKBKadermitPerspektive❗️🤜🤛 #SkiDeutschland #biathlon #antholz #relay #geldverbesserer #goalcatcher @dkb.de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7199252"/>
                  </a:ext>
                </a:extLst>
              </a:tr>
            </a:tbl>
          </a:graphicData>
        </a:graphic>
      </p:graphicFrame>
      <p:sp>
        <p:nvSpPr>
          <p:cNvPr id="4" name="Text Placeholder 3">
            <a:extLst>
              <a:ext uri="{FF2B5EF4-FFF2-40B4-BE49-F238E27FC236}">
                <a16:creationId xmlns:a16="http://schemas.microsoft.com/office/drawing/2014/main" id="{653C00E6-85F1-4965-B9E5-2797851706E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1676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5588-7A8F-40F6-A41C-6142065DFD79}"/>
              </a:ext>
            </a:extLst>
          </p:cNvPr>
          <p:cNvSpPr>
            <a:spLocks noGrp="1"/>
          </p:cNvSpPr>
          <p:nvPr>
            <p:ph type="title"/>
          </p:nvPr>
        </p:nvSpPr>
        <p:spPr/>
        <p:txBody>
          <a:bodyPr/>
          <a:lstStyle/>
          <a:p>
            <a:r>
              <a:rPr lang="en-US"/>
              <a:t>Instagram Posts Table | dsv_biathlon - 15 of 25</a:t>
            </a:r>
          </a:p>
        </p:txBody>
      </p:sp>
      <p:graphicFrame>
        <p:nvGraphicFramePr>
          <p:cNvPr id="5" name="Table Placeholder 4">
            <a:extLst>
              <a:ext uri="{FF2B5EF4-FFF2-40B4-BE49-F238E27FC236}">
                <a16:creationId xmlns:a16="http://schemas.microsoft.com/office/drawing/2014/main" id="{5F234E26-47B7-424F-BBF8-3862F9F91A4C}"/>
              </a:ext>
            </a:extLst>
          </p:cNvPr>
          <p:cNvGraphicFramePr>
            <a:graphicFrameLocks noGrp="1"/>
          </p:cNvGraphicFramePr>
          <p:nvPr>
            <p:ph type="tbl" sz="quarter" idx="13"/>
            <p:extLst>
              <p:ext uri="{D42A27DB-BD31-4B8C-83A1-F6EECF244321}">
                <p14:modId xmlns:p14="http://schemas.microsoft.com/office/powerpoint/2010/main" val="3253407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3632824"/>
                    </a:ext>
                  </a:extLst>
                </a:gridCol>
                <a:gridCol w="1481327">
                  <a:extLst>
                    <a:ext uri="{9D8B030D-6E8A-4147-A177-3AD203B41FA5}">
                      <a16:colId xmlns:a16="http://schemas.microsoft.com/office/drawing/2014/main" val="2066505985"/>
                    </a:ext>
                  </a:extLst>
                </a:gridCol>
                <a:gridCol w="493776">
                  <a:extLst>
                    <a:ext uri="{9D8B030D-6E8A-4147-A177-3AD203B41FA5}">
                      <a16:colId xmlns:a16="http://schemas.microsoft.com/office/drawing/2014/main" val="3861339418"/>
                    </a:ext>
                  </a:extLst>
                </a:gridCol>
                <a:gridCol w="493776">
                  <a:extLst>
                    <a:ext uri="{9D8B030D-6E8A-4147-A177-3AD203B41FA5}">
                      <a16:colId xmlns:a16="http://schemas.microsoft.com/office/drawing/2014/main" val="2485364919"/>
                    </a:ext>
                  </a:extLst>
                </a:gridCol>
                <a:gridCol w="493776">
                  <a:extLst>
                    <a:ext uri="{9D8B030D-6E8A-4147-A177-3AD203B41FA5}">
                      <a16:colId xmlns:a16="http://schemas.microsoft.com/office/drawing/2014/main" val="257563357"/>
                    </a:ext>
                  </a:extLst>
                </a:gridCol>
                <a:gridCol w="493776">
                  <a:extLst>
                    <a:ext uri="{9D8B030D-6E8A-4147-A177-3AD203B41FA5}">
                      <a16:colId xmlns:a16="http://schemas.microsoft.com/office/drawing/2014/main" val="570578846"/>
                    </a:ext>
                  </a:extLst>
                </a:gridCol>
                <a:gridCol w="493776">
                  <a:extLst>
                    <a:ext uri="{9D8B030D-6E8A-4147-A177-3AD203B41FA5}">
                      <a16:colId xmlns:a16="http://schemas.microsoft.com/office/drawing/2014/main" val="3290264074"/>
                    </a:ext>
                  </a:extLst>
                </a:gridCol>
                <a:gridCol w="493776">
                  <a:extLst>
                    <a:ext uri="{9D8B030D-6E8A-4147-A177-3AD203B41FA5}">
                      <a16:colId xmlns:a16="http://schemas.microsoft.com/office/drawing/2014/main" val="3797577837"/>
                    </a:ext>
                  </a:extLst>
                </a:gridCol>
                <a:gridCol w="493776">
                  <a:extLst>
                    <a:ext uri="{9D8B030D-6E8A-4147-A177-3AD203B41FA5}">
                      <a16:colId xmlns:a16="http://schemas.microsoft.com/office/drawing/2014/main" val="663905043"/>
                    </a:ext>
                  </a:extLst>
                </a:gridCol>
                <a:gridCol w="493776">
                  <a:extLst>
                    <a:ext uri="{9D8B030D-6E8A-4147-A177-3AD203B41FA5}">
                      <a16:colId xmlns:a16="http://schemas.microsoft.com/office/drawing/2014/main" val="291525888"/>
                    </a:ext>
                  </a:extLst>
                </a:gridCol>
                <a:gridCol w="493776">
                  <a:extLst>
                    <a:ext uri="{9D8B030D-6E8A-4147-A177-3AD203B41FA5}">
                      <a16:colId xmlns:a16="http://schemas.microsoft.com/office/drawing/2014/main" val="258454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272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- 2022-01-23 15:22:18</a:t>
                      </a:r>
                      <a:r>
                        <a:rPr kumimoji="0" lang="en-US" sz="1000" b="0" i="0" u="none" strike="noStrike" kern="1200" cap="none" spc="0" normalizeH="0" baseline="0" noProof="0">
                          <a:ln>
                            <a:noFill/>
                          </a:ln>
                          <a:solidFill>
                            <a:prstClr val="black"/>
                          </a:solidFill>
                          <a:effectLst/>
                          <a:uLnTx/>
                          <a:uFillTx/>
                          <a:latin typeface="+mn-lt"/>
                          <a:ea typeface="+mn-ea"/>
                          <a:cs typeface="+mn-cs"/>
                        </a:rPr>
                        <a:t>
 All set for Beijing! 🔜 Eine schussstarke Vanessa Voigt setzt im letzten Rennen vor Olympia mit 20 Treffern und Platz 7 nochmal ein Statement. 💥 @franziska_hildebrand und @denise.herrmann verabschieden sich mit den Rängen 19 und 23 aus Südtirol. Grazie a tutti, Anterselva! 🙌 #SkiDeutschland #biathlon #antholz #massstart #perfectshooting #girlsworld #grazieantholz @van.essavgt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9338208"/>
                  </a:ext>
                </a:extLst>
              </a:tr>
            </a:tbl>
          </a:graphicData>
        </a:graphic>
      </p:graphicFrame>
      <p:sp>
        <p:nvSpPr>
          <p:cNvPr id="4" name="Text Placeholder 3">
            <a:extLst>
              <a:ext uri="{FF2B5EF4-FFF2-40B4-BE49-F238E27FC236}">
                <a16:creationId xmlns:a16="http://schemas.microsoft.com/office/drawing/2014/main" id="{77E85BC7-4AD2-4055-AF42-37FDE9D6BE9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247066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F7D62-2A29-4175-A1F1-2093FBA87AC8}"/>
              </a:ext>
            </a:extLst>
          </p:cNvPr>
          <p:cNvSpPr>
            <a:spLocks noGrp="1"/>
          </p:cNvSpPr>
          <p:nvPr>
            <p:ph type="title"/>
          </p:nvPr>
        </p:nvSpPr>
        <p:spPr/>
        <p:txBody>
          <a:bodyPr/>
          <a:lstStyle/>
          <a:p>
            <a:r>
              <a:rPr lang="en-US"/>
              <a:t>Instagram Posts Table | dsv_biathlon - 16 of 25</a:t>
            </a:r>
          </a:p>
        </p:txBody>
      </p:sp>
      <p:graphicFrame>
        <p:nvGraphicFramePr>
          <p:cNvPr id="5" name="Table Placeholder 4">
            <a:extLst>
              <a:ext uri="{FF2B5EF4-FFF2-40B4-BE49-F238E27FC236}">
                <a16:creationId xmlns:a16="http://schemas.microsoft.com/office/drawing/2014/main" id="{8C07FA69-CFEA-48DE-AF1D-92C99B924FD2}"/>
              </a:ext>
            </a:extLst>
          </p:cNvPr>
          <p:cNvGraphicFramePr>
            <a:graphicFrameLocks noGrp="1"/>
          </p:cNvGraphicFramePr>
          <p:nvPr>
            <p:ph type="tbl" sz="quarter" idx="13"/>
            <p:extLst>
              <p:ext uri="{D42A27DB-BD31-4B8C-83A1-F6EECF244321}">
                <p14:modId xmlns:p14="http://schemas.microsoft.com/office/powerpoint/2010/main" val="592695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06662791"/>
                    </a:ext>
                  </a:extLst>
                </a:gridCol>
                <a:gridCol w="1481327">
                  <a:extLst>
                    <a:ext uri="{9D8B030D-6E8A-4147-A177-3AD203B41FA5}">
                      <a16:colId xmlns:a16="http://schemas.microsoft.com/office/drawing/2014/main" val="2614742735"/>
                    </a:ext>
                  </a:extLst>
                </a:gridCol>
                <a:gridCol w="493776">
                  <a:extLst>
                    <a:ext uri="{9D8B030D-6E8A-4147-A177-3AD203B41FA5}">
                      <a16:colId xmlns:a16="http://schemas.microsoft.com/office/drawing/2014/main" val="1400376272"/>
                    </a:ext>
                  </a:extLst>
                </a:gridCol>
                <a:gridCol w="493776">
                  <a:extLst>
                    <a:ext uri="{9D8B030D-6E8A-4147-A177-3AD203B41FA5}">
                      <a16:colId xmlns:a16="http://schemas.microsoft.com/office/drawing/2014/main" val="2607582075"/>
                    </a:ext>
                  </a:extLst>
                </a:gridCol>
                <a:gridCol w="493776">
                  <a:extLst>
                    <a:ext uri="{9D8B030D-6E8A-4147-A177-3AD203B41FA5}">
                      <a16:colId xmlns:a16="http://schemas.microsoft.com/office/drawing/2014/main" val="1558254239"/>
                    </a:ext>
                  </a:extLst>
                </a:gridCol>
                <a:gridCol w="493776">
                  <a:extLst>
                    <a:ext uri="{9D8B030D-6E8A-4147-A177-3AD203B41FA5}">
                      <a16:colId xmlns:a16="http://schemas.microsoft.com/office/drawing/2014/main" val="2675633001"/>
                    </a:ext>
                  </a:extLst>
                </a:gridCol>
                <a:gridCol w="493776">
                  <a:extLst>
                    <a:ext uri="{9D8B030D-6E8A-4147-A177-3AD203B41FA5}">
                      <a16:colId xmlns:a16="http://schemas.microsoft.com/office/drawing/2014/main" val="3294185296"/>
                    </a:ext>
                  </a:extLst>
                </a:gridCol>
                <a:gridCol w="493776">
                  <a:extLst>
                    <a:ext uri="{9D8B030D-6E8A-4147-A177-3AD203B41FA5}">
                      <a16:colId xmlns:a16="http://schemas.microsoft.com/office/drawing/2014/main" val="1183121656"/>
                    </a:ext>
                  </a:extLst>
                </a:gridCol>
                <a:gridCol w="493776">
                  <a:extLst>
                    <a:ext uri="{9D8B030D-6E8A-4147-A177-3AD203B41FA5}">
                      <a16:colId xmlns:a16="http://schemas.microsoft.com/office/drawing/2014/main" val="3369277980"/>
                    </a:ext>
                  </a:extLst>
                </a:gridCol>
                <a:gridCol w="493776">
                  <a:extLst>
                    <a:ext uri="{9D8B030D-6E8A-4147-A177-3AD203B41FA5}">
                      <a16:colId xmlns:a16="http://schemas.microsoft.com/office/drawing/2014/main" val="2306061669"/>
                    </a:ext>
                  </a:extLst>
                </a:gridCol>
                <a:gridCol w="493776">
                  <a:extLst>
                    <a:ext uri="{9D8B030D-6E8A-4147-A177-3AD203B41FA5}">
                      <a16:colId xmlns:a16="http://schemas.microsoft.com/office/drawing/2014/main" val="156594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1702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- 2022-01-23 12:55:00</a:t>
                      </a:r>
                      <a:r>
                        <a:rPr kumimoji="0" lang="en-US" sz="1000" b="0" i="0" u="none" strike="noStrike" kern="1200" cap="none" spc="0" normalizeH="0" baseline="0" noProof="0">
                          <a:ln>
                            <a:noFill/>
                          </a:ln>
                          <a:solidFill>
                            <a:prstClr val="black"/>
                          </a:solidFill>
                          <a:effectLst/>
                          <a:uLnTx/>
                          <a:uFillTx/>
                          <a:latin typeface="+mn-lt"/>
                          <a:ea typeface="+mn-ea"/>
                          <a:cs typeface="+mn-cs"/>
                        </a:rPr>
                        <a:t>
 Tension lasted till the end! 🚀 Bei besten Bedingungen in der Antholzer Höhe zeigen @romanrees, Philipp Horn, @davidzobel96 und @lucasfratzscher eine herausragende Teamleistung und schaffen mit nur 4 Nachladern auf einer spannenden Schlussrunde den Sprung aufs Treppchen. Wahnsinn, Männer! 🥳 #SkiDeutschland #biathlon #antholz2022 #relay #teamwork #menonthepodium #purehappiness #congrats @hoernle__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1314147"/>
                  </a:ext>
                </a:extLst>
              </a:tr>
            </a:tbl>
          </a:graphicData>
        </a:graphic>
      </p:graphicFrame>
      <p:sp>
        <p:nvSpPr>
          <p:cNvPr id="4" name="Text Placeholder 3">
            <a:extLst>
              <a:ext uri="{FF2B5EF4-FFF2-40B4-BE49-F238E27FC236}">
                <a16:creationId xmlns:a16="http://schemas.microsoft.com/office/drawing/2014/main" id="{0C359F50-936F-497D-AFE1-8B31B425A6E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76803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796D5-359D-4FCB-A755-5766918CC2CC}"/>
              </a:ext>
            </a:extLst>
          </p:cNvPr>
          <p:cNvSpPr>
            <a:spLocks noGrp="1"/>
          </p:cNvSpPr>
          <p:nvPr>
            <p:ph type="title"/>
          </p:nvPr>
        </p:nvSpPr>
        <p:spPr/>
        <p:txBody>
          <a:bodyPr/>
          <a:lstStyle/>
          <a:p>
            <a:r>
              <a:rPr lang="en-US"/>
              <a:t>Instagram Posts Table | dsv_biathlon - 17 of 25</a:t>
            </a:r>
          </a:p>
        </p:txBody>
      </p:sp>
      <p:graphicFrame>
        <p:nvGraphicFramePr>
          <p:cNvPr id="5" name="Table Placeholder 4">
            <a:extLst>
              <a:ext uri="{FF2B5EF4-FFF2-40B4-BE49-F238E27FC236}">
                <a16:creationId xmlns:a16="http://schemas.microsoft.com/office/drawing/2014/main" id="{DDEB6D87-A4FF-4BE0-8B46-AE8CFAF33584}"/>
              </a:ext>
            </a:extLst>
          </p:cNvPr>
          <p:cNvGraphicFramePr>
            <a:graphicFrameLocks noGrp="1"/>
          </p:cNvGraphicFramePr>
          <p:nvPr>
            <p:ph type="tbl" sz="quarter" idx="13"/>
            <p:extLst>
              <p:ext uri="{D42A27DB-BD31-4B8C-83A1-F6EECF244321}">
                <p14:modId xmlns:p14="http://schemas.microsoft.com/office/powerpoint/2010/main" val="427224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91464603"/>
                    </a:ext>
                  </a:extLst>
                </a:gridCol>
                <a:gridCol w="1481327">
                  <a:extLst>
                    <a:ext uri="{9D8B030D-6E8A-4147-A177-3AD203B41FA5}">
                      <a16:colId xmlns:a16="http://schemas.microsoft.com/office/drawing/2014/main" val="2738752320"/>
                    </a:ext>
                  </a:extLst>
                </a:gridCol>
                <a:gridCol w="493776">
                  <a:extLst>
                    <a:ext uri="{9D8B030D-6E8A-4147-A177-3AD203B41FA5}">
                      <a16:colId xmlns:a16="http://schemas.microsoft.com/office/drawing/2014/main" val="1722516596"/>
                    </a:ext>
                  </a:extLst>
                </a:gridCol>
                <a:gridCol w="493776">
                  <a:extLst>
                    <a:ext uri="{9D8B030D-6E8A-4147-A177-3AD203B41FA5}">
                      <a16:colId xmlns:a16="http://schemas.microsoft.com/office/drawing/2014/main" val="464435068"/>
                    </a:ext>
                  </a:extLst>
                </a:gridCol>
                <a:gridCol w="493776">
                  <a:extLst>
                    <a:ext uri="{9D8B030D-6E8A-4147-A177-3AD203B41FA5}">
                      <a16:colId xmlns:a16="http://schemas.microsoft.com/office/drawing/2014/main" val="1574312305"/>
                    </a:ext>
                  </a:extLst>
                </a:gridCol>
                <a:gridCol w="493776">
                  <a:extLst>
                    <a:ext uri="{9D8B030D-6E8A-4147-A177-3AD203B41FA5}">
                      <a16:colId xmlns:a16="http://schemas.microsoft.com/office/drawing/2014/main" val="2946943370"/>
                    </a:ext>
                  </a:extLst>
                </a:gridCol>
                <a:gridCol w="493776">
                  <a:extLst>
                    <a:ext uri="{9D8B030D-6E8A-4147-A177-3AD203B41FA5}">
                      <a16:colId xmlns:a16="http://schemas.microsoft.com/office/drawing/2014/main" val="2879952121"/>
                    </a:ext>
                  </a:extLst>
                </a:gridCol>
                <a:gridCol w="493776">
                  <a:extLst>
                    <a:ext uri="{9D8B030D-6E8A-4147-A177-3AD203B41FA5}">
                      <a16:colId xmlns:a16="http://schemas.microsoft.com/office/drawing/2014/main" val="513397990"/>
                    </a:ext>
                  </a:extLst>
                </a:gridCol>
                <a:gridCol w="493776">
                  <a:extLst>
                    <a:ext uri="{9D8B030D-6E8A-4147-A177-3AD203B41FA5}">
                      <a16:colId xmlns:a16="http://schemas.microsoft.com/office/drawing/2014/main" val="1314365716"/>
                    </a:ext>
                  </a:extLst>
                </a:gridCol>
                <a:gridCol w="493776">
                  <a:extLst>
                    <a:ext uri="{9D8B030D-6E8A-4147-A177-3AD203B41FA5}">
                      <a16:colId xmlns:a16="http://schemas.microsoft.com/office/drawing/2014/main" val="2159190601"/>
                    </a:ext>
                  </a:extLst>
                </a:gridCol>
                <a:gridCol w="493776">
                  <a:extLst>
                    <a:ext uri="{9D8B030D-6E8A-4147-A177-3AD203B41FA5}">
                      <a16:colId xmlns:a16="http://schemas.microsoft.com/office/drawing/2014/main" val="2456116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3008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- 2022-01-22 16:11:03</a:t>
                      </a:r>
                      <a:r>
                        <a:rPr kumimoji="0" lang="en-US" sz="1000" b="0" i="0" u="none" strike="noStrike" kern="1200" cap="none" spc="0" normalizeH="0" baseline="0" noProof="0">
                          <a:ln>
                            <a:noFill/>
                          </a:ln>
                          <a:solidFill>
                            <a:prstClr val="black"/>
                          </a:solidFill>
                          <a:effectLst/>
                          <a:uLnTx/>
                          <a:uFillTx/>
                          <a:latin typeface="+mn-lt"/>
                          <a:ea typeface="+mn-ea"/>
                          <a:cs typeface="+mn-cs"/>
                        </a:rPr>
                        <a:t>
 Power boys! 🙌 Neben Startläufer @romanrees geht die Herren-Staffel in Antholz mit Philipp Horn, @davidzobel96 und @lucasfratzscher in das letzte Rennen vor den Olympischen Spielen. Auf geht’s Männer, wir freuen uns! 🇮🇹😬 #SkiDeutschland #biathlon #antholz #relayday #letsgo #powermode @hoernle__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425689"/>
                  </a:ext>
                </a:extLst>
              </a:tr>
            </a:tbl>
          </a:graphicData>
        </a:graphic>
      </p:graphicFrame>
      <p:sp>
        <p:nvSpPr>
          <p:cNvPr id="4" name="Text Placeholder 3">
            <a:extLst>
              <a:ext uri="{FF2B5EF4-FFF2-40B4-BE49-F238E27FC236}">
                <a16:creationId xmlns:a16="http://schemas.microsoft.com/office/drawing/2014/main" id="{4BCF18EB-E81D-4434-BE45-BC6897376F1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72938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7AEDB-17CC-487C-941F-1170DECB1E38}"/>
              </a:ext>
            </a:extLst>
          </p:cNvPr>
          <p:cNvSpPr>
            <a:spLocks noGrp="1"/>
          </p:cNvSpPr>
          <p:nvPr>
            <p:ph type="title"/>
          </p:nvPr>
        </p:nvSpPr>
        <p:spPr/>
        <p:txBody>
          <a:bodyPr/>
          <a:lstStyle/>
          <a:p>
            <a:r>
              <a:rPr lang="en-US"/>
              <a:t>Instagram Posts Table | dsv_biathlon - 18 of 25</a:t>
            </a:r>
          </a:p>
        </p:txBody>
      </p:sp>
      <p:graphicFrame>
        <p:nvGraphicFramePr>
          <p:cNvPr id="5" name="Table Placeholder 4">
            <a:extLst>
              <a:ext uri="{FF2B5EF4-FFF2-40B4-BE49-F238E27FC236}">
                <a16:creationId xmlns:a16="http://schemas.microsoft.com/office/drawing/2014/main" id="{A53EDEE5-456E-4461-A866-2959C1976BE1}"/>
              </a:ext>
            </a:extLst>
          </p:cNvPr>
          <p:cNvGraphicFramePr>
            <a:graphicFrameLocks noGrp="1"/>
          </p:cNvGraphicFramePr>
          <p:nvPr>
            <p:ph type="tbl" sz="quarter" idx="13"/>
            <p:extLst>
              <p:ext uri="{D42A27DB-BD31-4B8C-83A1-F6EECF244321}">
                <p14:modId xmlns:p14="http://schemas.microsoft.com/office/powerpoint/2010/main" val="427870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07943818"/>
                    </a:ext>
                  </a:extLst>
                </a:gridCol>
                <a:gridCol w="1481327">
                  <a:extLst>
                    <a:ext uri="{9D8B030D-6E8A-4147-A177-3AD203B41FA5}">
                      <a16:colId xmlns:a16="http://schemas.microsoft.com/office/drawing/2014/main" val="3273557162"/>
                    </a:ext>
                  </a:extLst>
                </a:gridCol>
                <a:gridCol w="493776">
                  <a:extLst>
                    <a:ext uri="{9D8B030D-6E8A-4147-A177-3AD203B41FA5}">
                      <a16:colId xmlns:a16="http://schemas.microsoft.com/office/drawing/2014/main" val="2793883086"/>
                    </a:ext>
                  </a:extLst>
                </a:gridCol>
                <a:gridCol w="493776">
                  <a:extLst>
                    <a:ext uri="{9D8B030D-6E8A-4147-A177-3AD203B41FA5}">
                      <a16:colId xmlns:a16="http://schemas.microsoft.com/office/drawing/2014/main" val="2505057142"/>
                    </a:ext>
                  </a:extLst>
                </a:gridCol>
                <a:gridCol w="493776">
                  <a:extLst>
                    <a:ext uri="{9D8B030D-6E8A-4147-A177-3AD203B41FA5}">
                      <a16:colId xmlns:a16="http://schemas.microsoft.com/office/drawing/2014/main" val="4269612415"/>
                    </a:ext>
                  </a:extLst>
                </a:gridCol>
                <a:gridCol w="493776">
                  <a:extLst>
                    <a:ext uri="{9D8B030D-6E8A-4147-A177-3AD203B41FA5}">
                      <a16:colId xmlns:a16="http://schemas.microsoft.com/office/drawing/2014/main" val="2707253803"/>
                    </a:ext>
                  </a:extLst>
                </a:gridCol>
                <a:gridCol w="493776">
                  <a:extLst>
                    <a:ext uri="{9D8B030D-6E8A-4147-A177-3AD203B41FA5}">
                      <a16:colId xmlns:a16="http://schemas.microsoft.com/office/drawing/2014/main" val="3320306846"/>
                    </a:ext>
                  </a:extLst>
                </a:gridCol>
                <a:gridCol w="493776">
                  <a:extLst>
                    <a:ext uri="{9D8B030D-6E8A-4147-A177-3AD203B41FA5}">
                      <a16:colId xmlns:a16="http://schemas.microsoft.com/office/drawing/2014/main" val="114138415"/>
                    </a:ext>
                  </a:extLst>
                </a:gridCol>
                <a:gridCol w="493776">
                  <a:extLst>
                    <a:ext uri="{9D8B030D-6E8A-4147-A177-3AD203B41FA5}">
                      <a16:colId xmlns:a16="http://schemas.microsoft.com/office/drawing/2014/main" val="3579168250"/>
                    </a:ext>
                  </a:extLst>
                </a:gridCol>
                <a:gridCol w="493776">
                  <a:extLst>
                    <a:ext uri="{9D8B030D-6E8A-4147-A177-3AD203B41FA5}">
                      <a16:colId xmlns:a16="http://schemas.microsoft.com/office/drawing/2014/main" val="1663968204"/>
                    </a:ext>
                  </a:extLst>
                </a:gridCol>
                <a:gridCol w="493776">
                  <a:extLst>
                    <a:ext uri="{9D8B030D-6E8A-4147-A177-3AD203B41FA5}">
                      <a16:colId xmlns:a16="http://schemas.microsoft.com/office/drawing/2014/main" val="377952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8986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- 2022-01-22 15:31:28</a:t>
                      </a:r>
                      <a:r>
                        <a:rPr kumimoji="0" lang="en-US" sz="1000" b="0" i="0" u="none" strike="noStrike" kern="1200" cap="none" spc="0" normalizeH="0" baseline="0" noProof="0">
                          <a:ln>
                            <a:noFill/>
                          </a:ln>
                          <a:solidFill>
                            <a:prstClr val="black"/>
                          </a:solidFill>
                          <a:effectLst/>
                          <a:uLnTx/>
                          <a:uFillTx/>
                          <a:latin typeface="+mn-lt"/>
                          <a:ea typeface="+mn-ea"/>
                          <a:cs typeface="+mn-cs"/>
                        </a:rPr>
                        <a:t>
 Tough women relay! 🤪 Das Damen-Quartett mit @annaweidel, @franziska_hildebrand, @janinahettich und @hannakebinger kämpft sich im 2. Teil des Rennens auf Platz 8 nach vorne. 💪 Die Generalprobe vor den Spielen gewinnt das Team aus Norwegen. #SkiDeutschland #biathlon #antholz2022 #relay #team #ladiesworld #comeon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0798185"/>
                  </a:ext>
                </a:extLst>
              </a:tr>
            </a:tbl>
          </a:graphicData>
        </a:graphic>
      </p:graphicFrame>
      <p:sp>
        <p:nvSpPr>
          <p:cNvPr id="4" name="Text Placeholder 3">
            <a:extLst>
              <a:ext uri="{FF2B5EF4-FFF2-40B4-BE49-F238E27FC236}">
                <a16:creationId xmlns:a16="http://schemas.microsoft.com/office/drawing/2014/main" id="{2905D0EA-9121-4A6F-AF4F-DC506340865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27016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9C5C-C0FF-4621-945C-E7A0231512B1}"/>
              </a:ext>
            </a:extLst>
          </p:cNvPr>
          <p:cNvSpPr>
            <a:spLocks noGrp="1"/>
          </p:cNvSpPr>
          <p:nvPr>
            <p:ph type="title"/>
          </p:nvPr>
        </p:nvSpPr>
        <p:spPr/>
        <p:txBody>
          <a:bodyPr/>
          <a:lstStyle/>
          <a:p>
            <a:r>
              <a:rPr lang="en-US"/>
              <a:t>Instagram Posts Table | dsv_biathlon - 19 of 25</a:t>
            </a:r>
          </a:p>
        </p:txBody>
      </p:sp>
      <p:graphicFrame>
        <p:nvGraphicFramePr>
          <p:cNvPr id="5" name="Table Placeholder 4">
            <a:extLst>
              <a:ext uri="{FF2B5EF4-FFF2-40B4-BE49-F238E27FC236}">
                <a16:creationId xmlns:a16="http://schemas.microsoft.com/office/drawing/2014/main" id="{107161AB-5345-46DD-BE5C-9FF3C61BEE88}"/>
              </a:ext>
            </a:extLst>
          </p:cNvPr>
          <p:cNvGraphicFramePr>
            <a:graphicFrameLocks noGrp="1"/>
          </p:cNvGraphicFramePr>
          <p:nvPr>
            <p:ph type="tbl" sz="quarter" idx="13"/>
            <p:extLst>
              <p:ext uri="{D42A27DB-BD31-4B8C-83A1-F6EECF244321}">
                <p14:modId xmlns:p14="http://schemas.microsoft.com/office/powerpoint/2010/main" val="179870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89209752"/>
                    </a:ext>
                  </a:extLst>
                </a:gridCol>
                <a:gridCol w="1481327">
                  <a:extLst>
                    <a:ext uri="{9D8B030D-6E8A-4147-A177-3AD203B41FA5}">
                      <a16:colId xmlns:a16="http://schemas.microsoft.com/office/drawing/2014/main" val="2762442574"/>
                    </a:ext>
                  </a:extLst>
                </a:gridCol>
                <a:gridCol w="493776">
                  <a:extLst>
                    <a:ext uri="{9D8B030D-6E8A-4147-A177-3AD203B41FA5}">
                      <a16:colId xmlns:a16="http://schemas.microsoft.com/office/drawing/2014/main" val="2886926408"/>
                    </a:ext>
                  </a:extLst>
                </a:gridCol>
                <a:gridCol w="493776">
                  <a:extLst>
                    <a:ext uri="{9D8B030D-6E8A-4147-A177-3AD203B41FA5}">
                      <a16:colId xmlns:a16="http://schemas.microsoft.com/office/drawing/2014/main" val="2643792954"/>
                    </a:ext>
                  </a:extLst>
                </a:gridCol>
                <a:gridCol w="493776">
                  <a:extLst>
                    <a:ext uri="{9D8B030D-6E8A-4147-A177-3AD203B41FA5}">
                      <a16:colId xmlns:a16="http://schemas.microsoft.com/office/drawing/2014/main" val="1648823346"/>
                    </a:ext>
                  </a:extLst>
                </a:gridCol>
                <a:gridCol w="493776">
                  <a:extLst>
                    <a:ext uri="{9D8B030D-6E8A-4147-A177-3AD203B41FA5}">
                      <a16:colId xmlns:a16="http://schemas.microsoft.com/office/drawing/2014/main" val="2035295372"/>
                    </a:ext>
                  </a:extLst>
                </a:gridCol>
                <a:gridCol w="493776">
                  <a:extLst>
                    <a:ext uri="{9D8B030D-6E8A-4147-A177-3AD203B41FA5}">
                      <a16:colId xmlns:a16="http://schemas.microsoft.com/office/drawing/2014/main" val="3677758797"/>
                    </a:ext>
                  </a:extLst>
                </a:gridCol>
                <a:gridCol w="493776">
                  <a:extLst>
                    <a:ext uri="{9D8B030D-6E8A-4147-A177-3AD203B41FA5}">
                      <a16:colId xmlns:a16="http://schemas.microsoft.com/office/drawing/2014/main" val="2492419494"/>
                    </a:ext>
                  </a:extLst>
                </a:gridCol>
                <a:gridCol w="493776">
                  <a:extLst>
                    <a:ext uri="{9D8B030D-6E8A-4147-A177-3AD203B41FA5}">
                      <a16:colId xmlns:a16="http://schemas.microsoft.com/office/drawing/2014/main" val="2840962742"/>
                    </a:ext>
                  </a:extLst>
                </a:gridCol>
                <a:gridCol w="493776">
                  <a:extLst>
                    <a:ext uri="{9D8B030D-6E8A-4147-A177-3AD203B41FA5}">
                      <a16:colId xmlns:a16="http://schemas.microsoft.com/office/drawing/2014/main" val="2342791702"/>
                    </a:ext>
                  </a:extLst>
                </a:gridCol>
                <a:gridCol w="493776">
                  <a:extLst>
                    <a:ext uri="{9D8B030D-6E8A-4147-A177-3AD203B41FA5}">
                      <a16:colId xmlns:a16="http://schemas.microsoft.com/office/drawing/2014/main" val="745069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6904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- 2022-01-22 12:59:24</a:t>
                      </a:r>
                      <a:r>
                        <a:rPr kumimoji="0" lang="en-US" sz="1000" b="0" i="0" u="none" strike="noStrike" kern="1200" cap="none" spc="0" normalizeH="0" baseline="0" noProof="0">
                          <a:ln>
                            <a:noFill/>
                          </a:ln>
                          <a:solidFill>
                            <a:prstClr val="black"/>
                          </a:solidFill>
                          <a:effectLst/>
                          <a:uLnTx/>
                          <a:uFillTx/>
                          <a:latin typeface="+mn-lt"/>
                          <a:ea typeface="+mn-ea"/>
                          <a:cs typeface="+mn-cs"/>
                        </a:rPr>
                        <a:t>
 We are speechless! 💥 Mit nur 1 Schießfehler und einer überragenden Komplexleistung gewinnt @benediktdollbiathlon (1️⃣.) den Massenstart von Antholz. WOW - was für ein Ausrufezeichen mit Blick auf Peking. 🥳 #SkiDeutschland #biathlon #antholz #winner #hugeone #whataday #letsgo 📷 @nordicfocus 
Weitere Ergebnisse: J. Kühn (19.); R. Rees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8788423"/>
                  </a:ext>
                </a:extLst>
              </a:tr>
            </a:tbl>
          </a:graphicData>
        </a:graphic>
      </p:graphicFrame>
      <p:sp>
        <p:nvSpPr>
          <p:cNvPr id="4" name="Text Placeholder 3">
            <a:extLst>
              <a:ext uri="{FF2B5EF4-FFF2-40B4-BE49-F238E27FC236}">
                <a16:creationId xmlns:a16="http://schemas.microsoft.com/office/drawing/2014/main" id="{BC3F5296-47CA-49B6-AB0A-26DBB09AB74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50792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E15D-8D80-403E-854E-6D6919093489}"/>
              </a:ext>
            </a:extLst>
          </p:cNvPr>
          <p:cNvSpPr>
            <a:spLocks noGrp="1"/>
          </p:cNvSpPr>
          <p:nvPr>
            <p:ph type="title"/>
          </p:nvPr>
        </p:nvSpPr>
        <p:spPr/>
        <p:txBody>
          <a:bodyPr/>
          <a:lstStyle/>
          <a:p>
            <a:r>
              <a:rPr lang="en-US"/>
              <a:t>Instagram Posts Table | dsv_biathlon - 20 of 25</a:t>
            </a:r>
          </a:p>
        </p:txBody>
      </p:sp>
      <p:graphicFrame>
        <p:nvGraphicFramePr>
          <p:cNvPr id="5" name="Table Placeholder 4">
            <a:extLst>
              <a:ext uri="{FF2B5EF4-FFF2-40B4-BE49-F238E27FC236}">
                <a16:creationId xmlns:a16="http://schemas.microsoft.com/office/drawing/2014/main" id="{9936E9F9-4E37-447C-95E7-75EB26015957}"/>
              </a:ext>
            </a:extLst>
          </p:cNvPr>
          <p:cNvGraphicFramePr>
            <a:graphicFrameLocks noGrp="1"/>
          </p:cNvGraphicFramePr>
          <p:nvPr>
            <p:ph type="tbl" sz="quarter" idx="13"/>
            <p:extLst>
              <p:ext uri="{D42A27DB-BD31-4B8C-83A1-F6EECF244321}">
                <p14:modId xmlns:p14="http://schemas.microsoft.com/office/powerpoint/2010/main" val="19088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91427978"/>
                    </a:ext>
                  </a:extLst>
                </a:gridCol>
                <a:gridCol w="1481327">
                  <a:extLst>
                    <a:ext uri="{9D8B030D-6E8A-4147-A177-3AD203B41FA5}">
                      <a16:colId xmlns:a16="http://schemas.microsoft.com/office/drawing/2014/main" val="3767976624"/>
                    </a:ext>
                  </a:extLst>
                </a:gridCol>
                <a:gridCol w="493776">
                  <a:extLst>
                    <a:ext uri="{9D8B030D-6E8A-4147-A177-3AD203B41FA5}">
                      <a16:colId xmlns:a16="http://schemas.microsoft.com/office/drawing/2014/main" val="2142322916"/>
                    </a:ext>
                  </a:extLst>
                </a:gridCol>
                <a:gridCol w="493776">
                  <a:extLst>
                    <a:ext uri="{9D8B030D-6E8A-4147-A177-3AD203B41FA5}">
                      <a16:colId xmlns:a16="http://schemas.microsoft.com/office/drawing/2014/main" val="4025311938"/>
                    </a:ext>
                  </a:extLst>
                </a:gridCol>
                <a:gridCol w="493776">
                  <a:extLst>
                    <a:ext uri="{9D8B030D-6E8A-4147-A177-3AD203B41FA5}">
                      <a16:colId xmlns:a16="http://schemas.microsoft.com/office/drawing/2014/main" val="2887898211"/>
                    </a:ext>
                  </a:extLst>
                </a:gridCol>
                <a:gridCol w="493776">
                  <a:extLst>
                    <a:ext uri="{9D8B030D-6E8A-4147-A177-3AD203B41FA5}">
                      <a16:colId xmlns:a16="http://schemas.microsoft.com/office/drawing/2014/main" val="1504070446"/>
                    </a:ext>
                  </a:extLst>
                </a:gridCol>
                <a:gridCol w="493776">
                  <a:extLst>
                    <a:ext uri="{9D8B030D-6E8A-4147-A177-3AD203B41FA5}">
                      <a16:colId xmlns:a16="http://schemas.microsoft.com/office/drawing/2014/main" val="3682398253"/>
                    </a:ext>
                  </a:extLst>
                </a:gridCol>
                <a:gridCol w="493776">
                  <a:extLst>
                    <a:ext uri="{9D8B030D-6E8A-4147-A177-3AD203B41FA5}">
                      <a16:colId xmlns:a16="http://schemas.microsoft.com/office/drawing/2014/main" val="1211361666"/>
                    </a:ext>
                  </a:extLst>
                </a:gridCol>
                <a:gridCol w="493776">
                  <a:extLst>
                    <a:ext uri="{9D8B030D-6E8A-4147-A177-3AD203B41FA5}">
                      <a16:colId xmlns:a16="http://schemas.microsoft.com/office/drawing/2014/main" val="141786251"/>
                    </a:ext>
                  </a:extLst>
                </a:gridCol>
                <a:gridCol w="493776">
                  <a:extLst>
                    <a:ext uri="{9D8B030D-6E8A-4147-A177-3AD203B41FA5}">
                      <a16:colId xmlns:a16="http://schemas.microsoft.com/office/drawing/2014/main" val="372930090"/>
                    </a:ext>
                  </a:extLst>
                </a:gridCol>
                <a:gridCol w="493776">
                  <a:extLst>
                    <a:ext uri="{9D8B030D-6E8A-4147-A177-3AD203B41FA5}">
                      <a16:colId xmlns:a16="http://schemas.microsoft.com/office/drawing/2014/main" val="37726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097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- 2022-01-21 14:54:02</a:t>
                      </a:r>
                      <a:r>
                        <a:rPr kumimoji="0" lang="en-US" sz="1000" b="0" i="0" u="none" strike="noStrike" kern="1200" cap="none" spc="0" normalizeH="0" baseline="0" noProof="0">
                          <a:ln>
                            <a:noFill/>
                          </a:ln>
                          <a:solidFill>
                            <a:prstClr val="black"/>
                          </a:solidFill>
                          <a:effectLst/>
                          <a:uLnTx/>
                          <a:uFillTx/>
                          <a:latin typeface="+mn-lt"/>
                          <a:ea typeface="+mn-ea"/>
                          <a:cs typeface="+mn-cs"/>
                        </a:rPr>
                        <a:t>
 Better days ahead! 💪 Im Damen-Einzel läuft @franziska_hildebrand trotz 4 Fehlern und einer tollen Laufleistung auf einen soliden 15. Rang. 🏁 Am Samstag geht es weiter mit der Staffel-Generalprobe für Peking. Auf gehts! #SkiDeutschland #biathlon #antholz #keeppushing #sunnyantholz #team 📷 @nordicfocus 
Weitere Ergebnisse: A. Weidel (26.); J. Hettich (39.); J. Frühwirt (44.); H. Kebinger (49.); S. Schneider (52.)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9571799"/>
                  </a:ext>
                </a:extLst>
              </a:tr>
            </a:tbl>
          </a:graphicData>
        </a:graphic>
      </p:graphicFrame>
      <p:sp>
        <p:nvSpPr>
          <p:cNvPr id="4" name="Text Placeholder 3">
            <a:extLst>
              <a:ext uri="{FF2B5EF4-FFF2-40B4-BE49-F238E27FC236}">
                <a16:creationId xmlns:a16="http://schemas.microsoft.com/office/drawing/2014/main" id="{6C034A90-EBAC-4C18-B8CE-5246C859A65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86699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C43E-C967-49CF-9B12-2311EC165EA8}"/>
              </a:ext>
            </a:extLst>
          </p:cNvPr>
          <p:cNvSpPr>
            <a:spLocks noGrp="1"/>
          </p:cNvSpPr>
          <p:nvPr>
            <p:ph type="title"/>
          </p:nvPr>
        </p:nvSpPr>
        <p:spPr/>
        <p:txBody>
          <a:bodyPr/>
          <a:lstStyle/>
          <a:p>
            <a:r>
              <a:rPr lang="en-US"/>
              <a:t>Instagram Posts Table | dsv_biathlon - 21 of 25</a:t>
            </a:r>
          </a:p>
        </p:txBody>
      </p:sp>
      <p:graphicFrame>
        <p:nvGraphicFramePr>
          <p:cNvPr id="5" name="Table Placeholder 4">
            <a:extLst>
              <a:ext uri="{FF2B5EF4-FFF2-40B4-BE49-F238E27FC236}">
                <a16:creationId xmlns:a16="http://schemas.microsoft.com/office/drawing/2014/main" id="{8181D8FD-A894-444C-AEFD-EC9B5094F6C7}"/>
              </a:ext>
            </a:extLst>
          </p:cNvPr>
          <p:cNvGraphicFramePr>
            <a:graphicFrameLocks noGrp="1"/>
          </p:cNvGraphicFramePr>
          <p:nvPr>
            <p:ph type="tbl" sz="quarter" idx="13"/>
            <p:extLst>
              <p:ext uri="{D42A27DB-BD31-4B8C-83A1-F6EECF244321}">
                <p14:modId xmlns:p14="http://schemas.microsoft.com/office/powerpoint/2010/main" val="82055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45939897"/>
                    </a:ext>
                  </a:extLst>
                </a:gridCol>
                <a:gridCol w="1481327">
                  <a:extLst>
                    <a:ext uri="{9D8B030D-6E8A-4147-A177-3AD203B41FA5}">
                      <a16:colId xmlns:a16="http://schemas.microsoft.com/office/drawing/2014/main" val="1330283708"/>
                    </a:ext>
                  </a:extLst>
                </a:gridCol>
                <a:gridCol w="493776">
                  <a:extLst>
                    <a:ext uri="{9D8B030D-6E8A-4147-A177-3AD203B41FA5}">
                      <a16:colId xmlns:a16="http://schemas.microsoft.com/office/drawing/2014/main" val="1336767100"/>
                    </a:ext>
                  </a:extLst>
                </a:gridCol>
                <a:gridCol w="493776">
                  <a:extLst>
                    <a:ext uri="{9D8B030D-6E8A-4147-A177-3AD203B41FA5}">
                      <a16:colId xmlns:a16="http://schemas.microsoft.com/office/drawing/2014/main" val="3359571144"/>
                    </a:ext>
                  </a:extLst>
                </a:gridCol>
                <a:gridCol w="493776">
                  <a:extLst>
                    <a:ext uri="{9D8B030D-6E8A-4147-A177-3AD203B41FA5}">
                      <a16:colId xmlns:a16="http://schemas.microsoft.com/office/drawing/2014/main" val="4086563950"/>
                    </a:ext>
                  </a:extLst>
                </a:gridCol>
                <a:gridCol w="493776">
                  <a:extLst>
                    <a:ext uri="{9D8B030D-6E8A-4147-A177-3AD203B41FA5}">
                      <a16:colId xmlns:a16="http://schemas.microsoft.com/office/drawing/2014/main" val="944735215"/>
                    </a:ext>
                  </a:extLst>
                </a:gridCol>
                <a:gridCol w="493776">
                  <a:extLst>
                    <a:ext uri="{9D8B030D-6E8A-4147-A177-3AD203B41FA5}">
                      <a16:colId xmlns:a16="http://schemas.microsoft.com/office/drawing/2014/main" val="3498366163"/>
                    </a:ext>
                  </a:extLst>
                </a:gridCol>
                <a:gridCol w="493776">
                  <a:extLst>
                    <a:ext uri="{9D8B030D-6E8A-4147-A177-3AD203B41FA5}">
                      <a16:colId xmlns:a16="http://schemas.microsoft.com/office/drawing/2014/main" val="229190799"/>
                    </a:ext>
                  </a:extLst>
                </a:gridCol>
                <a:gridCol w="493776">
                  <a:extLst>
                    <a:ext uri="{9D8B030D-6E8A-4147-A177-3AD203B41FA5}">
                      <a16:colId xmlns:a16="http://schemas.microsoft.com/office/drawing/2014/main" val="249430913"/>
                    </a:ext>
                  </a:extLst>
                </a:gridCol>
                <a:gridCol w="493776">
                  <a:extLst>
                    <a:ext uri="{9D8B030D-6E8A-4147-A177-3AD203B41FA5}">
                      <a16:colId xmlns:a16="http://schemas.microsoft.com/office/drawing/2014/main" val="2611919863"/>
                    </a:ext>
                  </a:extLst>
                </a:gridCol>
                <a:gridCol w="493776">
                  <a:extLst>
                    <a:ext uri="{9D8B030D-6E8A-4147-A177-3AD203B41FA5}">
                      <a16:colId xmlns:a16="http://schemas.microsoft.com/office/drawing/2014/main" val="108080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1703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- 2022-01-20 15:09:27</a:t>
                      </a:r>
                      <a:r>
                        <a:rPr kumimoji="0" lang="en-US" sz="1000" b="0" i="0" u="none" strike="noStrike" kern="1200" cap="none" spc="0" normalizeH="0" baseline="0" noProof="0">
                          <a:ln>
                            <a:noFill/>
                          </a:ln>
                          <a:solidFill>
                            <a:prstClr val="black"/>
                          </a:solidFill>
                          <a:effectLst/>
                          <a:uLnTx/>
                          <a:uFillTx/>
                          <a:latin typeface="+mn-lt"/>
                          <a:ea typeface="+mn-ea"/>
                          <a:cs typeface="+mn-cs"/>
                        </a:rPr>
                        <a:t>
 Antholz is 🔛! @benediktdollbiathlon startet mit dem 12. Platz und einer überzeugenden Laufleistung über 20 Kilometer als bester DSV-Athlet im Einzel in das Weltcup-Wochenende von Südtirol. 🇮🇹🙌 #SkiDeutschland #biathlon #antholz2022 #individual #solidraces #runboyrun #todaysresults @benediktdollbiathlon 📷 @nordicfocus 
Weitere Ergebnisse: J. Strelow (22.); D. Zobel (31.); L. Fratzscher (59.); M. Groß (65.); P. Horn (DNS)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2169562"/>
                  </a:ext>
                </a:extLst>
              </a:tr>
            </a:tbl>
          </a:graphicData>
        </a:graphic>
      </p:graphicFrame>
      <p:sp>
        <p:nvSpPr>
          <p:cNvPr id="4" name="Text Placeholder 3">
            <a:extLst>
              <a:ext uri="{FF2B5EF4-FFF2-40B4-BE49-F238E27FC236}">
                <a16:creationId xmlns:a16="http://schemas.microsoft.com/office/drawing/2014/main" id="{5553F569-7FD5-4585-A2D3-B8940523DC5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0273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ECBC-136F-437A-83F5-50AB87EFE1CC}"/>
              </a:ext>
            </a:extLst>
          </p:cNvPr>
          <p:cNvSpPr>
            <a:spLocks noGrp="1"/>
          </p:cNvSpPr>
          <p:nvPr>
            <p:ph type="title"/>
          </p:nvPr>
        </p:nvSpPr>
        <p:spPr/>
        <p:txBody>
          <a:bodyPr/>
          <a:lstStyle/>
          <a:p>
            <a:r>
              <a:rPr lang="en-US"/>
              <a:t>Instagram Posts Table | dsv_biathlon - 22 of 25</a:t>
            </a:r>
          </a:p>
        </p:txBody>
      </p:sp>
      <p:graphicFrame>
        <p:nvGraphicFramePr>
          <p:cNvPr id="5" name="Table Placeholder 4">
            <a:extLst>
              <a:ext uri="{FF2B5EF4-FFF2-40B4-BE49-F238E27FC236}">
                <a16:creationId xmlns:a16="http://schemas.microsoft.com/office/drawing/2014/main" id="{7D9CABDC-C1A4-4547-9E11-9DC1BFF7D936}"/>
              </a:ext>
            </a:extLst>
          </p:cNvPr>
          <p:cNvGraphicFramePr>
            <a:graphicFrameLocks noGrp="1"/>
          </p:cNvGraphicFramePr>
          <p:nvPr>
            <p:ph type="tbl" sz="quarter" idx="13"/>
            <p:extLst>
              <p:ext uri="{D42A27DB-BD31-4B8C-83A1-F6EECF244321}">
                <p14:modId xmlns:p14="http://schemas.microsoft.com/office/powerpoint/2010/main" val="273931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3614505"/>
                    </a:ext>
                  </a:extLst>
                </a:gridCol>
                <a:gridCol w="1481327">
                  <a:extLst>
                    <a:ext uri="{9D8B030D-6E8A-4147-A177-3AD203B41FA5}">
                      <a16:colId xmlns:a16="http://schemas.microsoft.com/office/drawing/2014/main" val="720495102"/>
                    </a:ext>
                  </a:extLst>
                </a:gridCol>
                <a:gridCol w="493776">
                  <a:extLst>
                    <a:ext uri="{9D8B030D-6E8A-4147-A177-3AD203B41FA5}">
                      <a16:colId xmlns:a16="http://schemas.microsoft.com/office/drawing/2014/main" val="2123746078"/>
                    </a:ext>
                  </a:extLst>
                </a:gridCol>
                <a:gridCol w="493776">
                  <a:extLst>
                    <a:ext uri="{9D8B030D-6E8A-4147-A177-3AD203B41FA5}">
                      <a16:colId xmlns:a16="http://schemas.microsoft.com/office/drawing/2014/main" val="601389980"/>
                    </a:ext>
                  </a:extLst>
                </a:gridCol>
                <a:gridCol w="493776">
                  <a:extLst>
                    <a:ext uri="{9D8B030D-6E8A-4147-A177-3AD203B41FA5}">
                      <a16:colId xmlns:a16="http://schemas.microsoft.com/office/drawing/2014/main" val="3934740566"/>
                    </a:ext>
                  </a:extLst>
                </a:gridCol>
                <a:gridCol w="493776">
                  <a:extLst>
                    <a:ext uri="{9D8B030D-6E8A-4147-A177-3AD203B41FA5}">
                      <a16:colId xmlns:a16="http://schemas.microsoft.com/office/drawing/2014/main" val="3107608820"/>
                    </a:ext>
                  </a:extLst>
                </a:gridCol>
                <a:gridCol w="493776">
                  <a:extLst>
                    <a:ext uri="{9D8B030D-6E8A-4147-A177-3AD203B41FA5}">
                      <a16:colId xmlns:a16="http://schemas.microsoft.com/office/drawing/2014/main" val="3272305180"/>
                    </a:ext>
                  </a:extLst>
                </a:gridCol>
                <a:gridCol w="493776">
                  <a:extLst>
                    <a:ext uri="{9D8B030D-6E8A-4147-A177-3AD203B41FA5}">
                      <a16:colId xmlns:a16="http://schemas.microsoft.com/office/drawing/2014/main" val="1524239810"/>
                    </a:ext>
                  </a:extLst>
                </a:gridCol>
                <a:gridCol w="493776">
                  <a:extLst>
                    <a:ext uri="{9D8B030D-6E8A-4147-A177-3AD203B41FA5}">
                      <a16:colId xmlns:a16="http://schemas.microsoft.com/office/drawing/2014/main" val="1968597479"/>
                    </a:ext>
                  </a:extLst>
                </a:gridCol>
                <a:gridCol w="493776">
                  <a:extLst>
                    <a:ext uri="{9D8B030D-6E8A-4147-A177-3AD203B41FA5}">
                      <a16:colId xmlns:a16="http://schemas.microsoft.com/office/drawing/2014/main" val="1731318228"/>
                    </a:ext>
                  </a:extLst>
                </a:gridCol>
                <a:gridCol w="493776">
                  <a:extLst>
                    <a:ext uri="{9D8B030D-6E8A-4147-A177-3AD203B41FA5}">
                      <a16:colId xmlns:a16="http://schemas.microsoft.com/office/drawing/2014/main" val="153335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6379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- 2022-01-20 07:03:11</a:t>
                      </a:r>
                      <a:r>
                        <a:rPr kumimoji="0" lang="en-US" sz="1000" b="0" i="0" u="none" strike="noStrike" kern="1200" cap="none" spc="0" normalizeH="0" baseline="0" noProof="0">
                          <a:ln>
                            <a:noFill/>
                          </a:ln>
                          <a:solidFill>
                            <a:prstClr val="black"/>
                          </a:solidFill>
                          <a:effectLst/>
                          <a:uLnTx/>
                          <a:uFillTx/>
                          <a:latin typeface="+mn-lt"/>
                          <a:ea typeface="+mn-ea"/>
                          <a:cs typeface="+mn-cs"/>
                        </a:rPr>
                        <a:t>
 You guys rock! 🤘 Wir sagen DANKE für 80.000 treue Biathlon-Fans und euren tollen Support… und jetzt rüber zu @erik.lesser! 📲😉 #SkiDeutschland #biathlon #80000ofyou #bestfans #thankyou @denise.herrmann @benediktdollbiathlon @philippnawrathbiathlon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61215</a:t>
                      </a:r>
                    </a:p>
                  </a:txBody>
                  <a:tcPr/>
                </a:tc>
                <a:extLst>
                  <a:ext uri="{0D108BD9-81ED-4DB2-BD59-A6C34878D82A}">
                    <a16:rowId xmlns:a16="http://schemas.microsoft.com/office/drawing/2014/main" val="1295801768"/>
                  </a:ext>
                </a:extLst>
              </a:tr>
            </a:tbl>
          </a:graphicData>
        </a:graphic>
      </p:graphicFrame>
      <p:sp>
        <p:nvSpPr>
          <p:cNvPr id="4" name="Text Placeholder 3">
            <a:extLst>
              <a:ext uri="{FF2B5EF4-FFF2-40B4-BE49-F238E27FC236}">
                <a16:creationId xmlns:a16="http://schemas.microsoft.com/office/drawing/2014/main" id="{789F76E1-28F3-4C91-8B6C-6058C6BAF9C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26864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A1FBF-3D60-42DE-9E4F-7AF9E67C8EAB}"/>
              </a:ext>
            </a:extLst>
          </p:cNvPr>
          <p:cNvSpPr>
            <a:spLocks noGrp="1"/>
          </p:cNvSpPr>
          <p:nvPr>
            <p:ph type="title"/>
          </p:nvPr>
        </p:nvSpPr>
        <p:spPr/>
        <p:txBody>
          <a:bodyPr/>
          <a:lstStyle/>
          <a:p>
            <a:r>
              <a:rPr lang="en-US"/>
              <a:t>Instagram Posts Table | dsv_biathlon - 23 of 25</a:t>
            </a:r>
          </a:p>
        </p:txBody>
      </p:sp>
      <p:graphicFrame>
        <p:nvGraphicFramePr>
          <p:cNvPr id="5" name="Table Placeholder 4">
            <a:extLst>
              <a:ext uri="{FF2B5EF4-FFF2-40B4-BE49-F238E27FC236}">
                <a16:creationId xmlns:a16="http://schemas.microsoft.com/office/drawing/2014/main" id="{A4547AFA-8146-44E9-9D75-56508822C513}"/>
              </a:ext>
            </a:extLst>
          </p:cNvPr>
          <p:cNvGraphicFramePr>
            <a:graphicFrameLocks noGrp="1"/>
          </p:cNvGraphicFramePr>
          <p:nvPr>
            <p:ph type="tbl" sz="quarter" idx="13"/>
            <p:extLst>
              <p:ext uri="{D42A27DB-BD31-4B8C-83A1-F6EECF244321}">
                <p14:modId xmlns:p14="http://schemas.microsoft.com/office/powerpoint/2010/main" val="292166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93721902"/>
                    </a:ext>
                  </a:extLst>
                </a:gridCol>
                <a:gridCol w="1481327">
                  <a:extLst>
                    <a:ext uri="{9D8B030D-6E8A-4147-A177-3AD203B41FA5}">
                      <a16:colId xmlns:a16="http://schemas.microsoft.com/office/drawing/2014/main" val="3389030475"/>
                    </a:ext>
                  </a:extLst>
                </a:gridCol>
                <a:gridCol w="493776">
                  <a:extLst>
                    <a:ext uri="{9D8B030D-6E8A-4147-A177-3AD203B41FA5}">
                      <a16:colId xmlns:a16="http://schemas.microsoft.com/office/drawing/2014/main" val="3479882788"/>
                    </a:ext>
                  </a:extLst>
                </a:gridCol>
                <a:gridCol w="493776">
                  <a:extLst>
                    <a:ext uri="{9D8B030D-6E8A-4147-A177-3AD203B41FA5}">
                      <a16:colId xmlns:a16="http://schemas.microsoft.com/office/drawing/2014/main" val="3116680472"/>
                    </a:ext>
                  </a:extLst>
                </a:gridCol>
                <a:gridCol w="493776">
                  <a:extLst>
                    <a:ext uri="{9D8B030D-6E8A-4147-A177-3AD203B41FA5}">
                      <a16:colId xmlns:a16="http://schemas.microsoft.com/office/drawing/2014/main" val="1279512405"/>
                    </a:ext>
                  </a:extLst>
                </a:gridCol>
                <a:gridCol w="493776">
                  <a:extLst>
                    <a:ext uri="{9D8B030D-6E8A-4147-A177-3AD203B41FA5}">
                      <a16:colId xmlns:a16="http://schemas.microsoft.com/office/drawing/2014/main" val="3703878611"/>
                    </a:ext>
                  </a:extLst>
                </a:gridCol>
                <a:gridCol w="493776">
                  <a:extLst>
                    <a:ext uri="{9D8B030D-6E8A-4147-A177-3AD203B41FA5}">
                      <a16:colId xmlns:a16="http://schemas.microsoft.com/office/drawing/2014/main" val="2091853791"/>
                    </a:ext>
                  </a:extLst>
                </a:gridCol>
                <a:gridCol w="493776">
                  <a:extLst>
                    <a:ext uri="{9D8B030D-6E8A-4147-A177-3AD203B41FA5}">
                      <a16:colId xmlns:a16="http://schemas.microsoft.com/office/drawing/2014/main" val="3135973459"/>
                    </a:ext>
                  </a:extLst>
                </a:gridCol>
                <a:gridCol w="493776">
                  <a:extLst>
                    <a:ext uri="{9D8B030D-6E8A-4147-A177-3AD203B41FA5}">
                      <a16:colId xmlns:a16="http://schemas.microsoft.com/office/drawing/2014/main" val="2257981580"/>
                    </a:ext>
                  </a:extLst>
                </a:gridCol>
                <a:gridCol w="493776">
                  <a:extLst>
                    <a:ext uri="{9D8B030D-6E8A-4147-A177-3AD203B41FA5}">
                      <a16:colId xmlns:a16="http://schemas.microsoft.com/office/drawing/2014/main" val="3154812621"/>
                    </a:ext>
                  </a:extLst>
                </a:gridCol>
                <a:gridCol w="493776">
                  <a:extLst>
                    <a:ext uri="{9D8B030D-6E8A-4147-A177-3AD203B41FA5}">
                      <a16:colId xmlns:a16="http://schemas.microsoft.com/office/drawing/2014/main" val="51935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6252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- 2022-01-19 16:53:48</a:t>
                      </a:r>
                      <a:r>
                        <a:rPr kumimoji="0" lang="en-US" sz="1000" b="0" i="0" u="none" strike="noStrike" kern="1200" cap="none" spc="0" normalizeH="0" baseline="0" noProof="0">
                          <a:ln>
                            <a:noFill/>
                          </a:ln>
                          <a:solidFill>
                            <a:prstClr val="black"/>
                          </a:solidFill>
                          <a:effectLst/>
                          <a:uLnTx/>
                          <a:uFillTx/>
                          <a:latin typeface="+mn-lt"/>
                          <a:ea typeface="+mn-ea"/>
                          <a:cs typeface="+mn-cs"/>
                        </a:rPr>
                        <a:t>
 #SkiUpcycled Round 3! 🤓🎿 @philippnawrathbiathlon gibt in der @wuerth_germany #SkiUpcycled Challenge richtig Gas und baut sich ein Hochbeet für den Garten. Was da es da im Sommer wohl alles zum Ernten gibt? 😋💭🍅🥔🥒 #SkiDeutschland #biathlon #wuerthgermany #diy #garden #nature @wuerth_group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59222</a:t>
                      </a:r>
                    </a:p>
                  </a:txBody>
                  <a:tcPr/>
                </a:tc>
                <a:extLst>
                  <a:ext uri="{0D108BD9-81ED-4DB2-BD59-A6C34878D82A}">
                    <a16:rowId xmlns:a16="http://schemas.microsoft.com/office/drawing/2014/main" val="3067118654"/>
                  </a:ext>
                </a:extLst>
              </a:tr>
            </a:tbl>
          </a:graphicData>
        </a:graphic>
      </p:graphicFrame>
      <p:sp>
        <p:nvSpPr>
          <p:cNvPr id="4" name="Text Placeholder 3">
            <a:extLst>
              <a:ext uri="{FF2B5EF4-FFF2-40B4-BE49-F238E27FC236}">
                <a16:creationId xmlns:a16="http://schemas.microsoft.com/office/drawing/2014/main" id="{13BFCE56-22B9-4796-82AB-EFAC4A3532C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95124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B784-6A64-4048-801F-649459C9CAD8}"/>
              </a:ext>
            </a:extLst>
          </p:cNvPr>
          <p:cNvSpPr>
            <a:spLocks noGrp="1"/>
          </p:cNvSpPr>
          <p:nvPr>
            <p:ph type="title"/>
          </p:nvPr>
        </p:nvSpPr>
        <p:spPr/>
        <p:txBody>
          <a:bodyPr/>
          <a:lstStyle/>
          <a:p>
            <a:r>
              <a:rPr lang="en-US"/>
              <a:t>Instagram Posts Table | dsv_biathlon - 24 of 25</a:t>
            </a:r>
          </a:p>
        </p:txBody>
      </p:sp>
      <p:graphicFrame>
        <p:nvGraphicFramePr>
          <p:cNvPr id="5" name="Table Placeholder 4">
            <a:extLst>
              <a:ext uri="{FF2B5EF4-FFF2-40B4-BE49-F238E27FC236}">
                <a16:creationId xmlns:a16="http://schemas.microsoft.com/office/drawing/2014/main" id="{96E56D10-68E0-4308-83B1-8011D01834AF}"/>
              </a:ext>
            </a:extLst>
          </p:cNvPr>
          <p:cNvGraphicFramePr>
            <a:graphicFrameLocks noGrp="1"/>
          </p:cNvGraphicFramePr>
          <p:nvPr>
            <p:ph type="tbl" sz="quarter" idx="13"/>
            <p:extLst>
              <p:ext uri="{D42A27DB-BD31-4B8C-83A1-F6EECF244321}">
                <p14:modId xmlns:p14="http://schemas.microsoft.com/office/powerpoint/2010/main" val="282685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5609246"/>
                    </a:ext>
                  </a:extLst>
                </a:gridCol>
                <a:gridCol w="1481327">
                  <a:extLst>
                    <a:ext uri="{9D8B030D-6E8A-4147-A177-3AD203B41FA5}">
                      <a16:colId xmlns:a16="http://schemas.microsoft.com/office/drawing/2014/main" val="918242615"/>
                    </a:ext>
                  </a:extLst>
                </a:gridCol>
                <a:gridCol w="493776">
                  <a:extLst>
                    <a:ext uri="{9D8B030D-6E8A-4147-A177-3AD203B41FA5}">
                      <a16:colId xmlns:a16="http://schemas.microsoft.com/office/drawing/2014/main" val="2703854188"/>
                    </a:ext>
                  </a:extLst>
                </a:gridCol>
                <a:gridCol w="493776">
                  <a:extLst>
                    <a:ext uri="{9D8B030D-6E8A-4147-A177-3AD203B41FA5}">
                      <a16:colId xmlns:a16="http://schemas.microsoft.com/office/drawing/2014/main" val="650768473"/>
                    </a:ext>
                  </a:extLst>
                </a:gridCol>
                <a:gridCol w="493776">
                  <a:extLst>
                    <a:ext uri="{9D8B030D-6E8A-4147-A177-3AD203B41FA5}">
                      <a16:colId xmlns:a16="http://schemas.microsoft.com/office/drawing/2014/main" val="1484992158"/>
                    </a:ext>
                  </a:extLst>
                </a:gridCol>
                <a:gridCol w="493776">
                  <a:extLst>
                    <a:ext uri="{9D8B030D-6E8A-4147-A177-3AD203B41FA5}">
                      <a16:colId xmlns:a16="http://schemas.microsoft.com/office/drawing/2014/main" val="3406935313"/>
                    </a:ext>
                  </a:extLst>
                </a:gridCol>
                <a:gridCol w="493776">
                  <a:extLst>
                    <a:ext uri="{9D8B030D-6E8A-4147-A177-3AD203B41FA5}">
                      <a16:colId xmlns:a16="http://schemas.microsoft.com/office/drawing/2014/main" val="2177593712"/>
                    </a:ext>
                  </a:extLst>
                </a:gridCol>
                <a:gridCol w="493776">
                  <a:extLst>
                    <a:ext uri="{9D8B030D-6E8A-4147-A177-3AD203B41FA5}">
                      <a16:colId xmlns:a16="http://schemas.microsoft.com/office/drawing/2014/main" val="1532304464"/>
                    </a:ext>
                  </a:extLst>
                </a:gridCol>
                <a:gridCol w="493776">
                  <a:extLst>
                    <a:ext uri="{9D8B030D-6E8A-4147-A177-3AD203B41FA5}">
                      <a16:colId xmlns:a16="http://schemas.microsoft.com/office/drawing/2014/main" val="3269134488"/>
                    </a:ext>
                  </a:extLst>
                </a:gridCol>
                <a:gridCol w="493776">
                  <a:extLst>
                    <a:ext uri="{9D8B030D-6E8A-4147-A177-3AD203B41FA5}">
                      <a16:colId xmlns:a16="http://schemas.microsoft.com/office/drawing/2014/main" val="1949366040"/>
                    </a:ext>
                  </a:extLst>
                </a:gridCol>
                <a:gridCol w="493776">
                  <a:extLst>
                    <a:ext uri="{9D8B030D-6E8A-4147-A177-3AD203B41FA5}">
                      <a16:colId xmlns:a16="http://schemas.microsoft.com/office/drawing/2014/main" val="339001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6284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- 2022-01-18 17:17:39</a:t>
                      </a:r>
                      <a:r>
                        <a:rPr kumimoji="0" lang="en-US" sz="1000" b="0" i="0" u="none" strike="noStrike" kern="1200" cap="none" spc="0" normalizeH="0" baseline="0" noProof="0">
                          <a:ln>
                            <a:noFill/>
                          </a:ln>
                          <a:solidFill>
                            <a:prstClr val="black"/>
                          </a:solidFill>
                          <a:effectLst/>
                          <a:uLnTx/>
                          <a:uFillTx/>
                          <a:latin typeface="+mn-lt"/>
                          <a:ea typeface="+mn-ea"/>
                          <a:cs typeface="+mn-cs"/>
                        </a:rPr>
                        <a:t>
 Suited and booted! ✅ @beijing2022, we're ready for you. 🔥 #SkiDeutschland #biathlon #roadtobeijing #beijing2022 #letthegamesbegin #olympia @teamdeutschland @adidas_de @adidasterrex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18813</a:t>
                      </a:r>
                    </a:p>
                  </a:txBody>
                  <a:tcPr/>
                </a:tc>
                <a:extLst>
                  <a:ext uri="{0D108BD9-81ED-4DB2-BD59-A6C34878D82A}">
                    <a16:rowId xmlns:a16="http://schemas.microsoft.com/office/drawing/2014/main" val="1209536636"/>
                  </a:ext>
                </a:extLst>
              </a:tr>
            </a:tbl>
          </a:graphicData>
        </a:graphic>
      </p:graphicFrame>
      <p:sp>
        <p:nvSpPr>
          <p:cNvPr id="4" name="Text Placeholder 3">
            <a:extLst>
              <a:ext uri="{FF2B5EF4-FFF2-40B4-BE49-F238E27FC236}">
                <a16:creationId xmlns:a16="http://schemas.microsoft.com/office/drawing/2014/main" id="{3473C4AC-A92F-4FAA-BD7A-2A92E94C181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6256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4572E-97F1-4B9B-B4CA-9EB35798B7F3}"/>
              </a:ext>
            </a:extLst>
          </p:cNvPr>
          <p:cNvSpPr>
            <a:spLocks noGrp="1"/>
          </p:cNvSpPr>
          <p:nvPr>
            <p:ph type="title"/>
          </p:nvPr>
        </p:nvSpPr>
        <p:spPr/>
        <p:txBody>
          <a:bodyPr/>
          <a:lstStyle/>
          <a:p>
            <a:r>
              <a:rPr lang="en-US"/>
              <a:t>Instagram Posts Table | dsv_biathlon - 25 of 25</a:t>
            </a:r>
          </a:p>
        </p:txBody>
      </p:sp>
      <p:graphicFrame>
        <p:nvGraphicFramePr>
          <p:cNvPr id="5" name="Table Placeholder 4">
            <a:extLst>
              <a:ext uri="{FF2B5EF4-FFF2-40B4-BE49-F238E27FC236}">
                <a16:creationId xmlns:a16="http://schemas.microsoft.com/office/drawing/2014/main" id="{622D8E00-2115-4743-B379-AFC177777608}"/>
              </a:ext>
            </a:extLst>
          </p:cNvPr>
          <p:cNvGraphicFramePr>
            <a:graphicFrameLocks noGrp="1"/>
          </p:cNvGraphicFramePr>
          <p:nvPr>
            <p:ph type="tbl" sz="quarter" idx="13"/>
            <p:extLst>
              <p:ext uri="{D42A27DB-BD31-4B8C-83A1-F6EECF244321}">
                <p14:modId xmlns:p14="http://schemas.microsoft.com/office/powerpoint/2010/main" val="167755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36241597"/>
                    </a:ext>
                  </a:extLst>
                </a:gridCol>
                <a:gridCol w="1481327">
                  <a:extLst>
                    <a:ext uri="{9D8B030D-6E8A-4147-A177-3AD203B41FA5}">
                      <a16:colId xmlns:a16="http://schemas.microsoft.com/office/drawing/2014/main" val="517453167"/>
                    </a:ext>
                  </a:extLst>
                </a:gridCol>
                <a:gridCol w="493776">
                  <a:extLst>
                    <a:ext uri="{9D8B030D-6E8A-4147-A177-3AD203B41FA5}">
                      <a16:colId xmlns:a16="http://schemas.microsoft.com/office/drawing/2014/main" val="1551135376"/>
                    </a:ext>
                  </a:extLst>
                </a:gridCol>
                <a:gridCol w="493776">
                  <a:extLst>
                    <a:ext uri="{9D8B030D-6E8A-4147-A177-3AD203B41FA5}">
                      <a16:colId xmlns:a16="http://schemas.microsoft.com/office/drawing/2014/main" val="2630579864"/>
                    </a:ext>
                  </a:extLst>
                </a:gridCol>
                <a:gridCol w="493776">
                  <a:extLst>
                    <a:ext uri="{9D8B030D-6E8A-4147-A177-3AD203B41FA5}">
                      <a16:colId xmlns:a16="http://schemas.microsoft.com/office/drawing/2014/main" val="2510043615"/>
                    </a:ext>
                  </a:extLst>
                </a:gridCol>
                <a:gridCol w="493776">
                  <a:extLst>
                    <a:ext uri="{9D8B030D-6E8A-4147-A177-3AD203B41FA5}">
                      <a16:colId xmlns:a16="http://schemas.microsoft.com/office/drawing/2014/main" val="3389485468"/>
                    </a:ext>
                  </a:extLst>
                </a:gridCol>
                <a:gridCol w="493776">
                  <a:extLst>
                    <a:ext uri="{9D8B030D-6E8A-4147-A177-3AD203B41FA5}">
                      <a16:colId xmlns:a16="http://schemas.microsoft.com/office/drawing/2014/main" val="2595389334"/>
                    </a:ext>
                  </a:extLst>
                </a:gridCol>
                <a:gridCol w="493776">
                  <a:extLst>
                    <a:ext uri="{9D8B030D-6E8A-4147-A177-3AD203B41FA5}">
                      <a16:colId xmlns:a16="http://schemas.microsoft.com/office/drawing/2014/main" val="545674390"/>
                    </a:ext>
                  </a:extLst>
                </a:gridCol>
                <a:gridCol w="493776">
                  <a:extLst>
                    <a:ext uri="{9D8B030D-6E8A-4147-A177-3AD203B41FA5}">
                      <a16:colId xmlns:a16="http://schemas.microsoft.com/office/drawing/2014/main" val="2889083466"/>
                    </a:ext>
                  </a:extLst>
                </a:gridCol>
                <a:gridCol w="493776">
                  <a:extLst>
                    <a:ext uri="{9D8B030D-6E8A-4147-A177-3AD203B41FA5}">
                      <a16:colId xmlns:a16="http://schemas.microsoft.com/office/drawing/2014/main" val="4104632149"/>
                    </a:ext>
                  </a:extLst>
                </a:gridCol>
                <a:gridCol w="493776">
                  <a:extLst>
                    <a:ext uri="{9D8B030D-6E8A-4147-A177-3AD203B41FA5}">
                      <a16:colId xmlns:a16="http://schemas.microsoft.com/office/drawing/2014/main" val="424847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4753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dsv_biathlon - 2022-01-18 16:19:34</a:t>
                      </a:r>
                      <a:r>
                        <a:rPr kumimoji="0" lang="en-US" sz="1000" b="0" i="0" u="none" strike="noStrike" kern="1200" cap="none" spc="0" normalizeH="0" baseline="0" noProof="0">
                          <a:ln>
                            <a:noFill/>
                          </a:ln>
                          <a:solidFill>
                            <a:prstClr val="black"/>
                          </a:solidFill>
                          <a:effectLst/>
                          <a:uLnTx/>
                          <a:uFillTx/>
                          <a:latin typeface="+mn-lt"/>
                          <a:ea typeface="+mn-ea"/>
                          <a:cs typeface="+mn-cs"/>
                        </a:rPr>
                        <a:t>
 Endgegner Reisetasche! 🧳 @philippnawrathbiathlon hat für @beijing2022 schon gepackt - aber ob er die Adidas-Tasche auch jemals zubekommen hat!? 😉 #SkiDeutschland #impossibleisnothing #thestruggleisreal #packinghacks #biathlon #roadtobeijing #beijing2022 #teamd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134576</a:t>
                      </a:r>
                    </a:p>
                  </a:txBody>
                  <a:tcPr/>
                </a:tc>
                <a:extLst>
                  <a:ext uri="{0D108BD9-81ED-4DB2-BD59-A6C34878D82A}">
                    <a16:rowId xmlns:a16="http://schemas.microsoft.com/office/drawing/2014/main" val="4285215716"/>
                  </a:ext>
                </a:extLst>
              </a:tr>
            </a:tbl>
          </a:graphicData>
        </a:graphic>
      </p:graphicFrame>
      <p:sp>
        <p:nvSpPr>
          <p:cNvPr id="4" name="Text Placeholder 3">
            <a:extLst>
              <a:ext uri="{FF2B5EF4-FFF2-40B4-BE49-F238E27FC236}">
                <a16:creationId xmlns:a16="http://schemas.microsoft.com/office/drawing/2014/main" id="{62AD3C42-A864-45DC-90FE-9BD3FED8A18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9596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1675</Words>
  <Application>Microsoft Office PowerPoint</Application>
  <PresentationFormat>On-screen Show (4:3)</PresentationFormat>
  <Paragraphs>575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dsv_biathlon - 1 of 25</vt:lpstr>
      <vt:lpstr>Instagram Posts Table | dsv_biathlon - 2 of 25</vt:lpstr>
      <vt:lpstr>Instagram Posts Table | dsv_biathlon - 3 of 25</vt:lpstr>
      <vt:lpstr>Instagram Posts Table | dsv_biathlon - 4 of 25</vt:lpstr>
      <vt:lpstr>Instagram Posts Table | dsv_biathlon - 5 of 25</vt:lpstr>
      <vt:lpstr>Instagram Posts Table | dsv_biathlon - 6 of 25</vt:lpstr>
      <vt:lpstr>Instagram Posts Table | dsv_biathlon - 7 of 25</vt:lpstr>
      <vt:lpstr>Instagram Posts Table | dsv_biathlon - 8 of 25</vt:lpstr>
      <vt:lpstr>Instagram Posts Table | dsv_biathlon - 9 of 25</vt:lpstr>
      <vt:lpstr>Instagram Posts Table | dsv_biathlon - 10 of 25</vt:lpstr>
      <vt:lpstr>Instagram Posts Table | dsv_biathlon - 11 of 25</vt:lpstr>
      <vt:lpstr>Instagram Posts Table | dsv_biathlon - 12 of 25</vt:lpstr>
      <vt:lpstr>Instagram Posts Table | dsv_biathlon - 13 of 25</vt:lpstr>
      <vt:lpstr>Instagram Posts Table | dsv_biathlon - 14 of 25</vt:lpstr>
      <vt:lpstr>Instagram Posts Table | dsv_biathlon - 15 of 25</vt:lpstr>
      <vt:lpstr>Instagram Posts Table | dsv_biathlon - 16 of 25</vt:lpstr>
      <vt:lpstr>Instagram Posts Table | dsv_biathlon - 17 of 25</vt:lpstr>
      <vt:lpstr>Instagram Posts Table | dsv_biathlon - 18 of 25</vt:lpstr>
      <vt:lpstr>Instagram Posts Table | dsv_biathlon - 19 of 25</vt:lpstr>
      <vt:lpstr>Instagram Posts Table | dsv_biathlon - 20 of 25</vt:lpstr>
      <vt:lpstr>Instagram Posts Table | dsv_biathlon - 21 of 25</vt:lpstr>
      <vt:lpstr>Instagram Posts Table | dsv_biathlon - 22 of 25</vt:lpstr>
      <vt:lpstr>Instagram Posts Table | dsv_biathlon - 23 of 25</vt:lpstr>
      <vt:lpstr>Instagram Posts Table | dsv_biathlon - 24 of 25</vt:lpstr>
      <vt:lpstr>Instagram Posts Table | dsv_biathlon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dsv_biathlon - 1 of 25</dc:title>
  <dc:creator>Administrator</dc:creator>
  <cp:lastModifiedBy>Administrator</cp:lastModifiedBy>
  <cp:revision>1</cp:revision>
  <dcterms:created xsi:type="dcterms:W3CDTF">2023-02-21T06:21:38Z</dcterms:created>
  <dcterms:modified xsi:type="dcterms:W3CDTF">2023-02-21T06:25:12Z</dcterms:modified>
</cp:coreProperties>
</file>