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 id="289" r:id="rId33"/>
    <p:sldId id="290" r:id="rId34"/>
    <p:sldId id="291" r:id="rId35"/>
    <p:sldId id="292" r:id="rId36"/>
    <p:sldId id="293" r:id="rId37"/>
    <p:sldId id="294" r:id="rId38"/>
    <p:sldId id="295" r:id="rId39"/>
    <p:sldId id="296"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Lst>
  <p:sldSz cx="9144000" cy="6858000" type="screen4x3"/>
  <p:notesSz cx="6858000" cy="9144000"/>
  <p:embeddedFontLst>
    <p:embeddedFont>
      <p:font typeface="Calibri" panose="020F0502020204030204" pitchFamily="34" charset="0"/>
      <p:regular r:id="rId67"/>
      <p:bold r:id="rId68"/>
      <p:italic r:id="rId69"/>
      <p:boldItalic r:id="rId7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viessmann_sport</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29895</c:v>
                </c:pt>
                <c:pt idx="1">
                  <c:v>29937</c:v>
                </c:pt>
                <c:pt idx="2">
                  <c:v>29967</c:v>
                </c:pt>
                <c:pt idx="3">
                  <c:v>29994</c:v>
                </c:pt>
                <c:pt idx="4">
                  <c:v>30018</c:v>
                </c:pt>
                <c:pt idx="5">
                  <c:v>30041</c:v>
                </c:pt>
                <c:pt idx="6">
                  <c:v>30073</c:v>
                </c:pt>
                <c:pt idx="7">
                  <c:v>30120</c:v>
                </c:pt>
                <c:pt idx="8">
                  <c:v>30158</c:v>
                </c:pt>
                <c:pt idx="9">
                  <c:v>30217</c:v>
                </c:pt>
                <c:pt idx="10">
                  <c:v>30320</c:v>
                </c:pt>
                <c:pt idx="11">
                  <c:v>30356</c:v>
                </c:pt>
                <c:pt idx="12">
                  <c:v>30388</c:v>
                </c:pt>
                <c:pt idx="13">
                  <c:v>30416</c:v>
                </c:pt>
                <c:pt idx="14">
                  <c:v>30452</c:v>
                </c:pt>
                <c:pt idx="15">
                  <c:v>30505</c:v>
                </c:pt>
                <c:pt idx="16">
                  <c:v>30535</c:v>
                </c:pt>
                <c:pt idx="17">
                  <c:v>30554</c:v>
                </c:pt>
                <c:pt idx="18">
                  <c:v>30601</c:v>
                </c:pt>
                <c:pt idx="19">
                  <c:v>30642</c:v>
                </c:pt>
                <c:pt idx="20">
                  <c:v>30678</c:v>
                </c:pt>
                <c:pt idx="21">
                  <c:v>30720</c:v>
                </c:pt>
                <c:pt idx="22">
                  <c:v>30735</c:v>
                </c:pt>
                <c:pt idx="23">
                  <c:v>30748</c:v>
                </c:pt>
                <c:pt idx="24">
                  <c:v>30762</c:v>
                </c:pt>
                <c:pt idx="25">
                  <c:v>30779</c:v>
                </c:pt>
                <c:pt idx="26">
                  <c:v>30788</c:v>
                </c:pt>
                <c:pt idx="27">
                  <c:v>30801</c:v>
                </c:pt>
                <c:pt idx="28">
                  <c:v>30818</c:v>
                </c:pt>
                <c:pt idx="29">
                  <c:v>30821</c:v>
                </c:pt>
                <c:pt idx="30">
                  <c:v>30849</c:v>
                </c:pt>
              </c:numCache>
            </c:numRef>
          </c:val>
          <c:smooth val="0"/>
          <c:extLst>
            <c:ext xmlns:c16="http://schemas.microsoft.com/office/drawing/2014/chart" uri="{C3380CC4-5D6E-409C-BE32-E72D297353CC}">
              <c16:uniqueId val="{00000000-2B68-436F-A465-ADEBAB71E9EC}"/>
            </c:ext>
          </c:extLst>
        </c:ser>
        <c:dLbls>
          <c:showLegendKey val="0"/>
          <c:showVal val="0"/>
          <c:showCatName val="0"/>
          <c:showSerName val="0"/>
          <c:showPercent val="0"/>
          <c:showBubbleSize val="0"/>
        </c:dLbls>
        <c:smooth val="0"/>
        <c:axId val="330013024"/>
        <c:axId val="330009416"/>
      </c:lineChart>
      <c:dateAx>
        <c:axId val="330013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09416"/>
        <c:crosses val="autoZero"/>
        <c:auto val="1"/>
        <c:lblOffset val="100"/>
        <c:baseTimeUnit val="days"/>
      </c:dateAx>
      <c:valAx>
        <c:axId val="330009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13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viessmann_sport</c:v>
                </c:pt>
              </c:strCache>
            </c:strRef>
          </c:cat>
          <c:val>
            <c:numRef>
              <c:f>Sheet1!$B$2</c:f>
              <c:numCache>
                <c:formatCode>General</c:formatCode>
                <c:ptCount val="1"/>
                <c:pt idx="0">
                  <c:v>63</c:v>
                </c:pt>
              </c:numCache>
            </c:numRef>
          </c:val>
          <c:extLst>
            <c:ext xmlns:c16="http://schemas.microsoft.com/office/drawing/2014/chart" uri="{C3380CC4-5D6E-409C-BE32-E72D297353CC}">
              <c16:uniqueId val="{00000000-D2F0-40F2-B26E-29E0002D8783}"/>
            </c:ext>
          </c:extLst>
        </c:ser>
        <c:ser>
          <c:idx val="1"/>
          <c:order val="1"/>
          <c:tx>
            <c:strRef>
              <c:f>Sheet1!$C$1</c:f>
              <c:strCache>
                <c:ptCount val="1"/>
                <c:pt idx="0">
                  <c:v>Carousel</c:v>
                </c:pt>
              </c:strCache>
            </c:strRef>
          </c:tx>
          <c:spPr>
            <a:solidFill>
              <a:schemeClr val="accent2"/>
            </a:solidFill>
            <a:ln>
              <a:noFill/>
            </a:ln>
            <a:effectLst/>
          </c:spPr>
          <c:invertIfNegative val="0"/>
          <c:cat>
            <c:strRef>
              <c:f>Sheet1!$A$2</c:f>
              <c:strCache>
                <c:ptCount val="1"/>
                <c:pt idx="0">
                  <c:v>viessmann_sport</c:v>
                </c:pt>
              </c:strCache>
            </c:strRef>
          </c:cat>
          <c:val>
            <c:numRef>
              <c:f>Sheet1!$C$2</c:f>
              <c:numCache>
                <c:formatCode>General</c:formatCode>
                <c:ptCount val="1"/>
                <c:pt idx="0">
                  <c:v>23</c:v>
                </c:pt>
              </c:numCache>
            </c:numRef>
          </c:val>
          <c:extLst>
            <c:ext xmlns:c16="http://schemas.microsoft.com/office/drawing/2014/chart" uri="{C3380CC4-5D6E-409C-BE32-E72D297353CC}">
              <c16:uniqueId val="{00000001-D2F0-40F2-B26E-29E0002D8783}"/>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viessmann_sport</c:v>
                </c:pt>
              </c:strCache>
            </c:strRef>
          </c:cat>
          <c:val>
            <c:numRef>
              <c:f>Sheet1!$D$2</c:f>
              <c:numCache>
                <c:formatCode>General</c:formatCode>
                <c:ptCount val="1"/>
                <c:pt idx="0">
                  <c:v>1</c:v>
                </c:pt>
              </c:numCache>
            </c:numRef>
          </c:val>
          <c:extLst>
            <c:ext xmlns:c16="http://schemas.microsoft.com/office/drawing/2014/chart" uri="{C3380CC4-5D6E-409C-BE32-E72D297353CC}">
              <c16:uniqueId val="{00000002-D2F0-40F2-B26E-29E0002D8783}"/>
            </c:ext>
          </c:extLst>
        </c:ser>
        <c:ser>
          <c:idx val="3"/>
          <c:order val="3"/>
          <c:tx>
            <c:strRef>
              <c:f>Sheet1!$E$1</c:f>
              <c:strCache>
                <c:ptCount val="1"/>
                <c:pt idx="0">
                  <c:v>Reel</c:v>
                </c:pt>
              </c:strCache>
            </c:strRef>
          </c:tx>
          <c:spPr>
            <a:solidFill>
              <a:schemeClr val="accent4"/>
            </a:solidFill>
            <a:ln>
              <a:noFill/>
            </a:ln>
            <a:effectLst/>
          </c:spPr>
          <c:invertIfNegative val="0"/>
          <c:cat>
            <c:strRef>
              <c:f>Sheet1!$A$2</c:f>
              <c:strCache>
                <c:ptCount val="1"/>
                <c:pt idx="0">
                  <c:v>viessmann_sport</c:v>
                </c:pt>
              </c:strCache>
            </c:strRef>
          </c:cat>
          <c:val>
            <c:numRef>
              <c:f>Sheet1!$E$2</c:f>
              <c:numCache>
                <c:formatCode>General</c:formatCode>
                <c:ptCount val="1"/>
                <c:pt idx="0">
                  <c:v>34</c:v>
                </c:pt>
              </c:numCache>
            </c:numRef>
          </c:val>
          <c:extLst>
            <c:ext xmlns:c16="http://schemas.microsoft.com/office/drawing/2014/chart" uri="{C3380CC4-5D6E-409C-BE32-E72D297353CC}">
              <c16:uniqueId val="{00000003-D2F0-40F2-B26E-29E0002D8783}"/>
            </c:ext>
          </c:extLst>
        </c:ser>
        <c:dLbls>
          <c:showLegendKey val="0"/>
          <c:showVal val="0"/>
          <c:showCatName val="0"/>
          <c:showSerName val="0"/>
          <c:showPercent val="0"/>
          <c:showBubbleSize val="0"/>
        </c:dLbls>
        <c:gapWidth val="150"/>
        <c:overlap val="100"/>
        <c:axId val="540160504"/>
        <c:axId val="540152632"/>
      </c:barChart>
      <c:catAx>
        <c:axId val="54016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0152632"/>
        <c:crosses val="autoZero"/>
        <c:auto val="1"/>
        <c:lblAlgn val="ctr"/>
        <c:lblOffset val="100"/>
        <c:noMultiLvlLbl val="0"/>
      </c:catAx>
      <c:valAx>
        <c:axId val="540152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0160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Unknown 18-24</c:v>
                </c:pt>
              </c:strCache>
            </c:strRef>
          </c:tx>
          <c:spPr>
            <a:solidFill>
              <a:schemeClr val="accent1"/>
            </a:solidFill>
            <a:ln>
              <a:noFill/>
            </a:ln>
            <a:effectLst/>
          </c:spPr>
          <c:invertIfNegative val="0"/>
          <c:cat>
            <c:strRef>
              <c:f>Sheet1!$A$2</c:f>
              <c:strCache>
                <c:ptCount val="1"/>
                <c:pt idx="0">
                  <c:v>viessmann_sport</c:v>
                </c:pt>
              </c:strCache>
            </c:strRef>
          </c:cat>
          <c:val>
            <c:numRef>
              <c:f>Sheet1!$B$2</c:f>
              <c:numCache>
                <c:formatCode>General</c:formatCode>
                <c:ptCount val="1"/>
                <c:pt idx="0">
                  <c:v>2934</c:v>
                </c:pt>
              </c:numCache>
            </c:numRef>
          </c:val>
          <c:extLst>
            <c:ext xmlns:c16="http://schemas.microsoft.com/office/drawing/2014/chart" uri="{C3380CC4-5D6E-409C-BE32-E72D297353CC}">
              <c16:uniqueId val="{00000000-2ADD-4983-809C-3412A61D2DA8}"/>
            </c:ext>
          </c:extLst>
        </c:ser>
        <c:ser>
          <c:idx val="1"/>
          <c:order val="1"/>
          <c:tx>
            <c:strRef>
              <c:f>Sheet1!$C$1</c:f>
              <c:strCache>
                <c:ptCount val="1"/>
                <c:pt idx="0">
                  <c:v>Female 25-34</c:v>
                </c:pt>
              </c:strCache>
            </c:strRef>
          </c:tx>
          <c:spPr>
            <a:solidFill>
              <a:schemeClr val="accent2"/>
            </a:solidFill>
            <a:ln>
              <a:noFill/>
            </a:ln>
            <a:effectLst/>
          </c:spPr>
          <c:invertIfNegative val="0"/>
          <c:cat>
            <c:strRef>
              <c:f>Sheet1!$A$2</c:f>
              <c:strCache>
                <c:ptCount val="1"/>
                <c:pt idx="0">
                  <c:v>viessmann_sport</c:v>
                </c:pt>
              </c:strCache>
            </c:strRef>
          </c:cat>
          <c:val>
            <c:numRef>
              <c:f>Sheet1!$C$2</c:f>
              <c:numCache>
                <c:formatCode>General</c:formatCode>
                <c:ptCount val="1"/>
                <c:pt idx="0">
                  <c:v>2568</c:v>
                </c:pt>
              </c:numCache>
            </c:numRef>
          </c:val>
          <c:extLst>
            <c:ext xmlns:c16="http://schemas.microsoft.com/office/drawing/2014/chart" uri="{C3380CC4-5D6E-409C-BE32-E72D297353CC}">
              <c16:uniqueId val="{00000001-2ADD-4983-809C-3412A61D2DA8}"/>
            </c:ext>
          </c:extLst>
        </c:ser>
        <c:ser>
          <c:idx val="2"/>
          <c:order val="2"/>
          <c:tx>
            <c:strRef>
              <c:f>Sheet1!$D$1</c:f>
              <c:strCache>
                <c:ptCount val="1"/>
                <c:pt idx="0">
                  <c:v>Male 25-34</c:v>
                </c:pt>
              </c:strCache>
            </c:strRef>
          </c:tx>
          <c:spPr>
            <a:solidFill>
              <a:schemeClr val="accent3"/>
            </a:solidFill>
            <a:ln>
              <a:noFill/>
            </a:ln>
            <a:effectLst/>
          </c:spPr>
          <c:invertIfNegative val="0"/>
          <c:cat>
            <c:strRef>
              <c:f>Sheet1!$A$2</c:f>
              <c:strCache>
                <c:ptCount val="1"/>
                <c:pt idx="0">
                  <c:v>viessmann_sport</c:v>
                </c:pt>
              </c:strCache>
            </c:strRef>
          </c:cat>
          <c:val>
            <c:numRef>
              <c:f>Sheet1!$D$2</c:f>
              <c:numCache>
                <c:formatCode>General</c:formatCode>
                <c:ptCount val="1"/>
                <c:pt idx="0">
                  <c:v>2357</c:v>
                </c:pt>
              </c:numCache>
            </c:numRef>
          </c:val>
          <c:extLst>
            <c:ext xmlns:c16="http://schemas.microsoft.com/office/drawing/2014/chart" uri="{C3380CC4-5D6E-409C-BE32-E72D297353CC}">
              <c16:uniqueId val="{00000002-2ADD-4983-809C-3412A61D2DA8}"/>
            </c:ext>
          </c:extLst>
        </c:ser>
        <c:ser>
          <c:idx val="3"/>
          <c:order val="3"/>
          <c:tx>
            <c:strRef>
              <c:f>Sheet1!$E$1</c:f>
              <c:strCache>
                <c:ptCount val="1"/>
                <c:pt idx="0">
                  <c:v>Female 18-24</c:v>
                </c:pt>
              </c:strCache>
            </c:strRef>
          </c:tx>
          <c:spPr>
            <a:solidFill>
              <a:schemeClr val="accent4"/>
            </a:solidFill>
            <a:ln>
              <a:noFill/>
            </a:ln>
            <a:effectLst/>
          </c:spPr>
          <c:invertIfNegative val="0"/>
          <c:cat>
            <c:strRef>
              <c:f>Sheet1!$A$2</c:f>
              <c:strCache>
                <c:ptCount val="1"/>
                <c:pt idx="0">
                  <c:v>viessmann_sport</c:v>
                </c:pt>
              </c:strCache>
            </c:strRef>
          </c:cat>
          <c:val>
            <c:numRef>
              <c:f>Sheet1!$E$2</c:f>
              <c:numCache>
                <c:formatCode>General</c:formatCode>
                <c:ptCount val="1"/>
                <c:pt idx="0">
                  <c:v>2126</c:v>
                </c:pt>
              </c:numCache>
            </c:numRef>
          </c:val>
          <c:extLst>
            <c:ext xmlns:c16="http://schemas.microsoft.com/office/drawing/2014/chart" uri="{C3380CC4-5D6E-409C-BE32-E72D297353CC}">
              <c16:uniqueId val="{00000003-2ADD-4983-809C-3412A61D2DA8}"/>
            </c:ext>
          </c:extLst>
        </c:ser>
        <c:ser>
          <c:idx val="4"/>
          <c:order val="4"/>
          <c:tx>
            <c:strRef>
              <c:f>Sheet1!$F$1</c:f>
              <c:strCache>
                <c:ptCount val="1"/>
                <c:pt idx="0">
                  <c:v>Male 35-44</c:v>
                </c:pt>
              </c:strCache>
            </c:strRef>
          </c:tx>
          <c:spPr>
            <a:solidFill>
              <a:schemeClr val="accent5"/>
            </a:solidFill>
            <a:ln>
              <a:noFill/>
            </a:ln>
            <a:effectLst/>
          </c:spPr>
          <c:invertIfNegative val="0"/>
          <c:cat>
            <c:strRef>
              <c:f>Sheet1!$A$2</c:f>
              <c:strCache>
                <c:ptCount val="1"/>
                <c:pt idx="0">
                  <c:v>viessmann_sport</c:v>
                </c:pt>
              </c:strCache>
            </c:strRef>
          </c:cat>
          <c:val>
            <c:numRef>
              <c:f>Sheet1!$F$2</c:f>
              <c:numCache>
                <c:formatCode>General</c:formatCode>
                <c:ptCount val="1"/>
                <c:pt idx="0">
                  <c:v>1942</c:v>
                </c:pt>
              </c:numCache>
            </c:numRef>
          </c:val>
          <c:extLst>
            <c:ext xmlns:c16="http://schemas.microsoft.com/office/drawing/2014/chart" uri="{C3380CC4-5D6E-409C-BE32-E72D297353CC}">
              <c16:uniqueId val="{00000004-2ADD-4983-809C-3412A61D2DA8}"/>
            </c:ext>
          </c:extLst>
        </c:ser>
        <c:ser>
          <c:idx val="5"/>
          <c:order val="5"/>
          <c:tx>
            <c:strRef>
              <c:f>Sheet1!$G$1</c:f>
              <c:strCache>
                <c:ptCount val="1"/>
                <c:pt idx="0">
                  <c:v>Male 45-54</c:v>
                </c:pt>
              </c:strCache>
            </c:strRef>
          </c:tx>
          <c:spPr>
            <a:solidFill>
              <a:schemeClr val="accent6"/>
            </a:solidFill>
            <a:ln>
              <a:noFill/>
            </a:ln>
            <a:effectLst/>
          </c:spPr>
          <c:invertIfNegative val="0"/>
          <c:cat>
            <c:strRef>
              <c:f>Sheet1!$A$2</c:f>
              <c:strCache>
                <c:ptCount val="1"/>
                <c:pt idx="0">
                  <c:v>viessmann_sport</c:v>
                </c:pt>
              </c:strCache>
            </c:strRef>
          </c:cat>
          <c:val>
            <c:numRef>
              <c:f>Sheet1!$G$2</c:f>
              <c:numCache>
                <c:formatCode>General</c:formatCode>
                <c:ptCount val="1"/>
                <c:pt idx="0">
                  <c:v>1870</c:v>
                </c:pt>
              </c:numCache>
            </c:numRef>
          </c:val>
          <c:extLst>
            <c:ext xmlns:c16="http://schemas.microsoft.com/office/drawing/2014/chart" uri="{C3380CC4-5D6E-409C-BE32-E72D297353CC}">
              <c16:uniqueId val="{00000005-2ADD-4983-809C-3412A61D2DA8}"/>
            </c:ext>
          </c:extLst>
        </c:ser>
        <c:ser>
          <c:idx val="6"/>
          <c:order val="6"/>
          <c:tx>
            <c:strRef>
              <c:f>Sheet1!$H$1</c:f>
              <c:strCache>
                <c:ptCount val="1"/>
                <c:pt idx="0">
                  <c:v>Unknown 25-34</c:v>
                </c:pt>
              </c:strCache>
            </c:strRef>
          </c:tx>
          <c:spPr>
            <a:solidFill>
              <a:schemeClr val="accent1">
                <a:lumMod val="60000"/>
              </a:schemeClr>
            </a:solidFill>
            <a:ln>
              <a:noFill/>
            </a:ln>
            <a:effectLst/>
          </c:spPr>
          <c:invertIfNegative val="0"/>
          <c:cat>
            <c:strRef>
              <c:f>Sheet1!$A$2</c:f>
              <c:strCache>
                <c:ptCount val="1"/>
                <c:pt idx="0">
                  <c:v>viessmann_sport</c:v>
                </c:pt>
              </c:strCache>
            </c:strRef>
          </c:cat>
          <c:val>
            <c:numRef>
              <c:f>Sheet1!$H$2</c:f>
              <c:numCache>
                <c:formatCode>General</c:formatCode>
                <c:ptCount val="1"/>
                <c:pt idx="0">
                  <c:v>1761</c:v>
                </c:pt>
              </c:numCache>
            </c:numRef>
          </c:val>
          <c:extLst>
            <c:ext xmlns:c16="http://schemas.microsoft.com/office/drawing/2014/chart" uri="{C3380CC4-5D6E-409C-BE32-E72D297353CC}">
              <c16:uniqueId val="{00000006-2ADD-4983-809C-3412A61D2DA8}"/>
            </c:ext>
          </c:extLst>
        </c:ser>
        <c:ser>
          <c:idx val="7"/>
          <c:order val="7"/>
          <c:tx>
            <c:strRef>
              <c:f>Sheet1!$I$1</c:f>
              <c:strCache>
                <c:ptCount val="1"/>
                <c:pt idx="0">
                  <c:v>Male 18-24</c:v>
                </c:pt>
              </c:strCache>
            </c:strRef>
          </c:tx>
          <c:spPr>
            <a:solidFill>
              <a:schemeClr val="accent2">
                <a:lumMod val="60000"/>
              </a:schemeClr>
            </a:solidFill>
            <a:ln>
              <a:noFill/>
            </a:ln>
            <a:effectLst/>
          </c:spPr>
          <c:invertIfNegative val="0"/>
          <c:cat>
            <c:strRef>
              <c:f>Sheet1!$A$2</c:f>
              <c:strCache>
                <c:ptCount val="1"/>
                <c:pt idx="0">
                  <c:v>viessmann_sport</c:v>
                </c:pt>
              </c:strCache>
            </c:strRef>
          </c:cat>
          <c:val>
            <c:numRef>
              <c:f>Sheet1!$I$2</c:f>
              <c:numCache>
                <c:formatCode>General</c:formatCode>
                <c:ptCount val="1"/>
                <c:pt idx="0">
                  <c:v>1747</c:v>
                </c:pt>
              </c:numCache>
            </c:numRef>
          </c:val>
          <c:extLst>
            <c:ext xmlns:c16="http://schemas.microsoft.com/office/drawing/2014/chart" uri="{C3380CC4-5D6E-409C-BE32-E72D297353CC}">
              <c16:uniqueId val="{00000007-2ADD-4983-809C-3412A61D2DA8}"/>
            </c:ext>
          </c:extLst>
        </c:ser>
        <c:ser>
          <c:idx val="8"/>
          <c:order val="8"/>
          <c:tx>
            <c:strRef>
              <c:f>Sheet1!$J$1</c:f>
              <c:strCache>
                <c:ptCount val="1"/>
                <c:pt idx="0">
                  <c:v>Female 35-44</c:v>
                </c:pt>
              </c:strCache>
            </c:strRef>
          </c:tx>
          <c:spPr>
            <a:solidFill>
              <a:schemeClr val="accent3">
                <a:lumMod val="60000"/>
              </a:schemeClr>
            </a:solidFill>
            <a:ln>
              <a:noFill/>
            </a:ln>
            <a:effectLst/>
          </c:spPr>
          <c:invertIfNegative val="0"/>
          <c:cat>
            <c:strRef>
              <c:f>Sheet1!$A$2</c:f>
              <c:strCache>
                <c:ptCount val="1"/>
                <c:pt idx="0">
                  <c:v>viessmann_sport</c:v>
                </c:pt>
              </c:strCache>
            </c:strRef>
          </c:cat>
          <c:val>
            <c:numRef>
              <c:f>Sheet1!$J$2</c:f>
              <c:numCache>
                <c:formatCode>General</c:formatCode>
                <c:ptCount val="1"/>
                <c:pt idx="0">
                  <c:v>1604</c:v>
                </c:pt>
              </c:numCache>
            </c:numRef>
          </c:val>
          <c:extLst>
            <c:ext xmlns:c16="http://schemas.microsoft.com/office/drawing/2014/chart" uri="{C3380CC4-5D6E-409C-BE32-E72D297353CC}">
              <c16:uniqueId val="{00000008-2ADD-4983-809C-3412A61D2DA8}"/>
            </c:ext>
          </c:extLst>
        </c:ser>
        <c:ser>
          <c:idx val="9"/>
          <c:order val="9"/>
          <c:tx>
            <c:strRef>
              <c:f>Sheet1!$K$1</c:f>
              <c:strCache>
                <c:ptCount val="1"/>
                <c:pt idx="0">
                  <c:v>Female 45-54</c:v>
                </c:pt>
              </c:strCache>
            </c:strRef>
          </c:tx>
          <c:spPr>
            <a:solidFill>
              <a:schemeClr val="accent4">
                <a:lumMod val="60000"/>
              </a:schemeClr>
            </a:solidFill>
            <a:ln>
              <a:noFill/>
            </a:ln>
            <a:effectLst/>
          </c:spPr>
          <c:invertIfNegative val="0"/>
          <c:cat>
            <c:strRef>
              <c:f>Sheet1!$A$2</c:f>
              <c:strCache>
                <c:ptCount val="1"/>
                <c:pt idx="0">
                  <c:v>viessmann_sport</c:v>
                </c:pt>
              </c:strCache>
            </c:strRef>
          </c:cat>
          <c:val>
            <c:numRef>
              <c:f>Sheet1!$K$2</c:f>
              <c:numCache>
                <c:formatCode>General</c:formatCode>
                <c:ptCount val="1"/>
                <c:pt idx="0">
                  <c:v>1524</c:v>
                </c:pt>
              </c:numCache>
            </c:numRef>
          </c:val>
          <c:extLst>
            <c:ext xmlns:c16="http://schemas.microsoft.com/office/drawing/2014/chart" uri="{C3380CC4-5D6E-409C-BE32-E72D297353CC}">
              <c16:uniqueId val="{00000009-2ADD-4983-809C-3412A61D2DA8}"/>
            </c:ext>
          </c:extLst>
        </c:ser>
        <c:ser>
          <c:idx val="10"/>
          <c:order val="10"/>
          <c:tx>
            <c:strRef>
              <c:f>Sheet1!$L$1</c:f>
              <c:strCache>
                <c:ptCount val="1"/>
                <c:pt idx="0">
                  <c:v>Male 55-64</c:v>
                </c:pt>
              </c:strCache>
            </c:strRef>
          </c:tx>
          <c:spPr>
            <a:solidFill>
              <a:schemeClr val="accent5">
                <a:lumMod val="60000"/>
              </a:schemeClr>
            </a:solidFill>
            <a:ln>
              <a:noFill/>
            </a:ln>
            <a:effectLst/>
          </c:spPr>
          <c:invertIfNegative val="0"/>
          <c:cat>
            <c:strRef>
              <c:f>Sheet1!$A$2</c:f>
              <c:strCache>
                <c:ptCount val="1"/>
                <c:pt idx="0">
                  <c:v>viessmann_sport</c:v>
                </c:pt>
              </c:strCache>
            </c:strRef>
          </c:cat>
          <c:val>
            <c:numRef>
              <c:f>Sheet1!$L$2</c:f>
              <c:numCache>
                <c:formatCode>General</c:formatCode>
                <c:ptCount val="1"/>
                <c:pt idx="0">
                  <c:v>1130</c:v>
                </c:pt>
              </c:numCache>
            </c:numRef>
          </c:val>
          <c:extLst>
            <c:ext xmlns:c16="http://schemas.microsoft.com/office/drawing/2014/chart" uri="{C3380CC4-5D6E-409C-BE32-E72D297353CC}">
              <c16:uniqueId val="{0000000A-2ADD-4983-809C-3412A61D2DA8}"/>
            </c:ext>
          </c:extLst>
        </c:ser>
        <c:ser>
          <c:idx val="11"/>
          <c:order val="11"/>
          <c:tx>
            <c:strRef>
              <c:f>Sheet1!$M$1</c:f>
              <c:strCache>
                <c:ptCount val="1"/>
                <c:pt idx="0">
                  <c:v>Unknown 45-54</c:v>
                </c:pt>
              </c:strCache>
            </c:strRef>
          </c:tx>
          <c:spPr>
            <a:solidFill>
              <a:schemeClr val="accent6">
                <a:lumMod val="60000"/>
              </a:schemeClr>
            </a:solidFill>
            <a:ln>
              <a:noFill/>
            </a:ln>
            <a:effectLst/>
          </c:spPr>
          <c:invertIfNegative val="0"/>
          <c:cat>
            <c:strRef>
              <c:f>Sheet1!$A$2</c:f>
              <c:strCache>
                <c:ptCount val="1"/>
                <c:pt idx="0">
                  <c:v>viessmann_sport</c:v>
                </c:pt>
              </c:strCache>
            </c:strRef>
          </c:cat>
          <c:val>
            <c:numRef>
              <c:f>Sheet1!$M$2</c:f>
              <c:numCache>
                <c:formatCode>General</c:formatCode>
                <c:ptCount val="1"/>
                <c:pt idx="0">
                  <c:v>1025</c:v>
                </c:pt>
              </c:numCache>
            </c:numRef>
          </c:val>
          <c:extLst>
            <c:ext xmlns:c16="http://schemas.microsoft.com/office/drawing/2014/chart" uri="{C3380CC4-5D6E-409C-BE32-E72D297353CC}">
              <c16:uniqueId val="{0000000B-2ADD-4983-809C-3412A61D2DA8}"/>
            </c:ext>
          </c:extLst>
        </c:ser>
        <c:ser>
          <c:idx val="12"/>
          <c:order val="12"/>
          <c:tx>
            <c:strRef>
              <c:f>Sheet1!$N$1</c:f>
              <c:strCache>
                <c:ptCount val="1"/>
                <c:pt idx="0">
                  <c:v>Female 55-64</c:v>
                </c:pt>
              </c:strCache>
            </c:strRef>
          </c:tx>
          <c:spPr>
            <a:solidFill>
              <a:schemeClr val="accent1">
                <a:lumMod val="80000"/>
                <a:lumOff val="20000"/>
              </a:schemeClr>
            </a:solidFill>
            <a:ln>
              <a:noFill/>
            </a:ln>
            <a:effectLst/>
          </c:spPr>
          <c:invertIfNegative val="0"/>
          <c:cat>
            <c:strRef>
              <c:f>Sheet1!$A$2</c:f>
              <c:strCache>
                <c:ptCount val="1"/>
                <c:pt idx="0">
                  <c:v>viessmann_sport</c:v>
                </c:pt>
              </c:strCache>
            </c:strRef>
          </c:cat>
          <c:val>
            <c:numRef>
              <c:f>Sheet1!$N$2</c:f>
              <c:numCache>
                <c:formatCode>General</c:formatCode>
                <c:ptCount val="1"/>
                <c:pt idx="0">
                  <c:v>989</c:v>
                </c:pt>
              </c:numCache>
            </c:numRef>
          </c:val>
          <c:extLst>
            <c:ext xmlns:c16="http://schemas.microsoft.com/office/drawing/2014/chart" uri="{C3380CC4-5D6E-409C-BE32-E72D297353CC}">
              <c16:uniqueId val="{0000000C-2ADD-4983-809C-3412A61D2DA8}"/>
            </c:ext>
          </c:extLst>
        </c:ser>
        <c:ser>
          <c:idx val="13"/>
          <c:order val="13"/>
          <c:tx>
            <c:strRef>
              <c:f>Sheet1!$O$1</c:f>
              <c:strCache>
                <c:ptCount val="1"/>
                <c:pt idx="0">
                  <c:v>Unknown 35-44</c:v>
                </c:pt>
              </c:strCache>
            </c:strRef>
          </c:tx>
          <c:spPr>
            <a:solidFill>
              <a:schemeClr val="accent2">
                <a:lumMod val="80000"/>
                <a:lumOff val="20000"/>
              </a:schemeClr>
            </a:solidFill>
            <a:ln>
              <a:noFill/>
            </a:ln>
            <a:effectLst/>
          </c:spPr>
          <c:invertIfNegative val="0"/>
          <c:cat>
            <c:strRef>
              <c:f>Sheet1!$A$2</c:f>
              <c:strCache>
                <c:ptCount val="1"/>
                <c:pt idx="0">
                  <c:v>viessmann_sport</c:v>
                </c:pt>
              </c:strCache>
            </c:strRef>
          </c:cat>
          <c:val>
            <c:numRef>
              <c:f>Sheet1!$O$2</c:f>
              <c:numCache>
                <c:formatCode>General</c:formatCode>
                <c:ptCount val="1"/>
                <c:pt idx="0">
                  <c:v>973</c:v>
                </c:pt>
              </c:numCache>
            </c:numRef>
          </c:val>
          <c:extLst>
            <c:ext xmlns:c16="http://schemas.microsoft.com/office/drawing/2014/chart" uri="{C3380CC4-5D6E-409C-BE32-E72D297353CC}">
              <c16:uniqueId val="{0000000D-2ADD-4983-809C-3412A61D2DA8}"/>
            </c:ext>
          </c:extLst>
        </c:ser>
        <c:ser>
          <c:idx val="14"/>
          <c:order val="14"/>
          <c:tx>
            <c:strRef>
              <c:f>Sheet1!$P$1</c:f>
              <c:strCache>
                <c:ptCount val="1"/>
                <c:pt idx="0">
                  <c:v>Unknown 13-17</c:v>
                </c:pt>
              </c:strCache>
            </c:strRef>
          </c:tx>
          <c:spPr>
            <a:solidFill>
              <a:schemeClr val="accent3">
                <a:lumMod val="80000"/>
                <a:lumOff val="20000"/>
              </a:schemeClr>
            </a:solidFill>
            <a:ln>
              <a:noFill/>
            </a:ln>
            <a:effectLst/>
          </c:spPr>
          <c:invertIfNegative val="0"/>
          <c:cat>
            <c:strRef>
              <c:f>Sheet1!$A$2</c:f>
              <c:strCache>
                <c:ptCount val="1"/>
                <c:pt idx="0">
                  <c:v>viessmann_sport</c:v>
                </c:pt>
              </c:strCache>
            </c:strRef>
          </c:cat>
          <c:val>
            <c:numRef>
              <c:f>Sheet1!$P$2</c:f>
              <c:numCache>
                <c:formatCode>General</c:formatCode>
                <c:ptCount val="1"/>
                <c:pt idx="0">
                  <c:v>685</c:v>
                </c:pt>
              </c:numCache>
            </c:numRef>
          </c:val>
          <c:extLst>
            <c:ext xmlns:c16="http://schemas.microsoft.com/office/drawing/2014/chart" uri="{C3380CC4-5D6E-409C-BE32-E72D297353CC}">
              <c16:uniqueId val="{0000000E-2ADD-4983-809C-3412A61D2DA8}"/>
            </c:ext>
          </c:extLst>
        </c:ser>
        <c:ser>
          <c:idx val="15"/>
          <c:order val="15"/>
          <c:tx>
            <c:strRef>
              <c:f>Sheet1!$Q$1</c:f>
              <c:strCache>
                <c:ptCount val="1"/>
                <c:pt idx="0">
                  <c:v>Unknown 55-64</c:v>
                </c:pt>
              </c:strCache>
            </c:strRef>
          </c:tx>
          <c:spPr>
            <a:solidFill>
              <a:schemeClr val="accent4">
                <a:lumMod val="80000"/>
                <a:lumOff val="20000"/>
              </a:schemeClr>
            </a:solidFill>
            <a:ln>
              <a:noFill/>
            </a:ln>
            <a:effectLst/>
          </c:spPr>
          <c:invertIfNegative val="0"/>
          <c:cat>
            <c:strRef>
              <c:f>Sheet1!$A$2</c:f>
              <c:strCache>
                <c:ptCount val="1"/>
                <c:pt idx="0">
                  <c:v>viessmann_sport</c:v>
                </c:pt>
              </c:strCache>
            </c:strRef>
          </c:cat>
          <c:val>
            <c:numRef>
              <c:f>Sheet1!$Q$2</c:f>
              <c:numCache>
                <c:formatCode>General</c:formatCode>
                <c:ptCount val="1"/>
                <c:pt idx="0">
                  <c:v>584</c:v>
                </c:pt>
              </c:numCache>
            </c:numRef>
          </c:val>
          <c:extLst>
            <c:ext xmlns:c16="http://schemas.microsoft.com/office/drawing/2014/chart" uri="{C3380CC4-5D6E-409C-BE32-E72D297353CC}">
              <c16:uniqueId val="{0000000F-2ADD-4983-809C-3412A61D2DA8}"/>
            </c:ext>
          </c:extLst>
        </c:ser>
        <c:ser>
          <c:idx val="16"/>
          <c:order val="16"/>
          <c:tx>
            <c:strRef>
              <c:f>Sheet1!$R$1</c:f>
              <c:strCache>
                <c:ptCount val="1"/>
                <c:pt idx="0">
                  <c:v>Male 65+</c:v>
                </c:pt>
              </c:strCache>
            </c:strRef>
          </c:tx>
          <c:spPr>
            <a:solidFill>
              <a:schemeClr val="accent5">
                <a:lumMod val="80000"/>
                <a:lumOff val="20000"/>
              </a:schemeClr>
            </a:solidFill>
            <a:ln>
              <a:noFill/>
            </a:ln>
            <a:effectLst/>
          </c:spPr>
          <c:invertIfNegative val="0"/>
          <c:cat>
            <c:strRef>
              <c:f>Sheet1!$A$2</c:f>
              <c:strCache>
                <c:ptCount val="1"/>
                <c:pt idx="0">
                  <c:v>viessmann_sport</c:v>
                </c:pt>
              </c:strCache>
            </c:strRef>
          </c:cat>
          <c:val>
            <c:numRef>
              <c:f>Sheet1!$R$2</c:f>
              <c:numCache>
                <c:formatCode>General</c:formatCode>
                <c:ptCount val="1"/>
                <c:pt idx="0">
                  <c:v>501</c:v>
                </c:pt>
              </c:numCache>
            </c:numRef>
          </c:val>
          <c:extLst>
            <c:ext xmlns:c16="http://schemas.microsoft.com/office/drawing/2014/chart" uri="{C3380CC4-5D6E-409C-BE32-E72D297353CC}">
              <c16:uniqueId val="{00000010-2ADD-4983-809C-3412A61D2DA8}"/>
            </c:ext>
          </c:extLst>
        </c:ser>
        <c:ser>
          <c:idx val="17"/>
          <c:order val="17"/>
          <c:tx>
            <c:strRef>
              <c:f>Sheet1!$S$1</c:f>
              <c:strCache>
                <c:ptCount val="1"/>
                <c:pt idx="0">
                  <c:v>Female 65+</c:v>
                </c:pt>
              </c:strCache>
            </c:strRef>
          </c:tx>
          <c:spPr>
            <a:solidFill>
              <a:schemeClr val="accent6">
                <a:lumMod val="80000"/>
                <a:lumOff val="20000"/>
              </a:schemeClr>
            </a:solidFill>
            <a:ln>
              <a:noFill/>
            </a:ln>
            <a:effectLst/>
          </c:spPr>
          <c:invertIfNegative val="0"/>
          <c:cat>
            <c:strRef>
              <c:f>Sheet1!$A$2</c:f>
              <c:strCache>
                <c:ptCount val="1"/>
                <c:pt idx="0">
                  <c:v>viessmann_sport</c:v>
                </c:pt>
              </c:strCache>
            </c:strRef>
          </c:cat>
          <c:val>
            <c:numRef>
              <c:f>Sheet1!$S$2</c:f>
              <c:numCache>
                <c:formatCode>General</c:formatCode>
                <c:ptCount val="1"/>
                <c:pt idx="0">
                  <c:v>398</c:v>
                </c:pt>
              </c:numCache>
            </c:numRef>
          </c:val>
          <c:extLst>
            <c:ext xmlns:c16="http://schemas.microsoft.com/office/drawing/2014/chart" uri="{C3380CC4-5D6E-409C-BE32-E72D297353CC}">
              <c16:uniqueId val="{00000011-2ADD-4983-809C-3412A61D2DA8}"/>
            </c:ext>
          </c:extLst>
        </c:ser>
        <c:ser>
          <c:idx val="18"/>
          <c:order val="18"/>
          <c:tx>
            <c:strRef>
              <c:f>Sheet1!$T$1</c:f>
              <c:strCache>
                <c:ptCount val="1"/>
                <c:pt idx="0">
                  <c:v>Male 13-17</c:v>
                </c:pt>
              </c:strCache>
            </c:strRef>
          </c:tx>
          <c:spPr>
            <a:solidFill>
              <a:schemeClr val="accent1">
                <a:lumMod val="80000"/>
              </a:schemeClr>
            </a:solidFill>
            <a:ln>
              <a:noFill/>
            </a:ln>
            <a:effectLst/>
          </c:spPr>
          <c:invertIfNegative val="0"/>
          <c:cat>
            <c:strRef>
              <c:f>Sheet1!$A$2</c:f>
              <c:strCache>
                <c:ptCount val="1"/>
                <c:pt idx="0">
                  <c:v>viessmann_sport</c:v>
                </c:pt>
              </c:strCache>
            </c:strRef>
          </c:cat>
          <c:val>
            <c:numRef>
              <c:f>Sheet1!$T$2</c:f>
              <c:numCache>
                <c:formatCode>General</c:formatCode>
                <c:ptCount val="1"/>
                <c:pt idx="0">
                  <c:v>267</c:v>
                </c:pt>
              </c:numCache>
            </c:numRef>
          </c:val>
          <c:extLst>
            <c:ext xmlns:c16="http://schemas.microsoft.com/office/drawing/2014/chart" uri="{C3380CC4-5D6E-409C-BE32-E72D297353CC}">
              <c16:uniqueId val="{00000012-2ADD-4983-809C-3412A61D2DA8}"/>
            </c:ext>
          </c:extLst>
        </c:ser>
        <c:ser>
          <c:idx val="19"/>
          <c:order val="19"/>
          <c:tx>
            <c:strRef>
              <c:f>Sheet1!$U$1</c:f>
              <c:strCache>
                <c:ptCount val="1"/>
                <c:pt idx="0">
                  <c:v>Female 13-17</c:v>
                </c:pt>
              </c:strCache>
            </c:strRef>
          </c:tx>
          <c:spPr>
            <a:solidFill>
              <a:schemeClr val="accent2">
                <a:lumMod val="80000"/>
              </a:schemeClr>
            </a:solidFill>
            <a:ln>
              <a:noFill/>
            </a:ln>
            <a:effectLst/>
          </c:spPr>
          <c:invertIfNegative val="0"/>
          <c:cat>
            <c:strRef>
              <c:f>Sheet1!$A$2</c:f>
              <c:strCache>
                <c:ptCount val="1"/>
                <c:pt idx="0">
                  <c:v>viessmann_sport</c:v>
                </c:pt>
              </c:strCache>
            </c:strRef>
          </c:cat>
          <c:val>
            <c:numRef>
              <c:f>Sheet1!$U$2</c:f>
              <c:numCache>
                <c:formatCode>General</c:formatCode>
                <c:ptCount val="1"/>
                <c:pt idx="0">
                  <c:v>250</c:v>
                </c:pt>
              </c:numCache>
            </c:numRef>
          </c:val>
          <c:extLst>
            <c:ext xmlns:c16="http://schemas.microsoft.com/office/drawing/2014/chart" uri="{C3380CC4-5D6E-409C-BE32-E72D297353CC}">
              <c16:uniqueId val="{00000013-2ADD-4983-809C-3412A61D2DA8}"/>
            </c:ext>
          </c:extLst>
        </c:ser>
        <c:ser>
          <c:idx val="20"/>
          <c:order val="20"/>
          <c:tx>
            <c:strRef>
              <c:f>Sheet1!$V$1</c:f>
              <c:strCache>
                <c:ptCount val="1"/>
                <c:pt idx="0">
                  <c:v>Unknown 65+</c:v>
                </c:pt>
              </c:strCache>
            </c:strRef>
          </c:tx>
          <c:spPr>
            <a:solidFill>
              <a:schemeClr val="accent3">
                <a:lumMod val="80000"/>
              </a:schemeClr>
            </a:solidFill>
            <a:ln>
              <a:noFill/>
            </a:ln>
            <a:effectLst/>
          </c:spPr>
          <c:invertIfNegative val="0"/>
          <c:cat>
            <c:strRef>
              <c:f>Sheet1!$A$2</c:f>
              <c:strCache>
                <c:ptCount val="1"/>
                <c:pt idx="0">
                  <c:v>viessmann_sport</c:v>
                </c:pt>
              </c:strCache>
            </c:strRef>
          </c:cat>
          <c:val>
            <c:numRef>
              <c:f>Sheet1!$V$2</c:f>
              <c:numCache>
                <c:formatCode>General</c:formatCode>
                <c:ptCount val="1"/>
                <c:pt idx="0">
                  <c:v>233</c:v>
                </c:pt>
              </c:numCache>
            </c:numRef>
          </c:val>
          <c:extLst>
            <c:ext xmlns:c16="http://schemas.microsoft.com/office/drawing/2014/chart" uri="{C3380CC4-5D6E-409C-BE32-E72D297353CC}">
              <c16:uniqueId val="{00000014-2ADD-4983-809C-3412A61D2DA8}"/>
            </c:ext>
          </c:extLst>
        </c:ser>
        <c:dLbls>
          <c:showLegendKey val="0"/>
          <c:showVal val="0"/>
          <c:showCatName val="0"/>
          <c:showSerName val="0"/>
          <c:showPercent val="0"/>
          <c:showBubbleSize val="0"/>
        </c:dLbls>
        <c:gapWidth val="150"/>
        <c:overlap val="100"/>
        <c:axId val="540154272"/>
        <c:axId val="540161488"/>
      </c:barChart>
      <c:catAx>
        <c:axId val="540154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0161488"/>
        <c:crosses val="autoZero"/>
        <c:auto val="1"/>
        <c:lblAlgn val="ctr"/>
        <c:lblOffset val="100"/>
        <c:noMultiLvlLbl val="0"/>
      </c:catAx>
      <c:valAx>
        <c:axId val="5401614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0154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Male</c:v>
                </c:pt>
              </c:strCache>
            </c:strRef>
          </c:tx>
          <c:spPr>
            <a:solidFill>
              <a:schemeClr val="accent1"/>
            </a:solidFill>
            <a:ln>
              <a:noFill/>
            </a:ln>
            <a:effectLst/>
          </c:spPr>
          <c:invertIfNegative val="0"/>
          <c:cat>
            <c:strRef>
              <c:f>Sheet1!$A$2</c:f>
              <c:strCache>
                <c:ptCount val="1"/>
                <c:pt idx="0">
                  <c:v>viessmann_sport</c:v>
                </c:pt>
              </c:strCache>
            </c:strRef>
          </c:cat>
          <c:val>
            <c:numRef>
              <c:f>Sheet1!$B$2</c:f>
              <c:numCache>
                <c:formatCode>General</c:formatCode>
                <c:ptCount val="1"/>
                <c:pt idx="0">
                  <c:v>9814</c:v>
                </c:pt>
              </c:numCache>
            </c:numRef>
          </c:val>
          <c:extLst>
            <c:ext xmlns:c16="http://schemas.microsoft.com/office/drawing/2014/chart" uri="{C3380CC4-5D6E-409C-BE32-E72D297353CC}">
              <c16:uniqueId val="{00000000-1532-4B5F-B686-7BCF730F9E89}"/>
            </c:ext>
          </c:extLst>
        </c:ser>
        <c:ser>
          <c:idx val="1"/>
          <c:order val="1"/>
          <c:tx>
            <c:strRef>
              <c:f>Sheet1!$C$1</c:f>
              <c:strCache>
                <c:ptCount val="1"/>
                <c:pt idx="0">
                  <c:v>Female</c:v>
                </c:pt>
              </c:strCache>
            </c:strRef>
          </c:tx>
          <c:spPr>
            <a:solidFill>
              <a:schemeClr val="accent2"/>
            </a:solidFill>
            <a:ln>
              <a:noFill/>
            </a:ln>
            <a:effectLst/>
          </c:spPr>
          <c:invertIfNegative val="0"/>
          <c:cat>
            <c:strRef>
              <c:f>Sheet1!$A$2</c:f>
              <c:strCache>
                <c:ptCount val="1"/>
                <c:pt idx="0">
                  <c:v>viessmann_sport</c:v>
                </c:pt>
              </c:strCache>
            </c:strRef>
          </c:cat>
          <c:val>
            <c:numRef>
              <c:f>Sheet1!$C$2</c:f>
              <c:numCache>
                <c:formatCode>General</c:formatCode>
                <c:ptCount val="1"/>
                <c:pt idx="0">
                  <c:v>9459</c:v>
                </c:pt>
              </c:numCache>
            </c:numRef>
          </c:val>
          <c:extLst>
            <c:ext xmlns:c16="http://schemas.microsoft.com/office/drawing/2014/chart" uri="{C3380CC4-5D6E-409C-BE32-E72D297353CC}">
              <c16:uniqueId val="{00000001-1532-4B5F-B686-7BCF730F9E89}"/>
            </c:ext>
          </c:extLst>
        </c:ser>
        <c:ser>
          <c:idx val="2"/>
          <c:order val="2"/>
          <c:tx>
            <c:strRef>
              <c:f>Sheet1!$D$1</c:f>
              <c:strCache>
                <c:ptCount val="1"/>
                <c:pt idx="0">
                  <c:v>Unknown</c:v>
                </c:pt>
              </c:strCache>
            </c:strRef>
          </c:tx>
          <c:spPr>
            <a:solidFill>
              <a:schemeClr val="accent3"/>
            </a:solidFill>
            <a:ln>
              <a:noFill/>
            </a:ln>
            <a:effectLst/>
          </c:spPr>
          <c:invertIfNegative val="0"/>
          <c:cat>
            <c:strRef>
              <c:f>Sheet1!$A$2</c:f>
              <c:strCache>
                <c:ptCount val="1"/>
                <c:pt idx="0">
                  <c:v>viessmann_sport</c:v>
                </c:pt>
              </c:strCache>
            </c:strRef>
          </c:cat>
          <c:val>
            <c:numRef>
              <c:f>Sheet1!$D$2</c:f>
              <c:numCache>
                <c:formatCode>General</c:formatCode>
                <c:ptCount val="1"/>
                <c:pt idx="0">
                  <c:v>8195</c:v>
                </c:pt>
              </c:numCache>
            </c:numRef>
          </c:val>
          <c:extLst>
            <c:ext xmlns:c16="http://schemas.microsoft.com/office/drawing/2014/chart" uri="{C3380CC4-5D6E-409C-BE32-E72D297353CC}">
              <c16:uniqueId val="{00000002-1532-4B5F-B686-7BCF730F9E89}"/>
            </c:ext>
          </c:extLst>
        </c:ser>
        <c:dLbls>
          <c:showLegendKey val="0"/>
          <c:showVal val="0"/>
          <c:showCatName val="0"/>
          <c:showSerName val="0"/>
          <c:showPercent val="0"/>
          <c:showBubbleSize val="0"/>
        </c:dLbls>
        <c:gapWidth val="150"/>
        <c:overlap val="100"/>
        <c:axId val="540174280"/>
        <c:axId val="540174936"/>
      </c:barChart>
      <c:catAx>
        <c:axId val="540174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0174936"/>
        <c:crosses val="autoZero"/>
        <c:auto val="1"/>
        <c:lblAlgn val="ctr"/>
        <c:lblOffset val="100"/>
        <c:noMultiLvlLbl val="0"/>
      </c:catAx>
      <c:valAx>
        <c:axId val="5401749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017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C618B-37FB-4398-A669-186FE79D0EF3}"/>
              </a:ext>
            </a:extLst>
          </p:cNvPr>
          <p:cNvSpPr>
            <a:spLocks noGrp="1"/>
          </p:cNvSpPr>
          <p:nvPr>
            <p:ph type="ctrTitle"/>
          </p:nvPr>
        </p:nvSpPr>
        <p:spPr/>
        <p:txBody>
          <a:bodyPr/>
          <a:lstStyle/>
          <a:p>
            <a:r>
              <a:rPr lang="en-US"/>
              <a:t>BR Sport</a:t>
            </a:r>
          </a:p>
        </p:txBody>
      </p:sp>
      <p:sp>
        <p:nvSpPr>
          <p:cNvPr id="3" name="Subtitle 2">
            <a:extLst>
              <a:ext uri="{FF2B5EF4-FFF2-40B4-BE49-F238E27FC236}">
                <a16:creationId xmlns:a16="http://schemas.microsoft.com/office/drawing/2014/main" id="{3D5ECA6B-9BEF-456C-BF7F-95C013B0B5BB}"/>
              </a:ext>
            </a:extLst>
          </p:cNvPr>
          <p:cNvSpPr>
            <a:spLocks noGrp="1"/>
          </p:cNvSpPr>
          <p:nvPr>
            <p:ph type="subTitle" idx="1"/>
          </p:nvPr>
        </p:nvSpPr>
        <p:spPr/>
        <p:txBody>
          <a:bodyPr/>
          <a:lstStyle/>
          <a:p>
            <a:r>
              <a:rPr lang="en-US"/>
              <a:t>LOBECO GmbH</a:t>
            </a:r>
          </a:p>
        </p:txBody>
      </p:sp>
    </p:spTree>
    <p:extLst>
      <p:ext uri="{BB962C8B-B14F-4D97-AF65-F5344CB8AC3E}">
        <p14:creationId xmlns:p14="http://schemas.microsoft.com/office/powerpoint/2010/main" val="1921449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420C9-D3D3-4FD5-BF25-002CEB425062}"/>
              </a:ext>
            </a:extLst>
          </p:cNvPr>
          <p:cNvSpPr>
            <a:spLocks noGrp="1"/>
          </p:cNvSpPr>
          <p:nvPr>
            <p:ph type="title"/>
          </p:nvPr>
        </p:nvSpPr>
        <p:spPr/>
        <p:txBody>
          <a:bodyPr/>
          <a:lstStyle/>
          <a:p>
            <a:r>
              <a:rPr lang="en-US"/>
              <a:t>Instagram Followers Total | Viessmann</a:t>
            </a:r>
          </a:p>
        </p:txBody>
      </p:sp>
      <p:graphicFrame>
        <p:nvGraphicFramePr>
          <p:cNvPr id="6" name="Chart Placeholder 5">
            <a:extLst>
              <a:ext uri="{FF2B5EF4-FFF2-40B4-BE49-F238E27FC236}">
                <a16:creationId xmlns:a16="http://schemas.microsoft.com/office/drawing/2014/main" id="{484A7906-3319-4FC8-825F-A8B941C3407F}"/>
              </a:ext>
            </a:extLst>
          </p:cNvPr>
          <p:cNvGraphicFramePr>
            <a:graphicFrameLocks noGrp="1"/>
          </p:cNvGraphicFramePr>
          <p:nvPr>
            <p:ph type="chart" sz="quarter" idx="13"/>
            <p:extLst>
              <p:ext uri="{D42A27DB-BD31-4B8C-83A1-F6EECF244321}">
                <p14:modId xmlns:p14="http://schemas.microsoft.com/office/powerpoint/2010/main" val="1423061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A454D7-9FAA-4E64-9D7F-0C63FBAFC979}"/>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42C84912-EBC9-40CF-A387-13CECC5CE0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8880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3A0C4-6B7B-4140-A7EB-DFEAEDA89C92}"/>
              </a:ext>
            </a:extLst>
          </p:cNvPr>
          <p:cNvSpPr>
            <a:spLocks noGrp="1"/>
          </p:cNvSpPr>
          <p:nvPr>
            <p:ph type="title"/>
          </p:nvPr>
        </p:nvSpPr>
        <p:spPr/>
        <p:txBody>
          <a:bodyPr/>
          <a:lstStyle/>
          <a:p>
            <a:r>
              <a:rPr lang="en-US"/>
              <a:t>Instagram Posts Table | Viessmann - 1 of 26</a:t>
            </a:r>
          </a:p>
        </p:txBody>
      </p:sp>
      <p:graphicFrame>
        <p:nvGraphicFramePr>
          <p:cNvPr id="5" name="Table Placeholder 4">
            <a:extLst>
              <a:ext uri="{FF2B5EF4-FFF2-40B4-BE49-F238E27FC236}">
                <a16:creationId xmlns:a16="http://schemas.microsoft.com/office/drawing/2014/main" id="{75BA0B8F-D350-4089-9CB4-50A7F7BDB600}"/>
              </a:ext>
            </a:extLst>
          </p:cNvPr>
          <p:cNvGraphicFramePr>
            <a:graphicFrameLocks noGrp="1"/>
          </p:cNvGraphicFramePr>
          <p:nvPr>
            <p:ph type="tbl" sz="quarter" idx="13"/>
            <p:extLst>
              <p:ext uri="{D42A27DB-BD31-4B8C-83A1-F6EECF244321}">
                <p14:modId xmlns:p14="http://schemas.microsoft.com/office/powerpoint/2010/main" val="263199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80133177"/>
                    </a:ext>
                  </a:extLst>
                </a:gridCol>
                <a:gridCol w="1481327">
                  <a:extLst>
                    <a:ext uri="{9D8B030D-6E8A-4147-A177-3AD203B41FA5}">
                      <a16:colId xmlns:a16="http://schemas.microsoft.com/office/drawing/2014/main" val="1041860981"/>
                    </a:ext>
                  </a:extLst>
                </a:gridCol>
                <a:gridCol w="493776">
                  <a:extLst>
                    <a:ext uri="{9D8B030D-6E8A-4147-A177-3AD203B41FA5}">
                      <a16:colId xmlns:a16="http://schemas.microsoft.com/office/drawing/2014/main" val="1004036640"/>
                    </a:ext>
                  </a:extLst>
                </a:gridCol>
                <a:gridCol w="493776">
                  <a:extLst>
                    <a:ext uri="{9D8B030D-6E8A-4147-A177-3AD203B41FA5}">
                      <a16:colId xmlns:a16="http://schemas.microsoft.com/office/drawing/2014/main" val="2808354510"/>
                    </a:ext>
                  </a:extLst>
                </a:gridCol>
                <a:gridCol w="493776">
                  <a:extLst>
                    <a:ext uri="{9D8B030D-6E8A-4147-A177-3AD203B41FA5}">
                      <a16:colId xmlns:a16="http://schemas.microsoft.com/office/drawing/2014/main" val="1852062500"/>
                    </a:ext>
                  </a:extLst>
                </a:gridCol>
                <a:gridCol w="493776">
                  <a:extLst>
                    <a:ext uri="{9D8B030D-6E8A-4147-A177-3AD203B41FA5}">
                      <a16:colId xmlns:a16="http://schemas.microsoft.com/office/drawing/2014/main" val="4206540069"/>
                    </a:ext>
                  </a:extLst>
                </a:gridCol>
                <a:gridCol w="493776">
                  <a:extLst>
                    <a:ext uri="{9D8B030D-6E8A-4147-A177-3AD203B41FA5}">
                      <a16:colId xmlns:a16="http://schemas.microsoft.com/office/drawing/2014/main" val="3741394214"/>
                    </a:ext>
                  </a:extLst>
                </a:gridCol>
                <a:gridCol w="493776">
                  <a:extLst>
                    <a:ext uri="{9D8B030D-6E8A-4147-A177-3AD203B41FA5}">
                      <a16:colId xmlns:a16="http://schemas.microsoft.com/office/drawing/2014/main" val="3690555592"/>
                    </a:ext>
                  </a:extLst>
                </a:gridCol>
                <a:gridCol w="493776">
                  <a:extLst>
                    <a:ext uri="{9D8B030D-6E8A-4147-A177-3AD203B41FA5}">
                      <a16:colId xmlns:a16="http://schemas.microsoft.com/office/drawing/2014/main" val="1111955861"/>
                    </a:ext>
                  </a:extLst>
                </a:gridCol>
                <a:gridCol w="493776">
                  <a:extLst>
                    <a:ext uri="{9D8B030D-6E8A-4147-A177-3AD203B41FA5}">
                      <a16:colId xmlns:a16="http://schemas.microsoft.com/office/drawing/2014/main" val="4133935213"/>
                    </a:ext>
                  </a:extLst>
                </a:gridCol>
                <a:gridCol w="493776">
                  <a:extLst>
                    <a:ext uri="{9D8B030D-6E8A-4147-A177-3AD203B41FA5}">
                      <a16:colId xmlns:a16="http://schemas.microsoft.com/office/drawing/2014/main" val="2713981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73208797"/>
                  </a:ext>
                </a:extLst>
              </a:tr>
            </a:tbl>
          </a:graphicData>
        </a:graphic>
      </p:graphicFrame>
      <p:sp>
        <p:nvSpPr>
          <p:cNvPr id="4" name="Text Placeholder 3">
            <a:extLst>
              <a:ext uri="{FF2B5EF4-FFF2-40B4-BE49-F238E27FC236}">
                <a16:creationId xmlns:a16="http://schemas.microsoft.com/office/drawing/2014/main" id="{591FCCE3-E936-4773-A312-5262CC188984}"/>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235331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49631-C1B6-4241-BEB2-1909EFF88A21}"/>
              </a:ext>
            </a:extLst>
          </p:cNvPr>
          <p:cNvSpPr>
            <a:spLocks noGrp="1"/>
          </p:cNvSpPr>
          <p:nvPr>
            <p:ph type="title"/>
          </p:nvPr>
        </p:nvSpPr>
        <p:spPr/>
        <p:txBody>
          <a:bodyPr/>
          <a:lstStyle/>
          <a:p>
            <a:r>
              <a:rPr lang="en-US"/>
              <a:t>Instagram Posts Table | Viessmann - 2 of 26</a:t>
            </a:r>
          </a:p>
        </p:txBody>
      </p:sp>
      <p:graphicFrame>
        <p:nvGraphicFramePr>
          <p:cNvPr id="5" name="Table Placeholder 4">
            <a:extLst>
              <a:ext uri="{FF2B5EF4-FFF2-40B4-BE49-F238E27FC236}">
                <a16:creationId xmlns:a16="http://schemas.microsoft.com/office/drawing/2014/main" id="{CA0F0AF4-7321-44D9-BE7F-036E6ADEDEC5}"/>
              </a:ext>
            </a:extLst>
          </p:cNvPr>
          <p:cNvGraphicFramePr>
            <a:graphicFrameLocks noGrp="1"/>
          </p:cNvGraphicFramePr>
          <p:nvPr>
            <p:ph type="tbl" sz="quarter" idx="13"/>
            <p:extLst>
              <p:ext uri="{D42A27DB-BD31-4B8C-83A1-F6EECF244321}">
                <p14:modId xmlns:p14="http://schemas.microsoft.com/office/powerpoint/2010/main" val="2080220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42386783"/>
                    </a:ext>
                  </a:extLst>
                </a:gridCol>
                <a:gridCol w="1481327">
                  <a:extLst>
                    <a:ext uri="{9D8B030D-6E8A-4147-A177-3AD203B41FA5}">
                      <a16:colId xmlns:a16="http://schemas.microsoft.com/office/drawing/2014/main" val="548853722"/>
                    </a:ext>
                  </a:extLst>
                </a:gridCol>
                <a:gridCol w="493776">
                  <a:extLst>
                    <a:ext uri="{9D8B030D-6E8A-4147-A177-3AD203B41FA5}">
                      <a16:colId xmlns:a16="http://schemas.microsoft.com/office/drawing/2014/main" val="2313130215"/>
                    </a:ext>
                  </a:extLst>
                </a:gridCol>
                <a:gridCol w="493776">
                  <a:extLst>
                    <a:ext uri="{9D8B030D-6E8A-4147-A177-3AD203B41FA5}">
                      <a16:colId xmlns:a16="http://schemas.microsoft.com/office/drawing/2014/main" val="1752363088"/>
                    </a:ext>
                  </a:extLst>
                </a:gridCol>
                <a:gridCol w="493776">
                  <a:extLst>
                    <a:ext uri="{9D8B030D-6E8A-4147-A177-3AD203B41FA5}">
                      <a16:colId xmlns:a16="http://schemas.microsoft.com/office/drawing/2014/main" val="1484666849"/>
                    </a:ext>
                  </a:extLst>
                </a:gridCol>
                <a:gridCol w="493776">
                  <a:extLst>
                    <a:ext uri="{9D8B030D-6E8A-4147-A177-3AD203B41FA5}">
                      <a16:colId xmlns:a16="http://schemas.microsoft.com/office/drawing/2014/main" val="2914544199"/>
                    </a:ext>
                  </a:extLst>
                </a:gridCol>
                <a:gridCol w="493776">
                  <a:extLst>
                    <a:ext uri="{9D8B030D-6E8A-4147-A177-3AD203B41FA5}">
                      <a16:colId xmlns:a16="http://schemas.microsoft.com/office/drawing/2014/main" val="1505005967"/>
                    </a:ext>
                  </a:extLst>
                </a:gridCol>
                <a:gridCol w="493776">
                  <a:extLst>
                    <a:ext uri="{9D8B030D-6E8A-4147-A177-3AD203B41FA5}">
                      <a16:colId xmlns:a16="http://schemas.microsoft.com/office/drawing/2014/main" val="3458548633"/>
                    </a:ext>
                  </a:extLst>
                </a:gridCol>
                <a:gridCol w="493776">
                  <a:extLst>
                    <a:ext uri="{9D8B030D-6E8A-4147-A177-3AD203B41FA5}">
                      <a16:colId xmlns:a16="http://schemas.microsoft.com/office/drawing/2014/main" val="2214326777"/>
                    </a:ext>
                  </a:extLst>
                </a:gridCol>
                <a:gridCol w="493776">
                  <a:extLst>
                    <a:ext uri="{9D8B030D-6E8A-4147-A177-3AD203B41FA5}">
                      <a16:colId xmlns:a16="http://schemas.microsoft.com/office/drawing/2014/main" val="3890446133"/>
                    </a:ext>
                  </a:extLst>
                </a:gridCol>
                <a:gridCol w="493776">
                  <a:extLst>
                    <a:ext uri="{9D8B030D-6E8A-4147-A177-3AD203B41FA5}">
                      <a16:colId xmlns:a16="http://schemas.microsoft.com/office/drawing/2014/main" val="639454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441078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- 2023-01-31 15:30:44</a:t>
                      </a:r>
                      <a:r>
                        <a:rPr kumimoji="0" lang="en-US" sz="1000" b="0" i="0" u="none" strike="noStrike" kern="1200" cap="none" spc="0" normalizeH="0" baseline="0" noProof="0">
                          <a:ln>
                            <a:noFill/>
                          </a:ln>
                          <a:solidFill>
                            <a:prstClr val="black"/>
                          </a:solidFill>
                          <a:effectLst/>
                          <a:uLnTx/>
                          <a:uFillTx/>
                          <a:latin typeface="+mn-lt"/>
                          <a:ea typeface="+mn-ea"/>
                          <a:cs typeface="+mn-cs"/>
                        </a:rPr>
                        <a:t>
 Spannender Athleten-Austausch! 🤩 In der ersten Episode der neuen Ausgabe von „Viessmann &amp; Kampa - mehr als Partner“ besucht Vanessa Voigt Ex-Turnprofi Fabian Hambüchen in seiner Heimat. 😎 In der Turnhalle, der Geburtsstätte des Olympiasiegers, taucht Fabian in die Welt des Biathlons ein und testet seine Treffsicherheit mit dem Laser-Gewehr! 💪 #Winterfans #kampaerleben #kampasport #kampafamilie #kampahaus #sportverbindet #biathlon #turnen @van.essavgt @fabian.hambuechen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17065</a:t>
                      </a:r>
                    </a:p>
                  </a:txBody>
                  <a:tcPr/>
                </a:tc>
                <a:extLst>
                  <a:ext uri="{0D108BD9-81ED-4DB2-BD59-A6C34878D82A}">
                    <a16:rowId xmlns:a16="http://schemas.microsoft.com/office/drawing/2014/main" val="1305221282"/>
                  </a:ext>
                </a:extLst>
              </a:tr>
            </a:tbl>
          </a:graphicData>
        </a:graphic>
      </p:graphicFrame>
      <p:sp>
        <p:nvSpPr>
          <p:cNvPr id="4" name="Text Placeholder 3">
            <a:extLst>
              <a:ext uri="{FF2B5EF4-FFF2-40B4-BE49-F238E27FC236}">
                <a16:creationId xmlns:a16="http://schemas.microsoft.com/office/drawing/2014/main" id="{D3D6A6EF-081D-4B91-AA71-E1AD98694C45}"/>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456467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13BE6-7F2A-447D-99E0-E1886508DEE1}"/>
              </a:ext>
            </a:extLst>
          </p:cNvPr>
          <p:cNvSpPr>
            <a:spLocks noGrp="1"/>
          </p:cNvSpPr>
          <p:nvPr>
            <p:ph type="title"/>
          </p:nvPr>
        </p:nvSpPr>
        <p:spPr/>
        <p:txBody>
          <a:bodyPr/>
          <a:lstStyle/>
          <a:p>
            <a:r>
              <a:rPr lang="en-US"/>
              <a:t>Instagram Posts Table | Viessmann - 3 of 26</a:t>
            </a:r>
          </a:p>
        </p:txBody>
      </p:sp>
      <p:graphicFrame>
        <p:nvGraphicFramePr>
          <p:cNvPr id="5" name="Table Placeholder 4">
            <a:extLst>
              <a:ext uri="{FF2B5EF4-FFF2-40B4-BE49-F238E27FC236}">
                <a16:creationId xmlns:a16="http://schemas.microsoft.com/office/drawing/2014/main" id="{3A350D7C-BF31-47BE-A069-88EAFE17BE6C}"/>
              </a:ext>
            </a:extLst>
          </p:cNvPr>
          <p:cNvGraphicFramePr>
            <a:graphicFrameLocks noGrp="1"/>
          </p:cNvGraphicFramePr>
          <p:nvPr>
            <p:ph type="tbl" sz="quarter" idx="13"/>
            <p:extLst>
              <p:ext uri="{D42A27DB-BD31-4B8C-83A1-F6EECF244321}">
                <p14:modId xmlns:p14="http://schemas.microsoft.com/office/powerpoint/2010/main" val="2368369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35016533"/>
                    </a:ext>
                  </a:extLst>
                </a:gridCol>
                <a:gridCol w="1481327">
                  <a:extLst>
                    <a:ext uri="{9D8B030D-6E8A-4147-A177-3AD203B41FA5}">
                      <a16:colId xmlns:a16="http://schemas.microsoft.com/office/drawing/2014/main" val="215293625"/>
                    </a:ext>
                  </a:extLst>
                </a:gridCol>
                <a:gridCol w="493776">
                  <a:extLst>
                    <a:ext uri="{9D8B030D-6E8A-4147-A177-3AD203B41FA5}">
                      <a16:colId xmlns:a16="http://schemas.microsoft.com/office/drawing/2014/main" val="3305380280"/>
                    </a:ext>
                  </a:extLst>
                </a:gridCol>
                <a:gridCol w="493776">
                  <a:extLst>
                    <a:ext uri="{9D8B030D-6E8A-4147-A177-3AD203B41FA5}">
                      <a16:colId xmlns:a16="http://schemas.microsoft.com/office/drawing/2014/main" val="1577796777"/>
                    </a:ext>
                  </a:extLst>
                </a:gridCol>
                <a:gridCol w="493776">
                  <a:extLst>
                    <a:ext uri="{9D8B030D-6E8A-4147-A177-3AD203B41FA5}">
                      <a16:colId xmlns:a16="http://schemas.microsoft.com/office/drawing/2014/main" val="114308384"/>
                    </a:ext>
                  </a:extLst>
                </a:gridCol>
                <a:gridCol w="493776">
                  <a:extLst>
                    <a:ext uri="{9D8B030D-6E8A-4147-A177-3AD203B41FA5}">
                      <a16:colId xmlns:a16="http://schemas.microsoft.com/office/drawing/2014/main" val="3654947847"/>
                    </a:ext>
                  </a:extLst>
                </a:gridCol>
                <a:gridCol w="493776">
                  <a:extLst>
                    <a:ext uri="{9D8B030D-6E8A-4147-A177-3AD203B41FA5}">
                      <a16:colId xmlns:a16="http://schemas.microsoft.com/office/drawing/2014/main" val="4031292575"/>
                    </a:ext>
                  </a:extLst>
                </a:gridCol>
                <a:gridCol w="493776">
                  <a:extLst>
                    <a:ext uri="{9D8B030D-6E8A-4147-A177-3AD203B41FA5}">
                      <a16:colId xmlns:a16="http://schemas.microsoft.com/office/drawing/2014/main" val="1637163850"/>
                    </a:ext>
                  </a:extLst>
                </a:gridCol>
                <a:gridCol w="493776">
                  <a:extLst>
                    <a:ext uri="{9D8B030D-6E8A-4147-A177-3AD203B41FA5}">
                      <a16:colId xmlns:a16="http://schemas.microsoft.com/office/drawing/2014/main" val="3694291243"/>
                    </a:ext>
                  </a:extLst>
                </a:gridCol>
                <a:gridCol w="493776">
                  <a:extLst>
                    <a:ext uri="{9D8B030D-6E8A-4147-A177-3AD203B41FA5}">
                      <a16:colId xmlns:a16="http://schemas.microsoft.com/office/drawing/2014/main" val="2431808460"/>
                    </a:ext>
                  </a:extLst>
                </a:gridCol>
                <a:gridCol w="493776">
                  <a:extLst>
                    <a:ext uri="{9D8B030D-6E8A-4147-A177-3AD203B41FA5}">
                      <a16:colId xmlns:a16="http://schemas.microsoft.com/office/drawing/2014/main" val="841071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192502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- 2023-01-31 12:13:46</a:t>
                      </a:r>
                      <a:r>
                        <a:rPr kumimoji="0" lang="en-US" sz="1000" b="0" i="0" u="none" strike="noStrike" kern="1200" cap="none" spc="0" normalizeH="0" baseline="0" noProof="0">
                          <a:ln>
                            <a:noFill/>
                          </a:ln>
                          <a:solidFill>
                            <a:prstClr val="black"/>
                          </a:solidFill>
                          <a:effectLst/>
                          <a:uLnTx/>
                          <a:uFillTx/>
                          <a:latin typeface="+mn-lt"/>
                          <a:ea typeface="+mn-ea"/>
                          <a:cs typeface="+mn-cs"/>
                        </a:rPr>
                        <a:t>
 Hoher Besuch in Seefeld! 🇦🇹 Beim Nordic Combined Triple am vergangenen Wochenende schaute unser Markenbotschafter Tobias Angerer bei den Kombinierern vorbei und traf dabei Eric Frenzel! 🤝 Das hat sich definitiv gelohnt! ❄️ #Winterfans #fisnordiccombined #nordischekombination #seefeld #nordiccombinedtriple #podiumagain #greatending @tobias_angerer @ericfrenzel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12966666"/>
                  </a:ext>
                </a:extLst>
              </a:tr>
            </a:tbl>
          </a:graphicData>
        </a:graphic>
      </p:graphicFrame>
      <p:sp>
        <p:nvSpPr>
          <p:cNvPr id="4" name="Text Placeholder 3">
            <a:extLst>
              <a:ext uri="{FF2B5EF4-FFF2-40B4-BE49-F238E27FC236}">
                <a16:creationId xmlns:a16="http://schemas.microsoft.com/office/drawing/2014/main" id="{7FADB6F1-8EBF-48EF-BC3C-EF8DC8663C90}"/>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629965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7694F-BC71-4750-AEB6-F1981BB7641F}"/>
              </a:ext>
            </a:extLst>
          </p:cNvPr>
          <p:cNvSpPr>
            <a:spLocks noGrp="1"/>
          </p:cNvSpPr>
          <p:nvPr>
            <p:ph type="title"/>
          </p:nvPr>
        </p:nvSpPr>
        <p:spPr/>
        <p:txBody>
          <a:bodyPr/>
          <a:lstStyle/>
          <a:p>
            <a:r>
              <a:rPr lang="en-US"/>
              <a:t>Instagram Posts Table | Viessmann - 4 of 26</a:t>
            </a:r>
          </a:p>
        </p:txBody>
      </p:sp>
      <p:graphicFrame>
        <p:nvGraphicFramePr>
          <p:cNvPr id="5" name="Table Placeholder 4">
            <a:extLst>
              <a:ext uri="{FF2B5EF4-FFF2-40B4-BE49-F238E27FC236}">
                <a16:creationId xmlns:a16="http://schemas.microsoft.com/office/drawing/2014/main" id="{2830C814-B0F4-489A-B306-76F08190E513}"/>
              </a:ext>
            </a:extLst>
          </p:cNvPr>
          <p:cNvGraphicFramePr>
            <a:graphicFrameLocks noGrp="1"/>
          </p:cNvGraphicFramePr>
          <p:nvPr>
            <p:ph type="tbl" sz="quarter" idx="13"/>
            <p:extLst>
              <p:ext uri="{D42A27DB-BD31-4B8C-83A1-F6EECF244321}">
                <p14:modId xmlns:p14="http://schemas.microsoft.com/office/powerpoint/2010/main" val="1961860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626991268"/>
                    </a:ext>
                  </a:extLst>
                </a:gridCol>
                <a:gridCol w="1481327">
                  <a:extLst>
                    <a:ext uri="{9D8B030D-6E8A-4147-A177-3AD203B41FA5}">
                      <a16:colId xmlns:a16="http://schemas.microsoft.com/office/drawing/2014/main" val="3416528413"/>
                    </a:ext>
                  </a:extLst>
                </a:gridCol>
                <a:gridCol w="493776">
                  <a:extLst>
                    <a:ext uri="{9D8B030D-6E8A-4147-A177-3AD203B41FA5}">
                      <a16:colId xmlns:a16="http://schemas.microsoft.com/office/drawing/2014/main" val="1873597314"/>
                    </a:ext>
                  </a:extLst>
                </a:gridCol>
                <a:gridCol w="493776">
                  <a:extLst>
                    <a:ext uri="{9D8B030D-6E8A-4147-A177-3AD203B41FA5}">
                      <a16:colId xmlns:a16="http://schemas.microsoft.com/office/drawing/2014/main" val="4183695476"/>
                    </a:ext>
                  </a:extLst>
                </a:gridCol>
                <a:gridCol w="493776">
                  <a:extLst>
                    <a:ext uri="{9D8B030D-6E8A-4147-A177-3AD203B41FA5}">
                      <a16:colId xmlns:a16="http://schemas.microsoft.com/office/drawing/2014/main" val="1150993317"/>
                    </a:ext>
                  </a:extLst>
                </a:gridCol>
                <a:gridCol w="493776">
                  <a:extLst>
                    <a:ext uri="{9D8B030D-6E8A-4147-A177-3AD203B41FA5}">
                      <a16:colId xmlns:a16="http://schemas.microsoft.com/office/drawing/2014/main" val="3465248251"/>
                    </a:ext>
                  </a:extLst>
                </a:gridCol>
                <a:gridCol w="493776">
                  <a:extLst>
                    <a:ext uri="{9D8B030D-6E8A-4147-A177-3AD203B41FA5}">
                      <a16:colId xmlns:a16="http://schemas.microsoft.com/office/drawing/2014/main" val="3386858504"/>
                    </a:ext>
                  </a:extLst>
                </a:gridCol>
                <a:gridCol w="493776">
                  <a:extLst>
                    <a:ext uri="{9D8B030D-6E8A-4147-A177-3AD203B41FA5}">
                      <a16:colId xmlns:a16="http://schemas.microsoft.com/office/drawing/2014/main" val="895783564"/>
                    </a:ext>
                  </a:extLst>
                </a:gridCol>
                <a:gridCol w="493776">
                  <a:extLst>
                    <a:ext uri="{9D8B030D-6E8A-4147-A177-3AD203B41FA5}">
                      <a16:colId xmlns:a16="http://schemas.microsoft.com/office/drawing/2014/main" val="1230959032"/>
                    </a:ext>
                  </a:extLst>
                </a:gridCol>
                <a:gridCol w="493776">
                  <a:extLst>
                    <a:ext uri="{9D8B030D-6E8A-4147-A177-3AD203B41FA5}">
                      <a16:colId xmlns:a16="http://schemas.microsoft.com/office/drawing/2014/main" val="2842448633"/>
                    </a:ext>
                  </a:extLst>
                </a:gridCol>
                <a:gridCol w="493776">
                  <a:extLst>
                    <a:ext uri="{9D8B030D-6E8A-4147-A177-3AD203B41FA5}">
                      <a16:colId xmlns:a16="http://schemas.microsoft.com/office/drawing/2014/main" val="2097584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565952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- 2023-01-31 08:35:47</a:t>
                      </a:r>
                      <a:r>
                        <a:rPr kumimoji="0" lang="en-US" sz="1000" b="0" i="0" u="none" strike="noStrike" kern="1200" cap="none" spc="0" normalizeH="0" baseline="0" noProof="0">
                          <a:ln>
                            <a:noFill/>
                          </a:ln>
                          <a:solidFill>
                            <a:prstClr val="black"/>
                          </a:solidFill>
                          <a:effectLst/>
                          <a:uLnTx/>
                          <a:uFillTx/>
                          <a:latin typeface="+mn-lt"/>
                          <a:ea typeface="+mn-ea"/>
                          <a:cs typeface="+mn-cs"/>
                        </a:rPr>
                        <a:t>
 Das Tage zählen geht weiter! 😉 Nur noch 8 Tage, bis die Heim-WM in Oberhof beginnt! An die letzten Titelkämpfe auf der Pokljuka haben wir tolle Erinnerungen - vor allem an die Damen-Staffel, Arnd Peiffers Silbermedaille im Einzel oder Denise Herrmann-Wicks 4. Platz im Sprint! 🤩 #Winterfans #biathlon #oberhof #8days #wmcountdown #raffle #goodluck @denise.herrmann @janinahettich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80022211"/>
                  </a:ext>
                </a:extLst>
              </a:tr>
            </a:tbl>
          </a:graphicData>
        </a:graphic>
      </p:graphicFrame>
      <p:sp>
        <p:nvSpPr>
          <p:cNvPr id="4" name="Text Placeholder 3">
            <a:extLst>
              <a:ext uri="{FF2B5EF4-FFF2-40B4-BE49-F238E27FC236}">
                <a16:creationId xmlns:a16="http://schemas.microsoft.com/office/drawing/2014/main" id="{1F436C64-2E14-45D7-8B07-D070B48838D4}"/>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693385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746F3-955F-4056-9896-83078F0033F4}"/>
              </a:ext>
            </a:extLst>
          </p:cNvPr>
          <p:cNvSpPr>
            <a:spLocks noGrp="1"/>
          </p:cNvSpPr>
          <p:nvPr>
            <p:ph type="title"/>
          </p:nvPr>
        </p:nvSpPr>
        <p:spPr/>
        <p:txBody>
          <a:bodyPr/>
          <a:lstStyle/>
          <a:p>
            <a:r>
              <a:rPr lang="en-US"/>
              <a:t>Instagram Posts Table | Viessmann - 5 of 26</a:t>
            </a:r>
          </a:p>
        </p:txBody>
      </p:sp>
      <p:graphicFrame>
        <p:nvGraphicFramePr>
          <p:cNvPr id="5" name="Table Placeholder 4">
            <a:extLst>
              <a:ext uri="{FF2B5EF4-FFF2-40B4-BE49-F238E27FC236}">
                <a16:creationId xmlns:a16="http://schemas.microsoft.com/office/drawing/2014/main" id="{C22B2245-1120-4E7F-BF94-CEEBC74DA1EF}"/>
              </a:ext>
            </a:extLst>
          </p:cNvPr>
          <p:cNvGraphicFramePr>
            <a:graphicFrameLocks noGrp="1"/>
          </p:cNvGraphicFramePr>
          <p:nvPr>
            <p:ph type="tbl" sz="quarter" idx="13"/>
            <p:extLst>
              <p:ext uri="{D42A27DB-BD31-4B8C-83A1-F6EECF244321}">
                <p14:modId xmlns:p14="http://schemas.microsoft.com/office/powerpoint/2010/main" val="3144548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03672415"/>
                    </a:ext>
                  </a:extLst>
                </a:gridCol>
                <a:gridCol w="1481327">
                  <a:extLst>
                    <a:ext uri="{9D8B030D-6E8A-4147-A177-3AD203B41FA5}">
                      <a16:colId xmlns:a16="http://schemas.microsoft.com/office/drawing/2014/main" val="2628097644"/>
                    </a:ext>
                  </a:extLst>
                </a:gridCol>
                <a:gridCol w="493776">
                  <a:extLst>
                    <a:ext uri="{9D8B030D-6E8A-4147-A177-3AD203B41FA5}">
                      <a16:colId xmlns:a16="http://schemas.microsoft.com/office/drawing/2014/main" val="1816443235"/>
                    </a:ext>
                  </a:extLst>
                </a:gridCol>
                <a:gridCol w="493776">
                  <a:extLst>
                    <a:ext uri="{9D8B030D-6E8A-4147-A177-3AD203B41FA5}">
                      <a16:colId xmlns:a16="http://schemas.microsoft.com/office/drawing/2014/main" val="1884077982"/>
                    </a:ext>
                  </a:extLst>
                </a:gridCol>
                <a:gridCol w="493776">
                  <a:extLst>
                    <a:ext uri="{9D8B030D-6E8A-4147-A177-3AD203B41FA5}">
                      <a16:colId xmlns:a16="http://schemas.microsoft.com/office/drawing/2014/main" val="4095514473"/>
                    </a:ext>
                  </a:extLst>
                </a:gridCol>
                <a:gridCol w="493776">
                  <a:extLst>
                    <a:ext uri="{9D8B030D-6E8A-4147-A177-3AD203B41FA5}">
                      <a16:colId xmlns:a16="http://schemas.microsoft.com/office/drawing/2014/main" val="2164263018"/>
                    </a:ext>
                  </a:extLst>
                </a:gridCol>
                <a:gridCol w="493776">
                  <a:extLst>
                    <a:ext uri="{9D8B030D-6E8A-4147-A177-3AD203B41FA5}">
                      <a16:colId xmlns:a16="http://schemas.microsoft.com/office/drawing/2014/main" val="3434130968"/>
                    </a:ext>
                  </a:extLst>
                </a:gridCol>
                <a:gridCol w="493776">
                  <a:extLst>
                    <a:ext uri="{9D8B030D-6E8A-4147-A177-3AD203B41FA5}">
                      <a16:colId xmlns:a16="http://schemas.microsoft.com/office/drawing/2014/main" val="1155906350"/>
                    </a:ext>
                  </a:extLst>
                </a:gridCol>
                <a:gridCol w="493776">
                  <a:extLst>
                    <a:ext uri="{9D8B030D-6E8A-4147-A177-3AD203B41FA5}">
                      <a16:colId xmlns:a16="http://schemas.microsoft.com/office/drawing/2014/main" val="3110516616"/>
                    </a:ext>
                  </a:extLst>
                </a:gridCol>
                <a:gridCol w="493776">
                  <a:extLst>
                    <a:ext uri="{9D8B030D-6E8A-4147-A177-3AD203B41FA5}">
                      <a16:colId xmlns:a16="http://schemas.microsoft.com/office/drawing/2014/main" val="2358652409"/>
                    </a:ext>
                  </a:extLst>
                </a:gridCol>
                <a:gridCol w="493776">
                  <a:extLst>
                    <a:ext uri="{9D8B030D-6E8A-4147-A177-3AD203B41FA5}">
                      <a16:colId xmlns:a16="http://schemas.microsoft.com/office/drawing/2014/main" val="3932651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270776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- 2023-01-30 17:05:27</a:t>
                      </a:r>
                      <a:r>
                        <a:rPr kumimoji="0" lang="de-DE" sz="1000" b="0" i="0" u="none" strike="noStrike" kern="1200" cap="none" spc="0" normalizeH="0" baseline="0" noProof="0">
                          <a:ln>
                            <a:noFill/>
                          </a:ln>
                          <a:solidFill>
                            <a:prstClr val="black"/>
                          </a:solidFill>
                          <a:effectLst/>
                          <a:uLnTx/>
                          <a:uFillTx/>
                          <a:latin typeface="+mn-lt"/>
                          <a:ea typeface="+mn-ea"/>
                          <a:cs typeface="+mn-cs"/>
                        </a:rPr>
                        <a:t>
 Auf zu den Titelkämpfen in Kanada! ✈️🇨🇦 Die Kombinierer aus dem Viessmann Nachwuchsteam haben sich auf den Weg nach Whistler zur Junioren-WM gemacht! ❄️ Wir drücken euch die Daumen für die Wettbewerbe, welche vom 31. Januar bis 4. Februar geplant sind! 👍 #Winterfans #NextGeneration #nordischekombination #whistler #juniorenwm #goodluck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40027163"/>
                  </a:ext>
                </a:extLst>
              </a:tr>
            </a:tbl>
          </a:graphicData>
        </a:graphic>
      </p:graphicFrame>
      <p:sp>
        <p:nvSpPr>
          <p:cNvPr id="4" name="Text Placeholder 3">
            <a:extLst>
              <a:ext uri="{FF2B5EF4-FFF2-40B4-BE49-F238E27FC236}">
                <a16:creationId xmlns:a16="http://schemas.microsoft.com/office/drawing/2014/main" id="{AD42EF4E-1EAD-4007-8FB6-52CBB7E0607D}"/>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465527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35219-6F1A-4807-9BD8-49D3BED3E165}"/>
              </a:ext>
            </a:extLst>
          </p:cNvPr>
          <p:cNvSpPr>
            <a:spLocks noGrp="1"/>
          </p:cNvSpPr>
          <p:nvPr>
            <p:ph type="title"/>
          </p:nvPr>
        </p:nvSpPr>
        <p:spPr/>
        <p:txBody>
          <a:bodyPr/>
          <a:lstStyle/>
          <a:p>
            <a:r>
              <a:rPr lang="en-US"/>
              <a:t>Instagram Posts Table | Viessmann - 6 of 26</a:t>
            </a:r>
          </a:p>
        </p:txBody>
      </p:sp>
      <p:graphicFrame>
        <p:nvGraphicFramePr>
          <p:cNvPr id="5" name="Table Placeholder 4">
            <a:extLst>
              <a:ext uri="{FF2B5EF4-FFF2-40B4-BE49-F238E27FC236}">
                <a16:creationId xmlns:a16="http://schemas.microsoft.com/office/drawing/2014/main" id="{29501DB6-7A6D-42C4-90E8-9E71D8511FB7}"/>
              </a:ext>
            </a:extLst>
          </p:cNvPr>
          <p:cNvGraphicFramePr>
            <a:graphicFrameLocks noGrp="1"/>
          </p:cNvGraphicFramePr>
          <p:nvPr>
            <p:ph type="tbl" sz="quarter" idx="13"/>
            <p:extLst>
              <p:ext uri="{D42A27DB-BD31-4B8C-83A1-F6EECF244321}">
                <p14:modId xmlns:p14="http://schemas.microsoft.com/office/powerpoint/2010/main" val="4034528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93205922"/>
                    </a:ext>
                  </a:extLst>
                </a:gridCol>
                <a:gridCol w="1481327">
                  <a:extLst>
                    <a:ext uri="{9D8B030D-6E8A-4147-A177-3AD203B41FA5}">
                      <a16:colId xmlns:a16="http://schemas.microsoft.com/office/drawing/2014/main" val="1793193988"/>
                    </a:ext>
                  </a:extLst>
                </a:gridCol>
                <a:gridCol w="493776">
                  <a:extLst>
                    <a:ext uri="{9D8B030D-6E8A-4147-A177-3AD203B41FA5}">
                      <a16:colId xmlns:a16="http://schemas.microsoft.com/office/drawing/2014/main" val="3681913478"/>
                    </a:ext>
                  </a:extLst>
                </a:gridCol>
                <a:gridCol w="493776">
                  <a:extLst>
                    <a:ext uri="{9D8B030D-6E8A-4147-A177-3AD203B41FA5}">
                      <a16:colId xmlns:a16="http://schemas.microsoft.com/office/drawing/2014/main" val="1855702723"/>
                    </a:ext>
                  </a:extLst>
                </a:gridCol>
                <a:gridCol w="493776">
                  <a:extLst>
                    <a:ext uri="{9D8B030D-6E8A-4147-A177-3AD203B41FA5}">
                      <a16:colId xmlns:a16="http://schemas.microsoft.com/office/drawing/2014/main" val="1142454568"/>
                    </a:ext>
                  </a:extLst>
                </a:gridCol>
                <a:gridCol w="493776">
                  <a:extLst>
                    <a:ext uri="{9D8B030D-6E8A-4147-A177-3AD203B41FA5}">
                      <a16:colId xmlns:a16="http://schemas.microsoft.com/office/drawing/2014/main" val="76465210"/>
                    </a:ext>
                  </a:extLst>
                </a:gridCol>
                <a:gridCol w="493776">
                  <a:extLst>
                    <a:ext uri="{9D8B030D-6E8A-4147-A177-3AD203B41FA5}">
                      <a16:colId xmlns:a16="http://schemas.microsoft.com/office/drawing/2014/main" val="112542440"/>
                    </a:ext>
                  </a:extLst>
                </a:gridCol>
                <a:gridCol w="493776">
                  <a:extLst>
                    <a:ext uri="{9D8B030D-6E8A-4147-A177-3AD203B41FA5}">
                      <a16:colId xmlns:a16="http://schemas.microsoft.com/office/drawing/2014/main" val="1814822358"/>
                    </a:ext>
                  </a:extLst>
                </a:gridCol>
                <a:gridCol w="493776">
                  <a:extLst>
                    <a:ext uri="{9D8B030D-6E8A-4147-A177-3AD203B41FA5}">
                      <a16:colId xmlns:a16="http://schemas.microsoft.com/office/drawing/2014/main" val="3260841140"/>
                    </a:ext>
                  </a:extLst>
                </a:gridCol>
                <a:gridCol w="493776">
                  <a:extLst>
                    <a:ext uri="{9D8B030D-6E8A-4147-A177-3AD203B41FA5}">
                      <a16:colId xmlns:a16="http://schemas.microsoft.com/office/drawing/2014/main" val="799490488"/>
                    </a:ext>
                  </a:extLst>
                </a:gridCol>
                <a:gridCol w="493776">
                  <a:extLst>
                    <a:ext uri="{9D8B030D-6E8A-4147-A177-3AD203B41FA5}">
                      <a16:colId xmlns:a16="http://schemas.microsoft.com/office/drawing/2014/main" val="1868940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838009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- 2023-01-30 15:02:12</a:t>
                      </a:r>
                      <a:r>
                        <a:rPr kumimoji="0" lang="en-US" sz="1000" b="0" i="0" u="none" strike="noStrike" kern="1200" cap="none" spc="0" normalizeH="0" baseline="0" noProof="0">
                          <a:ln>
                            <a:noFill/>
                          </a:ln>
                          <a:solidFill>
                            <a:prstClr val="black"/>
                          </a:solidFill>
                          <a:effectLst/>
                          <a:uLnTx/>
                          <a:uFillTx/>
                          <a:latin typeface="+mn-lt"/>
                          <a:ea typeface="+mn-ea"/>
                          <a:cs typeface="+mn-cs"/>
                        </a:rPr>
                        <a:t>
 Interessante Einblicke! 🎥 Freut euch auf die neue Episode von „Viessmann &amp; Kampa - mehr als Partner”, in der Vanessa Voigt den ehemaligen Profi-Turner und Olympiasieger Fabian Hambüchen zu Hause einen Besuch abstattet. Seid gespannt auf den Austausch! 🔜 #Winterfans #biathlon #turnen #partner @van.essavgt @fabian.hambuechen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11962</a:t>
                      </a:r>
                    </a:p>
                  </a:txBody>
                  <a:tcPr/>
                </a:tc>
                <a:extLst>
                  <a:ext uri="{0D108BD9-81ED-4DB2-BD59-A6C34878D82A}">
                    <a16:rowId xmlns:a16="http://schemas.microsoft.com/office/drawing/2014/main" val="2352691452"/>
                  </a:ext>
                </a:extLst>
              </a:tr>
            </a:tbl>
          </a:graphicData>
        </a:graphic>
      </p:graphicFrame>
      <p:sp>
        <p:nvSpPr>
          <p:cNvPr id="4" name="Text Placeholder 3">
            <a:extLst>
              <a:ext uri="{FF2B5EF4-FFF2-40B4-BE49-F238E27FC236}">
                <a16:creationId xmlns:a16="http://schemas.microsoft.com/office/drawing/2014/main" id="{6692EDD1-E271-4CFD-8071-5C1EFC4879F4}"/>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151778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C4496-945D-481A-B3D2-5323F7494B79}"/>
              </a:ext>
            </a:extLst>
          </p:cNvPr>
          <p:cNvSpPr>
            <a:spLocks noGrp="1"/>
          </p:cNvSpPr>
          <p:nvPr>
            <p:ph type="title"/>
          </p:nvPr>
        </p:nvSpPr>
        <p:spPr/>
        <p:txBody>
          <a:bodyPr/>
          <a:lstStyle/>
          <a:p>
            <a:r>
              <a:rPr lang="en-US"/>
              <a:t>Instagram Posts Table | Viessmann - 7 of 26</a:t>
            </a:r>
          </a:p>
        </p:txBody>
      </p:sp>
      <p:graphicFrame>
        <p:nvGraphicFramePr>
          <p:cNvPr id="5" name="Table Placeholder 4">
            <a:extLst>
              <a:ext uri="{FF2B5EF4-FFF2-40B4-BE49-F238E27FC236}">
                <a16:creationId xmlns:a16="http://schemas.microsoft.com/office/drawing/2014/main" id="{D5D40ECB-47A1-4C9F-9882-511079BCCCED}"/>
              </a:ext>
            </a:extLst>
          </p:cNvPr>
          <p:cNvGraphicFramePr>
            <a:graphicFrameLocks noGrp="1"/>
          </p:cNvGraphicFramePr>
          <p:nvPr>
            <p:ph type="tbl" sz="quarter" idx="13"/>
            <p:extLst>
              <p:ext uri="{D42A27DB-BD31-4B8C-83A1-F6EECF244321}">
                <p14:modId xmlns:p14="http://schemas.microsoft.com/office/powerpoint/2010/main" val="3569667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692376997"/>
                    </a:ext>
                  </a:extLst>
                </a:gridCol>
                <a:gridCol w="1481327">
                  <a:extLst>
                    <a:ext uri="{9D8B030D-6E8A-4147-A177-3AD203B41FA5}">
                      <a16:colId xmlns:a16="http://schemas.microsoft.com/office/drawing/2014/main" val="236039206"/>
                    </a:ext>
                  </a:extLst>
                </a:gridCol>
                <a:gridCol w="493776">
                  <a:extLst>
                    <a:ext uri="{9D8B030D-6E8A-4147-A177-3AD203B41FA5}">
                      <a16:colId xmlns:a16="http://schemas.microsoft.com/office/drawing/2014/main" val="3400845197"/>
                    </a:ext>
                  </a:extLst>
                </a:gridCol>
                <a:gridCol w="493776">
                  <a:extLst>
                    <a:ext uri="{9D8B030D-6E8A-4147-A177-3AD203B41FA5}">
                      <a16:colId xmlns:a16="http://schemas.microsoft.com/office/drawing/2014/main" val="3306141152"/>
                    </a:ext>
                  </a:extLst>
                </a:gridCol>
                <a:gridCol w="493776">
                  <a:extLst>
                    <a:ext uri="{9D8B030D-6E8A-4147-A177-3AD203B41FA5}">
                      <a16:colId xmlns:a16="http://schemas.microsoft.com/office/drawing/2014/main" val="2988633448"/>
                    </a:ext>
                  </a:extLst>
                </a:gridCol>
                <a:gridCol w="493776">
                  <a:extLst>
                    <a:ext uri="{9D8B030D-6E8A-4147-A177-3AD203B41FA5}">
                      <a16:colId xmlns:a16="http://schemas.microsoft.com/office/drawing/2014/main" val="1984070169"/>
                    </a:ext>
                  </a:extLst>
                </a:gridCol>
                <a:gridCol w="493776">
                  <a:extLst>
                    <a:ext uri="{9D8B030D-6E8A-4147-A177-3AD203B41FA5}">
                      <a16:colId xmlns:a16="http://schemas.microsoft.com/office/drawing/2014/main" val="1354186099"/>
                    </a:ext>
                  </a:extLst>
                </a:gridCol>
                <a:gridCol w="493776">
                  <a:extLst>
                    <a:ext uri="{9D8B030D-6E8A-4147-A177-3AD203B41FA5}">
                      <a16:colId xmlns:a16="http://schemas.microsoft.com/office/drawing/2014/main" val="391762802"/>
                    </a:ext>
                  </a:extLst>
                </a:gridCol>
                <a:gridCol w="493776">
                  <a:extLst>
                    <a:ext uri="{9D8B030D-6E8A-4147-A177-3AD203B41FA5}">
                      <a16:colId xmlns:a16="http://schemas.microsoft.com/office/drawing/2014/main" val="3351213261"/>
                    </a:ext>
                  </a:extLst>
                </a:gridCol>
                <a:gridCol w="493776">
                  <a:extLst>
                    <a:ext uri="{9D8B030D-6E8A-4147-A177-3AD203B41FA5}">
                      <a16:colId xmlns:a16="http://schemas.microsoft.com/office/drawing/2014/main" val="205791111"/>
                    </a:ext>
                  </a:extLst>
                </a:gridCol>
                <a:gridCol w="493776">
                  <a:extLst>
                    <a:ext uri="{9D8B030D-6E8A-4147-A177-3AD203B41FA5}">
                      <a16:colId xmlns:a16="http://schemas.microsoft.com/office/drawing/2014/main" val="3503059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915601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- 2023-01-30 12:11:15</a:t>
                      </a:r>
                      <a:r>
                        <a:rPr kumimoji="0" lang="en-US" sz="1000" b="0" i="0" u="none" strike="noStrike" kern="1200" cap="none" spc="0" normalizeH="0" baseline="0" noProof="0">
                          <a:ln>
                            <a:noFill/>
                          </a:ln>
                          <a:solidFill>
                            <a:prstClr val="black"/>
                          </a:solidFill>
                          <a:effectLst/>
                          <a:uLnTx/>
                          <a:uFillTx/>
                          <a:latin typeface="+mn-lt"/>
                          <a:ea typeface="+mn-ea"/>
                          <a:cs typeface="+mn-cs"/>
                        </a:rPr>
                        <a:t>
 Weltmeisterschaft im eigenen Wohnzimmer: Vorfreude oder Aufregung? 👀😮 Vanessa Voigt erklärt, welche Vorbereitungen sie für das Highlight in ihrer Heimat Oberhof trifft! Schaut rein! ⏯ #Winterfans #biathlon #oberhof #heimat #wm #vorbereitung #training @van.essavgt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5412</a:t>
                      </a:r>
                    </a:p>
                  </a:txBody>
                  <a:tcPr/>
                </a:tc>
                <a:extLst>
                  <a:ext uri="{0D108BD9-81ED-4DB2-BD59-A6C34878D82A}">
                    <a16:rowId xmlns:a16="http://schemas.microsoft.com/office/drawing/2014/main" val="4230224021"/>
                  </a:ext>
                </a:extLst>
              </a:tr>
            </a:tbl>
          </a:graphicData>
        </a:graphic>
      </p:graphicFrame>
      <p:sp>
        <p:nvSpPr>
          <p:cNvPr id="4" name="Text Placeholder 3">
            <a:extLst>
              <a:ext uri="{FF2B5EF4-FFF2-40B4-BE49-F238E27FC236}">
                <a16:creationId xmlns:a16="http://schemas.microsoft.com/office/drawing/2014/main" id="{C0F8934D-546F-4F1D-99F6-84CB8C410662}"/>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657427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EF1DC-99AF-4A48-B111-D1FD5548921F}"/>
              </a:ext>
            </a:extLst>
          </p:cNvPr>
          <p:cNvSpPr>
            <a:spLocks noGrp="1"/>
          </p:cNvSpPr>
          <p:nvPr>
            <p:ph type="title"/>
          </p:nvPr>
        </p:nvSpPr>
        <p:spPr/>
        <p:txBody>
          <a:bodyPr/>
          <a:lstStyle/>
          <a:p>
            <a:r>
              <a:rPr lang="en-US"/>
              <a:t>Instagram Posts Table | Viessmann - 8 of 26</a:t>
            </a:r>
          </a:p>
        </p:txBody>
      </p:sp>
      <p:graphicFrame>
        <p:nvGraphicFramePr>
          <p:cNvPr id="5" name="Table Placeholder 4">
            <a:extLst>
              <a:ext uri="{FF2B5EF4-FFF2-40B4-BE49-F238E27FC236}">
                <a16:creationId xmlns:a16="http://schemas.microsoft.com/office/drawing/2014/main" id="{5C39E8B5-E850-4A8A-9A61-66E226DA371D}"/>
              </a:ext>
            </a:extLst>
          </p:cNvPr>
          <p:cNvGraphicFramePr>
            <a:graphicFrameLocks noGrp="1"/>
          </p:cNvGraphicFramePr>
          <p:nvPr>
            <p:ph type="tbl" sz="quarter" idx="13"/>
            <p:extLst>
              <p:ext uri="{D42A27DB-BD31-4B8C-83A1-F6EECF244321}">
                <p14:modId xmlns:p14="http://schemas.microsoft.com/office/powerpoint/2010/main" val="4165606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23799677"/>
                    </a:ext>
                  </a:extLst>
                </a:gridCol>
                <a:gridCol w="1481327">
                  <a:extLst>
                    <a:ext uri="{9D8B030D-6E8A-4147-A177-3AD203B41FA5}">
                      <a16:colId xmlns:a16="http://schemas.microsoft.com/office/drawing/2014/main" val="1889485229"/>
                    </a:ext>
                  </a:extLst>
                </a:gridCol>
                <a:gridCol w="493776">
                  <a:extLst>
                    <a:ext uri="{9D8B030D-6E8A-4147-A177-3AD203B41FA5}">
                      <a16:colId xmlns:a16="http://schemas.microsoft.com/office/drawing/2014/main" val="782157452"/>
                    </a:ext>
                  </a:extLst>
                </a:gridCol>
                <a:gridCol w="493776">
                  <a:extLst>
                    <a:ext uri="{9D8B030D-6E8A-4147-A177-3AD203B41FA5}">
                      <a16:colId xmlns:a16="http://schemas.microsoft.com/office/drawing/2014/main" val="1459329120"/>
                    </a:ext>
                  </a:extLst>
                </a:gridCol>
                <a:gridCol w="493776">
                  <a:extLst>
                    <a:ext uri="{9D8B030D-6E8A-4147-A177-3AD203B41FA5}">
                      <a16:colId xmlns:a16="http://schemas.microsoft.com/office/drawing/2014/main" val="583204662"/>
                    </a:ext>
                  </a:extLst>
                </a:gridCol>
                <a:gridCol w="493776">
                  <a:extLst>
                    <a:ext uri="{9D8B030D-6E8A-4147-A177-3AD203B41FA5}">
                      <a16:colId xmlns:a16="http://schemas.microsoft.com/office/drawing/2014/main" val="314989467"/>
                    </a:ext>
                  </a:extLst>
                </a:gridCol>
                <a:gridCol w="493776">
                  <a:extLst>
                    <a:ext uri="{9D8B030D-6E8A-4147-A177-3AD203B41FA5}">
                      <a16:colId xmlns:a16="http://schemas.microsoft.com/office/drawing/2014/main" val="1338092538"/>
                    </a:ext>
                  </a:extLst>
                </a:gridCol>
                <a:gridCol w="493776">
                  <a:extLst>
                    <a:ext uri="{9D8B030D-6E8A-4147-A177-3AD203B41FA5}">
                      <a16:colId xmlns:a16="http://schemas.microsoft.com/office/drawing/2014/main" val="1210087959"/>
                    </a:ext>
                  </a:extLst>
                </a:gridCol>
                <a:gridCol w="493776">
                  <a:extLst>
                    <a:ext uri="{9D8B030D-6E8A-4147-A177-3AD203B41FA5}">
                      <a16:colId xmlns:a16="http://schemas.microsoft.com/office/drawing/2014/main" val="3726035321"/>
                    </a:ext>
                  </a:extLst>
                </a:gridCol>
                <a:gridCol w="493776">
                  <a:extLst>
                    <a:ext uri="{9D8B030D-6E8A-4147-A177-3AD203B41FA5}">
                      <a16:colId xmlns:a16="http://schemas.microsoft.com/office/drawing/2014/main" val="3069014770"/>
                    </a:ext>
                  </a:extLst>
                </a:gridCol>
                <a:gridCol w="493776">
                  <a:extLst>
                    <a:ext uri="{9D8B030D-6E8A-4147-A177-3AD203B41FA5}">
                      <a16:colId xmlns:a16="http://schemas.microsoft.com/office/drawing/2014/main" val="1367116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494720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- 2023-01-30 08:53:42</a:t>
                      </a:r>
                      <a:r>
                        <a:rPr kumimoji="0" lang="de-DE" sz="1000" b="0" i="0" u="none" strike="noStrike" kern="1200" cap="none" spc="0" normalizeH="0" baseline="0" noProof="0">
                          <a:ln>
                            <a:noFill/>
                          </a:ln>
                          <a:solidFill>
                            <a:prstClr val="black"/>
                          </a:solidFill>
                          <a:effectLst/>
                          <a:uLnTx/>
                          <a:uFillTx/>
                          <a:latin typeface="+mn-lt"/>
                          <a:ea typeface="+mn-ea"/>
                          <a:cs typeface="+mn-cs"/>
                        </a:rPr>
                        <a:t>
 9 Tage bis Oberhof! 🔜🇩🇪 Ihr wollt unbedingt dabei sein? Dann habt ihr jetzt bei uns die Möglichkeit, 1x2 VIP-Tickets für den 16.02. zu gewinnen! 🥳
👉: Like diesen Post und kommentiert, warum ihr in Oberhof dabei sein wollt. Viel Glück! 🍀 #Winterfans #biathlon #oberhof #9days #raffle #goodluck 
Die Teilnahmebedingungen findet ihr in unserer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58745129"/>
                  </a:ext>
                </a:extLst>
              </a:tr>
            </a:tbl>
          </a:graphicData>
        </a:graphic>
      </p:graphicFrame>
      <p:sp>
        <p:nvSpPr>
          <p:cNvPr id="4" name="Text Placeholder 3">
            <a:extLst>
              <a:ext uri="{FF2B5EF4-FFF2-40B4-BE49-F238E27FC236}">
                <a16:creationId xmlns:a16="http://schemas.microsoft.com/office/drawing/2014/main" id="{410B15ED-8F09-4DF2-A72D-F2C752E53FBF}"/>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089289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609DB-BCA1-4A46-AE06-508ABAEFD82D}"/>
              </a:ext>
            </a:extLst>
          </p:cNvPr>
          <p:cNvSpPr>
            <a:spLocks noGrp="1"/>
          </p:cNvSpPr>
          <p:nvPr>
            <p:ph type="title"/>
          </p:nvPr>
        </p:nvSpPr>
        <p:spPr/>
        <p:txBody>
          <a:bodyPr/>
          <a:lstStyle/>
          <a:p>
            <a:r>
              <a:rPr lang="en-US"/>
              <a:t>Instagram Posts Table | Viessmann - 9 of 26</a:t>
            </a:r>
          </a:p>
        </p:txBody>
      </p:sp>
      <p:graphicFrame>
        <p:nvGraphicFramePr>
          <p:cNvPr id="5" name="Table Placeholder 4">
            <a:extLst>
              <a:ext uri="{FF2B5EF4-FFF2-40B4-BE49-F238E27FC236}">
                <a16:creationId xmlns:a16="http://schemas.microsoft.com/office/drawing/2014/main" id="{124357D3-8619-475E-BCDC-AD8404E558B3}"/>
              </a:ext>
            </a:extLst>
          </p:cNvPr>
          <p:cNvGraphicFramePr>
            <a:graphicFrameLocks noGrp="1"/>
          </p:cNvGraphicFramePr>
          <p:nvPr>
            <p:ph type="tbl" sz="quarter" idx="13"/>
            <p:extLst>
              <p:ext uri="{D42A27DB-BD31-4B8C-83A1-F6EECF244321}">
                <p14:modId xmlns:p14="http://schemas.microsoft.com/office/powerpoint/2010/main" val="1638758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026795028"/>
                    </a:ext>
                  </a:extLst>
                </a:gridCol>
                <a:gridCol w="1481327">
                  <a:extLst>
                    <a:ext uri="{9D8B030D-6E8A-4147-A177-3AD203B41FA5}">
                      <a16:colId xmlns:a16="http://schemas.microsoft.com/office/drawing/2014/main" val="4034470348"/>
                    </a:ext>
                  </a:extLst>
                </a:gridCol>
                <a:gridCol w="493776">
                  <a:extLst>
                    <a:ext uri="{9D8B030D-6E8A-4147-A177-3AD203B41FA5}">
                      <a16:colId xmlns:a16="http://schemas.microsoft.com/office/drawing/2014/main" val="1758363166"/>
                    </a:ext>
                  </a:extLst>
                </a:gridCol>
                <a:gridCol w="493776">
                  <a:extLst>
                    <a:ext uri="{9D8B030D-6E8A-4147-A177-3AD203B41FA5}">
                      <a16:colId xmlns:a16="http://schemas.microsoft.com/office/drawing/2014/main" val="1608158233"/>
                    </a:ext>
                  </a:extLst>
                </a:gridCol>
                <a:gridCol w="493776">
                  <a:extLst>
                    <a:ext uri="{9D8B030D-6E8A-4147-A177-3AD203B41FA5}">
                      <a16:colId xmlns:a16="http://schemas.microsoft.com/office/drawing/2014/main" val="2383100448"/>
                    </a:ext>
                  </a:extLst>
                </a:gridCol>
                <a:gridCol w="493776">
                  <a:extLst>
                    <a:ext uri="{9D8B030D-6E8A-4147-A177-3AD203B41FA5}">
                      <a16:colId xmlns:a16="http://schemas.microsoft.com/office/drawing/2014/main" val="1290126927"/>
                    </a:ext>
                  </a:extLst>
                </a:gridCol>
                <a:gridCol w="493776">
                  <a:extLst>
                    <a:ext uri="{9D8B030D-6E8A-4147-A177-3AD203B41FA5}">
                      <a16:colId xmlns:a16="http://schemas.microsoft.com/office/drawing/2014/main" val="1157248033"/>
                    </a:ext>
                  </a:extLst>
                </a:gridCol>
                <a:gridCol w="493776">
                  <a:extLst>
                    <a:ext uri="{9D8B030D-6E8A-4147-A177-3AD203B41FA5}">
                      <a16:colId xmlns:a16="http://schemas.microsoft.com/office/drawing/2014/main" val="2247565999"/>
                    </a:ext>
                  </a:extLst>
                </a:gridCol>
                <a:gridCol w="493776">
                  <a:extLst>
                    <a:ext uri="{9D8B030D-6E8A-4147-A177-3AD203B41FA5}">
                      <a16:colId xmlns:a16="http://schemas.microsoft.com/office/drawing/2014/main" val="2186534359"/>
                    </a:ext>
                  </a:extLst>
                </a:gridCol>
                <a:gridCol w="493776">
                  <a:extLst>
                    <a:ext uri="{9D8B030D-6E8A-4147-A177-3AD203B41FA5}">
                      <a16:colId xmlns:a16="http://schemas.microsoft.com/office/drawing/2014/main" val="1902305848"/>
                    </a:ext>
                  </a:extLst>
                </a:gridCol>
                <a:gridCol w="493776">
                  <a:extLst>
                    <a:ext uri="{9D8B030D-6E8A-4147-A177-3AD203B41FA5}">
                      <a16:colId xmlns:a16="http://schemas.microsoft.com/office/drawing/2014/main" val="4113454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849638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- 2023-01-29 17:35:21</a:t>
                      </a:r>
                      <a:r>
                        <a:rPr kumimoji="0" lang="de-DE" sz="1000" b="0" i="0" u="none" strike="noStrike" kern="1200" cap="none" spc="0" normalizeH="0" baseline="0" noProof="0">
                          <a:ln>
                            <a:noFill/>
                          </a:ln>
                          <a:solidFill>
                            <a:prstClr val="black"/>
                          </a:solidFill>
                          <a:effectLst/>
                          <a:uLnTx/>
                          <a:uFillTx/>
                          <a:latin typeface="+mn-lt"/>
                          <a:ea typeface="+mn-ea"/>
                          <a:cs typeface="+mn-cs"/>
                        </a:rPr>
                        <a:t>
 Gute Rennen im Gepäck! 🧳 Denise Herrmann-Wick blickt gespannt auf die WM in Oberhof und erzählt welche Faktoren in der Vorbereitung jetzt entscheidend sind. 🤩 Seid gespannt und schaut rein! 👇 #Winterfans #biathlon #erfolg #vorbereitung #wm #oberhof @denise.herrmann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7437</a:t>
                      </a:r>
                    </a:p>
                  </a:txBody>
                  <a:tcPr/>
                </a:tc>
                <a:extLst>
                  <a:ext uri="{0D108BD9-81ED-4DB2-BD59-A6C34878D82A}">
                    <a16:rowId xmlns:a16="http://schemas.microsoft.com/office/drawing/2014/main" val="1520970872"/>
                  </a:ext>
                </a:extLst>
              </a:tr>
            </a:tbl>
          </a:graphicData>
        </a:graphic>
      </p:graphicFrame>
      <p:sp>
        <p:nvSpPr>
          <p:cNvPr id="4" name="Text Placeholder 3">
            <a:extLst>
              <a:ext uri="{FF2B5EF4-FFF2-40B4-BE49-F238E27FC236}">
                <a16:creationId xmlns:a16="http://schemas.microsoft.com/office/drawing/2014/main" id="{B543A078-0B14-49B2-AEDA-783CC2595C00}"/>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0302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60C14-91BF-4B04-BDB8-CECFA56BAECA}"/>
              </a:ext>
            </a:extLst>
          </p:cNvPr>
          <p:cNvSpPr>
            <a:spLocks noGrp="1"/>
          </p:cNvSpPr>
          <p:nvPr>
            <p:ph type="title"/>
          </p:nvPr>
        </p:nvSpPr>
        <p:spPr/>
        <p:txBody>
          <a:bodyPr/>
          <a:lstStyle/>
          <a:p>
            <a:r>
              <a:rPr lang="en-US"/>
              <a:t>Instagram Posts Table | Viessmann - 10 of 26</a:t>
            </a:r>
          </a:p>
        </p:txBody>
      </p:sp>
      <p:graphicFrame>
        <p:nvGraphicFramePr>
          <p:cNvPr id="5" name="Table Placeholder 4">
            <a:extLst>
              <a:ext uri="{FF2B5EF4-FFF2-40B4-BE49-F238E27FC236}">
                <a16:creationId xmlns:a16="http://schemas.microsoft.com/office/drawing/2014/main" id="{BE579174-03DF-4A1D-8E66-67DFE7560B2A}"/>
              </a:ext>
            </a:extLst>
          </p:cNvPr>
          <p:cNvGraphicFramePr>
            <a:graphicFrameLocks noGrp="1"/>
          </p:cNvGraphicFramePr>
          <p:nvPr>
            <p:ph type="tbl" sz="quarter" idx="13"/>
            <p:extLst>
              <p:ext uri="{D42A27DB-BD31-4B8C-83A1-F6EECF244321}">
                <p14:modId xmlns:p14="http://schemas.microsoft.com/office/powerpoint/2010/main" val="2294170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985531669"/>
                    </a:ext>
                  </a:extLst>
                </a:gridCol>
                <a:gridCol w="1481327">
                  <a:extLst>
                    <a:ext uri="{9D8B030D-6E8A-4147-A177-3AD203B41FA5}">
                      <a16:colId xmlns:a16="http://schemas.microsoft.com/office/drawing/2014/main" val="2278324663"/>
                    </a:ext>
                  </a:extLst>
                </a:gridCol>
                <a:gridCol w="493776">
                  <a:extLst>
                    <a:ext uri="{9D8B030D-6E8A-4147-A177-3AD203B41FA5}">
                      <a16:colId xmlns:a16="http://schemas.microsoft.com/office/drawing/2014/main" val="2682052444"/>
                    </a:ext>
                  </a:extLst>
                </a:gridCol>
                <a:gridCol w="493776">
                  <a:extLst>
                    <a:ext uri="{9D8B030D-6E8A-4147-A177-3AD203B41FA5}">
                      <a16:colId xmlns:a16="http://schemas.microsoft.com/office/drawing/2014/main" val="2414328532"/>
                    </a:ext>
                  </a:extLst>
                </a:gridCol>
                <a:gridCol w="493776">
                  <a:extLst>
                    <a:ext uri="{9D8B030D-6E8A-4147-A177-3AD203B41FA5}">
                      <a16:colId xmlns:a16="http://schemas.microsoft.com/office/drawing/2014/main" val="3119408217"/>
                    </a:ext>
                  </a:extLst>
                </a:gridCol>
                <a:gridCol w="493776">
                  <a:extLst>
                    <a:ext uri="{9D8B030D-6E8A-4147-A177-3AD203B41FA5}">
                      <a16:colId xmlns:a16="http://schemas.microsoft.com/office/drawing/2014/main" val="2155794212"/>
                    </a:ext>
                  </a:extLst>
                </a:gridCol>
                <a:gridCol w="493776">
                  <a:extLst>
                    <a:ext uri="{9D8B030D-6E8A-4147-A177-3AD203B41FA5}">
                      <a16:colId xmlns:a16="http://schemas.microsoft.com/office/drawing/2014/main" val="244052612"/>
                    </a:ext>
                  </a:extLst>
                </a:gridCol>
                <a:gridCol w="493776">
                  <a:extLst>
                    <a:ext uri="{9D8B030D-6E8A-4147-A177-3AD203B41FA5}">
                      <a16:colId xmlns:a16="http://schemas.microsoft.com/office/drawing/2014/main" val="2477107297"/>
                    </a:ext>
                  </a:extLst>
                </a:gridCol>
                <a:gridCol w="493776">
                  <a:extLst>
                    <a:ext uri="{9D8B030D-6E8A-4147-A177-3AD203B41FA5}">
                      <a16:colId xmlns:a16="http://schemas.microsoft.com/office/drawing/2014/main" val="3712368438"/>
                    </a:ext>
                  </a:extLst>
                </a:gridCol>
                <a:gridCol w="493776">
                  <a:extLst>
                    <a:ext uri="{9D8B030D-6E8A-4147-A177-3AD203B41FA5}">
                      <a16:colId xmlns:a16="http://schemas.microsoft.com/office/drawing/2014/main" val="798647637"/>
                    </a:ext>
                  </a:extLst>
                </a:gridCol>
                <a:gridCol w="493776">
                  <a:extLst>
                    <a:ext uri="{9D8B030D-6E8A-4147-A177-3AD203B41FA5}">
                      <a16:colId xmlns:a16="http://schemas.microsoft.com/office/drawing/2014/main" val="4057362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604143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- 2023-01-29 15:50:20</a:t>
                      </a:r>
                      <a:r>
                        <a:rPr kumimoji="0" lang="en-US" sz="1000" b="0" i="0" u="none" strike="noStrike" kern="1200" cap="none" spc="0" normalizeH="0" baseline="0" noProof="0">
                          <a:ln>
                            <a:noFill/>
                          </a:ln>
                          <a:solidFill>
                            <a:prstClr val="black"/>
                          </a:solidFill>
                          <a:effectLst/>
                          <a:uLnTx/>
                          <a:uFillTx/>
                          <a:latin typeface="+mn-lt"/>
                          <a:ea typeface="+mn-ea"/>
                          <a:cs typeface="+mn-cs"/>
                        </a:rPr>
                        <a:t>
 Der nächste Heimweltcup wartet schon! 🇩🇪👉🇩🇪 Selina Freitag (8.) beendet das erste von zwei Skisprung-Wochenenden in Deutschland mit einem weiteren Top-10-Ergebnis! 🔝 Vortagssiegerin Katharina Althaus springt auf Rang 14! Ab nach Willingen! ✌️ #Winterfans #skijumping #skispringen #hinterzarten #sieg #willingennext #zuhause @freitagselina @katharina_althaus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08811089"/>
                  </a:ext>
                </a:extLst>
              </a:tr>
            </a:tbl>
          </a:graphicData>
        </a:graphic>
      </p:graphicFrame>
      <p:sp>
        <p:nvSpPr>
          <p:cNvPr id="4" name="Text Placeholder 3">
            <a:extLst>
              <a:ext uri="{FF2B5EF4-FFF2-40B4-BE49-F238E27FC236}">
                <a16:creationId xmlns:a16="http://schemas.microsoft.com/office/drawing/2014/main" id="{C87AC0E2-5596-47BC-9FAF-2676E5361F87}"/>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176525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EED5B-E33E-4129-8021-89EB6120D48C}"/>
              </a:ext>
            </a:extLst>
          </p:cNvPr>
          <p:cNvSpPr>
            <a:spLocks noGrp="1"/>
          </p:cNvSpPr>
          <p:nvPr>
            <p:ph type="title"/>
          </p:nvPr>
        </p:nvSpPr>
        <p:spPr/>
        <p:txBody>
          <a:bodyPr/>
          <a:lstStyle/>
          <a:p>
            <a:r>
              <a:rPr lang="en-US"/>
              <a:t>Instagram Posts Table | Viessmann - 11 of 26</a:t>
            </a:r>
          </a:p>
        </p:txBody>
      </p:sp>
      <p:graphicFrame>
        <p:nvGraphicFramePr>
          <p:cNvPr id="5" name="Table Placeholder 4">
            <a:extLst>
              <a:ext uri="{FF2B5EF4-FFF2-40B4-BE49-F238E27FC236}">
                <a16:creationId xmlns:a16="http://schemas.microsoft.com/office/drawing/2014/main" id="{609A5773-37EB-4A1B-9F2F-8C71326E368F}"/>
              </a:ext>
            </a:extLst>
          </p:cNvPr>
          <p:cNvGraphicFramePr>
            <a:graphicFrameLocks noGrp="1"/>
          </p:cNvGraphicFramePr>
          <p:nvPr>
            <p:ph type="tbl" sz="quarter" idx="13"/>
            <p:extLst>
              <p:ext uri="{D42A27DB-BD31-4B8C-83A1-F6EECF244321}">
                <p14:modId xmlns:p14="http://schemas.microsoft.com/office/powerpoint/2010/main" val="3308413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457662733"/>
                    </a:ext>
                  </a:extLst>
                </a:gridCol>
                <a:gridCol w="1481327">
                  <a:extLst>
                    <a:ext uri="{9D8B030D-6E8A-4147-A177-3AD203B41FA5}">
                      <a16:colId xmlns:a16="http://schemas.microsoft.com/office/drawing/2014/main" val="830580744"/>
                    </a:ext>
                  </a:extLst>
                </a:gridCol>
                <a:gridCol w="493776">
                  <a:extLst>
                    <a:ext uri="{9D8B030D-6E8A-4147-A177-3AD203B41FA5}">
                      <a16:colId xmlns:a16="http://schemas.microsoft.com/office/drawing/2014/main" val="1528215901"/>
                    </a:ext>
                  </a:extLst>
                </a:gridCol>
                <a:gridCol w="493776">
                  <a:extLst>
                    <a:ext uri="{9D8B030D-6E8A-4147-A177-3AD203B41FA5}">
                      <a16:colId xmlns:a16="http://schemas.microsoft.com/office/drawing/2014/main" val="894297873"/>
                    </a:ext>
                  </a:extLst>
                </a:gridCol>
                <a:gridCol w="493776">
                  <a:extLst>
                    <a:ext uri="{9D8B030D-6E8A-4147-A177-3AD203B41FA5}">
                      <a16:colId xmlns:a16="http://schemas.microsoft.com/office/drawing/2014/main" val="2738099429"/>
                    </a:ext>
                  </a:extLst>
                </a:gridCol>
                <a:gridCol w="493776">
                  <a:extLst>
                    <a:ext uri="{9D8B030D-6E8A-4147-A177-3AD203B41FA5}">
                      <a16:colId xmlns:a16="http://schemas.microsoft.com/office/drawing/2014/main" val="2919528209"/>
                    </a:ext>
                  </a:extLst>
                </a:gridCol>
                <a:gridCol w="493776">
                  <a:extLst>
                    <a:ext uri="{9D8B030D-6E8A-4147-A177-3AD203B41FA5}">
                      <a16:colId xmlns:a16="http://schemas.microsoft.com/office/drawing/2014/main" val="715291437"/>
                    </a:ext>
                  </a:extLst>
                </a:gridCol>
                <a:gridCol w="493776">
                  <a:extLst>
                    <a:ext uri="{9D8B030D-6E8A-4147-A177-3AD203B41FA5}">
                      <a16:colId xmlns:a16="http://schemas.microsoft.com/office/drawing/2014/main" val="3932165739"/>
                    </a:ext>
                  </a:extLst>
                </a:gridCol>
                <a:gridCol w="493776">
                  <a:extLst>
                    <a:ext uri="{9D8B030D-6E8A-4147-A177-3AD203B41FA5}">
                      <a16:colId xmlns:a16="http://schemas.microsoft.com/office/drawing/2014/main" val="451409043"/>
                    </a:ext>
                  </a:extLst>
                </a:gridCol>
                <a:gridCol w="493776">
                  <a:extLst>
                    <a:ext uri="{9D8B030D-6E8A-4147-A177-3AD203B41FA5}">
                      <a16:colId xmlns:a16="http://schemas.microsoft.com/office/drawing/2014/main" val="480478414"/>
                    </a:ext>
                  </a:extLst>
                </a:gridCol>
                <a:gridCol w="493776">
                  <a:extLst>
                    <a:ext uri="{9D8B030D-6E8A-4147-A177-3AD203B41FA5}">
                      <a16:colId xmlns:a16="http://schemas.microsoft.com/office/drawing/2014/main" val="2090514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94525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- 2023-01-29 15:15:52</a:t>
                      </a:r>
                      <a:r>
                        <a:rPr kumimoji="0" lang="en-US" sz="1000" b="0" i="0" u="none" strike="noStrike" kern="1200" cap="none" spc="0" normalizeH="0" baseline="0" noProof="0">
                          <a:ln>
                            <a:noFill/>
                          </a:ln>
                          <a:solidFill>
                            <a:prstClr val="black"/>
                          </a:solidFill>
                          <a:effectLst/>
                          <a:uLnTx/>
                          <a:uFillTx/>
                          <a:latin typeface="+mn-lt"/>
                          <a:ea typeface="+mn-ea"/>
                          <a:cs typeface="+mn-cs"/>
                        </a:rPr>
                        <a:t>
 Skifliegen macht einfach so viel Spaß! 🦅 Markus Eisenbichler verbessert sich am Kulm in Durchgang zwei um fünf Positionen und tritt die Heimfahrt aus Bad Mitterndorf mit Platz 15 im Gepäck an. Weiter geht die Reise zum Heimweltcup nach Willingen! 🎊🇩🇪 #Winterfans #skijumping #skiflying #skifliegen #kulm #badmitterndorf #congrats #weekenddone @markuseisenbichler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91395091"/>
                  </a:ext>
                </a:extLst>
              </a:tr>
            </a:tbl>
          </a:graphicData>
        </a:graphic>
      </p:graphicFrame>
      <p:sp>
        <p:nvSpPr>
          <p:cNvPr id="4" name="Text Placeholder 3">
            <a:extLst>
              <a:ext uri="{FF2B5EF4-FFF2-40B4-BE49-F238E27FC236}">
                <a16:creationId xmlns:a16="http://schemas.microsoft.com/office/drawing/2014/main" id="{42EE37F7-02AE-40D9-8385-2E5EB7A658EF}"/>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490244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B42F3-9FBE-465A-9233-7DBE5C7E73CA}"/>
              </a:ext>
            </a:extLst>
          </p:cNvPr>
          <p:cNvSpPr>
            <a:spLocks noGrp="1"/>
          </p:cNvSpPr>
          <p:nvPr>
            <p:ph type="title"/>
          </p:nvPr>
        </p:nvSpPr>
        <p:spPr/>
        <p:txBody>
          <a:bodyPr/>
          <a:lstStyle/>
          <a:p>
            <a:r>
              <a:rPr lang="en-US"/>
              <a:t>Instagram Posts Table | Viessmann - 12 of 26</a:t>
            </a:r>
          </a:p>
        </p:txBody>
      </p:sp>
      <p:graphicFrame>
        <p:nvGraphicFramePr>
          <p:cNvPr id="5" name="Table Placeholder 4">
            <a:extLst>
              <a:ext uri="{FF2B5EF4-FFF2-40B4-BE49-F238E27FC236}">
                <a16:creationId xmlns:a16="http://schemas.microsoft.com/office/drawing/2014/main" id="{55249158-4FF9-4AF8-8DFC-01D09F455EBF}"/>
              </a:ext>
            </a:extLst>
          </p:cNvPr>
          <p:cNvGraphicFramePr>
            <a:graphicFrameLocks noGrp="1"/>
          </p:cNvGraphicFramePr>
          <p:nvPr>
            <p:ph type="tbl" sz="quarter" idx="13"/>
            <p:extLst>
              <p:ext uri="{D42A27DB-BD31-4B8C-83A1-F6EECF244321}">
                <p14:modId xmlns:p14="http://schemas.microsoft.com/office/powerpoint/2010/main" val="3151943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34609758"/>
                    </a:ext>
                  </a:extLst>
                </a:gridCol>
                <a:gridCol w="1481327">
                  <a:extLst>
                    <a:ext uri="{9D8B030D-6E8A-4147-A177-3AD203B41FA5}">
                      <a16:colId xmlns:a16="http://schemas.microsoft.com/office/drawing/2014/main" val="715591696"/>
                    </a:ext>
                  </a:extLst>
                </a:gridCol>
                <a:gridCol w="493776">
                  <a:extLst>
                    <a:ext uri="{9D8B030D-6E8A-4147-A177-3AD203B41FA5}">
                      <a16:colId xmlns:a16="http://schemas.microsoft.com/office/drawing/2014/main" val="1583086543"/>
                    </a:ext>
                  </a:extLst>
                </a:gridCol>
                <a:gridCol w="493776">
                  <a:extLst>
                    <a:ext uri="{9D8B030D-6E8A-4147-A177-3AD203B41FA5}">
                      <a16:colId xmlns:a16="http://schemas.microsoft.com/office/drawing/2014/main" val="186516050"/>
                    </a:ext>
                  </a:extLst>
                </a:gridCol>
                <a:gridCol w="493776">
                  <a:extLst>
                    <a:ext uri="{9D8B030D-6E8A-4147-A177-3AD203B41FA5}">
                      <a16:colId xmlns:a16="http://schemas.microsoft.com/office/drawing/2014/main" val="50740153"/>
                    </a:ext>
                  </a:extLst>
                </a:gridCol>
                <a:gridCol w="493776">
                  <a:extLst>
                    <a:ext uri="{9D8B030D-6E8A-4147-A177-3AD203B41FA5}">
                      <a16:colId xmlns:a16="http://schemas.microsoft.com/office/drawing/2014/main" val="3031963657"/>
                    </a:ext>
                  </a:extLst>
                </a:gridCol>
                <a:gridCol w="493776">
                  <a:extLst>
                    <a:ext uri="{9D8B030D-6E8A-4147-A177-3AD203B41FA5}">
                      <a16:colId xmlns:a16="http://schemas.microsoft.com/office/drawing/2014/main" val="2561375315"/>
                    </a:ext>
                  </a:extLst>
                </a:gridCol>
                <a:gridCol w="493776">
                  <a:extLst>
                    <a:ext uri="{9D8B030D-6E8A-4147-A177-3AD203B41FA5}">
                      <a16:colId xmlns:a16="http://schemas.microsoft.com/office/drawing/2014/main" val="276048517"/>
                    </a:ext>
                  </a:extLst>
                </a:gridCol>
                <a:gridCol w="493776">
                  <a:extLst>
                    <a:ext uri="{9D8B030D-6E8A-4147-A177-3AD203B41FA5}">
                      <a16:colId xmlns:a16="http://schemas.microsoft.com/office/drawing/2014/main" val="1135690838"/>
                    </a:ext>
                  </a:extLst>
                </a:gridCol>
                <a:gridCol w="493776">
                  <a:extLst>
                    <a:ext uri="{9D8B030D-6E8A-4147-A177-3AD203B41FA5}">
                      <a16:colId xmlns:a16="http://schemas.microsoft.com/office/drawing/2014/main" val="1126287627"/>
                    </a:ext>
                  </a:extLst>
                </a:gridCol>
                <a:gridCol w="493776">
                  <a:extLst>
                    <a:ext uri="{9D8B030D-6E8A-4147-A177-3AD203B41FA5}">
                      <a16:colId xmlns:a16="http://schemas.microsoft.com/office/drawing/2014/main" val="2149381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909472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- 2023-01-29 14:40:42</a:t>
                      </a:r>
                      <a:r>
                        <a:rPr kumimoji="0" lang="en-US" sz="1000" b="0" i="0" u="none" strike="noStrike" kern="1200" cap="none" spc="0" normalizeH="0" baseline="0" noProof="0">
                          <a:ln>
                            <a:noFill/>
                          </a:ln>
                          <a:solidFill>
                            <a:prstClr val="black"/>
                          </a:solidFill>
                          <a:effectLst/>
                          <a:uLnTx/>
                          <a:uFillTx/>
                          <a:latin typeface="+mn-lt"/>
                          <a:ea typeface="+mn-ea"/>
                          <a:cs typeface="+mn-cs"/>
                        </a:rPr>
                        <a:t>
 Gute Freunde kann niemand trennen! 😉🎶 Das Podium und Julian Schmid waren an den drei Tagen des Seefeld Nordic Combined Triples definitiv gute und unzertrennliche Freunde! 🤝 Ein geniales Wochenende - Glückwunsch, Julian! 🎉 #Winterfans #fisnordiccombined #nordischekombination #seefeld #nordiccombinedtriple #podiumagain #greatweekend #podest @_julianschmid_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15641810"/>
                  </a:ext>
                </a:extLst>
              </a:tr>
            </a:tbl>
          </a:graphicData>
        </a:graphic>
      </p:graphicFrame>
      <p:sp>
        <p:nvSpPr>
          <p:cNvPr id="4" name="Text Placeholder 3">
            <a:extLst>
              <a:ext uri="{FF2B5EF4-FFF2-40B4-BE49-F238E27FC236}">
                <a16:creationId xmlns:a16="http://schemas.microsoft.com/office/drawing/2014/main" id="{4B84BE3C-6E96-422E-90CE-6C8DA5FD04DE}"/>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7779028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547FA-B00C-4AFE-A266-734D52DDF8A6}"/>
              </a:ext>
            </a:extLst>
          </p:cNvPr>
          <p:cNvSpPr>
            <a:spLocks noGrp="1"/>
          </p:cNvSpPr>
          <p:nvPr>
            <p:ph type="title"/>
          </p:nvPr>
        </p:nvSpPr>
        <p:spPr/>
        <p:txBody>
          <a:bodyPr/>
          <a:lstStyle/>
          <a:p>
            <a:r>
              <a:rPr lang="en-US"/>
              <a:t>Instagram Posts Table | Viessmann - 13 of 26</a:t>
            </a:r>
          </a:p>
        </p:txBody>
      </p:sp>
      <p:graphicFrame>
        <p:nvGraphicFramePr>
          <p:cNvPr id="5" name="Table Placeholder 4">
            <a:extLst>
              <a:ext uri="{FF2B5EF4-FFF2-40B4-BE49-F238E27FC236}">
                <a16:creationId xmlns:a16="http://schemas.microsoft.com/office/drawing/2014/main" id="{90BA6DF6-8489-465F-921D-CA3B9D138D6F}"/>
              </a:ext>
            </a:extLst>
          </p:cNvPr>
          <p:cNvGraphicFramePr>
            <a:graphicFrameLocks noGrp="1"/>
          </p:cNvGraphicFramePr>
          <p:nvPr>
            <p:ph type="tbl" sz="quarter" idx="13"/>
            <p:extLst>
              <p:ext uri="{D42A27DB-BD31-4B8C-83A1-F6EECF244321}">
                <p14:modId xmlns:p14="http://schemas.microsoft.com/office/powerpoint/2010/main" val="318383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02374952"/>
                    </a:ext>
                  </a:extLst>
                </a:gridCol>
                <a:gridCol w="1481327">
                  <a:extLst>
                    <a:ext uri="{9D8B030D-6E8A-4147-A177-3AD203B41FA5}">
                      <a16:colId xmlns:a16="http://schemas.microsoft.com/office/drawing/2014/main" val="1388817344"/>
                    </a:ext>
                  </a:extLst>
                </a:gridCol>
                <a:gridCol w="493776">
                  <a:extLst>
                    <a:ext uri="{9D8B030D-6E8A-4147-A177-3AD203B41FA5}">
                      <a16:colId xmlns:a16="http://schemas.microsoft.com/office/drawing/2014/main" val="3247200311"/>
                    </a:ext>
                  </a:extLst>
                </a:gridCol>
                <a:gridCol w="493776">
                  <a:extLst>
                    <a:ext uri="{9D8B030D-6E8A-4147-A177-3AD203B41FA5}">
                      <a16:colId xmlns:a16="http://schemas.microsoft.com/office/drawing/2014/main" val="138391750"/>
                    </a:ext>
                  </a:extLst>
                </a:gridCol>
                <a:gridCol w="493776">
                  <a:extLst>
                    <a:ext uri="{9D8B030D-6E8A-4147-A177-3AD203B41FA5}">
                      <a16:colId xmlns:a16="http://schemas.microsoft.com/office/drawing/2014/main" val="2347478864"/>
                    </a:ext>
                  </a:extLst>
                </a:gridCol>
                <a:gridCol w="493776">
                  <a:extLst>
                    <a:ext uri="{9D8B030D-6E8A-4147-A177-3AD203B41FA5}">
                      <a16:colId xmlns:a16="http://schemas.microsoft.com/office/drawing/2014/main" val="1062825407"/>
                    </a:ext>
                  </a:extLst>
                </a:gridCol>
                <a:gridCol w="493776">
                  <a:extLst>
                    <a:ext uri="{9D8B030D-6E8A-4147-A177-3AD203B41FA5}">
                      <a16:colId xmlns:a16="http://schemas.microsoft.com/office/drawing/2014/main" val="3910364826"/>
                    </a:ext>
                  </a:extLst>
                </a:gridCol>
                <a:gridCol w="493776">
                  <a:extLst>
                    <a:ext uri="{9D8B030D-6E8A-4147-A177-3AD203B41FA5}">
                      <a16:colId xmlns:a16="http://schemas.microsoft.com/office/drawing/2014/main" val="2705732462"/>
                    </a:ext>
                  </a:extLst>
                </a:gridCol>
                <a:gridCol w="493776">
                  <a:extLst>
                    <a:ext uri="{9D8B030D-6E8A-4147-A177-3AD203B41FA5}">
                      <a16:colId xmlns:a16="http://schemas.microsoft.com/office/drawing/2014/main" val="935800822"/>
                    </a:ext>
                  </a:extLst>
                </a:gridCol>
                <a:gridCol w="493776">
                  <a:extLst>
                    <a:ext uri="{9D8B030D-6E8A-4147-A177-3AD203B41FA5}">
                      <a16:colId xmlns:a16="http://schemas.microsoft.com/office/drawing/2014/main" val="3383002187"/>
                    </a:ext>
                  </a:extLst>
                </a:gridCol>
                <a:gridCol w="493776">
                  <a:extLst>
                    <a:ext uri="{9D8B030D-6E8A-4147-A177-3AD203B41FA5}">
                      <a16:colId xmlns:a16="http://schemas.microsoft.com/office/drawing/2014/main" val="3687223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745685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- 2023-01-29 13:13:09</a:t>
                      </a:r>
                      <a:r>
                        <a:rPr kumimoji="0" lang="en-US" sz="1000" b="0" i="0" u="none" strike="noStrike" kern="1200" cap="none" spc="0" normalizeH="0" baseline="0" noProof="0">
                          <a:ln>
                            <a:noFill/>
                          </a:ln>
                          <a:solidFill>
                            <a:prstClr val="black"/>
                          </a:solidFill>
                          <a:effectLst/>
                          <a:uLnTx/>
                          <a:uFillTx/>
                          <a:latin typeface="+mn-lt"/>
                          <a:ea typeface="+mn-ea"/>
                          <a:cs typeface="+mn-cs"/>
                        </a:rPr>
                        <a:t>
 Podiums-Dreierpack! 🤟🔥 Julian Schmid präsentiert sich zum Abschluss des Nordic Combined Triples in Seefeld noch einmal in herausragender Form und erkämpft sich hinter dem souveränen Sieger Johannes Lamparter den 2. Platz! 💪 Dreimal Seefeld, dreimal Treppchen - unglaublich! 🤩 #Winterfans #fisnordiccombined #nordischekombination #seefeld #nordiccombinedtriple #podiumagain #greatending @_julianschmid_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66147274"/>
                  </a:ext>
                </a:extLst>
              </a:tr>
            </a:tbl>
          </a:graphicData>
        </a:graphic>
      </p:graphicFrame>
      <p:sp>
        <p:nvSpPr>
          <p:cNvPr id="4" name="Text Placeholder 3">
            <a:extLst>
              <a:ext uri="{FF2B5EF4-FFF2-40B4-BE49-F238E27FC236}">
                <a16:creationId xmlns:a16="http://schemas.microsoft.com/office/drawing/2014/main" id="{176F7E2A-0F71-46E6-9C97-F0773D629998}"/>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068689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16C02-21E3-4F2D-A123-AB9F84F56BD8}"/>
              </a:ext>
            </a:extLst>
          </p:cNvPr>
          <p:cNvSpPr>
            <a:spLocks noGrp="1"/>
          </p:cNvSpPr>
          <p:nvPr>
            <p:ph type="title"/>
          </p:nvPr>
        </p:nvSpPr>
        <p:spPr/>
        <p:txBody>
          <a:bodyPr/>
          <a:lstStyle/>
          <a:p>
            <a:r>
              <a:rPr lang="en-US"/>
              <a:t>Instagram Posts Table | Viessmann - 14 of 26</a:t>
            </a:r>
          </a:p>
        </p:txBody>
      </p:sp>
      <p:graphicFrame>
        <p:nvGraphicFramePr>
          <p:cNvPr id="5" name="Table Placeholder 4">
            <a:extLst>
              <a:ext uri="{FF2B5EF4-FFF2-40B4-BE49-F238E27FC236}">
                <a16:creationId xmlns:a16="http://schemas.microsoft.com/office/drawing/2014/main" id="{8330B27B-E0E0-48F8-8E90-0D499C0A339E}"/>
              </a:ext>
            </a:extLst>
          </p:cNvPr>
          <p:cNvGraphicFramePr>
            <a:graphicFrameLocks noGrp="1"/>
          </p:cNvGraphicFramePr>
          <p:nvPr>
            <p:ph type="tbl" sz="quarter" idx="13"/>
            <p:extLst>
              <p:ext uri="{D42A27DB-BD31-4B8C-83A1-F6EECF244321}">
                <p14:modId xmlns:p14="http://schemas.microsoft.com/office/powerpoint/2010/main" val="1743888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952447926"/>
                    </a:ext>
                  </a:extLst>
                </a:gridCol>
                <a:gridCol w="1481327">
                  <a:extLst>
                    <a:ext uri="{9D8B030D-6E8A-4147-A177-3AD203B41FA5}">
                      <a16:colId xmlns:a16="http://schemas.microsoft.com/office/drawing/2014/main" val="3076968750"/>
                    </a:ext>
                  </a:extLst>
                </a:gridCol>
                <a:gridCol w="493776">
                  <a:extLst>
                    <a:ext uri="{9D8B030D-6E8A-4147-A177-3AD203B41FA5}">
                      <a16:colId xmlns:a16="http://schemas.microsoft.com/office/drawing/2014/main" val="2030450558"/>
                    </a:ext>
                  </a:extLst>
                </a:gridCol>
                <a:gridCol w="493776">
                  <a:extLst>
                    <a:ext uri="{9D8B030D-6E8A-4147-A177-3AD203B41FA5}">
                      <a16:colId xmlns:a16="http://schemas.microsoft.com/office/drawing/2014/main" val="1812360026"/>
                    </a:ext>
                  </a:extLst>
                </a:gridCol>
                <a:gridCol w="493776">
                  <a:extLst>
                    <a:ext uri="{9D8B030D-6E8A-4147-A177-3AD203B41FA5}">
                      <a16:colId xmlns:a16="http://schemas.microsoft.com/office/drawing/2014/main" val="3170963701"/>
                    </a:ext>
                  </a:extLst>
                </a:gridCol>
                <a:gridCol w="493776">
                  <a:extLst>
                    <a:ext uri="{9D8B030D-6E8A-4147-A177-3AD203B41FA5}">
                      <a16:colId xmlns:a16="http://schemas.microsoft.com/office/drawing/2014/main" val="3924260840"/>
                    </a:ext>
                  </a:extLst>
                </a:gridCol>
                <a:gridCol w="493776">
                  <a:extLst>
                    <a:ext uri="{9D8B030D-6E8A-4147-A177-3AD203B41FA5}">
                      <a16:colId xmlns:a16="http://schemas.microsoft.com/office/drawing/2014/main" val="655657436"/>
                    </a:ext>
                  </a:extLst>
                </a:gridCol>
                <a:gridCol w="493776">
                  <a:extLst>
                    <a:ext uri="{9D8B030D-6E8A-4147-A177-3AD203B41FA5}">
                      <a16:colId xmlns:a16="http://schemas.microsoft.com/office/drawing/2014/main" val="1216297565"/>
                    </a:ext>
                  </a:extLst>
                </a:gridCol>
                <a:gridCol w="493776">
                  <a:extLst>
                    <a:ext uri="{9D8B030D-6E8A-4147-A177-3AD203B41FA5}">
                      <a16:colId xmlns:a16="http://schemas.microsoft.com/office/drawing/2014/main" val="1722696241"/>
                    </a:ext>
                  </a:extLst>
                </a:gridCol>
                <a:gridCol w="493776">
                  <a:extLst>
                    <a:ext uri="{9D8B030D-6E8A-4147-A177-3AD203B41FA5}">
                      <a16:colId xmlns:a16="http://schemas.microsoft.com/office/drawing/2014/main" val="1460705876"/>
                    </a:ext>
                  </a:extLst>
                </a:gridCol>
                <a:gridCol w="493776">
                  <a:extLst>
                    <a:ext uri="{9D8B030D-6E8A-4147-A177-3AD203B41FA5}">
                      <a16:colId xmlns:a16="http://schemas.microsoft.com/office/drawing/2014/main" val="2080667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375563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- 2023-01-28 18:23:33</a:t>
                      </a:r>
                      <a:r>
                        <a:rPr kumimoji="0" lang="en-US" sz="1000" b="0" i="0" u="none" strike="noStrike" kern="1200" cap="none" spc="0" normalizeH="0" baseline="0" noProof="0">
                          <a:ln>
                            <a:noFill/>
                          </a:ln>
                          <a:solidFill>
                            <a:prstClr val="black"/>
                          </a:solidFill>
                          <a:effectLst/>
                          <a:uLnTx/>
                          <a:uFillTx/>
                          <a:latin typeface="+mn-lt"/>
                          <a:ea typeface="+mn-ea"/>
                          <a:cs typeface="+mn-cs"/>
                        </a:rPr>
                        <a:t>
 Von Erfolg gekrönt! 👑 Der Weltcup in Seefeld ist in vollem Gange und hat bereits für einige Jubelmomente gesorgt. Freut euch auf einen spannenden Abschluss am Sonntag! ⚡️ #Winterfans #fisnordiccombined #nordischekombination #seefeld #competition #happy #moments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5133</a:t>
                      </a:r>
                    </a:p>
                  </a:txBody>
                  <a:tcPr/>
                </a:tc>
                <a:extLst>
                  <a:ext uri="{0D108BD9-81ED-4DB2-BD59-A6C34878D82A}">
                    <a16:rowId xmlns:a16="http://schemas.microsoft.com/office/drawing/2014/main" val="1854641347"/>
                  </a:ext>
                </a:extLst>
              </a:tr>
            </a:tbl>
          </a:graphicData>
        </a:graphic>
      </p:graphicFrame>
      <p:sp>
        <p:nvSpPr>
          <p:cNvPr id="4" name="Text Placeholder 3">
            <a:extLst>
              <a:ext uri="{FF2B5EF4-FFF2-40B4-BE49-F238E27FC236}">
                <a16:creationId xmlns:a16="http://schemas.microsoft.com/office/drawing/2014/main" id="{C15916D5-A7B3-406A-A922-FDED551FDC4B}"/>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4098781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C0A28-EAC9-4FDE-96F6-F8608C209484}"/>
              </a:ext>
            </a:extLst>
          </p:cNvPr>
          <p:cNvSpPr>
            <a:spLocks noGrp="1"/>
          </p:cNvSpPr>
          <p:nvPr>
            <p:ph type="title"/>
          </p:nvPr>
        </p:nvSpPr>
        <p:spPr/>
        <p:txBody>
          <a:bodyPr/>
          <a:lstStyle/>
          <a:p>
            <a:r>
              <a:rPr lang="en-US"/>
              <a:t>Instagram Posts Table | Viessmann - 15 of 26</a:t>
            </a:r>
          </a:p>
        </p:txBody>
      </p:sp>
      <p:graphicFrame>
        <p:nvGraphicFramePr>
          <p:cNvPr id="5" name="Table Placeholder 4">
            <a:extLst>
              <a:ext uri="{FF2B5EF4-FFF2-40B4-BE49-F238E27FC236}">
                <a16:creationId xmlns:a16="http://schemas.microsoft.com/office/drawing/2014/main" id="{406AAEE5-DC27-48C9-941A-4EE66DC1B9E2}"/>
              </a:ext>
            </a:extLst>
          </p:cNvPr>
          <p:cNvGraphicFramePr>
            <a:graphicFrameLocks noGrp="1"/>
          </p:cNvGraphicFramePr>
          <p:nvPr>
            <p:ph type="tbl" sz="quarter" idx="13"/>
            <p:extLst>
              <p:ext uri="{D42A27DB-BD31-4B8C-83A1-F6EECF244321}">
                <p14:modId xmlns:p14="http://schemas.microsoft.com/office/powerpoint/2010/main" val="3053929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89135598"/>
                    </a:ext>
                  </a:extLst>
                </a:gridCol>
                <a:gridCol w="1481327">
                  <a:extLst>
                    <a:ext uri="{9D8B030D-6E8A-4147-A177-3AD203B41FA5}">
                      <a16:colId xmlns:a16="http://schemas.microsoft.com/office/drawing/2014/main" val="2128138563"/>
                    </a:ext>
                  </a:extLst>
                </a:gridCol>
                <a:gridCol w="493776">
                  <a:extLst>
                    <a:ext uri="{9D8B030D-6E8A-4147-A177-3AD203B41FA5}">
                      <a16:colId xmlns:a16="http://schemas.microsoft.com/office/drawing/2014/main" val="505628455"/>
                    </a:ext>
                  </a:extLst>
                </a:gridCol>
                <a:gridCol w="493776">
                  <a:extLst>
                    <a:ext uri="{9D8B030D-6E8A-4147-A177-3AD203B41FA5}">
                      <a16:colId xmlns:a16="http://schemas.microsoft.com/office/drawing/2014/main" val="1501320917"/>
                    </a:ext>
                  </a:extLst>
                </a:gridCol>
                <a:gridCol w="493776">
                  <a:extLst>
                    <a:ext uri="{9D8B030D-6E8A-4147-A177-3AD203B41FA5}">
                      <a16:colId xmlns:a16="http://schemas.microsoft.com/office/drawing/2014/main" val="4259966787"/>
                    </a:ext>
                  </a:extLst>
                </a:gridCol>
                <a:gridCol w="493776">
                  <a:extLst>
                    <a:ext uri="{9D8B030D-6E8A-4147-A177-3AD203B41FA5}">
                      <a16:colId xmlns:a16="http://schemas.microsoft.com/office/drawing/2014/main" val="3231868437"/>
                    </a:ext>
                  </a:extLst>
                </a:gridCol>
                <a:gridCol w="493776">
                  <a:extLst>
                    <a:ext uri="{9D8B030D-6E8A-4147-A177-3AD203B41FA5}">
                      <a16:colId xmlns:a16="http://schemas.microsoft.com/office/drawing/2014/main" val="1759447481"/>
                    </a:ext>
                  </a:extLst>
                </a:gridCol>
                <a:gridCol w="493776">
                  <a:extLst>
                    <a:ext uri="{9D8B030D-6E8A-4147-A177-3AD203B41FA5}">
                      <a16:colId xmlns:a16="http://schemas.microsoft.com/office/drawing/2014/main" val="147945109"/>
                    </a:ext>
                  </a:extLst>
                </a:gridCol>
                <a:gridCol w="493776">
                  <a:extLst>
                    <a:ext uri="{9D8B030D-6E8A-4147-A177-3AD203B41FA5}">
                      <a16:colId xmlns:a16="http://schemas.microsoft.com/office/drawing/2014/main" val="257988506"/>
                    </a:ext>
                  </a:extLst>
                </a:gridCol>
                <a:gridCol w="493776">
                  <a:extLst>
                    <a:ext uri="{9D8B030D-6E8A-4147-A177-3AD203B41FA5}">
                      <a16:colId xmlns:a16="http://schemas.microsoft.com/office/drawing/2014/main" val="4068294413"/>
                    </a:ext>
                  </a:extLst>
                </a:gridCol>
                <a:gridCol w="493776">
                  <a:extLst>
                    <a:ext uri="{9D8B030D-6E8A-4147-A177-3AD203B41FA5}">
                      <a16:colId xmlns:a16="http://schemas.microsoft.com/office/drawing/2014/main" val="4271789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386843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- 2023-01-28 17:04:15</a:t>
                      </a:r>
                      <a:r>
                        <a:rPr kumimoji="0" lang="en-US" sz="1000" b="0" i="0" u="none" strike="noStrike" kern="1200" cap="none" spc="0" normalizeH="0" baseline="0" noProof="0">
                          <a:ln>
                            <a:noFill/>
                          </a:ln>
                          <a:solidFill>
                            <a:prstClr val="black"/>
                          </a:solidFill>
                          <a:effectLst/>
                          <a:uLnTx/>
                          <a:uFillTx/>
                          <a:latin typeface="+mn-lt"/>
                          <a:ea typeface="+mn-ea"/>
                          <a:cs typeface="+mn-cs"/>
                        </a:rPr>
                        <a:t>
 Aller guten Dinge sind...dieses Mal 4️⃣! ✌️✌️ Katharina Althaus triumphiert beim Heimweltcup in Hinterzarten und darf sich über ihren vierten Saisonsieg freuen! 🥳 Katha, das ist einsame Spitze! 🔝👑 #Winterfans #Skijumping #skispringen #hinterzarten #sieg #congrats #heimsieg @katharina_althaus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9729733"/>
                  </a:ext>
                </a:extLst>
              </a:tr>
            </a:tbl>
          </a:graphicData>
        </a:graphic>
      </p:graphicFrame>
      <p:sp>
        <p:nvSpPr>
          <p:cNvPr id="4" name="Text Placeholder 3">
            <a:extLst>
              <a:ext uri="{FF2B5EF4-FFF2-40B4-BE49-F238E27FC236}">
                <a16:creationId xmlns:a16="http://schemas.microsoft.com/office/drawing/2014/main" id="{5D5AF4C7-51A3-4901-B617-8A005DA0E3BF}"/>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9215128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29794-A21F-4741-935F-69033438DBEF}"/>
              </a:ext>
            </a:extLst>
          </p:cNvPr>
          <p:cNvSpPr>
            <a:spLocks noGrp="1"/>
          </p:cNvSpPr>
          <p:nvPr>
            <p:ph type="title"/>
          </p:nvPr>
        </p:nvSpPr>
        <p:spPr/>
        <p:txBody>
          <a:bodyPr/>
          <a:lstStyle/>
          <a:p>
            <a:r>
              <a:rPr lang="en-US"/>
              <a:t>Instagram Posts Table | Viessmann - 16 of 26</a:t>
            </a:r>
          </a:p>
        </p:txBody>
      </p:sp>
      <p:graphicFrame>
        <p:nvGraphicFramePr>
          <p:cNvPr id="5" name="Table Placeholder 4">
            <a:extLst>
              <a:ext uri="{FF2B5EF4-FFF2-40B4-BE49-F238E27FC236}">
                <a16:creationId xmlns:a16="http://schemas.microsoft.com/office/drawing/2014/main" id="{3B126D44-4793-44FC-9073-870AE3A9C68D}"/>
              </a:ext>
            </a:extLst>
          </p:cNvPr>
          <p:cNvGraphicFramePr>
            <a:graphicFrameLocks noGrp="1"/>
          </p:cNvGraphicFramePr>
          <p:nvPr>
            <p:ph type="tbl" sz="quarter" idx="13"/>
            <p:extLst>
              <p:ext uri="{D42A27DB-BD31-4B8C-83A1-F6EECF244321}">
                <p14:modId xmlns:p14="http://schemas.microsoft.com/office/powerpoint/2010/main" val="2261046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917941016"/>
                    </a:ext>
                  </a:extLst>
                </a:gridCol>
                <a:gridCol w="1481327">
                  <a:extLst>
                    <a:ext uri="{9D8B030D-6E8A-4147-A177-3AD203B41FA5}">
                      <a16:colId xmlns:a16="http://schemas.microsoft.com/office/drawing/2014/main" val="75224696"/>
                    </a:ext>
                  </a:extLst>
                </a:gridCol>
                <a:gridCol w="493776">
                  <a:extLst>
                    <a:ext uri="{9D8B030D-6E8A-4147-A177-3AD203B41FA5}">
                      <a16:colId xmlns:a16="http://schemas.microsoft.com/office/drawing/2014/main" val="2661704075"/>
                    </a:ext>
                  </a:extLst>
                </a:gridCol>
                <a:gridCol w="493776">
                  <a:extLst>
                    <a:ext uri="{9D8B030D-6E8A-4147-A177-3AD203B41FA5}">
                      <a16:colId xmlns:a16="http://schemas.microsoft.com/office/drawing/2014/main" val="937142393"/>
                    </a:ext>
                  </a:extLst>
                </a:gridCol>
                <a:gridCol w="493776">
                  <a:extLst>
                    <a:ext uri="{9D8B030D-6E8A-4147-A177-3AD203B41FA5}">
                      <a16:colId xmlns:a16="http://schemas.microsoft.com/office/drawing/2014/main" val="2963391724"/>
                    </a:ext>
                  </a:extLst>
                </a:gridCol>
                <a:gridCol w="493776">
                  <a:extLst>
                    <a:ext uri="{9D8B030D-6E8A-4147-A177-3AD203B41FA5}">
                      <a16:colId xmlns:a16="http://schemas.microsoft.com/office/drawing/2014/main" val="3867156187"/>
                    </a:ext>
                  </a:extLst>
                </a:gridCol>
                <a:gridCol w="493776">
                  <a:extLst>
                    <a:ext uri="{9D8B030D-6E8A-4147-A177-3AD203B41FA5}">
                      <a16:colId xmlns:a16="http://schemas.microsoft.com/office/drawing/2014/main" val="111313591"/>
                    </a:ext>
                  </a:extLst>
                </a:gridCol>
                <a:gridCol w="493776">
                  <a:extLst>
                    <a:ext uri="{9D8B030D-6E8A-4147-A177-3AD203B41FA5}">
                      <a16:colId xmlns:a16="http://schemas.microsoft.com/office/drawing/2014/main" val="1232705574"/>
                    </a:ext>
                  </a:extLst>
                </a:gridCol>
                <a:gridCol w="493776">
                  <a:extLst>
                    <a:ext uri="{9D8B030D-6E8A-4147-A177-3AD203B41FA5}">
                      <a16:colId xmlns:a16="http://schemas.microsoft.com/office/drawing/2014/main" val="2293727775"/>
                    </a:ext>
                  </a:extLst>
                </a:gridCol>
                <a:gridCol w="493776">
                  <a:extLst>
                    <a:ext uri="{9D8B030D-6E8A-4147-A177-3AD203B41FA5}">
                      <a16:colId xmlns:a16="http://schemas.microsoft.com/office/drawing/2014/main" val="2601340160"/>
                    </a:ext>
                  </a:extLst>
                </a:gridCol>
                <a:gridCol w="493776">
                  <a:extLst>
                    <a:ext uri="{9D8B030D-6E8A-4147-A177-3AD203B41FA5}">
                      <a16:colId xmlns:a16="http://schemas.microsoft.com/office/drawing/2014/main" val="965576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029402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- 2023-01-28 15:30:24</a:t>
                      </a:r>
                      <a:r>
                        <a:rPr kumimoji="0" lang="en-US" sz="1000" b="0" i="0" u="none" strike="noStrike" kern="1200" cap="none" spc="0" normalizeH="0" baseline="0" noProof="0">
                          <a:ln>
                            <a:noFill/>
                          </a:ln>
                          <a:solidFill>
                            <a:prstClr val="black"/>
                          </a:solidFill>
                          <a:effectLst/>
                          <a:uLnTx/>
                          <a:uFillTx/>
                          <a:latin typeface="+mn-lt"/>
                          <a:ea typeface="+mn-ea"/>
                          <a:cs typeface="+mn-cs"/>
                        </a:rPr>
                        <a:t>
 Hoch die Hände, hier bin ich! 🙌🥳 Wieder einmal eine Spitzen-Leistung von Nathalie Armbruster! Einfach sooooo gut! 🙏 #Winterfans #fisnordiccombined #nordischekombination #nordiccombinedtriple #seefeld #podium #congrats @nathalie.armbruster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36509670"/>
                  </a:ext>
                </a:extLst>
              </a:tr>
            </a:tbl>
          </a:graphicData>
        </a:graphic>
      </p:graphicFrame>
      <p:sp>
        <p:nvSpPr>
          <p:cNvPr id="4" name="Text Placeholder 3">
            <a:extLst>
              <a:ext uri="{FF2B5EF4-FFF2-40B4-BE49-F238E27FC236}">
                <a16:creationId xmlns:a16="http://schemas.microsoft.com/office/drawing/2014/main" id="{A4D4F9EF-A8A4-4A5C-B5D8-8D826D91A892}"/>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4681836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3BE52-28F8-4D48-83BE-64DAD672963D}"/>
              </a:ext>
            </a:extLst>
          </p:cNvPr>
          <p:cNvSpPr>
            <a:spLocks noGrp="1"/>
          </p:cNvSpPr>
          <p:nvPr>
            <p:ph type="title"/>
          </p:nvPr>
        </p:nvSpPr>
        <p:spPr/>
        <p:txBody>
          <a:bodyPr/>
          <a:lstStyle/>
          <a:p>
            <a:r>
              <a:rPr lang="en-US"/>
              <a:t>Instagram Posts Table | Viessmann - 17 of 26</a:t>
            </a:r>
          </a:p>
        </p:txBody>
      </p:sp>
      <p:graphicFrame>
        <p:nvGraphicFramePr>
          <p:cNvPr id="5" name="Table Placeholder 4">
            <a:extLst>
              <a:ext uri="{FF2B5EF4-FFF2-40B4-BE49-F238E27FC236}">
                <a16:creationId xmlns:a16="http://schemas.microsoft.com/office/drawing/2014/main" id="{005845DA-6D3C-4546-B6FF-F4237919B66C}"/>
              </a:ext>
            </a:extLst>
          </p:cNvPr>
          <p:cNvGraphicFramePr>
            <a:graphicFrameLocks noGrp="1"/>
          </p:cNvGraphicFramePr>
          <p:nvPr>
            <p:ph type="tbl" sz="quarter" idx="13"/>
            <p:extLst>
              <p:ext uri="{D42A27DB-BD31-4B8C-83A1-F6EECF244321}">
                <p14:modId xmlns:p14="http://schemas.microsoft.com/office/powerpoint/2010/main" val="1048606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67553564"/>
                    </a:ext>
                  </a:extLst>
                </a:gridCol>
                <a:gridCol w="1481327">
                  <a:extLst>
                    <a:ext uri="{9D8B030D-6E8A-4147-A177-3AD203B41FA5}">
                      <a16:colId xmlns:a16="http://schemas.microsoft.com/office/drawing/2014/main" val="3855521465"/>
                    </a:ext>
                  </a:extLst>
                </a:gridCol>
                <a:gridCol w="493776">
                  <a:extLst>
                    <a:ext uri="{9D8B030D-6E8A-4147-A177-3AD203B41FA5}">
                      <a16:colId xmlns:a16="http://schemas.microsoft.com/office/drawing/2014/main" val="2229800275"/>
                    </a:ext>
                  </a:extLst>
                </a:gridCol>
                <a:gridCol w="493776">
                  <a:extLst>
                    <a:ext uri="{9D8B030D-6E8A-4147-A177-3AD203B41FA5}">
                      <a16:colId xmlns:a16="http://schemas.microsoft.com/office/drawing/2014/main" val="2140391387"/>
                    </a:ext>
                  </a:extLst>
                </a:gridCol>
                <a:gridCol w="493776">
                  <a:extLst>
                    <a:ext uri="{9D8B030D-6E8A-4147-A177-3AD203B41FA5}">
                      <a16:colId xmlns:a16="http://schemas.microsoft.com/office/drawing/2014/main" val="4123338928"/>
                    </a:ext>
                  </a:extLst>
                </a:gridCol>
                <a:gridCol w="493776">
                  <a:extLst>
                    <a:ext uri="{9D8B030D-6E8A-4147-A177-3AD203B41FA5}">
                      <a16:colId xmlns:a16="http://schemas.microsoft.com/office/drawing/2014/main" val="139242136"/>
                    </a:ext>
                  </a:extLst>
                </a:gridCol>
                <a:gridCol w="493776">
                  <a:extLst>
                    <a:ext uri="{9D8B030D-6E8A-4147-A177-3AD203B41FA5}">
                      <a16:colId xmlns:a16="http://schemas.microsoft.com/office/drawing/2014/main" val="3080739912"/>
                    </a:ext>
                  </a:extLst>
                </a:gridCol>
                <a:gridCol w="493776">
                  <a:extLst>
                    <a:ext uri="{9D8B030D-6E8A-4147-A177-3AD203B41FA5}">
                      <a16:colId xmlns:a16="http://schemas.microsoft.com/office/drawing/2014/main" val="4053553013"/>
                    </a:ext>
                  </a:extLst>
                </a:gridCol>
                <a:gridCol w="493776">
                  <a:extLst>
                    <a:ext uri="{9D8B030D-6E8A-4147-A177-3AD203B41FA5}">
                      <a16:colId xmlns:a16="http://schemas.microsoft.com/office/drawing/2014/main" val="1170764710"/>
                    </a:ext>
                  </a:extLst>
                </a:gridCol>
                <a:gridCol w="493776">
                  <a:extLst>
                    <a:ext uri="{9D8B030D-6E8A-4147-A177-3AD203B41FA5}">
                      <a16:colId xmlns:a16="http://schemas.microsoft.com/office/drawing/2014/main" val="3608381072"/>
                    </a:ext>
                  </a:extLst>
                </a:gridCol>
                <a:gridCol w="493776">
                  <a:extLst>
                    <a:ext uri="{9D8B030D-6E8A-4147-A177-3AD203B41FA5}">
                      <a16:colId xmlns:a16="http://schemas.microsoft.com/office/drawing/2014/main" val="4171201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212292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- 2023-01-28 15:12:14</a:t>
                      </a:r>
                      <a:r>
                        <a:rPr kumimoji="0" lang="en-US" sz="1000" b="0" i="0" u="none" strike="noStrike" kern="1200" cap="none" spc="0" normalizeH="0" baseline="0" noProof="0">
                          <a:ln>
                            <a:noFill/>
                          </a:ln>
                          <a:solidFill>
                            <a:prstClr val="black"/>
                          </a:solidFill>
                          <a:effectLst/>
                          <a:uLnTx/>
                          <a:uFillTx/>
                          <a:latin typeface="+mn-lt"/>
                          <a:ea typeface="+mn-ea"/>
                          <a:cs typeface="+mn-cs"/>
                        </a:rPr>
                        <a:t>
 Einfach ein Fliegertyp! ✈️ Markus Eisenbichler (8.) zeigt, dass ihm die Skiflugschanze am Kulm definitiv liegt und landet als bester Deutscher im stimmungsvollen Auslauf von Bad Mitterndorf! 🎊 So darf es am Sonntag gerne weitergehen! 👏 #Winterfans #skijumping #skiflying #skifliegen #kulm #badmitterndorf #top10 #congrats #welldone @markuseisenbichler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38764120"/>
                  </a:ext>
                </a:extLst>
              </a:tr>
            </a:tbl>
          </a:graphicData>
        </a:graphic>
      </p:graphicFrame>
      <p:sp>
        <p:nvSpPr>
          <p:cNvPr id="4" name="Text Placeholder 3">
            <a:extLst>
              <a:ext uri="{FF2B5EF4-FFF2-40B4-BE49-F238E27FC236}">
                <a16:creationId xmlns:a16="http://schemas.microsoft.com/office/drawing/2014/main" id="{6A23B88D-3883-4A6C-A5B1-C8057D944672}"/>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6264078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3FABF-31DF-4698-BEB0-7C8376A7589E}"/>
              </a:ext>
            </a:extLst>
          </p:cNvPr>
          <p:cNvSpPr>
            <a:spLocks noGrp="1"/>
          </p:cNvSpPr>
          <p:nvPr>
            <p:ph type="title"/>
          </p:nvPr>
        </p:nvSpPr>
        <p:spPr/>
        <p:txBody>
          <a:bodyPr/>
          <a:lstStyle/>
          <a:p>
            <a:r>
              <a:rPr lang="en-US"/>
              <a:t>Instagram Posts Table | Viessmann - 18 of 26</a:t>
            </a:r>
          </a:p>
        </p:txBody>
      </p:sp>
      <p:graphicFrame>
        <p:nvGraphicFramePr>
          <p:cNvPr id="5" name="Table Placeholder 4">
            <a:extLst>
              <a:ext uri="{FF2B5EF4-FFF2-40B4-BE49-F238E27FC236}">
                <a16:creationId xmlns:a16="http://schemas.microsoft.com/office/drawing/2014/main" id="{D28ED91F-DE75-42C4-9A83-02CA50C09B73}"/>
              </a:ext>
            </a:extLst>
          </p:cNvPr>
          <p:cNvGraphicFramePr>
            <a:graphicFrameLocks noGrp="1"/>
          </p:cNvGraphicFramePr>
          <p:nvPr>
            <p:ph type="tbl" sz="quarter" idx="13"/>
            <p:extLst>
              <p:ext uri="{D42A27DB-BD31-4B8C-83A1-F6EECF244321}">
                <p14:modId xmlns:p14="http://schemas.microsoft.com/office/powerpoint/2010/main" val="1431053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90331337"/>
                    </a:ext>
                  </a:extLst>
                </a:gridCol>
                <a:gridCol w="1481327">
                  <a:extLst>
                    <a:ext uri="{9D8B030D-6E8A-4147-A177-3AD203B41FA5}">
                      <a16:colId xmlns:a16="http://schemas.microsoft.com/office/drawing/2014/main" val="55516160"/>
                    </a:ext>
                  </a:extLst>
                </a:gridCol>
                <a:gridCol w="493776">
                  <a:extLst>
                    <a:ext uri="{9D8B030D-6E8A-4147-A177-3AD203B41FA5}">
                      <a16:colId xmlns:a16="http://schemas.microsoft.com/office/drawing/2014/main" val="522919026"/>
                    </a:ext>
                  </a:extLst>
                </a:gridCol>
                <a:gridCol w="493776">
                  <a:extLst>
                    <a:ext uri="{9D8B030D-6E8A-4147-A177-3AD203B41FA5}">
                      <a16:colId xmlns:a16="http://schemas.microsoft.com/office/drawing/2014/main" val="2264405124"/>
                    </a:ext>
                  </a:extLst>
                </a:gridCol>
                <a:gridCol w="493776">
                  <a:extLst>
                    <a:ext uri="{9D8B030D-6E8A-4147-A177-3AD203B41FA5}">
                      <a16:colId xmlns:a16="http://schemas.microsoft.com/office/drawing/2014/main" val="1601832387"/>
                    </a:ext>
                  </a:extLst>
                </a:gridCol>
                <a:gridCol w="493776">
                  <a:extLst>
                    <a:ext uri="{9D8B030D-6E8A-4147-A177-3AD203B41FA5}">
                      <a16:colId xmlns:a16="http://schemas.microsoft.com/office/drawing/2014/main" val="4150050026"/>
                    </a:ext>
                  </a:extLst>
                </a:gridCol>
                <a:gridCol w="493776">
                  <a:extLst>
                    <a:ext uri="{9D8B030D-6E8A-4147-A177-3AD203B41FA5}">
                      <a16:colId xmlns:a16="http://schemas.microsoft.com/office/drawing/2014/main" val="1687946585"/>
                    </a:ext>
                  </a:extLst>
                </a:gridCol>
                <a:gridCol w="493776">
                  <a:extLst>
                    <a:ext uri="{9D8B030D-6E8A-4147-A177-3AD203B41FA5}">
                      <a16:colId xmlns:a16="http://schemas.microsoft.com/office/drawing/2014/main" val="3190326439"/>
                    </a:ext>
                  </a:extLst>
                </a:gridCol>
                <a:gridCol w="493776">
                  <a:extLst>
                    <a:ext uri="{9D8B030D-6E8A-4147-A177-3AD203B41FA5}">
                      <a16:colId xmlns:a16="http://schemas.microsoft.com/office/drawing/2014/main" val="3942287674"/>
                    </a:ext>
                  </a:extLst>
                </a:gridCol>
                <a:gridCol w="493776">
                  <a:extLst>
                    <a:ext uri="{9D8B030D-6E8A-4147-A177-3AD203B41FA5}">
                      <a16:colId xmlns:a16="http://schemas.microsoft.com/office/drawing/2014/main" val="3440340944"/>
                    </a:ext>
                  </a:extLst>
                </a:gridCol>
                <a:gridCol w="493776">
                  <a:extLst>
                    <a:ext uri="{9D8B030D-6E8A-4147-A177-3AD203B41FA5}">
                      <a16:colId xmlns:a16="http://schemas.microsoft.com/office/drawing/2014/main" val="1629434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761400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- 2023-01-28 14:40:10</a:t>
                      </a:r>
                      <a:r>
                        <a:rPr kumimoji="0" lang="en-US" sz="1000" b="0" i="0" u="none" strike="noStrike" kern="1200" cap="none" spc="0" normalizeH="0" baseline="0" noProof="0">
                          <a:ln>
                            <a:noFill/>
                          </a:ln>
                          <a:solidFill>
                            <a:prstClr val="black"/>
                          </a:solidFill>
                          <a:effectLst/>
                          <a:uLnTx/>
                          <a:uFillTx/>
                          <a:latin typeface="+mn-lt"/>
                          <a:ea typeface="+mn-ea"/>
                          <a:cs typeface="+mn-cs"/>
                        </a:rPr>
                        <a:t>
 Abreise mit zwei Podestplätzen im Gepäck! 🧳 Nach ihrem tollen 2. Platz am Freitag darf sich Nathalie Armbruster im zweiten Wettbewerb in Seefeld über den 3. Rang freuen! 🥳 Glückwunsch und eine gute Heimreise, Nathalie! 👋🇦🇹 #Winterfans #fisnordiccombined #nordischekombination #nordiccombinedtriple #seefeld #podium #congrats @nathalie.armbruster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72323328"/>
                  </a:ext>
                </a:extLst>
              </a:tr>
            </a:tbl>
          </a:graphicData>
        </a:graphic>
      </p:graphicFrame>
      <p:sp>
        <p:nvSpPr>
          <p:cNvPr id="4" name="Text Placeholder 3">
            <a:extLst>
              <a:ext uri="{FF2B5EF4-FFF2-40B4-BE49-F238E27FC236}">
                <a16:creationId xmlns:a16="http://schemas.microsoft.com/office/drawing/2014/main" id="{466519E4-EBF5-494C-8915-FBC037B5F41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103810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0B786-3DF4-474A-BE4B-2C1D2FA370C9}"/>
              </a:ext>
            </a:extLst>
          </p:cNvPr>
          <p:cNvSpPr>
            <a:spLocks noGrp="1"/>
          </p:cNvSpPr>
          <p:nvPr>
            <p:ph type="title"/>
          </p:nvPr>
        </p:nvSpPr>
        <p:spPr/>
        <p:txBody>
          <a:bodyPr/>
          <a:lstStyle/>
          <a:p>
            <a:r>
              <a:rPr lang="en-US"/>
              <a:t>Instagram Posts Table | Viessmann - 19 of 26</a:t>
            </a:r>
          </a:p>
        </p:txBody>
      </p:sp>
      <p:graphicFrame>
        <p:nvGraphicFramePr>
          <p:cNvPr id="5" name="Table Placeholder 4">
            <a:extLst>
              <a:ext uri="{FF2B5EF4-FFF2-40B4-BE49-F238E27FC236}">
                <a16:creationId xmlns:a16="http://schemas.microsoft.com/office/drawing/2014/main" id="{7048ED20-991E-47AE-9278-007BF92DBF4B}"/>
              </a:ext>
            </a:extLst>
          </p:cNvPr>
          <p:cNvGraphicFramePr>
            <a:graphicFrameLocks noGrp="1"/>
          </p:cNvGraphicFramePr>
          <p:nvPr>
            <p:ph type="tbl" sz="quarter" idx="13"/>
            <p:extLst>
              <p:ext uri="{D42A27DB-BD31-4B8C-83A1-F6EECF244321}">
                <p14:modId xmlns:p14="http://schemas.microsoft.com/office/powerpoint/2010/main" val="493702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638616214"/>
                    </a:ext>
                  </a:extLst>
                </a:gridCol>
                <a:gridCol w="1481327">
                  <a:extLst>
                    <a:ext uri="{9D8B030D-6E8A-4147-A177-3AD203B41FA5}">
                      <a16:colId xmlns:a16="http://schemas.microsoft.com/office/drawing/2014/main" val="3543195470"/>
                    </a:ext>
                  </a:extLst>
                </a:gridCol>
                <a:gridCol w="493776">
                  <a:extLst>
                    <a:ext uri="{9D8B030D-6E8A-4147-A177-3AD203B41FA5}">
                      <a16:colId xmlns:a16="http://schemas.microsoft.com/office/drawing/2014/main" val="1968962747"/>
                    </a:ext>
                  </a:extLst>
                </a:gridCol>
                <a:gridCol w="493776">
                  <a:extLst>
                    <a:ext uri="{9D8B030D-6E8A-4147-A177-3AD203B41FA5}">
                      <a16:colId xmlns:a16="http://schemas.microsoft.com/office/drawing/2014/main" val="2124162306"/>
                    </a:ext>
                  </a:extLst>
                </a:gridCol>
                <a:gridCol w="493776">
                  <a:extLst>
                    <a:ext uri="{9D8B030D-6E8A-4147-A177-3AD203B41FA5}">
                      <a16:colId xmlns:a16="http://schemas.microsoft.com/office/drawing/2014/main" val="714481842"/>
                    </a:ext>
                  </a:extLst>
                </a:gridCol>
                <a:gridCol w="493776">
                  <a:extLst>
                    <a:ext uri="{9D8B030D-6E8A-4147-A177-3AD203B41FA5}">
                      <a16:colId xmlns:a16="http://schemas.microsoft.com/office/drawing/2014/main" val="1166181476"/>
                    </a:ext>
                  </a:extLst>
                </a:gridCol>
                <a:gridCol w="493776">
                  <a:extLst>
                    <a:ext uri="{9D8B030D-6E8A-4147-A177-3AD203B41FA5}">
                      <a16:colId xmlns:a16="http://schemas.microsoft.com/office/drawing/2014/main" val="3329950523"/>
                    </a:ext>
                  </a:extLst>
                </a:gridCol>
                <a:gridCol w="493776">
                  <a:extLst>
                    <a:ext uri="{9D8B030D-6E8A-4147-A177-3AD203B41FA5}">
                      <a16:colId xmlns:a16="http://schemas.microsoft.com/office/drawing/2014/main" val="2276502081"/>
                    </a:ext>
                  </a:extLst>
                </a:gridCol>
                <a:gridCol w="493776">
                  <a:extLst>
                    <a:ext uri="{9D8B030D-6E8A-4147-A177-3AD203B41FA5}">
                      <a16:colId xmlns:a16="http://schemas.microsoft.com/office/drawing/2014/main" val="1680611771"/>
                    </a:ext>
                  </a:extLst>
                </a:gridCol>
                <a:gridCol w="493776">
                  <a:extLst>
                    <a:ext uri="{9D8B030D-6E8A-4147-A177-3AD203B41FA5}">
                      <a16:colId xmlns:a16="http://schemas.microsoft.com/office/drawing/2014/main" val="475962824"/>
                    </a:ext>
                  </a:extLst>
                </a:gridCol>
                <a:gridCol w="493776">
                  <a:extLst>
                    <a:ext uri="{9D8B030D-6E8A-4147-A177-3AD203B41FA5}">
                      <a16:colId xmlns:a16="http://schemas.microsoft.com/office/drawing/2014/main" val="229983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174254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- 2023-01-28 14:27:38</a:t>
                      </a:r>
                      <a:r>
                        <a:rPr kumimoji="0" lang="en-US" sz="1000" b="0" i="0" u="none" strike="noStrike" kern="1200" cap="none" spc="0" normalizeH="0" baseline="0" noProof="0">
                          <a:ln>
                            <a:noFill/>
                          </a:ln>
                          <a:solidFill>
                            <a:prstClr val="black"/>
                          </a:solidFill>
                          <a:effectLst/>
                          <a:uLnTx/>
                          <a:uFillTx/>
                          <a:latin typeface="+mn-lt"/>
                          <a:ea typeface="+mn-ea"/>
                          <a:cs typeface="+mn-cs"/>
                        </a:rPr>
                        <a:t>
 Langsam wird es unheimlich, Julian! 👻 Schon der fünfte Podestplatz in dieser Saison für Julian Schmid! Einfach brutal, wie du Woche für Woche ablieferst! 👏 #Winterfans #fisnordiccombined #nordischekombination #seefeld #nordiccombinedtriple #anotherpodium #greatrace @_julianschmid_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59665926"/>
                  </a:ext>
                </a:extLst>
              </a:tr>
            </a:tbl>
          </a:graphicData>
        </a:graphic>
      </p:graphicFrame>
      <p:sp>
        <p:nvSpPr>
          <p:cNvPr id="4" name="Text Placeholder 3">
            <a:extLst>
              <a:ext uri="{FF2B5EF4-FFF2-40B4-BE49-F238E27FC236}">
                <a16:creationId xmlns:a16="http://schemas.microsoft.com/office/drawing/2014/main" id="{5F565531-9E2E-4C8C-BB2C-0882F723BC85}"/>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376521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437F4-2C7C-49A0-8485-F229387B3CC7}"/>
              </a:ext>
            </a:extLst>
          </p:cNvPr>
          <p:cNvSpPr>
            <a:spLocks noGrp="1"/>
          </p:cNvSpPr>
          <p:nvPr>
            <p:ph type="title"/>
          </p:nvPr>
        </p:nvSpPr>
        <p:spPr/>
        <p:txBody>
          <a:bodyPr/>
          <a:lstStyle/>
          <a:p>
            <a:r>
              <a:rPr lang="en-US"/>
              <a:t>Instagram Posts Table | Viessmann - 20 of 26</a:t>
            </a:r>
          </a:p>
        </p:txBody>
      </p:sp>
      <p:graphicFrame>
        <p:nvGraphicFramePr>
          <p:cNvPr id="5" name="Table Placeholder 4">
            <a:extLst>
              <a:ext uri="{FF2B5EF4-FFF2-40B4-BE49-F238E27FC236}">
                <a16:creationId xmlns:a16="http://schemas.microsoft.com/office/drawing/2014/main" id="{30CBBAE2-0EA4-44A7-8924-02A10C5D4B7C}"/>
              </a:ext>
            </a:extLst>
          </p:cNvPr>
          <p:cNvGraphicFramePr>
            <a:graphicFrameLocks noGrp="1"/>
          </p:cNvGraphicFramePr>
          <p:nvPr>
            <p:ph type="tbl" sz="quarter" idx="13"/>
            <p:extLst>
              <p:ext uri="{D42A27DB-BD31-4B8C-83A1-F6EECF244321}">
                <p14:modId xmlns:p14="http://schemas.microsoft.com/office/powerpoint/2010/main" val="1834177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39361341"/>
                    </a:ext>
                  </a:extLst>
                </a:gridCol>
                <a:gridCol w="1481327">
                  <a:extLst>
                    <a:ext uri="{9D8B030D-6E8A-4147-A177-3AD203B41FA5}">
                      <a16:colId xmlns:a16="http://schemas.microsoft.com/office/drawing/2014/main" val="3025954420"/>
                    </a:ext>
                  </a:extLst>
                </a:gridCol>
                <a:gridCol w="493776">
                  <a:extLst>
                    <a:ext uri="{9D8B030D-6E8A-4147-A177-3AD203B41FA5}">
                      <a16:colId xmlns:a16="http://schemas.microsoft.com/office/drawing/2014/main" val="1342988458"/>
                    </a:ext>
                  </a:extLst>
                </a:gridCol>
                <a:gridCol w="493776">
                  <a:extLst>
                    <a:ext uri="{9D8B030D-6E8A-4147-A177-3AD203B41FA5}">
                      <a16:colId xmlns:a16="http://schemas.microsoft.com/office/drawing/2014/main" val="1310656615"/>
                    </a:ext>
                  </a:extLst>
                </a:gridCol>
                <a:gridCol w="493776">
                  <a:extLst>
                    <a:ext uri="{9D8B030D-6E8A-4147-A177-3AD203B41FA5}">
                      <a16:colId xmlns:a16="http://schemas.microsoft.com/office/drawing/2014/main" val="4245876025"/>
                    </a:ext>
                  </a:extLst>
                </a:gridCol>
                <a:gridCol w="493776">
                  <a:extLst>
                    <a:ext uri="{9D8B030D-6E8A-4147-A177-3AD203B41FA5}">
                      <a16:colId xmlns:a16="http://schemas.microsoft.com/office/drawing/2014/main" val="2277014620"/>
                    </a:ext>
                  </a:extLst>
                </a:gridCol>
                <a:gridCol w="493776">
                  <a:extLst>
                    <a:ext uri="{9D8B030D-6E8A-4147-A177-3AD203B41FA5}">
                      <a16:colId xmlns:a16="http://schemas.microsoft.com/office/drawing/2014/main" val="1622670691"/>
                    </a:ext>
                  </a:extLst>
                </a:gridCol>
                <a:gridCol w="493776">
                  <a:extLst>
                    <a:ext uri="{9D8B030D-6E8A-4147-A177-3AD203B41FA5}">
                      <a16:colId xmlns:a16="http://schemas.microsoft.com/office/drawing/2014/main" val="2481050414"/>
                    </a:ext>
                  </a:extLst>
                </a:gridCol>
                <a:gridCol w="493776">
                  <a:extLst>
                    <a:ext uri="{9D8B030D-6E8A-4147-A177-3AD203B41FA5}">
                      <a16:colId xmlns:a16="http://schemas.microsoft.com/office/drawing/2014/main" val="1314243786"/>
                    </a:ext>
                  </a:extLst>
                </a:gridCol>
                <a:gridCol w="493776">
                  <a:extLst>
                    <a:ext uri="{9D8B030D-6E8A-4147-A177-3AD203B41FA5}">
                      <a16:colId xmlns:a16="http://schemas.microsoft.com/office/drawing/2014/main" val="3183130734"/>
                    </a:ext>
                  </a:extLst>
                </a:gridCol>
                <a:gridCol w="493776">
                  <a:extLst>
                    <a:ext uri="{9D8B030D-6E8A-4147-A177-3AD203B41FA5}">
                      <a16:colId xmlns:a16="http://schemas.microsoft.com/office/drawing/2014/main" val="835362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865957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- 2023-01-28 13:12:17</a:t>
                      </a:r>
                      <a:r>
                        <a:rPr kumimoji="0" lang="en-US" sz="1000" b="0" i="0" u="none" strike="noStrike" kern="1200" cap="none" spc="0" normalizeH="0" baseline="0" noProof="0">
                          <a:ln>
                            <a:noFill/>
                          </a:ln>
                          <a:solidFill>
                            <a:prstClr val="black"/>
                          </a:solidFill>
                          <a:effectLst/>
                          <a:uLnTx/>
                          <a:uFillTx/>
                          <a:latin typeface="+mn-lt"/>
                          <a:ea typeface="+mn-ea"/>
                          <a:cs typeface="+mn-cs"/>
                        </a:rPr>
                        <a:t>
 Er hat's nochmal getan! 😎✌️ Beim zweiten Teil des Nordic Combined Triples in Seefeld wiederholt Julian Schmid als 3. sein starkes Ergebnis vom Freitag und muss sich in einem spannenden Duell um Rang 2 knapp seinem Teamkollegen Vinzenz Geiger geschlagen geben! Großartig, wie du dir den Podestplatz erkämpft hast, Julian! 💪👏 #Winterfans #fisnordiccombined #nordischekombination #seefeld #nordiccombinedtriple #anotherpodium #greatrace @_julianschmid_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34870688"/>
                  </a:ext>
                </a:extLst>
              </a:tr>
            </a:tbl>
          </a:graphicData>
        </a:graphic>
      </p:graphicFrame>
      <p:sp>
        <p:nvSpPr>
          <p:cNvPr id="4" name="Text Placeholder 3">
            <a:extLst>
              <a:ext uri="{FF2B5EF4-FFF2-40B4-BE49-F238E27FC236}">
                <a16:creationId xmlns:a16="http://schemas.microsoft.com/office/drawing/2014/main" id="{83590D6D-4527-4CC1-B0A9-92B823BD439B}"/>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238555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F6E9F-5F83-47D0-AC4A-7E66602C3511}"/>
              </a:ext>
            </a:extLst>
          </p:cNvPr>
          <p:cNvSpPr>
            <a:spLocks noGrp="1"/>
          </p:cNvSpPr>
          <p:nvPr>
            <p:ph type="title"/>
          </p:nvPr>
        </p:nvSpPr>
        <p:spPr/>
        <p:txBody>
          <a:bodyPr/>
          <a:lstStyle/>
          <a:p>
            <a:r>
              <a:rPr lang="en-US"/>
              <a:t>Instagram Posts Table | Viessmann - 21 of 26</a:t>
            </a:r>
          </a:p>
        </p:txBody>
      </p:sp>
      <p:graphicFrame>
        <p:nvGraphicFramePr>
          <p:cNvPr id="5" name="Table Placeholder 4">
            <a:extLst>
              <a:ext uri="{FF2B5EF4-FFF2-40B4-BE49-F238E27FC236}">
                <a16:creationId xmlns:a16="http://schemas.microsoft.com/office/drawing/2014/main" id="{9FC0CED6-B5B6-443B-B46E-4E0468D41869}"/>
              </a:ext>
            </a:extLst>
          </p:cNvPr>
          <p:cNvGraphicFramePr>
            <a:graphicFrameLocks noGrp="1"/>
          </p:cNvGraphicFramePr>
          <p:nvPr>
            <p:ph type="tbl" sz="quarter" idx="13"/>
            <p:extLst>
              <p:ext uri="{D42A27DB-BD31-4B8C-83A1-F6EECF244321}">
                <p14:modId xmlns:p14="http://schemas.microsoft.com/office/powerpoint/2010/main" val="220881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52763659"/>
                    </a:ext>
                  </a:extLst>
                </a:gridCol>
                <a:gridCol w="1481327">
                  <a:extLst>
                    <a:ext uri="{9D8B030D-6E8A-4147-A177-3AD203B41FA5}">
                      <a16:colId xmlns:a16="http://schemas.microsoft.com/office/drawing/2014/main" val="2863580839"/>
                    </a:ext>
                  </a:extLst>
                </a:gridCol>
                <a:gridCol w="493776">
                  <a:extLst>
                    <a:ext uri="{9D8B030D-6E8A-4147-A177-3AD203B41FA5}">
                      <a16:colId xmlns:a16="http://schemas.microsoft.com/office/drawing/2014/main" val="4231606804"/>
                    </a:ext>
                  </a:extLst>
                </a:gridCol>
                <a:gridCol w="493776">
                  <a:extLst>
                    <a:ext uri="{9D8B030D-6E8A-4147-A177-3AD203B41FA5}">
                      <a16:colId xmlns:a16="http://schemas.microsoft.com/office/drawing/2014/main" val="1497426899"/>
                    </a:ext>
                  </a:extLst>
                </a:gridCol>
                <a:gridCol w="493776">
                  <a:extLst>
                    <a:ext uri="{9D8B030D-6E8A-4147-A177-3AD203B41FA5}">
                      <a16:colId xmlns:a16="http://schemas.microsoft.com/office/drawing/2014/main" val="1119330805"/>
                    </a:ext>
                  </a:extLst>
                </a:gridCol>
                <a:gridCol w="493776">
                  <a:extLst>
                    <a:ext uri="{9D8B030D-6E8A-4147-A177-3AD203B41FA5}">
                      <a16:colId xmlns:a16="http://schemas.microsoft.com/office/drawing/2014/main" val="750522770"/>
                    </a:ext>
                  </a:extLst>
                </a:gridCol>
                <a:gridCol w="493776">
                  <a:extLst>
                    <a:ext uri="{9D8B030D-6E8A-4147-A177-3AD203B41FA5}">
                      <a16:colId xmlns:a16="http://schemas.microsoft.com/office/drawing/2014/main" val="2141174518"/>
                    </a:ext>
                  </a:extLst>
                </a:gridCol>
                <a:gridCol w="493776">
                  <a:extLst>
                    <a:ext uri="{9D8B030D-6E8A-4147-A177-3AD203B41FA5}">
                      <a16:colId xmlns:a16="http://schemas.microsoft.com/office/drawing/2014/main" val="1355645370"/>
                    </a:ext>
                  </a:extLst>
                </a:gridCol>
                <a:gridCol w="493776">
                  <a:extLst>
                    <a:ext uri="{9D8B030D-6E8A-4147-A177-3AD203B41FA5}">
                      <a16:colId xmlns:a16="http://schemas.microsoft.com/office/drawing/2014/main" val="3185380568"/>
                    </a:ext>
                  </a:extLst>
                </a:gridCol>
                <a:gridCol w="493776">
                  <a:extLst>
                    <a:ext uri="{9D8B030D-6E8A-4147-A177-3AD203B41FA5}">
                      <a16:colId xmlns:a16="http://schemas.microsoft.com/office/drawing/2014/main" val="3829416864"/>
                    </a:ext>
                  </a:extLst>
                </a:gridCol>
                <a:gridCol w="493776">
                  <a:extLst>
                    <a:ext uri="{9D8B030D-6E8A-4147-A177-3AD203B41FA5}">
                      <a16:colId xmlns:a16="http://schemas.microsoft.com/office/drawing/2014/main" val="1810774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692776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- 2023-01-28 11:36:21</a:t>
                      </a:r>
                      <a:r>
                        <a:rPr kumimoji="0" lang="en-US" sz="1000" b="0" i="0" u="none" strike="noStrike" kern="1200" cap="none" spc="0" normalizeH="0" baseline="0" noProof="0">
                          <a:ln>
                            <a:noFill/>
                          </a:ln>
                          <a:solidFill>
                            <a:prstClr val="black"/>
                          </a:solidFill>
                          <a:effectLst/>
                          <a:uLnTx/>
                          <a:uFillTx/>
                          <a:latin typeface="+mn-lt"/>
                          <a:ea typeface="+mn-ea"/>
                          <a:cs typeface="+mn-cs"/>
                        </a:rPr>
                        <a:t>
 EUROPAMEISTERIN! 🥇🤩 Selina Grotian feiert einen sensationellen Triumph bei der Biathlon-EM in Lenzerheide und läuft in der Verfolgung zur Goldmedaille! Das ist doch der absolute Wahnsinn! 🎉🎉🎉 #Winterfans #biathlon #lenzerheide #em #verfolgung #goldmedaille #glückwunsch @selinagrotian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14667518"/>
                  </a:ext>
                </a:extLst>
              </a:tr>
            </a:tbl>
          </a:graphicData>
        </a:graphic>
      </p:graphicFrame>
      <p:sp>
        <p:nvSpPr>
          <p:cNvPr id="4" name="Text Placeholder 3">
            <a:extLst>
              <a:ext uri="{FF2B5EF4-FFF2-40B4-BE49-F238E27FC236}">
                <a16:creationId xmlns:a16="http://schemas.microsoft.com/office/drawing/2014/main" id="{3C752A8D-8559-41F0-8CF4-151D75AE5EB3}"/>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0330100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9E367-2E1A-4862-A2E1-E259DE78F681}"/>
              </a:ext>
            </a:extLst>
          </p:cNvPr>
          <p:cNvSpPr>
            <a:spLocks noGrp="1"/>
          </p:cNvSpPr>
          <p:nvPr>
            <p:ph type="title"/>
          </p:nvPr>
        </p:nvSpPr>
        <p:spPr/>
        <p:txBody>
          <a:bodyPr/>
          <a:lstStyle/>
          <a:p>
            <a:r>
              <a:rPr lang="en-US"/>
              <a:t>Instagram Posts Table | Viessmann - 22 of 26</a:t>
            </a:r>
          </a:p>
        </p:txBody>
      </p:sp>
      <p:graphicFrame>
        <p:nvGraphicFramePr>
          <p:cNvPr id="5" name="Table Placeholder 4">
            <a:extLst>
              <a:ext uri="{FF2B5EF4-FFF2-40B4-BE49-F238E27FC236}">
                <a16:creationId xmlns:a16="http://schemas.microsoft.com/office/drawing/2014/main" id="{C0D68754-E0A4-4CAC-9D21-34AC381DF7A3}"/>
              </a:ext>
            </a:extLst>
          </p:cNvPr>
          <p:cNvGraphicFramePr>
            <a:graphicFrameLocks noGrp="1"/>
          </p:cNvGraphicFramePr>
          <p:nvPr>
            <p:ph type="tbl" sz="quarter" idx="13"/>
            <p:extLst>
              <p:ext uri="{D42A27DB-BD31-4B8C-83A1-F6EECF244321}">
                <p14:modId xmlns:p14="http://schemas.microsoft.com/office/powerpoint/2010/main" val="2902016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45210922"/>
                    </a:ext>
                  </a:extLst>
                </a:gridCol>
                <a:gridCol w="1481327">
                  <a:extLst>
                    <a:ext uri="{9D8B030D-6E8A-4147-A177-3AD203B41FA5}">
                      <a16:colId xmlns:a16="http://schemas.microsoft.com/office/drawing/2014/main" val="2004703524"/>
                    </a:ext>
                  </a:extLst>
                </a:gridCol>
                <a:gridCol w="493776">
                  <a:extLst>
                    <a:ext uri="{9D8B030D-6E8A-4147-A177-3AD203B41FA5}">
                      <a16:colId xmlns:a16="http://schemas.microsoft.com/office/drawing/2014/main" val="840584132"/>
                    </a:ext>
                  </a:extLst>
                </a:gridCol>
                <a:gridCol w="493776">
                  <a:extLst>
                    <a:ext uri="{9D8B030D-6E8A-4147-A177-3AD203B41FA5}">
                      <a16:colId xmlns:a16="http://schemas.microsoft.com/office/drawing/2014/main" val="2661326048"/>
                    </a:ext>
                  </a:extLst>
                </a:gridCol>
                <a:gridCol w="493776">
                  <a:extLst>
                    <a:ext uri="{9D8B030D-6E8A-4147-A177-3AD203B41FA5}">
                      <a16:colId xmlns:a16="http://schemas.microsoft.com/office/drawing/2014/main" val="1986996680"/>
                    </a:ext>
                  </a:extLst>
                </a:gridCol>
                <a:gridCol w="493776">
                  <a:extLst>
                    <a:ext uri="{9D8B030D-6E8A-4147-A177-3AD203B41FA5}">
                      <a16:colId xmlns:a16="http://schemas.microsoft.com/office/drawing/2014/main" val="2105171653"/>
                    </a:ext>
                  </a:extLst>
                </a:gridCol>
                <a:gridCol w="493776">
                  <a:extLst>
                    <a:ext uri="{9D8B030D-6E8A-4147-A177-3AD203B41FA5}">
                      <a16:colId xmlns:a16="http://schemas.microsoft.com/office/drawing/2014/main" val="3758584246"/>
                    </a:ext>
                  </a:extLst>
                </a:gridCol>
                <a:gridCol w="493776">
                  <a:extLst>
                    <a:ext uri="{9D8B030D-6E8A-4147-A177-3AD203B41FA5}">
                      <a16:colId xmlns:a16="http://schemas.microsoft.com/office/drawing/2014/main" val="1538305745"/>
                    </a:ext>
                  </a:extLst>
                </a:gridCol>
                <a:gridCol w="493776">
                  <a:extLst>
                    <a:ext uri="{9D8B030D-6E8A-4147-A177-3AD203B41FA5}">
                      <a16:colId xmlns:a16="http://schemas.microsoft.com/office/drawing/2014/main" val="2912313711"/>
                    </a:ext>
                  </a:extLst>
                </a:gridCol>
                <a:gridCol w="493776">
                  <a:extLst>
                    <a:ext uri="{9D8B030D-6E8A-4147-A177-3AD203B41FA5}">
                      <a16:colId xmlns:a16="http://schemas.microsoft.com/office/drawing/2014/main" val="3557310286"/>
                    </a:ext>
                  </a:extLst>
                </a:gridCol>
                <a:gridCol w="493776">
                  <a:extLst>
                    <a:ext uri="{9D8B030D-6E8A-4147-A177-3AD203B41FA5}">
                      <a16:colId xmlns:a16="http://schemas.microsoft.com/office/drawing/2014/main" val="146262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357079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- 2023-01-28 09:34:15</a:t>
                      </a:r>
                      <a:r>
                        <a:rPr kumimoji="0" lang="de-DE" sz="1000" b="0" i="0" u="none" strike="noStrike" kern="1200" cap="none" spc="0" normalizeH="0" baseline="0" noProof="0">
                          <a:ln>
                            <a:noFill/>
                          </a:ln>
                          <a:solidFill>
                            <a:prstClr val="black"/>
                          </a:solidFill>
                          <a:effectLst/>
                          <a:uLnTx/>
                          <a:uFillTx/>
                          <a:latin typeface="+mn-lt"/>
                          <a:ea typeface="+mn-ea"/>
                          <a:cs typeface="+mn-cs"/>
                        </a:rPr>
                        <a:t>
 Brauche ich für meine Wärmepumpe eine Fußbodenheizung? 🤔 In der vierten Ausgabe von „Laura fragt nach…!“ geht es um die Modernisierung der nachhaltigen Klimalösung! Seid gespannt! 🎥 #Winterfans #biathlon #wärmepumpe #expertenwissen #energielösung #expertenwissen @laura_dahlmeier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7930</a:t>
                      </a:r>
                    </a:p>
                  </a:txBody>
                  <a:tcPr/>
                </a:tc>
                <a:extLst>
                  <a:ext uri="{0D108BD9-81ED-4DB2-BD59-A6C34878D82A}">
                    <a16:rowId xmlns:a16="http://schemas.microsoft.com/office/drawing/2014/main" val="4101142485"/>
                  </a:ext>
                </a:extLst>
              </a:tr>
            </a:tbl>
          </a:graphicData>
        </a:graphic>
      </p:graphicFrame>
      <p:sp>
        <p:nvSpPr>
          <p:cNvPr id="4" name="Text Placeholder 3">
            <a:extLst>
              <a:ext uri="{FF2B5EF4-FFF2-40B4-BE49-F238E27FC236}">
                <a16:creationId xmlns:a16="http://schemas.microsoft.com/office/drawing/2014/main" id="{D03CD34E-0998-4229-929B-CE8186E71A94}"/>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7914089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D1BD5-96FC-4B01-95AA-6B2A66331378}"/>
              </a:ext>
            </a:extLst>
          </p:cNvPr>
          <p:cNvSpPr>
            <a:spLocks noGrp="1"/>
          </p:cNvSpPr>
          <p:nvPr>
            <p:ph type="title"/>
          </p:nvPr>
        </p:nvSpPr>
        <p:spPr/>
        <p:txBody>
          <a:bodyPr/>
          <a:lstStyle/>
          <a:p>
            <a:r>
              <a:rPr lang="en-US"/>
              <a:t>Instagram Posts Table | Viessmann - 23 of 26</a:t>
            </a:r>
          </a:p>
        </p:txBody>
      </p:sp>
      <p:graphicFrame>
        <p:nvGraphicFramePr>
          <p:cNvPr id="5" name="Table Placeholder 4">
            <a:extLst>
              <a:ext uri="{FF2B5EF4-FFF2-40B4-BE49-F238E27FC236}">
                <a16:creationId xmlns:a16="http://schemas.microsoft.com/office/drawing/2014/main" id="{363E7C7B-0F3C-4F24-AC1E-E18C250ADFBE}"/>
              </a:ext>
            </a:extLst>
          </p:cNvPr>
          <p:cNvGraphicFramePr>
            <a:graphicFrameLocks noGrp="1"/>
          </p:cNvGraphicFramePr>
          <p:nvPr>
            <p:ph type="tbl" sz="quarter" idx="13"/>
            <p:extLst>
              <p:ext uri="{D42A27DB-BD31-4B8C-83A1-F6EECF244321}">
                <p14:modId xmlns:p14="http://schemas.microsoft.com/office/powerpoint/2010/main" val="3427009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64814419"/>
                    </a:ext>
                  </a:extLst>
                </a:gridCol>
                <a:gridCol w="1481327">
                  <a:extLst>
                    <a:ext uri="{9D8B030D-6E8A-4147-A177-3AD203B41FA5}">
                      <a16:colId xmlns:a16="http://schemas.microsoft.com/office/drawing/2014/main" val="132218929"/>
                    </a:ext>
                  </a:extLst>
                </a:gridCol>
                <a:gridCol w="493776">
                  <a:extLst>
                    <a:ext uri="{9D8B030D-6E8A-4147-A177-3AD203B41FA5}">
                      <a16:colId xmlns:a16="http://schemas.microsoft.com/office/drawing/2014/main" val="2711813583"/>
                    </a:ext>
                  </a:extLst>
                </a:gridCol>
                <a:gridCol w="493776">
                  <a:extLst>
                    <a:ext uri="{9D8B030D-6E8A-4147-A177-3AD203B41FA5}">
                      <a16:colId xmlns:a16="http://schemas.microsoft.com/office/drawing/2014/main" val="2523240981"/>
                    </a:ext>
                  </a:extLst>
                </a:gridCol>
                <a:gridCol w="493776">
                  <a:extLst>
                    <a:ext uri="{9D8B030D-6E8A-4147-A177-3AD203B41FA5}">
                      <a16:colId xmlns:a16="http://schemas.microsoft.com/office/drawing/2014/main" val="2239861519"/>
                    </a:ext>
                  </a:extLst>
                </a:gridCol>
                <a:gridCol w="493776">
                  <a:extLst>
                    <a:ext uri="{9D8B030D-6E8A-4147-A177-3AD203B41FA5}">
                      <a16:colId xmlns:a16="http://schemas.microsoft.com/office/drawing/2014/main" val="1363843943"/>
                    </a:ext>
                  </a:extLst>
                </a:gridCol>
                <a:gridCol w="493776">
                  <a:extLst>
                    <a:ext uri="{9D8B030D-6E8A-4147-A177-3AD203B41FA5}">
                      <a16:colId xmlns:a16="http://schemas.microsoft.com/office/drawing/2014/main" val="3312558009"/>
                    </a:ext>
                  </a:extLst>
                </a:gridCol>
                <a:gridCol w="493776">
                  <a:extLst>
                    <a:ext uri="{9D8B030D-6E8A-4147-A177-3AD203B41FA5}">
                      <a16:colId xmlns:a16="http://schemas.microsoft.com/office/drawing/2014/main" val="1055872426"/>
                    </a:ext>
                  </a:extLst>
                </a:gridCol>
                <a:gridCol w="493776">
                  <a:extLst>
                    <a:ext uri="{9D8B030D-6E8A-4147-A177-3AD203B41FA5}">
                      <a16:colId xmlns:a16="http://schemas.microsoft.com/office/drawing/2014/main" val="2421287507"/>
                    </a:ext>
                  </a:extLst>
                </a:gridCol>
                <a:gridCol w="493776">
                  <a:extLst>
                    <a:ext uri="{9D8B030D-6E8A-4147-A177-3AD203B41FA5}">
                      <a16:colId xmlns:a16="http://schemas.microsoft.com/office/drawing/2014/main" val="1108542252"/>
                    </a:ext>
                  </a:extLst>
                </a:gridCol>
                <a:gridCol w="493776">
                  <a:extLst>
                    <a:ext uri="{9D8B030D-6E8A-4147-A177-3AD203B41FA5}">
                      <a16:colId xmlns:a16="http://schemas.microsoft.com/office/drawing/2014/main" val="608854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335340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- 2023-01-27 17:20:08</a:t>
                      </a:r>
                      <a:r>
                        <a:rPr kumimoji="0" lang="de-DE" sz="1000" b="0" i="0" u="none" strike="noStrike" kern="1200" cap="none" spc="0" normalizeH="0" baseline="0" noProof="0">
                          <a:ln>
                            <a:noFill/>
                          </a:ln>
                          <a:solidFill>
                            <a:prstClr val="black"/>
                          </a:solidFill>
                          <a:effectLst/>
                          <a:uLnTx/>
                          <a:uFillTx/>
                          <a:latin typeface="+mn-lt"/>
                          <a:ea typeface="+mn-ea"/>
                          <a:cs typeface="+mn-cs"/>
                        </a:rPr>
                        <a:t>
 Schon als Kind ein großer Biathlon-Fan! 👧 Vanessa Voigt hat schon in ihrer Kindheit viel Zeit am Rand der Biathlonstrecke in Oberhof verbracht und ihre großen Idole angefeuert! Wer das war, seht ihr im Clip! 😉 #Winterfans #biathlon #oberhof #kindheit #idole #fan #vorbild @van.essavgt @denise.herrmann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8197</a:t>
                      </a:r>
                    </a:p>
                  </a:txBody>
                  <a:tcPr/>
                </a:tc>
                <a:extLst>
                  <a:ext uri="{0D108BD9-81ED-4DB2-BD59-A6C34878D82A}">
                    <a16:rowId xmlns:a16="http://schemas.microsoft.com/office/drawing/2014/main" val="2739977880"/>
                  </a:ext>
                </a:extLst>
              </a:tr>
            </a:tbl>
          </a:graphicData>
        </a:graphic>
      </p:graphicFrame>
      <p:sp>
        <p:nvSpPr>
          <p:cNvPr id="4" name="Text Placeholder 3">
            <a:extLst>
              <a:ext uri="{FF2B5EF4-FFF2-40B4-BE49-F238E27FC236}">
                <a16:creationId xmlns:a16="http://schemas.microsoft.com/office/drawing/2014/main" id="{95CB1205-78D6-43C1-ADBE-03EF0C76ED2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5582813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CB94F-828C-4E55-9C58-D678F55C9B16}"/>
              </a:ext>
            </a:extLst>
          </p:cNvPr>
          <p:cNvSpPr>
            <a:spLocks noGrp="1"/>
          </p:cNvSpPr>
          <p:nvPr>
            <p:ph type="title"/>
          </p:nvPr>
        </p:nvSpPr>
        <p:spPr/>
        <p:txBody>
          <a:bodyPr/>
          <a:lstStyle/>
          <a:p>
            <a:r>
              <a:rPr lang="en-US"/>
              <a:t>Instagram Posts Table | Viessmann - 24 of 26</a:t>
            </a:r>
          </a:p>
        </p:txBody>
      </p:sp>
      <p:graphicFrame>
        <p:nvGraphicFramePr>
          <p:cNvPr id="5" name="Table Placeholder 4">
            <a:extLst>
              <a:ext uri="{FF2B5EF4-FFF2-40B4-BE49-F238E27FC236}">
                <a16:creationId xmlns:a16="http://schemas.microsoft.com/office/drawing/2014/main" id="{C31E0593-FCF5-4A0C-9F66-E934055749F8}"/>
              </a:ext>
            </a:extLst>
          </p:cNvPr>
          <p:cNvGraphicFramePr>
            <a:graphicFrameLocks noGrp="1"/>
          </p:cNvGraphicFramePr>
          <p:nvPr>
            <p:ph type="tbl" sz="quarter" idx="13"/>
            <p:extLst>
              <p:ext uri="{D42A27DB-BD31-4B8C-83A1-F6EECF244321}">
                <p14:modId xmlns:p14="http://schemas.microsoft.com/office/powerpoint/2010/main" val="1703279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335783694"/>
                    </a:ext>
                  </a:extLst>
                </a:gridCol>
                <a:gridCol w="1481327">
                  <a:extLst>
                    <a:ext uri="{9D8B030D-6E8A-4147-A177-3AD203B41FA5}">
                      <a16:colId xmlns:a16="http://schemas.microsoft.com/office/drawing/2014/main" val="3696436969"/>
                    </a:ext>
                  </a:extLst>
                </a:gridCol>
                <a:gridCol w="493776">
                  <a:extLst>
                    <a:ext uri="{9D8B030D-6E8A-4147-A177-3AD203B41FA5}">
                      <a16:colId xmlns:a16="http://schemas.microsoft.com/office/drawing/2014/main" val="1132271309"/>
                    </a:ext>
                  </a:extLst>
                </a:gridCol>
                <a:gridCol w="493776">
                  <a:extLst>
                    <a:ext uri="{9D8B030D-6E8A-4147-A177-3AD203B41FA5}">
                      <a16:colId xmlns:a16="http://schemas.microsoft.com/office/drawing/2014/main" val="4121187977"/>
                    </a:ext>
                  </a:extLst>
                </a:gridCol>
                <a:gridCol w="493776">
                  <a:extLst>
                    <a:ext uri="{9D8B030D-6E8A-4147-A177-3AD203B41FA5}">
                      <a16:colId xmlns:a16="http://schemas.microsoft.com/office/drawing/2014/main" val="1014746702"/>
                    </a:ext>
                  </a:extLst>
                </a:gridCol>
                <a:gridCol w="493776">
                  <a:extLst>
                    <a:ext uri="{9D8B030D-6E8A-4147-A177-3AD203B41FA5}">
                      <a16:colId xmlns:a16="http://schemas.microsoft.com/office/drawing/2014/main" val="3547663259"/>
                    </a:ext>
                  </a:extLst>
                </a:gridCol>
                <a:gridCol w="493776">
                  <a:extLst>
                    <a:ext uri="{9D8B030D-6E8A-4147-A177-3AD203B41FA5}">
                      <a16:colId xmlns:a16="http://schemas.microsoft.com/office/drawing/2014/main" val="1999143715"/>
                    </a:ext>
                  </a:extLst>
                </a:gridCol>
                <a:gridCol w="493776">
                  <a:extLst>
                    <a:ext uri="{9D8B030D-6E8A-4147-A177-3AD203B41FA5}">
                      <a16:colId xmlns:a16="http://schemas.microsoft.com/office/drawing/2014/main" val="1561856771"/>
                    </a:ext>
                  </a:extLst>
                </a:gridCol>
                <a:gridCol w="493776">
                  <a:extLst>
                    <a:ext uri="{9D8B030D-6E8A-4147-A177-3AD203B41FA5}">
                      <a16:colId xmlns:a16="http://schemas.microsoft.com/office/drawing/2014/main" val="3042863333"/>
                    </a:ext>
                  </a:extLst>
                </a:gridCol>
                <a:gridCol w="493776">
                  <a:extLst>
                    <a:ext uri="{9D8B030D-6E8A-4147-A177-3AD203B41FA5}">
                      <a16:colId xmlns:a16="http://schemas.microsoft.com/office/drawing/2014/main" val="45054032"/>
                    </a:ext>
                  </a:extLst>
                </a:gridCol>
                <a:gridCol w="493776">
                  <a:extLst>
                    <a:ext uri="{9D8B030D-6E8A-4147-A177-3AD203B41FA5}">
                      <a16:colId xmlns:a16="http://schemas.microsoft.com/office/drawing/2014/main" val="4029704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437355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- 2023-01-27 15:45:00</a:t>
                      </a:r>
                      <a:r>
                        <a:rPr kumimoji="0" lang="en-US" sz="1000" b="0" i="0" u="none" strike="noStrike" kern="1200" cap="none" spc="0" normalizeH="0" baseline="0" noProof="0">
                          <a:ln>
                            <a:noFill/>
                          </a:ln>
                          <a:solidFill>
                            <a:prstClr val="black"/>
                          </a:solidFill>
                          <a:effectLst/>
                          <a:uLnTx/>
                          <a:uFillTx/>
                          <a:latin typeface="+mn-lt"/>
                          <a:ea typeface="+mn-ea"/>
                          <a:cs typeface="+mn-cs"/>
                        </a:rPr>
                        <a:t>
 Fantastische Neuigkeiten aus der Schweiz! 🇨🇭 Philipp Nawrath zeigt im EM-Sprint in Lenzerheide eine hervorragende Vorstellung in der Loipe und krönt sich trotz zwei Schießfehlern zum Bronzemedaillen-Gewinner. 🥳🥉 #Winterfans #biathlon #lenzerheide #em #sprint #medaille #glückwunsch #verdient @philippnawrathbiathlon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75610415"/>
                  </a:ext>
                </a:extLst>
              </a:tr>
            </a:tbl>
          </a:graphicData>
        </a:graphic>
      </p:graphicFrame>
      <p:sp>
        <p:nvSpPr>
          <p:cNvPr id="4" name="Text Placeholder 3">
            <a:extLst>
              <a:ext uri="{FF2B5EF4-FFF2-40B4-BE49-F238E27FC236}">
                <a16:creationId xmlns:a16="http://schemas.microsoft.com/office/drawing/2014/main" id="{6263F3EA-A568-43F3-9367-956C3DAB978D}"/>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2600430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8BF89-B0BF-4E56-AF87-8F4E6558D34A}"/>
              </a:ext>
            </a:extLst>
          </p:cNvPr>
          <p:cNvSpPr>
            <a:spLocks noGrp="1"/>
          </p:cNvSpPr>
          <p:nvPr>
            <p:ph type="title"/>
          </p:nvPr>
        </p:nvSpPr>
        <p:spPr/>
        <p:txBody>
          <a:bodyPr/>
          <a:lstStyle/>
          <a:p>
            <a:r>
              <a:rPr lang="en-US"/>
              <a:t>Instagram Posts Table | Viessmann - 25 of 26</a:t>
            </a:r>
          </a:p>
        </p:txBody>
      </p:sp>
      <p:graphicFrame>
        <p:nvGraphicFramePr>
          <p:cNvPr id="5" name="Table Placeholder 4">
            <a:extLst>
              <a:ext uri="{FF2B5EF4-FFF2-40B4-BE49-F238E27FC236}">
                <a16:creationId xmlns:a16="http://schemas.microsoft.com/office/drawing/2014/main" id="{82D9F411-8FF9-4642-AA9F-04E2E3D09C8A}"/>
              </a:ext>
            </a:extLst>
          </p:cNvPr>
          <p:cNvGraphicFramePr>
            <a:graphicFrameLocks noGrp="1"/>
          </p:cNvGraphicFramePr>
          <p:nvPr>
            <p:ph type="tbl" sz="quarter" idx="13"/>
            <p:extLst>
              <p:ext uri="{D42A27DB-BD31-4B8C-83A1-F6EECF244321}">
                <p14:modId xmlns:p14="http://schemas.microsoft.com/office/powerpoint/2010/main" val="3500452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3842236"/>
                    </a:ext>
                  </a:extLst>
                </a:gridCol>
                <a:gridCol w="1481327">
                  <a:extLst>
                    <a:ext uri="{9D8B030D-6E8A-4147-A177-3AD203B41FA5}">
                      <a16:colId xmlns:a16="http://schemas.microsoft.com/office/drawing/2014/main" val="3286870535"/>
                    </a:ext>
                  </a:extLst>
                </a:gridCol>
                <a:gridCol w="493776">
                  <a:extLst>
                    <a:ext uri="{9D8B030D-6E8A-4147-A177-3AD203B41FA5}">
                      <a16:colId xmlns:a16="http://schemas.microsoft.com/office/drawing/2014/main" val="3824325143"/>
                    </a:ext>
                  </a:extLst>
                </a:gridCol>
                <a:gridCol w="493776">
                  <a:extLst>
                    <a:ext uri="{9D8B030D-6E8A-4147-A177-3AD203B41FA5}">
                      <a16:colId xmlns:a16="http://schemas.microsoft.com/office/drawing/2014/main" val="3760625940"/>
                    </a:ext>
                  </a:extLst>
                </a:gridCol>
                <a:gridCol w="493776">
                  <a:extLst>
                    <a:ext uri="{9D8B030D-6E8A-4147-A177-3AD203B41FA5}">
                      <a16:colId xmlns:a16="http://schemas.microsoft.com/office/drawing/2014/main" val="2888803961"/>
                    </a:ext>
                  </a:extLst>
                </a:gridCol>
                <a:gridCol w="493776">
                  <a:extLst>
                    <a:ext uri="{9D8B030D-6E8A-4147-A177-3AD203B41FA5}">
                      <a16:colId xmlns:a16="http://schemas.microsoft.com/office/drawing/2014/main" val="3492423987"/>
                    </a:ext>
                  </a:extLst>
                </a:gridCol>
                <a:gridCol w="493776">
                  <a:extLst>
                    <a:ext uri="{9D8B030D-6E8A-4147-A177-3AD203B41FA5}">
                      <a16:colId xmlns:a16="http://schemas.microsoft.com/office/drawing/2014/main" val="2639114956"/>
                    </a:ext>
                  </a:extLst>
                </a:gridCol>
                <a:gridCol w="493776">
                  <a:extLst>
                    <a:ext uri="{9D8B030D-6E8A-4147-A177-3AD203B41FA5}">
                      <a16:colId xmlns:a16="http://schemas.microsoft.com/office/drawing/2014/main" val="1145179897"/>
                    </a:ext>
                  </a:extLst>
                </a:gridCol>
                <a:gridCol w="493776">
                  <a:extLst>
                    <a:ext uri="{9D8B030D-6E8A-4147-A177-3AD203B41FA5}">
                      <a16:colId xmlns:a16="http://schemas.microsoft.com/office/drawing/2014/main" val="511629253"/>
                    </a:ext>
                  </a:extLst>
                </a:gridCol>
                <a:gridCol w="493776">
                  <a:extLst>
                    <a:ext uri="{9D8B030D-6E8A-4147-A177-3AD203B41FA5}">
                      <a16:colId xmlns:a16="http://schemas.microsoft.com/office/drawing/2014/main" val="1225511872"/>
                    </a:ext>
                  </a:extLst>
                </a:gridCol>
                <a:gridCol w="493776">
                  <a:extLst>
                    <a:ext uri="{9D8B030D-6E8A-4147-A177-3AD203B41FA5}">
                      <a16:colId xmlns:a16="http://schemas.microsoft.com/office/drawing/2014/main" val="2522202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24495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- 2023-01-27 15:23:11</a:t>
                      </a:r>
                      <a:r>
                        <a:rPr kumimoji="0" lang="en-US" sz="1000" b="0" i="0" u="none" strike="noStrike" kern="1200" cap="none" spc="0" normalizeH="0" baseline="0" noProof="0">
                          <a:ln>
                            <a:noFill/>
                          </a:ln>
                          <a:solidFill>
                            <a:prstClr val="black"/>
                          </a:solidFill>
                          <a:effectLst/>
                          <a:uLnTx/>
                          <a:uFillTx/>
                          <a:latin typeface="+mn-lt"/>
                          <a:ea typeface="+mn-ea"/>
                          <a:cs typeface="+mn-cs"/>
                        </a:rPr>
                        <a:t>
 Die Steilvorlage für ein spannendes Wochenende beim Nordic Combined Triple in Seefeld! 😎🇦🇹 Glückwunsch zu deinem fünften Podestplatz in der laufenden Saison, Julian! 🥳 #Winterfans #fisnordiccombined #nordischekombination #seefeld #nordictriple #nicerace #keepgoing @_julianschmid_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71094736"/>
                  </a:ext>
                </a:extLst>
              </a:tr>
            </a:tbl>
          </a:graphicData>
        </a:graphic>
      </p:graphicFrame>
      <p:sp>
        <p:nvSpPr>
          <p:cNvPr id="4" name="Text Placeholder 3">
            <a:extLst>
              <a:ext uri="{FF2B5EF4-FFF2-40B4-BE49-F238E27FC236}">
                <a16:creationId xmlns:a16="http://schemas.microsoft.com/office/drawing/2014/main" id="{D8567EA4-2795-4F03-B97B-FDF3148523EA}"/>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5376457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CA6FD-73A7-4ABB-A2BC-882E5B237969}"/>
              </a:ext>
            </a:extLst>
          </p:cNvPr>
          <p:cNvSpPr>
            <a:spLocks noGrp="1"/>
          </p:cNvSpPr>
          <p:nvPr>
            <p:ph type="title"/>
          </p:nvPr>
        </p:nvSpPr>
        <p:spPr/>
        <p:txBody>
          <a:bodyPr/>
          <a:lstStyle/>
          <a:p>
            <a:r>
              <a:rPr lang="en-US"/>
              <a:t>Instagram Posts Table | Viessmann - 26 of 26</a:t>
            </a:r>
          </a:p>
        </p:txBody>
      </p:sp>
      <p:graphicFrame>
        <p:nvGraphicFramePr>
          <p:cNvPr id="5" name="Table Placeholder 4">
            <a:extLst>
              <a:ext uri="{FF2B5EF4-FFF2-40B4-BE49-F238E27FC236}">
                <a16:creationId xmlns:a16="http://schemas.microsoft.com/office/drawing/2014/main" id="{3356E62F-4C12-4C9E-A7D6-F4D4F2FAE095}"/>
              </a:ext>
            </a:extLst>
          </p:cNvPr>
          <p:cNvGraphicFramePr>
            <a:graphicFrameLocks noGrp="1"/>
          </p:cNvGraphicFramePr>
          <p:nvPr>
            <p:ph type="tbl" sz="quarter" idx="13"/>
            <p:extLst>
              <p:ext uri="{D42A27DB-BD31-4B8C-83A1-F6EECF244321}">
                <p14:modId xmlns:p14="http://schemas.microsoft.com/office/powerpoint/2010/main" val="1735394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02506088"/>
                    </a:ext>
                  </a:extLst>
                </a:gridCol>
                <a:gridCol w="1481327">
                  <a:extLst>
                    <a:ext uri="{9D8B030D-6E8A-4147-A177-3AD203B41FA5}">
                      <a16:colId xmlns:a16="http://schemas.microsoft.com/office/drawing/2014/main" val="743595800"/>
                    </a:ext>
                  </a:extLst>
                </a:gridCol>
                <a:gridCol w="493776">
                  <a:extLst>
                    <a:ext uri="{9D8B030D-6E8A-4147-A177-3AD203B41FA5}">
                      <a16:colId xmlns:a16="http://schemas.microsoft.com/office/drawing/2014/main" val="1754235210"/>
                    </a:ext>
                  </a:extLst>
                </a:gridCol>
                <a:gridCol w="493776">
                  <a:extLst>
                    <a:ext uri="{9D8B030D-6E8A-4147-A177-3AD203B41FA5}">
                      <a16:colId xmlns:a16="http://schemas.microsoft.com/office/drawing/2014/main" val="12422237"/>
                    </a:ext>
                  </a:extLst>
                </a:gridCol>
                <a:gridCol w="493776">
                  <a:extLst>
                    <a:ext uri="{9D8B030D-6E8A-4147-A177-3AD203B41FA5}">
                      <a16:colId xmlns:a16="http://schemas.microsoft.com/office/drawing/2014/main" val="4162275985"/>
                    </a:ext>
                  </a:extLst>
                </a:gridCol>
                <a:gridCol w="493776">
                  <a:extLst>
                    <a:ext uri="{9D8B030D-6E8A-4147-A177-3AD203B41FA5}">
                      <a16:colId xmlns:a16="http://schemas.microsoft.com/office/drawing/2014/main" val="1254561182"/>
                    </a:ext>
                  </a:extLst>
                </a:gridCol>
                <a:gridCol w="493776">
                  <a:extLst>
                    <a:ext uri="{9D8B030D-6E8A-4147-A177-3AD203B41FA5}">
                      <a16:colId xmlns:a16="http://schemas.microsoft.com/office/drawing/2014/main" val="624743920"/>
                    </a:ext>
                  </a:extLst>
                </a:gridCol>
                <a:gridCol w="493776">
                  <a:extLst>
                    <a:ext uri="{9D8B030D-6E8A-4147-A177-3AD203B41FA5}">
                      <a16:colId xmlns:a16="http://schemas.microsoft.com/office/drawing/2014/main" val="2678452050"/>
                    </a:ext>
                  </a:extLst>
                </a:gridCol>
                <a:gridCol w="493776">
                  <a:extLst>
                    <a:ext uri="{9D8B030D-6E8A-4147-A177-3AD203B41FA5}">
                      <a16:colId xmlns:a16="http://schemas.microsoft.com/office/drawing/2014/main" val="3378002045"/>
                    </a:ext>
                  </a:extLst>
                </a:gridCol>
                <a:gridCol w="493776">
                  <a:extLst>
                    <a:ext uri="{9D8B030D-6E8A-4147-A177-3AD203B41FA5}">
                      <a16:colId xmlns:a16="http://schemas.microsoft.com/office/drawing/2014/main" val="2053431795"/>
                    </a:ext>
                  </a:extLst>
                </a:gridCol>
                <a:gridCol w="493776">
                  <a:extLst>
                    <a:ext uri="{9D8B030D-6E8A-4147-A177-3AD203B41FA5}">
                      <a16:colId xmlns:a16="http://schemas.microsoft.com/office/drawing/2014/main" val="934130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385604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- 2023-01-27 14:29:55</a:t>
                      </a:r>
                      <a:r>
                        <a:rPr kumimoji="0" lang="en-US" sz="1000" b="0" i="0" u="none" strike="noStrike" kern="1200" cap="none" spc="0" normalizeH="0" baseline="0" noProof="0">
                          <a:ln>
                            <a:noFill/>
                          </a:ln>
                          <a:solidFill>
                            <a:prstClr val="black"/>
                          </a:solidFill>
                          <a:effectLst/>
                          <a:uLnTx/>
                          <a:uFillTx/>
                          <a:latin typeface="+mn-lt"/>
                          <a:ea typeface="+mn-ea"/>
                          <a:cs typeface="+mn-cs"/>
                        </a:rPr>
                        <a:t>
 Die Seefeld-Show geht weiter! 😅 Julian Schmid zeigt eine bärenstarke Leistung in der Loipe, lässt auf den letzten Metern Jarl Magnus Riiber stehen und sichert sich zum Auftakt des Nordic Combined Triples in Seefeld Platz 3. 🤩💪 Stark, am Wochenende kann es so weiter gehen! 😎 #Winterfans #fisnordiccombined #nordischekombination #seefeld #triple #anotherpodium #letsgo @_julianschmid_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95879814"/>
                  </a:ext>
                </a:extLst>
              </a:tr>
            </a:tbl>
          </a:graphicData>
        </a:graphic>
      </p:graphicFrame>
      <p:sp>
        <p:nvSpPr>
          <p:cNvPr id="4" name="Text Placeholder 3">
            <a:extLst>
              <a:ext uri="{FF2B5EF4-FFF2-40B4-BE49-F238E27FC236}">
                <a16:creationId xmlns:a16="http://schemas.microsoft.com/office/drawing/2014/main" id="{764ED3E1-AE33-4267-9BF9-3FA42FFA53B7}"/>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0119383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6E7B2-83EF-495F-B386-E0DE4D8A7531}"/>
              </a:ext>
            </a:extLst>
          </p:cNvPr>
          <p:cNvSpPr>
            <a:spLocks noGrp="1"/>
          </p:cNvSpPr>
          <p:nvPr>
            <p:ph type="title"/>
          </p:nvPr>
        </p:nvSpPr>
        <p:spPr/>
        <p:txBody>
          <a:bodyPr/>
          <a:lstStyle/>
          <a:p>
            <a:r>
              <a:rPr lang="en-US"/>
              <a:t>Instagram Stories Table  | Viessmann - 1 of 7</a:t>
            </a:r>
          </a:p>
        </p:txBody>
      </p:sp>
      <p:graphicFrame>
        <p:nvGraphicFramePr>
          <p:cNvPr id="5" name="Table Placeholder 4">
            <a:extLst>
              <a:ext uri="{FF2B5EF4-FFF2-40B4-BE49-F238E27FC236}">
                <a16:creationId xmlns:a16="http://schemas.microsoft.com/office/drawing/2014/main" id="{01F03062-568B-4B8B-B3A2-EC7D3A1FCD9B}"/>
              </a:ext>
            </a:extLst>
          </p:cNvPr>
          <p:cNvGraphicFramePr>
            <a:graphicFrameLocks noGrp="1"/>
          </p:cNvGraphicFramePr>
          <p:nvPr>
            <p:ph type="tbl" sz="quarter" idx="13"/>
            <p:extLst>
              <p:ext uri="{D42A27DB-BD31-4B8C-83A1-F6EECF244321}">
                <p14:modId xmlns:p14="http://schemas.microsoft.com/office/powerpoint/2010/main" val="1107417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1579906"/>
                    </a:ext>
                  </a:extLst>
                </a:gridCol>
                <a:gridCol w="740664">
                  <a:extLst>
                    <a:ext uri="{9D8B030D-6E8A-4147-A177-3AD203B41FA5}">
                      <a16:colId xmlns:a16="http://schemas.microsoft.com/office/drawing/2014/main" val="939962701"/>
                    </a:ext>
                  </a:extLst>
                </a:gridCol>
                <a:gridCol w="740664">
                  <a:extLst>
                    <a:ext uri="{9D8B030D-6E8A-4147-A177-3AD203B41FA5}">
                      <a16:colId xmlns:a16="http://schemas.microsoft.com/office/drawing/2014/main" val="1046836782"/>
                    </a:ext>
                  </a:extLst>
                </a:gridCol>
                <a:gridCol w="740664">
                  <a:extLst>
                    <a:ext uri="{9D8B030D-6E8A-4147-A177-3AD203B41FA5}">
                      <a16:colId xmlns:a16="http://schemas.microsoft.com/office/drawing/2014/main" val="4067921784"/>
                    </a:ext>
                  </a:extLst>
                </a:gridCol>
                <a:gridCol w="740664">
                  <a:extLst>
                    <a:ext uri="{9D8B030D-6E8A-4147-A177-3AD203B41FA5}">
                      <a16:colId xmlns:a16="http://schemas.microsoft.com/office/drawing/2014/main" val="1159522598"/>
                    </a:ext>
                  </a:extLst>
                </a:gridCol>
                <a:gridCol w="740664">
                  <a:extLst>
                    <a:ext uri="{9D8B030D-6E8A-4147-A177-3AD203B41FA5}">
                      <a16:colId xmlns:a16="http://schemas.microsoft.com/office/drawing/2014/main" val="475289721"/>
                    </a:ext>
                  </a:extLst>
                </a:gridCol>
                <a:gridCol w="740664">
                  <a:extLst>
                    <a:ext uri="{9D8B030D-6E8A-4147-A177-3AD203B41FA5}">
                      <a16:colId xmlns:a16="http://schemas.microsoft.com/office/drawing/2014/main" val="3844456295"/>
                    </a:ext>
                  </a:extLst>
                </a:gridCol>
                <a:gridCol w="740664">
                  <a:extLst>
                    <a:ext uri="{9D8B030D-6E8A-4147-A177-3AD203B41FA5}">
                      <a16:colId xmlns:a16="http://schemas.microsoft.com/office/drawing/2014/main" val="491644773"/>
                    </a:ext>
                  </a:extLst>
                </a:gridCol>
                <a:gridCol w="740664">
                  <a:extLst>
                    <a:ext uri="{9D8B030D-6E8A-4147-A177-3AD203B41FA5}">
                      <a16:colId xmlns:a16="http://schemas.microsoft.com/office/drawing/2014/main" val="1083110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145744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- 2023-01-31 15:34:16</a:t>
                      </a:r>
                      <a:r>
                        <a:rPr kumimoji="0" lang="de-DE" sz="1000" b="0" i="0" u="none" strike="noStrike" kern="1200" cap="none" spc="0" normalizeH="0" baseline="0" noProof="0">
                          <a:ln>
                            <a:noFill/>
                          </a:ln>
                          <a:solidFill>
                            <a:prstClr val="black"/>
                          </a:solidFill>
                          <a:effectLst/>
                          <a:uLnTx/>
                          <a:uFillTx/>
                          <a:latin typeface="+mn-lt"/>
                          <a:ea typeface="+mn-ea"/>
                          <a:cs typeface="+mn-cs"/>
                        </a:rPr>
                        <a:t>
 Teil 1 von „Viessmann und Kampa - mehr als Partner“ mit Vanessa Voigt und Fabian Hambüchen! 
Viel Spaß dabei!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02/01/2023 15:07:05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536043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- 2023-01-31 15:26:28</a:t>
                      </a:r>
                      <a:r>
                        <a:rPr kumimoji="0" lang="de-DE" sz="1000" b="0" i="0" u="none" strike="noStrike" kern="1200" cap="none" spc="0" normalizeH="0" baseline="0" noProof="0">
                          <a:ln>
                            <a:noFill/>
                          </a:ln>
                          <a:solidFill>
                            <a:prstClr val="black"/>
                          </a:solidFill>
                          <a:effectLst/>
                          <a:uLnTx/>
                          <a:uFillTx/>
                          <a:latin typeface="+mn-lt"/>
                          <a:ea typeface="+mn-ea"/>
                          <a:cs typeface="+mn-cs"/>
                        </a:rPr>
                        <a:t>
 Schaut jetzt Teil 1 von „Viessmann und Kampa - mehr als Partner“ mit Vanessa Voigt und Fabian Hambüchen!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02/01/2023 15:07:05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extLst>
                  <a:ext uri="{0D108BD9-81ED-4DB2-BD59-A6C34878D82A}">
                    <a16:rowId xmlns:a16="http://schemas.microsoft.com/office/drawing/2014/main" val="1333241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- 2023-01-31 15:23:10</a:t>
                      </a:r>
                      <a:r>
                        <a:rPr kumimoji="0" lang="de-DE" sz="1000" b="0" i="0" u="none" strike="noStrike" kern="1200" cap="none" spc="0" normalizeH="0" baseline="0" noProof="0">
                          <a:ln>
                            <a:noFill/>
                          </a:ln>
                          <a:solidFill>
                            <a:prstClr val="black"/>
                          </a:solidFill>
                          <a:effectLst/>
                          <a:uLnTx/>
                          <a:uFillTx/>
                          <a:latin typeface="+mn-lt"/>
                          <a:ea typeface="+mn-ea"/>
                          <a:cs typeface="+mn-cs"/>
                        </a:rPr>
                        <a:t>
 Ebenfalls in Fabian Hambüchens Kampa-Haus integriert: eine Viessmann-Wärmepumpe!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02/01/2023 15:07:05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3461343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- 2023-01-31 15:20:38</a:t>
                      </a:r>
                      <a:r>
                        <a:rPr kumimoji="0" lang="de-DE" sz="1000" b="0" i="0" u="none" strike="noStrike" kern="1200" cap="none" spc="0" normalizeH="0" baseline="0" noProof="0">
                          <a:ln>
                            <a:noFill/>
                          </a:ln>
                          <a:solidFill>
                            <a:prstClr val="black"/>
                          </a:solidFill>
                          <a:effectLst/>
                          <a:uLnTx/>
                          <a:uFillTx/>
                          <a:latin typeface="+mn-lt"/>
                          <a:ea typeface="+mn-ea"/>
                          <a:cs typeface="+mn-cs"/>
                        </a:rPr>
                        <a:t>
 Nächste Station: Das Kampa-Haus des Olympiasiegers!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02/01/2023 15:07:05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extLst>
                  <a:ext uri="{0D108BD9-81ED-4DB2-BD59-A6C34878D82A}">
                    <a16:rowId xmlns:a16="http://schemas.microsoft.com/office/drawing/2014/main" val="599464962"/>
                  </a:ext>
                </a:extLst>
              </a:tr>
            </a:tbl>
          </a:graphicData>
        </a:graphic>
      </p:graphicFrame>
      <p:sp>
        <p:nvSpPr>
          <p:cNvPr id="4" name="Text Placeholder 3">
            <a:extLst>
              <a:ext uri="{FF2B5EF4-FFF2-40B4-BE49-F238E27FC236}">
                <a16:creationId xmlns:a16="http://schemas.microsoft.com/office/drawing/2014/main" id="{D6F5E210-7795-45B2-B1C2-3475B4072F85}"/>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3905438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D49A2-D912-40B4-BA07-AF0D4582115E}"/>
              </a:ext>
            </a:extLst>
          </p:cNvPr>
          <p:cNvSpPr>
            <a:spLocks noGrp="1"/>
          </p:cNvSpPr>
          <p:nvPr>
            <p:ph type="title"/>
          </p:nvPr>
        </p:nvSpPr>
        <p:spPr/>
        <p:txBody>
          <a:bodyPr/>
          <a:lstStyle/>
          <a:p>
            <a:r>
              <a:rPr lang="en-US"/>
              <a:t>Instagram Stories Table  | Viessmann - 2 of 7</a:t>
            </a:r>
          </a:p>
        </p:txBody>
      </p:sp>
      <p:graphicFrame>
        <p:nvGraphicFramePr>
          <p:cNvPr id="5" name="Table Placeholder 4">
            <a:extLst>
              <a:ext uri="{FF2B5EF4-FFF2-40B4-BE49-F238E27FC236}">
                <a16:creationId xmlns:a16="http://schemas.microsoft.com/office/drawing/2014/main" id="{A38E2629-B2BB-4CDD-9642-3AFC392A9BE9}"/>
              </a:ext>
            </a:extLst>
          </p:cNvPr>
          <p:cNvGraphicFramePr>
            <a:graphicFrameLocks noGrp="1"/>
          </p:cNvGraphicFramePr>
          <p:nvPr>
            <p:ph type="tbl" sz="quarter" idx="13"/>
            <p:extLst>
              <p:ext uri="{D42A27DB-BD31-4B8C-83A1-F6EECF244321}">
                <p14:modId xmlns:p14="http://schemas.microsoft.com/office/powerpoint/2010/main" val="1972008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094668151"/>
                    </a:ext>
                  </a:extLst>
                </a:gridCol>
                <a:gridCol w="740664">
                  <a:extLst>
                    <a:ext uri="{9D8B030D-6E8A-4147-A177-3AD203B41FA5}">
                      <a16:colId xmlns:a16="http://schemas.microsoft.com/office/drawing/2014/main" val="4033929389"/>
                    </a:ext>
                  </a:extLst>
                </a:gridCol>
                <a:gridCol w="740664">
                  <a:extLst>
                    <a:ext uri="{9D8B030D-6E8A-4147-A177-3AD203B41FA5}">
                      <a16:colId xmlns:a16="http://schemas.microsoft.com/office/drawing/2014/main" val="212026496"/>
                    </a:ext>
                  </a:extLst>
                </a:gridCol>
                <a:gridCol w="740664">
                  <a:extLst>
                    <a:ext uri="{9D8B030D-6E8A-4147-A177-3AD203B41FA5}">
                      <a16:colId xmlns:a16="http://schemas.microsoft.com/office/drawing/2014/main" val="3683569385"/>
                    </a:ext>
                  </a:extLst>
                </a:gridCol>
                <a:gridCol w="740664">
                  <a:extLst>
                    <a:ext uri="{9D8B030D-6E8A-4147-A177-3AD203B41FA5}">
                      <a16:colId xmlns:a16="http://schemas.microsoft.com/office/drawing/2014/main" val="2653187585"/>
                    </a:ext>
                  </a:extLst>
                </a:gridCol>
                <a:gridCol w="740664">
                  <a:extLst>
                    <a:ext uri="{9D8B030D-6E8A-4147-A177-3AD203B41FA5}">
                      <a16:colId xmlns:a16="http://schemas.microsoft.com/office/drawing/2014/main" val="2202397344"/>
                    </a:ext>
                  </a:extLst>
                </a:gridCol>
                <a:gridCol w="740664">
                  <a:extLst>
                    <a:ext uri="{9D8B030D-6E8A-4147-A177-3AD203B41FA5}">
                      <a16:colId xmlns:a16="http://schemas.microsoft.com/office/drawing/2014/main" val="3324740595"/>
                    </a:ext>
                  </a:extLst>
                </a:gridCol>
                <a:gridCol w="740664">
                  <a:extLst>
                    <a:ext uri="{9D8B030D-6E8A-4147-A177-3AD203B41FA5}">
                      <a16:colId xmlns:a16="http://schemas.microsoft.com/office/drawing/2014/main" val="1221244030"/>
                    </a:ext>
                  </a:extLst>
                </a:gridCol>
                <a:gridCol w="740664">
                  <a:extLst>
                    <a:ext uri="{9D8B030D-6E8A-4147-A177-3AD203B41FA5}">
                      <a16:colId xmlns:a16="http://schemas.microsoft.com/office/drawing/2014/main" val="3866316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24980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- 2023-01-31 15:16:59</a:t>
                      </a:r>
                      <a:r>
                        <a:rPr kumimoji="0" lang="de-DE" sz="1000" b="0" i="0" u="none" strike="noStrike" kern="1200" cap="none" spc="0" normalizeH="0" baseline="0" noProof="0">
                          <a:ln>
                            <a:noFill/>
                          </a:ln>
                          <a:solidFill>
                            <a:prstClr val="black"/>
                          </a:solidFill>
                          <a:effectLst/>
                          <a:uLnTx/>
                          <a:uFillTx/>
                          <a:latin typeface="+mn-lt"/>
                          <a:ea typeface="+mn-ea"/>
                          <a:cs typeface="+mn-cs"/>
                        </a:rPr>
                        <a:t>
 Anschließend folgt ein Laser-Schießtraining! 🎯 Der Profi macht vor!  Erklärt es seinem Lehrling!  Und der Lehrling zeigt, was er selbst drauf hat!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02/01/2023 15:07:05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extLst>
                  <a:ext uri="{0D108BD9-81ED-4DB2-BD59-A6C34878D82A}">
                    <a16:rowId xmlns:a16="http://schemas.microsoft.com/office/drawing/2014/main" val="496949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- 2023-01-31 15:13:45</a:t>
                      </a:r>
                      <a:r>
                        <a:rPr kumimoji="0" lang="de-DE" sz="1000" b="0" i="0" u="none" strike="noStrike" kern="1200" cap="none" spc="0" normalizeH="0" baseline="0" noProof="0">
                          <a:ln>
                            <a:noFill/>
                          </a:ln>
                          <a:solidFill>
                            <a:prstClr val="black"/>
                          </a:solidFill>
                          <a:effectLst/>
                          <a:uLnTx/>
                          <a:uFillTx/>
                          <a:latin typeface="+mn-lt"/>
                          <a:ea typeface="+mn-ea"/>
                          <a:cs typeface="+mn-cs"/>
                        </a:rPr>
                        <a:t>
 Eine kurze Übung am Barren gab es für Vanessa Voigt!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02/01/2023 15:07:05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extLst>
                  <a:ext uri="{0D108BD9-81ED-4DB2-BD59-A6C34878D82A}">
                    <a16:rowId xmlns:a16="http://schemas.microsoft.com/office/drawing/2014/main" val="1862856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- 2023-01-31 15:10:58</a:t>
                      </a:r>
                      <a:r>
                        <a:rPr kumimoji="0" lang="de-DE" sz="1000" b="0" i="0" u="none" strike="noStrike" kern="1200" cap="none" spc="0" normalizeH="0" baseline="0" noProof="0">
                          <a:ln>
                            <a:noFill/>
                          </a:ln>
                          <a:solidFill>
                            <a:prstClr val="black"/>
                          </a:solidFill>
                          <a:effectLst/>
                          <a:uLnTx/>
                          <a:uFillTx/>
                          <a:latin typeface="+mn-lt"/>
                          <a:ea typeface="+mn-ea"/>
                          <a:cs typeface="+mn-cs"/>
                        </a:rPr>
                        <a:t>
 Richtige Antwort: 
In die Turnhalle, in der Fabian Hambüchen das Turnen gelernt hat! 💪 Hier seht ihr übrigens das Original-Olympia-Reck von 2016!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02/01/2023 15:07:05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extLst>
                  <a:ext uri="{0D108BD9-81ED-4DB2-BD59-A6C34878D82A}">
                    <a16:rowId xmlns:a16="http://schemas.microsoft.com/office/drawing/2014/main" val="4071800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- 2023-01-31 15:07:26</a:t>
                      </a:r>
                      <a:r>
                        <a:rPr kumimoji="0" lang="de-DE" sz="1000" b="0" i="0" u="none" strike="noStrike" kern="1200" cap="none" spc="0" normalizeH="0" baseline="0" noProof="0">
                          <a:ln>
                            <a:noFill/>
                          </a:ln>
                          <a:solidFill>
                            <a:prstClr val="black"/>
                          </a:solidFill>
                          <a:effectLst/>
                          <a:uLnTx/>
                          <a:uFillTx/>
                          <a:latin typeface="+mn-lt"/>
                          <a:ea typeface="+mn-ea"/>
                          <a:cs typeface="+mn-cs"/>
                        </a:rPr>
                        <a:t>
 Die ersten Meter geht es durch die Innenstadt von Wetzlar!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02/01/2023 15:07:05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3290564321"/>
                  </a:ext>
                </a:extLst>
              </a:tr>
            </a:tbl>
          </a:graphicData>
        </a:graphic>
      </p:graphicFrame>
      <p:sp>
        <p:nvSpPr>
          <p:cNvPr id="4" name="Text Placeholder 3">
            <a:extLst>
              <a:ext uri="{FF2B5EF4-FFF2-40B4-BE49-F238E27FC236}">
                <a16:creationId xmlns:a16="http://schemas.microsoft.com/office/drawing/2014/main" id="{2DD5BBC2-D65A-4291-9DA2-525B2A0F2EF1}"/>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42380942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F3631-C539-4173-B851-6851F79ED958}"/>
              </a:ext>
            </a:extLst>
          </p:cNvPr>
          <p:cNvSpPr>
            <a:spLocks noGrp="1"/>
          </p:cNvSpPr>
          <p:nvPr>
            <p:ph type="title"/>
          </p:nvPr>
        </p:nvSpPr>
        <p:spPr/>
        <p:txBody>
          <a:bodyPr/>
          <a:lstStyle/>
          <a:p>
            <a:r>
              <a:rPr lang="en-US"/>
              <a:t>Instagram Stories Table  | Viessmann - 3 of 7</a:t>
            </a:r>
          </a:p>
        </p:txBody>
      </p:sp>
      <p:graphicFrame>
        <p:nvGraphicFramePr>
          <p:cNvPr id="5" name="Table Placeholder 4">
            <a:extLst>
              <a:ext uri="{FF2B5EF4-FFF2-40B4-BE49-F238E27FC236}">
                <a16:creationId xmlns:a16="http://schemas.microsoft.com/office/drawing/2014/main" id="{282A58F4-3B3C-4135-A2B6-FC6945ADA0EE}"/>
              </a:ext>
            </a:extLst>
          </p:cNvPr>
          <p:cNvGraphicFramePr>
            <a:graphicFrameLocks noGrp="1"/>
          </p:cNvGraphicFramePr>
          <p:nvPr>
            <p:ph type="tbl" sz="quarter" idx="13"/>
            <p:extLst>
              <p:ext uri="{D42A27DB-BD31-4B8C-83A1-F6EECF244321}">
                <p14:modId xmlns:p14="http://schemas.microsoft.com/office/powerpoint/2010/main" val="778960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526162183"/>
                    </a:ext>
                  </a:extLst>
                </a:gridCol>
                <a:gridCol w="740664">
                  <a:extLst>
                    <a:ext uri="{9D8B030D-6E8A-4147-A177-3AD203B41FA5}">
                      <a16:colId xmlns:a16="http://schemas.microsoft.com/office/drawing/2014/main" val="3264593629"/>
                    </a:ext>
                  </a:extLst>
                </a:gridCol>
                <a:gridCol w="740664">
                  <a:extLst>
                    <a:ext uri="{9D8B030D-6E8A-4147-A177-3AD203B41FA5}">
                      <a16:colId xmlns:a16="http://schemas.microsoft.com/office/drawing/2014/main" val="2784233343"/>
                    </a:ext>
                  </a:extLst>
                </a:gridCol>
                <a:gridCol w="740664">
                  <a:extLst>
                    <a:ext uri="{9D8B030D-6E8A-4147-A177-3AD203B41FA5}">
                      <a16:colId xmlns:a16="http://schemas.microsoft.com/office/drawing/2014/main" val="3290271999"/>
                    </a:ext>
                  </a:extLst>
                </a:gridCol>
                <a:gridCol w="740664">
                  <a:extLst>
                    <a:ext uri="{9D8B030D-6E8A-4147-A177-3AD203B41FA5}">
                      <a16:colId xmlns:a16="http://schemas.microsoft.com/office/drawing/2014/main" val="1136911130"/>
                    </a:ext>
                  </a:extLst>
                </a:gridCol>
                <a:gridCol w="740664">
                  <a:extLst>
                    <a:ext uri="{9D8B030D-6E8A-4147-A177-3AD203B41FA5}">
                      <a16:colId xmlns:a16="http://schemas.microsoft.com/office/drawing/2014/main" val="4037759405"/>
                    </a:ext>
                  </a:extLst>
                </a:gridCol>
                <a:gridCol w="740664">
                  <a:extLst>
                    <a:ext uri="{9D8B030D-6E8A-4147-A177-3AD203B41FA5}">
                      <a16:colId xmlns:a16="http://schemas.microsoft.com/office/drawing/2014/main" val="2514034853"/>
                    </a:ext>
                  </a:extLst>
                </a:gridCol>
                <a:gridCol w="740664">
                  <a:extLst>
                    <a:ext uri="{9D8B030D-6E8A-4147-A177-3AD203B41FA5}">
                      <a16:colId xmlns:a16="http://schemas.microsoft.com/office/drawing/2014/main" val="1935620664"/>
                    </a:ext>
                  </a:extLst>
                </a:gridCol>
                <a:gridCol w="740664">
                  <a:extLst>
                    <a:ext uri="{9D8B030D-6E8A-4147-A177-3AD203B41FA5}">
                      <a16:colId xmlns:a16="http://schemas.microsoft.com/office/drawing/2014/main" val="3277642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42993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- 2023-01-31 15:04:12</a:t>
                      </a:r>
                      <a:r>
                        <a:rPr kumimoji="0" lang="en-US" sz="1000" b="0" i="0" u="none" strike="noStrike" kern="1200" cap="none" spc="0" normalizeH="0" baseline="0" noProof="0">
                          <a:ln>
                            <a:noFill/>
                          </a:ln>
                          <a:solidFill>
                            <a:prstClr val="black"/>
                          </a:solidFill>
                          <a:effectLst/>
                          <a:uLnTx/>
                          <a:uFillTx/>
                          <a:latin typeface="+mn-lt"/>
                          <a:ea typeface="+mn-ea"/>
                          <a:cs typeface="+mn-cs"/>
                        </a:rPr>
                        <a:t>
 Partner verbinden! 🤝 Seid gespannt auf die zweite Ausgabe von „Viessmann &amp; Kampa - mehr als Partner“! 💯
Dieses Mal trifft Biathletin Vanessa Voigt auf Reck-Olympiasieger Fabian Hambüchen!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02/01/2023 14:36:51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extLst>
                  <a:ext uri="{0D108BD9-81ED-4DB2-BD59-A6C34878D82A}">
                    <a16:rowId xmlns:a16="http://schemas.microsoft.com/office/drawing/2014/main" val="3817634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- 2023-01-30 17:44:45</a:t>
                      </a:r>
                      <a:r>
                        <a:rPr kumimoji="0" lang="de-DE" sz="1000" b="0" i="0" u="none" strike="noStrike" kern="1200" cap="none" spc="0" normalizeH="0" baseline="0" noProof="0">
                          <a:ln>
                            <a:noFill/>
                          </a:ln>
                          <a:solidFill>
                            <a:prstClr val="black"/>
                          </a:solidFill>
                          <a:effectLst/>
                          <a:uLnTx/>
                          <a:uFillTx/>
                          <a:latin typeface="+mn-lt"/>
                          <a:ea typeface="+mn-ea"/>
                          <a:cs typeface="+mn-cs"/>
                        </a:rPr>
                        <a:t>
 Was genau hier den ganzen Tag vor sich ging, erfahrt ihr schon in Kürze auf unserem Kanal!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01/31/2023 17:36:43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extLst>
                  <a:ext uri="{0D108BD9-81ED-4DB2-BD59-A6C34878D82A}">
                    <a16:rowId xmlns:a16="http://schemas.microsoft.com/office/drawing/2014/main" val="1964932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- 2023-01-30 17:30:07</a:t>
                      </a:r>
                      <a:r>
                        <a:rPr kumimoji="0" lang="de-DE" sz="1000" b="0" i="0" u="none" strike="noStrike" kern="1200" cap="none" spc="0" normalizeH="0" baseline="0" noProof="0">
                          <a:ln>
                            <a:noFill/>
                          </a:ln>
                          <a:solidFill>
                            <a:prstClr val="black"/>
                          </a:solidFill>
                          <a:effectLst/>
                          <a:uLnTx/>
                          <a:uFillTx/>
                          <a:latin typeface="+mn-lt"/>
                          <a:ea typeface="+mn-ea"/>
                          <a:cs typeface="+mn-cs"/>
                        </a:rPr>
                        <a:t>
 Nicht nur am Schießstand zielsicher…😉⚽️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01/31/2023 17:06:57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extLst>
                  <a:ext uri="{0D108BD9-81ED-4DB2-BD59-A6C34878D82A}">
                    <a16:rowId xmlns:a16="http://schemas.microsoft.com/office/drawing/2014/main" val="2716452838"/>
                  </a:ext>
                </a:extLst>
              </a:tr>
            </a:tbl>
          </a:graphicData>
        </a:graphic>
      </p:graphicFrame>
      <p:sp>
        <p:nvSpPr>
          <p:cNvPr id="4" name="Text Placeholder 3">
            <a:extLst>
              <a:ext uri="{FF2B5EF4-FFF2-40B4-BE49-F238E27FC236}">
                <a16:creationId xmlns:a16="http://schemas.microsoft.com/office/drawing/2014/main" id="{14698681-2955-43C2-A0E9-04C8342EA46D}"/>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7946710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92ED1-3863-4A4C-844D-CB3E820C3098}"/>
              </a:ext>
            </a:extLst>
          </p:cNvPr>
          <p:cNvSpPr>
            <a:spLocks noGrp="1"/>
          </p:cNvSpPr>
          <p:nvPr>
            <p:ph type="title"/>
          </p:nvPr>
        </p:nvSpPr>
        <p:spPr/>
        <p:txBody>
          <a:bodyPr/>
          <a:lstStyle/>
          <a:p>
            <a:r>
              <a:rPr lang="en-US"/>
              <a:t>Instagram Stories Table  | Viessmann - 4 of 7</a:t>
            </a:r>
          </a:p>
        </p:txBody>
      </p:sp>
      <p:graphicFrame>
        <p:nvGraphicFramePr>
          <p:cNvPr id="5" name="Table Placeholder 4">
            <a:extLst>
              <a:ext uri="{FF2B5EF4-FFF2-40B4-BE49-F238E27FC236}">
                <a16:creationId xmlns:a16="http://schemas.microsoft.com/office/drawing/2014/main" id="{22263BE5-5F8D-4A6F-AE51-DE22F12D290F}"/>
              </a:ext>
            </a:extLst>
          </p:cNvPr>
          <p:cNvGraphicFramePr>
            <a:graphicFrameLocks noGrp="1"/>
          </p:cNvGraphicFramePr>
          <p:nvPr>
            <p:ph type="tbl" sz="quarter" idx="13"/>
            <p:extLst>
              <p:ext uri="{D42A27DB-BD31-4B8C-83A1-F6EECF244321}">
                <p14:modId xmlns:p14="http://schemas.microsoft.com/office/powerpoint/2010/main" val="2980719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246561991"/>
                    </a:ext>
                  </a:extLst>
                </a:gridCol>
                <a:gridCol w="740664">
                  <a:extLst>
                    <a:ext uri="{9D8B030D-6E8A-4147-A177-3AD203B41FA5}">
                      <a16:colId xmlns:a16="http://schemas.microsoft.com/office/drawing/2014/main" val="2864649215"/>
                    </a:ext>
                  </a:extLst>
                </a:gridCol>
                <a:gridCol w="740664">
                  <a:extLst>
                    <a:ext uri="{9D8B030D-6E8A-4147-A177-3AD203B41FA5}">
                      <a16:colId xmlns:a16="http://schemas.microsoft.com/office/drawing/2014/main" val="2796245246"/>
                    </a:ext>
                  </a:extLst>
                </a:gridCol>
                <a:gridCol w="740664">
                  <a:extLst>
                    <a:ext uri="{9D8B030D-6E8A-4147-A177-3AD203B41FA5}">
                      <a16:colId xmlns:a16="http://schemas.microsoft.com/office/drawing/2014/main" val="2590039194"/>
                    </a:ext>
                  </a:extLst>
                </a:gridCol>
                <a:gridCol w="740664">
                  <a:extLst>
                    <a:ext uri="{9D8B030D-6E8A-4147-A177-3AD203B41FA5}">
                      <a16:colId xmlns:a16="http://schemas.microsoft.com/office/drawing/2014/main" val="297455208"/>
                    </a:ext>
                  </a:extLst>
                </a:gridCol>
                <a:gridCol w="740664">
                  <a:extLst>
                    <a:ext uri="{9D8B030D-6E8A-4147-A177-3AD203B41FA5}">
                      <a16:colId xmlns:a16="http://schemas.microsoft.com/office/drawing/2014/main" val="1437640074"/>
                    </a:ext>
                  </a:extLst>
                </a:gridCol>
                <a:gridCol w="740664">
                  <a:extLst>
                    <a:ext uri="{9D8B030D-6E8A-4147-A177-3AD203B41FA5}">
                      <a16:colId xmlns:a16="http://schemas.microsoft.com/office/drawing/2014/main" val="913853020"/>
                    </a:ext>
                  </a:extLst>
                </a:gridCol>
                <a:gridCol w="740664">
                  <a:extLst>
                    <a:ext uri="{9D8B030D-6E8A-4147-A177-3AD203B41FA5}">
                      <a16:colId xmlns:a16="http://schemas.microsoft.com/office/drawing/2014/main" val="3859502497"/>
                    </a:ext>
                  </a:extLst>
                </a:gridCol>
                <a:gridCol w="740664">
                  <a:extLst>
                    <a:ext uri="{9D8B030D-6E8A-4147-A177-3AD203B41FA5}">
                      <a16:colId xmlns:a16="http://schemas.microsoft.com/office/drawing/2014/main" val="3028347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231309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- 2023-01-30 16:59:59</a:t>
                      </a:r>
                      <a:r>
                        <a:rPr kumimoji="0" lang="de-DE" sz="1000" b="0" i="0" u="none" strike="noStrike" kern="1200" cap="none" spc="0" normalizeH="0" baseline="0" noProof="0">
                          <a:ln>
                            <a:noFill/>
                          </a:ln>
                          <a:solidFill>
                            <a:prstClr val="black"/>
                          </a:solidFill>
                          <a:effectLst/>
                          <a:uLnTx/>
                          <a:uFillTx/>
                          <a:latin typeface="+mn-lt"/>
                          <a:ea typeface="+mn-ea"/>
                          <a:cs typeface="+mn-cs"/>
                        </a:rPr>
                        <a:t>
 Hanna Kebinger und David Zobel zeigen ihre Skills am Ball!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01/31/2023 16:36:39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509866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- 2023-01-30 16:29:08</a:t>
                      </a:r>
                      <a:r>
                        <a:rPr kumimoji="0" lang="de-DE" sz="1000" b="0" i="0" u="none" strike="noStrike" kern="1200" cap="none" spc="0" normalizeH="0" baseline="0" noProof="0">
                          <a:ln>
                            <a:noFill/>
                          </a:ln>
                          <a:solidFill>
                            <a:prstClr val="black"/>
                          </a:solidFill>
                          <a:effectLst/>
                          <a:uLnTx/>
                          <a:uFillTx/>
                          <a:latin typeface="+mn-lt"/>
                          <a:ea typeface="+mn-ea"/>
                          <a:cs typeface="+mn-cs"/>
                        </a:rPr>
                        <a:t>
 Kurzer Locationwechsel! 🔄 Jetzt geht es mit Giovanes Schokoladendisziplin weiter!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01/31/2023 16:06:59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extLst>
                  <a:ext uri="{0D108BD9-81ED-4DB2-BD59-A6C34878D82A}">
                    <a16:rowId xmlns:a16="http://schemas.microsoft.com/office/drawing/2014/main" val="2655510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- 2023-01-30 16:05:22</a:t>
                      </a:r>
                      <a:r>
                        <a:rPr kumimoji="0" lang="de-DE" sz="1000" b="0" i="0" u="none" strike="noStrike" kern="1200" cap="none" spc="0" normalizeH="0" baseline="0" noProof="0">
                          <a:ln>
                            <a:noFill/>
                          </a:ln>
                          <a:solidFill>
                            <a:prstClr val="black"/>
                          </a:solidFill>
                          <a:effectLst/>
                          <a:uLnTx/>
                          <a:uFillTx/>
                          <a:latin typeface="+mn-lt"/>
                          <a:ea typeface="+mn-ea"/>
                          <a:cs typeface="+mn-cs"/>
                        </a:rPr>
                        <a:t>
 Im Diagonalschritt werden die ersten Meter zurückgelegt!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01/31/2023 15:36:41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extLst>
                  <a:ext uri="{0D108BD9-81ED-4DB2-BD59-A6C34878D82A}">
                    <a16:rowId xmlns:a16="http://schemas.microsoft.com/office/drawing/2014/main" val="3465516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- 2023-01-30 15:19:02</a:t>
                      </a:r>
                      <a:r>
                        <a:rPr kumimoji="0" lang="de-DE" sz="1000" b="0" i="0" u="none" strike="noStrike" kern="1200" cap="none" spc="0" normalizeH="0" baseline="0" noProof="0">
                          <a:ln>
                            <a:noFill/>
                          </a:ln>
                          <a:solidFill>
                            <a:prstClr val="black"/>
                          </a:solidFill>
                          <a:effectLst/>
                          <a:uLnTx/>
                          <a:uFillTx/>
                          <a:latin typeface="+mn-lt"/>
                          <a:ea typeface="+mn-ea"/>
                          <a:cs typeface="+mn-cs"/>
                        </a:rPr>
                        <a:t>
 Und dann wird die Theorie direkt in die Praxis umgesetzt!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01/31/2023 15:06:56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extLst>
                  <a:ext uri="{0D108BD9-81ED-4DB2-BD59-A6C34878D82A}">
                    <a16:rowId xmlns:a16="http://schemas.microsoft.com/office/drawing/2014/main" val="4005513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- 2023-01-30 15:01:17</a:t>
                      </a:r>
                      <a:r>
                        <a:rPr kumimoji="0" lang="de-DE" sz="1000" b="0" i="0" u="none" strike="noStrike" kern="1200" cap="none" spc="0" normalizeH="0" baseline="0" noProof="0">
                          <a:ln>
                            <a:noFill/>
                          </a:ln>
                          <a:solidFill>
                            <a:prstClr val="black"/>
                          </a:solidFill>
                          <a:effectLst/>
                          <a:uLnTx/>
                          <a:uFillTx/>
                          <a:latin typeface="+mn-lt"/>
                          <a:ea typeface="+mn-ea"/>
                          <a:cs typeface="+mn-cs"/>
                        </a:rPr>
                        <a:t>
 Wie funktioniert eigentlich ein Biathlon-Gewehr?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01/31/2023 14:36:42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extLst>
                  <a:ext uri="{0D108BD9-81ED-4DB2-BD59-A6C34878D82A}">
                    <a16:rowId xmlns:a16="http://schemas.microsoft.com/office/drawing/2014/main" val="2425500222"/>
                  </a:ext>
                </a:extLst>
              </a:tr>
            </a:tbl>
          </a:graphicData>
        </a:graphic>
      </p:graphicFrame>
      <p:sp>
        <p:nvSpPr>
          <p:cNvPr id="4" name="Text Placeholder 3">
            <a:extLst>
              <a:ext uri="{FF2B5EF4-FFF2-40B4-BE49-F238E27FC236}">
                <a16:creationId xmlns:a16="http://schemas.microsoft.com/office/drawing/2014/main" id="{E3C43C97-2660-43CD-9B83-575C9A57F41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377352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EFD48-A23A-4845-ABF4-00A047BC5CDC}"/>
              </a:ext>
            </a:extLst>
          </p:cNvPr>
          <p:cNvSpPr>
            <a:spLocks noGrp="1"/>
          </p:cNvSpPr>
          <p:nvPr>
            <p:ph type="title"/>
          </p:nvPr>
        </p:nvSpPr>
        <p:spPr/>
        <p:txBody>
          <a:bodyPr/>
          <a:lstStyle/>
          <a:p>
            <a:r>
              <a:rPr lang="en-US"/>
              <a:t>Instagram Stories Table  | Viessmann - 5 of 7</a:t>
            </a:r>
          </a:p>
        </p:txBody>
      </p:sp>
      <p:graphicFrame>
        <p:nvGraphicFramePr>
          <p:cNvPr id="5" name="Table Placeholder 4">
            <a:extLst>
              <a:ext uri="{FF2B5EF4-FFF2-40B4-BE49-F238E27FC236}">
                <a16:creationId xmlns:a16="http://schemas.microsoft.com/office/drawing/2014/main" id="{2927BD0A-BD11-4E79-A0B7-10A1DC511D93}"/>
              </a:ext>
            </a:extLst>
          </p:cNvPr>
          <p:cNvGraphicFramePr>
            <a:graphicFrameLocks noGrp="1"/>
          </p:cNvGraphicFramePr>
          <p:nvPr>
            <p:ph type="tbl" sz="quarter" idx="13"/>
            <p:extLst>
              <p:ext uri="{D42A27DB-BD31-4B8C-83A1-F6EECF244321}">
                <p14:modId xmlns:p14="http://schemas.microsoft.com/office/powerpoint/2010/main" val="255429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762919434"/>
                    </a:ext>
                  </a:extLst>
                </a:gridCol>
                <a:gridCol w="740664">
                  <a:extLst>
                    <a:ext uri="{9D8B030D-6E8A-4147-A177-3AD203B41FA5}">
                      <a16:colId xmlns:a16="http://schemas.microsoft.com/office/drawing/2014/main" val="3877158417"/>
                    </a:ext>
                  </a:extLst>
                </a:gridCol>
                <a:gridCol w="740664">
                  <a:extLst>
                    <a:ext uri="{9D8B030D-6E8A-4147-A177-3AD203B41FA5}">
                      <a16:colId xmlns:a16="http://schemas.microsoft.com/office/drawing/2014/main" val="3407313549"/>
                    </a:ext>
                  </a:extLst>
                </a:gridCol>
                <a:gridCol w="740664">
                  <a:extLst>
                    <a:ext uri="{9D8B030D-6E8A-4147-A177-3AD203B41FA5}">
                      <a16:colId xmlns:a16="http://schemas.microsoft.com/office/drawing/2014/main" val="1790756563"/>
                    </a:ext>
                  </a:extLst>
                </a:gridCol>
                <a:gridCol w="740664">
                  <a:extLst>
                    <a:ext uri="{9D8B030D-6E8A-4147-A177-3AD203B41FA5}">
                      <a16:colId xmlns:a16="http://schemas.microsoft.com/office/drawing/2014/main" val="1256085747"/>
                    </a:ext>
                  </a:extLst>
                </a:gridCol>
                <a:gridCol w="740664">
                  <a:extLst>
                    <a:ext uri="{9D8B030D-6E8A-4147-A177-3AD203B41FA5}">
                      <a16:colId xmlns:a16="http://schemas.microsoft.com/office/drawing/2014/main" val="4131175497"/>
                    </a:ext>
                  </a:extLst>
                </a:gridCol>
                <a:gridCol w="740664">
                  <a:extLst>
                    <a:ext uri="{9D8B030D-6E8A-4147-A177-3AD203B41FA5}">
                      <a16:colId xmlns:a16="http://schemas.microsoft.com/office/drawing/2014/main" val="1047885663"/>
                    </a:ext>
                  </a:extLst>
                </a:gridCol>
                <a:gridCol w="740664">
                  <a:extLst>
                    <a:ext uri="{9D8B030D-6E8A-4147-A177-3AD203B41FA5}">
                      <a16:colId xmlns:a16="http://schemas.microsoft.com/office/drawing/2014/main" val="4133414016"/>
                    </a:ext>
                  </a:extLst>
                </a:gridCol>
                <a:gridCol w="740664">
                  <a:extLst>
                    <a:ext uri="{9D8B030D-6E8A-4147-A177-3AD203B41FA5}">
                      <a16:colId xmlns:a16="http://schemas.microsoft.com/office/drawing/2014/main" val="1914563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48213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viessmann_sport - 2023-01-30 14:50:39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01/31/2023 14:36:42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extLst>
                  <a:ext uri="{0D108BD9-81ED-4DB2-BD59-A6C34878D82A}">
                    <a16:rowId xmlns:a16="http://schemas.microsoft.com/office/drawing/2014/main" val="1760321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- 2023-01-30 14:48:18</a:t>
                      </a:r>
                      <a:r>
                        <a:rPr kumimoji="0" lang="de-DE" sz="1000" b="0" i="0" u="none" strike="noStrike" kern="1200" cap="none" spc="0" normalizeH="0" baseline="0" noProof="0">
                          <a:ln>
                            <a:noFill/>
                          </a:ln>
                          <a:solidFill>
                            <a:prstClr val="black"/>
                          </a:solidFill>
                          <a:effectLst/>
                          <a:uLnTx/>
                          <a:uFillTx/>
                          <a:latin typeface="+mn-lt"/>
                          <a:ea typeface="+mn-ea"/>
                          <a:cs typeface="+mn-cs"/>
                        </a:rPr>
                        <a:t>
 Applaus für Giovane - er steht das erste Mal auf Langlaufski!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01/31/2023 14:36:42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extLst>
                  <a:ext uri="{0D108BD9-81ED-4DB2-BD59-A6C34878D82A}">
                    <a16:rowId xmlns:a16="http://schemas.microsoft.com/office/drawing/2014/main" val="1034978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- 2023-01-30 14:03:30</a:t>
                      </a:r>
                      <a:r>
                        <a:rPr kumimoji="0" lang="de-DE" sz="1000" b="0" i="0" u="none" strike="noStrike" kern="1200" cap="none" spc="0" normalizeH="0" baseline="0" noProof="0">
                          <a:ln>
                            <a:noFill/>
                          </a:ln>
                          <a:solidFill>
                            <a:prstClr val="black"/>
                          </a:solidFill>
                          <a:effectLst/>
                          <a:uLnTx/>
                          <a:uFillTx/>
                          <a:latin typeface="+mn-lt"/>
                          <a:ea typeface="+mn-ea"/>
                          <a:cs typeface="+mn-cs"/>
                        </a:rPr>
                        <a:t>
 Maren wird dem Ex-Fußballer ihre Spezialdisziplin näherbringen!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01/31/2023 13:36:36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extLst>
                  <a:ext uri="{0D108BD9-81ED-4DB2-BD59-A6C34878D82A}">
                    <a16:rowId xmlns:a16="http://schemas.microsoft.com/office/drawing/2014/main" val="3570800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- 2023-01-30 13:51:38</a:t>
                      </a:r>
                      <a:r>
                        <a:rPr kumimoji="0" lang="de-DE" sz="1000" b="0" i="0" u="none" strike="noStrike" kern="1200" cap="none" spc="0" normalizeH="0" baseline="0" noProof="0">
                          <a:ln>
                            <a:noFill/>
                          </a:ln>
                          <a:solidFill>
                            <a:prstClr val="black"/>
                          </a:solidFill>
                          <a:effectLst/>
                          <a:uLnTx/>
                          <a:uFillTx/>
                          <a:latin typeface="+mn-lt"/>
                          <a:ea typeface="+mn-ea"/>
                          <a:cs typeface="+mn-cs"/>
                        </a:rPr>
                        <a:t>
 Als offizieller Klimapartner des FC Bayern München, haben wir heute Fußball-Legende Giovane Elber zu Besuch auf der Loipe.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01/31/2023 13:36:36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extLst>
                  <a:ext uri="{0D108BD9-81ED-4DB2-BD59-A6C34878D82A}">
                    <a16:rowId xmlns:a16="http://schemas.microsoft.com/office/drawing/2014/main" val="1373405897"/>
                  </a:ext>
                </a:extLst>
              </a:tr>
            </a:tbl>
          </a:graphicData>
        </a:graphic>
      </p:graphicFrame>
      <p:sp>
        <p:nvSpPr>
          <p:cNvPr id="4" name="Text Placeholder 3">
            <a:extLst>
              <a:ext uri="{FF2B5EF4-FFF2-40B4-BE49-F238E27FC236}">
                <a16:creationId xmlns:a16="http://schemas.microsoft.com/office/drawing/2014/main" id="{6D178AD1-3571-4030-B3BF-B8C56827DD6D}"/>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4751623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61773-2B90-4297-ADC4-EE12BA3E550F}"/>
              </a:ext>
            </a:extLst>
          </p:cNvPr>
          <p:cNvSpPr>
            <a:spLocks noGrp="1"/>
          </p:cNvSpPr>
          <p:nvPr>
            <p:ph type="title"/>
          </p:nvPr>
        </p:nvSpPr>
        <p:spPr/>
        <p:txBody>
          <a:bodyPr/>
          <a:lstStyle/>
          <a:p>
            <a:r>
              <a:rPr lang="en-US"/>
              <a:t>Instagram Stories Table  | Viessmann - 6 of 7</a:t>
            </a:r>
          </a:p>
        </p:txBody>
      </p:sp>
      <p:graphicFrame>
        <p:nvGraphicFramePr>
          <p:cNvPr id="5" name="Table Placeholder 4">
            <a:extLst>
              <a:ext uri="{FF2B5EF4-FFF2-40B4-BE49-F238E27FC236}">
                <a16:creationId xmlns:a16="http://schemas.microsoft.com/office/drawing/2014/main" id="{C6325D30-0810-46FC-AE88-B8C4C27CB528}"/>
              </a:ext>
            </a:extLst>
          </p:cNvPr>
          <p:cNvGraphicFramePr>
            <a:graphicFrameLocks noGrp="1"/>
          </p:cNvGraphicFramePr>
          <p:nvPr>
            <p:ph type="tbl" sz="quarter" idx="13"/>
            <p:extLst>
              <p:ext uri="{D42A27DB-BD31-4B8C-83A1-F6EECF244321}">
                <p14:modId xmlns:p14="http://schemas.microsoft.com/office/powerpoint/2010/main" val="3956842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571309961"/>
                    </a:ext>
                  </a:extLst>
                </a:gridCol>
                <a:gridCol w="740664">
                  <a:extLst>
                    <a:ext uri="{9D8B030D-6E8A-4147-A177-3AD203B41FA5}">
                      <a16:colId xmlns:a16="http://schemas.microsoft.com/office/drawing/2014/main" val="590411612"/>
                    </a:ext>
                  </a:extLst>
                </a:gridCol>
                <a:gridCol w="740664">
                  <a:extLst>
                    <a:ext uri="{9D8B030D-6E8A-4147-A177-3AD203B41FA5}">
                      <a16:colId xmlns:a16="http://schemas.microsoft.com/office/drawing/2014/main" val="2828171819"/>
                    </a:ext>
                  </a:extLst>
                </a:gridCol>
                <a:gridCol w="740664">
                  <a:extLst>
                    <a:ext uri="{9D8B030D-6E8A-4147-A177-3AD203B41FA5}">
                      <a16:colId xmlns:a16="http://schemas.microsoft.com/office/drawing/2014/main" val="151033893"/>
                    </a:ext>
                  </a:extLst>
                </a:gridCol>
                <a:gridCol w="740664">
                  <a:extLst>
                    <a:ext uri="{9D8B030D-6E8A-4147-A177-3AD203B41FA5}">
                      <a16:colId xmlns:a16="http://schemas.microsoft.com/office/drawing/2014/main" val="166919301"/>
                    </a:ext>
                  </a:extLst>
                </a:gridCol>
                <a:gridCol w="740664">
                  <a:extLst>
                    <a:ext uri="{9D8B030D-6E8A-4147-A177-3AD203B41FA5}">
                      <a16:colId xmlns:a16="http://schemas.microsoft.com/office/drawing/2014/main" val="2393113126"/>
                    </a:ext>
                  </a:extLst>
                </a:gridCol>
                <a:gridCol w="740664">
                  <a:extLst>
                    <a:ext uri="{9D8B030D-6E8A-4147-A177-3AD203B41FA5}">
                      <a16:colId xmlns:a16="http://schemas.microsoft.com/office/drawing/2014/main" val="3840768624"/>
                    </a:ext>
                  </a:extLst>
                </a:gridCol>
                <a:gridCol w="740664">
                  <a:extLst>
                    <a:ext uri="{9D8B030D-6E8A-4147-A177-3AD203B41FA5}">
                      <a16:colId xmlns:a16="http://schemas.microsoft.com/office/drawing/2014/main" val="3473461007"/>
                    </a:ext>
                  </a:extLst>
                </a:gridCol>
                <a:gridCol w="740664">
                  <a:extLst>
                    <a:ext uri="{9D8B030D-6E8A-4147-A177-3AD203B41FA5}">
                      <a16:colId xmlns:a16="http://schemas.microsoft.com/office/drawing/2014/main" val="776994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60598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- 2023-01-30 13:40:54</a:t>
                      </a:r>
                      <a:r>
                        <a:rPr kumimoji="0" lang="de-DE" sz="1000" b="0" i="0" u="none" strike="noStrike" kern="1200" cap="none" spc="0" normalizeH="0" baseline="0" noProof="0">
                          <a:ln>
                            <a:noFill/>
                          </a:ln>
                          <a:solidFill>
                            <a:prstClr val="black"/>
                          </a:solidFill>
                          <a:effectLst/>
                          <a:uLnTx/>
                          <a:uFillTx/>
                          <a:latin typeface="+mn-lt"/>
                          <a:ea typeface="+mn-ea"/>
                          <a:cs typeface="+mn-cs"/>
                        </a:rPr>
                        <a:t>
 Wir begrüßen heute einen Special Guest im Biathlonstadion!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01/31/2023 13:36:36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extLst>
                  <a:ext uri="{0D108BD9-81ED-4DB2-BD59-A6C34878D82A}">
                    <a16:rowId xmlns:a16="http://schemas.microsoft.com/office/drawing/2014/main" val="1677760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viessmann_sport - 2023-01-30 13:26:46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01/31/2023 13:06:43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650357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viessmann_sport - 2023-01-29 14:30:31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01/30/2023 14:06:49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978794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- 2023-01-29 13:28:01</a:t>
                      </a:r>
                      <a:r>
                        <a:rPr kumimoji="0" lang="en-US" sz="1000" b="0" i="0" u="none" strike="noStrike" kern="1200" cap="none" spc="0" normalizeH="0" baseline="0" noProof="0">
                          <a:ln>
                            <a:noFill/>
                          </a:ln>
                          <a:solidFill>
                            <a:prstClr val="black"/>
                          </a:solidFill>
                          <a:effectLst/>
                          <a:uLnTx/>
                          <a:uFillTx/>
                          <a:latin typeface="+mn-lt"/>
                          <a:ea typeface="+mn-ea"/>
                          <a:cs typeface="+mn-cs"/>
                        </a:rPr>
                        <a:t>
 Es ist Julian Schmid! 🥳
Glückwunsch zu Platz 2 zum Abschluss des Seefeld Nordic Combined Triples! 
👏👏👏 Sound 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01/30/2023 13:06:45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extLst>
                  <a:ext uri="{0D108BD9-81ED-4DB2-BD59-A6C34878D82A}">
                    <a16:rowId xmlns:a16="http://schemas.microsoft.com/office/drawing/2014/main" val="3154000261"/>
                  </a:ext>
                </a:extLst>
              </a:tr>
            </a:tbl>
          </a:graphicData>
        </a:graphic>
      </p:graphicFrame>
      <p:sp>
        <p:nvSpPr>
          <p:cNvPr id="4" name="Text Placeholder 3">
            <a:extLst>
              <a:ext uri="{FF2B5EF4-FFF2-40B4-BE49-F238E27FC236}">
                <a16:creationId xmlns:a16="http://schemas.microsoft.com/office/drawing/2014/main" id="{394153CA-F187-47DA-9C1C-1325771D03C0}"/>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6970879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82882-0988-44FD-866D-B4DEB57D8303}"/>
              </a:ext>
            </a:extLst>
          </p:cNvPr>
          <p:cNvSpPr>
            <a:spLocks noGrp="1"/>
          </p:cNvSpPr>
          <p:nvPr>
            <p:ph type="title"/>
          </p:nvPr>
        </p:nvSpPr>
        <p:spPr/>
        <p:txBody>
          <a:bodyPr/>
          <a:lstStyle/>
          <a:p>
            <a:r>
              <a:rPr lang="en-US"/>
              <a:t>Instagram Stories Table  | Viessmann - 7 of 7</a:t>
            </a:r>
          </a:p>
        </p:txBody>
      </p:sp>
      <p:graphicFrame>
        <p:nvGraphicFramePr>
          <p:cNvPr id="5" name="Table Placeholder 4">
            <a:extLst>
              <a:ext uri="{FF2B5EF4-FFF2-40B4-BE49-F238E27FC236}">
                <a16:creationId xmlns:a16="http://schemas.microsoft.com/office/drawing/2014/main" id="{D8400C53-4D9E-4B91-A4D1-59AC22630015}"/>
              </a:ext>
            </a:extLst>
          </p:cNvPr>
          <p:cNvGraphicFramePr>
            <a:graphicFrameLocks noGrp="1"/>
          </p:cNvGraphicFramePr>
          <p:nvPr>
            <p:ph type="tbl" sz="quarter" idx="13"/>
            <p:extLst>
              <p:ext uri="{D42A27DB-BD31-4B8C-83A1-F6EECF244321}">
                <p14:modId xmlns:p14="http://schemas.microsoft.com/office/powerpoint/2010/main" val="127331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155316767"/>
                    </a:ext>
                  </a:extLst>
                </a:gridCol>
                <a:gridCol w="740664">
                  <a:extLst>
                    <a:ext uri="{9D8B030D-6E8A-4147-A177-3AD203B41FA5}">
                      <a16:colId xmlns:a16="http://schemas.microsoft.com/office/drawing/2014/main" val="3005268375"/>
                    </a:ext>
                  </a:extLst>
                </a:gridCol>
                <a:gridCol w="740664">
                  <a:extLst>
                    <a:ext uri="{9D8B030D-6E8A-4147-A177-3AD203B41FA5}">
                      <a16:colId xmlns:a16="http://schemas.microsoft.com/office/drawing/2014/main" val="2297974567"/>
                    </a:ext>
                  </a:extLst>
                </a:gridCol>
                <a:gridCol w="740664">
                  <a:extLst>
                    <a:ext uri="{9D8B030D-6E8A-4147-A177-3AD203B41FA5}">
                      <a16:colId xmlns:a16="http://schemas.microsoft.com/office/drawing/2014/main" val="2136669465"/>
                    </a:ext>
                  </a:extLst>
                </a:gridCol>
                <a:gridCol w="740664">
                  <a:extLst>
                    <a:ext uri="{9D8B030D-6E8A-4147-A177-3AD203B41FA5}">
                      <a16:colId xmlns:a16="http://schemas.microsoft.com/office/drawing/2014/main" val="2925469105"/>
                    </a:ext>
                  </a:extLst>
                </a:gridCol>
                <a:gridCol w="740664">
                  <a:extLst>
                    <a:ext uri="{9D8B030D-6E8A-4147-A177-3AD203B41FA5}">
                      <a16:colId xmlns:a16="http://schemas.microsoft.com/office/drawing/2014/main" val="937007746"/>
                    </a:ext>
                  </a:extLst>
                </a:gridCol>
                <a:gridCol w="740664">
                  <a:extLst>
                    <a:ext uri="{9D8B030D-6E8A-4147-A177-3AD203B41FA5}">
                      <a16:colId xmlns:a16="http://schemas.microsoft.com/office/drawing/2014/main" val="953294652"/>
                    </a:ext>
                  </a:extLst>
                </a:gridCol>
                <a:gridCol w="740664">
                  <a:extLst>
                    <a:ext uri="{9D8B030D-6E8A-4147-A177-3AD203B41FA5}">
                      <a16:colId xmlns:a16="http://schemas.microsoft.com/office/drawing/2014/main" val="2522219435"/>
                    </a:ext>
                  </a:extLst>
                </a:gridCol>
                <a:gridCol w="740664">
                  <a:extLst>
                    <a:ext uri="{9D8B030D-6E8A-4147-A177-3AD203B41FA5}">
                      <a16:colId xmlns:a16="http://schemas.microsoft.com/office/drawing/2014/main" val="2936332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02236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- 2023-01-29 13:26:22</a:t>
                      </a:r>
                      <a:r>
                        <a:rPr kumimoji="0" lang="de-DE" sz="1000" b="0" i="0" u="none" strike="noStrike" kern="1200" cap="none" spc="0" normalizeH="0" baseline="0" noProof="0">
                          <a:ln>
                            <a:noFill/>
                          </a:ln>
                          <a:solidFill>
                            <a:prstClr val="black"/>
                          </a:solidFill>
                          <a:effectLst/>
                          <a:uLnTx/>
                          <a:uFillTx/>
                          <a:latin typeface="+mn-lt"/>
                          <a:ea typeface="+mn-ea"/>
                          <a:cs typeface="+mn-cs"/>
                        </a:rPr>
                        <a:t>
 Na? Erkennt ihr, wer sich hier nach dem Langlauf seine verdienten Glückwünsche abholt?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01/30/2023 13:06:45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extLst>
                  <a:ext uri="{0D108BD9-81ED-4DB2-BD59-A6C34878D82A}">
                    <a16:rowId xmlns:a16="http://schemas.microsoft.com/office/drawing/2014/main" val="4212107142"/>
                  </a:ext>
                </a:extLst>
              </a:tr>
            </a:tbl>
          </a:graphicData>
        </a:graphic>
      </p:graphicFrame>
      <p:sp>
        <p:nvSpPr>
          <p:cNvPr id="4" name="Text Placeholder 3">
            <a:extLst>
              <a:ext uri="{FF2B5EF4-FFF2-40B4-BE49-F238E27FC236}">
                <a16:creationId xmlns:a16="http://schemas.microsoft.com/office/drawing/2014/main" id="{32D38138-0D18-4F67-AE68-41168B3E2F94}"/>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7444243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02354-FED1-48C8-9D98-2B74F225611F}"/>
              </a:ext>
            </a:extLst>
          </p:cNvPr>
          <p:cNvSpPr>
            <a:spLocks noGrp="1"/>
          </p:cNvSpPr>
          <p:nvPr>
            <p:ph type="title"/>
          </p:nvPr>
        </p:nvSpPr>
        <p:spPr/>
        <p:txBody>
          <a:bodyPr/>
          <a:lstStyle/>
          <a:p>
            <a:r>
              <a:rPr lang="en-US"/>
              <a:t>Instagram Key Metrics Table | Viessmann</a:t>
            </a:r>
          </a:p>
        </p:txBody>
      </p:sp>
      <p:graphicFrame>
        <p:nvGraphicFramePr>
          <p:cNvPr id="5" name="Table Placeholder 4">
            <a:extLst>
              <a:ext uri="{FF2B5EF4-FFF2-40B4-BE49-F238E27FC236}">
                <a16:creationId xmlns:a16="http://schemas.microsoft.com/office/drawing/2014/main" id="{5B7E26CA-26D8-4831-881D-46940ED55AE7}"/>
              </a:ext>
            </a:extLst>
          </p:cNvPr>
          <p:cNvGraphicFramePr>
            <a:graphicFrameLocks noGrp="1"/>
          </p:cNvGraphicFramePr>
          <p:nvPr>
            <p:ph type="tbl" sz="quarter" idx="13"/>
            <p:extLst>
              <p:ext uri="{D42A27DB-BD31-4B8C-83A1-F6EECF244321}">
                <p14:modId xmlns:p14="http://schemas.microsoft.com/office/powerpoint/2010/main" val="4284317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15306292"/>
                    </a:ext>
                  </a:extLst>
                </a:gridCol>
                <a:gridCol w="658368">
                  <a:extLst>
                    <a:ext uri="{9D8B030D-6E8A-4147-A177-3AD203B41FA5}">
                      <a16:colId xmlns:a16="http://schemas.microsoft.com/office/drawing/2014/main" val="2985207121"/>
                    </a:ext>
                  </a:extLst>
                </a:gridCol>
                <a:gridCol w="658368">
                  <a:extLst>
                    <a:ext uri="{9D8B030D-6E8A-4147-A177-3AD203B41FA5}">
                      <a16:colId xmlns:a16="http://schemas.microsoft.com/office/drawing/2014/main" val="2035754560"/>
                    </a:ext>
                  </a:extLst>
                </a:gridCol>
                <a:gridCol w="658368">
                  <a:extLst>
                    <a:ext uri="{9D8B030D-6E8A-4147-A177-3AD203B41FA5}">
                      <a16:colId xmlns:a16="http://schemas.microsoft.com/office/drawing/2014/main" val="2823444695"/>
                    </a:ext>
                  </a:extLst>
                </a:gridCol>
                <a:gridCol w="658368">
                  <a:extLst>
                    <a:ext uri="{9D8B030D-6E8A-4147-A177-3AD203B41FA5}">
                      <a16:colId xmlns:a16="http://schemas.microsoft.com/office/drawing/2014/main" val="1138594099"/>
                    </a:ext>
                  </a:extLst>
                </a:gridCol>
                <a:gridCol w="658368">
                  <a:extLst>
                    <a:ext uri="{9D8B030D-6E8A-4147-A177-3AD203B41FA5}">
                      <a16:colId xmlns:a16="http://schemas.microsoft.com/office/drawing/2014/main" val="1220289105"/>
                    </a:ext>
                  </a:extLst>
                </a:gridCol>
                <a:gridCol w="658368">
                  <a:extLst>
                    <a:ext uri="{9D8B030D-6E8A-4147-A177-3AD203B41FA5}">
                      <a16:colId xmlns:a16="http://schemas.microsoft.com/office/drawing/2014/main" val="453008067"/>
                    </a:ext>
                  </a:extLst>
                </a:gridCol>
                <a:gridCol w="658368">
                  <a:extLst>
                    <a:ext uri="{9D8B030D-6E8A-4147-A177-3AD203B41FA5}">
                      <a16:colId xmlns:a16="http://schemas.microsoft.com/office/drawing/2014/main" val="2061398906"/>
                    </a:ext>
                  </a:extLst>
                </a:gridCol>
                <a:gridCol w="658368">
                  <a:extLst>
                    <a:ext uri="{9D8B030D-6E8A-4147-A177-3AD203B41FA5}">
                      <a16:colId xmlns:a16="http://schemas.microsoft.com/office/drawing/2014/main" val="2977168655"/>
                    </a:ext>
                  </a:extLst>
                </a:gridCol>
                <a:gridCol w="658368">
                  <a:extLst>
                    <a:ext uri="{9D8B030D-6E8A-4147-A177-3AD203B41FA5}">
                      <a16:colId xmlns:a16="http://schemas.microsoft.com/office/drawing/2014/main" val="1237271492"/>
                    </a:ext>
                  </a:extLst>
                </a:gridCol>
                <a:gridCol w="658368">
                  <a:extLst>
                    <a:ext uri="{9D8B030D-6E8A-4147-A177-3AD203B41FA5}">
                      <a16:colId xmlns:a16="http://schemas.microsoft.com/office/drawing/2014/main" val="310234645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Posts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3262992542"/>
                  </a:ext>
                </a:extLst>
              </a:tr>
              <a:tr h="370840">
                <a:tc>
                  <a:txBody>
                    <a:bodyPr/>
                    <a:lstStyle/>
                    <a:p>
                      <a:r>
                        <a:rPr lang="en-US" sz="1000"/>
                        <a:t>viessmann_sport</a:t>
                      </a:r>
                    </a:p>
                  </a:txBody>
                  <a:tcPr/>
                </a:tc>
                <a:tc>
                  <a:txBody>
                    <a:bodyPr/>
                    <a:lstStyle/>
                    <a:p>
                      <a:r>
                        <a:rPr lang="en-US" sz="1000"/>
                        <a:t>30849</a:t>
                      </a:r>
                    </a:p>
                  </a:txBody>
                  <a:tcPr/>
                </a:tc>
                <a:tc>
                  <a:txBody>
                    <a:bodyPr/>
                    <a:lstStyle/>
                    <a:p>
                      <a:r>
                        <a:rPr lang="en-US" sz="1000"/>
                        <a:t>121</a:t>
                      </a:r>
                    </a:p>
                  </a:txBody>
                  <a:tcPr/>
                </a:tc>
                <a:tc>
                  <a:txBody>
                    <a:bodyPr/>
                    <a:lstStyle/>
                    <a:p>
                      <a:r>
                        <a:rPr lang="en-US" sz="1000"/>
                        <a:t>673</a:t>
                      </a:r>
                    </a:p>
                  </a:txBody>
                  <a:tcPr/>
                </a:tc>
                <a:tc>
                  <a:txBody>
                    <a:bodyPr/>
                    <a:lstStyle/>
                    <a:p>
                      <a:r>
                        <a:rPr lang="en-US" sz="1000"/>
                        <a:t>610982</a:t>
                      </a:r>
                    </a:p>
                  </a:txBody>
                  <a:tcPr/>
                </a:tc>
                <a:tc>
                  <a:txBody>
                    <a:bodyPr/>
                    <a:lstStyle/>
                    <a:p>
                      <a:r>
                        <a:rPr lang="en-US" sz="1000"/>
                        <a:t>91527</a:t>
                      </a:r>
                    </a:p>
                  </a:txBody>
                  <a:tcPr/>
                </a:tc>
                <a:tc>
                  <a:txBody>
                    <a:bodyPr/>
                    <a:lstStyle/>
                    <a:p>
                      <a:r>
                        <a:rPr lang="en-US" sz="1000"/>
                        <a:t>9615.2644628099</a:t>
                      </a:r>
                    </a:p>
                  </a:txBody>
                  <a:tcPr/>
                </a:tc>
                <a:tc>
                  <a:txBody>
                    <a:bodyPr/>
                    <a:lstStyle/>
                    <a:p>
                      <a:r>
                        <a:rPr lang="en-US" sz="1000"/>
                        <a:t>1168</a:t>
                      </a:r>
                    </a:p>
                  </a:txBody>
                  <a:tcPr/>
                </a:tc>
                <a:tc>
                  <a:txBody>
                    <a:bodyPr/>
                    <a:lstStyle/>
                    <a:p>
                      <a:r>
                        <a:rPr lang="en-US" sz="1000"/>
                        <a:t>63</a:t>
                      </a:r>
                    </a:p>
                  </a:txBody>
                  <a:tcPr/>
                </a:tc>
                <a:tc>
                  <a:txBody>
                    <a:bodyPr/>
                    <a:lstStyle/>
                    <a:p>
                      <a:r>
                        <a:rPr lang="en-US" sz="1000"/>
                        <a:t>23</a:t>
                      </a:r>
                    </a:p>
                  </a:txBody>
                  <a:tcPr/>
                </a:tc>
                <a:tc>
                  <a:txBody>
                    <a:bodyPr/>
                    <a:lstStyle/>
                    <a:p>
                      <a:r>
                        <a:rPr lang="en-US" sz="1000"/>
                        <a:t>1</a:t>
                      </a:r>
                    </a:p>
                  </a:txBody>
                  <a:tcPr/>
                </a:tc>
                <a:extLst>
                  <a:ext uri="{0D108BD9-81ED-4DB2-BD59-A6C34878D82A}">
                    <a16:rowId xmlns:a16="http://schemas.microsoft.com/office/drawing/2014/main" val="1863042273"/>
                  </a:ext>
                </a:extLst>
              </a:tr>
            </a:tbl>
          </a:graphicData>
        </a:graphic>
      </p:graphicFrame>
      <p:sp>
        <p:nvSpPr>
          <p:cNvPr id="4" name="Text Placeholder 3">
            <a:extLst>
              <a:ext uri="{FF2B5EF4-FFF2-40B4-BE49-F238E27FC236}">
                <a16:creationId xmlns:a16="http://schemas.microsoft.com/office/drawing/2014/main" id="{8FBCF764-7ECC-46E9-9692-8A78A4636B23}"/>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2453768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4D4E-982D-4D4E-BC27-33F87E90A7E3}"/>
              </a:ext>
            </a:extLst>
          </p:cNvPr>
          <p:cNvSpPr>
            <a:spLocks noGrp="1"/>
          </p:cNvSpPr>
          <p:nvPr>
            <p:ph type="title"/>
          </p:nvPr>
        </p:nvSpPr>
        <p:spPr/>
        <p:txBody>
          <a:bodyPr/>
          <a:lstStyle/>
          <a:p>
            <a:r>
              <a:rPr lang="en-US"/>
              <a:t>Instagram Post Type Distribution Per Profile | Viessmann</a:t>
            </a:r>
          </a:p>
        </p:txBody>
      </p:sp>
      <p:graphicFrame>
        <p:nvGraphicFramePr>
          <p:cNvPr id="6" name="Chart Placeholder 5">
            <a:extLst>
              <a:ext uri="{FF2B5EF4-FFF2-40B4-BE49-F238E27FC236}">
                <a16:creationId xmlns:a16="http://schemas.microsoft.com/office/drawing/2014/main" id="{1A955B4E-74BE-4470-B74A-3F743B829DAE}"/>
              </a:ext>
            </a:extLst>
          </p:cNvPr>
          <p:cNvGraphicFramePr>
            <a:graphicFrameLocks noGrp="1"/>
          </p:cNvGraphicFramePr>
          <p:nvPr>
            <p:ph type="chart" sz="quarter" idx="13"/>
            <p:extLst>
              <p:ext uri="{D42A27DB-BD31-4B8C-83A1-F6EECF244321}">
                <p14:modId xmlns:p14="http://schemas.microsoft.com/office/powerpoint/2010/main" val="36503923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4D364D-70C4-4895-B645-15BD21584D94}"/>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EF59214F-B69B-40D4-90C5-1BCD8F9C31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0614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B187C-E33C-4C35-B2F6-6C7E11B30771}"/>
              </a:ext>
            </a:extLst>
          </p:cNvPr>
          <p:cNvSpPr>
            <a:spLocks noGrp="1"/>
          </p:cNvSpPr>
          <p:nvPr>
            <p:ph type="title"/>
          </p:nvPr>
        </p:nvSpPr>
        <p:spPr/>
        <p:txBody>
          <a:bodyPr/>
          <a:lstStyle/>
          <a:p>
            <a:r>
              <a:rPr lang="en-US"/>
              <a:t>Instagram Followers Demographics | Viessmann</a:t>
            </a:r>
          </a:p>
        </p:txBody>
      </p:sp>
      <p:graphicFrame>
        <p:nvGraphicFramePr>
          <p:cNvPr id="6" name="Chart Placeholder 5">
            <a:extLst>
              <a:ext uri="{FF2B5EF4-FFF2-40B4-BE49-F238E27FC236}">
                <a16:creationId xmlns:a16="http://schemas.microsoft.com/office/drawing/2014/main" id="{7C024E4C-9B17-4F79-9946-D8EA99972E1B}"/>
              </a:ext>
            </a:extLst>
          </p:cNvPr>
          <p:cNvGraphicFramePr>
            <a:graphicFrameLocks noGrp="1"/>
          </p:cNvGraphicFramePr>
          <p:nvPr>
            <p:ph type="chart" sz="quarter" idx="13"/>
            <p:extLst>
              <p:ext uri="{D42A27DB-BD31-4B8C-83A1-F6EECF244321}">
                <p14:modId xmlns:p14="http://schemas.microsoft.com/office/powerpoint/2010/main" val="4251064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6F26AE-CB15-4974-9FC2-5965FB558321}"/>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3E29F70E-AA55-4ABF-9E7C-7DD55DB1B0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03259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F4D00-BC4F-4E1A-9A71-C2FE443B032D}"/>
              </a:ext>
            </a:extLst>
          </p:cNvPr>
          <p:cNvSpPr>
            <a:spLocks noGrp="1"/>
          </p:cNvSpPr>
          <p:nvPr>
            <p:ph type="title"/>
          </p:nvPr>
        </p:nvSpPr>
        <p:spPr/>
        <p:txBody>
          <a:bodyPr/>
          <a:lstStyle/>
          <a:p>
            <a:r>
              <a:rPr lang="en-US"/>
              <a:t>Instagram Followers Gender Breakdown | Viessmann</a:t>
            </a:r>
          </a:p>
        </p:txBody>
      </p:sp>
      <p:graphicFrame>
        <p:nvGraphicFramePr>
          <p:cNvPr id="6" name="Chart Placeholder 5">
            <a:extLst>
              <a:ext uri="{FF2B5EF4-FFF2-40B4-BE49-F238E27FC236}">
                <a16:creationId xmlns:a16="http://schemas.microsoft.com/office/drawing/2014/main" id="{9CFC8A4F-D1A0-49D2-8D35-63049FC4960B}"/>
              </a:ext>
            </a:extLst>
          </p:cNvPr>
          <p:cNvGraphicFramePr>
            <a:graphicFrameLocks noGrp="1"/>
          </p:cNvGraphicFramePr>
          <p:nvPr>
            <p:ph type="chart" sz="quarter" idx="13"/>
            <p:extLst>
              <p:ext uri="{D42A27DB-BD31-4B8C-83A1-F6EECF244321}">
                <p14:modId xmlns:p14="http://schemas.microsoft.com/office/powerpoint/2010/main" val="1237415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2E6C86-53C5-42E3-80EC-F0405268455A}"/>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B4258356-6B2B-41C2-B353-271291938B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62229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45803-3D09-4FE5-A49E-02027F8D82A1}"/>
              </a:ext>
            </a:extLst>
          </p:cNvPr>
          <p:cNvSpPr>
            <a:spLocks noGrp="1"/>
          </p:cNvSpPr>
          <p:nvPr>
            <p:ph type="title"/>
          </p:nvPr>
        </p:nvSpPr>
        <p:spPr/>
        <p:txBody>
          <a:bodyPr/>
          <a:lstStyle/>
          <a:p>
            <a:r>
              <a:rPr lang="en-US"/>
              <a:t>Instagram Videos Table | Viessmann - 1 of 26</a:t>
            </a:r>
          </a:p>
        </p:txBody>
      </p:sp>
      <p:graphicFrame>
        <p:nvGraphicFramePr>
          <p:cNvPr id="5" name="Table Placeholder 4">
            <a:extLst>
              <a:ext uri="{FF2B5EF4-FFF2-40B4-BE49-F238E27FC236}">
                <a16:creationId xmlns:a16="http://schemas.microsoft.com/office/drawing/2014/main" id="{4CF59F74-FEEB-4D6E-AF85-49B37784CC5E}"/>
              </a:ext>
            </a:extLst>
          </p:cNvPr>
          <p:cNvGraphicFramePr>
            <a:graphicFrameLocks noGrp="1"/>
          </p:cNvGraphicFramePr>
          <p:nvPr>
            <p:ph type="tbl" sz="quarter" idx="13"/>
            <p:extLst>
              <p:ext uri="{D42A27DB-BD31-4B8C-83A1-F6EECF244321}">
                <p14:modId xmlns:p14="http://schemas.microsoft.com/office/powerpoint/2010/main" val="1360512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0228791"/>
                    </a:ext>
                  </a:extLst>
                </a:gridCol>
                <a:gridCol w="987552">
                  <a:extLst>
                    <a:ext uri="{9D8B030D-6E8A-4147-A177-3AD203B41FA5}">
                      <a16:colId xmlns:a16="http://schemas.microsoft.com/office/drawing/2014/main" val="2343264651"/>
                    </a:ext>
                  </a:extLst>
                </a:gridCol>
                <a:gridCol w="1234440">
                  <a:extLst>
                    <a:ext uri="{9D8B030D-6E8A-4147-A177-3AD203B41FA5}">
                      <a16:colId xmlns:a16="http://schemas.microsoft.com/office/drawing/2014/main" val="2069905607"/>
                    </a:ext>
                  </a:extLst>
                </a:gridCol>
                <a:gridCol w="411480">
                  <a:extLst>
                    <a:ext uri="{9D8B030D-6E8A-4147-A177-3AD203B41FA5}">
                      <a16:colId xmlns:a16="http://schemas.microsoft.com/office/drawing/2014/main" val="264298783"/>
                    </a:ext>
                  </a:extLst>
                </a:gridCol>
                <a:gridCol w="411480">
                  <a:extLst>
                    <a:ext uri="{9D8B030D-6E8A-4147-A177-3AD203B41FA5}">
                      <a16:colId xmlns:a16="http://schemas.microsoft.com/office/drawing/2014/main" val="1004514167"/>
                    </a:ext>
                  </a:extLst>
                </a:gridCol>
                <a:gridCol w="411480">
                  <a:extLst>
                    <a:ext uri="{9D8B030D-6E8A-4147-A177-3AD203B41FA5}">
                      <a16:colId xmlns:a16="http://schemas.microsoft.com/office/drawing/2014/main" val="726540733"/>
                    </a:ext>
                  </a:extLst>
                </a:gridCol>
                <a:gridCol w="411480">
                  <a:extLst>
                    <a:ext uri="{9D8B030D-6E8A-4147-A177-3AD203B41FA5}">
                      <a16:colId xmlns:a16="http://schemas.microsoft.com/office/drawing/2014/main" val="4269893469"/>
                    </a:ext>
                  </a:extLst>
                </a:gridCol>
                <a:gridCol w="411480">
                  <a:extLst>
                    <a:ext uri="{9D8B030D-6E8A-4147-A177-3AD203B41FA5}">
                      <a16:colId xmlns:a16="http://schemas.microsoft.com/office/drawing/2014/main" val="1440060169"/>
                    </a:ext>
                  </a:extLst>
                </a:gridCol>
                <a:gridCol w="411480">
                  <a:extLst>
                    <a:ext uri="{9D8B030D-6E8A-4147-A177-3AD203B41FA5}">
                      <a16:colId xmlns:a16="http://schemas.microsoft.com/office/drawing/2014/main" val="3207128598"/>
                    </a:ext>
                  </a:extLst>
                </a:gridCol>
                <a:gridCol w="411480">
                  <a:extLst>
                    <a:ext uri="{9D8B030D-6E8A-4147-A177-3AD203B41FA5}">
                      <a16:colId xmlns:a16="http://schemas.microsoft.com/office/drawing/2014/main" val="1492028201"/>
                    </a:ext>
                  </a:extLst>
                </a:gridCol>
                <a:gridCol w="411480">
                  <a:extLst>
                    <a:ext uri="{9D8B030D-6E8A-4147-A177-3AD203B41FA5}">
                      <a16:colId xmlns:a16="http://schemas.microsoft.com/office/drawing/2014/main" val="1573036874"/>
                    </a:ext>
                  </a:extLst>
                </a:gridCol>
                <a:gridCol w="411480">
                  <a:extLst>
                    <a:ext uri="{9D8B030D-6E8A-4147-A177-3AD203B41FA5}">
                      <a16:colId xmlns:a16="http://schemas.microsoft.com/office/drawing/2014/main" val="96444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2250736343"/>
                  </a:ext>
                </a:extLst>
              </a:tr>
            </a:tbl>
          </a:graphicData>
        </a:graphic>
      </p:graphicFrame>
      <p:sp>
        <p:nvSpPr>
          <p:cNvPr id="4" name="Text Placeholder 3">
            <a:extLst>
              <a:ext uri="{FF2B5EF4-FFF2-40B4-BE49-F238E27FC236}">
                <a16:creationId xmlns:a16="http://schemas.microsoft.com/office/drawing/2014/main" id="{F84B5948-6BE0-4843-B4DA-FD76DD43570B}"/>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2926470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56A7E-A07B-48EA-934A-11C2A1C4AC85}"/>
              </a:ext>
            </a:extLst>
          </p:cNvPr>
          <p:cNvSpPr>
            <a:spLocks noGrp="1"/>
          </p:cNvSpPr>
          <p:nvPr>
            <p:ph type="title"/>
          </p:nvPr>
        </p:nvSpPr>
        <p:spPr/>
        <p:txBody>
          <a:bodyPr/>
          <a:lstStyle/>
          <a:p>
            <a:r>
              <a:rPr lang="en-US"/>
              <a:t>Instagram Videos Table | Viessmann - 2 of 26</a:t>
            </a:r>
          </a:p>
        </p:txBody>
      </p:sp>
      <p:graphicFrame>
        <p:nvGraphicFramePr>
          <p:cNvPr id="5" name="Table Placeholder 4">
            <a:extLst>
              <a:ext uri="{FF2B5EF4-FFF2-40B4-BE49-F238E27FC236}">
                <a16:creationId xmlns:a16="http://schemas.microsoft.com/office/drawing/2014/main" id="{C191E99B-AF0C-43D1-866B-6C6244009AF5}"/>
              </a:ext>
            </a:extLst>
          </p:cNvPr>
          <p:cNvGraphicFramePr>
            <a:graphicFrameLocks noGrp="1"/>
          </p:cNvGraphicFramePr>
          <p:nvPr>
            <p:ph type="tbl" sz="quarter" idx="13"/>
            <p:extLst>
              <p:ext uri="{D42A27DB-BD31-4B8C-83A1-F6EECF244321}">
                <p14:modId xmlns:p14="http://schemas.microsoft.com/office/powerpoint/2010/main" val="1934144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90653567"/>
                    </a:ext>
                  </a:extLst>
                </a:gridCol>
                <a:gridCol w="987552">
                  <a:extLst>
                    <a:ext uri="{9D8B030D-6E8A-4147-A177-3AD203B41FA5}">
                      <a16:colId xmlns:a16="http://schemas.microsoft.com/office/drawing/2014/main" val="1454771405"/>
                    </a:ext>
                  </a:extLst>
                </a:gridCol>
                <a:gridCol w="1234440">
                  <a:extLst>
                    <a:ext uri="{9D8B030D-6E8A-4147-A177-3AD203B41FA5}">
                      <a16:colId xmlns:a16="http://schemas.microsoft.com/office/drawing/2014/main" val="2503827594"/>
                    </a:ext>
                  </a:extLst>
                </a:gridCol>
                <a:gridCol w="411480">
                  <a:extLst>
                    <a:ext uri="{9D8B030D-6E8A-4147-A177-3AD203B41FA5}">
                      <a16:colId xmlns:a16="http://schemas.microsoft.com/office/drawing/2014/main" val="1981704647"/>
                    </a:ext>
                  </a:extLst>
                </a:gridCol>
                <a:gridCol w="411480">
                  <a:extLst>
                    <a:ext uri="{9D8B030D-6E8A-4147-A177-3AD203B41FA5}">
                      <a16:colId xmlns:a16="http://schemas.microsoft.com/office/drawing/2014/main" val="1245461142"/>
                    </a:ext>
                  </a:extLst>
                </a:gridCol>
                <a:gridCol w="411480">
                  <a:extLst>
                    <a:ext uri="{9D8B030D-6E8A-4147-A177-3AD203B41FA5}">
                      <a16:colId xmlns:a16="http://schemas.microsoft.com/office/drawing/2014/main" val="132640784"/>
                    </a:ext>
                  </a:extLst>
                </a:gridCol>
                <a:gridCol w="411480">
                  <a:extLst>
                    <a:ext uri="{9D8B030D-6E8A-4147-A177-3AD203B41FA5}">
                      <a16:colId xmlns:a16="http://schemas.microsoft.com/office/drawing/2014/main" val="2404716697"/>
                    </a:ext>
                  </a:extLst>
                </a:gridCol>
                <a:gridCol w="411480">
                  <a:extLst>
                    <a:ext uri="{9D8B030D-6E8A-4147-A177-3AD203B41FA5}">
                      <a16:colId xmlns:a16="http://schemas.microsoft.com/office/drawing/2014/main" val="2127609623"/>
                    </a:ext>
                  </a:extLst>
                </a:gridCol>
                <a:gridCol w="411480">
                  <a:extLst>
                    <a:ext uri="{9D8B030D-6E8A-4147-A177-3AD203B41FA5}">
                      <a16:colId xmlns:a16="http://schemas.microsoft.com/office/drawing/2014/main" val="4048835061"/>
                    </a:ext>
                  </a:extLst>
                </a:gridCol>
                <a:gridCol w="411480">
                  <a:extLst>
                    <a:ext uri="{9D8B030D-6E8A-4147-A177-3AD203B41FA5}">
                      <a16:colId xmlns:a16="http://schemas.microsoft.com/office/drawing/2014/main" val="3443927927"/>
                    </a:ext>
                  </a:extLst>
                </a:gridCol>
                <a:gridCol w="411480">
                  <a:extLst>
                    <a:ext uri="{9D8B030D-6E8A-4147-A177-3AD203B41FA5}">
                      <a16:colId xmlns:a16="http://schemas.microsoft.com/office/drawing/2014/main" val="1265338128"/>
                    </a:ext>
                  </a:extLst>
                </a:gridCol>
                <a:gridCol w="411480">
                  <a:extLst>
                    <a:ext uri="{9D8B030D-6E8A-4147-A177-3AD203B41FA5}">
                      <a16:colId xmlns:a16="http://schemas.microsoft.com/office/drawing/2014/main" val="3697772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1704589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- 2023-01-31 15:30:44</a:t>
                      </a:r>
                      <a:r>
                        <a:rPr kumimoji="0" lang="en-US" sz="1000" b="0" i="0" u="none" strike="noStrike" kern="1200" cap="none" spc="0" normalizeH="0" baseline="0" noProof="0">
                          <a:ln>
                            <a:noFill/>
                          </a:ln>
                          <a:solidFill>
                            <a:prstClr val="black"/>
                          </a:solidFill>
                          <a:effectLst/>
                          <a:uLnTx/>
                          <a:uFillTx/>
                          <a:latin typeface="+mn-lt"/>
                          <a:ea typeface="+mn-ea"/>
                          <a:cs typeface="+mn-cs"/>
                        </a:rPr>
                        <a:t>
 Spannender Athleten-Austausch! 🤩 In der ersten Episode der neuen Ausgabe von „Viessmann &amp; Kampa - mehr als Partner“ besucht Vanessa Voigt Ex-Turnprofi Fabian Hambüchen in seiner Heimat. 😎 In der Turnhalle, der Geburtsstätte des Olympiasiegers, taucht Fabian in die Welt des Biathlons ein und testet seine Treffsicherheit mit dem Laser-Gewehr! 💪 #Winterfans #kampaerleben #kampasport #kampafamilie #kampahaus #sportverbindet #biathlon #turnen @van.essavgt @fabian.hambuechen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https://quintly-image-storage.s3.amazonaws.com/b0781686b1ab0b50fdba2132dbe5eeb0/63a4fd1216e25f87a819db9c66eeff0a.jpg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16311158"/>
                  </a:ext>
                </a:extLst>
              </a:tr>
            </a:tbl>
          </a:graphicData>
        </a:graphic>
      </p:graphicFrame>
      <p:sp>
        <p:nvSpPr>
          <p:cNvPr id="4" name="Text Placeholder 3">
            <a:extLst>
              <a:ext uri="{FF2B5EF4-FFF2-40B4-BE49-F238E27FC236}">
                <a16:creationId xmlns:a16="http://schemas.microsoft.com/office/drawing/2014/main" id="{A9531F30-3F2E-43B0-A81C-4B07ED3473EF}"/>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9738478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508E3-1416-4F10-A3E1-7E362296A5CB}"/>
              </a:ext>
            </a:extLst>
          </p:cNvPr>
          <p:cNvSpPr>
            <a:spLocks noGrp="1"/>
          </p:cNvSpPr>
          <p:nvPr>
            <p:ph type="title"/>
          </p:nvPr>
        </p:nvSpPr>
        <p:spPr/>
        <p:txBody>
          <a:bodyPr/>
          <a:lstStyle/>
          <a:p>
            <a:r>
              <a:rPr lang="en-US"/>
              <a:t>Instagram Videos Table | Viessmann - 3 of 26</a:t>
            </a:r>
          </a:p>
        </p:txBody>
      </p:sp>
      <p:graphicFrame>
        <p:nvGraphicFramePr>
          <p:cNvPr id="5" name="Table Placeholder 4">
            <a:extLst>
              <a:ext uri="{FF2B5EF4-FFF2-40B4-BE49-F238E27FC236}">
                <a16:creationId xmlns:a16="http://schemas.microsoft.com/office/drawing/2014/main" id="{6C540892-C470-48A2-86AD-05EDC0933687}"/>
              </a:ext>
            </a:extLst>
          </p:cNvPr>
          <p:cNvGraphicFramePr>
            <a:graphicFrameLocks noGrp="1"/>
          </p:cNvGraphicFramePr>
          <p:nvPr>
            <p:ph type="tbl" sz="quarter" idx="13"/>
            <p:extLst>
              <p:ext uri="{D42A27DB-BD31-4B8C-83A1-F6EECF244321}">
                <p14:modId xmlns:p14="http://schemas.microsoft.com/office/powerpoint/2010/main" val="3598179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60757904"/>
                    </a:ext>
                  </a:extLst>
                </a:gridCol>
                <a:gridCol w="987552">
                  <a:extLst>
                    <a:ext uri="{9D8B030D-6E8A-4147-A177-3AD203B41FA5}">
                      <a16:colId xmlns:a16="http://schemas.microsoft.com/office/drawing/2014/main" val="2083756661"/>
                    </a:ext>
                  </a:extLst>
                </a:gridCol>
                <a:gridCol w="1234440">
                  <a:extLst>
                    <a:ext uri="{9D8B030D-6E8A-4147-A177-3AD203B41FA5}">
                      <a16:colId xmlns:a16="http://schemas.microsoft.com/office/drawing/2014/main" val="2405328373"/>
                    </a:ext>
                  </a:extLst>
                </a:gridCol>
                <a:gridCol w="411480">
                  <a:extLst>
                    <a:ext uri="{9D8B030D-6E8A-4147-A177-3AD203B41FA5}">
                      <a16:colId xmlns:a16="http://schemas.microsoft.com/office/drawing/2014/main" val="3183360075"/>
                    </a:ext>
                  </a:extLst>
                </a:gridCol>
                <a:gridCol w="411480">
                  <a:extLst>
                    <a:ext uri="{9D8B030D-6E8A-4147-A177-3AD203B41FA5}">
                      <a16:colId xmlns:a16="http://schemas.microsoft.com/office/drawing/2014/main" val="2791497201"/>
                    </a:ext>
                  </a:extLst>
                </a:gridCol>
                <a:gridCol w="411480">
                  <a:extLst>
                    <a:ext uri="{9D8B030D-6E8A-4147-A177-3AD203B41FA5}">
                      <a16:colId xmlns:a16="http://schemas.microsoft.com/office/drawing/2014/main" val="820481489"/>
                    </a:ext>
                  </a:extLst>
                </a:gridCol>
                <a:gridCol w="411480">
                  <a:extLst>
                    <a:ext uri="{9D8B030D-6E8A-4147-A177-3AD203B41FA5}">
                      <a16:colId xmlns:a16="http://schemas.microsoft.com/office/drawing/2014/main" val="954237923"/>
                    </a:ext>
                  </a:extLst>
                </a:gridCol>
                <a:gridCol w="411480">
                  <a:extLst>
                    <a:ext uri="{9D8B030D-6E8A-4147-A177-3AD203B41FA5}">
                      <a16:colId xmlns:a16="http://schemas.microsoft.com/office/drawing/2014/main" val="1371454717"/>
                    </a:ext>
                  </a:extLst>
                </a:gridCol>
                <a:gridCol w="411480">
                  <a:extLst>
                    <a:ext uri="{9D8B030D-6E8A-4147-A177-3AD203B41FA5}">
                      <a16:colId xmlns:a16="http://schemas.microsoft.com/office/drawing/2014/main" val="4230136753"/>
                    </a:ext>
                  </a:extLst>
                </a:gridCol>
                <a:gridCol w="411480">
                  <a:extLst>
                    <a:ext uri="{9D8B030D-6E8A-4147-A177-3AD203B41FA5}">
                      <a16:colId xmlns:a16="http://schemas.microsoft.com/office/drawing/2014/main" val="3080029911"/>
                    </a:ext>
                  </a:extLst>
                </a:gridCol>
                <a:gridCol w="411480">
                  <a:extLst>
                    <a:ext uri="{9D8B030D-6E8A-4147-A177-3AD203B41FA5}">
                      <a16:colId xmlns:a16="http://schemas.microsoft.com/office/drawing/2014/main" val="2818638197"/>
                    </a:ext>
                  </a:extLst>
                </a:gridCol>
                <a:gridCol w="411480">
                  <a:extLst>
                    <a:ext uri="{9D8B030D-6E8A-4147-A177-3AD203B41FA5}">
                      <a16:colId xmlns:a16="http://schemas.microsoft.com/office/drawing/2014/main" val="1524365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82772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- 2023-01-30 15:02:12</a:t>
                      </a:r>
                      <a:r>
                        <a:rPr kumimoji="0" lang="en-US" sz="1000" b="0" i="0" u="none" strike="noStrike" kern="1200" cap="none" spc="0" normalizeH="0" baseline="0" noProof="0">
                          <a:ln>
                            <a:noFill/>
                          </a:ln>
                          <a:solidFill>
                            <a:prstClr val="black"/>
                          </a:solidFill>
                          <a:effectLst/>
                          <a:uLnTx/>
                          <a:uFillTx/>
                          <a:latin typeface="+mn-lt"/>
                          <a:ea typeface="+mn-ea"/>
                          <a:cs typeface="+mn-cs"/>
                        </a:rPr>
                        <a:t>
 Interessante Einblicke! 🎥 Freut euch auf die neue Episode von „Viessmann &amp; Kampa - mehr als Partner”, in der Vanessa Voigt den ehemaligen Profi-Turner und Olympiasieger Fabian Hambüchen zu Hause einen Besuch abstattet. Seid gespannt auf den Austausch! 🔜 #Winterfans #biathlon #turnen #partner @van.essavgt @fabian.hambuechen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https://quintly-image-storage.s3.amazonaws.com/b0781686b1ab0b50fdba2132dbe5eeb0/340829ff10ee6b3fc7eef50a362d95f3.jpg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85136673"/>
                  </a:ext>
                </a:extLst>
              </a:tr>
            </a:tbl>
          </a:graphicData>
        </a:graphic>
      </p:graphicFrame>
      <p:sp>
        <p:nvSpPr>
          <p:cNvPr id="4" name="Text Placeholder 3">
            <a:extLst>
              <a:ext uri="{FF2B5EF4-FFF2-40B4-BE49-F238E27FC236}">
                <a16:creationId xmlns:a16="http://schemas.microsoft.com/office/drawing/2014/main" id="{32265E09-5F0F-4D57-8770-A889AF3BFE9D}"/>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906023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98151-9FF9-415E-B5F8-4F5964B55940}"/>
              </a:ext>
            </a:extLst>
          </p:cNvPr>
          <p:cNvSpPr>
            <a:spLocks noGrp="1"/>
          </p:cNvSpPr>
          <p:nvPr>
            <p:ph type="title"/>
          </p:nvPr>
        </p:nvSpPr>
        <p:spPr/>
        <p:txBody>
          <a:bodyPr/>
          <a:lstStyle/>
          <a:p>
            <a:r>
              <a:rPr lang="en-US"/>
              <a:t>Instagram Videos Table | Viessmann - 4 of 26</a:t>
            </a:r>
          </a:p>
        </p:txBody>
      </p:sp>
      <p:graphicFrame>
        <p:nvGraphicFramePr>
          <p:cNvPr id="5" name="Table Placeholder 4">
            <a:extLst>
              <a:ext uri="{FF2B5EF4-FFF2-40B4-BE49-F238E27FC236}">
                <a16:creationId xmlns:a16="http://schemas.microsoft.com/office/drawing/2014/main" id="{58DED411-8997-44EB-AC33-EEF46868214B}"/>
              </a:ext>
            </a:extLst>
          </p:cNvPr>
          <p:cNvGraphicFramePr>
            <a:graphicFrameLocks noGrp="1"/>
          </p:cNvGraphicFramePr>
          <p:nvPr>
            <p:ph type="tbl" sz="quarter" idx="13"/>
            <p:extLst>
              <p:ext uri="{D42A27DB-BD31-4B8C-83A1-F6EECF244321}">
                <p14:modId xmlns:p14="http://schemas.microsoft.com/office/powerpoint/2010/main" val="370636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41620655"/>
                    </a:ext>
                  </a:extLst>
                </a:gridCol>
                <a:gridCol w="987552">
                  <a:extLst>
                    <a:ext uri="{9D8B030D-6E8A-4147-A177-3AD203B41FA5}">
                      <a16:colId xmlns:a16="http://schemas.microsoft.com/office/drawing/2014/main" val="797556823"/>
                    </a:ext>
                  </a:extLst>
                </a:gridCol>
                <a:gridCol w="1234440">
                  <a:extLst>
                    <a:ext uri="{9D8B030D-6E8A-4147-A177-3AD203B41FA5}">
                      <a16:colId xmlns:a16="http://schemas.microsoft.com/office/drawing/2014/main" val="691752945"/>
                    </a:ext>
                  </a:extLst>
                </a:gridCol>
                <a:gridCol w="411480">
                  <a:extLst>
                    <a:ext uri="{9D8B030D-6E8A-4147-A177-3AD203B41FA5}">
                      <a16:colId xmlns:a16="http://schemas.microsoft.com/office/drawing/2014/main" val="2828043887"/>
                    </a:ext>
                  </a:extLst>
                </a:gridCol>
                <a:gridCol w="411480">
                  <a:extLst>
                    <a:ext uri="{9D8B030D-6E8A-4147-A177-3AD203B41FA5}">
                      <a16:colId xmlns:a16="http://schemas.microsoft.com/office/drawing/2014/main" val="1668595806"/>
                    </a:ext>
                  </a:extLst>
                </a:gridCol>
                <a:gridCol w="411480">
                  <a:extLst>
                    <a:ext uri="{9D8B030D-6E8A-4147-A177-3AD203B41FA5}">
                      <a16:colId xmlns:a16="http://schemas.microsoft.com/office/drawing/2014/main" val="567988340"/>
                    </a:ext>
                  </a:extLst>
                </a:gridCol>
                <a:gridCol w="411480">
                  <a:extLst>
                    <a:ext uri="{9D8B030D-6E8A-4147-A177-3AD203B41FA5}">
                      <a16:colId xmlns:a16="http://schemas.microsoft.com/office/drawing/2014/main" val="1571771985"/>
                    </a:ext>
                  </a:extLst>
                </a:gridCol>
                <a:gridCol w="411480">
                  <a:extLst>
                    <a:ext uri="{9D8B030D-6E8A-4147-A177-3AD203B41FA5}">
                      <a16:colId xmlns:a16="http://schemas.microsoft.com/office/drawing/2014/main" val="4103863884"/>
                    </a:ext>
                  </a:extLst>
                </a:gridCol>
                <a:gridCol w="411480">
                  <a:extLst>
                    <a:ext uri="{9D8B030D-6E8A-4147-A177-3AD203B41FA5}">
                      <a16:colId xmlns:a16="http://schemas.microsoft.com/office/drawing/2014/main" val="2906735760"/>
                    </a:ext>
                  </a:extLst>
                </a:gridCol>
                <a:gridCol w="411480">
                  <a:extLst>
                    <a:ext uri="{9D8B030D-6E8A-4147-A177-3AD203B41FA5}">
                      <a16:colId xmlns:a16="http://schemas.microsoft.com/office/drawing/2014/main" val="1752160296"/>
                    </a:ext>
                  </a:extLst>
                </a:gridCol>
                <a:gridCol w="411480">
                  <a:extLst>
                    <a:ext uri="{9D8B030D-6E8A-4147-A177-3AD203B41FA5}">
                      <a16:colId xmlns:a16="http://schemas.microsoft.com/office/drawing/2014/main" val="2810167782"/>
                    </a:ext>
                  </a:extLst>
                </a:gridCol>
                <a:gridCol w="411480">
                  <a:extLst>
                    <a:ext uri="{9D8B030D-6E8A-4147-A177-3AD203B41FA5}">
                      <a16:colId xmlns:a16="http://schemas.microsoft.com/office/drawing/2014/main" val="1427535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2831889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- 2023-01-30 12:11:15</a:t>
                      </a:r>
                      <a:r>
                        <a:rPr kumimoji="0" lang="en-US" sz="1000" b="0" i="0" u="none" strike="noStrike" kern="1200" cap="none" spc="0" normalizeH="0" baseline="0" noProof="0">
                          <a:ln>
                            <a:noFill/>
                          </a:ln>
                          <a:solidFill>
                            <a:prstClr val="black"/>
                          </a:solidFill>
                          <a:effectLst/>
                          <a:uLnTx/>
                          <a:uFillTx/>
                          <a:latin typeface="+mn-lt"/>
                          <a:ea typeface="+mn-ea"/>
                          <a:cs typeface="+mn-cs"/>
                        </a:rPr>
                        <a:t>
 Weltmeisterschaft im eigenen Wohnzimmer: Vorfreude oder Aufregung? 👀😮 Vanessa Voigt erklärt, welche Vorbereitungen sie für das Highlight in ihrer Heimat Oberhof trifft! Schaut rein! ⏯ #Winterfans #biathlon #oberhof #heimat #wm #vorbereitung #training @van.essavgt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https://quintly-image-storage.s3.amazonaws.com/b0781686b1ab0b50fdba2132dbe5eeb0/6eaeefca089a72737f9f2f62e7356aec.jpg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2576342"/>
                  </a:ext>
                </a:extLst>
              </a:tr>
            </a:tbl>
          </a:graphicData>
        </a:graphic>
      </p:graphicFrame>
      <p:sp>
        <p:nvSpPr>
          <p:cNvPr id="4" name="Text Placeholder 3">
            <a:extLst>
              <a:ext uri="{FF2B5EF4-FFF2-40B4-BE49-F238E27FC236}">
                <a16:creationId xmlns:a16="http://schemas.microsoft.com/office/drawing/2014/main" id="{967E8C62-4A3D-4656-84CA-E9E356B164DE}"/>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3172879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D4375-AC92-4BD2-9E4B-4E572C143560}"/>
              </a:ext>
            </a:extLst>
          </p:cNvPr>
          <p:cNvSpPr>
            <a:spLocks noGrp="1"/>
          </p:cNvSpPr>
          <p:nvPr>
            <p:ph type="title"/>
          </p:nvPr>
        </p:nvSpPr>
        <p:spPr/>
        <p:txBody>
          <a:bodyPr/>
          <a:lstStyle/>
          <a:p>
            <a:r>
              <a:rPr lang="en-US"/>
              <a:t>Instagram Videos Table | Viessmann - 5 of 26</a:t>
            </a:r>
          </a:p>
        </p:txBody>
      </p:sp>
      <p:graphicFrame>
        <p:nvGraphicFramePr>
          <p:cNvPr id="5" name="Table Placeholder 4">
            <a:extLst>
              <a:ext uri="{FF2B5EF4-FFF2-40B4-BE49-F238E27FC236}">
                <a16:creationId xmlns:a16="http://schemas.microsoft.com/office/drawing/2014/main" id="{C39034BE-C7A9-4AA8-8CC7-07646595C19A}"/>
              </a:ext>
            </a:extLst>
          </p:cNvPr>
          <p:cNvGraphicFramePr>
            <a:graphicFrameLocks noGrp="1"/>
          </p:cNvGraphicFramePr>
          <p:nvPr>
            <p:ph type="tbl" sz="quarter" idx="13"/>
            <p:extLst>
              <p:ext uri="{D42A27DB-BD31-4B8C-83A1-F6EECF244321}">
                <p14:modId xmlns:p14="http://schemas.microsoft.com/office/powerpoint/2010/main" val="3830403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45622299"/>
                    </a:ext>
                  </a:extLst>
                </a:gridCol>
                <a:gridCol w="987552">
                  <a:extLst>
                    <a:ext uri="{9D8B030D-6E8A-4147-A177-3AD203B41FA5}">
                      <a16:colId xmlns:a16="http://schemas.microsoft.com/office/drawing/2014/main" val="1314049484"/>
                    </a:ext>
                  </a:extLst>
                </a:gridCol>
                <a:gridCol w="1234440">
                  <a:extLst>
                    <a:ext uri="{9D8B030D-6E8A-4147-A177-3AD203B41FA5}">
                      <a16:colId xmlns:a16="http://schemas.microsoft.com/office/drawing/2014/main" val="568469617"/>
                    </a:ext>
                  </a:extLst>
                </a:gridCol>
                <a:gridCol w="411480">
                  <a:extLst>
                    <a:ext uri="{9D8B030D-6E8A-4147-A177-3AD203B41FA5}">
                      <a16:colId xmlns:a16="http://schemas.microsoft.com/office/drawing/2014/main" val="1183957539"/>
                    </a:ext>
                  </a:extLst>
                </a:gridCol>
                <a:gridCol w="411480">
                  <a:extLst>
                    <a:ext uri="{9D8B030D-6E8A-4147-A177-3AD203B41FA5}">
                      <a16:colId xmlns:a16="http://schemas.microsoft.com/office/drawing/2014/main" val="2849877648"/>
                    </a:ext>
                  </a:extLst>
                </a:gridCol>
                <a:gridCol w="411480">
                  <a:extLst>
                    <a:ext uri="{9D8B030D-6E8A-4147-A177-3AD203B41FA5}">
                      <a16:colId xmlns:a16="http://schemas.microsoft.com/office/drawing/2014/main" val="2885890053"/>
                    </a:ext>
                  </a:extLst>
                </a:gridCol>
                <a:gridCol w="411480">
                  <a:extLst>
                    <a:ext uri="{9D8B030D-6E8A-4147-A177-3AD203B41FA5}">
                      <a16:colId xmlns:a16="http://schemas.microsoft.com/office/drawing/2014/main" val="3140025138"/>
                    </a:ext>
                  </a:extLst>
                </a:gridCol>
                <a:gridCol w="411480">
                  <a:extLst>
                    <a:ext uri="{9D8B030D-6E8A-4147-A177-3AD203B41FA5}">
                      <a16:colId xmlns:a16="http://schemas.microsoft.com/office/drawing/2014/main" val="3656164002"/>
                    </a:ext>
                  </a:extLst>
                </a:gridCol>
                <a:gridCol w="411480">
                  <a:extLst>
                    <a:ext uri="{9D8B030D-6E8A-4147-A177-3AD203B41FA5}">
                      <a16:colId xmlns:a16="http://schemas.microsoft.com/office/drawing/2014/main" val="2051331938"/>
                    </a:ext>
                  </a:extLst>
                </a:gridCol>
                <a:gridCol w="411480">
                  <a:extLst>
                    <a:ext uri="{9D8B030D-6E8A-4147-A177-3AD203B41FA5}">
                      <a16:colId xmlns:a16="http://schemas.microsoft.com/office/drawing/2014/main" val="3029904543"/>
                    </a:ext>
                  </a:extLst>
                </a:gridCol>
                <a:gridCol w="411480">
                  <a:extLst>
                    <a:ext uri="{9D8B030D-6E8A-4147-A177-3AD203B41FA5}">
                      <a16:colId xmlns:a16="http://schemas.microsoft.com/office/drawing/2014/main" val="2374989904"/>
                    </a:ext>
                  </a:extLst>
                </a:gridCol>
                <a:gridCol w="411480">
                  <a:extLst>
                    <a:ext uri="{9D8B030D-6E8A-4147-A177-3AD203B41FA5}">
                      <a16:colId xmlns:a16="http://schemas.microsoft.com/office/drawing/2014/main" val="343745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2695380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- 2023-01-29 17:35:21</a:t>
                      </a:r>
                      <a:r>
                        <a:rPr kumimoji="0" lang="de-DE" sz="1000" b="0" i="0" u="none" strike="noStrike" kern="1200" cap="none" spc="0" normalizeH="0" baseline="0" noProof="0">
                          <a:ln>
                            <a:noFill/>
                          </a:ln>
                          <a:solidFill>
                            <a:prstClr val="black"/>
                          </a:solidFill>
                          <a:effectLst/>
                          <a:uLnTx/>
                          <a:uFillTx/>
                          <a:latin typeface="+mn-lt"/>
                          <a:ea typeface="+mn-ea"/>
                          <a:cs typeface="+mn-cs"/>
                        </a:rPr>
                        <a:t>
 Gute Rennen im Gepäck! 🧳 Denise Herrmann-Wick blickt gespannt auf die WM in Oberhof und erzählt welche Faktoren in der Vorbereitung jetzt entscheidend sind. 🤩 Seid gespannt und schaut rein! 👇 #Winterfans #biathlon #erfolg #vorbereitung #wm #oberhof @denise.herrmann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https://quintly-image-storage.s3.amazonaws.com/b0781686b1ab0b50fdba2132dbe5eeb0/5f0bfd301ff40b6c36fcde6efecf27fb.jpg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2562074"/>
                  </a:ext>
                </a:extLst>
              </a:tr>
            </a:tbl>
          </a:graphicData>
        </a:graphic>
      </p:graphicFrame>
      <p:sp>
        <p:nvSpPr>
          <p:cNvPr id="4" name="Text Placeholder 3">
            <a:extLst>
              <a:ext uri="{FF2B5EF4-FFF2-40B4-BE49-F238E27FC236}">
                <a16:creationId xmlns:a16="http://schemas.microsoft.com/office/drawing/2014/main" id="{D46BD4F8-43E5-4376-B3EF-6133470ECF9A}"/>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1627370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DACDA-8D62-4D6D-9EAC-E921F0BDFD5A}"/>
              </a:ext>
            </a:extLst>
          </p:cNvPr>
          <p:cNvSpPr>
            <a:spLocks noGrp="1"/>
          </p:cNvSpPr>
          <p:nvPr>
            <p:ph type="title"/>
          </p:nvPr>
        </p:nvSpPr>
        <p:spPr/>
        <p:txBody>
          <a:bodyPr/>
          <a:lstStyle/>
          <a:p>
            <a:r>
              <a:rPr lang="en-US"/>
              <a:t>Instagram Videos Table | Viessmann - 6 of 26</a:t>
            </a:r>
          </a:p>
        </p:txBody>
      </p:sp>
      <p:graphicFrame>
        <p:nvGraphicFramePr>
          <p:cNvPr id="5" name="Table Placeholder 4">
            <a:extLst>
              <a:ext uri="{FF2B5EF4-FFF2-40B4-BE49-F238E27FC236}">
                <a16:creationId xmlns:a16="http://schemas.microsoft.com/office/drawing/2014/main" id="{BDF774E1-69F5-4805-A729-456D81A0C8E0}"/>
              </a:ext>
            </a:extLst>
          </p:cNvPr>
          <p:cNvGraphicFramePr>
            <a:graphicFrameLocks noGrp="1"/>
          </p:cNvGraphicFramePr>
          <p:nvPr>
            <p:ph type="tbl" sz="quarter" idx="13"/>
            <p:extLst>
              <p:ext uri="{D42A27DB-BD31-4B8C-83A1-F6EECF244321}">
                <p14:modId xmlns:p14="http://schemas.microsoft.com/office/powerpoint/2010/main" val="1254704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99985566"/>
                    </a:ext>
                  </a:extLst>
                </a:gridCol>
                <a:gridCol w="987552">
                  <a:extLst>
                    <a:ext uri="{9D8B030D-6E8A-4147-A177-3AD203B41FA5}">
                      <a16:colId xmlns:a16="http://schemas.microsoft.com/office/drawing/2014/main" val="3625616006"/>
                    </a:ext>
                  </a:extLst>
                </a:gridCol>
                <a:gridCol w="1234440">
                  <a:extLst>
                    <a:ext uri="{9D8B030D-6E8A-4147-A177-3AD203B41FA5}">
                      <a16:colId xmlns:a16="http://schemas.microsoft.com/office/drawing/2014/main" val="1888732800"/>
                    </a:ext>
                  </a:extLst>
                </a:gridCol>
                <a:gridCol w="411480">
                  <a:extLst>
                    <a:ext uri="{9D8B030D-6E8A-4147-A177-3AD203B41FA5}">
                      <a16:colId xmlns:a16="http://schemas.microsoft.com/office/drawing/2014/main" val="719031751"/>
                    </a:ext>
                  </a:extLst>
                </a:gridCol>
                <a:gridCol w="411480">
                  <a:extLst>
                    <a:ext uri="{9D8B030D-6E8A-4147-A177-3AD203B41FA5}">
                      <a16:colId xmlns:a16="http://schemas.microsoft.com/office/drawing/2014/main" val="2009027744"/>
                    </a:ext>
                  </a:extLst>
                </a:gridCol>
                <a:gridCol w="411480">
                  <a:extLst>
                    <a:ext uri="{9D8B030D-6E8A-4147-A177-3AD203B41FA5}">
                      <a16:colId xmlns:a16="http://schemas.microsoft.com/office/drawing/2014/main" val="20057302"/>
                    </a:ext>
                  </a:extLst>
                </a:gridCol>
                <a:gridCol w="411480">
                  <a:extLst>
                    <a:ext uri="{9D8B030D-6E8A-4147-A177-3AD203B41FA5}">
                      <a16:colId xmlns:a16="http://schemas.microsoft.com/office/drawing/2014/main" val="750973763"/>
                    </a:ext>
                  </a:extLst>
                </a:gridCol>
                <a:gridCol w="411480">
                  <a:extLst>
                    <a:ext uri="{9D8B030D-6E8A-4147-A177-3AD203B41FA5}">
                      <a16:colId xmlns:a16="http://schemas.microsoft.com/office/drawing/2014/main" val="2341046717"/>
                    </a:ext>
                  </a:extLst>
                </a:gridCol>
                <a:gridCol w="411480">
                  <a:extLst>
                    <a:ext uri="{9D8B030D-6E8A-4147-A177-3AD203B41FA5}">
                      <a16:colId xmlns:a16="http://schemas.microsoft.com/office/drawing/2014/main" val="3435691772"/>
                    </a:ext>
                  </a:extLst>
                </a:gridCol>
                <a:gridCol w="411480">
                  <a:extLst>
                    <a:ext uri="{9D8B030D-6E8A-4147-A177-3AD203B41FA5}">
                      <a16:colId xmlns:a16="http://schemas.microsoft.com/office/drawing/2014/main" val="2406959884"/>
                    </a:ext>
                  </a:extLst>
                </a:gridCol>
                <a:gridCol w="411480">
                  <a:extLst>
                    <a:ext uri="{9D8B030D-6E8A-4147-A177-3AD203B41FA5}">
                      <a16:colId xmlns:a16="http://schemas.microsoft.com/office/drawing/2014/main" val="2230723504"/>
                    </a:ext>
                  </a:extLst>
                </a:gridCol>
                <a:gridCol w="411480">
                  <a:extLst>
                    <a:ext uri="{9D8B030D-6E8A-4147-A177-3AD203B41FA5}">
                      <a16:colId xmlns:a16="http://schemas.microsoft.com/office/drawing/2014/main" val="516353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168853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- 2023-01-28 18:23:33</a:t>
                      </a:r>
                      <a:r>
                        <a:rPr kumimoji="0" lang="en-US" sz="1000" b="0" i="0" u="none" strike="noStrike" kern="1200" cap="none" spc="0" normalizeH="0" baseline="0" noProof="0">
                          <a:ln>
                            <a:noFill/>
                          </a:ln>
                          <a:solidFill>
                            <a:prstClr val="black"/>
                          </a:solidFill>
                          <a:effectLst/>
                          <a:uLnTx/>
                          <a:uFillTx/>
                          <a:latin typeface="+mn-lt"/>
                          <a:ea typeface="+mn-ea"/>
                          <a:cs typeface="+mn-cs"/>
                        </a:rPr>
                        <a:t>
 Von Erfolg gekrönt! 👑 Der Weltcup in Seefeld ist in vollem Gange und hat bereits für einige Jubelmomente gesorgt. Freut euch auf einen spannenden Abschluss am Sonntag! ⚡️ #Winterfans #fisnordiccombined #nordischekombination #seefeld #competition #happy #moments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https://quintly-image-storage.s3.amazonaws.com/b0781686b1ab0b50fdba2132dbe5eeb0/5499b1c6b083d6807e6d0573e4581bc4.jpg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7650001"/>
                  </a:ext>
                </a:extLst>
              </a:tr>
            </a:tbl>
          </a:graphicData>
        </a:graphic>
      </p:graphicFrame>
      <p:sp>
        <p:nvSpPr>
          <p:cNvPr id="4" name="Text Placeholder 3">
            <a:extLst>
              <a:ext uri="{FF2B5EF4-FFF2-40B4-BE49-F238E27FC236}">
                <a16:creationId xmlns:a16="http://schemas.microsoft.com/office/drawing/2014/main" id="{06707571-488B-4C77-8FDC-46CC25C8C364}"/>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4112232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62973-5BAE-40EB-B475-B3F957ABF387}"/>
              </a:ext>
            </a:extLst>
          </p:cNvPr>
          <p:cNvSpPr>
            <a:spLocks noGrp="1"/>
          </p:cNvSpPr>
          <p:nvPr>
            <p:ph type="title"/>
          </p:nvPr>
        </p:nvSpPr>
        <p:spPr/>
        <p:txBody>
          <a:bodyPr/>
          <a:lstStyle/>
          <a:p>
            <a:r>
              <a:rPr lang="en-US"/>
              <a:t>Instagram Videos Table | Viessmann - 7 of 26</a:t>
            </a:r>
          </a:p>
        </p:txBody>
      </p:sp>
      <p:graphicFrame>
        <p:nvGraphicFramePr>
          <p:cNvPr id="5" name="Table Placeholder 4">
            <a:extLst>
              <a:ext uri="{FF2B5EF4-FFF2-40B4-BE49-F238E27FC236}">
                <a16:creationId xmlns:a16="http://schemas.microsoft.com/office/drawing/2014/main" id="{E4DDD5C2-3500-4B1D-BC0F-DF1206CD7AA0}"/>
              </a:ext>
            </a:extLst>
          </p:cNvPr>
          <p:cNvGraphicFramePr>
            <a:graphicFrameLocks noGrp="1"/>
          </p:cNvGraphicFramePr>
          <p:nvPr>
            <p:ph type="tbl" sz="quarter" idx="13"/>
            <p:extLst>
              <p:ext uri="{D42A27DB-BD31-4B8C-83A1-F6EECF244321}">
                <p14:modId xmlns:p14="http://schemas.microsoft.com/office/powerpoint/2010/main" val="2607844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72384626"/>
                    </a:ext>
                  </a:extLst>
                </a:gridCol>
                <a:gridCol w="987552">
                  <a:extLst>
                    <a:ext uri="{9D8B030D-6E8A-4147-A177-3AD203B41FA5}">
                      <a16:colId xmlns:a16="http://schemas.microsoft.com/office/drawing/2014/main" val="1568602820"/>
                    </a:ext>
                  </a:extLst>
                </a:gridCol>
                <a:gridCol w="1234440">
                  <a:extLst>
                    <a:ext uri="{9D8B030D-6E8A-4147-A177-3AD203B41FA5}">
                      <a16:colId xmlns:a16="http://schemas.microsoft.com/office/drawing/2014/main" val="2185847292"/>
                    </a:ext>
                  </a:extLst>
                </a:gridCol>
                <a:gridCol w="411480">
                  <a:extLst>
                    <a:ext uri="{9D8B030D-6E8A-4147-A177-3AD203B41FA5}">
                      <a16:colId xmlns:a16="http://schemas.microsoft.com/office/drawing/2014/main" val="3239918592"/>
                    </a:ext>
                  </a:extLst>
                </a:gridCol>
                <a:gridCol w="411480">
                  <a:extLst>
                    <a:ext uri="{9D8B030D-6E8A-4147-A177-3AD203B41FA5}">
                      <a16:colId xmlns:a16="http://schemas.microsoft.com/office/drawing/2014/main" val="205676614"/>
                    </a:ext>
                  </a:extLst>
                </a:gridCol>
                <a:gridCol w="411480">
                  <a:extLst>
                    <a:ext uri="{9D8B030D-6E8A-4147-A177-3AD203B41FA5}">
                      <a16:colId xmlns:a16="http://schemas.microsoft.com/office/drawing/2014/main" val="1453276527"/>
                    </a:ext>
                  </a:extLst>
                </a:gridCol>
                <a:gridCol w="411480">
                  <a:extLst>
                    <a:ext uri="{9D8B030D-6E8A-4147-A177-3AD203B41FA5}">
                      <a16:colId xmlns:a16="http://schemas.microsoft.com/office/drawing/2014/main" val="103884917"/>
                    </a:ext>
                  </a:extLst>
                </a:gridCol>
                <a:gridCol w="411480">
                  <a:extLst>
                    <a:ext uri="{9D8B030D-6E8A-4147-A177-3AD203B41FA5}">
                      <a16:colId xmlns:a16="http://schemas.microsoft.com/office/drawing/2014/main" val="2751805929"/>
                    </a:ext>
                  </a:extLst>
                </a:gridCol>
                <a:gridCol w="411480">
                  <a:extLst>
                    <a:ext uri="{9D8B030D-6E8A-4147-A177-3AD203B41FA5}">
                      <a16:colId xmlns:a16="http://schemas.microsoft.com/office/drawing/2014/main" val="933542861"/>
                    </a:ext>
                  </a:extLst>
                </a:gridCol>
                <a:gridCol w="411480">
                  <a:extLst>
                    <a:ext uri="{9D8B030D-6E8A-4147-A177-3AD203B41FA5}">
                      <a16:colId xmlns:a16="http://schemas.microsoft.com/office/drawing/2014/main" val="784998419"/>
                    </a:ext>
                  </a:extLst>
                </a:gridCol>
                <a:gridCol w="411480">
                  <a:extLst>
                    <a:ext uri="{9D8B030D-6E8A-4147-A177-3AD203B41FA5}">
                      <a16:colId xmlns:a16="http://schemas.microsoft.com/office/drawing/2014/main" val="2885959344"/>
                    </a:ext>
                  </a:extLst>
                </a:gridCol>
                <a:gridCol w="411480">
                  <a:extLst>
                    <a:ext uri="{9D8B030D-6E8A-4147-A177-3AD203B41FA5}">
                      <a16:colId xmlns:a16="http://schemas.microsoft.com/office/drawing/2014/main" val="3329212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2545489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- 2023-01-28 09:34:15</a:t>
                      </a:r>
                      <a:r>
                        <a:rPr kumimoji="0" lang="de-DE" sz="1000" b="0" i="0" u="none" strike="noStrike" kern="1200" cap="none" spc="0" normalizeH="0" baseline="0" noProof="0">
                          <a:ln>
                            <a:noFill/>
                          </a:ln>
                          <a:solidFill>
                            <a:prstClr val="black"/>
                          </a:solidFill>
                          <a:effectLst/>
                          <a:uLnTx/>
                          <a:uFillTx/>
                          <a:latin typeface="+mn-lt"/>
                          <a:ea typeface="+mn-ea"/>
                          <a:cs typeface="+mn-cs"/>
                        </a:rPr>
                        <a:t>
 Brauche ich für meine Wärmepumpe eine Fußbodenheizung? 🤔 In der vierten Ausgabe von „Laura fragt nach…!“ geht es um die Modernisierung der nachhaltigen Klimalösung! Seid gespannt! 🎥 #Winterfans #biathlon #wärmepumpe #expertenwissen #energielösung #expertenwissen @laura_dahlmeier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https://quintly-image-storage.s3.amazonaws.com/b0781686b1ab0b50fdba2132dbe5eeb0/9c6314796e1d50d804ac94cbdb1d6882.jpg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05794997"/>
                  </a:ext>
                </a:extLst>
              </a:tr>
            </a:tbl>
          </a:graphicData>
        </a:graphic>
      </p:graphicFrame>
      <p:sp>
        <p:nvSpPr>
          <p:cNvPr id="4" name="Text Placeholder 3">
            <a:extLst>
              <a:ext uri="{FF2B5EF4-FFF2-40B4-BE49-F238E27FC236}">
                <a16:creationId xmlns:a16="http://schemas.microsoft.com/office/drawing/2014/main" id="{E079299C-C7BB-4DCD-89A8-B08666D9847F}"/>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8215722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11F4B-645F-417D-B2A8-C8E32CA65436}"/>
              </a:ext>
            </a:extLst>
          </p:cNvPr>
          <p:cNvSpPr>
            <a:spLocks noGrp="1"/>
          </p:cNvSpPr>
          <p:nvPr>
            <p:ph type="title"/>
          </p:nvPr>
        </p:nvSpPr>
        <p:spPr/>
        <p:txBody>
          <a:bodyPr/>
          <a:lstStyle/>
          <a:p>
            <a:r>
              <a:rPr lang="en-US"/>
              <a:t>Instagram Videos Table | Viessmann - 8 of 26</a:t>
            </a:r>
          </a:p>
        </p:txBody>
      </p:sp>
      <p:graphicFrame>
        <p:nvGraphicFramePr>
          <p:cNvPr id="5" name="Table Placeholder 4">
            <a:extLst>
              <a:ext uri="{FF2B5EF4-FFF2-40B4-BE49-F238E27FC236}">
                <a16:creationId xmlns:a16="http://schemas.microsoft.com/office/drawing/2014/main" id="{53A79A80-555A-487C-A772-177B0E63F388}"/>
              </a:ext>
            </a:extLst>
          </p:cNvPr>
          <p:cNvGraphicFramePr>
            <a:graphicFrameLocks noGrp="1"/>
          </p:cNvGraphicFramePr>
          <p:nvPr>
            <p:ph type="tbl" sz="quarter" idx="13"/>
            <p:extLst>
              <p:ext uri="{D42A27DB-BD31-4B8C-83A1-F6EECF244321}">
                <p14:modId xmlns:p14="http://schemas.microsoft.com/office/powerpoint/2010/main" val="242505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78058555"/>
                    </a:ext>
                  </a:extLst>
                </a:gridCol>
                <a:gridCol w="987552">
                  <a:extLst>
                    <a:ext uri="{9D8B030D-6E8A-4147-A177-3AD203B41FA5}">
                      <a16:colId xmlns:a16="http://schemas.microsoft.com/office/drawing/2014/main" val="265707686"/>
                    </a:ext>
                  </a:extLst>
                </a:gridCol>
                <a:gridCol w="1234440">
                  <a:extLst>
                    <a:ext uri="{9D8B030D-6E8A-4147-A177-3AD203B41FA5}">
                      <a16:colId xmlns:a16="http://schemas.microsoft.com/office/drawing/2014/main" val="2317273824"/>
                    </a:ext>
                  </a:extLst>
                </a:gridCol>
                <a:gridCol w="411480">
                  <a:extLst>
                    <a:ext uri="{9D8B030D-6E8A-4147-A177-3AD203B41FA5}">
                      <a16:colId xmlns:a16="http://schemas.microsoft.com/office/drawing/2014/main" val="774012448"/>
                    </a:ext>
                  </a:extLst>
                </a:gridCol>
                <a:gridCol w="411480">
                  <a:extLst>
                    <a:ext uri="{9D8B030D-6E8A-4147-A177-3AD203B41FA5}">
                      <a16:colId xmlns:a16="http://schemas.microsoft.com/office/drawing/2014/main" val="2747533597"/>
                    </a:ext>
                  </a:extLst>
                </a:gridCol>
                <a:gridCol w="411480">
                  <a:extLst>
                    <a:ext uri="{9D8B030D-6E8A-4147-A177-3AD203B41FA5}">
                      <a16:colId xmlns:a16="http://schemas.microsoft.com/office/drawing/2014/main" val="933936409"/>
                    </a:ext>
                  </a:extLst>
                </a:gridCol>
                <a:gridCol w="411480">
                  <a:extLst>
                    <a:ext uri="{9D8B030D-6E8A-4147-A177-3AD203B41FA5}">
                      <a16:colId xmlns:a16="http://schemas.microsoft.com/office/drawing/2014/main" val="2301650444"/>
                    </a:ext>
                  </a:extLst>
                </a:gridCol>
                <a:gridCol w="411480">
                  <a:extLst>
                    <a:ext uri="{9D8B030D-6E8A-4147-A177-3AD203B41FA5}">
                      <a16:colId xmlns:a16="http://schemas.microsoft.com/office/drawing/2014/main" val="731810537"/>
                    </a:ext>
                  </a:extLst>
                </a:gridCol>
                <a:gridCol w="411480">
                  <a:extLst>
                    <a:ext uri="{9D8B030D-6E8A-4147-A177-3AD203B41FA5}">
                      <a16:colId xmlns:a16="http://schemas.microsoft.com/office/drawing/2014/main" val="1280855695"/>
                    </a:ext>
                  </a:extLst>
                </a:gridCol>
                <a:gridCol w="411480">
                  <a:extLst>
                    <a:ext uri="{9D8B030D-6E8A-4147-A177-3AD203B41FA5}">
                      <a16:colId xmlns:a16="http://schemas.microsoft.com/office/drawing/2014/main" val="4163375000"/>
                    </a:ext>
                  </a:extLst>
                </a:gridCol>
                <a:gridCol w="411480">
                  <a:extLst>
                    <a:ext uri="{9D8B030D-6E8A-4147-A177-3AD203B41FA5}">
                      <a16:colId xmlns:a16="http://schemas.microsoft.com/office/drawing/2014/main" val="2997431541"/>
                    </a:ext>
                  </a:extLst>
                </a:gridCol>
                <a:gridCol w="411480">
                  <a:extLst>
                    <a:ext uri="{9D8B030D-6E8A-4147-A177-3AD203B41FA5}">
                      <a16:colId xmlns:a16="http://schemas.microsoft.com/office/drawing/2014/main" val="3809906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1238759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- 2023-01-27 17:20:08</a:t>
                      </a:r>
                      <a:r>
                        <a:rPr kumimoji="0" lang="de-DE" sz="1000" b="0" i="0" u="none" strike="noStrike" kern="1200" cap="none" spc="0" normalizeH="0" baseline="0" noProof="0">
                          <a:ln>
                            <a:noFill/>
                          </a:ln>
                          <a:solidFill>
                            <a:prstClr val="black"/>
                          </a:solidFill>
                          <a:effectLst/>
                          <a:uLnTx/>
                          <a:uFillTx/>
                          <a:latin typeface="+mn-lt"/>
                          <a:ea typeface="+mn-ea"/>
                          <a:cs typeface="+mn-cs"/>
                        </a:rPr>
                        <a:t>
 Schon als Kind ein großer Biathlon-Fan! 👧 Vanessa Voigt hat schon in ihrer Kindheit viel Zeit am Rand der Biathlonstrecke in Oberhof verbracht und ihre großen Idole angefeuert! Wer das war, seht ihr im Clip! 😉 #Winterfans #biathlon #oberhof #kindheit #idole #fan #vorbild @van.essavgt @denise.herrmann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https://quintly-image-storage.s3.amazonaws.com/b0781686b1ab0b50fdba2132dbe5eeb0/993b466e0d2d27f05224e5b02de9f15b.jpg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91499027"/>
                  </a:ext>
                </a:extLst>
              </a:tr>
            </a:tbl>
          </a:graphicData>
        </a:graphic>
      </p:graphicFrame>
      <p:sp>
        <p:nvSpPr>
          <p:cNvPr id="4" name="Text Placeholder 3">
            <a:extLst>
              <a:ext uri="{FF2B5EF4-FFF2-40B4-BE49-F238E27FC236}">
                <a16:creationId xmlns:a16="http://schemas.microsoft.com/office/drawing/2014/main" id="{66827779-5285-47AE-B579-3CD41986EF2C}"/>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1180604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5012E-23E8-4E7C-AD91-63CFD28C0960}"/>
              </a:ext>
            </a:extLst>
          </p:cNvPr>
          <p:cNvSpPr>
            <a:spLocks noGrp="1"/>
          </p:cNvSpPr>
          <p:nvPr>
            <p:ph type="title"/>
          </p:nvPr>
        </p:nvSpPr>
        <p:spPr/>
        <p:txBody>
          <a:bodyPr/>
          <a:lstStyle/>
          <a:p>
            <a:r>
              <a:rPr lang="en-US"/>
              <a:t>Instagram Videos Table | Viessmann - 9 of 26</a:t>
            </a:r>
          </a:p>
        </p:txBody>
      </p:sp>
      <p:graphicFrame>
        <p:nvGraphicFramePr>
          <p:cNvPr id="5" name="Table Placeholder 4">
            <a:extLst>
              <a:ext uri="{FF2B5EF4-FFF2-40B4-BE49-F238E27FC236}">
                <a16:creationId xmlns:a16="http://schemas.microsoft.com/office/drawing/2014/main" id="{910B360A-E768-481C-905F-06575F690C2A}"/>
              </a:ext>
            </a:extLst>
          </p:cNvPr>
          <p:cNvGraphicFramePr>
            <a:graphicFrameLocks noGrp="1"/>
          </p:cNvGraphicFramePr>
          <p:nvPr>
            <p:ph type="tbl" sz="quarter" idx="13"/>
            <p:extLst>
              <p:ext uri="{D42A27DB-BD31-4B8C-83A1-F6EECF244321}">
                <p14:modId xmlns:p14="http://schemas.microsoft.com/office/powerpoint/2010/main" val="3589489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61717159"/>
                    </a:ext>
                  </a:extLst>
                </a:gridCol>
                <a:gridCol w="987552">
                  <a:extLst>
                    <a:ext uri="{9D8B030D-6E8A-4147-A177-3AD203B41FA5}">
                      <a16:colId xmlns:a16="http://schemas.microsoft.com/office/drawing/2014/main" val="3115699384"/>
                    </a:ext>
                  </a:extLst>
                </a:gridCol>
                <a:gridCol w="1234440">
                  <a:extLst>
                    <a:ext uri="{9D8B030D-6E8A-4147-A177-3AD203B41FA5}">
                      <a16:colId xmlns:a16="http://schemas.microsoft.com/office/drawing/2014/main" val="2395709642"/>
                    </a:ext>
                  </a:extLst>
                </a:gridCol>
                <a:gridCol w="411480">
                  <a:extLst>
                    <a:ext uri="{9D8B030D-6E8A-4147-A177-3AD203B41FA5}">
                      <a16:colId xmlns:a16="http://schemas.microsoft.com/office/drawing/2014/main" val="3194114297"/>
                    </a:ext>
                  </a:extLst>
                </a:gridCol>
                <a:gridCol w="411480">
                  <a:extLst>
                    <a:ext uri="{9D8B030D-6E8A-4147-A177-3AD203B41FA5}">
                      <a16:colId xmlns:a16="http://schemas.microsoft.com/office/drawing/2014/main" val="2465270104"/>
                    </a:ext>
                  </a:extLst>
                </a:gridCol>
                <a:gridCol w="411480">
                  <a:extLst>
                    <a:ext uri="{9D8B030D-6E8A-4147-A177-3AD203B41FA5}">
                      <a16:colId xmlns:a16="http://schemas.microsoft.com/office/drawing/2014/main" val="1145561992"/>
                    </a:ext>
                  </a:extLst>
                </a:gridCol>
                <a:gridCol w="411480">
                  <a:extLst>
                    <a:ext uri="{9D8B030D-6E8A-4147-A177-3AD203B41FA5}">
                      <a16:colId xmlns:a16="http://schemas.microsoft.com/office/drawing/2014/main" val="515106827"/>
                    </a:ext>
                  </a:extLst>
                </a:gridCol>
                <a:gridCol w="411480">
                  <a:extLst>
                    <a:ext uri="{9D8B030D-6E8A-4147-A177-3AD203B41FA5}">
                      <a16:colId xmlns:a16="http://schemas.microsoft.com/office/drawing/2014/main" val="3584360784"/>
                    </a:ext>
                  </a:extLst>
                </a:gridCol>
                <a:gridCol w="411480">
                  <a:extLst>
                    <a:ext uri="{9D8B030D-6E8A-4147-A177-3AD203B41FA5}">
                      <a16:colId xmlns:a16="http://schemas.microsoft.com/office/drawing/2014/main" val="3537411070"/>
                    </a:ext>
                  </a:extLst>
                </a:gridCol>
                <a:gridCol w="411480">
                  <a:extLst>
                    <a:ext uri="{9D8B030D-6E8A-4147-A177-3AD203B41FA5}">
                      <a16:colId xmlns:a16="http://schemas.microsoft.com/office/drawing/2014/main" val="1144380722"/>
                    </a:ext>
                  </a:extLst>
                </a:gridCol>
                <a:gridCol w="411480">
                  <a:extLst>
                    <a:ext uri="{9D8B030D-6E8A-4147-A177-3AD203B41FA5}">
                      <a16:colId xmlns:a16="http://schemas.microsoft.com/office/drawing/2014/main" val="2603530422"/>
                    </a:ext>
                  </a:extLst>
                </a:gridCol>
                <a:gridCol w="411480">
                  <a:extLst>
                    <a:ext uri="{9D8B030D-6E8A-4147-A177-3AD203B41FA5}">
                      <a16:colId xmlns:a16="http://schemas.microsoft.com/office/drawing/2014/main" val="3489155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2895974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- 2023-01-26 15:20:56</a:t>
                      </a:r>
                      <a:r>
                        <a:rPr kumimoji="0" lang="en-US" sz="1000" b="0" i="0" u="none" strike="noStrike" kern="1200" cap="none" spc="0" normalizeH="0" baseline="0" noProof="0">
                          <a:ln>
                            <a:noFill/>
                          </a:ln>
                          <a:solidFill>
                            <a:prstClr val="black"/>
                          </a:solidFill>
                          <a:effectLst/>
                          <a:uLnTx/>
                          <a:uFillTx/>
                          <a:latin typeface="+mn-lt"/>
                          <a:ea typeface="+mn-ea"/>
                          <a:cs typeface="+mn-cs"/>
                        </a:rPr>
                        <a:t>
 Startläufer vs. Schlussläufer! ⚡️Welche ist die beliebteste Staffel-Position von Maren Hammerschmidt, Vanessa Voigt und Denise Hermann-Wick? Findet es jetzt im Clip heraus! 🎯 #Winterfans #biathlon #oberhof #vorfreude #staffelrennen #biathlon @maren_hammerschmidt @denise.herrmann @van.essavgt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https://quintly-image-storage.s3.amazonaws.com/b0781686b1ab0b50fdba2132dbe5eeb0/d7eeb73b86889c7c7275071e31506e0c.jpg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75391307"/>
                  </a:ext>
                </a:extLst>
              </a:tr>
            </a:tbl>
          </a:graphicData>
        </a:graphic>
      </p:graphicFrame>
      <p:sp>
        <p:nvSpPr>
          <p:cNvPr id="4" name="Text Placeholder 3">
            <a:extLst>
              <a:ext uri="{FF2B5EF4-FFF2-40B4-BE49-F238E27FC236}">
                <a16:creationId xmlns:a16="http://schemas.microsoft.com/office/drawing/2014/main" id="{C20FEC4D-7829-498E-BC99-E3E03B457291}"/>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325632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0CCF-36BD-4671-A50C-989DA6BB7883}"/>
              </a:ext>
            </a:extLst>
          </p:cNvPr>
          <p:cNvSpPr>
            <a:spLocks noGrp="1"/>
          </p:cNvSpPr>
          <p:nvPr>
            <p:ph type="title"/>
          </p:nvPr>
        </p:nvSpPr>
        <p:spPr/>
        <p:txBody>
          <a:bodyPr/>
          <a:lstStyle/>
          <a:p>
            <a:r>
              <a:rPr lang="en-US"/>
              <a:t>Instagram Videos Table | Viessmann - 10 of 26</a:t>
            </a:r>
          </a:p>
        </p:txBody>
      </p:sp>
      <p:graphicFrame>
        <p:nvGraphicFramePr>
          <p:cNvPr id="5" name="Table Placeholder 4">
            <a:extLst>
              <a:ext uri="{FF2B5EF4-FFF2-40B4-BE49-F238E27FC236}">
                <a16:creationId xmlns:a16="http://schemas.microsoft.com/office/drawing/2014/main" id="{971186B1-9074-44DB-967F-8C06FC33C03D}"/>
              </a:ext>
            </a:extLst>
          </p:cNvPr>
          <p:cNvGraphicFramePr>
            <a:graphicFrameLocks noGrp="1"/>
          </p:cNvGraphicFramePr>
          <p:nvPr>
            <p:ph type="tbl" sz="quarter" idx="13"/>
            <p:extLst>
              <p:ext uri="{D42A27DB-BD31-4B8C-83A1-F6EECF244321}">
                <p14:modId xmlns:p14="http://schemas.microsoft.com/office/powerpoint/2010/main" val="2384211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9098985"/>
                    </a:ext>
                  </a:extLst>
                </a:gridCol>
                <a:gridCol w="987552">
                  <a:extLst>
                    <a:ext uri="{9D8B030D-6E8A-4147-A177-3AD203B41FA5}">
                      <a16:colId xmlns:a16="http://schemas.microsoft.com/office/drawing/2014/main" val="458091819"/>
                    </a:ext>
                  </a:extLst>
                </a:gridCol>
                <a:gridCol w="1234440">
                  <a:extLst>
                    <a:ext uri="{9D8B030D-6E8A-4147-A177-3AD203B41FA5}">
                      <a16:colId xmlns:a16="http://schemas.microsoft.com/office/drawing/2014/main" val="229863950"/>
                    </a:ext>
                  </a:extLst>
                </a:gridCol>
                <a:gridCol w="411480">
                  <a:extLst>
                    <a:ext uri="{9D8B030D-6E8A-4147-A177-3AD203B41FA5}">
                      <a16:colId xmlns:a16="http://schemas.microsoft.com/office/drawing/2014/main" val="3406396211"/>
                    </a:ext>
                  </a:extLst>
                </a:gridCol>
                <a:gridCol w="411480">
                  <a:extLst>
                    <a:ext uri="{9D8B030D-6E8A-4147-A177-3AD203B41FA5}">
                      <a16:colId xmlns:a16="http://schemas.microsoft.com/office/drawing/2014/main" val="69807456"/>
                    </a:ext>
                  </a:extLst>
                </a:gridCol>
                <a:gridCol w="411480">
                  <a:extLst>
                    <a:ext uri="{9D8B030D-6E8A-4147-A177-3AD203B41FA5}">
                      <a16:colId xmlns:a16="http://schemas.microsoft.com/office/drawing/2014/main" val="1205190249"/>
                    </a:ext>
                  </a:extLst>
                </a:gridCol>
                <a:gridCol w="411480">
                  <a:extLst>
                    <a:ext uri="{9D8B030D-6E8A-4147-A177-3AD203B41FA5}">
                      <a16:colId xmlns:a16="http://schemas.microsoft.com/office/drawing/2014/main" val="677980710"/>
                    </a:ext>
                  </a:extLst>
                </a:gridCol>
                <a:gridCol w="411480">
                  <a:extLst>
                    <a:ext uri="{9D8B030D-6E8A-4147-A177-3AD203B41FA5}">
                      <a16:colId xmlns:a16="http://schemas.microsoft.com/office/drawing/2014/main" val="3219189508"/>
                    </a:ext>
                  </a:extLst>
                </a:gridCol>
                <a:gridCol w="411480">
                  <a:extLst>
                    <a:ext uri="{9D8B030D-6E8A-4147-A177-3AD203B41FA5}">
                      <a16:colId xmlns:a16="http://schemas.microsoft.com/office/drawing/2014/main" val="2212488279"/>
                    </a:ext>
                  </a:extLst>
                </a:gridCol>
                <a:gridCol w="411480">
                  <a:extLst>
                    <a:ext uri="{9D8B030D-6E8A-4147-A177-3AD203B41FA5}">
                      <a16:colId xmlns:a16="http://schemas.microsoft.com/office/drawing/2014/main" val="829394456"/>
                    </a:ext>
                  </a:extLst>
                </a:gridCol>
                <a:gridCol w="411480">
                  <a:extLst>
                    <a:ext uri="{9D8B030D-6E8A-4147-A177-3AD203B41FA5}">
                      <a16:colId xmlns:a16="http://schemas.microsoft.com/office/drawing/2014/main" val="1429703976"/>
                    </a:ext>
                  </a:extLst>
                </a:gridCol>
                <a:gridCol w="411480">
                  <a:extLst>
                    <a:ext uri="{9D8B030D-6E8A-4147-A177-3AD203B41FA5}">
                      <a16:colId xmlns:a16="http://schemas.microsoft.com/office/drawing/2014/main" val="2014014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2975900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- 2023-01-25 14:41:13</a:t>
                      </a:r>
                      <a:r>
                        <a:rPr kumimoji="0" lang="en-US" sz="1000" b="0" i="0" u="none" strike="noStrike" kern="1200" cap="none" spc="0" normalizeH="0" baseline="0" noProof="0">
                          <a:ln>
                            <a:noFill/>
                          </a:ln>
                          <a:solidFill>
                            <a:prstClr val="black"/>
                          </a:solidFill>
                          <a:effectLst/>
                          <a:uLnTx/>
                          <a:uFillTx/>
                          <a:latin typeface="+mn-lt"/>
                          <a:ea typeface="+mn-ea"/>
                          <a:cs typeface="+mn-cs"/>
                        </a:rPr>
                        <a:t>
 Wie kommunizieren die verschiedenen Heizsysteme untereinander? 🧐 Diese Frage beantwortet euch Viessmann-Klimalösungsexperte Stefan Hoffmann in der neuesten Folge „Laura fragt nach...“! 🎬 #Winterfans #biathlon #viessmann #wärmepumpe #nachhaltigkeit #cleverheizen @laura_dahlmeier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https://quintly-image-storage.s3.amazonaws.com/b0781686b1ab0b50fdba2132dbe5eeb0/8bc36f16c15a2e74b84f4e64db7fb3a9.jpg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1182266"/>
                  </a:ext>
                </a:extLst>
              </a:tr>
            </a:tbl>
          </a:graphicData>
        </a:graphic>
      </p:graphicFrame>
      <p:sp>
        <p:nvSpPr>
          <p:cNvPr id="4" name="Text Placeholder 3">
            <a:extLst>
              <a:ext uri="{FF2B5EF4-FFF2-40B4-BE49-F238E27FC236}">
                <a16:creationId xmlns:a16="http://schemas.microsoft.com/office/drawing/2014/main" id="{7F54CC96-59CD-47F4-A011-E14BD5540231}"/>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9071825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C7DD0-0D27-40D9-8152-1A776C69CD7B}"/>
              </a:ext>
            </a:extLst>
          </p:cNvPr>
          <p:cNvSpPr>
            <a:spLocks noGrp="1"/>
          </p:cNvSpPr>
          <p:nvPr>
            <p:ph type="title"/>
          </p:nvPr>
        </p:nvSpPr>
        <p:spPr/>
        <p:txBody>
          <a:bodyPr/>
          <a:lstStyle/>
          <a:p>
            <a:r>
              <a:rPr lang="en-US"/>
              <a:t>Instagram Videos Table | Viessmann - 11 of 26</a:t>
            </a:r>
          </a:p>
        </p:txBody>
      </p:sp>
      <p:graphicFrame>
        <p:nvGraphicFramePr>
          <p:cNvPr id="5" name="Table Placeholder 4">
            <a:extLst>
              <a:ext uri="{FF2B5EF4-FFF2-40B4-BE49-F238E27FC236}">
                <a16:creationId xmlns:a16="http://schemas.microsoft.com/office/drawing/2014/main" id="{D3694CCE-1C50-4A0E-B365-B10158D18379}"/>
              </a:ext>
            </a:extLst>
          </p:cNvPr>
          <p:cNvGraphicFramePr>
            <a:graphicFrameLocks noGrp="1"/>
          </p:cNvGraphicFramePr>
          <p:nvPr>
            <p:ph type="tbl" sz="quarter" idx="13"/>
            <p:extLst>
              <p:ext uri="{D42A27DB-BD31-4B8C-83A1-F6EECF244321}">
                <p14:modId xmlns:p14="http://schemas.microsoft.com/office/powerpoint/2010/main" val="172488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94507781"/>
                    </a:ext>
                  </a:extLst>
                </a:gridCol>
                <a:gridCol w="987552">
                  <a:extLst>
                    <a:ext uri="{9D8B030D-6E8A-4147-A177-3AD203B41FA5}">
                      <a16:colId xmlns:a16="http://schemas.microsoft.com/office/drawing/2014/main" val="681710591"/>
                    </a:ext>
                  </a:extLst>
                </a:gridCol>
                <a:gridCol w="1234440">
                  <a:extLst>
                    <a:ext uri="{9D8B030D-6E8A-4147-A177-3AD203B41FA5}">
                      <a16:colId xmlns:a16="http://schemas.microsoft.com/office/drawing/2014/main" val="2321413029"/>
                    </a:ext>
                  </a:extLst>
                </a:gridCol>
                <a:gridCol w="411480">
                  <a:extLst>
                    <a:ext uri="{9D8B030D-6E8A-4147-A177-3AD203B41FA5}">
                      <a16:colId xmlns:a16="http://schemas.microsoft.com/office/drawing/2014/main" val="1320376077"/>
                    </a:ext>
                  </a:extLst>
                </a:gridCol>
                <a:gridCol w="411480">
                  <a:extLst>
                    <a:ext uri="{9D8B030D-6E8A-4147-A177-3AD203B41FA5}">
                      <a16:colId xmlns:a16="http://schemas.microsoft.com/office/drawing/2014/main" val="1600963821"/>
                    </a:ext>
                  </a:extLst>
                </a:gridCol>
                <a:gridCol w="411480">
                  <a:extLst>
                    <a:ext uri="{9D8B030D-6E8A-4147-A177-3AD203B41FA5}">
                      <a16:colId xmlns:a16="http://schemas.microsoft.com/office/drawing/2014/main" val="3665110727"/>
                    </a:ext>
                  </a:extLst>
                </a:gridCol>
                <a:gridCol w="411480">
                  <a:extLst>
                    <a:ext uri="{9D8B030D-6E8A-4147-A177-3AD203B41FA5}">
                      <a16:colId xmlns:a16="http://schemas.microsoft.com/office/drawing/2014/main" val="4027741789"/>
                    </a:ext>
                  </a:extLst>
                </a:gridCol>
                <a:gridCol w="411480">
                  <a:extLst>
                    <a:ext uri="{9D8B030D-6E8A-4147-A177-3AD203B41FA5}">
                      <a16:colId xmlns:a16="http://schemas.microsoft.com/office/drawing/2014/main" val="2607411672"/>
                    </a:ext>
                  </a:extLst>
                </a:gridCol>
                <a:gridCol w="411480">
                  <a:extLst>
                    <a:ext uri="{9D8B030D-6E8A-4147-A177-3AD203B41FA5}">
                      <a16:colId xmlns:a16="http://schemas.microsoft.com/office/drawing/2014/main" val="4096108067"/>
                    </a:ext>
                  </a:extLst>
                </a:gridCol>
                <a:gridCol w="411480">
                  <a:extLst>
                    <a:ext uri="{9D8B030D-6E8A-4147-A177-3AD203B41FA5}">
                      <a16:colId xmlns:a16="http://schemas.microsoft.com/office/drawing/2014/main" val="4012920589"/>
                    </a:ext>
                  </a:extLst>
                </a:gridCol>
                <a:gridCol w="411480">
                  <a:extLst>
                    <a:ext uri="{9D8B030D-6E8A-4147-A177-3AD203B41FA5}">
                      <a16:colId xmlns:a16="http://schemas.microsoft.com/office/drawing/2014/main" val="2499195045"/>
                    </a:ext>
                  </a:extLst>
                </a:gridCol>
                <a:gridCol w="411480">
                  <a:extLst>
                    <a:ext uri="{9D8B030D-6E8A-4147-A177-3AD203B41FA5}">
                      <a16:colId xmlns:a16="http://schemas.microsoft.com/office/drawing/2014/main" val="3919960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965449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- 2023-01-23 12:32:43</a:t>
                      </a:r>
                      <a:r>
                        <a:rPr kumimoji="0" lang="en-US" sz="1000" b="0" i="0" u="none" strike="noStrike" kern="1200" cap="none" spc="0" normalizeH="0" baseline="0" noProof="0">
                          <a:ln>
                            <a:noFill/>
                          </a:ln>
                          <a:solidFill>
                            <a:prstClr val="black"/>
                          </a:solidFill>
                          <a:effectLst/>
                          <a:uLnTx/>
                          <a:uFillTx/>
                          <a:latin typeface="+mn-lt"/>
                          <a:ea typeface="+mn-ea"/>
                          <a:cs typeface="+mn-cs"/>
                        </a:rPr>
                        <a:t>
 Was war das für eine Woche?! 🤩 Spannung pur und zahlreiche Jubelmomente - die WM-Generalprobe in Antholz kann sich sehen lassen! 🤜🤛 #Winterfans #biathlon #antholz #recap #reels #moments #lookingback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https://quintly-image-storage.s3.amazonaws.com/b0781686b1ab0b50fdba2132dbe5eeb0/8fe76b245580ec4eaccadf1945ec94d6.jpg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75065390"/>
                  </a:ext>
                </a:extLst>
              </a:tr>
            </a:tbl>
          </a:graphicData>
        </a:graphic>
      </p:graphicFrame>
      <p:sp>
        <p:nvSpPr>
          <p:cNvPr id="4" name="Text Placeholder 3">
            <a:extLst>
              <a:ext uri="{FF2B5EF4-FFF2-40B4-BE49-F238E27FC236}">
                <a16:creationId xmlns:a16="http://schemas.microsoft.com/office/drawing/2014/main" id="{BDD30A04-47C3-417F-9A5A-C201832D754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916236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30F2D-BAB5-4AFF-AF3F-8B03244E2243}"/>
              </a:ext>
            </a:extLst>
          </p:cNvPr>
          <p:cNvSpPr>
            <a:spLocks noGrp="1"/>
          </p:cNvSpPr>
          <p:nvPr>
            <p:ph type="title"/>
          </p:nvPr>
        </p:nvSpPr>
        <p:spPr/>
        <p:txBody>
          <a:bodyPr/>
          <a:lstStyle/>
          <a:p>
            <a:r>
              <a:rPr lang="en-US"/>
              <a:t>Instagram Videos Table | Viessmann - 12 of 26</a:t>
            </a:r>
          </a:p>
        </p:txBody>
      </p:sp>
      <p:graphicFrame>
        <p:nvGraphicFramePr>
          <p:cNvPr id="5" name="Table Placeholder 4">
            <a:extLst>
              <a:ext uri="{FF2B5EF4-FFF2-40B4-BE49-F238E27FC236}">
                <a16:creationId xmlns:a16="http://schemas.microsoft.com/office/drawing/2014/main" id="{665A35B2-8962-4A3A-B396-EA1150632FA0}"/>
              </a:ext>
            </a:extLst>
          </p:cNvPr>
          <p:cNvGraphicFramePr>
            <a:graphicFrameLocks noGrp="1"/>
          </p:cNvGraphicFramePr>
          <p:nvPr>
            <p:ph type="tbl" sz="quarter" idx="13"/>
            <p:extLst>
              <p:ext uri="{D42A27DB-BD31-4B8C-83A1-F6EECF244321}">
                <p14:modId xmlns:p14="http://schemas.microsoft.com/office/powerpoint/2010/main" val="4122474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87290510"/>
                    </a:ext>
                  </a:extLst>
                </a:gridCol>
                <a:gridCol w="987552">
                  <a:extLst>
                    <a:ext uri="{9D8B030D-6E8A-4147-A177-3AD203B41FA5}">
                      <a16:colId xmlns:a16="http://schemas.microsoft.com/office/drawing/2014/main" val="3670265493"/>
                    </a:ext>
                  </a:extLst>
                </a:gridCol>
                <a:gridCol w="1234440">
                  <a:extLst>
                    <a:ext uri="{9D8B030D-6E8A-4147-A177-3AD203B41FA5}">
                      <a16:colId xmlns:a16="http://schemas.microsoft.com/office/drawing/2014/main" val="379383133"/>
                    </a:ext>
                  </a:extLst>
                </a:gridCol>
                <a:gridCol w="411480">
                  <a:extLst>
                    <a:ext uri="{9D8B030D-6E8A-4147-A177-3AD203B41FA5}">
                      <a16:colId xmlns:a16="http://schemas.microsoft.com/office/drawing/2014/main" val="201359863"/>
                    </a:ext>
                  </a:extLst>
                </a:gridCol>
                <a:gridCol w="411480">
                  <a:extLst>
                    <a:ext uri="{9D8B030D-6E8A-4147-A177-3AD203B41FA5}">
                      <a16:colId xmlns:a16="http://schemas.microsoft.com/office/drawing/2014/main" val="4154035356"/>
                    </a:ext>
                  </a:extLst>
                </a:gridCol>
                <a:gridCol w="411480">
                  <a:extLst>
                    <a:ext uri="{9D8B030D-6E8A-4147-A177-3AD203B41FA5}">
                      <a16:colId xmlns:a16="http://schemas.microsoft.com/office/drawing/2014/main" val="883590475"/>
                    </a:ext>
                  </a:extLst>
                </a:gridCol>
                <a:gridCol w="411480">
                  <a:extLst>
                    <a:ext uri="{9D8B030D-6E8A-4147-A177-3AD203B41FA5}">
                      <a16:colId xmlns:a16="http://schemas.microsoft.com/office/drawing/2014/main" val="1775459377"/>
                    </a:ext>
                  </a:extLst>
                </a:gridCol>
                <a:gridCol w="411480">
                  <a:extLst>
                    <a:ext uri="{9D8B030D-6E8A-4147-A177-3AD203B41FA5}">
                      <a16:colId xmlns:a16="http://schemas.microsoft.com/office/drawing/2014/main" val="4023428395"/>
                    </a:ext>
                  </a:extLst>
                </a:gridCol>
                <a:gridCol w="411480">
                  <a:extLst>
                    <a:ext uri="{9D8B030D-6E8A-4147-A177-3AD203B41FA5}">
                      <a16:colId xmlns:a16="http://schemas.microsoft.com/office/drawing/2014/main" val="583846446"/>
                    </a:ext>
                  </a:extLst>
                </a:gridCol>
                <a:gridCol w="411480">
                  <a:extLst>
                    <a:ext uri="{9D8B030D-6E8A-4147-A177-3AD203B41FA5}">
                      <a16:colId xmlns:a16="http://schemas.microsoft.com/office/drawing/2014/main" val="4131627658"/>
                    </a:ext>
                  </a:extLst>
                </a:gridCol>
                <a:gridCol w="411480">
                  <a:extLst>
                    <a:ext uri="{9D8B030D-6E8A-4147-A177-3AD203B41FA5}">
                      <a16:colId xmlns:a16="http://schemas.microsoft.com/office/drawing/2014/main" val="1996241346"/>
                    </a:ext>
                  </a:extLst>
                </a:gridCol>
                <a:gridCol w="411480">
                  <a:extLst>
                    <a:ext uri="{9D8B030D-6E8A-4147-A177-3AD203B41FA5}">
                      <a16:colId xmlns:a16="http://schemas.microsoft.com/office/drawing/2014/main" val="2440903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3353990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- 2023-01-22 16:46:57</a:t>
                      </a:r>
                      <a:r>
                        <a:rPr kumimoji="0" lang="en-US" sz="1000" b="0" i="0" u="none" strike="noStrike" kern="1200" cap="none" spc="0" normalizeH="0" baseline="0" noProof="0">
                          <a:ln>
                            <a:noFill/>
                          </a:ln>
                          <a:solidFill>
                            <a:prstClr val="black"/>
                          </a:solidFill>
                          <a:effectLst/>
                          <a:uLnTx/>
                          <a:uFillTx/>
                          <a:latin typeface="+mn-lt"/>
                          <a:ea typeface="+mn-ea"/>
                          <a:cs typeface="+mn-cs"/>
                        </a:rPr>
                        <a:t>
 Die jungen Wilden! 😉💨 Ihr habt die Staffel in Südtirol gerockt! 🎸 #Winterfans #biathlon #antholz #relay #reels #emotions #moments @van.essavgt @soophia_sch @janinahettich @hannakebinger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https://quintly-image-storage.s3.amazonaws.com/b0781686b1ab0b50fdba2132dbe5eeb0/1e60a953fccb209c68adb9b5203122c8.jpg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55999726"/>
                  </a:ext>
                </a:extLst>
              </a:tr>
            </a:tbl>
          </a:graphicData>
        </a:graphic>
      </p:graphicFrame>
      <p:sp>
        <p:nvSpPr>
          <p:cNvPr id="4" name="Text Placeholder 3">
            <a:extLst>
              <a:ext uri="{FF2B5EF4-FFF2-40B4-BE49-F238E27FC236}">
                <a16:creationId xmlns:a16="http://schemas.microsoft.com/office/drawing/2014/main" id="{4D0ECE40-D991-43D1-A3C4-BCCFDEADA6E4}"/>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7969351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54D67-90DA-4CD8-BAA2-54B8F7B19262}"/>
              </a:ext>
            </a:extLst>
          </p:cNvPr>
          <p:cNvSpPr>
            <a:spLocks noGrp="1"/>
          </p:cNvSpPr>
          <p:nvPr>
            <p:ph type="title"/>
          </p:nvPr>
        </p:nvSpPr>
        <p:spPr/>
        <p:txBody>
          <a:bodyPr/>
          <a:lstStyle/>
          <a:p>
            <a:r>
              <a:rPr lang="en-US"/>
              <a:t>Instagram Videos Table | Viessmann - 13 of 26</a:t>
            </a:r>
          </a:p>
        </p:txBody>
      </p:sp>
      <p:graphicFrame>
        <p:nvGraphicFramePr>
          <p:cNvPr id="5" name="Table Placeholder 4">
            <a:extLst>
              <a:ext uri="{FF2B5EF4-FFF2-40B4-BE49-F238E27FC236}">
                <a16:creationId xmlns:a16="http://schemas.microsoft.com/office/drawing/2014/main" id="{8B1765D1-63DE-4964-99FE-3416AC25EF0E}"/>
              </a:ext>
            </a:extLst>
          </p:cNvPr>
          <p:cNvGraphicFramePr>
            <a:graphicFrameLocks noGrp="1"/>
          </p:cNvGraphicFramePr>
          <p:nvPr>
            <p:ph type="tbl" sz="quarter" idx="13"/>
            <p:extLst>
              <p:ext uri="{D42A27DB-BD31-4B8C-83A1-F6EECF244321}">
                <p14:modId xmlns:p14="http://schemas.microsoft.com/office/powerpoint/2010/main" val="791952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27261242"/>
                    </a:ext>
                  </a:extLst>
                </a:gridCol>
                <a:gridCol w="987552">
                  <a:extLst>
                    <a:ext uri="{9D8B030D-6E8A-4147-A177-3AD203B41FA5}">
                      <a16:colId xmlns:a16="http://schemas.microsoft.com/office/drawing/2014/main" val="3852280418"/>
                    </a:ext>
                  </a:extLst>
                </a:gridCol>
                <a:gridCol w="1234440">
                  <a:extLst>
                    <a:ext uri="{9D8B030D-6E8A-4147-A177-3AD203B41FA5}">
                      <a16:colId xmlns:a16="http://schemas.microsoft.com/office/drawing/2014/main" val="3109656695"/>
                    </a:ext>
                  </a:extLst>
                </a:gridCol>
                <a:gridCol w="411480">
                  <a:extLst>
                    <a:ext uri="{9D8B030D-6E8A-4147-A177-3AD203B41FA5}">
                      <a16:colId xmlns:a16="http://schemas.microsoft.com/office/drawing/2014/main" val="2295736476"/>
                    </a:ext>
                  </a:extLst>
                </a:gridCol>
                <a:gridCol w="411480">
                  <a:extLst>
                    <a:ext uri="{9D8B030D-6E8A-4147-A177-3AD203B41FA5}">
                      <a16:colId xmlns:a16="http://schemas.microsoft.com/office/drawing/2014/main" val="4289658666"/>
                    </a:ext>
                  </a:extLst>
                </a:gridCol>
                <a:gridCol w="411480">
                  <a:extLst>
                    <a:ext uri="{9D8B030D-6E8A-4147-A177-3AD203B41FA5}">
                      <a16:colId xmlns:a16="http://schemas.microsoft.com/office/drawing/2014/main" val="815707899"/>
                    </a:ext>
                  </a:extLst>
                </a:gridCol>
                <a:gridCol w="411480">
                  <a:extLst>
                    <a:ext uri="{9D8B030D-6E8A-4147-A177-3AD203B41FA5}">
                      <a16:colId xmlns:a16="http://schemas.microsoft.com/office/drawing/2014/main" val="2573710300"/>
                    </a:ext>
                  </a:extLst>
                </a:gridCol>
                <a:gridCol w="411480">
                  <a:extLst>
                    <a:ext uri="{9D8B030D-6E8A-4147-A177-3AD203B41FA5}">
                      <a16:colId xmlns:a16="http://schemas.microsoft.com/office/drawing/2014/main" val="4142601735"/>
                    </a:ext>
                  </a:extLst>
                </a:gridCol>
                <a:gridCol w="411480">
                  <a:extLst>
                    <a:ext uri="{9D8B030D-6E8A-4147-A177-3AD203B41FA5}">
                      <a16:colId xmlns:a16="http://schemas.microsoft.com/office/drawing/2014/main" val="1711233077"/>
                    </a:ext>
                  </a:extLst>
                </a:gridCol>
                <a:gridCol w="411480">
                  <a:extLst>
                    <a:ext uri="{9D8B030D-6E8A-4147-A177-3AD203B41FA5}">
                      <a16:colId xmlns:a16="http://schemas.microsoft.com/office/drawing/2014/main" val="3455526235"/>
                    </a:ext>
                  </a:extLst>
                </a:gridCol>
                <a:gridCol w="411480">
                  <a:extLst>
                    <a:ext uri="{9D8B030D-6E8A-4147-A177-3AD203B41FA5}">
                      <a16:colId xmlns:a16="http://schemas.microsoft.com/office/drawing/2014/main" val="1005129587"/>
                    </a:ext>
                  </a:extLst>
                </a:gridCol>
                <a:gridCol w="411480">
                  <a:extLst>
                    <a:ext uri="{9D8B030D-6E8A-4147-A177-3AD203B41FA5}">
                      <a16:colId xmlns:a16="http://schemas.microsoft.com/office/drawing/2014/main" val="4144792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3954892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- 2023-01-21 16:56:11</a:t>
                      </a:r>
                      <a:r>
                        <a:rPr kumimoji="0" lang="en-US" sz="1000" b="0" i="0" u="none" strike="noStrike" kern="1200" cap="none" spc="0" normalizeH="0" baseline="0" noProof="0">
                          <a:ln>
                            <a:noFill/>
                          </a:ln>
                          <a:solidFill>
                            <a:prstClr val="black"/>
                          </a:solidFill>
                          <a:effectLst/>
                          <a:uLnTx/>
                          <a:uFillTx/>
                          <a:latin typeface="+mn-lt"/>
                          <a:ea typeface="+mn-ea"/>
                          <a:cs typeface="+mn-cs"/>
                        </a:rPr>
                        <a:t>
 Hoch die Hände! 🙌 Wir präsentieren die Tagessiegerin aus Antholz! 🥁🎉 #Winterfans #biathlon #antholz #pursuit #happymoments #amazing @denise.herrmann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https://quintly-image-storage.s3.amazonaws.com/b0781686b1ab0b50fdba2132dbe5eeb0/5571146e3ef2eac8552afbb1cb98c2aa.jpg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38396281"/>
                  </a:ext>
                </a:extLst>
              </a:tr>
            </a:tbl>
          </a:graphicData>
        </a:graphic>
      </p:graphicFrame>
      <p:sp>
        <p:nvSpPr>
          <p:cNvPr id="4" name="Text Placeholder 3">
            <a:extLst>
              <a:ext uri="{FF2B5EF4-FFF2-40B4-BE49-F238E27FC236}">
                <a16:creationId xmlns:a16="http://schemas.microsoft.com/office/drawing/2014/main" id="{ABA1C533-0D41-4E84-94DC-1A6F8AEDBB41}"/>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6976200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3D969-7977-43F5-ADBB-3674B4084751}"/>
              </a:ext>
            </a:extLst>
          </p:cNvPr>
          <p:cNvSpPr>
            <a:spLocks noGrp="1"/>
          </p:cNvSpPr>
          <p:nvPr>
            <p:ph type="title"/>
          </p:nvPr>
        </p:nvSpPr>
        <p:spPr/>
        <p:txBody>
          <a:bodyPr/>
          <a:lstStyle/>
          <a:p>
            <a:r>
              <a:rPr lang="en-US"/>
              <a:t>Instagram Videos Table | Viessmann - 14 of 26</a:t>
            </a:r>
          </a:p>
        </p:txBody>
      </p:sp>
      <p:graphicFrame>
        <p:nvGraphicFramePr>
          <p:cNvPr id="5" name="Table Placeholder 4">
            <a:extLst>
              <a:ext uri="{FF2B5EF4-FFF2-40B4-BE49-F238E27FC236}">
                <a16:creationId xmlns:a16="http://schemas.microsoft.com/office/drawing/2014/main" id="{73B51762-54D8-4E1F-AA37-81DA50B44017}"/>
              </a:ext>
            </a:extLst>
          </p:cNvPr>
          <p:cNvGraphicFramePr>
            <a:graphicFrameLocks noGrp="1"/>
          </p:cNvGraphicFramePr>
          <p:nvPr>
            <p:ph type="tbl" sz="quarter" idx="13"/>
            <p:extLst>
              <p:ext uri="{D42A27DB-BD31-4B8C-83A1-F6EECF244321}">
                <p14:modId xmlns:p14="http://schemas.microsoft.com/office/powerpoint/2010/main" val="499633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16144280"/>
                    </a:ext>
                  </a:extLst>
                </a:gridCol>
                <a:gridCol w="987552">
                  <a:extLst>
                    <a:ext uri="{9D8B030D-6E8A-4147-A177-3AD203B41FA5}">
                      <a16:colId xmlns:a16="http://schemas.microsoft.com/office/drawing/2014/main" val="1715226072"/>
                    </a:ext>
                  </a:extLst>
                </a:gridCol>
                <a:gridCol w="1234440">
                  <a:extLst>
                    <a:ext uri="{9D8B030D-6E8A-4147-A177-3AD203B41FA5}">
                      <a16:colId xmlns:a16="http://schemas.microsoft.com/office/drawing/2014/main" val="2875799156"/>
                    </a:ext>
                  </a:extLst>
                </a:gridCol>
                <a:gridCol w="411480">
                  <a:extLst>
                    <a:ext uri="{9D8B030D-6E8A-4147-A177-3AD203B41FA5}">
                      <a16:colId xmlns:a16="http://schemas.microsoft.com/office/drawing/2014/main" val="2382576404"/>
                    </a:ext>
                  </a:extLst>
                </a:gridCol>
                <a:gridCol w="411480">
                  <a:extLst>
                    <a:ext uri="{9D8B030D-6E8A-4147-A177-3AD203B41FA5}">
                      <a16:colId xmlns:a16="http://schemas.microsoft.com/office/drawing/2014/main" val="4255035982"/>
                    </a:ext>
                  </a:extLst>
                </a:gridCol>
                <a:gridCol w="411480">
                  <a:extLst>
                    <a:ext uri="{9D8B030D-6E8A-4147-A177-3AD203B41FA5}">
                      <a16:colId xmlns:a16="http://schemas.microsoft.com/office/drawing/2014/main" val="2061580600"/>
                    </a:ext>
                  </a:extLst>
                </a:gridCol>
                <a:gridCol w="411480">
                  <a:extLst>
                    <a:ext uri="{9D8B030D-6E8A-4147-A177-3AD203B41FA5}">
                      <a16:colId xmlns:a16="http://schemas.microsoft.com/office/drawing/2014/main" val="2751289340"/>
                    </a:ext>
                  </a:extLst>
                </a:gridCol>
                <a:gridCol w="411480">
                  <a:extLst>
                    <a:ext uri="{9D8B030D-6E8A-4147-A177-3AD203B41FA5}">
                      <a16:colId xmlns:a16="http://schemas.microsoft.com/office/drawing/2014/main" val="3044698933"/>
                    </a:ext>
                  </a:extLst>
                </a:gridCol>
                <a:gridCol w="411480">
                  <a:extLst>
                    <a:ext uri="{9D8B030D-6E8A-4147-A177-3AD203B41FA5}">
                      <a16:colId xmlns:a16="http://schemas.microsoft.com/office/drawing/2014/main" val="1089373523"/>
                    </a:ext>
                  </a:extLst>
                </a:gridCol>
                <a:gridCol w="411480">
                  <a:extLst>
                    <a:ext uri="{9D8B030D-6E8A-4147-A177-3AD203B41FA5}">
                      <a16:colId xmlns:a16="http://schemas.microsoft.com/office/drawing/2014/main" val="3429534624"/>
                    </a:ext>
                  </a:extLst>
                </a:gridCol>
                <a:gridCol w="411480">
                  <a:extLst>
                    <a:ext uri="{9D8B030D-6E8A-4147-A177-3AD203B41FA5}">
                      <a16:colId xmlns:a16="http://schemas.microsoft.com/office/drawing/2014/main" val="1292279443"/>
                    </a:ext>
                  </a:extLst>
                </a:gridCol>
                <a:gridCol w="411480">
                  <a:extLst>
                    <a:ext uri="{9D8B030D-6E8A-4147-A177-3AD203B41FA5}">
                      <a16:colId xmlns:a16="http://schemas.microsoft.com/office/drawing/2014/main" val="2042409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3885494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- 2023-01-21 09:17:56</a:t>
                      </a:r>
                      <a:r>
                        <a:rPr kumimoji="0" lang="en-US" sz="1000" b="0" i="0" u="none" strike="noStrike" kern="1200" cap="none" spc="0" normalizeH="0" baseline="0" noProof="0">
                          <a:ln>
                            <a:noFill/>
                          </a:ln>
                          <a:solidFill>
                            <a:prstClr val="black"/>
                          </a:solidFill>
                          <a:effectLst/>
                          <a:uLnTx/>
                          <a:uFillTx/>
                          <a:latin typeface="+mn-lt"/>
                          <a:ea typeface="+mn-ea"/>
                          <a:cs typeface="+mn-cs"/>
                        </a:rPr>
                        <a:t>
 Flower power! 💐💪 Nach dem Sprint befindet sich Roman Rees in perfekter Lauerstellung für die Verfolgung. Auf geht’s! 💯 #Winterfans #biathlon #antholz #sprint #flowerpower #happyroman #letsdothis @romanrees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https://quintly-image-storage.s3.amazonaws.com/b0781686b1ab0b50fdba2132dbe5eeb0/2f744a77b88690ad9f508f2596351295.jpg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64967575"/>
                  </a:ext>
                </a:extLst>
              </a:tr>
            </a:tbl>
          </a:graphicData>
        </a:graphic>
      </p:graphicFrame>
      <p:sp>
        <p:nvSpPr>
          <p:cNvPr id="4" name="Text Placeholder 3">
            <a:extLst>
              <a:ext uri="{FF2B5EF4-FFF2-40B4-BE49-F238E27FC236}">
                <a16:creationId xmlns:a16="http://schemas.microsoft.com/office/drawing/2014/main" id="{823DAB23-65CA-4C6A-A729-60E29E04457A}"/>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4647284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1A841-4527-4C4C-8404-A3D49128E342}"/>
              </a:ext>
            </a:extLst>
          </p:cNvPr>
          <p:cNvSpPr>
            <a:spLocks noGrp="1"/>
          </p:cNvSpPr>
          <p:nvPr>
            <p:ph type="title"/>
          </p:nvPr>
        </p:nvSpPr>
        <p:spPr/>
        <p:txBody>
          <a:bodyPr/>
          <a:lstStyle/>
          <a:p>
            <a:r>
              <a:rPr lang="en-US"/>
              <a:t>Instagram Videos Table | Viessmann - 15 of 26</a:t>
            </a:r>
          </a:p>
        </p:txBody>
      </p:sp>
      <p:graphicFrame>
        <p:nvGraphicFramePr>
          <p:cNvPr id="5" name="Table Placeholder 4">
            <a:extLst>
              <a:ext uri="{FF2B5EF4-FFF2-40B4-BE49-F238E27FC236}">
                <a16:creationId xmlns:a16="http://schemas.microsoft.com/office/drawing/2014/main" id="{7B2D37FF-B81E-4478-BA35-A4347A32FAA8}"/>
              </a:ext>
            </a:extLst>
          </p:cNvPr>
          <p:cNvGraphicFramePr>
            <a:graphicFrameLocks noGrp="1"/>
          </p:cNvGraphicFramePr>
          <p:nvPr>
            <p:ph type="tbl" sz="quarter" idx="13"/>
            <p:extLst>
              <p:ext uri="{D42A27DB-BD31-4B8C-83A1-F6EECF244321}">
                <p14:modId xmlns:p14="http://schemas.microsoft.com/office/powerpoint/2010/main" val="1010463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56325135"/>
                    </a:ext>
                  </a:extLst>
                </a:gridCol>
                <a:gridCol w="987552">
                  <a:extLst>
                    <a:ext uri="{9D8B030D-6E8A-4147-A177-3AD203B41FA5}">
                      <a16:colId xmlns:a16="http://schemas.microsoft.com/office/drawing/2014/main" val="1669104214"/>
                    </a:ext>
                  </a:extLst>
                </a:gridCol>
                <a:gridCol w="1234440">
                  <a:extLst>
                    <a:ext uri="{9D8B030D-6E8A-4147-A177-3AD203B41FA5}">
                      <a16:colId xmlns:a16="http://schemas.microsoft.com/office/drawing/2014/main" val="3009150888"/>
                    </a:ext>
                  </a:extLst>
                </a:gridCol>
                <a:gridCol w="411480">
                  <a:extLst>
                    <a:ext uri="{9D8B030D-6E8A-4147-A177-3AD203B41FA5}">
                      <a16:colId xmlns:a16="http://schemas.microsoft.com/office/drawing/2014/main" val="2547326057"/>
                    </a:ext>
                  </a:extLst>
                </a:gridCol>
                <a:gridCol w="411480">
                  <a:extLst>
                    <a:ext uri="{9D8B030D-6E8A-4147-A177-3AD203B41FA5}">
                      <a16:colId xmlns:a16="http://schemas.microsoft.com/office/drawing/2014/main" val="1104128702"/>
                    </a:ext>
                  </a:extLst>
                </a:gridCol>
                <a:gridCol w="411480">
                  <a:extLst>
                    <a:ext uri="{9D8B030D-6E8A-4147-A177-3AD203B41FA5}">
                      <a16:colId xmlns:a16="http://schemas.microsoft.com/office/drawing/2014/main" val="1206274711"/>
                    </a:ext>
                  </a:extLst>
                </a:gridCol>
                <a:gridCol w="411480">
                  <a:extLst>
                    <a:ext uri="{9D8B030D-6E8A-4147-A177-3AD203B41FA5}">
                      <a16:colId xmlns:a16="http://schemas.microsoft.com/office/drawing/2014/main" val="3812334626"/>
                    </a:ext>
                  </a:extLst>
                </a:gridCol>
                <a:gridCol w="411480">
                  <a:extLst>
                    <a:ext uri="{9D8B030D-6E8A-4147-A177-3AD203B41FA5}">
                      <a16:colId xmlns:a16="http://schemas.microsoft.com/office/drawing/2014/main" val="662988039"/>
                    </a:ext>
                  </a:extLst>
                </a:gridCol>
                <a:gridCol w="411480">
                  <a:extLst>
                    <a:ext uri="{9D8B030D-6E8A-4147-A177-3AD203B41FA5}">
                      <a16:colId xmlns:a16="http://schemas.microsoft.com/office/drawing/2014/main" val="786390261"/>
                    </a:ext>
                  </a:extLst>
                </a:gridCol>
                <a:gridCol w="411480">
                  <a:extLst>
                    <a:ext uri="{9D8B030D-6E8A-4147-A177-3AD203B41FA5}">
                      <a16:colId xmlns:a16="http://schemas.microsoft.com/office/drawing/2014/main" val="1344958572"/>
                    </a:ext>
                  </a:extLst>
                </a:gridCol>
                <a:gridCol w="411480">
                  <a:extLst>
                    <a:ext uri="{9D8B030D-6E8A-4147-A177-3AD203B41FA5}">
                      <a16:colId xmlns:a16="http://schemas.microsoft.com/office/drawing/2014/main" val="1951820699"/>
                    </a:ext>
                  </a:extLst>
                </a:gridCol>
                <a:gridCol w="411480">
                  <a:extLst>
                    <a:ext uri="{9D8B030D-6E8A-4147-A177-3AD203B41FA5}">
                      <a16:colId xmlns:a16="http://schemas.microsoft.com/office/drawing/2014/main" val="1167449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3521185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- 2023-01-19 17:35:47</a:t>
                      </a:r>
                      <a:r>
                        <a:rPr kumimoji="0" lang="en-US" sz="1000" b="0" i="0" u="none" strike="noStrike" kern="1200" cap="none" spc="0" normalizeH="0" baseline="0" noProof="0">
                          <a:ln>
                            <a:noFill/>
                          </a:ln>
                          <a:solidFill>
                            <a:prstClr val="black"/>
                          </a:solidFill>
                          <a:effectLst/>
                          <a:uLnTx/>
                          <a:uFillTx/>
                          <a:latin typeface="+mn-lt"/>
                          <a:ea typeface="+mn-ea"/>
                          <a:cs typeface="+mn-cs"/>
                        </a:rPr>
                        <a:t>
 YESSSS! 📣 Janina Hettich heimst im 1. Wettkampf von Antholz ihr bestes Saisonresultat ein! Wir freuen uns mit dir! 🥳 #Winterfans #biathlon #antholz #sprint #happygirl #goodvibes #winterwonderland @janinahettich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https://quintly-image-storage.s3.amazonaws.com/b0781686b1ab0b50fdba2132dbe5eeb0/6adf2f27f90704d94830dfdd671b7fc5.jpg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94327633"/>
                  </a:ext>
                </a:extLst>
              </a:tr>
            </a:tbl>
          </a:graphicData>
        </a:graphic>
      </p:graphicFrame>
      <p:sp>
        <p:nvSpPr>
          <p:cNvPr id="4" name="Text Placeholder 3">
            <a:extLst>
              <a:ext uri="{FF2B5EF4-FFF2-40B4-BE49-F238E27FC236}">
                <a16:creationId xmlns:a16="http://schemas.microsoft.com/office/drawing/2014/main" id="{25954064-8D59-4F4F-998E-8AD990A02022}"/>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057466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C79B2-059F-4D9E-BA22-732A6E45A5CD}"/>
              </a:ext>
            </a:extLst>
          </p:cNvPr>
          <p:cNvSpPr>
            <a:spLocks noGrp="1"/>
          </p:cNvSpPr>
          <p:nvPr>
            <p:ph type="title"/>
          </p:nvPr>
        </p:nvSpPr>
        <p:spPr/>
        <p:txBody>
          <a:bodyPr/>
          <a:lstStyle/>
          <a:p>
            <a:r>
              <a:rPr lang="en-US"/>
              <a:t>Instagram Videos Table | Viessmann - 16 of 26</a:t>
            </a:r>
          </a:p>
        </p:txBody>
      </p:sp>
      <p:graphicFrame>
        <p:nvGraphicFramePr>
          <p:cNvPr id="5" name="Table Placeholder 4">
            <a:extLst>
              <a:ext uri="{FF2B5EF4-FFF2-40B4-BE49-F238E27FC236}">
                <a16:creationId xmlns:a16="http://schemas.microsoft.com/office/drawing/2014/main" id="{3951F368-15DB-4AF3-BB83-28B9913F8660}"/>
              </a:ext>
            </a:extLst>
          </p:cNvPr>
          <p:cNvGraphicFramePr>
            <a:graphicFrameLocks noGrp="1"/>
          </p:cNvGraphicFramePr>
          <p:nvPr>
            <p:ph type="tbl" sz="quarter" idx="13"/>
            <p:extLst>
              <p:ext uri="{D42A27DB-BD31-4B8C-83A1-F6EECF244321}">
                <p14:modId xmlns:p14="http://schemas.microsoft.com/office/powerpoint/2010/main" val="1877039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62892523"/>
                    </a:ext>
                  </a:extLst>
                </a:gridCol>
                <a:gridCol w="987552">
                  <a:extLst>
                    <a:ext uri="{9D8B030D-6E8A-4147-A177-3AD203B41FA5}">
                      <a16:colId xmlns:a16="http://schemas.microsoft.com/office/drawing/2014/main" val="3781460429"/>
                    </a:ext>
                  </a:extLst>
                </a:gridCol>
                <a:gridCol w="1234440">
                  <a:extLst>
                    <a:ext uri="{9D8B030D-6E8A-4147-A177-3AD203B41FA5}">
                      <a16:colId xmlns:a16="http://schemas.microsoft.com/office/drawing/2014/main" val="2755601962"/>
                    </a:ext>
                  </a:extLst>
                </a:gridCol>
                <a:gridCol w="411480">
                  <a:extLst>
                    <a:ext uri="{9D8B030D-6E8A-4147-A177-3AD203B41FA5}">
                      <a16:colId xmlns:a16="http://schemas.microsoft.com/office/drawing/2014/main" val="3849689954"/>
                    </a:ext>
                  </a:extLst>
                </a:gridCol>
                <a:gridCol w="411480">
                  <a:extLst>
                    <a:ext uri="{9D8B030D-6E8A-4147-A177-3AD203B41FA5}">
                      <a16:colId xmlns:a16="http://schemas.microsoft.com/office/drawing/2014/main" val="3112620337"/>
                    </a:ext>
                  </a:extLst>
                </a:gridCol>
                <a:gridCol w="411480">
                  <a:extLst>
                    <a:ext uri="{9D8B030D-6E8A-4147-A177-3AD203B41FA5}">
                      <a16:colId xmlns:a16="http://schemas.microsoft.com/office/drawing/2014/main" val="1367849910"/>
                    </a:ext>
                  </a:extLst>
                </a:gridCol>
                <a:gridCol w="411480">
                  <a:extLst>
                    <a:ext uri="{9D8B030D-6E8A-4147-A177-3AD203B41FA5}">
                      <a16:colId xmlns:a16="http://schemas.microsoft.com/office/drawing/2014/main" val="1858781806"/>
                    </a:ext>
                  </a:extLst>
                </a:gridCol>
                <a:gridCol w="411480">
                  <a:extLst>
                    <a:ext uri="{9D8B030D-6E8A-4147-A177-3AD203B41FA5}">
                      <a16:colId xmlns:a16="http://schemas.microsoft.com/office/drawing/2014/main" val="1837525668"/>
                    </a:ext>
                  </a:extLst>
                </a:gridCol>
                <a:gridCol w="411480">
                  <a:extLst>
                    <a:ext uri="{9D8B030D-6E8A-4147-A177-3AD203B41FA5}">
                      <a16:colId xmlns:a16="http://schemas.microsoft.com/office/drawing/2014/main" val="2698165189"/>
                    </a:ext>
                  </a:extLst>
                </a:gridCol>
                <a:gridCol w="411480">
                  <a:extLst>
                    <a:ext uri="{9D8B030D-6E8A-4147-A177-3AD203B41FA5}">
                      <a16:colId xmlns:a16="http://schemas.microsoft.com/office/drawing/2014/main" val="2698789593"/>
                    </a:ext>
                  </a:extLst>
                </a:gridCol>
                <a:gridCol w="411480">
                  <a:extLst>
                    <a:ext uri="{9D8B030D-6E8A-4147-A177-3AD203B41FA5}">
                      <a16:colId xmlns:a16="http://schemas.microsoft.com/office/drawing/2014/main" val="3989221977"/>
                    </a:ext>
                  </a:extLst>
                </a:gridCol>
                <a:gridCol w="411480">
                  <a:extLst>
                    <a:ext uri="{9D8B030D-6E8A-4147-A177-3AD203B41FA5}">
                      <a16:colId xmlns:a16="http://schemas.microsoft.com/office/drawing/2014/main" val="3887745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2717694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- 2023-01-19 16:37:06</a:t>
                      </a:r>
                      <a:r>
                        <a:rPr kumimoji="0" lang="en-US" sz="1000" b="0" i="0" u="none" strike="noStrike" kern="1200" cap="none" spc="0" normalizeH="0" baseline="0" noProof="0">
                          <a:ln>
                            <a:noFill/>
                          </a:ln>
                          <a:solidFill>
                            <a:prstClr val="black"/>
                          </a:solidFill>
                          <a:effectLst/>
                          <a:uLnTx/>
                          <a:uFillTx/>
                          <a:latin typeface="+mn-lt"/>
                          <a:ea typeface="+mn-ea"/>
                          <a:cs typeface="+mn-cs"/>
                        </a:rPr>
                        <a:t>
 Ein perfektes Traumhaus! 🏠 Speerwurf-Olympiasieger Thomas Röhler und Skispringer Markus Eisenbichler schauen sich in der zweiten Episode von “Viessmann &amp; Kampa - mehr als Partner” das Musterhaus von Kampa in Erfurt an. Seid gespannt! 💯 #Winterfans #kampaerleben #kampasport #kampafamilie #kampahaus #sportverbindet #skispringen #speerwurf @markuseisenbichler @thomasroehler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https://quintly-image-storage.s3.amazonaws.com/b0781686b1ab0b50fdba2132dbe5eeb0/341635d85d71d5ea23abbbc03bebbd11.jpg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22773884"/>
                  </a:ext>
                </a:extLst>
              </a:tr>
            </a:tbl>
          </a:graphicData>
        </a:graphic>
      </p:graphicFrame>
      <p:sp>
        <p:nvSpPr>
          <p:cNvPr id="4" name="Text Placeholder 3">
            <a:extLst>
              <a:ext uri="{FF2B5EF4-FFF2-40B4-BE49-F238E27FC236}">
                <a16:creationId xmlns:a16="http://schemas.microsoft.com/office/drawing/2014/main" id="{37CF2B54-3E48-4204-9092-71D74D00F643}"/>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6038186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1896B-5123-42DC-83A6-65283B918B4B}"/>
              </a:ext>
            </a:extLst>
          </p:cNvPr>
          <p:cNvSpPr>
            <a:spLocks noGrp="1"/>
          </p:cNvSpPr>
          <p:nvPr>
            <p:ph type="title"/>
          </p:nvPr>
        </p:nvSpPr>
        <p:spPr/>
        <p:txBody>
          <a:bodyPr/>
          <a:lstStyle/>
          <a:p>
            <a:r>
              <a:rPr lang="en-US"/>
              <a:t>Instagram Videos Table | Viessmann - 17 of 26</a:t>
            </a:r>
          </a:p>
        </p:txBody>
      </p:sp>
      <p:graphicFrame>
        <p:nvGraphicFramePr>
          <p:cNvPr id="5" name="Table Placeholder 4">
            <a:extLst>
              <a:ext uri="{FF2B5EF4-FFF2-40B4-BE49-F238E27FC236}">
                <a16:creationId xmlns:a16="http://schemas.microsoft.com/office/drawing/2014/main" id="{EA7B0841-B984-474D-BBF6-78025C1DDE67}"/>
              </a:ext>
            </a:extLst>
          </p:cNvPr>
          <p:cNvGraphicFramePr>
            <a:graphicFrameLocks noGrp="1"/>
          </p:cNvGraphicFramePr>
          <p:nvPr>
            <p:ph type="tbl" sz="quarter" idx="13"/>
            <p:extLst>
              <p:ext uri="{D42A27DB-BD31-4B8C-83A1-F6EECF244321}">
                <p14:modId xmlns:p14="http://schemas.microsoft.com/office/powerpoint/2010/main" val="2175388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77165020"/>
                    </a:ext>
                  </a:extLst>
                </a:gridCol>
                <a:gridCol w="987552">
                  <a:extLst>
                    <a:ext uri="{9D8B030D-6E8A-4147-A177-3AD203B41FA5}">
                      <a16:colId xmlns:a16="http://schemas.microsoft.com/office/drawing/2014/main" val="1755267106"/>
                    </a:ext>
                  </a:extLst>
                </a:gridCol>
                <a:gridCol w="1234440">
                  <a:extLst>
                    <a:ext uri="{9D8B030D-6E8A-4147-A177-3AD203B41FA5}">
                      <a16:colId xmlns:a16="http://schemas.microsoft.com/office/drawing/2014/main" val="3623269358"/>
                    </a:ext>
                  </a:extLst>
                </a:gridCol>
                <a:gridCol w="411480">
                  <a:extLst>
                    <a:ext uri="{9D8B030D-6E8A-4147-A177-3AD203B41FA5}">
                      <a16:colId xmlns:a16="http://schemas.microsoft.com/office/drawing/2014/main" val="1128954332"/>
                    </a:ext>
                  </a:extLst>
                </a:gridCol>
                <a:gridCol w="411480">
                  <a:extLst>
                    <a:ext uri="{9D8B030D-6E8A-4147-A177-3AD203B41FA5}">
                      <a16:colId xmlns:a16="http://schemas.microsoft.com/office/drawing/2014/main" val="437058205"/>
                    </a:ext>
                  </a:extLst>
                </a:gridCol>
                <a:gridCol w="411480">
                  <a:extLst>
                    <a:ext uri="{9D8B030D-6E8A-4147-A177-3AD203B41FA5}">
                      <a16:colId xmlns:a16="http://schemas.microsoft.com/office/drawing/2014/main" val="1511801732"/>
                    </a:ext>
                  </a:extLst>
                </a:gridCol>
                <a:gridCol w="411480">
                  <a:extLst>
                    <a:ext uri="{9D8B030D-6E8A-4147-A177-3AD203B41FA5}">
                      <a16:colId xmlns:a16="http://schemas.microsoft.com/office/drawing/2014/main" val="2295871336"/>
                    </a:ext>
                  </a:extLst>
                </a:gridCol>
                <a:gridCol w="411480">
                  <a:extLst>
                    <a:ext uri="{9D8B030D-6E8A-4147-A177-3AD203B41FA5}">
                      <a16:colId xmlns:a16="http://schemas.microsoft.com/office/drawing/2014/main" val="3580950194"/>
                    </a:ext>
                  </a:extLst>
                </a:gridCol>
                <a:gridCol w="411480">
                  <a:extLst>
                    <a:ext uri="{9D8B030D-6E8A-4147-A177-3AD203B41FA5}">
                      <a16:colId xmlns:a16="http://schemas.microsoft.com/office/drawing/2014/main" val="1984618721"/>
                    </a:ext>
                  </a:extLst>
                </a:gridCol>
                <a:gridCol w="411480">
                  <a:extLst>
                    <a:ext uri="{9D8B030D-6E8A-4147-A177-3AD203B41FA5}">
                      <a16:colId xmlns:a16="http://schemas.microsoft.com/office/drawing/2014/main" val="3294031345"/>
                    </a:ext>
                  </a:extLst>
                </a:gridCol>
                <a:gridCol w="411480">
                  <a:extLst>
                    <a:ext uri="{9D8B030D-6E8A-4147-A177-3AD203B41FA5}">
                      <a16:colId xmlns:a16="http://schemas.microsoft.com/office/drawing/2014/main" val="3514470470"/>
                    </a:ext>
                  </a:extLst>
                </a:gridCol>
                <a:gridCol w="411480">
                  <a:extLst>
                    <a:ext uri="{9D8B030D-6E8A-4147-A177-3AD203B41FA5}">
                      <a16:colId xmlns:a16="http://schemas.microsoft.com/office/drawing/2014/main" val="3296562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3834221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- 2023-01-18 16:33:02</a:t>
                      </a:r>
                      <a:r>
                        <a:rPr kumimoji="0" lang="en-US" sz="1000" b="0" i="0" u="none" strike="noStrike" kern="1200" cap="none" spc="0" normalizeH="0" baseline="0" noProof="0">
                          <a:ln>
                            <a:noFill/>
                          </a:ln>
                          <a:solidFill>
                            <a:prstClr val="black"/>
                          </a:solidFill>
                          <a:effectLst/>
                          <a:uLnTx/>
                          <a:uFillTx/>
                          <a:latin typeface="+mn-lt"/>
                          <a:ea typeface="+mn-ea"/>
                          <a:cs typeface="+mn-cs"/>
                        </a:rPr>
                        <a:t>
 WM-Generalprobe! 🥳 Wir freuen uns auf einen spannenden und vor allem sonnigen Biathlon-Weltcup im Schnee von Antholz! ☀️ Auf geht's! 🇮🇹 #Winterfans #südtirol #antholz #sonne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https://quintly-image-storage.s3.amazonaws.com/b0781686b1ab0b50fdba2132dbe5eeb0/f6f58621889180ec86f550d6950dd117.jpg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65931032"/>
                  </a:ext>
                </a:extLst>
              </a:tr>
            </a:tbl>
          </a:graphicData>
        </a:graphic>
      </p:graphicFrame>
      <p:sp>
        <p:nvSpPr>
          <p:cNvPr id="4" name="Text Placeholder 3">
            <a:extLst>
              <a:ext uri="{FF2B5EF4-FFF2-40B4-BE49-F238E27FC236}">
                <a16:creationId xmlns:a16="http://schemas.microsoft.com/office/drawing/2014/main" id="{FA6B129B-4825-40A0-BE7F-AD532D4192F0}"/>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5003250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898FA-3994-481C-A3C4-DAEB6F359744}"/>
              </a:ext>
            </a:extLst>
          </p:cNvPr>
          <p:cNvSpPr>
            <a:spLocks noGrp="1"/>
          </p:cNvSpPr>
          <p:nvPr>
            <p:ph type="title"/>
          </p:nvPr>
        </p:nvSpPr>
        <p:spPr/>
        <p:txBody>
          <a:bodyPr/>
          <a:lstStyle/>
          <a:p>
            <a:r>
              <a:rPr lang="en-US"/>
              <a:t>Instagram Videos Table | Viessmann - 18 of 26</a:t>
            </a:r>
          </a:p>
        </p:txBody>
      </p:sp>
      <p:graphicFrame>
        <p:nvGraphicFramePr>
          <p:cNvPr id="5" name="Table Placeholder 4">
            <a:extLst>
              <a:ext uri="{FF2B5EF4-FFF2-40B4-BE49-F238E27FC236}">
                <a16:creationId xmlns:a16="http://schemas.microsoft.com/office/drawing/2014/main" id="{F0EFC4C9-E71B-40D0-B6B0-EC81B190CAC8}"/>
              </a:ext>
            </a:extLst>
          </p:cNvPr>
          <p:cNvGraphicFramePr>
            <a:graphicFrameLocks noGrp="1"/>
          </p:cNvGraphicFramePr>
          <p:nvPr>
            <p:ph type="tbl" sz="quarter" idx="13"/>
            <p:extLst>
              <p:ext uri="{D42A27DB-BD31-4B8C-83A1-F6EECF244321}">
                <p14:modId xmlns:p14="http://schemas.microsoft.com/office/powerpoint/2010/main" val="2181400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76997793"/>
                    </a:ext>
                  </a:extLst>
                </a:gridCol>
                <a:gridCol w="987552">
                  <a:extLst>
                    <a:ext uri="{9D8B030D-6E8A-4147-A177-3AD203B41FA5}">
                      <a16:colId xmlns:a16="http://schemas.microsoft.com/office/drawing/2014/main" val="1338939997"/>
                    </a:ext>
                  </a:extLst>
                </a:gridCol>
                <a:gridCol w="1234440">
                  <a:extLst>
                    <a:ext uri="{9D8B030D-6E8A-4147-A177-3AD203B41FA5}">
                      <a16:colId xmlns:a16="http://schemas.microsoft.com/office/drawing/2014/main" val="654237416"/>
                    </a:ext>
                  </a:extLst>
                </a:gridCol>
                <a:gridCol w="411480">
                  <a:extLst>
                    <a:ext uri="{9D8B030D-6E8A-4147-A177-3AD203B41FA5}">
                      <a16:colId xmlns:a16="http://schemas.microsoft.com/office/drawing/2014/main" val="1314876804"/>
                    </a:ext>
                  </a:extLst>
                </a:gridCol>
                <a:gridCol w="411480">
                  <a:extLst>
                    <a:ext uri="{9D8B030D-6E8A-4147-A177-3AD203B41FA5}">
                      <a16:colId xmlns:a16="http://schemas.microsoft.com/office/drawing/2014/main" val="369620089"/>
                    </a:ext>
                  </a:extLst>
                </a:gridCol>
                <a:gridCol w="411480">
                  <a:extLst>
                    <a:ext uri="{9D8B030D-6E8A-4147-A177-3AD203B41FA5}">
                      <a16:colId xmlns:a16="http://schemas.microsoft.com/office/drawing/2014/main" val="4085585924"/>
                    </a:ext>
                  </a:extLst>
                </a:gridCol>
                <a:gridCol w="411480">
                  <a:extLst>
                    <a:ext uri="{9D8B030D-6E8A-4147-A177-3AD203B41FA5}">
                      <a16:colId xmlns:a16="http://schemas.microsoft.com/office/drawing/2014/main" val="3614801801"/>
                    </a:ext>
                  </a:extLst>
                </a:gridCol>
                <a:gridCol w="411480">
                  <a:extLst>
                    <a:ext uri="{9D8B030D-6E8A-4147-A177-3AD203B41FA5}">
                      <a16:colId xmlns:a16="http://schemas.microsoft.com/office/drawing/2014/main" val="82208981"/>
                    </a:ext>
                  </a:extLst>
                </a:gridCol>
                <a:gridCol w="411480">
                  <a:extLst>
                    <a:ext uri="{9D8B030D-6E8A-4147-A177-3AD203B41FA5}">
                      <a16:colId xmlns:a16="http://schemas.microsoft.com/office/drawing/2014/main" val="272100446"/>
                    </a:ext>
                  </a:extLst>
                </a:gridCol>
                <a:gridCol w="411480">
                  <a:extLst>
                    <a:ext uri="{9D8B030D-6E8A-4147-A177-3AD203B41FA5}">
                      <a16:colId xmlns:a16="http://schemas.microsoft.com/office/drawing/2014/main" val="3799766365"/>
                    </a:ext>
                  </a:extLst>
                </a:gridCol>
                <a:gridCol w="411480">
                  <a:extLst>
                    <a:ext uri="{9D8B030D-6E8A-4147-A177-3AD203B41FA5}">
                      <a16:colId xmlns:a16="http://schemas.microsoft.com/office/drawing/2014/main" val="614237958"/>
                    </a:ext>
                  </a:extLst>
                </a:gridCol>
                <a:gridCol w="411480">
                  <a:extLst>
                    <a:ext uri="{9D8B030D-6E8A-4147-A177-3AD203B41FA5}">
                      <a16:colId xmlns:a16="http://schemas.microsoft.com/office/drawing/2014/main" val="4036025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1284632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- 2023-01-18 13:30:47</a:t>
                      </a:r>
                      <a:r>
                        <a:rPr kumimoji="0" lang="de-DE" sz="1000" b="0" i="0" u="none" strike="noStrike" kern="1200" cap="none" spc="0" normalizeH="0" baseline="0" noProof="0">
                          <a:ln>
                            <a:noFill/>
                          </a:ln>
                          <a:solidFill>
                            <a:prstClr val="black"/>
                          </a:solidFill>
                          <a:effectLst/>
                          <a:uLnTx/>
                          <a:uFillTx/>
                          <a:latin typeface="+mn-lt"/>
                          <a:ea typeface="+mn-ea"/>
                          <a:cs typeface="+mn-cs"/>
                        </a:rPr>
                        <a:t>
 Wie kann die Wärmepumpe nachhaltig betrieben werden? 🔋Schaut jetzt die zweite Folge von "Laura fragt nach...", um zu erfahren wie ihr grünen Strom erzeugen könnt. 👀🌱 #Winterfans #viessmann #nachhhaltigkeit #grünerstrom #wärmepumpe #nachgefragt #expertenwissen @laura_dahlmeier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https://quintly-image-storage.s3.amazonaws.com/b0781686b1ab0b50fdba2132dbe5eeb0/de8b3295aa51312d5599cb1a86af7898.jpg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84000123"/>
                  </a:ext>
                </a:extLst>
              </a:tr>
            </a:tbl>
          </a:graphicData>
        </a:graphic>
      </p:graphicFrame>
      <p:sp>
        <p:nvSpPr>
          <p:cNvPr id="4" name="Text Placeholder 3">
            <a:extLst>
              <a:ext uri="{FF2B5EF4-FFF2-40B4-BE49-F238E27FC236}">
                <a16:creationId xmlns:a16="http://schemas.microsoft.com/office/drawing/2014/main" id="{F743CE81-52AB-4FC5-AE7D-B97B78BD3130}"/>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2113775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D05BF-A1A5-4611-A842-FCEB001DB2A2}"/>
              </a:ext>
            </a:extLst>
          </p:cNvPr>
          <p:cNvSpPr>
            <a:spLocks noGrp="1"/>
          </p:cNvSpPr>
          <p:nvPr>
            <p:ph type="title"/>
          </p:nvPr>
        </p:nvSpPr>
        <p:spPr/>
        <p:txBody>
          <a:bodyPr/>
          <a:lstStyle/>
          <a:p>
            <a:r>
              <a:rPr lang="en-US"/>
              <a:t>Instagram Videos Table | Viessmann - 19 of 26</a:t>
            </a:r>
          </a:p>
        </p:txBody>
      </p:sp>
      <p:graphicFrame>
        <p:nvGraphicFramePr>
          <p:cNvPr id="5" name="Table Placeholder 4">
            <a:extLst>
              <a:ext uri="{FF2B5EF4-FFF2-40B4-BE49-F238E27FC236}">
                <a16:creationId xmlns:a16="http://schemas.microsoft.com/office/drawing/2014/main" id="{4C0E622F-87C9-41BE-BE02-E49C7B1BB432}"/>
              </a:ext>
            </a:extLst>
          </p:cNvPr>
          <p:cNvGraphicFramePr>
            <a:graphicFrameLocks noGrp="1"/>
          </p:cNvGraphicFramePr>
          <p:nvPr>
            <p:ph type="tbl" sz="quarter" idx="13"/>
            <p:extLst>
              <p:ext uri="{D42A27DB-BD31-4B8C-83A1-F6EECF244321}">
                <p14:modId xmlns:p14="http://schemas.microsoft.com/office/powerpoint/2010/main" val="3137451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75618916"/>
                    </a:ext>
                  </a:extLst>
                </a:gridCol>
                <a:gridCol w="987552">
                  <a:extLst>
                    <a:ext uri="{9D8B030D-6E8A-4147-A177-3AD203B41FA5}">
                      <a16:colId xmlns:a16="http://schemas.microsoft.com/office/drawing/2014/main" val="3112127277"/>
                    </a:ext>
                  </a:extLst>
                </a:gridCol>
                <a:gridCol w="1234440">
                  <a:extLst>
                    <a:ext uri="{9D8B030D-6E8A-4147-A177-3AD203B41FA5}">
                      <a16:colId xmlns:a16="http://schemas.microsoft.com/office/drawing/2014/main" val="2066069664"/>
                    </a:ext>
                  </a:extLst>
                </a:gridCol>
                <a:gridCol w="411480">
                  <a:extLst>
                    <a:ext uri="{9D8B030D-6E8A-4147-A177-3AD203B41FA5}">
                      <a16:colId xmlns:a16="http://schemas.microsoft.com/office/drawing/2014/main" val="3030617489"/>
                    </a:ext>
                  </a:extLst>
                </a:gridCol>
                <a:gridCol w="411480">
                  <a:extLst>
                    <a:ext uri="{9D8B030D-6E8A-4147-A177-3AD203B41FA5}">
                      <a16:colId xmlns:a16="http://schemas.microsoft.com/office/drawing/2014/main" val="1502396692"/>
                    </a:ext>
                  </a:extLst>
                </a:gridCol>
                <a:gridCol w="411480">
                  <a:extLst>
                    <a:ext uri="{9D8B030D-6E8A-4147-A177-3AD203B41FA5}">
                      <a16:colId xmlns:a16="http://schemas.microsoft.com/office/drawing/2014/main" val="1860149739"/>
                    </a:ext>
                  </a:extLst>
                </a:gridCol>
                <a:gridCol w="411480">
                  <a:extLst>
                    <a:ext uri="{9D8B030D-6E8A-4147-A177-3AD203B41FA5}">
                      <a16:colId xmlns:a16="http://schemas.microsoft.com/office/drawing/2014/main" val="2388157664"/>
                    </a:ext>
                  </a:extLst>
                </a:gridCol>
                <a:gridCol w="411480">
                  <a:extLst>
                    <a:ext uri="{9D8B030D-6E8A-4147-A177-3AD203B41FA5}">
                      <a16:colId xmlns:a16="http://schemas.microsoft.com/office/drawing/2014/main" val="979472594"/>
                    </a:ext>
                  </a:extLst>
                </a:gridCol>
                <a:gridCol w="411480">
                  <a:extLst>
                    <a:ext uri="{9D8B030D-6E8A-4147-A177-3AD203B41FA5}">
                      <a16:colId xmlns:a16="http://schemas.microsoft.com/office/drawing/2014/main" val="240213099"/>
                    </a:ext>
                  </a:extLst>
                </a:gridCol>
                <a:gridCol w="411480">
                  <a:extLst>
                    <a:ext uri="{9D8B030D-6E8A-4147-A177-3AD203B41FA5}">
                      <a16:colId xmlns:a16="http://schemas.microsoft.com/office/drawing/2014/main" val="2595757791"/>
                    </a:ext>
                  </a:extLst>
                </a:gridCol>
                <a:gridCol w="411480">
                  <a:extLst>
                    <a:ext uri="{9D8B030D-6E8A-4147-A177-3AD203B41FA5}">
                      <a16:colId xmlns:a16="http://schemas.microsoft.com/office/drawing/2014/main" val="2213764253"/>
                    </a:ext>
                  </a:extLst>
                </a:gridCol>
                <a:gridCol w="411480">
                  <a:extLst>
                    <a:ext uri="{9D8B030D-6E8A-4147-A177-3AD203B41FA5}">
                      <a16:colId xmlns:a16="http://schemas.microsoft.com/office/drawing/2014/main" val="1164279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2388225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- 2023-01-17 15:20:58</a:t>
                      </a:r>
                      <a:r>
                        <a:rPr kumimoji="0" lang="de-DE" sz="1000" b="0" i="0" u="none" strike="noStrike" kern="1200" cap="none" spc="0" normalizeH="0" baseline="0" noProof="0">
                          <a:ln>
                            <a:noFill/>
                          </a:ln>
                          <a:solidFill>
                            <a:prstClr val="black"/>
                          </a:solidFill>
                          <a:effectLst/>
                          <a:uLnTx/>
                          <a:uFillTx/>
                          <a:latin typeface="+mn-lt"/>
                          <a:ea typeface="+mn-ea"/>
                          <a:cs typeface="+mn-cs"/>
                        </a:rPr>
                        <a:t>
 Speerwurf-Olympiasieger und Skisprung-Weltmeister! 😮 In der ersten Folge von „Viessmann &amp; Kampa - mehr als Partner“ treffen mit Markus Eisenbichler und Thomas Röhler zwei absolute Legenden des Sports aufeinander. 😎 Nach einem gemeinsamen Aufwärmen auf dem Sportplatz besuchen die Athleten das Kampa-Haus von Thomas. Seid gespannt, was die beiden dort erwartet! 🪴🔋 #Winterfans #kampaerleben #kampasport #kampafamilie #kampahaus #sportverbindet #skispringen #speerwurf @markuseisenbichler @thomasroehler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https://quintly-image-storage.s3.amazonaws.com/b0781686b1ab0b50fdba2132dbe5eeb0/f47c17d283cec64f0af4bf175282455b.jpg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19561490"/>
                  </a:ext>
                </a:extLst>
              </a:tr>
            </a:tbl>
          </a:graphicData>
        </a:graphic>
      </p:graphicFrame>
      <p:sp>
        <p:nvSpPr>
          <p:cNvPr id="4" name="Text Placeholder 3">
            <a:extLst>
              <a:ext uri="{FF2B5EF4-FFF2-40B4-BE49-F238E27FC236}">
                <a16:creationId xmlns:a16="http://schemas.microsoft.com/office/drawing/2014/main" id="{B01A9005-AE9F-4F16-A5B9-777DC2E3116B}"/>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1676154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DDD3F-5458-4387-B9BC-28D91450A0EB}"/>
              </a:ext>
            </a:extLst>
          </p:cNvPr>
          <p:cNvSpPr>
            <a:spLocks noGrp="1"/>
          </p:cNvSpPr>
          <p:nvPr>
            <p:ph type="title"/>
          </p:nvPr>
        </p:nvSpPr>
        <p:spPr/>
        <p:txBody>
          <a:bodyPr/>
          <a:lstStyle/>
          <a:p>
            <a:r>
              <a:rPr lang="en-US"/>
              <a:t>Instagram Videos Table | Viessmann - 20 of 26</a:t>
            </a:r>
          </a:p>
        </p:txBody>
      </p:sp>
      <p:graphicFrame>
        <p:nvGraphicFramePr>
          <p:cNvPr id="5" name="Table Placeholder 4">
            <a:extLst>
              <a:ext uri="{FF2B5EF4-FFF2-40B4-BE49-F238E27FC236}">
                <a16:creationId xmlns:a16="http://schemas.microsoft.com/office/drawing/2014/main" id="{A8096C45-760E-4619-97BF-9DB44F2D1050}"/>
              </a:ext>
            </a:extLst>
          </p:cNvPr>
          <p:cNvGraphicFramePr>
            <a:graphicFrameLocks noGrp="1"/>
          </p:cNvGraphicFramePr>
          <p:nvPr>
            <p:ph type="tbl" sz="quarter" idx="13"/>
            <p:extLst>
              <p:ext uri="{D42A27DB-BD31-4B8C-83A1-F6EECF244321}">
                <p14:modId xmlns:p14="http://schemas.microsoft.com/office/powerpoint/2010/main" val="3095693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38613978"/>
                    </a:ext>
                  </a:extLst>
                </a:gridCol>
                <a:gridCol w="987552">
                  <a:extLst>
                    <a:ext uri="{9D8B030D-6E8A-4147-A177-3AD203B41FA5}">
                      <a16:colId xmlns:a16="http://schemas.microsoft.com/office/drawing/2014/main" val="3164459368"/>
                    </a:ext>
                  </a:extLst>
                </a:gridCol>
                <a:gridCol w="1234440">
                  <a:extLst>
                    <a:ext uri="{9D8B030D-6E8A-4147-A177-3AD203B41FA5}">
                      <a16:colId xmlns:a16="http://schemas.microsoft.com/office/drawing/2014/main" val="1338884353"/>
                    </a:ext>
                  </a:extLst>
                </a:gridCol>
                <a:gridCol w="411480">
                  <a:extLst>
                    <a:ext uri="{9D8B030D-6E8A-4147-A177-3AD203B41FA5}">
                      <a16:colId xmlns:a16="http://schemas.microsoft.com/office/drawing/2014/main" val="3697601679"/>
                    </a:ext>
                  </a:extLst>
                </a:gridCol>
                <a:gridCol w="411480">
                  <a:extLst>
                    <a:ext uri="{9D8B030D-6E8A-4147-A177-3AD203B41FA5}">
                      <a16:colId xmlns:a16="http://schemas.microsoft.com/office/drawing/2014/main" val="1432198514"/>
                    </a:ext>
                  </a:extLst>
                </a:gridCol>
                <a:gridCol w="411480">
                  <a:extLst>
                    <a:ext uri="{9D8B030D-6E8A-4147-A177-3AD203B41FA5}">
                      <a16:colId xmlns:a16="http://schemas.microsoft.com/office/drawing/2014/main" val="2997616407"/>
                    </a:ext>
                  </a:extLst>
                </a:gridCol>
                <a:gridCol w="411480">
                  <a:extLst>
                    <a:ext uri="{9D8B030D-6E8A-4147-A177-3AD203B41FA5}">
                      <a16:colId xmlns:a16="http://schemas.microsoft.com/office/drawing/2014/main" val="1494292612"/>
                    </a:ext>
                  </a:extLst>
                </a:gridCol>
                <a:gridCol w="411480">
                  <a:extLst>
                    <a:ext uri="{9D8B030D-6E8A-4147-A177-3AD203B41FA5}">
                      <a16:colId xmlns:a16="http://schemas.microsoft.com/office/drawing/2014/main" val="661028242"/>
                    </a:ext>
                  </a:extLst>
                </a:gridCol>
                <a:gridCol w="411480">
                  <a:extLst>
                    <a:ext uri="{9D8B030D-6E8A-4147-A177-3AD203B41FA5}">
                      <a16:colId xmlns:a16="http://schemas.microsoft.com/office/drawing/2014/main" val="665058767"/>
                    </a:ext>
                  </a:extLst>
                </a:gridCol>
                <a:gridCol w="411480">
                  <a:extLst>
                    <a:ext uri="{9D8B030D-6E8A-4147-A177-3AD203B41FA5}">
                      <a16:colId xmlns:a16="http://schemas.microsoft.com/office/drawing/2014/main" val="1403569153"/>
                    </a:ext>
                  </a:extLst>
                </a:gridCol>
                <a:gridCol w="411480">
                  <a:extLst>
                    <a:ext uri="{9D8B030D-6E8A-4147-A177-3AD203B41FA5}">
                      <a16:colId xmlns:a16="http://schemas.microsoft.com/office/drawing/2014/main" val="549396724"/>
                    </a:ext>
                  </a:extLst>
                </a:gridCol>
                <a:gridCol w="411480">
                  <a:extLst>
                    <a:ext uri="{9D8B030D-6E8A-4147-A177-3AD203B41FA5}">
                      <a16:colId xmlns:a16="http://schemas.microsoft.com/office/drawing/2014/main" val="707920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4002889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- 2023-01-17 10:09:44</a:t>
                      </a:r>
                      <a:r>
                        <a:rPr kumimoji="0" lang="en-US" sz="1000" b="0" i="0" u="none" strike="noStrike" kern="1200" cap="none" spc="0" normalizeH="0" baseline="0" noProof="0">
                          <a:ln>
                            <a:noFill/>
                          </a:ln>
                          <a:solidFill>
                            <a:prstClr val="black"/>
                          </a:solidFill>
                          <a:effectLst/>
                          <a:uLnTx/>
                          <a:uFillTx/>
                          <a:latin typeface="+mn-lt"/>
                          <a:ea typeface="+mn-ea"/>
                          <a:cs typeface="+mn-cs"/>
                        </a:rPr>
                        <a:t>
 Wer schafft im Team am meisten Liegestützen? 💪 Wir haben beim Heim-Weltcup in Ruhpolding nachgefragt, wer unter den Athleten den größten Bizeps hat! 😅 #Winterfans #biathlon #ruhpolding #questionoftheweekend #liegestütze #bizeps #muskeln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https://quintly-image-storage.s3.amazonaws.com/b0781686b1ab0b50fdba2132dbe5eeb0/c4ef1b50380a38f9b372223fadd8b9cb.jpg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09938826"/>
                  </a:ext>
                </a:extLst>
              </a:tr>
            </a:tbl>
          </a:graphicData>
        </a:graphic>
      </p:graphicFrame>
      <p:sp>
        <p:nvSpPr>
          <p:cNvPr id="4" name="Text Placeholder 3">
            <a:extLst>
              <a:ext uri="{FF2B5EF4-FFF2-40B4-BE49-F238E27FC236}">
                <a16:creationId xmlns:a16="http://schemas.microsoft.com/office/drawing/2014/main" id="{BCE5B92E-E430-4ACC-9EE1-B5ED8541AC99}"/>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4189899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CA37-C6B1-4C85-845A-AB25CDFB1921}"/>
              </a:ext>
            </a:extLst>
          </p:cNvPr>
          <p:cNvSpPr>
            <a:spLocks noGrp="1"/>
          </p:cNvSpPr>
          <p:nvPr>
            <p:ph type="title"/>
          </p:nvPr>
        </p:nvSpPr>
        <p:spPr/>
        <p:txBody>
          <a:bodyPr/>
          <a:lstStyle/>
          <a:p>
            <a:r>
              <a:rPr lang="en-US"/>
              <a:t>Instagram Videos Table | Viessmann - 21 of 26</a:t>
            </a:r>
          </a:p>
        </p:txBody>
      </p:sp>
      <p:graphicFrame>
        <p:nvGraphicFramePr>
          <p:cNvPr id="5" name="Table Placeholder 4">
            <a:extLst>
              <a:ext uri="{FF2B5EF4-FFF2-40B4-BE49-F238E27FC236}">
                <a16:creationId xmlns:a16="http://schemas.microsoft.com/office/drawing/2014/main" id="{54B21E0D-0927-431D-A067-510BF1B893B1}"/>
              </a:ext>
            </a:extLst>
          </p:cNvPr>
          <p:cNvGraphicFramePr>
            <a:graphicFrameLocks noGrp="1"/>
          </p:cNvGraphicFramePr>
          <p:nvPr>
            <p:ph type="tbl" sz="quarter" idx="13"/>
            <p:extLst>
              <p:ext uri="{D42A27DB-BD31-4B8C-83A1-F6EECF244321}">
                <p14:modId xmlns:p14="http://schemas.microsoft.com/office/powerpoint/2010/main" val="2679087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76553508"/>
                    </a:ext>
                  </a:extLst>
                </a:gridCol>
                <a:gridCol w="987552">
                  <a:extLst>
                    <a:ext uri="{9D8B030D-6E8A-4147-A177-3AD203B41FA5}">
                      <a16:colId xmlns:a16="http://schemas.microsoft.com/office/drawing/2014/main" val="2708742024"/>
                    </a:ext>
                  </a:extLst>
                </a:gridCol>
                <a:gridCol w="1234440">
                  <a:extLst>
                    <a:ext uri="{9D8B030D-6E8A-4147-A177-3AD203B41FA5}">
                      <a16:colId xmlns:a16="http://schemas.microsoft.com/office/drawing/2014/main" val="168480305"/>
                    </a:ext>
                  </a:extLst>
                </a:gridCol>
                <a:gridCol w="411480">
                  <a:extLst>
                    <a:ext uri="{9D8B030D-6E8A-4147-A177-3AD203B41FA5}">
                      <a16:colId xmlns:a16="http://schemas.microsoft.com/office/drawing/2014/main" val="2664503240"/>
                    </a:ext>
                  </a:extLst>
                </a:gridCol>
                <a:gridCol w="411480">
                  <a:extLst>
                    <a:ext uri="{9D8B030D-6E8A-4147-A177-3AD203B41FA5}">
                      <a16:colId xmlns:a16="http://schemas.microsoft.com/office/drawing/2014/main" val="40032223"/>
                    </a:ext>
                  </a:extLst>
                </a:gridCol>
                <a:gridCol w="411480">
                  <a:extLst>
                    <a:ext uri="{9D8B030D-6E8A-4147-A177-3AD203B41FA5}">
                      <a16:colId xmlns:a16="http://schemas.microsoft.com/office/drawing/2014/main" val="97142853"/>
                    </a:ext>
                  </a:extLst>
                </a:gridCol>
                <a:gridCol w="411480">
                  <a:extLst>
                    <a:ext uri="{9D8B030D-6E8A-4147-A177-3AD203B41FA5}">
                      <a16:colId xmlns:a16="http://schemas.microsoft.com/office/drawing/2014/main" val="81611077"/>
                    </a:ext>
                  </a:extLst>
                </a:gridCol>
                <a:gridCol w="411480">
                  <a:extLst>
                    <a:ext uri="{9D8B030D-6E8A-4147-A177-3AD203B41FA5}">
                      <a16:colId xmlns:a16="http://schemas.microsoft.com/office/drawing/2014/main" val="3068506129"/>
                    </a:ext>
                  </a:extLst>
                </a:gridCol>
                <a:gridCol w="411480">
                  <a:extLst>
                    <a:ext uri="{9D8B030D-6E8A-4147-A177-3AD203B41FA5}">
                      <a16:colId xmlns:a16="http://schemas.microsoft.com/office/drawing/2014/main" val="2924300795"/>
                    </a:ext>
                  </a:extLst>
                </a:gridCol>
                <a:gridCol w="411480">
                  <a:extLst>
                    <a:ext uri="{9D8B030D-6E8A-4147-A177-3AD203B41FA5}">
                      <a16:colId xmlns:a16="http://schemas.microsoft.com/office/drawing/2014/main" val="3551821147"/>
                    </a:ext>
                  </a:extLst>
                </a:gridCol>
                <a:gridCol w="411480">
                  <a:extLst>
                    <a:ext uri="{9D8B030D-6E8A-4147-A177-3AD203B41FA5}">
                      <a16:colId xmlns:a16="http://schemas.microsoft.com/office/drawing/2014/main" val="3736852422"/>
                    </a:ext>
                  </a:extLst>
                </a:gridCol>
                <a:gridCol w="411480">
                  <a:extLst>
                    <a:ext uri="{9D8B030D-6E8A-4147-A177-3AD203B41FA5}">
                      <a16:colId xmlns:a16="http://schemas.microsoft.com/office/drawing/2014/main" val="4276615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2563371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- 2023-01-16 18:09:50</a:t>
                      </a:r>
                      <a:r>
                        <a:rPr kumimoji="0" lang="en-US" sz="1000" b="0" i="0" u="none" strike="noStrike" kern="1200" cap="none" spc="0" normalizeH="0" baseline="0" noProof="0">
                          <a:ln>
                            <a:noFill/>
                          </a:ln>
                          <a:solidFill>
                            <a:prstClr val="black"/>
                          </a:solidFill>
                          <a:effectLst/>
                          <a:uLnTx/>
                          <a:uFillTx/>
                          <a:latin typeface="+mn-lt"/>
                          <a:ea typeface="+mn-ea"/>
                          <a:cs typeface="+mn-cs"/>
                        </a:rPr>
                        <a:t>
 Live aus Antholz! 🎤
David Zobel berichtet über seine Eindrücke beim Heimweltcup in Ruhpolding und was für ihn der Stützpunktwechsel nach Oberhof ausgemacht hat. 💯 #Winterfans #biathlon #ruhpolding #antholz #oberhof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https://quintly-image-storage.s3.amazonaws.com/b0781686b1ab0b50fdba2132dbe5eeb0/7c76170dc30ae7c9ffa48c52cf515bdd.jpg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38.63 %</a:t>
                      </a:r>
                    </a:p>
                  </a:txBody>
                  <a:tcPr/>
                </a:tc>
                <a:extLst>
                  <a:ext uri="{0D108BD9-81ED-4DB2-BD59-A6C34878D82A}">
                    <a16:rowId xmlns:a16="http://schemas.microsoft.com/office/drawing/2014/main" val="3679830609"/>
                  </a:ext>
                </a:extLst>
              </a:tr>
            </a:tbl>
          </a:graphicData>
        </a:graphic>
      </p:graphicFrame>
      <p:sp>
        <p:nvSpPr>
          <p:cNvPr id="4" name="Text Placeholder 3">
            <a:extLst>
              <a:ext uri="{FF2B5EF4-FFF2-40B4-BE49-F238E27FC236}">
                <a16:creationId xmlns:a16="http://schemas.microsoft.com/office/drawing/2014/main" id="{4F32B06D-45B0-4B5D-9069-120CB418F912}"/>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5709150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39CB2-8BC4-4F60-87C6-AE71304FFDA8}"/>
              </a:ext>
            </a:extLst>
          </p:cNvPr>
          <p:cNvSpPr>
            <a:spLocks noGrp="1"/>
          </p:cNvSpPr>
          <p:nvPr>
            <p:ph type="title"/>
          </p:nvPr>
        </p:nvSpPr>
        <p:spPr/>
        <p:txBody>
          <a:bodyPr/>
          <a:lstStyle/>
          <a:p>
            <a:r>
              <a:rPr lang="en-US"/>
              <a:t>Instagram Videos Table | Viessmann - 22 of 26</a:t>
            </a:r>
          </a:p>
        </p:txBody>
      </p:sp>
      <p:graphicFrame>
        <p:nvGraphicFramePr>
          <p:cNvPr id="5" name="Table Placeholder 4">
            <a:extLst>
              <a:ext uri="{FF2B5EF4-FFF2-40B4-BE49-F238E27FC236}">
                <a16:creationId xmlns:a16="http://schemas.microsoft.com/office/drawing/2014/main" id="{50FC1ABC-A11D-4B3C-8C59-1F7A660D1B4D}"/>
              </a:ext>
            </a:extLst>
          </p:cNvPr>
          <p:cNvGraphicFramePr>
            <a:graphicFrameLocks noGrp="1"/>
          </p:cNvGraphicFramePr>
          <p:nvPr>
            <p:ph type="tbl" sz="quarter" idx="13"/>
            <p:extLst>
              <p:ext uri="{D42A27DB-BD31-4B8C-83A1-F6EECF244321}">
                <p14:modId xmlns:p14="http://schemas.microsoft.com/office/powerpoint/2010/main" val="2301018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32398550"/>
                    </a:ext>
                  </a:extLst>
                </a:gridCol>
                <a:gridCol w="987552">
                  <a:extLst>
                    <a:ext uri="{9D8B030D-6E8A-4147-A177-3AD203B41FA5}">
                      <a16:colId xmlns:a16="http://schemas.microsoft.com/office/drawing/2014/main" val="72443299"/>
                    </a:ext>
                  </a:extLst>
                </a:gridCol>
                <a:gridCol w="1234440">
                  <a:extLst>
                    <a:ext uri="{9D8B030D-6E8A-4147-A177-3AD203B41FA5}">
                      <a16:colId xmlns:a16="http://schemas.microsoft.com/office/drawing/2014/main" val="4158648700"/>
                    </a:ext>
                  </a:extLst>
                </a:gridCol>
                <a:gridCol w="411480">
                  <a:extLst>
                    <a:ext uri="{9D8B030D-6E8A-4147-A177-3AD203B41FA5}">
                      <a16:colId xmlns:a16="http://schemas.microsoft.com/office/drawing/2014/main" val="1556250103"/>
                    </a:ext>
                  </a:extLst>
                </a:gridCol>
                <a:gridCol w="411480">
                  <a:extLst>
                    <a:ext uri="{9D8B030D-6E8A-4147-A177-3AD203B41FA5}">
                      <a16:colId xmlns:a16="http://schemas.microsoft.com/office/drawing/2014/main" val="1124085555"/>
                    </a:ext>
                  </a:extLst>
                </a:gridCol>
                <a:gridCol w="411480">
                  <a:extLst>
                    <a:ext uri="{9D8B030D-6E8A-4147-A177-3AD203B41FA5}">
                      <a16:colId xmlns:a16="http://schemas.microsoft.com/office/drawing/2014/main" val="581225854"/>
                    </a:ext>
                  </a:extLst>
                </a:gridCol>
                <a:gridCol w="411480">
                  <a:extLst>
                    <a:ext uri="{9D8B030D-6E8A-4147-A177-3AD203B41FA5}">
                      <a16:colId xmlns:a16="http://schemas.microsoft.com/office/drawing/2014/main" val="1945706090"/>
                    </a:ext>
                  </a:extLst>
                </a:gridCol>
                <a:gridCol w="411480">
                  <a:extLst>
                    <a:ext uri="{9D8B030D-6E8A-4147-A177-3AD203B41FA5}">
                      <a16:colId xmlns:a16="http://schemas.microsoft.com/office/drawing/2014/main" val="2537989636"/>
                    </a:ext>
                  </a:extLst>
                </a:gridCol>
                <a:gridCol w="411480">
                  <a:extLst>
                    <a:ext uri="{9D8B030D-6E8A-4147-A177-3AD203B41FA5}">
                      <a16:colId xmlns:a16="http://schemas.microsoft.com/office/drawing/2014/main" val="2769143312"/>
                    </a:ext>
                  </a:extLst>
                </a:gridCol>
                <a:gridCol w="411480">
                  <a:extLst>
                    <a:ext uri="{9D8B030D-6E8A-4147-A177-3AD203B41FA5}">
                      <a16:colId xmlns:a16="http://schemas.microsoft.com/office/drawing/2014/main" val="543039421"/>
                    </a:ext>
                  </a:extLst>
                </a:gridCol>
                <a:gridCol w="411480">
                  <a:extLst>
                    <a:ext uri="{9D8B030D-6E8A-4147-A177-3AD203B41FA5}">
                      <a16:colId xmlns:a16="http://schemas.microsoft.com/office/drawing/2014/main" val="3646696087"/>
                    </a:ext>
                  </a:extLst>
                </a:gridCol>
                <a:gridCol w="411480">
                  <a:extLst>
                    <a:ext uri="{9D8B030D-6E8A-4147-A177-3AD203B41FA5}">
                      <a16:colId xmlns:a16="http://schemas.microsoft.com/office/drawing/2014/main" val="3914805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1300849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- 2023-01-16 15:17:31</a:t>
                      </a:r>
                      <a:r>
                        <a:rPr kumimoji="0" lang="en-US" sz="1000" b="0" i="0" u="none" strike="noStrike" kern="1200" cap="none" spc="0" normalizeH="0" baseline="0" noProof="0">
                          <a:ln>
                            <a:noFill/>
                          </a:ln>
                          <a:solidFill>
                            <a:prstClr val="black"/>
                          </a:solidFill>
                          <a:effectLst/>
                          <a:uLnTx/>
                          <a:uFillTx/>
                          <a:latin typeface="+mn-lt"/>
                          <a:ea typeface="+mn-ea"/>
                          <a:cs typeface="+mn-cs"/>
                        </a:rPr>
                        <a:t>
 Partner verbinden! 🤝 Freut euch auf die Premiere von „Viessmann &amp; Kampa - mehr als Partner”, in der Markus Eisenbichler den Speerwurf-Olympiasieger Thomas Röhler in Erfurt besucht. Stay tuned! 👀 #Winterfans #skijumping #skispringen #speerwerfen #partner @markuseisenbichler @thomasroehler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https://quintly-image-storage.s3.amazonaws.com/b0781686b1ab0b50fdba2132dbe5eeb0/a5b03f6613cc983109d06b41d7507dab.jpg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59380122"/>
                  </a:ext>
                </a:extLst>
              </a:tr>
            </a:tbl>
          </a:graphicData>
        </a:graphic>
      </p:graphicFrame>
      <p:sp>
        <p:nvSpPr>
          <p:cNvPr id="4" name="Text Placeholder 3">
            <a:extLst>
              <a:ext uri="{FF2B5EF4-FFF2-40B4-BE49-F238E27FC236}">
                <a16:creationId xmlns:a16="http://schemas.microsoft.com/office/drawing/2014/main" id="{023B7B3B-CFFF-43D3-9815-62F7E17A7E68}"/>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6112378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BAD56-0FC0-46DB-B819-3BA42EF18915}"/>
              </a:ext>
            </a:extLst>
          </p:cNvPr>
          <p:cNvSpPr>
            <a:spLocks noGrp="1"/>
          </p:cNvSpPr>
          <p:nvPr>
            <p:ph type="title"/>
          </p:nvPr>
        </p:nvSpPr>
        <p:spPr/>
        <p:txBody>
          <a:bodyPr/>
          <a:lstStyle/>
          <a:p>
            <a:r>
              <a:rPr lang="en-US"/>
              <a:t>Instagram Videos Table | Viessmann - 23 of 26</a:t>
            </a:r>
          </a:p>
        </p:txBody>
      </p:sp>
      <p:graphicFrame>
        <p:nvGraphicFramePr>
          <p:cNvPr id="5" name="Table Placeholder 4">
            <a:extLst>
              <a:ext uri="{FF2B5EF4-FFF2-40B4-BE49-F238E27FC236}">
                <a16:creationId xmlns:a16="http://schemas.microsoft.com/office/drawing/2014/main" id="{0BCBE48D-DA32-4716-8DD2-F69E4043EDF2}"/>
              </a:ext>
            </a:extLst>
          </p:cNvPr>
          <p:cNvGraphicFramePr>
            <a:graphicFrameLocks noGrp="1"/>
          </p:cNvGraphicFramePr>
          <p:nvPr>
            <p:ph type="tbl" sz="quarter" idx="13"/>
            <p:extLst>
              <p:ext uri="{D42A27DB-BD31-4B8C-83A1-F6EECF244321}">
                <p14:modId xmlns:p14="http://schemas.microsoft.com/office/powerpoint/2010/main" val="2459129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62970229"/>
                    </a:ext>
                  </a:extLst>
                </a:gridCol>
                <a:gridCol w="987552">
                  <a:extLst>
                    <a:ext uri="{9D8B030D-6E8A-4147-A177-3AD203B41FA5}">
                      <a16:colId xmlns:a16="http://schemas.microsoft.com/office/drawing/2014/main" val="3881547648"/>
                    </a:ext>
                  </a:extLst>
                </a:gridCol>
                <a:gridCol w="1234440">
                  <a:extLst>
                    <a:ext uri="{9D8B030D-6E8A-4147-A177-3AD203B41FA5}">
                      <a16:colId xmlns:a16="http://schemas.microsoft.com/office/drawing/2014/main" val="430535921"/>
                    </a:ext>
                  </a:extLst>
                </a:gridCol>
                <a:gridCol w="411480">
                  <a:extLst>
                    <a:ext uri="{9D8B030D-6E8A-4147-A177-3AD203B41FA5}">
                      <a16:colId xmlns:a16="http://schemas.microsoft.com/office/drawing/2014/main" val="3888188528"/>
                    </a:ext>
                  </a:extLst>
                </a:gridCol>
                <a:gridCol w="411480">
                  <a:extLst>
                    <a:ext uri="{9D8B030D-6E8A-4147-A177-3AD203B41FA5}">
                      <a16:colId xmlns:a16="http://schemas.microsoft.com/office/drawing/2014/main" val="566260142"/>
                    </a:ext>
                  </a:extLst>
                </a:gridCol>
                <a:gridCol w="411480">
                  <a:extLst>
                    <a:ext uri="{9D8B030D-6E8A-4147-A177-3AD203B41FA5}">
                      <a16:colId xmlns:a16="http://schemas.microsoft.com/office/drawing/2014/main" val="1959527824"/>
                    </a:ext>
                  </a:extLst>
                </a:gridCol>
                <a:gridCol w="411480">
                  <a:extLst>
                    <a:ext uri="{9D8B030D-6E8A-4147-A177-3AD203B41FA5}">
                      <a16:colId xmlns:a16="http://schemas.microsoft.com/office/drawing/2014/main" val="2911738192"/>
                    </a:ext>
                  </a:extLst>
                </a:gridCol>
                <a:gridCol w="411480">
                  <a:extLst>
                    <a:ext uri="{9D8B030D-6E8A-4147-A177-3AD203B41FA5}">
                      <a16:colId xmlns:a16="http://schemas.microsoft.com/office/drawing/2014/main" val="1903812079"/>
                    </a:ext>
                  </a:extLst>
                </a:gridCol>
                <a:gridCol w="411480">
                  <a:extLst>
                    <a:ext uri="{9D8B030D-6E8A-4147-A177-3AD203B41FA5}">
                      <a16:colId xmlns:a16="http://schemas.microsoft.com/office/drawing/2014/main" val="1354340176"/>
                    </a:ext>
                  </a:extLst>
                </a:gridCol>
                <a:gridCol w="411480">
                  <a:extLst>
                    <a:ext uri="{9D8B030D-6E8A-4147-A177-3AD203B41FA5}">
                      <a16:colId xmlns:a16="http://schemas.microsoft.com/office/drawing/2014/main" val="198035650"/>
                    </a:ext>
                  </a:extLst>
                </a:gridCol>
                <a:gridCol w="411480">
                  <a:extLst>
                    <a:ext uri="{9D8B030D-6E8A-4147-A177-3AD203B41FA5}">
                      <a16:colId xmlns:a16="http://schemas.microsoft.com/office/drawing/2014/main" val="1751721038"/>
                    </a:ext>
                  </a:extLst>
                </a:gridCol>
                <a:gridCol w="411480">
                  <a:extLst>
                    <a:ext uri="{9D8B030D-6E8A-4147-A177-3AD203B41FA5}">
                      <a16:colId xmlns:a16="http://schemas.microsoft.com/office/drawing/2014/main" val="3901552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888293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- 2023-01-16 09:51:05</a:t>
                      </a:r>
                      <a:r>
                        <a:rPr kumimoji="0" lang="en-US" sz="1000" b="0" i="0" u="none" strike="noStrike" kern="1200" cap="none" spc="0" normalizeH="0" baseline="0" noProof="0">
                          <a:ln>
                            <a:noFill/>
                          </a:ln>
                          <a:solidFill>
                            <a:prstClr val="black"/>
                          </a:solidFill>
                          <a:effectLst/>
                          <a:uLnTx/>
                          <a:uFillTx/>
                          <a:latin typeface="+mn-lt"/>
                          <a:ea typeface="+mn-ea"/>
                          <a:cs typeface="+mn-cs"/>
                        </a:rPr>
                        <a:t>
 Ein Biathlon-Fest in Bayern! 🥳 Fünf Tage Höchstleistungen, Spannung, Dramatik und Emotionen in der Ruhpoldinger Chiemgau Arena sind Geschichte! 💯 Nächster Halt: Antholz! 📍🇮🇹 #Winterfans #biathlon #ruhpolding #heimweltcup #greatatmosphere #fantasticfans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https://quintly-image-storage.s3.amazonaws.com/b0781686b1ab0b50fdba2132dbe5eeb0/0b67095f2814dba6b97b720dd85e05d6.jpg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7494529"/>
                  </a:ext>
                </a:extLst>
              </a:tr>
            </a:tbl>
          </a:graphicData>
        </a:graphic>
      </p:graphicFrame>
      <p:sp>
        <p:nvSpPr>
          <p:cNvPr id="4" name="Text Placeholder 3">
            <a:extLst>
              <a:ext uri="{FF2B5EF4-FFF2-40B4-BE49-F238E27FC236}">
                <a16:creationId xmlns:a16="http://schemas.microsoft.com/office/drawing/2014/main" id="{3CF1F46B-ED74-431E-B4FF-3780C8178F24}"/>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5962182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1E29-76A6-4695-8485-9CE88BAA52B9}"/>
              </a:ext>
            </a:extLst>
          </p:cNvPr>
          <p:cNvSpPr>
            <a:spLocks noGrp="1"/>
          </p:cNvSpPr>
          <p:nvPr>
            <p:ph type="title"/>
          </p:nvPr>
        </p:nvSpPr>
        <p:spPr/>
        <p:txBody>
          <a:bodyPr/>
          <a:lstStyle/>
          <a:p>
            <a:r>
              <a:rPr lang="en-US"/>
              <a:t>Instagram Videos Table | Viessmann - 24 of 26</a:t>
            </a:r>
          </a:p>
        </p:txBody>
      </p:sp>
      <p:graphicFrame>
        <p:nvGraphicFramePr>
          <p:cNvPr id="5" name="Table Placeholder 4">
            <a:extLst>
              <a:ext uri="{FF2B5EF4-FFF2-40B4-BE49-F238E27FC236}">
                <a16:creationId xmlns:a16="http://schemas.microsoft.com/office/drawing/2014/main" id="{FE4A02B7-70BB-47FA-BDE3-64CB78DB5D86}"/>
              </a:ext>
            </a:extLst>
          </p:cNvPr>
          <p:cNvGraphicFramePr>
            <a:graphicFrameLocks noGrp="1"/>
          </p:cNvGraphicFramePr>
          <p:nvPr>
            <p:ph type="tbl" sz="quarter" idx="13"/>
            <p:extLst>
              <p:ext uri="{D42A27DB-BD31-4B8C-83A1-F6EECF244321}">
                <p14:modId xmlns:p14="http://schemas.microsoft.com/office/powerpoint/2010/main" val="4113504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34649302"/>
                    </a:ext>
                  </a:extLst>
                </a:gridCol>
                <a:gridCol w="987552">
                  <a:extLst>
                    <a:ext uri="{9D8B030D-6E8A-4147-A177-3AD203B41FA5}">
                      <a16:colId xmlns:a16="http://schemas.microsoft.com/office/drawing/2014/main" val="3410774275"/>
                    </a:ext>
                  </a:extLst>
                </a:gridCol>
                <a:gridCol w="1234440">
                  <a:extLst>
                    <a:ext uri="{9D8B030D-6E8A-4147-A177-3AD203B41FA5}">
                      <a16:colId xmlns:a16="http://schemas.microsoft.com/office/drawing/2014/main" val="1547553552"/>
                    </a:ext>
                  </a:extLst>
                </a:gridCol>
                <a:gridCol w="411480">
                  <a:extLst>
                    <a:ext uri="{9D8B030D-6E8A-4147-A177-3AD203B41FA5}">
                      <a16:colId xmlns:a16="http://schemas.microsoft.com/office/drawing/2014/main" val="2038631042"/>
                    </a:ext>
                  </a:extLst>
                </a:gridCol>
                <a:gridCol w="411480">
                  <a:extLst>
                    <a:ext uri="{9D8B030D-6E8A-4147-A177-3AD203B41FA5}">
                      <a16:colId xmlns:a16="http://schemas.microsoft.com/office/drawing/2014/main" val="2574854174"/>
                    </a:ext>
                  </a:extLst>
                </a:gridCol>
                <a:gridCol w="411480">
                  <a:extLst>
                    <a:ext uri="{9D8B030D-6E8A-4147-A177-3AD203B41FA5}">
                      <a16:colId xmlns:a16="http://schemas.microsoft.com/office/drawing/2014/main" val="2475684463"/>
                    </a:ext>
                  </a:extLst>
                </a:gridCol>
                <a:gridCol w="411480">
                  <a:extLst>
                    <a:ext uri="{9D8B030D-6E8A-4147-A177-3AD203B41FA5}">
                      <a16:colId xmlns:a16="http://schemas.microsoft.com/office/drawing/2014/main" val="439961307"/>
                    </a:ext>
                  </a:extLst>
                </a:gridCol>
                <a:gridCol w="411480">
                  <a:extLst>
                    <a:ext uri="{9D8B030D-6E8A-4147-A177-3AD203B41FA5}">
                      <a16:colId xmlns:a16="http://schemas.microsoft.com/office/drawing/2014/main" val="47024924"/>
                    </a:ext>
                  </a:extLst>
                </a:gridCol>
                <a:gridCol w="411480">
                  <a:extLst>
                    <a:ext uri="{9D8B030D-6E8A-4147-A177-3AD203B41FA5}">
                      <a16:colId xmlns:a16="http://schemas.microsoft.com/office/drawing/2014/main" val="4002350831"/>
                    </a:ext>
                  </a:extLst>
                </a:gridCol>
                <a:gridCol w="411480">
                  <a:extLst>
                    <a:ext uri="{9D8B030D-6E8A-4147-A177-3AD203B41FA5}">
                      <a16:colId xmlns:a16="http://schemas.microsoft.com/office/drawing/2014/main" val="2264929159"/>
                    </a:ext>
                  </a:extLst>
                </a:gridCol>
                <a:gridCol w="411480">
                  <a:extLst>
                    <a:ext uri="{9D8B030D-6E8A-4147-A177-3AD203B41FA5}">
                      <a16:colId xmlns:a16="http://schemas.microsoft.com/office/drawing/2014/main" val="2734396746"/>
                    </a:ext>
                  </a:extLst>
                </a:gridCol>
                <a:gridCol w="411480">
                  <a:extLst>
                    <a:ext uri="{9D8B030D-6E8A-4147-A177-3AD203B41FA5}">
                      <a16:colId xmlns:a16="http://schemas.microsoft.com/office/drawing/2014/main" val="640438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752329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viessmann_sport - 2023-01-15 09:24:23</a:t>
                      </a:r>
                      <a:r>
                        <a:rPr kumimoji="0" lang="en-US" sz="1000" b="0" i="0" u="none" strike="noStrike" kern="1200" cap="none" spc="0" normalizeH="0" baseline="0" noProof="0">
                          <a:ln>
                            <a:noFill/>
                          </a:ln>
                          <a:solidFill>
                            <a:prstClr val="black"/>
                          </a:solidFill>
                          <a:effectLst/>
                          <a:uLnTx/>
                          <a:uFillTx/>
                          <a:latin typeface="+mn-lt"/>
                          <a:ea typeface="+mn-ea"/>
                          <a:cs typeface="+mn-cs"/>
                        </a:rPr>
                        <a:t>
 Die perfekte Einstimmung für den Massenstart-Sonntag! 🤩 Die Staffel der Damen war ein Biathlon-Fest! Folgt das nächste? 🥳 #Winterfans #biathlon #ruhpolding #heimweltcup #staffel #massenstart #party #greatweekend @biathlon.ruhpolding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https://quintly-image-storage.s3.amazonaws.com/b0781686b1ab0b50fdba2132dbe5eeb0/d54ded2441c5f974fe5a12b2f103a186.jpg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65649984"/>
                  </a:ext>
                </a:extLst>
              </a:tr>
            </a:tbl>
          </a:graphicData>
        </a:graphic>
      </p:graphicFrame>
      <p:sp>
        <p:nvSpPr>
          <p:cNvPr id="4" name="Text Placeholder 3">
            <a:extLst>
              <a:ext uri="{FF2B5EF4-FFF2-40B4-BE49-F238E27FC236}">
                <a16:creationId xmlns:a16="http://schemas.microsoft.com/office/drawing/2014/main" id="{6EE3E963-BD5C-469C-960B-005B6F89AFD9}"/>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9755037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C1FAB-5B61-4E7A-AEE5-14119A074F69}"/>
              </a:ext>
            </a:extLst>
          </p:cNvPr>
          <p:cNvSpPr>
            <a:spLocks noGrp="1"/>
          </p:cNvSpPr>
          <p:nvPr>
            <p:ph type="title"/>
          </p:nvPr>
        </p:nvSpPr>
        <p:spPr/>
        <p:txBody>
          <a:bodyPr/>
          <a:lstStyle/>
          <a:p>
            <a:r>
              <a:rPr lang="en-US"/>
              <a:t>Instagram Videos Table | Viessmann - 25 of 26</a:t>
            </a:r>
          </a:p>
        </p:txBody>
      </p:sp>
      <p:graphicFrame>
        <p:nvGraphicFramePr>
          <p:cNvPr id="5" name="Table Placeholder 4">
            <a:extLst>
              <a:ext uri="{FF2B5EF4-FFF2-40B4-BE49-F238E27FC236}">
                <a16:creationId xmlns:a16="http://schemas.microsoft.com/office/drawing/2014/main" id="{071790AD-9DED-43CE-B312-D1C080D20652}"/>
              </a:ext>
            </a:extLst>
          </p:cNvPr>
          <p:cNvGraphicFramePr>
            <a:graphicFrameLocks noGrp="1"/>
          </p:cNvGraphicFramePr>
          <p:nvPr>
            <p:ph type="tbl" sz="quarter" idx="13"/>
            <p:extLst>
              <p:ext uri="{D42A27DB-BD31-4B8C-83A1-F6EECF244321}">
                <p14:modId xmlns:p14="http://schemas.microsoft.com/office/powerpoint/2010/main" val="2445616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88396858"/>
                    </a:ext>
                  </a:extLst>
                </a:gridCol>
                <a:gridCol w="987552">
                  <a:extLst>
                    <a:ext uri="{9D8B030D-6E8A-4147-A177-3AD203B41FA5}">
                      <a16:colId xmlns:a16="http://schemas.microsoft.com/office/drawing/2014/main" val="458059363"/>
                    </a:ext>
                  </a:extLst>
                </a:gridCol>
                <a:gridCol w="1234440">
                  <a:extLst>
                    <a:ext uri="{9D8B030D-6E8A-4147-A177-3AD203B41FA5}">
                      <a16:colId xmlns:a16="http://schemas.microsoft.com/office/drawing/2014/main" val="2167867724"/>
                    </a:ext>
                  </a:extLst>
                </a:gridCol>
                <a:gridCol w="411480">
                  <a:extLst>
                    <a:ext uri="{9D8B030D-6E8A-4147-A177-3AD203B41FA5}">
                      <a16:colId xmlns:a16="http://schemas.microsoft.com/office/drawing/2014/main" val="623234938"/>
                    </a:ext>
                  </a:extLst>
                </a:gridCol>
                <a:gridCol w="411480">
                  <a:extLst>
                    <a:ext uri="{9D8B030D-6E8A-4147-A177-3AD203B41FA5}">
                      <a16:colId xmlns:a16="http://schemas.microsoft.com/office/drawing/2014/main" val="2142855256"/>
                    </a:ext>
                  </a:extLst>
                </a:gridCol>
                <a:gridCol w="411480">
                  <a:extLst>
                    <a:ext uri="{9D8B030D-6E8A-4147-A177-3AD203B41FA5}">
                      <a16:colId xmlns:a16="http://schemas.microsoft.com/office/drawing/2014/main" val="172990354"/>
                    </a:ext>
                  </a:extLst>
                </a:gridCol>
                <a:gridCol w="411480">
                  <a:extLst>
                    <a:ext uri="{9D8B030D-6E8A-4147-A177-3AD203B41FA5}">
                      <a16:colId xmlns:a16="http://schemas.microsoft.com/office/drawing/2014/main" val="749064933"/>
                    </a:ext>
                  </a:extLst>
                </a:gridCol>
                <a:gridCol w="411480">
                  <a:extLst>
                    <a:ext uri="{9D8B030D-6E8A-4147-A177-3AD203B41FA5}">
                      <a16:colId xmlns:a16="http://schemas.microsoft.com/office/drawing/2014/main" val="1992220567"/>
                    </a:ext>
                  </a:extLst>
                </a:gridCol>
                <a:gridCol w="411480">
                  <a:extLst>
                    <a:ext uri="{9D8B030D-6E8A-4147-A177-3AD203B41FA5}">
                      <a16:colId xmlns:a16="http://schemas.microsoft.com/office/drawing/2014/main" val="718962985"/>
                    </a:ext>
                  </a:extLst>
                </a:gridCol>
                <a:gridCol w="411480">
                  <a:extLst>
                    <a:ext uri="{9D8B030D-6E8A-4147-A177-3AD203B41FA5}">
                      <a16:colId xmlns:a16="http://schemas.microsoft.com/office/drawing/2014/main" val="3907172267"/>
                    </a:ext>
                  </a:extLst>
                </a:gridCol>
                <a:gridCol w="411480">
                  <a:extLst>
                    <a:ext uri="{9D8B030D-6E8A-4147-A177-3AD203B41FA5}">
                      <a16:colId xmlns:a16="http://schemas.microsoft.com/office/drawing/2014/main" val="974346300"/>
                    </a:ext>
                  </a:extLst>
                </a:gridCol>
                <a:gridCol w="411480">
                  <a:extLst>
                    <a:ext uri="{9D8B030D-6E8A-4147-A177-3AD203B41FA5}">
                      <a16:colId xmlns:a16="http://schemas.microsoft.com/office/drawing/2014/main" val="2518777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447684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- 2023-01-14 10:29:37</a:t>
                      </a:r>
                      <a:r>
                        <a:rPr kumimoji="0" lang="de-DE" sz="1000" b="0" i="0" u="none" strike="noStrike" kern="1200" cap="none" spc="0" normalizeH="0" baseline="0" noProof="0">
                          <a:ln>
                            <a:noFill/>
                          </a:ln>
                          <a:solidFill>
                            <a:prstClr val="black"/>
                          </a:solidFill>
                          <a:effectLst/>
                          <a:uLnTx/>
                          <a:uFillTx/>
                          <a:latin typeface="+mn-lt"/>
                          <a:ea typeface="+mn-ea"/>
                          <a:cs typeface="+mn-cs"/>
                        </a:rPr>
                        <a:t>
 Was war das bitte für eine Staffel der Herren? 🥳💪 Wir freuen uns jetzt schon mit euch auf das Rennen der Damen. Viel Erfolg! 🎯 #Winterfans #biathlon #ruhpolding #staffel #heimweltcup #ladiestime #goodluck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https://quintly-image-storage.s3.amazonaws.com/b0781686b1ab0b50fdba2132dbe5eeb0/4b437cc5ebc24dec61962a75e1fc764d.jpg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95047158"/>
                  </a:ext>
                </a:extLst>
              </a:tr>
            </a:tbl>
          </a:graphicData>
        </a:graphic>
      </p:graphicFrame>
      <p:sp>
        <p:nvSpPr>
          <p:cNvPr id="4" name="Text Placeholder 3">
            <a:extLst>
              <a:ext uri="{FF2B5EF4-FFF2-40B4-BE49-F238E27FC236}">
                <a16:creationId xmlns:a16="http://schemas.microsoft.com/office/drawing/2014/main" id="{CE8190EE-3978-420E-A313-481501565B2B}"/>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4203173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126D-0964-45E1-8569-6FC039A0E813}"/>
              </a:ext>
            </a:extLst>
          </p:cNvPr>
          <p:cNvSpPr>
            <a:spLocks noGrp="1"/>
          </p:cNvSpPr>
          <p:nvPr>
            <p:ph type="title"/>
          </p:nvPr>
        </p:nvSpPr>
        <p:spPr/>
        <p:txBody>
          <a:bodyPr/>
          <a:lstStyle/>
          <a:p>
            <a:r>
              <a:rPr lang="en-US"/>
              <a:t>Instagram Videos Table | Viessmann - 26 of 26</a:t>
            </a:r>
          </a:p>
        </p:txBody>
      </p:sp>
      <p:graphicFrame>
        <p:nvGraphicFramePr>
          <p:cNvPr id="5" name="Table Placeholder 4">
            <a:extLst>
              <a:ext uri="{FF2B5EF4-FFF2-40B4-BE49-F238E27FC236}">
                <a16:creationId xmlns:a16="http://schemas.microsoft.com/office/drawing/2014/main" id="{01EC8242-18EB-47B5-82D6-11630A744268}"/>
              </a:ext>
            </a:extLst>
          </p:cNvPr>
          <p:cNvGraphicFramePr>
            <a:graphicFrameLocks noGrp="1"/>
          </p:cNvGraphicFramePr>
          <p:nvPr>
            <p:ph type="tbl" sz="quarter" idx="13"/>
            <p:extLst>
              <p:ext uri="{D42A27DB-BD31-4B8C-83A1-F6EECF244321}">
                <p14:modId xmlns:p14="http://schemas.microsoft.com/office/powerpoint/2010/main" val="3948503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41242327"/>
                    </a:ext>
                  </a:extLst>
                </a:gridCol>
                <a:gridCol w="987552">
                  <a:extLst>
                    <a:ext uri="{9D8B030D-6E8A-4147-A177-3AD203B41FA5}">
                      <a16:colId xmlns:a16="http://schemas.microsoft.com/office/drawing/2014/main" val="2380416991"/>
                    </a:ext>
                  </a:extLst>
                </a:gridCol>
                <a:gridCol w="1234440">
                  <a:extLst>
                    <a:ext uri="{9D8B030D-6E8A-4147-A177-3AD203B41FA5}">
                      <a16:colId xmlns:a16="http://schemas.microsoft.com/office/drawing/2014/main" val="4207601363"/>
                    </a:ext>
                  </a:extLst>
                </a:gridCol>
                <a:gridCol w="411480">
                  <a:extLst>
                    <a:ext uri="{9D8B030D-6E8A-4147-A177-3AD203B41FA5}">
                      <a16:colId xmlns:a16="http://schemas.microsoft.com/office/drawing/2014/main" val="2292028731"/>
                    </a:ext>
                  </a:extLst>
                </a:gridCol>
                <a:gridCol w="411480">
                  <a:extLst>
                    <a:ext uri="{9D8B030D-6E8A-4147-A177-3AD203B41FA5}">
                      <a16:colId xmlns:a16="http://schemas.microsoft.com/office/drawing/2014/main" val="4113572747"/>
                    </a:ext>
                  </a:extLst>
                </a:gridCol>
                <a:gridCol w="411480">
                  <a:extLst>
                    <a:ext uri="{9D8B030D-6E8A-4147-A177-3AD203B41FA5}">
                      <a16:colId xmlns:a16="http://schemas.microsoft.com/office/drawing/2014/main" val="2001600865"/>
                    </a:ext>
                  </a:extLst>
                </a:gridCol>
                <a:gridCol w="411480">
                  <a:extLst>
                    <a:ext uri="{9D8B030D-6E8A-4147-A177-3AD203B41FA5}">
                      <a16:colId xmlns:a16="http://schemas.microsoft.com/office/drawing/2014/main" val="2490897660"/>
                    </a:ext>
                  </a:extLst>
                </a:gridCol>
                <a:gridCol w="411480">
                  <a:extLst>
                    <a:ext uri="{9D8B030D-6E8A-4147-A177-3AD203B41FA5}">
                      <a16:colId xmlns:a16="http://schemas.microsoft.com/office/drawing/2014/main" val="1144855033"/>
                    </a:ext>
                  </a:extLst>
                </a:gridCol>
                <a:gridCol w="411480">
                  <a:extLst>
                    <a:ext uri="{9D8B030D-6E8A-4147-A177-3AD203B41FA5}">
                      <a16:colId xmlns:a16="http://schemas.microsoft.com/office/drawing/2014/main" val="517576680"/>
                    </a:ext>
                  </a:extLst>
                </a:gridCol>
                <a:gridCol w="411480">
                  <a:extLst>
                    <a:ext uri="{9D8B030D-6E8A-4147-A177-3AD203B41FA5}">
                      <a16:colId xmlns:a16="http://schemas.microsoft.com/office/drawing/2014/main" val="1654404506"/>
                    </a:ext>
                  </a:extLst>
                </a:gridCol>
                <a:gridCol w="411480">
                  <a:extLst>
                    <a:ext uri="{9D8B030D-6E8A-4147-A177-3AD203B41FA5}">
                      <a16:colId xmlns:a16="http://schemas.microsoft.com/office/drawing/2014/main" val="1850051655"/>
                    </a:ext>
                  </a:extLst>
                </a:gridCol>
                <a:gridCol w="411480">
                  <a:extLst>
                    <a:ext uri="{9D8B030D-6E8A-4147-A177-3AD203B41FA5}">
                      <a16:colId xmlns:a16="http://schemas.microsoft.com/office/drawing/2014/main" val="1397230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754531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viessmann_sport - 2023-01-13 16:50:37</a:t>
                      </a:r>
                      <a:r>
                        <a:rPr kumimoji="0" lang="de-DE" sz="1000" b="0" i="0" u="none" strike="noStrike" kern="1200" cap="none" spc="0" normalizeH="0" baseline="0" noProof="0">
                          <a:ln>
                            <a:noFill/>
                          </a:ln>
                          <a:solidFill>
                            <a:prstClr val="black"/>
                          </a:solidFill>
                          <a:effectLst/>
                          <a:uLnTx/>
                          <a:uFillTx/>
                          <a:latin typeface="+mn-lt"/>
                          <a:ea typeface="+mn-ea"/>
                          <a:cs typeface="+mn-cs"/>
                        </a:rPr>
                        <a:t>
 "Die Wärmepumpe: Jeder spricht davon!" 🗯 Ihr wollt wissen, wie die umweltfreundliche Energielösung funktionert?💡Dann schaut jetzt die erste Folge von "Laura fragt nach..." und lasst es euch von unserem Klimalösungs-Experten Stefan Hoffmann erklären! 👍👀 #Winterfans #wärmepumpe #knowhow #nachhaltig #expertenwissen #klimaneutral #grün @laura_dahlmeier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https://quintly-image-storage.s3.amazonaws.com/b0781686b1ab0b50fdba2132dbe5eeb0/54a0818dac892538cb91ce8790dc8445.jpg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62046504"/>
                  </a:ext>
                </a:extLst>
              </a:tr>
            </a:tbl>
          </a:graphicData>
        </a:graphic>
      </p:graphicFrame>
      <p:sp>
        <p:nvSpPr>
          <p:cNvPr id="4" name="Text Placeholder 3">
            <a:extLst>
              <a:ext uri="{FF2B5EF4-FFF2-40B4-BE49-F238E27FC236}">
                <a16:creationId xmlns:a16="http://schemas.microsoft.com/office/drawing/2014/main" id="{7353391B-2489-40CA-9940-C68631D1C7E1}"/>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1707294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4504</Words>
  <Application>Microsoft Office PowerPoint</Application>
  <PresentationFormat>On-screen Show (4:3)</PresentationFormat>
  <Paragraphs>1567</Paragraphs>
  <Slides>65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65</vt:i4>
      </vt:variant>
    </vt:vector>
  </HeadingPairs>
  <TitlesOfParts>
    <vt:vector size="68" baseType="lpstr">
      <vt:lpstr>Arial</vt:lpstr>
      <vt:lpstr>Calibri</vt:lpstr>
      <vt:lpstr>quintly_template</vt:lpstr>
      <vt:lpstr>BR Sport</vt:lpstr>
      <vt:lpstr>Instagram Followers Total | Viessmann</vt:lpstr>
      <vt:lpstr>Instagram Posts Table | Viessmann - 1 of 26</vt:lpstr>
      <vt:lpstr>Instagram Posts Table | Viessmann - 2 of 26</vt:lpstr>
      <vt:lpstr>Instagram Posts Table | Viessmann - 3 of 26</vt:lpstr>
      <vt:lpstr>Instagram Posts Table | Viessmann - 4 of 26</vt:lpstr>
      <vt:lpstr>Instagram Posts Table | Viessmann - 5 of 26</vt:lpstr>
      <vt:lpstr>Instagram Posts Table | Viessmann - 6 of 26</vt:lpstr>
      <vt:lpstr>Instagram Posts Table | Viessmann - 7 of 26</vt:lpstr>
      <vt:lpstr>Instagram Posts Table | Viessmann - 8 of 26</vt:lpstr>
      <vt:lpstr>Instagram Posts Table | Viessmann - 9 of 26</vt:lpstr>
      <vt:lpstr>Instagram Posts Table | Viessmann - 10 of 26</vt:lpstr>
      <vt:lpstr>Instagram Posts Table | Viessmann - 11 of 26</vt:lpstr>
      <vt:lpstr>Instagram Posts Table | Viessmann - 12 of 26</vt:lpstr>
      <vt:lpstr>Instagram Posts Table | Viessmann - 13 of 26</vt:lpstr>
      <vt:lpstr>Instagram Posts Table | Viessmann - 14 of 26</vt:lpstr>
      <vt:lpstr>Instagram Posts Table | Viessmann - 15 of 26</vt:lpstr>
      <vt:lpstr>Instagram Posts Table | Viessmann - 16 of 26</vt:lpstr>
      <vt:lpstr>Instagram Posts Table | Viessmann - 17 of 26</vt:lpstr>
      <vt:lpstr>Instagram Posts Table | Viessmann - 18 of 26</vt:lpstr>
      <vt:lpstr>Instagram Posts Table | Viessmann - 19 of 26</vt:lpstr>
      <vt:lpstr>Instagram Posts Table | Viessmann - 20 of 26</vt:lpstr>
      <vt:lpstr>Instagram Posts Table | Viessmann - 21 of 26</vt:lpstr>
      <vt:lpstr>Instagram Posts Table | Viessmann - 22 of 26</vt:lpstr>
      <vt:lpstr>Instagram Posts Table | Viessmann - 23 of 26</vt:lpstr>
      <vt:lpstr>Instagram Posts Table | Viessmann - 24 of 26</vt:lpstr>
      <vt:lpstr>Instagram Posts Table | Viessmann - 25 of 26</vt:lpstr>
      <vt:lpstr>Instagram Posts Table | Viessmann - 26 of 26</vt:lpstr>
      <vt:lpstr>Instagram Stories Table  | Viessmann - 1 of 7</vt:lpstr>
      <vt:lpstr>Instagram Stories Table  | Viessmann - 2 of 7</vt:lpstr>
      <vt:lpstr>Instagram Stories Table  | Viessmann - 3 of 7</vt:lpstr>
      <vt:lpstr>Instagram Stories Table  | Viessmann - 4 of 7</vt:lpstr>
      <vt:lpstr>Instagram Stories Table  | Viessmann - 5 of 7</vt:lpstr>
      <vt:lpstr>Instagram Stories Table  | Viessmann - 6 of 7</vt:lpstr>
      <vt:lpstr>Instagram Stories Table  | Viessmann - 7 of 7</vt:lpstr>
      <vt:lpstr>Instagram Key Metrics Table | Viessmann</vt:lpstr>
      <vt:lpstr>Instagram Post Type Distribution Per Profile | Viessmann</vt:lpstr>
      <vt:lpstr>Instagram Followers Demographics | Viessmann</vt:lpstr>
      <vt:lpstr>Instagram Followers Gender Breakdown | Viessmann</vt:lpstr>
      <vt:lpstr>Instagram Videos Table | Viessmann - 1 of 26</vt:lpstr>
      <vt:lpstr>Instagram Videos Table | Viessmann - 2 of 26</vt:lpstr>
      <vt:lpstr>Instagram Videos Table | Viessmann - 3 of 26</vt:lpstr>
      <vt:lpstr>Instagram Videos Table | Viessmann - 4 of 26</vt:lpstr>
      <vt:lpstr>Instagram Videos Table | Viessmann - 5 of 26</vt:lpstr>
      <vt:lpstr>Instagram Videos Table | Viessmann - 6 of 26</vt:lpstr>
      <vt:lpstr>Instagram Videos Table | Viessmann - 7 of 26</vt:lpstr>
      <vt:lpstr>Instagram Videos Table | Viessmann - 8 of 26</vt:lpstr>
      <vt:lpstr>Instagram Videos Table | Viessmann - 9 of 26</vt:lpstr>
      <vt:lpstr>Instagram Videos Table | Viessmann - 10 of 26</vt:lpstr>
      <vt:lpstr>Instagram Videos Table | Viessmann - 11 of 26</vt:lpstr>
      <vt:lpstr>Instagram Videos Table | Viessmann - 12 of 26</vt:lpstr>
      <vt:lpstr>Instagram Videos Table | Viessmann - 13 of 26</vt:lpstr>
      <vt:lpstr>Instagram Videos Table | Viessmann - 14 of 26</vt:lpstr>
      <vt:lpstr>Instagram Videos Table | Viessmann - 15 of 26</vt:lpstr>
      <vt:lpstr>Instagram Videos Table | Viessmann - 16 of 26</vt:lpstr>
      <vt:lpstr>Instagram Videos Table | Viessmann - 17 of 26</vt:lpstr>
      <vt:lpstr>Instagram Videos Table | Viessmann - 18 of 26</vt:lpstr>
      <vt:lpstr>Instagram Videos Table | Viessmann - 19 of 26</vt:lpstr>
      <vt:lpstr>Instagram Videos Table | Viessmann - 20 of 26</vt:lpstr>
      <vt:lpstr>Instagram Videos Table | Viessmann - 21 of 26</vt:lpstr>
      <vt:lpstr>Instagram Videos Table | Viessmann - 22 of 26</vt:lpstr>
      <vt:lpstr>Instagram Videos Table | Viessmann - 23 of 26</vt:lpstr>
      <vt:lpstr>Instagram Videos Table | Viessmann - 24 of 26</vt:lpstr>
      <vt:lpstr>Instagram Videos Table | Viessmann - 25 of 26</vt:lpstr>
      <vt:lpstr>Instagram Videos Table | Viessmann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 Sport</dc:title>
  <dc:creator>Administrator</dc:creator>
  <cp:lastModifiedBy>Administrator</cp:lastModifiedBy>
  <cp:revision>1</cp:revision>
  <dcterms:created xsi:type="dcterms:W3CDTF">2023-02-16T08:51:48Z</dcterms:created>
  <dcterms:modified xsi:type="dcterms:W3CDTF">2023-02-16T08:54:32Z</dcterms:modified>
</cp:coreProperties>
</file>