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81B92-2D55-46A9-9F9C-E5ED111809F5}"/>
              </a:ext>
            </a:extLst>
          </p:cNvPr>
          <p:cNvSpPr>
            <a:spLocks noGrp="1"/>
          </p:cNvSpPr>
          <p:nvPr>
            <p:ph type="title"/>
          </p:nvPr>
        </p:nvSpPr>
        <p:spPr/>
        <p:txBody>
          <a:bodyPr/>
          <a:lstStyle/>
          <a:p>
            <a:r>
              <a:rPr lang="en-US"/>
              <a:t>Facebook Original Own Posts Table | Lidl Schweiz - Suisse - Svizzera - 1 of 26</a:t>
            </a:r>
          </a:p>
        </p:txBody>
      </p:sp>
      <p:graphicFrame>
        <p:nvGraphicFramePr>
          <p:cNvPr id="5" name="Table Placeholder 4">
            <a:extLst>
              <a:ext uri="{FF2B5EF4-FFF2-40B4-BE49-F238E27FC236}">
                <a16:creationId xmlns:a16="http://schemas.microsoft.com/office/drawing/2014/main" id="{0B1D900C-5F29-47F7-BDE9-8733D4803843}"/>
              </a:ext>
            </a:extLst>
          </p:cNvPr>
          <p:cNvGraphicFramePr>
            <a:graphicFrameLocks noGrp="1"/>
          </p:cNvGraphicFramePr>
          <p:nvPr>
            <p:ph type="tbl" sz="quarter" idx="13"/>
            <p:extLst>
              <p:ext uri="{D42A27DB-BD31-4B8C-83A1-F6EECF244321}">
                <p14:modId xmlns:p14="http://schemas.microsoft.com/office/powerpoint/2010/main" val="2418553174"/>
              </p:ext>
            </p:extLst>
          </p:nvPr>
        </p:nvGraphicFramePr>
        <p:xfrm>
          <a:off x="457200" y="1731963"/>
          <a:ext cx="8147304" cy="14630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43594125"/>
                    </a:ext>
                  </a:extLst>
                </a:gridCol>
                <a:gridCol w="905256">
                  <a:extLst>
                    <a:ext uri="{9D8B030D-6E8A-4147-A177-3AD203B41FA5}">
                      <a16:colId xmlns:a16="http://schemas.microsoft.com/office/drawing/2014/main" val="4029465375"/>
                    </a:ext>
                  </a:extLst>
                </a:gridCol>
                <a:gridCol w="329184">
                  <a:extLst>
                    <a:ext uri="{9D8B030D-6E8A-4147-A177-3AD203B41FA5}">
                      <a16:colId xmlns:a16="http://schemas.microsoft.com/office/drawing/2014/main" val="1366000538"/>
                    </a:ext>
                  </a:extLst>
                </a:gridCol>
                <a:gridCol w="329184">
                  <a:extLst>
                    <a:ext uri="{9D8B030D-6E8A-4147-A177-3AD203B41FA5}">
                      <a16:colId xmlns:a16="http://schemas.microsoft.com/office/drawing/2014/main" val="3505543199"/>
                    </a:ext>
                  </a:extLst>
                </a:gridCol>
                <a:gridCol w="329184">
                  <a:extLst>
                    <a:ext uri="{9D8B030D-6E8A-4147-A177-3AD203B41FA5}">
                      <a16:colId xmlns:a16="http://schemas.microsoft.com/office/drawing/2014/main" val="938267852"/>
                    </a:ext>
                  </a:extLst>
                </a:gridCol>
                <a:gridCol w="329184">
                  <a:extLst>
                    <a:ext uri="{9D8B030D-6E8A-4147-A177-3AD203B41FA5}">
                      <a16:colId xmlns:a16="http://schemas.microsoft.com/office/drawing/2014/main" val="1265119655"/>
                    </a:ext>
                  </a:extLst>
                </a:gridCol>
                <a:gridCol w="329184">
                  <a:extLst>
                    <a:ext uri="{9D8B030D-6E8A-4147-A177-3AD203B41FA5}">
                      <a16:colId xmlns:a16="http://schemas.microsoft.com/office/drawing/2014/main" val="4157074456"/>
                    </a:ext>
                  </a:extLst>
                </a:gridCol>
                <a:gridCol w="329184">
                  <a:extLst>
                    <a:ext uri="{9D8B030D-6E8A-4147-A177-3AD203B41FA5}">
                      <a16:colId xmlns:a16="http://schemas.microsoft.com/office/drawing/2014/main" val="1934872661"/>
                    </a:ext>
                  </a:extLst>
                </a:gridCol>
                <a:gridCol w="329184">
                  <a:extLst>
                    <a:ext uri="{9D8B030D-6E8A-4147-A177-3AD203B41FA5}">
                      <a16:colId xmlns:a16="http://schemas.microsoft.com/office/drawing/2014/main" val="826113896"/>
                    </a:ext>
                  </a:extLst>
                </a:gridCol>
                <a:gridCol w="329184">
                  <a:extLst>
                    <a:ext uri="{9D8B030D-6E8A-4147-A177-3AD203B41FA5}">
                      <a16:colId xmlns:a16="http://schemas.microsoft.com/office/drawing/2014/main" val="2413320094"/>
                    </a:ext>
                  </a:extLst>
                </a:gridCol>
                <a:gridCol w="329184">
                  <a:extLst>
                    <a:ext uri="{9D8B030D-6E8A-4147-A177-3AD203B41FA5}">
                      <a16:colId xmlns:a16="http://schemas.microsoft.com/office/drawing/2014/main" val="2538799775"/>
                    </a:ext>
                  </a:extLst>
                </a:gridCol>
                <a:gridCol w="329184">
                  <a:extLst>
                    <a:ext uri="{9D8B030D-6E8A-4147-A177-3AD203B41FA5}">
                      <a16:colId xmlns:a16="http://schemas.microsoft.com/office/drawing/2014/main" val="3173569906"/>
                    </a:ext>
                  </a:extLst>
                </a:gridCol>
                <a:gridCol w="329184">
                  <a:extLst>
                    <a:ext uri="{9D8B030D-6E8A-4147-A177-3AD203B41FA5}">
                      <a16:colId xmlns:a16="http://schemas.microsoft.com/office/drawing/2014/main" val="3433358747"/>
                    </a:ext>
                  </a:extLst>
                </a:gridCol>
                <a:gridCol w="329184">
                  <a:extLst>
                    <a:ext uri="{9D8B030D-6E8A-4147-A177-3AD203B41FA5}">
                      <a16:colId xmlns:a16="http://schemas.microsoft.com/office/drawing/2014/main" val="3879432415"/>
                    </a:ext>
                  </a:extLst>
                </a:gridCol>
                <a:gridCol w="329184">
                  <a:extLst>
                    <a:ext uri="{9D8B030D-6E8A-4147-A177-3AD203B41FA5}">
                      <a16:colId xmlns:a16="http://schemas.microsoft.com/office/drawing/2014/main" val="871607309"/>
                    </a:ext>
                  </a:extLst>
                </a:gridCol>
                <a:gridCol w="329184">
                  <a:extLst>
                    <a:ext uri="{9D8B030D-6E8A-4147-A177-3AD203B41FA5}">
                      <a16:colId xmlns:a16="http://schemas.microsoft.com/office/drawing/2014/main" val="1798986713"/>
                    </a:ext>
                  </a:extLst>
                </a:gridCol>
                <a:gridCol w="329184">
                  <a:extLst>
                    <a:ext uri="{9D8B030D-6E8A-4147-A177-3AD203B41FA5}">
                      <a16:colId xmlns:a16="http://schemas.microsoft.com/office/drawing/2014/main" val="1472549807"/>
                    </a:ext>
                  </a:extLst>
                </a:gridCol>
                <a:gridCol w="329184">
                  <a:extLst>
                    <a:ext uri="{9D8B030D-6E8A-4147-A177-3AD203B41FA5}">
                      <a16:colId xmlns:a16="http://schemas.microsoft.com/office/drawing/2014/main" val="2515333758"/>
                    </a:ext>
                  </a:extLst>
                </a:gridCol>
                <a:gridCol w="329184">
                  <a:extLst>
                    <a:ext uri="{9D8B030D-6E8A-4147-A177-3AD203B41FA5}">
                      <a16:colId xmlns:a16="http://schemas.microsoft.com/office/drawing/2014/main" val="1717005087"/>
                    </a:ext>
                  </a:extLst>
                </a:gridCol>
                <a:gridCol w="329184">
                  <a:extLst>
                    <a:ext uri="{9D8B030D-6E8A-4147-A177-3AD203B41FA5}">
                      <a16:colId xmlns:a16="http://schemas.microsoft.com/office/drawing/2014/main" val="330330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02804178"/>
                  </a:ext>
                </a:extLst>
              </a:tr>
            </a:tbl>
          </a:graphicData>
        </a:graphic>
      </p:graphicFrame>
      <p:sp>
        <p:nvSpPr>
          <p:cNvPr id="4" name="Text Placeholder 3">
            <a:extLst>
              <a:ext uri="{FF2B5EF4-FFF2-40B4-BE49-F238E27FC236}">
                <a16:creationId xmlns:a16="http://schemas.microsoft.com/office/drawing/2014/main" id="{F0C950F7-F504-426E-B8F7-21E7141F5C1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557243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40842-AF36-461D-B8B1-75B85CB068C4}"/>
              </a:ext>
            </a:extLst>
          </p:cNvPr>
          <p:cNvSpPr>
            <a:spLocks noGrp="1"/>
          </p:cNvSpPr>
          <p:nvPr>
            <p:ph type="title"/>
          </p:nvPr>
        </p:nvSpPr>
        <p:spPr/>
        <p:txBody>
          <a:bodyPr/>
          <a:lstStyle/>
          <a:p>
            <a:r>
              <a:rPr lang="en-US"/>
              <a:t>Facebook Original Own Posts Table | Lidl Schweiz - Suisse - Svizzera - 2 of 26</a:t>
            </a:r>
          </a:p>
        </p:txBody>
      </p:sp>
      <p:graphicFrame>
        <p:nvGraphicFramePr>
          <p:cNvPr id="5" name="Table Placeholder 4">
            <a:extLst>
              <a:ext uri="{FF2B5EF4-FFF2-40B4-BE49-F238E27FC236}">
                <a16:creationId xmlns:a16="http://schemas.microsoft.com/office/drawing/2014/main" id="{4EA79FEF-95B8-4CB6-98E0-7518DF7740E2}"/>
              </a:ext>
            </a:extLst>
          </p:cNvPr>
          <p:cNvGraphicFramePr>
            <a:graphicFrameLocks noGrp="1"/>
          </p:cNvGraphicFramePr>
          <p:nvPr>
            <p:ph type="tbl" sz="quarter" idx="13"/>
            <p:extLst>
              <p:ext uri="{D42A27DB-BD31-4B8C-83A1-F6EECF244321}">
                <p14:modId xmlns:p14="http://schemas.microsoft.com/office/powerpoint/2010/main" val="347798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19190753"/>
                    </a:ext>
                  </a:extLst>
                </a:gridCol>
                <a:gridCol w="905256">
                  <a:extLst>
                    <a:ext uri="{9D8B030D-6E8A-4147-A177-3AD203B41FA5}">
                      <a16:colId xmlns:a16="http://schemas.microsoft.com/office/drawing/2014/main" val="1068438283"/>
                    </a:ext>
                  </a:extLst>
                </a:gridCol>
                <a:gridCol w="329184">
                  <a:extLst>
                    <a:ext uri="{9D8B030D-6E8A-4147-A177-3AD203B41FA5}">
                      <a16:colId xmlns:a16="http://schemas.microsoft.com/office/drawing/2014/main" val="4069650985"/>
                    </a:ext>
                  </a:extLst>
                </a:gridCol>
                <a:gridCol w="329184">
                  <a:extLst>
                    <a:ext uri="{9D8B030D-6E8A-4147-A177-3AD203B41FA5}">
                      <a16:colId xmlns:a16="http://schemas.microsoft.com/office/drawing/2014/main" val="1237870075"/>
                    </a:ext>
                  </a:extLst>
                </a:gridCol>
                <a:gridCol w="329184">
                  <a:extLst>
                    <a:ext uri="{9D8B030D-6E8A-4147-A177-3AD203B41FA5}">
                      <a16:colId xmlns:a16="http://schemas.microsoft.com/office/drawing/2014/main" val="2074807008"/>
                    </a:ext>
                  </a:extLst>
                </a:gridCol>
                <a:gridCol w="329184">
                  <a:extLst>
                    <a:ext uri="{9D8B030D-6E8A-4147-A177-3AD203B41FA5}">
                      <a16:colId xmlns:a16="http://schemas.microsoft.com/office/drawing/2014/main" val="3436302468"/>
                    </a:ext>
                  </a:extLst>
                </a:gridCol>
                <a:gridCol w="329184">
                  <a:extLst>
                    <a:ext uri="{9D8B030D-6E8A-4147-A177-3AD203B41FA5}">
                      <a16:colId xmlns:a16="http://schemas.microsoft.com/office/drawing/2014/main" val="2209813266"/>
                    </a:ext>
                  </a:extLst>
                </a:gridCol>
                <a:gridCol w="329184">
                  <a:extLst>
                    <a:ext uri="{9D8B030D-6E8A-4147-A177-3AD203B41FA5}">
                      <a16:colId xmlns:a16="http://schemas.microsoft.com/office/drawing/2014/main" val="1223688891"/>
                    </a:ext>
                  </a:extLst>
                </a:gridCol>
                <a:gridCol w="329184">
                  <a:extLst>
                    <a:ext uri="{9D8B030D-6E8A-4147-A177-3AD203B41FA5}">
                      <a16:colId xmlns:a16="http://schemas.microsoft.com/office/drawing/2014/main" val="1777251201"/>
                    </a:ext>
                  </a:extLst>
                </a:gridCol>
                <a:gridCol w="329184">
                  <a:extLst>
                    <a:ext uri="{9D8B030D-6E8A-4147-A177-3AD203B41FA5}">
                      <a16:colId xmlns:a16="http://schemas.microsoft.com/office/drawing/2014/main" val="3981319661"/>
                    </a:ext>
                  </a:extLst>
                </a:gridCol>
                <a:gridCol w="329184">
                  <a:extLst>
                    <a:ext uri="{9D8B030D-6E8A-4147-A177-3AD203B41FA5}">
                      <a16:colId xmlns:a16="http://schemas.microsoft.com/office/drawing/2014/main" val="349361162"/>
                    </a:ext>
                  </a:extLst>
                </a:gridCol>
                <a:gridCol w="329184">
                  <a:extLst>
                    <a:ext uri="{9D8B030D-6E8A-4147-A177-3AD203B41FA5}">
                      <a16:colId xmlns:a16="http://schemas.microsoft.com/office/drawing/2014/main" val="3057438491"/>
                    </a:ext>
                  </a:extLst>
                </a:gridCol>
                <a:gridCol w="329184">
                  <a:extLst>
                    <a:ext uri="{9D8B030D-6E8A-4147-A177-3AD203B41FA5}">
                      <a16:colId xmlns:a16="http://schemas.microsoft.com/office/drawing/2014/main" val="2881342949"/>
                    </a:ext>
                  </a:extLst>
                </a:gridCol>
                <a:gridCol w="329184">
                  <a:extLst>
                    <a:ext uri="{9D8B030D-6E8A-4147-A177-3AD203B41FA5}">
                      <a16:colId xmlns:a16="http://schemas.microsoft.com/office/drawing/2014/main" val="2667065092"/>
                    </a:ext>
                  </a:extLst>
                </a:gridCol>
                <a:gridCol w="329184">
                  <a:extLst>
                    <a:ext uri="{9D8B030D-6E8A-4147-A177-3AD203B41FA5}">
                      <a16:colId xmlns:a16="http://schemas.microsoft.com/office/drawing/2014/main" val="1750752942"/>
                    </a:ext>
                  </a:extLst>
                </a:gridCol>
                <a:gridCol w="329184">
                  <a:extLst>
                    <a:ext uri="{9D8B030D-6E8A-4147-A177-3AD203B41FA5}">
                      <a16:colId xmlns:a16="http://schemas.microsoft.com/office/drawing/2014/main" val="2670833357"/>
                    </a:ext>
                  </a:extLst>
                </a:gridCol>
                <a:gridCol w="329184">
                  <a:extLst>
                    <a:ext uri="{9D8B030D-6E8A-4147-A177-3AD203B41FA5}">
                      <a16:colId xmlns:a16="http://schemas.microsoft.com/office/drawing/2014/main" val="1267233551"/>
                    </a:ext>
                  </a:extLst>
                </a:gridCol>
                <a:gridCol w="329184">
                  <a:extLst>
                    <a:ext uri="{9D8B030D-6E8A-4147-A177-3AD203B41FA5}">
                      <a16:colId xmlns:a16="http://schemas.microsoft.com/office/drawing/2014/main" val="3102841818"/>
                    </a:ext>
                  </a:extLst>
                </a:gridCol>
                <a:gridCol w="329184">
                  <a:extLst>
                    <a:ext uri="{9D8B030D-6E8A-4147-A177-3AD203B41FA5}">
                      <a16:colId xmlns:a16="http://schemas.microsoft.com/office/drawing/2014/main" val="2868363177"/>
                    </a:ext>
                  </a:extLst>
                </a:gridCol>
                <a:gridCol w="329184">
                  <a:extLst>
                    <a:ext uri="{9D8B030D-6E8A-4147-A177-3AD203B41FA5}">
                      <a16:colId xmlns:a16="http://schemas.microsoft.com/office/drawing/2014/main" val="16815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0957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- 2022-10-31 11:30:03</a:t>
                      </a:r>
                      <a:r>
                        <a:rPr kumimoji="0" lang="en-US" sz="1000" b="0" i="0" u="none" strike="noStrike" kern="1200" cap="none" spc="0" normalizeH="0" baseline="0" noProof="0">
                          <a:ln>
                            <a:noFill/>
                          </a:ln>
                          <a:solidFill>
                            <a:prstClr val="black"/>
                          </a:solidFill>
                          <a:effectLst/>
                          <a:uLnTx/>
                          <a:uFillTx/>
                          <a:latin typeface="+mn-lt"/>
                          <a:ea typeface="+mn-ea"/>
                          <a:cs typeface="+mn-cs"/>
                        </a:rPr>
                        <a:t>
 Passt sich die Länge Deines Kassenzettel auch Deinem Hungergefühl an? 😉
Heute ist der internationale Weltspartag.
Damit auch bei grossem Hunger etwas für das Sparschwein übrig bleibt, kannst Du bei uns zum Lidl Preis einkaufen! 🙏🏼
#LidlCH #Sparen #LidlPreis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8822821"/>
                  </a:ext>
                </a:extLst>
              </a:tr>
            </a:tbl>
          </a:graphicData>
        </a:graphic>
      </p:graphicFrame>
      <p:sp>
        <p:nvSpPr>
          <p:cNvPr id="4" name="Text Placeholder 3">
            <a:extLst>
              <a:ext uri="{FF2B5EF4-FFF2-40B4-BE49-F238E27FC236}">
                <a16:creationId xmlns:a16="http://schemas.microsoft.com/office/drawing/2014/main" id="{1BC99F64-DA0A-406B-9732-4605EFD993E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076478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DFDF-1297-4E7E-8BA7-2E4B117CDE73}"/>
              </a:ext>
            </a:extLst>
          </p:cNvPr>
          <p:cNvSpPr>
            <a:spLocks noGrp="1"/>
          </p:cNvSpPr>
          <p:nvPr>
            <p:ph type="title"/>
          </p:nvPr>
        </p:nvSpPr>
        <p:spPr/>
        <p:txBody>
          <a:bodyPr/>
          <a:lstStyle/>
          <a:p>
            <a:r>
              <a:rPr lang="en-US"/>
              <a:t>Facebook Original Own Posts Table | Lidl Schweiz - Suisse - Svizzera - 3 of 26</a:t>
            </a:r>
          </a:p>
        </p:txBody>
      </p:sp>
      <p:graphicFrame>
        <p:nvGraphicFramePr>
          <p:cNvPr id="5" name="Table Placeholder 4">
            <a:extLst>
              <a:ext uri="{FF2B5EF4-FFF2-40B4-BE49-F238E27FC236}">
                <a16:creationId xmlns:a16="http://schemas.microsoft.com/office/drawing/2014/main" id="{577DFD26-51A7-436E-A364-F4A2249DE611}"/>
              </a:ext>
            </a:extLst>
          </p:cNvPr>
          <p:cNvGraphicFramePr>
            <a:graphicFrameLocks noGrp="1"/>
          </p:cNvGraphicFramePr>
          <p:nvPr>
            <p:ph type="tbl" sz="quarter" idx="13"/>
            <p:extLst>
              <p:ext uri="{D42A27DB-BD31-4B8C-83A1-F6EECF244321}">
                <p14:modId xmlns:p14="http://schemas.microsoft.com/office/powerpoint/2010/main" val="274592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67913467"/>
                    </a:ext>
                  </a:extLst>
                </a:gridCol>
                <a:gridCol w="905256">
                  <a:extLst>
                    <a:ext uri="{9D8B030D-6E8A-4147-A177-3AD203B41FA5}">
                      <a16:colId xmlns:a16="http://schemas.microsoft.com/office/drawing/2014/main" val="2018845184"/>
                    </a:ext>
                  </a:extLst>
                </a:gridCol>
                <a:gridCol w="329184">
                  <a:extLst>
                    <a:ext uri="{9D8B030D-6E8A-4147-A177-3AD203B41FA5}">
                      <a16:colId xmlns:a16="http://schemas.microsoft.com/office/drawing/2014/main" val="456233047"/>
                    </a:ext>
                  </a:extLst>
                </a:gridCol>
                <a:gridCol w="329184">
                  <a:extLst>
                    <a:ext uri="{9D8B030D-6E8A-4147-A177-3AD203B41FA5}">
                      <a16:colId xmlns:a16="http://schemas.microsoft.com/office/drawing/2014/main" val="2021279492"/>
                    </a:ext>
                  </a:extLst>
                </a:gridCol>
                <a:gridCol w="329184">
                  <a:extLst>
                    <a:ext uri="{9D8B030D-6E8A-4147-A177-3AD203B41FA5}">
                      <a16:colId xmlns:a16="http://schemas.microsoft.com/office/drawing/2014/main" val="1500124638"/>
                    </a:ext>
                  </a:extLst>
                </a:gridCol>
                <a:gridCol w="329184">
                  <a:extLst>
                    <a:ext uri="{9D8B030D-6E8A-4147-A177-3AD203B41FA5}">
                      <a16:colId xmlns:a16="http://schemas.microsoft.com/office/drawing/2014/main" val="3729738393"/>
                    </a:ext>
                  </a:extLst>
                </a:gridCol>
                <a:gridCol w="329184">
                  <a:extLst>
                    <a:ext uri="{9D8B030D-6E8A-4147-A177-3AD203B41FA5}">
                      <a16:colId xmlns:a16="http://schemas.microsoft.com/office/drawing/2014/main" val="1927954154"/>
                    </a:ext>
                  </a:extLst>
                </a:gridCol>
                <a:gridCol w="329184">
                  <a:extLst>
                    <a:ext uri="{9D8B030D-6E8A-4147-A177-3AD203B41FA5}">
                      <a16:colId xmlns:a16="http://schemas.microsoft.com/office/drawing/2014/main" val="3515703563"/>
                    </a:ext>
                  </a:extLst>
                </a:gridCol>
                <a:gridCol w="329184">
                  <a:extLst>
                    <a:ext uri="{9D8B030D-6E8A-4147-A177-3AD203B41FA5}">
                      <a16:colId xmlns:a16="http://schemas.microsoft.com/office/drawing/2014/main" val="2564371054"/>
                    </a:ext>
                  </a:extLst>
                </a:gridCol>
                <a:gridCol w="329184">
                  <a:extLst>
                    <a:ext uri="{9D8B030D-6E8A-4147-A177-3AD203B41FA5}">
                      <a16:colId xmlns:a16="http://schemas.microsoft.com/office/drawing/2014/main" val="2395596995"/>
                    </a:ext>
                  </a:extLst>
                </a:gridCol>
                <a:gridCol w="329184">
                  <a:extLst>
                    <a:ext uri="{9D8B030D-6E8A-4147-A177-3AD203B41FA5}">
                      <a16:colId xmlns:a16="http://schemas.microsoft.com/office/drawing/2014/main" val="2615954885"/>
                    </a:ext>
                  </a:extLst>
                </a:gridCol>
                <a:gridCol w="329184">
                  <a:extLst>
                    <a:ext uri="{9D8B030D-6E8A-4147-A177-3AD203B41FA5}">
                      <a16:colId xmlns:a16="http://schemas.microsoft.com/office/drawing/2014/main" val="2581043088"/>
                    </a:ext>
                  </a:extLst>
                </a:gridCol>
                <a:gridCol w="329184">
                  <a:extLst>
                    <a:ext uri="{9D8B030D-6E8A-4147-A177-3AD203B41FA5}">
                      <a16:colId xmlns:a16="http://schemas.microsoft.com/office/drawing/2014/main" val="2543571693"/>
                    </a:ext>
                  </a:extLst>
                </a:gridCol>
                <a:gridCol w="329184">
                  <a:extLst>
                    <a:ext uri="{9D8B030D-6E8A-4147-A177-3AD203B41FA5}">
                      <a16:colId xmlns:a16="http://schemas.microsoft.com/office/drawing/2014/main" val="3943451146"/>
                    </a:ext>
                  </a:extLst>
                </a:gridCol>
                <a:gridCol w="329184">
                  <a:extLst>
                    <a:ext uri="{9D8B030D-6E8A-4147-A177-3AD203B41FA5}">
                      <a16:colId xmlns:a16="http://schemas.microsoft.com/office/drawing/2014/main" val="2466144052"/>
                    </a:ext>
                  </a:extLst>
                </a:gridCol>
                <a:gridCol w="329184">
                  <a:extLst>
                    <a:ext uri="{9D8B030D-6E8A-4147-A177-3AD203B41FA5}">
                      <a16:colId xmlns:a16="http://schemas.microsoft.com/office/drawing/2014/main" val="2178147968"/>
                    </a:ext>
                  </a:extLst>
                </a:gridCol>
                <a:gridCol w="329184">
                  <a:extLst>
                    <a:ext uri="{9D8B030D-6E8A-4147-A177-3AD203B41FA5}">
                      <a16:colId xmlns:a16="http://schemas.microsoft.com/office/drawing/2014/main" val="4206396136"/>
                    </a:ext>
                  </a:extLst>
                </a:gridCol>
                <a:gridCol w="329184">
                  <a:extLst>
                    <a:ext uri="{9D8B030D-6E8A-4147-A177-3AD203B41FA5}">
                      <a16:colId xmlns:a16="http://schemas.microsoft.com/office/drawing/2014/main" val="1331731877"/>
                    </a:ext>
                  </a:extLst>
                </a:gridCol>
                <a:gridCol w="329184">
                  <a:extLst>
                    <a:ext uri="{9D8B030D-6E8A-4147-A177-3AD203B41FA5}">
                      <a16:colId xmlns:a16="http://schemas.microsoft.com/office/drawing/2014/main" val="570723456"/>
                    </a:ext>
                  </a:extLst>
                </a:gridCol>
                <a:gridCol w="329184">
                  <a:extLst>
                    <a:ext uri="{9D8B030D-6E8A-4147-A177-3AD203B41FA5}">
                      <a16:colId xmlns:a16="http://schemas.microsoft.com/office/drawing/2014/main" val="127081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815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- 2022-10-30 11:30:01</a:t>
                      </a:r>
                      <a:r>
                        <a:rPr kumimoji="0" lang="en-US" sz="1000" b="0" i="0" u="none" strike="noStrike" kern="1200" cap="none" spc="0" normalizeH="0" baseline="0" noProof="0">
                          <a:ln>
                            <a:noFill/>
                          </a:ln>
                          <a:solidFill>
                            <a:prstClr val="black"/>
                          </a:solidFill>
                          <a:effectLst/>
                          <a:uLnTx/>
                          <a:uFillTx/>
                          <a:latin typeface="+mn-lt"/>
                          <a:ea typeface="+mn-ea"/>
                          <a:cs typeface="+mn-cs"/>
                        </a:rPr>
                        <a:t>
 Was backst Du am liebsten? 🤩
😉 Für Weihnachtsgüetzli ist es vielleicht noch etwas früh, aber zur Vorbereitung findest Du ab Montag, 31. Oktober, den passenden Handmixer und weitere praktische Küchenzubehör in Deiner Lidl Filiale.
☝️Entdecke unsere Cookie Rezepte auf Lidl Cuisine. Den Link dazu findest Du hier: https://rezepte.lidl.ch/suchergebnissseite?query=cookies 🍪
#LidlCH #LidlCuisine #Backen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3768603"/>
                  </a:ext>
                </a:extLst>
              </a:tr>
            </a:tbl>
          </a:graphicData>
        </a:graphic>
      </p:graphicFrame>
      <p:sp>
        <p:nvSpPr>
          <p:cNvPr id="4" name="Text Placeholder 3">
            <a:extLst>
              <a:ext uri="{FF2B5EF4-FFF2-40B4-BE49-F238E27FC236}">
                <a16:creationId xmlns:a16="http://schemas.microsoft.com/office/drawing/2014/main" id="{B5D5A52B-7CB5-44F5-942C-8E1D5A9C7AB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014997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CBDA-17BA-4502-86F2-45D4CD5D5752}"/>
              </a:ext>
            </a:extLst>
          </p:cNvPr>
          <p:cNvSpPr>
            <a:spLocks noGrp="1"/>
          </p:cNvSpPr>
          <p:nvPr>
            <p:ph type="title"/>
          </p:nvPr>
        </p:nvSpPr>
        <p:spPr/>
        <p:txBody>
          <a:bodyPr/>
          <a:lstStyle/>
          <a:p>
            <a:r>
              <a:rPr lang="en-US"/>
              <a:t>Facebook Original Own Posts Table | Lidl Schweiz - Suisse - Svizzera - 4 of 26</a:t>
            </a:r>
          </a:p>
        </p:txBody>
      </p:sp>
      <p:graphicFrame>
        <p:nvGraphicFramePr>
          <p:cNvPr id="5" name="Table Placeholder 4">
            <a:extLst>
              <a:ext uri="{FF2B5EF4-FFF2-40B4-BE49-F238E27FC236}">
                <a16:creationId xmlns:a16="http://schemas.microsoft.com/office/drawing/2014/main" id="{9BE68928-927C-4A25-85A7-DFD42964D2B4}"/>
              </a:ext>
            </a:extLst>
          </p:cNvPr>
          <p:cNvGraphicFramePr>
            <a:graphicFrameLocks noGrp="1"/>
          </p:cNvGraphicFramePr>
          <p:nvPr>
            <p:ph type="tbl" sz="quarter" idx="13"/>
            <p:extLst>
              <p:ext uri="{D42A27DB-BD31-4B8C-83A1-F6EECF244321}">
                <p14:modId xmlns:p14="http://schemas.microsoft.com/office/powerpoint/2010/main" val="373721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63802859"/>
                    </a:ext>
                  </a:extLst>
                </a:gridCol>
                <a:gridCol w="905256">
                  <a:extLst>
                    <a:ext uri="{9D8B030D-6E8A-4147-A177-3AD203B41FA5}">
                      <a16:colId xmlns:a16="http://schemas.microsoft.com/office/drawing/2014/main" val="1804637615"/>
                    </a:ext>
                  </a:extLst>
                </a:gridCol>
                <a:gridCol w="329184">
                  <a:extLst>
                    <a:ext uri="{9D8B030D-6E8A-4147-A177-3AD203B41FA5}">
                      <a16:colId xmlns:a16="http://schemas.microsoft.com/office/drawing/2014/main" val="3256538274"/>
                    </a:ext>
                  </a:extLst>
                </a:gridCol>
                <a:gridCol w="329184">
                  <a:extLst>
                    <a:ext uri="{9D8B030D-6E8A-4147-A177-3AD203B41FA5}">
                      <a16:colId xmlns:a16="http://schemas.microsoft.com/office/drawing/2014/main" val="2724174802"/>
                    </a:ext>
                  </a:extLst>
                </a:gridCol>
                <a:gridCol w="329184">
                  <a:extLst>
                    <a:ext uri="{9D8B030D-6E8A-4147-A177-3AD203B41FA5}">
                      <a16:colId xmlns:a16="http://schemas.microsoft.com/office/drawing/2014/main" val="3140245538"/>
                    </a:ext>
                  </a:extLst>
                </a:gridCol>
                <a:gridCol w="329184">
                  <a:extLst>
                    <a:ext uri="{9D8B030D-6E8A-4147-A177-3AD203B41FA5}">
                      <a16:colId xmlns:a16="http://schemas.microsoft.com/office/drawing/2014/main" val="1308658434"/>
                    </a:ext>
                  </a:extLst>
                </a:gridCol>
                <a:gridCol w="329184">
                  <a:extLst>
                    <a:ext uri="{9D8B030D-6E8A-4147-A177-3AD203B41FA5}">
                      <a16:colId xmlns:a16="http://schemas.microsoft.com/office/drawing/2014/main" val="3251984341"/>
                    </a:ext>
                  </a:extLst>
                </a:gridCol>
                <a:gridCol w="329184">
                  <a:extLst>
                    <a:ext uri="{9D8B030D-6E8A-4147-A177-3AD203B41FA5}">
                      <a16:colId xmlns:a16="http://schemas.microsoft.com/office/drawing/2014/main" val="4216426449"/>
                    </a:ext>
                  </a:extLst>
                </a:gridCol>
                <a:gridCol w="329184">
                  <a:extLst>
                    <a:ext uri="{9D8B030D-6E8A-4147-A177-3AD203B41FA5}">
                      <a16:colId xmlns:a16="http://schemas.microsoft.com/office/drawing/2014/main" val="3218493985"/>
                    </a:ext>
                  </a:extLst>
                </a:gridCol>
                <a:gridCol w="329184">
                  <a:extLst>
                    <a:ext uri="{9D8B030D-6E8A-4147-A177-3AD203B41FA5}">
                      <a16:colId xmlns:a16="http://schemas.microsoft.com/office/drawing/2014/main" val="2501338767"/>
                    </a:ext>
                  </a:extLst>
                </a:gridCol>
                <a:gridCol w="329184">
                  <a:extLst>
                    <a:ext uri="{9D8B030D-6E8A-4147-A177-3AD203B41FA5}">
                      <a16:colId xmlns:a16="http://schemas.microsoft.com/office/drawing/2014/main" val="3147221679"/>
                    </a:ext>
                  </a:extLst>
                </a:gridCol>
                <a:gridCol w="329184">
                  <a:extLst>
                    <a:ext uri="{9D8B030D-6E8A-4147-A177-3AD203B41FA5}">
                      <a16:colId xmlns:a16="http://schemas.microsoft.com/office/drawing/2014/main" val="2029582268"/>
                    </a:ext>
                  </a:extLst>
                </a:gridCol>
                <a:gridCol w="329184">
                  <a:extLst>
                    <a:ext uri="{9D8B030D-6E8A-4147-A177-3AD203B41FA5}">
                      <a16:colId xmlns:a16="http://schemas.microsoft.com/office/drawing/2014/main" val="3077728666"/>
                    </a:ext>
                  </a:extLst>
                </a:gridCol>
                <a:gridCol w="329184">
                  <a:extLst>
                    <a:ext uri="{9D8B030D-6E8A-4147-A177-3AD203B41FA5}">
                      <a16:colId xmlns:a16="http://schemas.microsoft.com/office/drawing/2014/main" val="3307227599"/>
                    </a:ext>
                  </a:extLst>
                </a:gridCol>
                <a:gridCol w="329184">
                  <a:extLst>
                    <a:ext uri="{9D8B030D-6E8A-4147-A177-3AD203B41FA5}">
                      <a16:colId xmlns:a16="http://schemas.microsoft.com/office/drawing/2014/main" val="3358912912"/>
                    </a:ext>
                  </a:extLst>
                </a:gridCol>
                <a:gridCol w="329184">
                  <a:extLst>
                    <a:ext uri="{9D8B030D-6E8A-4147-A177-3AD203B41FA5}">
                      <a16:colId xmlns:a16="http://schemas.microsoft.com/office/drawing/2014/main" val="4231543687"/>
                    </a:ext>
                  </a:extLst>
                </a:gridCol>
                <a:gridCol w="329184">
                  <a:extLst>
                    <a:ext uri="{9D8B030D-6E8A-4147-A177-3AD203B41FA5}">
                      <a16:colId xmlns:a16="http://schemas.microsoft.com/office/drawing/2014/main" val="1169103994"/>
                    </a:ext>
                  </a:extLst>
                </a:gridCol>
                <a:gridCol w="329184">
                  <a:extLst>
                    <a:ext uri="{9D8B030D-6E8A-4147-A177-3AD203B41FA5}">
                      <a16:colId xmlns:a16="http://schemas.microsoft.com/office/drawing/2014/main" val="2450273599"/>
                    </a:ext>
                  </a:extLst>
                </a:gridCol>
                <a:gridCol w="329184">
                  <a:extLst>
                    <a:ext uri="{9D8B030D-6E8A-4147-A177-3AD203B41FA5}">
                      <a16:colId xmlns:a16="http://schemas.microsoft.com/office/drawing/2014/main" val="2548020124"/>
                    </a:ext>
                  </a:extLst>
                </a:gridCol>
                <a:gridCol w="329184">
                  <a:extLst>
                    <a:ext uri="{9D8B030D-6E8A-4147-A177-3AD203B41FA5}">
                      <a16:colId xmlns:a16="http://schemas.microsoft.com/office/drawing/2014/main" val="224771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2238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 Schweiz - Suisse - Svizzera - 2022-10-29 10:30:01</a:t>
                      </a:r>
                      <a:r>
                        <a:rPr kumimoji="0" lang="de-DE" sz="1000" b="0" i="0" u="none" strike="noStrike" kern="1200" cap="none" spc="0" normalizeH="0" baseline="0" noProof="0">
                          <a:ln>
                            <a:noFill/>
                          </a:ln>
                          <a:solidFill>
                            <a:prstClr val="black"/>
                          </a:solidFill>
                          <a:effectLst/>
                          <a:uLnTx/>
                          <a:uFillTx/>
                          <a:latin typeface="+mn-lt"/>
                          <a:ea typeface="+mn-ea"/>
                          <a:cs typeface="+mn-cs"/>
                        </a:rPr>
                        <a:t>
 Wir sind gespannt auf Eure Antworten! 😉
🙏🏼 Mach Deine Lieblings-Lidl-Filiale noch besser und bewerte sie über den Link: https://www.lidl.ch/de/extras/meine-meinung. 
Als Dankeschön kannst Du mit etwas Glück einen CHF 20.- Einkaufsgutschein gewinnen. ✨ Deine Meinung ist uns wichtig!
#LidlCH #Filialen #Schweiz #Heimat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3351382"/>
                  </a:ext>
                </a:extLst>
              </a:tr>
            </a:tbl>
          </a:graphicData>
        </a:graphic>
      </p:graphicFrame>
      <p:sp>
        <p:nvSpPr>
          <p:cNvPr id="4" name="Text Placeholder 3">
            <a:extLst>
              <a:ext uri="{FF2B5EF4-FFF2-40B4-BE49-F238E27FC236}">
                <a16:creationId xmlns:a16="http://schemas.microsoft.com/office/drawing/2014/main" id="{6DDAE43A-D91D-4AA1-9580-23E3EA023A1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5247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E7DF-B409-4D94-BA59-689A8F293996}"/>
              </a:ext>
            </a:extLst>
          </p:cNvPr>
          <p:cNvSpPr>
            <a:spLocks noGrp="1"/>
          </p:cNvSpPr>
          <p:nvPr>
            <p:ph type="title"/>
          </p:nvPr>
        </p:nvSpPr>
        <p:spPr/>
        <p:txBody>
          <a:bodyPr/>
          <a:lstStyle/>
          <a:p>
            <a:r>
              <a:rPr lang="en-US"/>
              <a:t>Facebook Original Own Posts Table | Lidl Schweiz - Suisse - Svizzera - 5 of 26</a:t>
            </a:r>
          </a:p>
        </p:txBody>
      </p:sp>
      <p:graphicFrame>
        <p:nvGraphicFramePr>
          <p:cNvPr id="5" name="Table Placeholder 4">
            <a:extLst>
              <a:ext uri="{FF2B5EF4-FFF2-40B4-BE49-F238E27FC236}">
                <a16:creationId xmlns:a16="http://schemas.microsoft.com/office/drawing/2014/main" id="{73987687-CBFC-4740-ABE9-957E8A9ADB4E}"/>
              </a:ext>
            </a:extLst>
          </p:cNvPr>
          <p:cNvGraphicFramePr>
            <a:graphicFrameLocks noGrp="1"/>
          </p:cNvGraphicFramePr>
          <p:nvPr>
            <p:ph type="tbl" sz="quarter" idx="13"/>
            <p:extLst>
              <p:ext uri="{D42A27DB-BD31-4B8C-83A1-F6EECF244321}">
                <p14:modId xmlns:p14="http://schemas.microsoft.com/office/powerpoint/2010/main" val="4138203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22202139"/>
                    </a:ext>
                  </a:extLst>
                </a:gridCol>
                <a:gridCol w="905256">
                  <a:extLst>
                    <a:ext uri="{9D8B030D-6E8A-4147-A177-3AD203B41FA5}">
                      <a16:colId xmlns:a16="http://schemas.microsoft.com/office/drawing/2014/main" val="2636000588"/>
                    </a:ext>
                  </a:extLst>
                </a:gridCol>
                <a:gridCol w="329184">
                  <a:extLst>
                    <a:ext uri="{9D8B030D-6E8A-4147-A177-3AD203B41FA5}">
                      <a16:colId xmlns:a16="http://schemas.microsoft.com/office/drawing/2014/main" val="2982299144"/>
                    </a:ext>
                  </a:extLst>
                </a:gridCol>
                <a:gridCol w="329184">
                  <a:extLst>
                    <a:ext uri="{9D8B030D-6E8A-4147-A177-3AD203B41FA5}">
                      <a16:colId xmlns:a16="http://schemas.microsoft.com/office/drawing/2014/main" val="1561484877"/>
                    </a:ext>
                  </a:extLst>
                </a:gridCol>
                <a:gridCol w="329184">
                  <a:extLst>
                    <a:ext uri="{9D8B030D-6E8A-4147-A177-3AD203B41FA5}">
                      <a16:colId xmlns:a16="http://schemas.microsoft.com/office/drawing/2014/main" val="1089981153"/>
                    </a:ext>
                  </a:extLst>
                </a:gridCol>
                <a:gridCol w="329184">
                  <a:extLst>
                    <a:ext uri="{9D8B030D-6E8A-4147-A177-3AD203B41FA5}">
                      <a16:colId xmlns:a16="http://schemas.microsoft.com/office/drawing/2014/main" val="1315852030"/>
                    </a:ext>
                  </a:extLst>
                </a:gridCol>
                <a:gridCol w="329184">
                  <a:extLst>
                    <a:ext uri="{9D8B030D-6E8A-4147-A177-3AD203B41FA5}">
                      <a16:colId xmlns:a16="http://schemas.microsoft.com/office/drawing/2014/main" val="304719333"/>
                    </a:ext>
                  </a:extLst>
                </a:gridCol>
                <a:gridCol w="329184">
                  <a:extLst>
                    <a:ext uri="{9D8B030D-6E8A-4147-A177-3AD203B41FA5}">
                      <a16:colId xmlns:a16="http://schemas.microsoft.com/office/drawing/2014/main" val="158379311"/>
                    </a:ext>
                  </a:extLst>
                </a:gridCol>
                <a:gridCol w="329184">
                  <a:extLst>
                    <a:ext uri="{9D8B030D-6E8A-4147-A177-3AD203B41FA5}">
                      <a16:colId xmlns:a16="http://schemas.microsoft.com/office/drawing/2014/main" val="1237922128"/>
                    </a:ext>
                  </a:extLst>
                </a:gridCol>
                <a:gridCol w="329184">
                  <a:extLst>
                    <a:ext uri="{9D8B030D-6E8A-4147-A177-3AD203B41FA5}">
                      <a16:colId xmlns:a16="http://schemas.microsoft.com/office/drawing/2014/main" val="307685265"/>
                    </a:ext>
                  </a:extLst>
                </a:gridCol>
                <a:gridCol w="329184">
                  <a:extLst>
                    <a:ext uri="{9D8B030D-6E8A-4147-A177-3AD203B41FA5}">
                      <a16:colId xmlns:a16="http://schemas.microsoft.com/office/drawing/2014/main" val="2962032396"/>
                    </a:ext>
                  </a:extLst>
                </a:gridCol>
                <a:gridCol w="329184">
                  <a:extLst>
                    <a:ext uri="{9D8B030D-6E8A-4147-A177-3AD203B41FA5}">
                      <a16:colId xmlns:a16="http://schemas.microsoft.com/office/drawing/2014/main" val="3941005201"/>
                    </a:ext>
                  </a:extLst>
                </a:gridCol>
                <a:gridCol w="329184">
                  <a:extLst>
                    <a:ext uri="{9D8B030D-6E8A-4147-A177-3AD203B41FA5}">
                      <a16:colId xmlns:a16="http://schemas.microsoft.com/office/drawing/2014/main" val="1243716582"/>
                    </a:ext>
                  </a:extLst>
                </a:gridCol>
                <a:gridCol w="329184">
                  <a:extLst>
                    <a:ext uri="{9D8B030D-6E8A-4147-A177-3AD203B41FA5}">
                      <a16:colId xmlns:a16="http://schemas.microsoft.com/office/drawing/2014/main" val="3712197236"/>
                    </a:ext>
                  </a:extLst>
                </a:gridCol>
                <a:gridCol w="329184">
                  <a:extLst>
                    <a:ext uri="{9D8B030D-6E8A-4147-A177-3AD203B41FA5}">
                      <a16:colId xmlns:a16="http://schemas.microsoft.com/office/drawing/2014/main" val="1546235252"/>
                    </a:ext>
                  </a:extLst>
                </a:gridCol>
                <a:gridCol w="329184">
                  <a:extLst>
                    <a:ext uri="{9D8B030D-6E8A-4147-A177-3AD203B41FA5}">
                      <a16:colId xmlns:a16="http://schemas.microsoft.com/office/drawing/2014/main" val="2366091636"/>
                    </a:ext>
                  </a:extLst>
                </a:gridCol>
                <a:gridCol w="329184">
                  <a:extLst>
                    <a:ext uri="{9D8B030D-6E8A-4147-A177-3AD203B41FA5}">
                      <a16:colId xmlns:a16="http://schemas.microsoft.com/office/drawing/2014/main" val="1486137352"/>
                    </a:ext>
                  </a:extLst>
                </a:gridCol>
                <a:gridCol w="329184">
                  <a:extLst>
                    <a:ext uri="{9D8B030D-6E8A-4147-A177-3AD203B41FA5}">
                      <a16:colId xmlns:a16="http://schemas.microsoft.com/office/drawing/2014/main" val="987545557"/>
                    </a:ext>
                  </a:extLst>
                </a:gridCol>
                <a:gridCol w="329184">
                  <a:extLst>
                    <a:ext uri="{9D8B030D-6E8A-4147-A177-3AD203B41FA5}">
                      <a16:colId xmlns:a16="http://schemas.microsoft.com/office/drawing/2014/main" val="472264519"/>
                    </a:ext>
                  </a:extLst>
                </a:gridCol>
                <a:gridCol w="329184">
                  <a:extLst>
                    <a:ext uri="{9D8B030D-6E8A-4147-A177-3AD203B41FA5}">
                      <a16:colId xmlns:a16="http://schemas.microsoft.com/office/drawing/2014/main" val="427388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1812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- 2022-10-28 13:17:03</a:t>
                      </a:r>
                      <a:r>
                        <a:rPr kumimoji="0" lang="en-US" sz="1000" b="0" i="0" u="none" strike="noStrike" kern="1200" cap="none" spc="0" normalizeH="0" baseline="0" noProof="0">
                          <a:ln>
                            <a:noFill/>
                          </a:ln>
                          <a:solidFill>
                            <a:prstClr val="black"/>
                          </a:solidFill>
                          <a:effectLst/>
                          <a:uLnTx/>
                          <a:uFillTx/>
                          <a:latin typeface="+mn-lt"/>
                          <a:ea typeface="+mn-ea"/>
                          <a:cs typeface="+mn-cs"/>
                        </a:rPr>
                        <a:t>
 Süsses oder Saures - was besorgst Du Dir für Halloween? 😉
Egal was Du lieber magst, in Deiner Lidl Filiale findest Du jetzt gruslige Halloween Produkte für jeden Geschmack - natürlich zum Lidl Preis! 👻 
... P.S. auch Michael Myers weiss, wo er nach Halloween zum Lidl Preis einkaufen kann 😉.
#LidlCH #Einkaufen #LidlPreis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6526319"/>
                  </a:ext>
                </a:extLst>
              </a:tr>
            </a:tbl>
          </a:graphicData>
        </a:graphic>
      </p:graphicFrame>
      <p:sp>
        <p:nvSpPr>
          <p:cNvPr id="4" name="Text Placeholder 3">
            <a:extLst>
              <a:ext uri="{FF2B5EF4-FFF2-40B4-BE49-F238E27FC236}">
                <a16:creationId xmlns:a16="http://schemas.microsoft.com/office/drawing/2014/main" id="{71D43C04-3D7C-475C-9C4E-DB080DD1452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2212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2021-7910-4D62-9F8B-97C404C0C66C}"/>
              </a:ext>
            </a:extLst>
          </p:cNvPr>
          <p:cNvSpPr>
            <a:spLocks noGrp="1"/>
          </p:cNvSpPr>
          <p:nvPr>
            <p:ph type="title"/>
          </p:nvPr>
        </p:nvSpPr>
        <p:spPr/>
        <p:txBody>
          <a:bodyPr/>
          <a:lstStyle/>
          <a:p>
            <a:r>
              <a:rPr lang="en-US"/>
              <a:t>Facebook Original Own Posts Table | Lidl Schweiz - Suisse - Svizzera - 6 of 26</a:t>
            </a:r>
          </a:p>
        </p:txBody>
      </p:sp>
      <p:graphicFrame>
        <p:nvGraphicFramePr>
          <p:cNvPr id="5" name="Table Placeholder 4">
            <a:extLst>
              <a:ext uri="{FF2B5EF4-FFF2-40B4-BE49-F238E27FC236}">
                <a16:creationId xmlns:a16="http://schemas.microsoft.com/office/drawing/2014/main" id="{024F1747-4F4A-40D8-896E-80D2AA588A02}"/>
              </a:ext>
            </a:extLst>
          </p:cNvPr>
          <p:cNvGraphicFramePr>
            <a:graphicFrameLocks noGrp="1"/>
          </p:cNvGraphicFramePr>
          <p:nvPr>
            <p:ph type="tbl" sz="quarter" idx="13"/>
            <p:extLst>
              <p:ext uri="{D42A27DB-BD31-4B8C-83A1-F6EECF244321}">
                <p14:modId xmlns:p14="http://schemas.microsoft.com/office/powerpoint/2010/main" val="322884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02187533"/>
                    </a:ext>
                  </a:extLst>
                </a:gridCol>
                <a:gridCol w="905256">
                  <a:extLst>
                    <a:ext uri="{9D8B030D-6E8A-4147-A177-3AD203B41FA5}">
                      <a16:colId xmlns:a16="http://schemas.microsoft.com/office/drawing/2014/main" val="2209998395"/>
                    </a:ext>
                  </a:extLst>
                </a:gridCol>
                <a:gridCol w="329184">
                  <a:extLst>
                    <a:ext uri="{9D8B030D-6E8A-4147-A177-3AD203B41FA5}">
                      <a16:colId xmlns:a16="http://schemas.microsoft.com/office/drawing/2014/main" val="2006487039"/>
                    </a:ext>
                  </a:extLst>
                </a:gridCol>
                <a:gridCol w="329184">
                  <a:extLst>
                    <a:ext uri="{9D8B030D-6E8A-4147-A177-3AD203B41FA5}">
                      <a16:colId xmlns:a16="http://schemas.microsoft.com/office/drawing/2014/main" val="4026925204"/>
                    </a:ext>
                  </a:extLst>
                </a:gridCol>
                <a:gridCol w="329184">
                  <a:extLst>
                    <a:ext uri="{9D8B030D-6E8A-4147-A177-3AD203B41FA5}">
                      <a16:colId xmlns:a16="http://schemas.microsoft.com/office/drawing/2014/main" val="2468513694"/>
                    </a:ext>
                  </a:extLst>
                </a:gridCol>
                <a:gridCol w="329184">
                  <a:extLst>
                    <a:ext uri="{9D8B030D-6E8A-4147-A177-3AD203B41FA5}">
                      <a16:colId xmlns:a16="http://schemas.microsoft.com/office/drawing/2014/main" val="2717730115"/>
                    </a:ext>
                  </a:extLst>
                </a:gridCol>
                <a:gridCol w="329184">
                  <a:extLst>
                    <a:ext uri="{9D8B030D-6E8A-4147-A177-3AD203B41FA5}">
                      <a16:colId xmlns:a16="http://schemas.microsoft.com/office/drawing/2014/main" val="3066070066"/>
                    </a:ext>
                  </a:extLst>
                </a:gridCol>
                <a:gridCol w="329184">
                  <a:extLst>
                    <a:ext uri="{9D8B030D-6E8A-4147-A177-3AD203B41FA5}">
                      <a16:colId xmlns:a16="http://schemas.microsoft.com/office/drawing/2014/main" val="727978759"/>
                    </a:ext>
                  </a:extLst>
                </a:gridCol>
                <a:gridCol w="329184">
                  <a:extLst>
                    <a:ext uri="{9D8B030D-6E8A-4147-A177-3AD203B41FA5}">
                      <a16:colId xmlns:a16="http://schemas.microsoft.com/office/drawing/2014/main" val="1523924694"/>
                    </a:ext>
                  </a:extLst>
                </a:gridCol>
                <a:gridCol w="329184">
                  <a:extLst>
                    <a:ext uri="{9D8B030D-6E8A-4147-A177-3AD203B41FA5}">
                      <a16:colId xmlns:a16="http://schemas.microsoft.com/office/drawing/2014/main" val="3511889564"/>
                    </a:ext>
                  </a:extLst>
                </a:gridCol>
                <a:gridCol w="329184">
                  <a:extLst>
                    <a:ext uri="{9D8B030D-6E8A-4147-A177-3AD203B41FA5}">
                      <a16:colId xmlns:a16="http://schemas.microsoft.com/office/drawing/2014/main" val="3208692695"/>
                    </a:ext>
                  </a:extLst>
                </a:gridCol>
                <a:gridCol w="329184">
                  <a:extLst>
                    <a:ext uri="{9D8B030D-6E8A-4147-A177-3AD203B41FA5}">
                      <a16:colId xmlns:a16="http://schemas.microsoft.com/office/drawing/2014/main" val="550901257"/>
                    </a:ext>
                  </a:extLst>
                </a:gridCol>
                <a:gridCol w="329184">
                  <a:extLst>
                    <a:ext uri="{9D8B030D-6E8A-4147-A177-3AD203B41FA5}">
                      <a16:colId xmlns:a16="http://schemas.microsoft.com/office/drawing/2014/main" val="383661972"/>
                    </a:ext>
                  </a:extLst>
                </a:gridCol>
                <a:gridCol w="329184">
                  <a:extLst>
                    <a:ext uri="{9D8B030D-6E8A-4147-A177-3AD203B41FA5}">
                      <a16:colId xmlns:a16="http://schemas.microsoft.com/office/drawing/2014/main" val="3360995463"/>
                    </a:ext>
                  </a:extLst>
                </a:gridCol>
                <a:gridCol w="329184">
                  <a:extLst>
                    <a:ext uri="{9D8B030D-6E8A-4147-A177-3AD203B41FA5}">
                      <a16:colId xmlns:a16="http://schemas.microsoft.com/office/drawing/2014/main" val="891629418"/>
                    </a:ext>
                  </a:extLst>
                </a:gridCol>
                <a:gridCol w="329184">
                  <a:extLst>
                    <a:ext uri="{9D8B030D-6E8A-4147-A177-3AD203B41FA5}">
                      <a16:colId xmlns:a16="http://schemas.microsoft.com/office/drawing/2014/main" val="3715739664"/>
                    </a:ext>
                  </a:extLst>
                </a:gridCol>
                <a:gridCol w="329184">
                  <a:extLst>
                    <a:ext uri="{9D8B030D-6E8A-4147-A177-3AD203B41FA5}">
                      <a16:colId xmlns:a16="http://schemas.microsoft.com/office/drawing/2014/main" val="2574537554"/>
                    </a:ext>
                  </a:extLst>
                </a:gridCol>
                <a:gridCol w="329184">
                  <a:extLst>
                    <a:ext uri="{9D8B030D-6E8A-4147-A177-3AD203B41FA5}">
                      <a16:colId xmlns:a16="http://schemas.microsoft.com/office/drawing/2014/main" val="2276369366"/>
                    </a:ext>
                  </a:extLst>
                </a:gridCol>
                <a:gridCol w="329184">
                  <a:extLst>
                    <a:ext uri="{9D8B030D-6E8A-4147-A177-3AD203B41FA5}">
                      <a16:colId xmlns:a16="http://schemas.microsoft.com/office/drawing/2014/main" val="897551767"/>
                    </a:ext>
                  </a:extLst>
                </a:gridCol>
                <a:gridCol w="329184">
                  <a:extLst>
                    <a:ext uri="{9D8B030D-6E8A-4147-A177-3AD203B41FA5}">
                      <a16:colId xmlns:a16="http://schemas.microsoft.com/office/drawing/2014/main" val="258838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9825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- 2022-10-27 10:30:01</a:t>
                      </a:r>
                      <a:r>
                        <a:rPr kumimoji="0" lang="en-US" sz="1000" b="0" i="0" u="none" strike="noStrike" kern="1200" cap="none" spc="0" normalizeH="0" baseline="0" noProof="0">
                          <a:ln>
                            <a:noFill/>
                          </a:ln>
                          <a:solidFill>
                            <a:prstClr val="black"/>
                          </a:solidFill>
                          <a:effectLst/>
                          <a:uLnTx/>
                          <a:uFillTx/>
                          <a:latin typeface="+mn-lt"/>
                          <a:ea typeface="+mn-ea"/>
                          <a:cs typeface="+mn-cs"/>
                        </a:rPr>
                        <a:t>
 Panettone mit Schokolade 🤩 oder lieber klassisch mit Rosinen😍?
Entdecke jetzt unsere saisonalen Favorina Produkte in Deiner Lidl Filiale!
P.S.: Mit diesen leckeren Produkten steigt unsere Vorfreude für die Festtage Tag für Tag. 😉🎄
#LidlCH #Favorina #Panettone #Schokolade #Rosinen #Weihnachten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038306"/>
                  </a:ext>
                </a:extLst>
              </a:tr>
            </a:tbl>
          </a:graphicData>
        </a:graphic>
      </p:graphicFrame>
      <p:sp>
        <p:nvSpPr>
          <p:cNvPr id="4" name="Text Placeholder 3">
            <a:extLst>
              <a:ext uri="{FF2B5EF4-FFF2-40B4-BE49-F238E27FC236}">
                <a16:creationId xmlns:a16="http://schemas.microsoft.com/office/drawing/2014/main" id="{11D334C0-0DFD-49B2-9BC1-F2BB4C61855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2190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B154-8B0C-4C6C-8C9A-4A633CCB5E95}"/>
              </a:ext>
            </a:extLst>
          </p:cNvPr>
          <p:cNvSpPr>
            <a:spLocks noGrp="1"/>
          </p:cNvSpPr>
          <p:nvPr>
            <p:ph type="title"/>
          </p:nvPr>
        </p:nvSpPr>
        <p:spPr/>
        <p:txBody>
          <a:bodyPr/>
          <a:lstStyle/>
          <a:p>
            <a:r>
              <a:rPr lang="en-US"/>
              <a:t>Facebook Original Own Posts Table | Lidl Schweiz - Suisse - Svizzera - 7 of 26</a:t>
            </a:r>
          </a:p>
        </p:txBody>
      </p:sp>
      <p:graphicFrame>
        <p:nvGraphicFramePr>
          <p:cNvPr id="5" name="Table Placeholder 4">
            <a:extLst>
              <a:ext uri="{FF2B5EF4-FFF2-40B4-BE49-F238E27FC236}">
                <a16:creationId xmlns:a16="http://schemas.microsoft.com/office/drawing/2014/main" id="{FF73EE1F-118B-4E17-A5FF-2B2ABE56D0A2}"/>
              </a:ext>
            </a:extLst>
          </p:cNvPr>
          <p:cNvGraphicFramePr>
            <a:graphicFrameLocks noGrp="1"/>
          </p:cNvGraphicFramePr>
          <p:nvPr>
            <p:ph type="tbl" sz="quarter" idx="13"/>
            <p:extLst>
              <p:ext uri="{D42A27DB-BD31-4B8C-83A1-F6EECF244321}">
                <p14:modId xmlns:p14="http://schemas.microsoft.com/office/powerpoint/2010/main" val="253720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86559760"/>
                    </a:ext>
                  </a:extLst>
                </a:gridCol>
                <a:gridCol w="905256">
                  <a:extLst>
                    <a:ext uri="{9D8B030D-6E8A-4147-A177-3AD203B41FA5}">
                      <a16:colId xmlns:a16="http://schemas.microsoft.com/office/drawing/2014/main" val="2310347438"/>
                    </a:ext>
                  </a:extLst>
                </a:gridCol>
                <a:gridCol w="329184">
                  <a:extLst>
                    <a:ext uri="{9D8B030D-6E8A-4147-A177-3AD203B41FA5}">
                      <a16:colId xmlns:a16="http://schemas.microsoft.com/office/drawing/2014/main" val="3517262583"/>
                    </a:ext>
                  </a:extLst>
                </a:gridCol>
                <a:gridCol w="329184">
                  <a:extLst>
                    <a:ext uri="{9D8B030D-6E8A-4147-A177-3AD203B41FA5}">
                      <a16:colId xmlns:a16="http://schemas.microsoft.com/office/drawing/2014/main" val="2805055499"/>
                    </a:ext>
                  </a:extLst>
                </a:gridCol>
                <a:gridCol w="329184">
                  <a:extLst>
                    <a:ext uri="{9D8B030D-6E8A-4147-A177-3AD203B41FA5}">
                      <a16:colId xmlns:a16="http://schemas.microsoft.com/office/drawing/2014/main" val="2964700506"/>
                    </a:ext>
                  </a:extLst>
                </a:gridCol>
                <a:gridCol w="329184">
                  <a:extLst>
                    <a:ext uri="{9D8B030D-6E8A-4147-A177-3AD203B41FA5}">
                      <a16:colId xmlns:a16="http://schemas.microsoft.com/office/drawing/2014/main" val="1637386416"/>
                    </a:ext>
                  </a:extLst>
                </a:gridCol>
                <a:gridCol w="329184">
                  <a:extLst>
                    <a:ext uri="{9D8B030D-6E8A-4147-A177-3AD203B41FA5}">
                      <a16:colId xmlns:a16="http://schemas.microsoft.com/office/drawing/2014/main" val="862583045"/>
                    </a:ext>
                  </a:extLst>
                </a:gridCol>
                <a:gridCol w="329184">
                  <a:extLst>
                    <a:ext uri="{9D8B030D-6E8A-4147-A177-3AD203B41FA5}">
                      <a16:colId xmlns:a16="http://schemas.microsoft.com/office/drawing/2014/main" val="3930325066"/>
                    </a:ext>
                  </a:extLst>
                </a:gridCol>
                <a:gridCol w="329184">
                  <a:extLst>
                    <a:ext uri="{9D8B030D-6E8A-4147-A177-3AD203B41FA5}">
                      <a16:colId xmlns:a16="http://schemas.microsoft.com/office/drawing/2014/main" val="3470684458"/>
                    </a:ext>
                  </a:extLst>
                </a:gridCol>
                <a:gridCol w="329184">
                  <a:extLst>
                    <a:ext uri="{9D8B030D-6E8A-4147-A177-3AD203B41FA5}">
                      <a16:colId xmlns:a16="http://schemas.microsoft.com/office/drawing/2014/main" val="2181176926"/>
                    </a:ext>
                  </a:extLst>
                </a:gridCol>
                <a:gridCol w="329184">
                  <a:extLst>
                    <a:ext uri="{9D8B030D-6E8A-4147-A177-3AD203B41FA5}">
                      <a16:colId xmlns:a16="http://schemas.microsoft.com/office/drawing/2014/main" val="2400371706"/>
                    </a:ext>
                  </a:extLst>
                </a:gridCol>
                <a:gridCol w="329184">
                  <a:extLst>
                    <a:ext uri="{9D8B030D-6E8A-4147-A177-3AD203B41FA5}">
                      <a16:colId xmlns:a16="http://schemas.microsoft.com/office/drawing/2014/main" val="4273903680"/>
                    </a:ext>
                  </a:extLst>
                </a:gridCol>
                <a:gridCol w="329184">
                  <a:extLst>
                    <a:ext uri="{9D8B030D-6E8A-4147-A177-3AD203B41FA5}">
                      <a16:colId xmlns:a16="http://schemas.microsoft.com/office/drawing/2014/main" val="2384535363"/>
                    </a:ext>
                  </a:extLst>
                </a:gridCol>
                <a:gridCol w="329184">
                  <a:extLst>
                    <a:ext uri="{9D8B030D-6E8A-4147-A177-3AD203B41FA5}">
                      <a16:colId xmlns:a16="http://schemas.microsoft.com/office/drawing/2014/main" val="3896591799"/>
                    </a:ext>
                  </a:extLst>
                </a:gridCol>
                <a:gridCol w="329184">
                  <a:extLst>
                    <a:ext uri="{9D8B030D-6E8A-4147-A177-3AD203B41FA5}">
                      <a16:colId xmlns:a16="http://schemas.microsoft.com/office/drawing/2014/main" val="595372321"/>
                    </a:ext>
                  </a:extLst>
                </a:gridCol>
                <a:gridCol w="329184">
                  <a:extLst>
                    <a:ext uri="{9D8B030D-6E8A-4147-A177-3AD203B41FA5}">
                      <a16:colId xmlns:a16="http://schemas.microsoft.com/office/drawing/2014/main" val="1004015016"/>
                    </a:ext>
                  </a:extLst>
                </a:gridCol>
                <a:gridCol w="329184">
                  <a:extLst>
                    <a:ext uri="{9D8B030D-6E8A-4147-A177-3AD203B41FA5}">
                      <a16:colId xmlns:a16="http://schemas.microsoft.com/office/drawing/2014/main" val="2194008256"/>
                    </a:ext>
                  </a:extLst>
                </a:gridCol>
                <a:gridCol w="329184">
                  <a:extLst>
                    <a:ext uri="{9D8B030D-6E8A-4147-A177-3AD203B41FA5}">
                      <a16:colId xmlns:a16="http://schemas.microsoft.com/office/drawing/2014/main" val="3936063723"/>
                    </a:ext>
                  </a:extLst>
                </a:gridCol>
                <a:gridCol w="329184">
                  <a:extLst>
                    <a:ext uri="{9D8B030D-6E8A-4147-A177-3AD203B41FA5}">
                      <a16:colId xmlns:a16="http://schemas.microsoft.com/office/drawing/2014/main" val="1312973890"/>
                    </a:ext>
                  </a:extLst>
                </a:gridCol>
                <a:gridCol w="329184">
                  <a:extLst>
                    <a:ext uri="{9D8B030D-6E8A-4147-A177-3AD203B41FA5}">
                      <a16:colId xmlns:a16="http://schemas.microsoft.com/office/drawing/2014/main" val="116908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9944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- 2022-10-26 10:30:00</a:t>
                      </a:r>
                      <a:r>
                        <a:rPr kumimoji="0" lang="en-US" sz="1000" b="0" i="0" u="none" strike="noStrike" kern="1200" cap="none" spc="0" normalizeH="0" baseline="0" noProof="0">
                          <a:ln>
                            <a:noFill/>
                          </a:ln>
                          <a:solidFill>
                            <a:prstClr val="black"/>
                          </a:solidFill>
                          <a:effectLst/>
                          <a:uLnTx/>
                          <a:uFillTx/>
                          <a:latin typeface="+mn-lt"/>
                          <a:ea typeface="+mn-ea"/>
                          <a:cs typeface="+mn-cs"/>
                        </a:rPr>
                        <a:t>
 1, 2, 3, 4, 5 oder 6? 👻 Welches Halloween Rezept willst Du für Deine Halloween Party ausprobieren? Entdecke jetzt die Rezepte: https://rezepte.lidl.ch/suchergebnissseite?query=halloween
Alle Zutaten zum Kochen und Backen findest Du in Deiner Lidl Filiale. 🎃
P.S.: Auch die passende Halloween Deko sowie süsse und herzhafte Produkte haben wir für Dich da! 😉
#LidlCH #Halloween #Dinner #Backen #Deko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3627841"/>
                  </a:ext>
                </a:extLst>
              </a:tr>
            </a:tbl>
          </a:graphicData>
        </a:graphic>
      </p:graphicFrame>
      <p:sp>
        <p:nvSpPr>
          <p:cNvPr id="4" name="Text Placeholder 3">
            <a:extLst>
              <a:ext uri="{FF2B5EF4-FFF2-40B4-BE49-F238E27FC236}">
                <a16:creationId xmlns:a16="http://schemas.microsoft.com/office/drawing/2014/main" id="{BED4139C-5D8F-4864-9411-0306196018B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01460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94A7-8355-4A2B-8F59-5CE2D6113467}"/>
              </a:ext>
            </a:extLst>
          </p:cNvPr>
          <p:cNvSpPr>
            <a:spLocks noGrp="1"/>
          </p:cNvSpPr>
          <p:nvPr>
            <p:ph type="title"/>
          </p:nvPr>
        </p:nvSpPr>
        <p:spPr/>
        <p:txBody>
          <a:bodyPr/>
          <a:lstStyle/>
          <a:p>
            <a:r>
              <a:rPr lang="en-US"/>
              <a:t>Facebook Original Own Posts Table | Lidl Schweiz - Suisse - Svizzera - 8 of 26</a:t>
            </a:r>
          </a:p>
        </p:txBody>
      </p:sp>
      <p:graphicFrame>
        <p:nvGraphicFramePr>
          <p:cNvPr id="5" name="Table Placeholder 4">
            <a:extLst>
              <a:ext uri="{FF2B5EF4-FFF2-40B4-BE49-F238E27FC236}">
                <a16:creationId xmlns:a16="http://schemas.microsoft.com/office/drawing/2014/main" id="{05A6E11C-BD72-456A-A672-C7FD9C1D6440}"/>
              </a:ext>
            </a:extLst>
          </p:cNvPr>
          <p:cNvGraphicFramePr>
            <a:graphicFrameLocks noGrp="1"/>
          </p:cNvGraphicFramePr>
          <p:nvPr>
            <p:ph type="tbl" sz="quarter" idx="13"/>
            <p:extLst>
              <p:ext uri="{D42A27DB-BD31-4B8C-83A1-F6EECF244321}">
                <p14:modId xmlns:p14="http://schemas.microsoft.com/office/powerpoint/2010/main" val="330872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05588791"/>
                    </a:ext>
                  </a:extLst>
                </a:gridCol>
                <a:gridCol w="905256">
                  <a:extLst>
                    <a:ext uri="{9D8B030D-6E8A-4147-A177-3AD203B41FA5}">
                      <a16:colId xmlns:a16="http://schemas.microsoft.com/office/drawing/2014/main" val="1931199526"/>
                    </a:ext>
                  </a:extLst>
                </a:gridCol>
                <a:gridCol w="329184">
                  <a:extLst>
                    <a:ext uri="{9D8B030D-6E8A-4147-A177-3AD203B41FA5}">
                      <a16:colId xmlns:a16="http://schemas.microsoft.com/office/drawing/2014/main" val="4029304541"/>
                    </a:ext>
                  </a:extLst>
                </a:gridCol>
                <a:gridCol w="329184">
                  <a:extLst>
                    <a:ext uri="{9D8B030D-6E8A-4147-A177-3AD203B41FA5}">
                      <a16:colId xmlns:a16="http://schemas.microsoft.com/office/drawing/2014/main" val="371189414"/>
                    </a:ext>
                  </a:extLst>
                </a:gridCol>
                <a:gridCol w="329184">
                  <a:extLst>
                    <a:ext uri="{9D8B030D-6E8A-4147-A177-3AD203B41FA5}">
                      <a16:colId xmlns:a16="http://schemas.microsoft.com/office/drawing/2014/main" val="709547551"/>
                    </a:ext>
                  </a:extLst>
                </a:gridCol>
                <a:gridCol w="329184">
                  <a:extLst>
                    <a:ext uri="{9D8B030D-6E8A-4147-A177-3AD203B41FA5}">
                      <a16:colId xmlns:a16="http://schemas.microsoft.com/office/drawing/2014/main" val="3595631770"/>
                    </a:ext>
                  </a:extLst>
                </a:gridCol>
                <a:gridCol w="329184">
                  <a:extLst>
                    <a:ext uri="{9D8B030D-6E8A-4147-A177-3AD203B41FA5}">
                      <a16:colId xmlns:a16="http://schemas.microsoft.com/office/drawing/2014/main" val="4265059508"/>
                    </a:ext>
                  </a:extLst>
                </a:gridCol>
                <a:gridCol w="329184">
                  <a:extLst>
                    <a:ext uri="{9D8B030D-6E8A-4147-A177-3AD203B41FA5}">
                      <a16:colId xmlns:a16="http://schemas.microsoft.com/office/drawing/2014/main" val="3621063838"/>
                    </a:ext>
                  </a:extLst>
                </a:gridCol>
                <a:gridCol w="329184">
                  <a:extLst>
                    <a:ext uri="{9D8B030D-6E8A-4147-A177-3AD203B41FA5}">
                      <a16:colId xmlns:a16="http://schemas.microsoft.com/office/drawing/2014/main" val="848007992"/>
                    </a:ext>
                  </a:extLst>
                </a:gridCol>
                <a:gridCol w="329184">
                  <a:extLst>
                    <a:ext uri="{9D8B030D-6E8A-4147-A177-3AD203B41FA5}">
                      <a16:colId xmlns:a16="http://schemas.microsoft.com/office/drawing/2014/main" val="875445192"/>
                    </a:ext>
                  </a:extLst>
                </a:gridCol>
                <a:gridCol w="329184">
                  <a:extLst>
                    <a:ext uri="{9D8B030D-6E8A-4147-A177-3AD203B41FA5}">
                      <a16:colId xmlns:a16="http://schemas.microsoft.com/office/drawing/2014/main" val="1530851386"/>
                    </a:ext>
                  </a:extLst>
                </a:gridCol>
                <a:gridCol w="329184">
                  <a:extLst>
                    <a:ext uri="{9D8B030D-6E8A-4147-A177-3AD203B41FA5}">
                      <a16:colId xmlns:a16="http://schemas.microsoft.com/office/drawing/2014/main" val="1164697891"/>
                    </a:ext>
                  </a:extLst>
                </a:gridCol>
                <a:gridCol w="329184">
                  <a:extLst>
                    <a:ext uri="{9D8B030D-6E8A-4147-A177-3AD203B41FA5}">
                      <a16:colId xmlns:a16="http://schemas.microsoft.com/office/drawing/2014/main" val="2025209371"/>
                    </a:ext>
                  </a:extLst>
                </a:gridCol>
                <a:gridCol w="329184">
                  <a:extLst>
                    <a:ext uri="{9D8B030D-6E8A-4147-A177-3AD203B41FA5}">
                      <a16:colId xmlns:a16="http://schemas.microsoft.com/office/drawing/2014/main" val="1407387973"/>
                    </a:ext>
                  </a:extLst>
                </a:gridCol>
                <a:gridCol w="329184">
                  <a:extLst>
                    <a:ext uri="{9D8B030D-6E8A-4147-A177-3AD203B41FA5}">
                      <a16:colId xmlns:a16="http://schemas.microsoft.com/office/drawing/2014/main" val="2984501929"/>
                    </a:ext>
                  </a:extLst>
                </a:gridCol>
                <a:gridCol w="329184">
                  <a:extLst>
                    <a:ext uri="{9D8B030D-6E8A-4147-A177-3AD203B41FA5}">
                      <a16:colId xmlns:a16="http://schemas.microsoft.com/office/drawing/2014/main" val="3736298802"/>
                    </a:ext>
                  </a:extLst>
                </a:gridCol>
                <a:gridCol w="329184">
                  <a:extLst>
                    <a:ext uri="{9D8B030D-6E8A-4147-A177-3AD203B41FA5}">
                      <a16:colId xmlns:a16="http://schemas.microsoft.com/office/drawing/2014/main" val="3092023297"/>
                    </a:ext>
                  </a:extLst>
                </a:gridCol>
                <a:gridCol w="329184">
                  <a:extLst>
                    <a:ext uri="{9D8B030D-6E8A-4147-A177-3AD203B41FA5}">
                      <a16:colId xmlns:a16="http://schemas.microsoft.com/office/drawing/2014/main" val="178662954"/>
                    </a:ext>
                  </a:extLst>
                </a:gridCol>
                <a:gridCol w="329184">
                  <a:extLst>
                    <a:ext uri="{9D8B030D-6E8A-4147-A177-3AD203B41FA5}">
                      <a16:colId xmlns:a16="http://schemas.microsoft.com/office/drawing/2014/main" val="1425421312"/>
                    </a:ext>
                  </a:extLst>
                </a:gridCol>
                <a:gridCol w="329184">
                  <a:extLst>
                    <a:ext uri="{9D8B030D-6E8A-4147-A177-3AD203B41FA5}">
                      <a16:colId xmlns:a16="http://schemas.microsoft.com/office/drawing/2014/main" val="250884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5472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- 2022-10-25 10:30:00</a:t>
                      </a:r>
                      <a:r>
                        <a:rPr kumimoji="0" lang="en-US" sz="1000" b="0" i="0" u="none" strike="noStrike" kern="1200" cap="none" spc="0" normalizeH="0" baseline="0" noProof="0">
                          <a:ln>
                            <a:noFill/>
                          </a:ln>
                          <a:solidFill>
                            <a:prstClr val="black"/>
                          </a:solidFill>
                          <a:effectLst/>
                          <a:uLnTx/>
                          <a:uFillTx/>
                          <a:latin typeface="+mn-lt"/>
                          <a:ea typeface="+mn-ea"/>
                          <a:cs typeface="+mn-cs"/>
                        </a:rPr>
                        <a:t>
 Welche Pasta ist Eurer Meinung nach die Beste? 🤩
Unser Statement zum heutigen Weltpastatag: Egal welche, Pasta geht definitiv immer! 😍
Deshalb findest Du eine grosse Auswahl an Pasta in all ihren Formen und Zubereitungsarten bei Dir in der Lidl Filiale!
#LidlCH #Pasta #Sortiment #Italienisch #Nudeln #Weltpastatag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571506"/>
                  </a:ext>
                </a:extLst>
              </a:tr>
            </a:tbl>
          </a:graphicData>
        </a:graphic>
      </p:graphicFrame>
      <p:sp>
        <p:nvSpPr>
          <p:cNvPr id="4" name="Text Placeholder 3">
            <a:extLst>
              <a:ext uri="{FF2B5EF4-FFF2-40B4-BE49-F238E27FC236}">
                <a16:creationId xmlns:a16="http://schemas.microsoft.com/office/drawing/2014/main" id="{36A64138-214E-4208-90DC-82980159D66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89868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09D8-699D-4F04-A36E-82AF22A8914C}"/>
              </a:ext>
            </a:extLst>
          </p:cNvPr>
          <p:cNvSpPr>
            <a:spLocks noGrp="1"/>
          </p:cNvSpPr>
          <p:nvPr>
            <p:ph type="title"/>
          </p:nvPr>
        </p:nvSpPr>
        <p:spPr/>
        <p:txBody>
          <a:bodyPr/>
          <a:lstStyle/>
          <a:p>
            <a:r>
              <a:rPr lang="en-US"/>
              <a:t>Facebook Original Own Posts Table | Lidl Schweiz - Suisse - Svizzera - 9 of 26</a:t>
            </a:r>
          </a:p>
        </p:txBody>
      </p:sp>
      <p:graphicFrame>
        <p:nvGraphicFramePr>
          <p:cNvPr id="5" name="Table Placeholder 4">
            <a:extLst>
              <a:ext uri="{FF2B5EF4-FFF2-40B4-BE49-F238E27FC236}">
                <a16:creationId xmlns:a16="http://schemas.microsoft.com/office/drawing/2014/main" id="{C46ABEFF-FCC6-4A9F-BB66-A8273D4F1522}"/>
              </a:ext>
            </a:extLst>
          </p:cNvPr>
          <p:cNvGraphicFramePr>
            <a:graphicFrameLocks noGrp="1"/>
          </p:cNvGraphicFramePr>
          <p:nvPr>
            <p:ph type="tbl" sz="quarter" idx="13"/>
            <p:extLst>
              <p:ext uri="{D42A27DB-BD31-4B8C-83A1-F6EECF244321}">
                <p14:modId xmlns:p14="http://schemas.microsoft.com/office/powerpoint/2010/main" val="39818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41400599"/>
                    </a:ext>
                  </a:extLst>
                </a:gridCol>
                <a:gridCol w="905256">
                  <a:extLst>
                    <a:ext uri="{9D8B030D-6E8A-4147-A177-3AD203B41FA5}">
                      <a16:colId xmlns:a16="http://schemas.microsoft.com/office/drawing/2014/main" val="2038206026"/>
                    </a:ext>
                  </a:extLst>
                </a:gridCol>
                <a:gridCol w="329184">
                  <a:extLst>
                    <a:ext uri="{9D8B030D-6E8A-4147-A177-3AD203B41FA5}">
                      <a16:colId xmlns:a16="http://schemas.microsoft.com/office/drawing/2014/main" val="2890760585"/>
                    </a:ext>
                  </a:extLst>
                </a:gridCol>
                <a:gridCol w="329184">
                  <a:extLst>
                    <a:ext uri="{9D8B030D-6E8A-4147-A177-3AD203B41FA5}">
                      <a16:colId xmlns:a16="http://schemas.microsoft.com/office/drawing/2014/main" val="1673524870"/>
                    </a:ext>
                  </a:extLst>
                </a:gridCol>
                <a:gridCol w="329184">
                  <a:extLst>
                    <a:ext uri="{9D8B030D-6E8A-4147-A177-3AD203B41FA5}">
                      <a16:colId xmlns:a16="http://schemas.microsoft.com/office/drawing/2014/main" val="3918903180"/>
                    </a:ext>
                  </a:extLst>
                </a:gridCol>
                <a:gridCol w="329184">
                  <a:extLst>
                    <a:ext uri="{9D8B030D-6E8A-4147-A177-3AD203B41FA5}">
                      <a16:colId xmlns:a16="http://schemas.microsoft.com/office/drawing/2014/main" val="1767165340"/>
                    </a:ext>
                  </a:extLst>
                </a:gridCol>
                <a:gridCol w="329184">
                  <a:extLst>
                    <a:ext uri="{9D8B030D-6E8A-4147-A177-3AD203B41FA5}">
                      <a16:colId xmlns:a16="http://schemas.microsoft.com/office/drawing/2014/main" val="2649679600"/>
                    </a:ext>
                  </a:extLst>
                </a:gridCol>
                <a:gridCol w="329184">
                  <a:extLst>
                    <a:ext uri="{9D8B030D-6E8A-4147-A177-3AD203B41FA5}">
                      <a16:colId xmlns:a16="http://schemas.microsoft.com/office/drawing/2014/main" val="2630797462"/>
                    </a:ext>
                  </a:extLst>
                </a:gridCol>
                <a:gridCol w="329184">
                  <a:extLst>
                    <a:ext uri="{9D8B030D-6E8A-4147-A177-3AD203B41FA5}">
                      <a16:colId xmlns:a16="http://schemas.microsoft.com/office/drawing/2014/main" val="1264671249"/>
                    </a:ext>
                  </a:extLst>
                </a:gridCol>
                <a:gridCol w="329184">
                  <a:extLst>
                    <a:ext uri="{9D8B030D-6E8A-4147-A177-3AD203B41FA5}">
                      <a16:colId xmlns:a16="http://schemas.microsoft.com/office/drawing/2014/main" val="3864617333"/>
                    </a:ext>
                  </a:extLst>
                </a:gridCol>
                <a:gridCol w="329184">
                  <a:extLst>
                    <a:ext uri="{9D8B030D-6E8A-4147-A177-3AD203B41FA5}">
                      <a16:colId xmlns:a16="http://schemas.microsoft.com/office/drawing/2014/main" val="2772282143"/>
                    </a:ext>
                  </a:extLst>
                </a:gridCol>
                <a:gridCol w="329184">
                  <a:extLst>
                    <a:ext uri="{9D8B030D-6E8A-4147-A177-3AD203B41FA5}">
                      <a16:colId xmlns:a16="http://schemas.microsoft.com/office/drawing/2014/main" val="730964521"/>
                    </a:ext>
                  </a:extLst>
                </a:gridCol>
                <a:gridCol w="329184">
                  <a:extLst>
                    <a:ext uri="{9D8B030D-6E8A-4147-A177-3AD203B41FA5}">
                      <a16:colId xmlns:a16="http://schemas.microsoft.com/office/drawing/2014/main" val="1949532214"/>
                    </a:ext>
                  </a:extLst>
                </a:gridCol>
                <a:gridCol w="329184">
                  <a:extLst>
                    <a:ext uri="{9D8B030D-6E8A-4147-A177-3AD203B41FA5}">
                      <a16:colId xmlns:a16="http://schemas.microsoft.com/office/drawing/2014/main" val="2434372782"/>
                    </a:ext>
                  </a:extLst>
                </a:gridCol>
                <a:gridCol w="329184">
                  <a:extLst>
                    <a:ext uri="{9D8B030D-6E8A-4147-A177-3AD203B41FA5}">
                      <a16:colId xmlns:a16="http://schemas.microsoft.com/office/drawing/2014/main" val="3236482146"/>
                    </a:ext>
                  </a:extLst>
                </a:gridCol>
                <a:gridCol w="329184">
                  <a:extLst>
                    <a:ext uri="{9D8B030D-6E8A-4147-A177-3AD203B41FA5}">
                      <a16:colId xmlns:a16="http://schemas.microsoft.com/office/drawing/2014/main" val="706423758"/>
                    </a:ext>
                  </a:extLst>
                </a:gridCol>
                <a:gridCol w="329184">
                  <a:extLst>
                    <a:ext uri="{9D8B030D-6E8A-4147-A177-3AD203B41FA5}">
                      <a16:colId xmlns:a16="http://schemas.microsoft.com/office/drawing/2014/main" val="1935372530"/>
                    </a:ext>
                  </a:extLst>
                </a:gridCol>
                <a:gridCol w="329184">
                  <a:extLst>
                    <a:ext uri="{9D8B030D-6E8A-4147-A177-3AD203B41FA5}">
                      <a16:colId xmlns:a16="http://schemas.microsoft.com/office/drawing/2014/main" val="667990045"/>
                    </a:ext>
                  </a:extLst>
                </a:gridCol>
                <a:gridCol w="329184">
                  <a:extLst>
                    <a:ext uri="{9D8B030D-6E8A-4147-A177-3AD203B41FA5}">
                      <a16:colId xmlns:a16="http://schemas.microsoft.com/office/drawing/2014/main" val="2268571425"/>
                    </a:ext>
                  </a:extLst>
                </a:gridCol>
                <a:gridCol w="329184">
                  <a:extLst>
                    <a:ext uri="{9D8B030D-6E8A-4147-A177-3AD203B41FA5}">
                      <a16:colId xmlns:a16="http://schemas.microsoft.com/office/drawing/2014/main" val="325952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6247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- 2022-10-24 10:30:00</a:t>
                      </a:r>
                      <a:r>
                        <a:rPr kumimoji="0" lang="en-US" sz="1000" b="0" i="0" u="none" strike="noStrike" kern="1200" cap="none" spc="0" normalizeH="0" baseline="0" noProof="0">
                          <a:ln>
                            <a:noFill/>
                          </a:ln>
                          <a:solidFill>
                            <a:prstClr val="black"/>
                          </a:solidFill>
                          <a:effectLst/>
                          <a:uLnTx/>
                          <a:uFillTx/>
                          <a:latin typeface="+mn-lt"/>
                          <a:ea typeface="+mn-ea"/>
                          <a:cs typeface="+mn-cs"/>
                        </a:rPr>
                        <a:t>
 Welcher Gewürztyp bist Du? 🤩
Heute ist der Welttag der Gewürze. Wieso heute? Die Erntezeit der meisten Gewürze fällt in die Monate Oktober und November. ☝️
Finde in Deiner Filiale eine grosse Auswahl an Gewürzen - Asia, Schwiiz, Mediterran oder Latino - für alle ist was dabei! 😉🧂
#LidlCH #Gewürze #Welttag #Auswahl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08595892"/>
                  </a:ext>
                </a:extLst>
              </a:tr>
            </a:tbl>
          </a:graphicData>
        </a:graphic>
      </p:graphicFrame>
      <p:sp>
        <p:nvSpPr>
          <p:cNvPr id="4" name="Text Placeholder 3">
            <a:extLst>
              <a:ext uri="{FF2B5EF4-FFF2-40B4-BE49-F238E27FC236}">
                <a16:creationId xmlns:a16="http://schemas.microsoft.com/office/drawing/2014/main" id="{CC979CC8-5287-4E11-BD2A-37FDA0F3ACA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8954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FAE8-0E3C-483E-B17A-AA78BD341B25}"/>
              </a:ext>
            </a:extLst>
          </p:cNvPr>
          <p:cNvSpPr>
            <a:spLocks noGrp="1"/>
          </p:cNvSpPr>
          <p:nvPr>
            <p:ph type="title"/>
          </p:nvPr>
        </p:nvSpPr>
        <p:spPr/>
        <p:txBody>
          <a:bodyPr/>
          <a:lstStyle/>
          <a:p>
            <a:r>
              <a:rPr lang="en-US"/>
              <a:t>Facebook Original Own Posts Table | Lidl Schweiz - Suisse - Svizzera - 10 of 26</a:t>
            </a:r>
          </a:p>
        </p:txBody>
      </p:sp>
      <p:graphicFrame>
        <p:nvGraphicFramePr>
          <p:cNvPr id="5" name="Table Placeholder 4">
            <a:extLst>
              <a:ext uri="{FF2B5EF4-FFF2-40B4-BE49-F238E27FC236}">
                <a16:creationId xmlns:a16="http://schemas.microsoft.com/office/drawing/2014/main" id="{DF7A44A2-B3D7-493B-8917-A232B1B23802}"/>
              </a:ext>
            </a:extLst>
          </p:cNvPr>
          <p:cNvGraphicFramePr>
            <a:graphicFrameLocks noGrp="1"/>
          </p:cNvGraphicFramePr>
          <p:nvPr>
            <p:ph type="tbl" sz="quarter" idx="13"/>
            <p:extLst>
              <p:ext uri="{D42A27DB-BD31-4B8C-83A1-F6EECF244321}">
                <p14:modId xmlns:p14="http://schemas.microsoft.com/office/powerpoint/2010/main" val="93937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56310460"/>
                    </a:ext>
                  </a:extLst>
                </a:gridCol>
                <a:gridCol w="905256">
                  <a:extLst>
                    <a:ext uri="{9D8B030D-6E8A-4147-A177-3AD203B41FA5}">
                      <a16:colId xmlns:a16="http://schemas.microsoft.com/office/drawing/2014/main" val="3764112924"/>
                    </a:ext>
                  </a:extLst>
                </a:gridCol>
                <a:gridCol w="329184">
                  <a:extLst>
                    <a:ext uri="{9D8B030D-6E8A-4147-A177-3AD203B41FA5}">
                      <a16:colId xmlns:a16="http://schemas.microsoft.com/office/drawing/2014/main" val="14776768"/>
                    </a:ext>
                  </a:extLst>
                </a:gridCol>
                <a:gridCol w="329184">
                  <a:extLst>
                    <a:ext uri="{9D8B030D-6E8A-4147-A177-3AD203B41FA5}">
                      <a16:colId xmlns:a16="http://schemas.microsoft.com/office/drawing/2014/main" val="519024405"/>
                    </a:ext>
                  </a:extLst>
                </a:gridCol>
                <a:gridCol w="329184">
                  <a:extLst>
                    <a:ext uri="{9D8B030D-6E8A-4147-A177-3AD203B41FA5}">
                      <a16:colId xmlns:a16="http://schemas.microsoft.com/office/drawing/2014/main" val="1830277757"/>
                    </a:ext>
                  </a:extLst>
                </a:gridCol>
                <a:gridCol w="329184">
                  <a:extLst>
                    <a:ext uri="{9D8B030D-6E8A-4147-A177-3AD203B41FA5}">
                      <a16:colId xmlns:a16="http://schemas.microsoft.com/office/drawing/2014/main" val="351677629"/>
                    </a:ext>
                  </a:extLst>
                </a:gridCol>
                <a:gridCol w="329184">
                  <a:extLst>
                    <a:ext uri="{9D8B030D-6E8A-4147-A177-3AD203B41FA5}">
                      <a16:colId xmlns:a16="http://schemas.microsoft.com/office/drawing/2014/main" val="1159873228"/>
                    </a:ext>
                  </a:extLst>
                </a:gridCol>
                <a:gridCol w="329184">
                  <a:extLst>
                    <a:ext uri="{9D8B030D-6E8A-4147-A177-3AD203B41FA5}">
                      <a16:colId xmlns:a16="http://schemas.microsoft.com/office/drawing/2014/main" val="116143713"/>
                    </a:ext>
                  </a:extLst>
                </a:gridCol>
                <a:gridCol w="329184">
                  <a:extLst>
                    <a:ext uri="{9D8B030D-6E8A-4147-A177-3AD203B41FA5}">
                      <a16:colId xmlns:a16="http://schemas.microsoft.com/office/drawing/2014/main" val="3818040555"/>
                    </a:ext>
                  </a:extLst>
                </a:gridCol>
                <a:gridCol w="329184">
                  <a:extLst>
                    <a:ext uri="{9D8B030D-6E8A-4147-A177-3AD203B41FA5}">
                      <a16:colId xmlns:a16="http://schemas.microsoft.com/office/drawing/2014/main" val="405785275"/>
                    </a:ext>
                  </a:extLst>
                </a:gridCol>
                <a:gridCol w="329184">
                  <a:extLst>
                    <a:ext uri="{9D8B030D-6E8A-4147-A177-3AD203B41FA5}">
                      <a16:colId xmlns:a16="http://schemas.microsoft.com/office/drawing/2014/main" val="242514067"/>
                    </a:ext>
                  </a:extLst>
                </a:gridCol>
                <a:gridCol w="329184">
                  <a:extLst>
                    <a:ext uri="{9D8B030D-6E8A-4147-A177-3AD203B41FA5}">
                      <a16:colId xmlns:a16="http://schemas.microsoft.com/office/drawing/2014/main" val="3416199666"/>
                    </a:ext>
                  </a:extLst>
                </a:gridCol>
                <a:gridCol w="329184">
                  <a:extLst>
                    <a:ext uri="{9D8B030D-6E8A-4147-A177-3AD203B41FA5}">
                      <a16:colId xmlns:a16="http://schemas.microsoft.com/office/drawing/2014/main" val="782375603"/>
                    </a:ext>
                  </a:extLst>
                </a:gridCol>
                <a:gridCol w="329184">
                  <a:extLst>
                    <a:ext uri="{9D8B030D-6E8A-4147-A177-3AD203B41FA5}">
                      <a16:colId xmlns:a16="http://schemas.microsoft.com/office/drawing/2014/main" val="3234115110"/>
                    </a:ext>
                  </a:extLst>
                </a:gridCol>
                <a:gridCol w="329184">
                  <a:extLst>
                    <a:ext uri="{9D8B030D-6E8A-4147-A177-3AD203B41FA5}">
                      <a16:colId xmlns:a16="http://schemas.microsoft.com/office/drawing/2014/main" val="902717517"/>
                    </a:ext>
                  </a:extLst>
                </a:gridCol>
                <a:gridCol w="329184">
                  <a:extLst>
                    <a:ext uri="{9D8B030D-6E8A-4147-A177-3AD203B41FA5}">
                      <a16:colId xmlns:a16="http://schemas.microsoft.com/office/drawing/2014/main" val="1212583693"/>
                    </a:ext>
                  </a:extLst>
                </a:gridCol>
                <a:gridCol w="329184">
                  <a:extLst>
                    <a:ext uri="{9D8B030D-6E8A-4147-A177-3AD203B41FA5}">
                      <a16:colId xmlns:a16="http://schemas.microsoft.com/office/drawing/2014/main" val="3924088383"/>
                    </a:ext>
                  </a:extLst>
                </a:gridCol>
                <a:gridCol w="329184">
                  <a:extLst>
                    <a:ext uri="{9D8B030D-6E8A-4147-A177-3AD203B41FA5}">
                      <a16:colId xmlns:a16="http://schemas.microsoft.com/office/drawing/2014/main" val="1256924520"/>
                    </a:ext>
                  </a:extLst>
                </a:gridCol>
                <a:gridCol w="329184">
                  <a:extLst>
                    <a:ext uri="{9D8B030D-6E8A-4147-A177-3AD203B41FA5}">
                      <a16:colId xmlns:a16="http://schemas.microsoft.com/office/drawing/2014/main" val="438094203"/>
                    </a:ext>
                  </a:extLst>
                </a:gridCol>
                <a:gridCol w="329184">
                  <a:extLst>
                    <a:ext uri="{9D8B030D-6E8A-4147-A177-3AD203B41FA5}">
                      <a16:colId xmlns:a16="http://schemas.microsoft.com/office/drawing/2014/main" val="321885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903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 Schweiz - Suisse - Svizzera - 2022-10-23 10:30:02</a:t>
                      </a:r>
                      <a:r>
                        <a:rPr kumimoji="0" lang="de-DE" sz="1000" b="0" i="0" u="none" strike="noStrike" kern="1200" cap="none" spc="0" normalizeH="0" baseline="0" noProof="0">
                          <a:ln>
                            <a:noFill/>
                          </a:ln>
                          <a:solidFill>
                            <a:prstClr val="black"/>
                          </a:solidFill>
                          <a:effectLst/>
                          <a:uLnTx/>
                          <a:uFillTx/>
                          <a:latin typeface="+mn-lt"/>
                          <a:ea typeface="+mn-ea"/>
                          <a:cs typeface="+mn-cs"/>
                        </a:rPr>
                        <a:t>
 😉 Wer erkennt es - aus welchem Land sind ab dem Montag, 24. Oktober, wieder leckere Produkte und Spezialitäten in Deiner Lidl Filiale erhältlich? 😍
#LidlCH #Spezialitäten #Länder #Vielfalt #Auswahl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8370660"/>
                  </a:ext>
                </a:extLst>
              </a:tr>
            </a:tbl>
          </a:graphicData>
        </a:graphic>
      </p:graphicFrame>
      <p:sp>
        <p:nvSpPr>
          <p:cNvPr id="4" name="Text Placeholder 3">
            <a:extLst>
              <a:ext uri="{FF2B5EF4-FFF2-40B4-BE49-F238E27FC236}">
                <a16:creationId xmlns:a16="http://schemas.microsoft.com/office/drawing/2014/main" id="{DF4F0B98-B641-40A6-8C8E-A26FB22EC9D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04388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D900-CBF6-4624-98A8-8D0B107E231C}"/>
              </a:ext>
            </a:extLst>
          </p:cNvPr>
          <p:cNvSpPr>
            <a:spLocks noGrp="1"/>
          </p:cNvSpPr>
          <p:nvPr>
            <p:ph type="title"/>
          </p:nvPr>
        </p:nvSpPr>
        <p:spPr/>
        <p:txBody>
          <a:bodyPr/>
          <a:lstStyle/>
          <a:p>
            <a:r>
              <a:rPr lang="en-US"/>
              <a:t>Facebook Original Own Posts Table | Lidl Schweiz - Suisse - Svizzera - 11 of 26</a:t>
            </a:r>
          </a:p>
        </p:txBody>
      </p:sp>
      <p:graphicFrame>
        <p:nvGraphicFramePr>
          <p:cNvPr id="5" name="Table Placeholder 4">
            <a:extLst>
              <a:ext uri="{FF2B5EF4-FFF2-40B4-BE49-F238E27FC236}">
                <a16:creationId xmlns:a16="http://schemas.microsoft.com/office/drawing/2014/main" id="{125CC996-2D5A-4C9B-98BA-4E1D7F042ABA}"/>
              </a:ext>
            </a:extLst>
          </p:cNvPr>
          <p:cNvGraphicFramePr>
            <a:graphicFrameLocks noGrp="1"/>
          </p:cNvGraphicFramePr>
          <p:nvPr>
            <p:ph type="tbl" sz="quarter" idx="13"/>
            <p:extLst>
              <p:ext uri="{D42A27DB-BD31-4B8C-83A1-F6EECF244321}">
                <p14:modId xmlns:p14="http://schemas.microsoft.com/office/powerpoint/2010/main" val="401011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10938499"/>
                    </a:ext>
                  </a:extLst>
                </a:gridCol>
                <a:gridCol w="905256">
                  <a:extLst>
                    <a:ext uri="{9D8B030D-6E8A-4147-A177-3AD203B41FA5}">
                      <a16:colId xmlns:a16="http://schemas.microsoft.com/office/drawing/2014/main" val="3175944509"/>
                    </a:ext>
                  </a:extLst>
                </a:gridCol>
                <a:gridCol w="329184">
                  <a:extLst>
                    <a:ext uri="{9D8B030D-6E8A-4147-A177-3AD203B41FA5}">
                      <a16:colId xmlns:a16="http://schemas.microsoft.com/office/drawing/2014/main" val="1338425350"/>
                    </a:ext>
                  </a:extLst>
                </a:gridCol>
                <a:gridCol w="329184">
                  <a:extLst>
                    <a:ext uri="{9D8B030D-6E8A-4147-A177-3AD203B41FA5}">
                      <a16:colId xmlns:a16="http://schemas.microsoft.com/office/drawing/2014/main" val="683768209"/>
                    </a:ext>
                  </a:extLst>
                </a:gridCol>
                <a:gridCol w="329184">
                  <a:extLst>
                    <a:ext uri="{9D8B030D-6E8A-4147-A177-3AD203B41FA5}">
                      <a16:colId xmlns:a16="http://schemas.microsoft.com/office/drawing/2014/main" val="839488526"/>
                    </a:ext>
                  </a:extLst>
                </a:gridCol>
                <a:gridCol w="329184">
                  <a:extLst>
                    <a:ext uri="{9D8B030D-6E8A-4147-A177-3AD203B41FA5}">
                      <a16:colId xmlns:a16="http://schemas.microsoft.com/office/drawing/2014/main" val="58578479"/>
                    </a:ext>
                  </a:extLst>
                </a:gridCol>
                <a:gridCol w="329184">
                  <a:extLst>
                    <a:ext uri="{9D8B030D-6E8A-4147-A177-3AD203B41FA5}">
                      <a16:colId xmlns:a16="http://schemas.microsoft.com/office/drawing/2014/main" val="4037549741"/>
                    </a:ext>
                  </a:extLst>
                </a:gridCol>
                <a:gridCol w="329184">
                  <a:extLst>
                    <a:ext uri="{9D8B030D-6E8A-4147-A177-3AD203B41FA5}">
                      <a16:colId xmlns:a16="http://schemas.microsoft.com/office/drawing/2014/main" val="3778335344"/>
                    </a:ext>
                  </a:extLst>
                </a:gridCol>
                <a:gridCol w="329184">
                  <a:extLst>
                    <a:ext uri="{9D8B030D-6E8A-4147-A177-3AD203B41FA5}">
                      <a16:colId xmlns:a16="http://schemas.microsoft.com/office/drawing/2014/main" val="3797859732"/>
                    </a:ext>
                  </a:extLst>
                </a:gridCol>
                <a:gridCol w="329184">
                  <a:extLst>
                    <a:ext uri="{9D8B030D-6E8A-4147-A177-3AD203B41FA5}">
                      <a16:colId xmlns:a16="http://schemas.microsoft.com/office/drawing/2014/main" val="2185383894"/>
                    </a:ext>
                  </a:extLst>
                </a:gridCol>
                <a:gridCol w="329184">
                  <a:extLst>
                    <a:ext uri="{9D8B030D-6E8A-4147-A177-3AD203B41FA5}">
                      <a16:colId xmlns:a16="http://schemas.microsoft.com/office/drawing/2014/main" val="2397607204"/>
                    </a:ext>
                  </a:extLst>
                </a:gridCol>
                <a:gridCol w="329184">
                  <a:extLst>
                    <a:ext uri="{9D8B030D-6E8A-4147-A177-3AD203B41FA5}">
                      <a16:colId xmlns:a16="http://schemas.microsoft.com/office/drawing/2014/main" val="334234318"/>
                    </a:ext>
                  </a:extLst>
                </a:gridCol>
                <a:gridCol w="329184">
                  <a:extLst>
                    <a:ext uri="{9D8B030D-6E8A-4147-A177-3AD203B41FA5}">
                      <a16:colId xmlns:a16="http://schemas.microsoft.com/office/drawing/2014/main" val="1875485414"/>
                    </a:ext>
                  </a:extLst>
                </a:gridCol>
                <a:gridCol w="329184">
                  <a:extLst>
                    <a:ext uri="{9D8B030D-6E8A-4147-A177-3AD203B41FA5}">
                      <a16:colId xmlns:a16="http://schemas.microsoft.com/office/drawing/2014/main" val="4229698285"/>
                    </a:ext>
                  </a:extLst>
                </a:gridCol>
                <a:gridCol w="329184">
                  <a:extLst>
                    <a:ext uri="{9D8B030D-6E8A-4147-A177-3AD203B41FA5}">
                      <a16:colId xmlns:a16="http://schemas.microsoft.com/office/drawing/2014/main" val="977146358"/>
                    </a:ext>
                  </a:extLst>
                </a:gridCol>
                <a:gridCol w="329184">
                  <a:extLst>
                    <a:ext uri="{9D8B030D-6E8A-4147-A177-3AD203B41FA5}">
                      <a16:colId xmlns:a16="http://schemas.microsoft.com/office/drawing/2014/main" val="2284482327"/>
                    </a:ext>
                  </a:extLst>
                </a:gridCol>
                <a:gridCol w="329184">
                  <a:extLst>
                    <a:ext uri="{9D8B030D-6E8A-4147-A177-3AD203B41FA5}">
                      <a16:colId xmlns:a16="http://schemas.microsoft.com/office/drawing/2014/main" val="1376117267"/>
                    </a:ext>
                  </a:extLst>
                </a:gridCol>
                <a:gridCol w="329184">
                  <a:extLst>
                    <a:ext uri="{9D8B030D-6E8A-4147-A177-3AD203B41FA5}">
                      <a16:colId xmlns:a16="http://schemas.microsoft.com/office/drawing/2014/main" val="3176131376"/>
                    </a:ext>
                  </a:extLst>
                </a:gridCol>
                <a:gridCol w="329184">
                  <a:extLst>
                    <a:ext uri="{9D8B030D-6E8A-4147-A177-3AD203B41FA5}">
                      <a16:colId xmlns:a16="http://schemas.microsoft.com/office/drawing/2014/main" val="2226970789"/>
                    </a:ext>
                  </a:extLst>
                </a:gridCol>
                <a:gridCol w="329184">
                  <a:extLst>
                    <a:ext uri="{9D8B030D-6E8A-4147-A177-3AD203B41FA5}">
                      <a16:colId xmlns:a16="http://schemas.microsoft.com/office/drawing/2014/main" val="1722796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0678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 Schweiz - Suisse - Svizzera - 2022-10-22 10:30:01</a:t>
                      </a:r>
                      <a:r>
                        <a:rPr kumimoji="0" lang="de-DE" sz="1000" b="0" i="0" u="none" strike="noStrike" kern="1200" cap="none" spc="0" normalizeH="0" baseline="0" noProof="0">
                          <a:ln>
                            <a:noFill/>
                          </a:ln>
                          <a:solidFill>
                            <a:prstClr val="black"/>
                          </a:solidFill>
                          <a:effectLst/>
                          <a:uLnTx/>
                          <a:uFillTx/>
                          <a:latin typeface="+mn-lt"/>
                          <a:ea typeface="+mn-ea"/>
                          <a:cs typeface="+mn-cs"/>
                        </a:rPr>
                        <a:t>
 🤩 Unsere Protein Bar mit Kokos Geschmack ist von Saldo* als Testsieger ausgezeichnet worden! Hast Du schon probiert?
☝️Auf den Protein-, Zucker- und Fettgehalt wurden zwölf häufig verkaufte Proteinriegel von Grossverteilern geprüft. Unsere Protein Bar mit Kokos Geschmack hat im Vergleich zu den anderen getesteten Riegel als Testsieger abgeschnitten und ist zudem auch einer der Günstigsten! Wenig Fett, wenig Zucker und viele Proteine zum Lidl Preis! 🎉
#LidlCH #Testsieger #Saldo #Protein #Riegel #Carb
*Quelle: «Saldo» 13/2022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4175847"/>
                  </a:ext>
                </a:extLst>
              </a:tr>
            </a:tbl>
          </a:graphicData>
        </a:graphic>
      </p:graphicFrame>
      <p:sp>
        <p:nvSpPr>
          <p:cNvPr id="4" name="Text Placeholder 3">
            <a:extLst>
              <a:ext uri="{FF2B5EF4-FFF2-40B4-BE49-F238E27FC236}">
                <a16:creationId xmlns:a16="http://schemas.microsoft.com/office/drawing/2014/main" id="{86544648-FBBE-4039-95B1-3E58524E741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835730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1473-F733-42C7-A016-E11D2856BBEC}"/>
              </a:ext>
            </a:extLst>
          </p:cNvPr>
          <p:cNvSpPr>
            <a:spLocks noGrp="1"/>
          </p:cNvSpPr>
          <p:nvPr>
            <p:ph type="title"/>
          </p:nvPr>
        </p:nvSpPr>
        <p:spPr/>
        <p:txBody>
          <a:bodyPr/>
          <a:lstStyle/>
          <a:p>
            <a:r>
              <a:rPr lang="en-US"/>
              <a:t>Facebook Original Own Posts Table | Lidl Schweiz - Suisse - Svizzera - 12 of 26</a:t>
            </a:r>
          </a:p>
        </p:txBody>
      </p:sp>
      <p:graphicFrame>
        <p:nvGraphicFramePr>
          <p:cNvPr id="5" name="Table Placeholder 4">
            <a:extLst>
              <a:ext uri="{FF2B5EF4-FFF2-40B4-BE49-F238E27FC236}">
                <a16:creationId xmlns:a16="http://schemas.microsoft.com/office/drawing/2014/main" id="{4AD00641-4308-4E32-8400-C1A327C9EA33}"/>
              </a:ext>
            </a:extLst>
          </p:cNvPr>
          <p:cNvGraphicFramePr>
            <a:graphicFrameLocks noGrp="1"/>
          </p:cNvGraphicFramePr>
          <p:nvPr>
            <p:ph type="tbl" sz="quarter" idx="13"/>
            <p:extLst>
              <p:ext uri="{D42A27DB-BD31-4B8C-83A1-F6EECF244321}">
                <p14:modId xmlns:p14="http://schemas.microsoft.com/office/powerpoint/2010/main" val="2492192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9814665"/>
                    </a:ext>
                  </a:extLst>
                </a:gridCol>
                <a:gridCol w="905256">
                  <a:extLst>
                    <a:ext uri="{9D8B030D-6E8A-4147-A177-3AD203B41FA5}">
                      <a16:colId xmlns:a16="http://schemas.microsoft.com/office/drawing/2014/main" val="2751910321"/>
                    </a:ext>
                  </a:extLst>
                </a:gridCol>
                <a:gridCol w="329184">
                  <a:extLst>
                    <a:ext uri="{9D8B030D-6E8A-4147-A177-3AD203B41FA5}">
                      <a16:colId xmlns:a16="http://schemas.microsoft.com/office/drawing/2014/main" val="1860778374"/>
                    </a:ext>
                  </a:extLst>
                </a:gridCol>
                <a:gridCol w="329184">
                  <a:extLst>
                    <a:ext uri="{9D8B030D-6E8A-4147-A177-3AD203B41FA5}">
                      <a16:colId xmlns:a16="http://schemas.microsoft.com/office/drawing/2014/main" val="2187400878"/>
                    </a:ext>
                  </a:extLst>
                </a:gridCol>
                <a:gridCol w="329184">
                  <a:extLst>
                    <a:ext uri="{9D8B030D-6E8A-4147-A177-3AD203B41FA5}">
                      <a16:colId xmlns:a16="http://schemas.microsoft.com/office/drawing/2014/main" val="3422515679"/>
                    </a:ext>
                  </a:extLst>
                </a:gridCol>
                <a:gridCol w="329184">
                  <a:extLst>
                    <a:ext uri="{9D8B030D-6E8A-4147-A177-3AD203B41FA5}">
                      <a16:colId xmlns:a16="http://schemas.microsoft.com/office/drawing/2014/main" val="2130988170"/>
                    </a:ext>
                  </a:extLst>
                </a:gridCol>
                <a:gridCol w="329184">
                  <a:extLst>
                    <a:ext uri="{9D8B030D-6E8A-4147-A177-3AD203B41FA5}">
                      <a16:colId xmlns:a16="http://schemas.microsoft.com/office/drawing/2014/main" val="867657178"/>
                    </a:ext>
                  </a:extLst>
                </a:gridCol>
                <a:gridCol w="329184">
                  <a:extLst>
                    <a:ext uri="{9D8B030D-6E8A-4147-A177-3AD203B41FA5}">
                      <a16:colId xmlns:a16="http://schemas.microsoft.com/office/drawing/2014/main" val="561663396"/>
                    </a:ext>
                  </a:extLst>
                </a:gridCol>
                <a:gridCol w="329184">
                  <a:extLst>
                    <a:ext uri="{9D8B030D-6E8A-4147-A177-3AD203B41FA5}">
                      <a16:colId xmlns:a16="http://schemas.microsoft.com/office/drawing/2014/main" val="1666919660"/>
                    </a:ext>
                  </a:extLst>
                </a:gridCol>
                <a:gridCol w="329184">
                  <a:extLst>
                    <a:ext uri="{9D8B030D-6E8A-4147-A177-3AD203B41FA5}">
                      <a16:colId xmlns:a16="http://schemas.microsoft.com/office/drawing/2014/main" val="3362213630"/>
                    </a:ext>
                  </a:extLst>
                </a:gridCol>
                <a:gridCol w="329184">
                  <a:extLst>
                    <a:ext uri="{9D8B030D-6E8A-4147-A177-3AD203B41FA5}">
                      <a16:colId xmlns:a16="http://schemas.microsoft.com/office/drawing/2014/main" val="3945206845"/>
                    </a:ext>
                  </a:extLst>
                </a:gridCol>
                <a:gridCol w="329184">
                  <a:extLst>
                    <a:ext uri="{9D8B030D-6E8A-4147-A177-3AD203B41FA5}">
                      <a16:colId xmlns:a16="http://schemas.microsoft.com/office/drawing/2014/main" val="2199557930"/>
                    </a:ext>
                  </a:extLst>
                </a:gridCol>
                <a:gridCol w="329184">
                  <a:extLst>
                    <a:ext uri="{9D8B030D-6E8A-4147-A177-3AD203B41FA5}">
                      <a16:colId xmlns:a16="http://schemas.microsoft.com/office/drawing/2014/main" val="2307990695"/>
                    </a:ext>
                  </a:extLst>
                </a:gridCol>
                <a:gridCol w="329184">
                  <a:extLst>
                    <a:ext uri="{9D8B030D-6E8A-4147-A177-3AD203B41FA5}">
                      <a16:colId xmlns:a16="http://schemas.microsoft.com/office/drawing/2014/main" val="2358968355"/>
                    </a:ext>
                  </a:extLst>
                </a:gridCol>
                <a:gridCol w="329184">
                  <a:extLst>
                    <a:ext uri="{9D8B030D-6E8A-4147-A177-3AD203B41FA5}">
                      <a16:colId xmlns:a16="http://schemas.microsoft.com/office/drawing/2014/main" val="954282708"/>
                    </a:ext>
                  </a:extLst>
                </a:gridCol>
                <a:gridCol w="329184">
                  <a:extLst>
                    <a:ext uri="{9D8B030D-6E8A-4147-A177-3AD203B41FA5}">
                      <a16:colId xmlns:a16="http://schemas.microsoft.com/office/drawing/2014/main" val="3975765593"/>
                    </a:ext>
                  </a:extLst>
                </a:gridCol>
                <a:gridCol w="329184">
                  <a:extLst>
                    <a:ext uri="{9D8B030D-6E8A-4147-A177-3AD203B41FA5}">
                      <a16:colId xmlns:a16="http://schemas.microsoft.com/office/drawing/2014/main" val="2828949353"/>
                    </a:ext>
                  </a:extLst>
                </a:gridCol>
                <a:gridCol w="329184">
                  <a:extLst>
                    <a:ext uri="{9D8B030D-6E8A-4147-A177-3AD203B41FA5}">
                      <a16:colId xmlns:a16="http://schemas.microsoft.com/office/drawing/2014/main" val="1336523714"/>
                    </a:ext>
                  </a:extLst>
                </a:gridCol>
                <a:gridCol w="329184">
                  <a:extLst>
                    <a:ext uri="{9D8B030D-6E8A-4147-A177-3AD203B41FA5}">
                      <a16:colId xmlns:a16="http://schemas.microsoft.com/office/drawing/2014/main" val="3681982744"/>
                    </a:ext>
                  </a:extLst>
                </a:gridCol>
                <a:gridCol w="329184">
                  <a:extLst>
                    <a:ext uri="{9D8B030D-6E8A-4147-A177-3AD203B41FA5}">
                      <a16:colId xmlns:a16="http://schemas.microsoft.com/office/drawing/2014/main" val="101958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229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- 2022-10-21 10:30:00</a:t>
                      </a:r>
                      <a:r>
                        <a:rPr kumimoji="0" lang="en-US" sz="1000" b="0" i="0" u="none" strike="noStrike" kern="1200" cap="none" spc="0" normalizeH="0" baseline="0" noProof="0">
                          <a:ln>
                            <a:noFill/>
                          </a:ln>
                          <a:solidFill>
                            <a:prstClr val="black"/>
                          </a:solidFill>
                          <a:effectLst/>
                          <a:uLnTx/>
                          <a:uFillTx/>
                          <a:latin typeface="+mn-lt"/>
                          <a:ea typeface="+mn-ea"/>
                          <a:cs typeface="+mn-cs"/>
                        </a:rPr>
                        <a:t>
 Was sind Deine Lieblingsblumen für den Herbst? 🌸🌺
💡 Entdecke unser wöchentlich wechselndes Blumensortiment in Deiner Lidl Schweiz Filiale!
#LidlCH #Blumen #Dekoration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5019242"/>
                  </a:ext>
                </a:extLst>
              </a:tr>
            </a:tbl>
          </a:graphicData>
        </a:graphic>
      </p:graphicFrame>
      <p:sp>
        <p:nvSpPr>
          <p:cNvPr id="4" name="Text Placeholder 3">
            <a:extLst>
              <a:ext uri="{FF2B5EF4-FFF2-40B4-BE49-F238E27FC236}">
                <a16:creationId xmlns:a16="http://schemas.microsoft.com/office/drawing/2014/main" id="{BFA1ABD7-D7B4-4121-A284-B8922D5633D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70648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2A079-2C7E-4BD6-9CFB-82CDBFB24870}"/>
              </a:ext>
            </a:extLst>
          </p:cNvPr>
          <p:cNvSpPr>
            <a:spLocks noGrp="1"/>
          </p:cNvSpPr>
          <p:nvPr>
            <p:ph type="title"/>
          </p:nvPr>
        </p:nvSpPr>
        <p:spPr/>
        <p:txBody>
          <a:bodyPr/>
          <a:lstStyle/>
          <a:p>
            <a:r>
              <a:rPr lang="en-US"/>
              <a:t>Facebook Original Own Posts Table | Lidl Schweiz - Suisse - Svizzera - 13 of 26</a:t>
            </a:r>
          </a:p>
        </p:txBody>
      </p:sp>
      <p:graphicFrame>
        <p:nvGraphicFramePr>
          <p:cNvPr id="5" name="Table Placeholder 4">
            <a:extLst>
              <a:ext uri="{FF2B5EF4-FFF2-40B4-BE49-F238E27FC236}">
                <a16:creationId xmlns:a16="http://schemas.microsoft.com/office/drawing/2014/main" id="{F677198D-BBD3-4176-8BE5-B15C1281A51E}"/>
              </a:ext>
            </a:extLst>
          </p:cNvPr>
          <p:cNvGraphicFramePr>
            <a:graphicFrameLocks noGrp="1"/>
          </p:cNvGraphicFramePr>
          <p:nvPr>
            <p:ph type="tbl" sz="quarter" idx="13"/>
            <p:extLst>
              <p:ext uri="{D42A27DB-BD31-4B8C-83A1-F6EECF244321}">
                <p14:modId xmlns:p14="http://schemas.microsoft.com/office/powerpoint/2010/main" val="65598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62697540"/>
                    </a:ext>
                  </a:extLst>
                </a:gridCol>
                <a:gridCol w="905256">
                  <a:extLst>
                    <a:ext uri="{9D8B030D-6E8A-4147-A177-3AD203B41FA5}">
                      <a16:colId xmlns:a16="http://schemas.microsoft.com/office/drawing/2014/main" val="2571884791"/>
                    </a:ext>
                  </a:extLst>
                </a:gridCol>
                <a:gridCol w="329184">
                  <a:extLst>
                    <a:ext uri="{9D8B030D-6E8A-4147-A177-3AD203B41FA5}">
                      <a16:colId xmlns:a16="http://schemas.microsoft.com/office/drawing/2014/main" val="1887346353"/>
                    </a:ext>
                  </a:extLst>
                </a:gridCol>
                <a:gridCol w="329184">
                  <a:extLst>
                    <a:ext uri="{9D8B030D-6E8A-4147-A177-3AD203B41FA5}">
                      <a16:colId xmlns:a16="http://schemas.microsoft.com/office/drawing/2014/main" val="384909596"/>
                    </a:ext>
                  </a:extLst>
                </a:gridCol>
                <a:gridCol w="329184">
                  <a:extLst>
                    <a:ext uri="{9D8B030D-6E8A-4147-A177-3AD203B41FA5}">
                      <a16:colId xmlns:a16="http://schemas.microsoft.com/office/drawing/2014/main" val="4212277934"/>
                    </a:ext>
                  </a:extLst>
                </a:gridCol>
                <a:gridCol w="329184">
                  <a:extLst>
                    <a:ext uri="{9D8B030D-6E8A-4147-A177-3AD203B41FA5}">
                      <a16:colId xmlns:a16="http://schemas.microsoft.com/office/drawing/2014/main" val="1250571018"/>
                    </a:ext>
                  </a:extLst>
                </a:gridCol>
                <a:gridCol w="329184">
                  <a:extLst>
                    <a:ext uri="{9D8B030D-6E8A-4147-A177-3AD203B41FA5}">
                      <a16:colId xmlns:a16="http://schemas.microsoft.com/office/drawing/2014/main" val="3986341527"/>
                    </a:ext>
                  </a:extLst>
                </a:gridCol>
                <a:gridCol w="329184">
                  <a:extLst>
                    <a:ext uri="{9D8B030D-6E8A-4147-A177-3AD203B41FA5}">
                      <a16:colId xmlns:a16="http://schemas.microsoft.com/office/drawing/2014/main" val="1648842508"/>
                    </a:ext>
                  </a:extLst>
                </a:gridCol>
                <a:gridCol w="329184">
                  <a:extLst>
                    <a:ext uri="{9D8B030D-6E8A-4147-A177-3AD203B41FA5}">
                      <a16:colId xmlns:a16="http://schemas.microsoft.com/office/drawing/2014/main" val="594119845"/>
                    </a:ext>
                  </a:extLst>
                </a:gridCol>
                <a:gridCol w="329184">
                  <a:extLst>
                    <a:ext uri="{9D8B030D-6E8A-4147-A177-3AD203B41FA5}">
                      <a16:colId xmlns:a16="http://schemas.microsoft.com/office/drawing/2014/main" val="894285437"/>
                    </a:ext>
                  </a:extLst>
                </a:gridCol>
                <a:gridCol w="329184">
                  <a:extLst>
                    <a:ext uri="{9D8B030D-6E8A-4147-A177-3AD203B41FA5}">
                      <a16:colId xmlns:a16="http://schemas.microsoft.com/office/drawing/2014/main" val="1956257519"/>
                    </a:ext>
                  </a:extLst>
                </a:gridCol>
                <a:gridCol w="329184">
                  <a:extLst>
                    <a:ext uri="{9D8B030D-6E8A-4147-A177-3AD203B41FA5}">
                      <a16:colId xmlns:a16="http://schemas.microsoft.com/office/drawing/2014/main" val="1837957823"/>
                    </a:ext>
                  </a:extLst>
                </a:gridCol>
                <a:gridCol w="329184">
                  <a:extLst>
                    <a:ext uri="{9D8B030D-6E8A-4147-A177-3AD203B41FA5}">
                      <a16:colId xmlns:a16="http://schemas.microsoft.com/office/drawing/2014/main" val="3690486098"/>
                    </a:ext>
                  </a:extLst>
                </a:gridCol>
                <a:gridCol w="329184">
                  <a:extLst>
                    <a:ext uri="{9D8B030D-6E8A-4147-A177-3AD203B41FA5}">
                      <a16:colId xmlns:a16="http://schemas.microsoft.com/office/drawing/2014/main" val="3276021998"/>
                    </a:ext>
                  </a:extLst>
                </a:gridCol>
                <a:gridCol w="329184">
                  <a:extLst>
                    <a:ext uri="{9D8B030D-6E8A-4147-A177-3AD203B41FA5}">
                      <a16:colId xmlns:a16="http://schemas.microsoft.com/office/drawing/2014/main" val="3538995499"/>
                    </a:ext>
                  </a:extLst>
                </a:gridCol>
                <a:gridCol w="329184">
                  <a:extLst>
                    <a:ext uri="{9D8B030D-6E8A-4147-A177-3AD203B41FA5}">
                      <a16:colId xmlns:a16="http://schemas.microsoft.com/office/drawing/2014/main" val="916129910"/>
                    </a:ext>
                  </a:extLst>
                </a:gridCol>
                <a:gridCol w="329184">
                  <a:extLst>
                    <a:ext uri="{9D8B030D-6E8A-4147-A177-3AD203B41FA5}">
                      <a16:colId xmlns:a16="http://schemas.microsoft.com/office/drawing/2014/main" val="503654282"/>
                    </a:ext>
                  </a:extLst>
                </a:gridCol>
                <a:gridCol w="329184">
                  <a:extLst>
                    <a:ext uri="{9D8B030D-6E8A-4147-A177-3AD203B41FA5}">
                      <a16:colId xmlns:a16="http://schemas.microsoft.com/office/drawing/2014/main" val="1128214908"/>
                    </a:ext>
                  </a:extLst>
                </a:gridCol>
                <a:gridCol w="329184">
                  <a:extLst>
                    <a:ext uri="{9D8B030D-6E8A-4147-A177-3AD203B41FA5}">
                      <a16:colId xmlns:a16="http://schemas.microsoft.com/office/drawing/2014/main" val="1234097862"/>
                    </a:ext>
                  </a:extLst>
                </a:gridCol>
                <a:gridCol w="329184">
                  <a:extLst>
                    <a:ext uri="{9D8B030D-6E8A-4147-A177-3AD203B41FA5}">
                      <a16:colId xmlns:a16="http://schemas.microsoft.com/office/drawing/2014/main" val="49526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857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- 2022-10-20 10:30:00</a:t>
                      </a:r>
                      <a:r>
                        <a:rPr kumimoji="0" lang="en-US" sz="1000" b="0" i="0" u="none" strike="noStrike" kern="1200" cap="none" spc="0" normalizeH="0" baseline="0" noProof="0">
                          <a:ln>
                            <a:noFill/>
                          </a:ln>
                          <a:solidFill>
                            <a:prstClr val="black"/>
                          </a:solidFill>
                          <a:effectLst/>
                          <a:uLnTx/>
                          <a:uFillTx/>
                          <a:latin typeface="+mn-lt"/>
                          <a:ea typeface="+mn-ea"/>
                          <a:cs typeface="+mn-cs"/>
                        </a:rPr>
                        <a:t>
 🎃 GrusLIDLiges Gewinnspiel 🎃
Wie viele rote Augen findest Du im Gruselgemälde? 👁
Schreibe uns Deine Antwort bis zum 25. Oktober um 23:59 in die Kommentare und gewinne mit etwas Glück einen von zwei Einkaufsgutscheinen für Deine Halloween Party im Wert von CHF 100.-!
Viel Glück! 🍀
P.S. Für Deine Halloween Party findest Du gruslige Halloween Deko Produkte wie auch leckere Süssigkeiten in Deiner Lidl Filiale. 🎃
#LidlCH #Halloween #Gewinnspiel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03563554"/>
                  </a:ext>
                </a:extLst>
              </a:tr>
            </a:tbl>
          </a:graphicData>
        </a:graphic>
      </p:graphicFrame>
      <p:sp>
        <p:nvSpPr>
          <p:cNvPr id="4" name="Text Placeholder 3">
            <a:extLst>
              <a:ext uri="{FF2B5EF4-FFF2-40B4-BE49-F238E27FC236}">
                <a16:creationId xmlns:a16="http://schemas.microsoft.com/office/drawing/2014/main" id="{B1F4F36B-4649-4A6A-94C8-CD208CD703D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2795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30270-7075-4540-93FD-2A9DDCA1D059}"/>
              </a:ext>
            </a:extLst>
          </p:cNvPr>
          <p:cNvSpPr>
            <a:spLocks noGrp="1"/>
          </p:cNvSpPr>
          <p:nvPr>
            <p:ph type="title"/>
          </p:nvPr>
        </p:nvSpPr>
        <p:spPr/>
        <p:txBody>
          <a:bodyPr/>
          <a:lstStyle/>
          <a:p>
            <a:r>
              <a:rPr lang="en-US"/>
              <a:t>Facebook Original Own Posts Table | Lidl Schweiz - Suisse - Svizzera - 14 of 26</a:t>
            </a:r>
          </a:p>
        </p:txBody>
      </p:sp>
      <p:graphicFrame>
        <p:nvGraphicFramePr>
          <p:cNvPr id="5" name="Table Placeholder 4">
            <a:extLst>
              <a:ext uri="{FF2B5EF4-FFF2-40B4-BE49-F238E27FC236}">
                <a16:creationId xmlns:a16="http://schemas.microsoft.com/office/drawing/2014/main" id="{665C6CE6-B0E1-4949-8B57-6BB611247E04}"/>
              </a:ext>
            </a:extLst>
          </p:cNvPr>
          <p:cNvGraphicFramePr>
            <a:graphicFrameLocks noGrp="1"/>
          </p:cNvGraphicFramePr>
          <p:nvPr>
            <p:ph type="tbl" sz="quarter" idx="13"/>
            <p:extLst>
              <p:ext uri="{D42A27DB-BD31-4B8C-83A1-F6EECF244321}">
                <p14:modId xmlns:p14="http://schemas.microsoft.com/office/powerpoint/2010/main" val="236525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1003024"/>
                    </a:ext>
                  </a:extLst>
                </a:gridCol>
                <a:gridCol w="905256">
                  <a:extLst>
                    <a:ext uri="{9D8B030D-6E8A-4147-A177-3AD203B41FA5}">
                      <a16:colId xmlns:a16="http://schemas.microsoft.com/office/drawing/2014/main" val="884392478"/>
                    </a:ext>
                  </a:extLst>
                </a:gridCol>
                <a:gridCol w="329184">
                  <a:extLst>
                    <a:ext uri="{9D8B030D-6E8A-4147-A177-3AD203B41FA5}">
                      <a16:colId xmlns:a16="http://schemas.microsoft.com/office/drawing/2014/main" val="772368330"/>
                    </a:ext>
                  </a:extLst>
                </a:gridCol>
                <a:gridCol w="329184">
                  <a:extLst>
                    <a:ext uri="{9D8B030D-6E8A-4147-A177-3AD203B41FA5}">
                      <a16:colId xmlns:a16="http://schemas.microsoft.com/office/drawing/2014/main" val="2821728809"/>
                    </a:ext>
                  </a:extLst>
                </a:gridCol>
                <a:gridCol w="329184">
                  <a:extLst>
                    <a:ext uri="{9D8B030D-6E8A-4147-A177-3AD203B41FA5}">
                      <a16:colId xmlns:a16="http://schemas.microsoft.com/office/drawing/2014/main" val="770108354"/>
                    </a:ext>
                  </a:extLst>
                </a:gridCol>
                <a:gridCol w="329184">
                  <a:extLst>
                    <a:ext uri="{9D8B030D-6E8A-4147-A177-3AD203B41FA5}">
                      <a16:colId xmlns:a16="http://schemas.microsoft.com/office/drawing/2014/main" val="3738543019"/>
                    </a:ext>
                  </a:extLst>
                </a:gridCol>
                <a:gridCol w="329184">
                  <a:extLst>
                    <a:ext uri="{9D8B030D-6E8A-4147-A177-3AD203B41FA5}">
                      <a16:colId xmlns:a16="http://schemas.microsoft.com/office/drawing/2014/main" val="3533155026"/>
                    </a:ext>
                  </a:extLst>
                </a:gridCol>
                <a:gridCol w="329184">
                  <a:extLst>
                    <a:ext uri="{9D8B030D-6E8A-4147-A177-3AD203B41FA5}">
                      <a16:colId xmlns:a16="http://schemas.microsoft.com/office/drawing/2014/main" val="3041681378"/>
                    </a:ext>
                  </a:extLst>
                </a:gridCol>
                <a:gridCol w="329184">
                  <a:extLst>
                    <a:ext uri="{9D8B030D-6E8A-4147-A177-3AD203B41FA5}">
                      <a16:colId xmlns:a16="http://schemas.microsoft.com/office/drawing/2014/main" val="844780942"/>
                    </a:ext>
                  </a:extLst>
                </a:gridCol>
                <a:gridCol w="329184">
                  <a:extLst>
                    <a:ext uri="{9D8B030D-6E8A-4147-A177-3AD203B41FA5}">
                      <a16:colId xmlns:a16="http://schemas.microsoft.com/office/drawing/2014/main" val="3046171440"/>
                    </a:ext>
                  </a:extLst>
                </a:gridCol>
                <a:gridCol w="329184">
                  <a:extLst>
                    <a:ext uri="{9D8B030D-6E8A-4147-A177-3AD203B41FA5}">
                      <a16:colId xmlns:a16="http://schemas.microsoft.com/office/drawing/2014/main" val="4286706247"/>
                    </a:ext>
                  </a:extLst>
                </a:gridCol>
                <a:gridCol w="329184">
                  <a:extLst>
                    <a:ext uri="{9D8B030D-6E8A-4147-A177-3AD203B41FA5}">
                      <a16:colId xmlns:a16="http://schemas.microsoft.com/office/drawing/2014/main" val="1696755424"/>
                    </a:ext>
                  </a:extLst>
                </a:gridCol>
                <a:gridCol w="329184">
                  <a:extLst>
                    <a:ext uri="{9D8B030D-6E8A-4147-A177-3AD203B41FA5}">
                      <a16:colId xmlns:a16="http://schemas.microsoft.com/office/drawing/2014/main" val="3753425929"/>
                    </a:ext>
                  </a:extLst>
                </a:gridCol>
                <a:gridCol w="329184">
                  <a:extLst>
                    <a:ext uri="{9D8B030D-6E8A-4147-A177-3AD203B41FA5}">
                      <a16:colId xmlns:a16="http://schemas.microsoft.com/office/drawing/2014/main" val="3030441341"/>
                    </a:ext>
                  </a:extLst>
                </a:gridCol>
                <a:gridCol w="329184">
                  <a:extLst>
                    <a:ext uri="{9D8B030D-6E8A-4147-A177-3AD203B41FA5}">
                      <a16:colId xmlns:a16="http://schemas.microsoft.com/office/drawing/2014/main" val="1627430030"/>
                    </a:ext>
                  </a:extLst>
                </a:gridCol>
                <a:gridCol w="329184">
                  <a:extLst>
                    <a:ext uri="{9D8B030D-6E8A-4147-A177-3AD203B41FA5}">
                      <a16:colId xmlns:a16="http://schemas.microsoft.com/office/drawing/2014/main" val="1179518186"/>
                    </a:ext>
                  </a:extLst>
                </a:gridCol>
                <a:gridCol w="329184">
                  <a:extLst>
                    <a:ext uri="{9D8B030D-6E8A-4147-A177-3AD203B41FA5}">
                      <a16:colId xmlns:a16="http://schemas.microsoft.com/office/drawing/2014/main" val="2902198192"/>
                    </a:ext>
                  </a:extLst>
                </a:gridCol>
                <a:gridCol w="329184">
                  <a:extLst>
                    <a:ext uri="{9D8B030D-6E8A-4147-A177-3AD203B41FA5}">
                      <a16:colId xmlns:a16="http://schemas.microsoft.com/office/drawing/2014/main" val="1595160881"/>
                    </a:ext>
                  </a:extLst>
                </a:gridCol>
                <a:gridCol w="329184">
                  <a:extLst>
                    <a:ext uri="{9D8B030D-6E8A-4147-A177-3AD203B41FA5}">
                      <a16:colId xmlns:a16="http://schemas.microsoft.com/office/drawing/2014/main" val="684094645"/>
                    </a:ext>
                  </a:extLst>
                </a:gridCol>
                <a:gridCol w="329184">
                  <a:extLst>
                    <a:ext uri="{9D8B030D-6E8A-4147-A177-3AD203B41FA5}">
                      <a16:colId xmlns:a16="http://schemas.microsoft.com/office/drawing/2014/main" val="477853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928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- 2022-10-19 10:30:02</a:t>
                      </a:r>
                      <a:r>
                        <a:rPr kumimoji="0" lang="en-US" sz="1000" b="0" i="0" u="none" strike="noStrike" kern="1200" cap="none" spc="0" normalizeH="0" baseline="0" noProof="0">
                          <a:ln>
                            <a:noFill/>
                          </a:ln>
                          <a:solidFill>
                            <a:prstClr val="black"/>
                          </a:solidFill>
                          <a:effectLst/>
                          <a:uLnTx/>
                          <a:uFillTx/>
                          <a:latin typeface="+mn-lt"/>
                          <a:ea typeface="+mn-ea"/>
                          <a:cs typeface="+mn-cs"/>
                        </a:rPr>
                        <a:t>
 🤩 Bei der Sammelaktion mitmachen und noch bis zum 23.10.22 mit etwas Glück Tickets für die Unihockey-WM in der Schweiz gewinnen! Wer muss davon erfahren? 😉 Markiere Deine Unihockey Freunde und Freundinnen in den Kommentaren.
☝️ Mit der Lidl Plus App kannst Du bei jedem Einkauf automatisch Punkte sammeln. Pro CHF 10.- Einkauf gibt es einen Punkt und mit 10 Punkten kannst Du einen Unihockey-Verein Deiner Wahl unterstützen. Lidl spendet bis zu CHF 650‘000.- an die Vereine von swiss unihockey.
➡️ Lade die Lidl Plus App herunter und aktiviere die Aktion!
Apple-App-Store: https://apps.apple.com/ch/app/lidl-plus/id1238611143?l=de
Google-Play-Store: https://play.google.com/store/apps/details?id=com.lidl.eci.lidlplus&amp;hl=de
#LidlCH #Unihockey #Support #Sammeln #WM #Tickets
-----------
🤩 Participe à l’action de collecte et, jusqu’au 23.10.22, avec un peu de chance, tu remporteras des billets pour le championnat du monde d’unihockey en Suisse! Qui doit le savoir? 😉 Identifie tes ami-e-s qui sont fans d’unihockey dans les commentaires.
☝️ Avec l’application Lidl Plus, tu peux collecter automatiquement des points à chaque achat. Tu reçois un point par tranche de 10.- CHF d’achat, avec 10 points, tu remplis un ticket et tu peux soutenir un club d’unihockey de ton choix. Lidl fait des dons de jusqu’à CHF 650 000.- aux clubs de swiss unihockey. 
➡️ Télécharge l’appli Lidl Plus et active l’action!
Apple-App-Store: https://apps.apple.com/ch/app/lidl-plus/id1238611143?l=fr
Google-Play-Store: https://play.google.com/store/apps/details?id=com.lidl.eci.lidlplus&amp;hl=fr
#LidlCH #Unihockey #Support #Collecte 
-----------
🤩 Partecipa alla raccolta e con un po’ di fortuna, fino al 23.10.22, avrai la possibilità di vincere biglietti per i mondiali di unihockey in Svizzera! Chi deve saperlo? 😉 Tagga nei commenti i tuoi amici appassionati di unihockey.
☝️ Con l’app Lidl Plus puoi raccogliere punti automaticamente a ogni acquisto. Ogni CHF 10.- di spesa riceverai un punto. Con 10 punti avrai completato una scheda e potrai sostenere un’associazione di unihockey di tua scelta. Doniamo fino a CHF 650‘000.- alle associazioni svizzere di unihockey. 
➡️ Scarica l’app Lidl Plus e attiva l’azione!
Apple-App-Store: https://apps.apple.com/ch/app/lidl-plus/id1238611143?l=it
Google-Play-Store: https://play.google.com/store/apps/details?id=com.lidl.eci.lidlplus&amp;hl=it
#LidlCH #Support #Unihockey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1519428"/>
                  </a:ext>
                </a:extLst>
              </a:tr>
            </a:tbl>
          </a:graphicData>
        </a:graphic>
      </p:graphicFrame>
      <p:sp>
        <p:nvSpPr>
          <p:cNvPr id="4" name="Text Placeholder 3">
            <a:extLst>
              <a:ext uri="{FF2B5EF4-FFF2-40B4-BE49-F238E27FC236}">
                <a16:creationId xmlns:a16="http://schemas.microsoft.com/office/drawing/2014/main" id="{F0A10813-800D-4BE8-BBFE-F55E681AAAE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268148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843A-8494-4E78-A94D-F89E029DD1A0}"/>
              </a:ext>
            </a:extLst>
          </p:cNvPr>
          <p:cNvSpPr>
            <a:spLocks noGrp="1"/>
          </p:cNvSpPr>
          <p:nvPr>
            <p:ph type="title"/>
          </p:nvPr>
        </p:nvSpPr>
        <p:spPr/>
        <p:txBody>
          <a:bodyPr/>
          <a:lstStyle/>
          <a:p>
            <a:r>
              <a:rPr lang="en-US"/>
              <a:t>Facebook Original Own Posts Table | Lidl Schweiz - Suisse - Svizzera - 15 of 26</a:t>
            </a:r>
          </a:p>
        </p:txBody>
      </p:sp>
      <p:graphicFrame>
        <p:nvGraphicFramePr>
          <p:cNvPr id="5" name="Table Placeholder 4">
            <a:extLst>
              <a:ext uri="{FF2B5EF4-FFF2-40B4-BE49-F238E27FC236}">
                <a16:creationId xmlns:a16="http://schemas.microsoft.com/office/drawing/2014/main" id="{63FC162A-DFCA-4F85-96E0-DDF181174F22}"/>
              </a:ext>
            </a:extLst>
          </p:cNvPr>
          <p:cNvGraphicFramePr>
            <a:graphicFrameLocks noGrp="1"/>
          </p:cNvGraphicFramePr>
          <p:nvPr>
            <p:ph type="tbl" sz="quarter" idx="13"/>
            <p:extLst>
              <p:ext uri="{D42A27DB-BD31-4B8C-83A1-F6EECF244321}">
                <p14:modId xmlns:p14="http://schemas.microsoft.com/office/powerpoint/2010/main" val="395092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37004792"/>
                    </a:ext>
                  </a:extLst>
                </a:gridCol>
                <a:gridCol w="905256">
                  <a:extLst>
                    <a:ext uri="{9D8B030D-6E8A-4147-A177-3AD203B41FA5}">
                      <a16:colId xmlns:a16="http://schemas.microsoft.com/office/drawing/2014/main" val="1823218549"/>
                    </a:ext>
                  </a:extLst>
                </a:gridCol>
                <a:gridCol w="329184">
                  <a:extLst>
                    <a:ext uri="{9D8B030D-6E8A-4147-A177-3AD203B41FA5}">
                      <a16:colId xmlns:a16="http://schemas.microsoft.com/office/drawing/2014/main" val="1434389651"/>
                    </a:ext>
                  </a:extLst>
                </a:gridCol>
                <a:gridCol w="329184">
                  <a:extLst>
                    <a:ext uri="{9D8B030D-6E8A-4147-A177-3AD203B41FA5}">
                      <a16:colId xmlns:a16="http://schemas.microsoft.com/office/drawing/2014/main" val="1171287183"/>
                    </a:ext>
                  </a:extLst>
                </a:gridCol>
                <a:gridCol w="329184">
                  <a:extLst>
                    <a:ext uri="{9D8B030D-6E8A-4147-A177-3AD203B41FA5}">
                      <a16:colId xmlns:a16="http://schemas.microsoft.com/office/drawing/2014/main" val="3576635657"/>
                    </a:ext>
                  </a:extLst>
                </a:gridCol>
                <a:gridCol w="329184">
                  <a:extLst>
                    <a:ext uri="{9D8B030D-6E8A-4147-A177-3AD203B41FA5}">
                      <a16:colId xmlns:a16="http://schemas.microsoft.com/office/drawing/2014/main" val="909720906"/>
                    </a:ext>
                  </a:extLst>
                </a:gridCol>
                <a:gridCol w="329184">
                  <a:extLst>
                    <a:ext uri="{9D8B030D-6E8A-4147-A177-3AD203B41FA5}">
                      <a16:colId xmlns:a16="http://schemas.microsoft.com/office/drawing/2014/main" val="3974947668"/>
                    </a:ext>
                  </a:extLst>
                </a:gridCol>
                <a:gridCol w="329184">
                  <a:extLst>
                    <a:ext uri="{9D8B030D-6E8A-4147-A177-3AD203B41FA5}">
                      <a16:colId xmlns:a16="http://schemas.microsoft.com/office/drawing/2014/main" val="3306313761"/>
                    </a:ext>
                  </a:extLst>
                </a:gridCol>
                <a:gridCol w="329184">
                  <a:extLst>
                    <a:ext uri="{9D8B030D-6E8A-4147-A177-3AD203B41FA5}">
                      <a16:colId xmlns:a16="http://schemas.microsoft.com/office/drawing/2014/main" val="3554114056"/>
                    </a:ext>
                  </a:extLst>
                </a:gridCol>
                <a:gridCol w="329184">
                  <a:extLst>
                    <a:ext uri="{9D8B030D-6E8A-4147-A177-3AD203B41FA5}">
                      <a16:colId xmlns:a16="http://schemas.microsoft.com/office/drawing/2014/main" val="819268379"/>
                    </a:ext>
                  </a:extLst>
                </a:gridCol>
                <a:gridCol w="329184">
                  <a:extLst>
                    <a:ext uri="{9D8B030D-6E8A-4147-A177-3AD203B41FA5}">
                      <a16:colId xmlns:a16="http://schemas.microsoft.com/office/drawing/2014/main" val="3900836087"/>
                    </a:ext>
                  </a:extLst>
                </a:gridCol>
                <a:gridCol w="329184">
                  <a:extLst>
                    <a:ext uri="{9D8B030D-6E8A-4147-A177-3AD203B41FA5}">
                      <a16:colId xmlns:a16="http://schemas.microsoft.com/office/drawing/2014/main" val="2428949896"/>
                    </a:ext>
                  </a:extLst>
                </a:gridCol>
                <a:gridCol w="329184">
                  <a:extLst>
                    <a:ext uri="{9D8B030D-6E8A-4147-A177-3AD203B41FA5}">
                      <a16:colId xmlns:a16="http://schemas.microsoft.com/office/drawing/2014/main" val="1333348285"/>
                    </a:ext>
                  </a:extLst>
                </a:gridCol>
                <a:gridCol w="329184">
                  <a:extLst>
                    <a:ext uri="{9D8B030D-6E8A-4147-A177-3AD203B41FA5}">
                      <a16:colId xmlns:a16="http://schemas.microsoft.com/office/drawing/2014/main" val="1836526634"/>
                    </a:ext>
                  </a:extLst>
                </a:gridCol>
                <a:gridCol w="329184">
                  <a:extLst>
                    <a:ext uri="{9D8B030D-6E8A-4147-A177-3AD203B41FA5}">
                      <a16:colId xmlns:a16="http://schemas.microsoft.com/office/drawing/2014/main" val="1748712283"/>
                    </a:ext>
                  </a:extLst>
                </a:gridCol>
                <a:gridCol w="329184">
                  <a:extLst>
                    <a:ext uri="{9D8B030D-6E8A-4147-A177-3AD203B41FA5}">
                      <a16:colId xmlns:a16="http://schemas.microsoft.com/office/drawing/2014/main" val="3509792409"/>
                    </a:ext>
                  </a:extLst>
                </a:gridCol>
                <a:gridCol w="329184">
                  <a:extLst>
                    <a:ext uri="{9D8B030D-6E8A-4147-A177-3AD203B41FA5}">
                      <a16:colId xmlns:a16="http://schemas.microsoft.com/office/drawing/2014/main" val="1524202640"/>
                    </a:ext>
                  </a:extLst>
                </a:gridCol>
                <a:gridCol w="329184">
                  <a:extLst>
                    <a:ext uri="{9D8B030D-6E8A-4147-A177-3AD203B41FA5}">
                      <a16:colId xmlns:a16="http://schemas.microsoft.com/office/drawing/2014/main" val="3065468818"/>
                    </a:ext>
                  </a:extLst>
                </a:gridCol>
                <a:gridCol w="329184">
                  <a:extLst>
                    <a:ext uri="{9D8B030D-6E8A-4147-A177-3AD203B41FA5}">
                      <a16:colId xmlns:a16="http://schemas.microsoft.com/office/drawing/2014/main" val="1179385451"/>
                    </a:ext>
                  </a:extLst>
                </a:gridCol>
                <a:gridCol w="329184">
                  <a:extLst>
                    <a:ext uri="{9D8B030D-6E8A-4147-A177-3AD203B41FA5}">
                      <a16:colId xmlns:a16="http://schemas.microsoft.com/office/drawing/2014/main" val="59296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950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- 2022-10-18 10:30:00</a:t>
                      </a:r>
                      <a:r>
                        <a:rPr kumimoji="0" lang="en-US" sz="1000" b="0" i="0" u="none" strike="noStrike" kern="1200" cap="none" spc="0" normalizeH="0" baseline="0" noProof="0">
                          <a:ln>
                            <a:noFill/>
                          </a:ln>
                          <a:solidFill>
                            <a:prstClr val="black"/>
                          </a:solidFill>
                          <a:effectLst/>
                          <a:uLnTx/>
                          <a:uFillTx/>
                          <a:latin typeface="+mn-lt"/>
                          <a:ea typeface="+mn-ea"/>
                          <a:cs typeface="+mn-cs"/>
                        </a:rPr>
                        <a:t>
 Jetzt VIP-Tickets für das grösste Schweizer Indoor Hiphop Festival am 5. November im Hallenstadion (ZH) gewinnen. 🎉 Wir verlosen 1x2 VIP-Tickets!
🤩 Am Rap City Festival stehen internationale Mega-Stars und die besten Schweizer Rap-Talente an einem Tag im Hallenstadion auf der Bühne.❗️Und auch Du kannst mit dabei sein.
➡️ Kommentiere bis zum 23.10.22 um 23:59 Uhr unter diesem Beitrag mit Deinem Lieblings-Festival-Emoji und markiere die Person, mit der Du das Festival erleben möchtest. 🤝
Viel Glück! 🍀
#LidlCH #Festival #Hiphop #Rapcity #Zürich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6734159"/>
                  </a:ext>
                </a:extLst>
              </a:tr>
            </a:tbl>
          </a:graphicData>
        </a:graphic>
      </p:graphicFrame>
      <p:sp>
        <p:nvSpPr>
          <p:cNvPr id="4" name="Text Placeholder 3">
            <a:extLst>
              <a:ext uri="{FF2B5EF4-FFF2-40B4-BE49-F238E27FC236}">
                <a16:creationId xmlns:a16="http://schemas.microsoft.com/office/drawing/2014/main" id="{62D19BBA-8F01-461A-9A61-293686D3D95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202107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E0528-D1EA-463C-8D9F-77BB9BFF9990}"/>
              </a:ext>
            </a:extLst>
          </p:cNvPr>
          <p:cNvSpPr>
            <a:spLocks noGrp="1"/>
          </p:cNvSpPr>
          <p:nvPr>
            <p:ph type="title"/>
          </p:nvPr>
        </p:nvSpPr>
        <p:spPr/>
        <p:txBody>
          <a:bodyPr/>
          <a:lstStyle/>
          <a:p>
            <a:r>
              <a:rPr lang="en-US"/>
              <a:t>Facebook Original Own Posts Table | Lidl Schweiz - Suisse - Svizzera - 16 of 26</a:t>
            </a:r>
          </a:p>
        </p:txBody>
      </p:sp>
      <p:graphicFrame>
        <p:nvGraphicFramePr>
          <p:cNvPr id="5" name="Table Placeholder 4">
            <a:extLst>
              <a:ext uri="{FF2B5EF4-FFF2-40B4-BE49-F238E27FC236}">
                <a16:creationId xmlns:a16="http://schemas.microsoft.com/office/drawing/2014/main" id="{A87506FC-CA46-46B0-BFEA-CAA9A5DDF2BB}"/>
              </a:ext>
            </a:extLst>
          </p:cNvPr>
          <p:cNvGraphicFramePr>
            <a:graphicFrameLocks noGrp="1"/>
          </p:cNvGraphicFramePr>
          <p:nvPr>
            <p:ph type="tbl" sz="quarter" idx="13"/>
            <p:extLst>
              <p:ext uri="{D42A27DB-BD31-4B8C-83A1-F6EECF244321}">
                <p14:modId xmlns:p14="http://schemas.microsoft.com/office/powerpoint/2010/main" val="2556168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9965737"/>
                    </a:ext>
                  </a:extLst>
                </a:gridCol>
                <a:gridCol w="905256">
                  <a:extLst>
                    <a:ext uri="{9D8B030D-6E8A-4147-A177-3AD203B41FA5}">
                      <a16:colId xmlns:a16="http://schemas.microsoft.com/office/drawing/2014/main" val="288374192"/>
                    </a:ext>
                  </a:extLst>
                </a:gridCol>
                <a:gridCol w="329184">
                  <a:extLst>
                    <a:ext uri="{9D8B030D-6E8A-4147-A177-3AD203B41FA5}">
                      <a16:colId xmlns:a16="http://schemas.microsoft.com/office/drawing/2014/main" val="2585254942"/>
                    </a:ext>
                  </a:extLst>
                </a:gridCol>
                <a:gridCol w="329184">
                  <a:extLst>
                    <a:ext uri="{9D8B030D-6E8A-4147-A177-3AD203B41FA5}">
                      <a16:colId xmlns:a16="http://schemas.microsoft.com/office/drawing/2014/main" val="3670534997"/>
                    </a:ext>
                  </a:extLst>
                </a:gridCol>
                <a:gridCol w="329184">
                  <a:extLst>
                    <a:ext uri="{9D8B030D-6E8A-4147-A177-3AD203B41FA5}">
                      <a16:colId xmlns:a16="http://schemas.microsoft.com/office/drawing/2014/main" val="2340120906"/>
                    </a:ext>
                  </a:extLst>
                </a:gridCol>
                <a:gridCol w="329184">
                  <a:extLst>
                    <a:ext uri="{9D8B030D-6E8A-4147-A177-3AD203B41FA5}">
                      <a16:colId xmlns:a16="http://schemas.microsoft.com/office/drawing/2014/main" val="2393924334"/>
                    </a:ext>
                  </a:extLst>
                </a:gridCol>
                <a:gridCol w="329184">
                  <a:extLst>
                    <a:ext uri="{9D8B030D-6E8A-4147-A177-3AD203B41FA5}">
                      <a16:colId xmlns:a16="http://schemas.microsoft.com/office/drawing/2014/main" val="164090943"/>
                    </a:ext>
                  </a:extLst>
                </a:gridCol>
                <a:gridCol w="329184">
                  <a:extLst>
                    <a:ext uri="{9D8B030D-6E8A-4147-A177-3AD203B41FA5}">
                      <a16:colId xmlns:a16="http://schemas.microsoft.com/office/drawing/2014/main" val="1369645538"/>
                    </a:ext>
                  </a:extLst>
                </a:gridCol>
                <a:gridCol w="329184">
                  <a:extLst>
                    <a:ext uri="{9D8B030D-6E8A-4147-A177-3AD203B41FA5}">
                      <a16:colId xmlns:a16="http://schemas.microsoft.com/office/drawing/2014/main" val="2567205738"/>
                    </a:ext>
                  </a:extLst>
                </a:gridCol>
                <a:gridCol w="329184">
                  <a:extLst>
                    <a:ext uri="{9D8B030D-6E8A-4147-A177-3AD203B41FA5}">
                      <a16:colId xmlns:a16="http://schemas.microsoft.com/office/drawing/2014/main" val="1350644860"/>
                    </a:ext>
                  </a:extLst>
                </a:gridCol>
                <a:gridCol w="329184">
                  <a:extLst>
                    <a:ext uri="{9D8B030D-6E8A-4147-A177-3AD203B41FA5}">
                      <a16:colId xmlns:a16="http://schemas.microsoft.com/office/drawing/2014/main" val="973237890"/>
                    </a:ext>
                  </a:extLst>
                </a:gridCol>
                <a:gridCol w="329184">
                  <a:extLst>
                    <a:ext uri="{9D8B030D-6E8A-4147-A177-3AD203B41FA5}">
                      <a16:colId xmlns:a16="http://schemas.microsoft.com/office/drawing/2014/main" val="2403641612"/>
                    </a:ext>
                  </a:extLst>
                </a:gridCol>
                <a:gridCol w="329184">
                  <a:extLst>
                    <a:ext uri="{9D8B030D-6E8A-4147-A177-3AD203B41FA5}">
                      <a16:colId xmlns:a16="http://schemas.microsoft.com/office/drawing/2014/main" val="483685944"/>
                    </a:ext>
                  </a:extLst>
                </a:gridCol>
                <a:gridCol w="329184">
                  <a:extLst>
                    <a:ext uri="{9D8B030D-6E8A-4147-A177-3AD203B41FA5}">
                      <a16:colId xmlns:a16="http://schemas.microsoft.com/office/drawing/2014/main" val="3770361785"/>
                    </a:ext>
                  </a:extLst>
                </a:gridCol>
                <a:gridCol w="329184">
                  <a:extLst>
                    <a:ext uri="{9D8B030D-6E8A-4147-A177-3AD203B41FA5}">
                      <a16:colId xmlns:a16="http://schemas.microsoft.com/office/drawing/2014/main" val="1822020954"/>
                    </a:ext>
                  </a:extLst>
                </a:gridCol>
                <a:gridCol w="329184">
                  <a:extLst>
                    <a:ext uri="{9D8B030D-6E8A-4147-A177-3AD203B41FA5}">
                      <a16:colId xmlns:a16="http://schemas.microsoft.com/office/drawing/2014/main" val="402520669"/>
                    </a:ext>
                  </a:extLst>
                </a:gridCol>
                <a:gridCol w="329184">
                  <a:extLst>
                    <a:ext uri="{9D8B030D-6E8A-4147-A177-3AD203B41FA5}">
                      <a16:colId xmlns:a16="http://schemas.microsoft.com/office/drawing/2014/main" val="854808147"/>
                    </a:ext>
                  </a:extLst>
                </a:gridCol>
                <a:gridCol w="329184">
                  <a:extLst>
                    <a:ext uri="{9D8B030D-6E8A-4147-A177-3AD203B41FA5}">
                      <a16:colId xmlns:a16="http://schemas.microsoft.com/office/drawing/2014/main" val="183945186"/>
                    </a:ext>
                  </a:extLst>
                </a:gridCol>
                <a:gridCol w="329184">
                  <a:extLst>
                    <a:ext uri="{9D8B030D-6E8A-4147-A177-3AD203B41FA5}">
                      <a16:colId xmlns:a16="http://schemas.microsoft.com/office/drawing/2014/main" val="530761992"/>
                    </a:ext>
                  </a:extLst>
                </a:gridCol>
                <a:gridCol w="329184">
                  <a:extLst>
                    <a:ext uri="{9D8B030D-6E8A-4147-A177-3AD203B41FA5}">
                      <a16:colId xmlns:a16="http://schemas.microsoft.com/office/drawing/2014/main" val="718725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7704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- 2022-10-17 10:30:01</a:t>
                      </a:r>
                      <a:r>
                        <a:rPr kumimoji="0" lang="en-US" sz="1000" b="0" i="0" u="none" strike="noStrike" kern="1200" cap="none" spc="0" normalizeH="0" baseline="0" noProof="0">
                          <a:ln>
                            <a:noFill/>
                          </a:ln>
                          <a:solidFill>
                            <a:prstClr val="black"/>
                          </a:solidFill>
                          <a:effectLst/>
                          <a:uLnTx/>
                          <a:uFillTx/>
                          <a:latin typeface="+mn-lt"/>
                          <a:ea typeface="+mn-ea"/>
                          <a:cs typeface="+mn-cs"/>
                        </a:rPr>
                        <a:t>
 Kooky jetzt ou bi üs z Bärn im Loeb! 🤩 Nutzt Du Kooky auch schon?
Wir setzen uns im Rahmen der Sauberkeits-Charta für eine saubere Stadt Bern ein. Deshalb findest Du ab jetzt Kooky Cups in Deiner Lidl Filiale im Loeb.
Merci für Dein Engagement. Deine Alternative zum Routine-Abfall. 💚
#LidlCH #Kooky #Bärn #Nachhaltigkeit #SameTasteNoWaste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5798317"/>
                  </a:ext>
                </a:extLst>
              </a:tr>
            </a:tbl>
          </a:graphicData>
        </a:graphic>
      </p:graphicFrame>
      <p:sp>
        <p:nvSpPr>
          <p:cNvPr id="4" name="Text Placeholder 3">
            <a:extLst>
              <a:ext uri="{FF2B5EF4-FFF2-40B4-BE49-F238E27FC236}">
                <a16:creationId xmlns:a16="http://schemas.microsoft.com/office/drawing/2014/main" id="{B1D69641-B30A-4952-8800-CC3B67AB0E6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92106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7948-47B6-4658-B8E4-66FEB9223D3D}"/>
              </a:ext>
            </a:extLst>
          </p:cNvPr>
          <p:cNvSpPr>
            <a:spLocks noGrp="1"/>
          </p:cNvSpPr>
          <p:nvPr>
            <p:ph type="title"/>
          </p:nvPr>
        </p:nvSpPr>
        <p:spPr/>
        <p:txBody>
          <a:bodyPr/>
          <a:lstStyle/>
          <a:p>
            <a:r>
              <a:rPr lang="en-US"/>
              <a:t>Facebook Original Own Posts Table | Lidl Schweiz - Suisse - Svizzera - 17 of 26</a:t>
            </a:r>
          </a:p>
        </p:txBody>
      </p:sp>
      <p:graphicFrame>
        <p:nvGraphicFramePr>
          <p:cNvPr id="5" name="Table Placeholder 4">
            <a:extLst>
              <a:ext uri="{FF2B5EF4-FFF2-40B4-BE49-F238E27FC236}">
                <a16:creationId xmlns:a16="http://schemas.microsoft.com/office/drawing/2014/main" id="{FDB024D1-EC98-4AED-AAD1-B2D360561CC7}"/>
              </a:ext>
            </a:extLst>
          </p:cNvPr>
          <p:cNvGraphicFramePr>
            <a:graphicFrameLocks noGrp="1"/>
          </p:cNvGraphicFramePr>
          <p:nvPr>
            <p:ph type="tbl" sz="quarter" idx="13"/>
            <p:extLst>
              <p:ext uri="{D42A27DB-BD31-4B8C-83A1-F6EECF244321}">
                <p14:modId xmlns:p14="http://schemas.microsoft.com/office/powerpoint/2010/main" val="256729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12938438"/>
                    </a:ext>
                  </a:extLst>
                </a:gridCol>
                <a:gridCol w="905256">
                  <a:extLst>
                    <a:ext uri="{9D8B030D-6E8A-4147-A177-3AD203B41FA5}">
                      <a16:colId xmlns:a16="http://schemas.microsoft.com/office/drawing/2014/main" val="2014581843"/>
                    </a:ext>
                  </a:extLst>
                </a:gridCol>
                <a:gridCol w="329184">
                  <a:extLst>
                    <a:ext uri="{9D8B030D-6E8A-4147-A177-3AD203B41FA5}">
                      <a16:colId xmlns:a16="http://schemas.microsoft.com/office/drawing/2014/main" val="3058818229"/>
                    </a:ext>
                  </a:extLst>
                </a:gridCol>
                <a:gridCol w="329184">
                  <a:extLst>
                    <a:ext uri="{9D8B030D-6E8A-4147-A177-3AD203B41FA5}">
                      <a16:colId xmlns:a16="http://schemas.microsoft.com/office/drawing/2014/main" val="3380687054"/>
                    </a:ext>
                  </a:extLst>
                </a:gridCol>
                <a:gridCol w="329184">
                  <a:extLst>
                    <a:ext uri="{9D8B030D-6E8A-4147-A177-3AD203B41FA5}">
                      <a16:colId xmlns:a16="http://schemas.microsoft.com/office/drawing/2014/main" val="3888244584"/>
                    </a:ext>
                  </a:extLst>
                </a:gridCol>
                <a:gridCol w="329184">
                  <a:extLst>
                    <a:ext uri="{9D8B030D-6E8A-4147-A177-3AD203B41FA5}">
                      <a16:colId xmlns:a16="http://schemas.microsoft.com/office/drawing/2014/main" val="795789634"/>
                    </a:ext>
                  </a:extLst>
                </a:gridCol>
                <a:gridCol w="329184">
                  <a:extLst>
                    <a:ext uri="{9D8B030D-6E8A-4147-A177-3AD203B41FA5}">
                      <a16:colId xmlns:a16="http://schemas.microsoft.com/office/drawing/2014/main" val="878611853"/>
                    </a:ext>
                  </a:extLst>
                </a:gridCol>
                <a:gridCol w="329184">
                  <a:extLst>
                    <a:ext uri="{9D8B030D-6E8A-4147-A177-3AD203B41FA5}">
                      <a16:colId xmlns:a16="http://schemas.microsoft.com/office/drawing/2014/main" val="766983920"/>
                    </a:ext>
                  </a:extLst>
                </a:gridCol>
                <a:gridCol w="329184">
                  <a:extLst>
                    <a:ext uri="{9D8B030D-6E8A-4147-A177-3AD203B41FA5}">
                      <a16:colId xmlns:a16="http://schemas.microsoft.com/office/drawing/2014/main" val="3175745463"/>
                    </a:ext>
                  </a:extLst>
                </a:gridCol>
                <a:gridCol w="329184">
                  <a:extLst>
                    <a:ext uri="{9D8B030D-6E8A-4147-A177-3AD203B41FA5}">
                      <a16:colId xmlns:a16="http://schemas.microsoft.com/office/drawing/2014/main" val="3540608890"/>
                    </a:ext>
                  </a:extLst>
                </a:gridCol>
                <a:gridCol w="329184">
                  <a:extLst>
                    <a:ext uri="{9D8B030D-6E8A-4147-A177-3AD203B41FA5}">
                      <a16:colId xmlns:a16="http://schemas.microsoft.com/office/drawing/2014/main" val="2770073918"/>
                    </a:ext>
                  </a:extLst>
                </a:gridCol>
                <a:gridCol w="329184">
                  <a:extLst>
                    <a:ext uri="{9D8B030D-6E8A-4147-A177-3AD203B41FA5}">
                      <a16:colId xmlns:a16="http://schemas.microsoft.com/office/drawing/2014/main" val="713889745"/>
                    </a:ext>
                  </a:extLst>
                </a:gridCol>
                <a:gridCol w="329184">
                  <a:extLst>
                    <a:ext uri="{9D8B030D-6E8A-4147-A177-3AD203B41FA5}">
                      <a16:colId xmlns:a16="http://schemas.microsoft.com/office/drawing/2014/main" val="2472416412"/>
                    </a:ext>
                  </a:extLst>
                </a:gridCol>
                <a:gridCol w="329184">
                  <a:extLst>
                    <a:ext uri="{9D8B030D-6E8A-4147-A177-3AD203B41FA5}">
                      <a16:colId xmlns:a16="http://schemas.microsoft.com/office/drawing/2014/main" val="61565380"/>
                    </a:ext>
                  </a:extLst>
                </a:gridCol>
                <a:gridCol w="329184">
                  <a:extLst>
                    <a:ext uri="{9D8B030D-6E8A-4147-A177-3AD203B41FA5}">
                      <a16:colId xmlns:a16="http://schemas.microsoft.com/office/drawing/2014/main" val="3420644888"/>
                    </a:ext>
                  </a:extLst>
                </a:gridCol>
                <a:gridCol w="329184">
                  <a:extLst>
                    <a:ext uri="{9D8B030D-6E8A-4147-A177-3AD203B41FA5}">
                      <a16:colId xmlns:a16="http://schemas.microsoft.com/office/drawing/2014/main" val="2799280417"/>
                    </a:ext>
                  </a:extLst>
                </a:gridCol>
                <a:gridCol w="329184">
                  <a:extLst>
                    <a:ext uri="{9D8B030D-6E8A-4147-A177-3AD203B41FA5}">
                      <a16:colId xmlns:a16="http://schemas.microsoft.com/office/drawing/2014/main" val="3811195138"/>
                    </a:ext>
                  </a:extLst>
                </a:gridCol>
                <a:gridCol w="329184">
                  <a:extLst>
                    <a:ext uri="{9D8B030D-6E8A-4147-A177-3AD203B41FA5}">
                      <a16:colId xmlns:a16="http://schemas.microsoft.com/office/drawing/2014/main" val="3891837459"/>
                    </a:ext>
                  </a:extLst>
                </a:gridCol>
                <a:gridCol w="329184">
                  <a:extLst>
                    <a:ext uri="{9D8B030D-6E8A-4147-A177-3AD203B41FA5}">
                      <a16:colId xmlns:a16="http://schemas.microsoft.com/office/drawing/2014/main" val="2021190654"/>
                    </a:ext>
                  </a:extLst>
                </a:gridCol>
                <a:gridCol w="329184">
                  <a:extLst>
                    <a:ext uri="{9D8B030D-6E8A-4147-A177-3AD203B41FA5}">
                      <a16:colId xmlns:a16="http://schemas.microsoft.com/office/drawing/2014/main" val="117326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069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 Schweiz - Suisse - Svizzera - 2022-10-16 10:30:00</a:t>
                      </a:r>
                      <a:r>
                        <a:rPr kumimoji="0" lang="de-DE" sz="1000" b="0" i="0" u="none" strike="noStrike" kern="1200" cap="none" spc="0" normalizeH="0" baseline="0" noProof="0">
                          <a:ln>
                            <a:noFill/>
                          </a:ln>
                          <a:solidFill>
                            <a:prstClr val="black"/>
                          </a:solidFill>
                          <a:effectLst/>
                          <a:uLnTx/>
                          <a:uFillTx/>
                          <a:latin typeface="+mn-lt"/>
                          <a:ea typeface="+mn-ea"/>
                          <a:cs typeface="+mn-cs"/>
                        </a:rPr>
                        <a:t>
 ✨GEWINNSPIEL✨
Wer kennt die Lösung? 😉🥖
🤍Heute ist der internationale Tag des Brotes. 💬Schreibe uns Deine Lösung bis zum 20. Oktober 23:59 in die Kommentare und gewinne mit etwas Glück einen von drei Einkaufsgutscheinen im Wert von CHF 50.-!* Viel Glück! 🍀
☝️Unser Brotsortiment lässt keine Wünsche offen! Brot in allen Variationen ist ein wichtiges Grundnahrungsmittel. Neben der täglichen Frische garantieren wir Dir eine hervorragende Produktqualität und Sortenvielfalt.
*Es werden über Facebook und Instagram insgesamt drei Gutscheine verlost. Erhöhe Deine Chance und nehme über beide Plattformen am Gewinnspiel teil!
#LidlCH #Gewinnspiel #Brot #Welttag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2996426"/>
                  </a:ext>
                </a:extLst>
              </a:tr>
            </a:tbl>
          </a:graphicData>
        </a:graphic>
      </p:graphicFrame>
      <p:sp>
        <p:nvSpPr>
          <p:cNvPr id="4" name="Text Placeholder 3">
            <a:extLst>
              <a:ext uri="{FF2B5EF4-FFF2-40B4-BE49-F238E27FC236}">
                <a16:creationId xmlns:a16="http://schemas.microsoft.com/office/drawing/2014/main" id="{2BE660B8-D7E9-43A7-8D76-156E0137D65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734986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A31D-90D1-4A41-B540-EA25B4B7CDAE}"/>
              </a:ext>
            </a:extLst>
          </p:cNvPr>
          <p:cNvSpPr>
            <a:spLocks noGrp="1"/>
          </p:cNvSpPr>
          <p:nvPr>
            <p:ph type="title"/>
          </p:nvPr>
        </p:nvSpPr>
        <p:spPr/>
        <p:txBody>
          <a:bodyPr/>
          <a:lstStyle/>
          <a:p>
            <a:r>
              <a:rPr lang="en-US"/>
              <a:t>Facebook Original Own Posts Table | Lidl Schweiz - Suisse - Svizzera - 18 of 26</a:t>
            </a:r>
          </a:p>
        </p:txBody>
      </p:sp>
      <p:graphicFrame>
        <p:nvGraphicFramePr>
          <p:cNvPr id="5" name="Table Placeholder 4">
            <a:extLst>
              <a:ext uri="{FF2B5EF4-FFF2-40B4-BE49-F238E27FC236}">
                <a16:creationId xmlns:a16="http://schemas.microsoft.com/office/drawing/2014/main" id="{8640E422-B8BD-4991-88DC-1B67CB8FDF99}"/>
              </a:ext>
            </a:extLst>
          </p:cNvPr>
          <p:cNvGraphicFramePr>
            <a:graphicFrameLocks noGrp="1"/>
          </p:cNvGraphicFramePr>
          <p:nvPr>
            <p:ph type="tbl" sz="quarter" idx="13"/>
            <p:extLst>
              <p:ext uri="{D42A27DB-BD31-4B8C-83A1-F6EECF244321}">
                <p14:modId xmlns:p14="http://schemas.microsoft.com/office/powerpoint/2010/main" val="201384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0913077"/>
                    </a:ext>
                  </a:extLst>
                </a:gridCol>
                <a:gridCol w="905256">
                  <a:extLst>
                    <a:ext uri="{9D8B030D-6E8A-4147-A177-3AD203B41FA5}">
                      <a16:colId xmlns:a16="http://schemas.microsoft.com/office/drawing/2014/main" val="2382224701"/>
                    </a:ext>
                  </a:extLst>
                </a:gridCol>
                <a:gridCol w="329184">
                  <a:extLst>
                    <a:ext uri="{9D8B030D-6E8A-4147-A177-3AD203B41FA5}">
                      <a16:colId xmlns:a16="http://schemas.microsoft.com/office/drawing/2014/main" val="2100549465"/>
                    </a:ext>
                  </a:extLst>
                </a:gridCol>
                <a:gridCol w="329184">
                  <a:extLst>
                    <a:ext uri="{9D8B030D-6E8A-4147-A177-3AD203B41FA5}">
                      <a16:colId xmlns:a16="http://schemas.microsoft.com/office/drawing/2014/main" val="3923786133"/>
                    </a:ext>
                  </a:extLst>
                </a:gridCol>
                <a:gridCol w="329184">
                  <a:extLst>
                    <a:ext uri="{9D8B030D-6E8A-4147-A177-3AD203B41FA5}">
                      <a16:colId xmlns:a16="http://schemas.microsoft.com/office/drawing/2014/main" val="1974510571"/>
                    </a:ext>
                  </a:extLst>
                </a:gridCol>
                <a:gridCol w="329184">
                  <a:extLst>
                    <a:ext uri="{9D8B030D-6E8A-4147-A177-3AD203B41FA5}">
                      <a16:colId xmlns:a16="http://schemas.microsoft.com/office/drawing/2014/main" val="152313277"/>
                    </a:ext>
                  </a:extLst>
                </a:gridCol>
                <a:gridCol w="329184">
                  <a:extLst>
                    <a:ext uri="{9D8B030D-6E8A-4147-A177-3AD203B41FA5}">
                      <a16:colId xmlns:a16="http://schemas.microsoft.com/office/drawing/2014/main" val="2129141022"/>
                    </a:ext>
                  </a:extLst>
                </a:gridCol>
                <a:gridCol w="329184">
                  <a:extLst>
                    <a:ext uri="{9D8B030D-6E8A-4147-A177-3AD203B41FA5}">
                      <a16:colId xmlns:a16="http://schemas.microsoft.com/office/drawing/2014/main" val="2526309438"/>
                    </a:ext>
                  </a:extLst>
                </a:gridCol>
                <a:gridCol w="329184">
                  <a:extLst>
                    <a:ext uri="{9D8B030D-6E8A-4147-A177-3AD203B41FA5}">
                      <a16:colId xmlns:a16="http://schemas.microsoft.com/office/drawing/2014/main" val="3644013647"/>
                    </a:ext>
                  </a:extLst>
                </a:gridCol>
                <a:gridCol w="329184">
                  <a:extLst>
                    <a:ext uri="{9D8B030D-6E8A-4147-A177-3AD203B41FA5}">
                      <a16:colId xmlns:a16="http://schemas.microsoft.com/office/drawing/2014/main" val="827979711"/>
                    </a:ext>
                  </a:extLst>
                </a:gridCol>
                <a:gridCol w="329184">
                  <a:extLst>
                    <a:ext uri="{9D8B030D-6E8A-4147-A177-3AD203B41FA5}">
                      <a16:colId xmlns:a16="http://schemas.microsoft.com/office/drawing/2014/main" val="1897408609"/>
                    </a:ext>
                  </a:extLst>
                </a:gridCol>
                <a:gridCol w="329184">
                  <a:extLst>
                    <a:ext uri="{9D8B030D-6E8A-4147-A177-3AD203B41FA5}">
                      <a16:colId xmlns:a16="http://schemas.microsoft.com/office/drawing/2014/main" val="389818856"/>
                    </a:ext>
                  </a:extLst>
                </a:gridCol>
                <a:gridCol w="329184">
                  <a:extLst>
                    <a:ext uri="{9D8B030D-6E8A-4147-A177-3AD203B41FA5}">
                      <a16:colId xmlns:a16="http://schemas.microsoft.com/office/drawing/2014/main" val="2654859252"/>
                    </a:ext>
                  </a:extLst>
                </a:gridCol>
                <a:gridCol w="329184">
                  <a:extLst>
                    <a:ext uri="{9D8B030D-6E8A-4147-A177-3AD203B41FA5}">
                      <a16:colId xmlns:a16="http://schemas.microsoft.com/office/drawing/2014/main" val="181907361"/>
                    </a:ext>
                  </a:extLst>
                </a:gridCol>
                <a:gridCol w="329184">
                  <a:extLst>
                    <a:ext uri="{9D8B030D-6E8A-4147-A177-3AD203B41FA5}">
                      <a16:colId xmlns:a16="http://schemas.microsoft.com/office/drawing/2014/main" val="3958939455"/>
                    </a:ext>
                  </a:extLst>
                </a:gridCol>
                <a:gridCol w="329184">
                  <a:extLst>
                    <a:ext uri="{9D8B030D-6E8A-4147-A177-3AD203B41FA5}">
                      <a16:colId xmlns:a16="http://schemas.microsoft.com/office/drawing/2014/main" val="3154380379"/>
                    </a:ext>
                  </a:extLst>
                </a:gridCol>
                <a:gridCol w="329184">
                  <a:extLst>
                    <a:ext uri="{9D8B030D-6E8A-4147-A177-3AD203B41FA5}">
                      <a16:colId xmlns:a16="http://schemas.microsoft.com/office/drawing/2014/main" val="247029072"/>
                    </a:ext>
                  </a:extLst>
                </a:gridCol>
                <a:gridCol w="329184">
                  <a:extLst>
                    <a:ext uri="{9D8B030D-6E8A-4147-A177-3AD203B41FA5}">
                      <a16:colId xmlns:a16="http://schemas.microsoft.com/office/drawing/2014/main" val="2729207354"/>
                    </a:ext>
                  </a:extLst>
                </a:gridCol>
                <a:gridCol w="329184">
                  <a:extLst>
                    <a:ext uri="{9D8B030D-6E8A-4147-A177-3AD203B41FA5}">
                      <a16:colId xmlns:a16="http://schemas.microsoft.com/office/drawing/2014/main" val="1592123932"/>
                    </a:ext>
                  </a:extLst>
                </a:gridCol>
                <a:gridCol w="329184">
                  <a:extLst>
                    <a:ext uri="{9D8B030D-6E8A-4147-A177-3AD203B41FA5}">
                      <a16:colId xmlns:a16="http://schemas.microsoft.com/office/drawing/2014/main" val="3297872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8003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Lidl Schweiz - Suisse - Svizzera - 2022-10-15 10:30:00</a:t>
                      </a:r>
                      <a:r>
                        <a:rPr kumimoji="0" lang="de-DE" sz="1000" b="0" i="0" u="none" strike="noStrike" kern="1200" cap="none" spc="0" normalizeH="0" baseline="0" noProof="0">
                          <a:ln>
                            <a:noFill/>
                          </a:ln>
                          <a:solidFill>
                            <a:prstClr val="black"/>
                          </a:solidFill>
                          <a:effectLst/>
                          <a:uLnTx/>
                          <a:uFillTx/>
                          <a:latin typeface="+mn-lt"/>
                          <a:ea typeface="+mn-ea"/>
                          <a:cs typeface="+mn-cs"/>
                        </a:rPr>
                        <a:t>
 Was ist Dein Lieblingsprodukt aus unserem Bio Sortiment? 🥰
Jetzt profitieren! Entdecke ab dem Montag, 17. Oktober, unsere Vielfalt mit attraktiven Angeboten in Deiner Filiale. 🤩
Unser Bio Sortiment wächst für Dich. Geniesse eine noch grössere Vielfalt an nachhaltigen Bio Produkten zum besten Preis bei Lidl Schweiz. Im Einklang mit der Natur setzen wir auf ein breites Angebot von über 300 saisonal und regional hergestellten Bio-Produkten. 💚
#LidlCH #LidlPreis #Bio #Organic #Regional #Saisonal #Sortiment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12888666"/>
                  </a:ext>
                </a:extLst>
              </a:tr>
            </a:tbl>
          </a:graphicData>
        </a:graphic>
      </p:graphicFrame>
      <p:sp>
        <p:nvSpPr>
          <p:cNvPr id="4" name="Text Placeholder 3">
            <a:extLst>
              <a:ext uri="{FF2B5EF4-FFF2-40B4-BE49-F238E27FC236}">
                <a16:creationId xmlns:a16="http://schemas.microsoft.com/office/drawing/2014/main" id="{47554645-DB48-4FA2-B08F-AB70B59B671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613416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68EA-82F4-4BFD-89F0-0A1B61F3EB07}"/>
              </a:ext>
            </a:extLst>
          </p:cNvPr>
          <p:cNvSpPr>
            <a:spLocks noGrp="1"/>
          </p:cNvSpPr>
          <p:nvPr>
            <p:ph type="title"/>
          </p:nvPr>
        </p:nvSpPr>
        <p:spPr/>
        <p:txBody>
          <a:bodyPr/>
          <a:lstStyle/>
          <a:p>
            <a:r>
              <a:rPr lang="en-US"/>
              <a:t>Facebook Original Own Posts Table | Lidl Schweiz - Suisse - Svizzera - 19 of 26</a:t>
            </a:r>
          </a:p>
        </p:txBody>
      </p:sp>
      <p:graphicFrame>
        <p:nvGraphicFramePr>
          <p:cNvPr id="5" name="Table Placeholder 4">
            <a:extLst>
              <a:ext uri="{FF2B5EF4-FFF2-40B4-BE49-F238E27FC236}">
                <a16:creationId xmlns:a16="http://schemas.microsoft.com/office/drawing/2014/main" id="{5F55C339-6980-4642-8849-EB1073281BE6}"/>
              </a:ext>
            </a:extLst>
          </p:cNvPr>
          <p:cNvGraphicFramePr>
            <a:graphicFrameLocks noGrp="1"/>
          </p:cNvGraphicFramePr>
          <p:nvPr>
            <p:ph type="tbl" sz="quarter" idx="13"/>
            <p:extLst>
              <p:ext uri="{D42A27DB-BD31-4B8C-83A1-F6EECF244321}">
                <p14:modId xmlns:p14="http://schemas.microsoft.com/office/powerpoint/2010/main" val="125551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68440407"/>
                    </a:ext>
                  </a:extLst>
                </a:gridCol>
                <a:gridCol w="905256">
                  <a:extLst>
                    <a:ext uri="{9D8B030D-6E8A-4147-A177-3AD203B41FA5}">
                      <a16:colId xmlns:a16="http://schemas.microsoft.com/office/drawing/2014/main" val="4064901191"/>
                    </a:ext>
                  </a:extLst>
                </a:gridCol>
                <a:gridCol w="329184">
                  <a:extLst>
                    <a:ext uri="{9D8B030D-6E8A-4147-A177-3AD203B41FA5}">
                      <a16:colId xmlns:a16="http://schemas.microsoft.com/office/drawing/2014/main" val="2055925075"/>
                    </a:ext>
                  </a:extLst>
                </a:gridCol>
                <a:gridCol w="329184">
                  <a:extLst>
                    <a:ext uri="{9D8B030D-6E8A-4147-A177-3AD203B41FA5}">
                      <a16:colId xmlns:a16="http://schemas.microsoft.com/office/drawing/2014/main" val="3753495122"/>
                    </a:ext>
                  </a:extLst>
                </a:gridCol>
                <a:gridCol w="329184">
                  <a:extLst>
                    <a:ext uri="{9D8B030D-6E8A-4147-A177-3AD203B41FA5}">
                      <a16:colId xmlns:a16="http://schemas.microsoft.com/office/drawing/2014/main" val="2918524107"/>
                    </a:ext>
                  </a:extLst>
                </a:gridCol>
                <a:gridCol w="329184">
                  <a:extLst>
                    <a:ext uri="{9D8B030D-6E8A-4147-A177-3AD203B41FA5}">
                      <a16:colId xmlns:a16="http://schemas.microsoft.com/office/drawing/2014/main" val="3441877099"/>
                    </a:ext>
                  </a:extLst>
                </a:gridCol>
                <a:gridCol w="329184">
                  <a:extLst>
                    <a:ext uri="{9D8B030D-6E8A-4147-A177-3AD203B41FA5}">
                      <a16:colId xmlns:a16="http://schemas.microsoft.com/office/drawing/2014/main" val="2021276664"/>
                    </a:ext>
                  </a:extLst>
                </a:gridCol>
                <a:gridCol w="329184">
                  <a:extLst>
                    <a:ext uri="{9D8B030D-6E8A-4147-A177-3AD203B41FA5}">
                      <a16:colId xmlns:a16="http://schemas.microsoft.com/office/drawing/2014/main" val="1224177110"/>
                    </a:ext>
                  </a:extLst>
                </a:gridCol>
                <a:gridCol w="329184">
                  <a:extLst>
                    <a:ext uri="{9D8B030D-6E8A-4147-A177-3AD203B41FA5}">
                      <a16:colId xmlns:a16="http://schemas.microsoft.com/office/drawing/2014/main" val="1775105843"/>
                    </a:ext>
                  </a:extLst>
                </a:gridCol>
                <a:gridCol w="329184">
                  <a:extLst>
                    <a:ext uri="{9D8B030D-6E8A-4147-A177-3AD203B41FA5}">
                      <a16:colId xmlns:a16="http://schemas.microsoft.com/office/drawing/2014/main" val="2794844603"/>
                    </a:ext>
                  </a:extLst>
                </a:gridCol>
                <a:gridCol w="329184">
                  <a:extLst>
                    <a:ext uri="{9D8B030D-6E8A-4147-A177-3AD203B41FA5}">
                      <a16:colId xmlns:a16="http://schemas.microsoft.com/office/drawing/2014/main" val="633829638"/>
                    </a:ext>
                  </a:extLst>
                </a:gridCol>
                <a:gridCol w="329184">
                  <a:extLst>
                    <a:ext uri="{9D8B030D-6E8A-4147-A177-3AD203B41FA5}">
                      <a16:colId xmlns:a16="http://schemas.microsoft.com/office/drawing/2014/main" val="1043543580"/>
                    </a:ext>
                  </a:extLst>
                </a:gridCol>
                <a:gridCol w="329184">
                  <a:extLst>
                    <a:ext uri="{9D8B030D-6E8A-4147-A177-3AD203B41FA5}">
                      <a16:colId xmlns:a16="http://schemas.microsoft.com/office/drawing/2014/main" val="3824542423"/>
                    </a:ext>
                  </a:extLst>
                </a:gridCol>
                <a:gridCol w="329184">
                  <a:extLst>
                    <a:ext uri="{9D8B030D-6E8A-4147-A177-3AD203B41FA5}">
                      <a16:colId xmlns:a16="http://schemas.microsoft.com/office/drawing/2014/main" val="3298368950"/>
                    </a:ext>
                  </a:extLst>
                </a:gridCol>
                <a:gridCol w="329184">
                  <a:extLst>
                    <a:ext uri="{9D8B030D-6E8A-4147-A177-3AD203B41FA5}">
                      <a16:colId xmlns:a16="http://schemas.microsoft.com/office/drawing/2014/main" val="443194002"/>
                    </a:ext>
                  </a:extLst>
                </a:gridCol>
                <a:gridCol w="329184">
                  <a:extLst>
                    <a:ext uri="{9D8B030D-6E8A-4147-A177-3AD203B41FA5}">
                      <a16:colId xmlns:a16="http://schemas.microsoft.com/office/drawing/2014/main" val="2708075835"/>
                    </a:ext>
                  </a:extLst>
                </a:gridCol>
                <a:gridCol w="329184">
                  <a:extLst>
                    <a:ext uri="{9D8B030D-6E8A-4147-A177-3AD203B41FA5}">
                      <a16:colId xmlns:a16="http://schemas.microsoft.com/office/drawing/2014/main" val="3973845964"/>
                    </a:ext>
                  </a:extLst>
                </a:gridCol>
                <a:gridCol w="329184">
                  <a:extLst>
                    <a:ext uri="{9D8B030D-6E8A-4147-A177-3AD203B41FA5}">
                      <a16:colId xmlns:a16="http://schemas.microsoft.com/office/drawing/2014/main" val="2384293357"/>
                    </a:ext>
                  </a:extLst>
                </a:gridCol>
                <a:gridCol w="329184">
                  <a:extLst>
                    <a:ext uri="{9D8B030D-6E8A-4147-A177-3AD203B41FA5}">
                      <a16:colId xmlns:a16="http://schemas.microsoft.com/office/drawing/2014/main" val="2997804559"/>
                    </a:ext>
                  </a:extLst>
                </a:gridCol>
                <a:gridCol w="329184">
                  <a:extLst>
                    <a:ext uri="{9D8B030D-6E8A-4147-A177-3AD203B41FA5}">
                      <a16:colId xmlns:a16="http://schemas.microsoft.com/office/drawing/2014/main" val="382954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5828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- 2022-10-14 10:30:00</a:t>
                      </a:r>
                      <a:r>
                        <a:rPr kumimoji="0" lang="en-US" sz="1000" b="0" i="0" u="none" strike="noStrike" kern="1200" cap="none" spc="0" normalizeH="0" baseline="0" noProof="0">
                          <a:ln>
                            <a:noFill/>
                          </a:ln>
                          <a:solidFill>
                            <a:prstClr val="black"/>
                          </a:solidFill>
                          <a:effectLst/>
                          <a:uLnTx/>
                          <a:uFillTx/>
                          <a:latin typeface="+mn-lt"/>
                          <a:ea typeface="+mn-ea"/>
                          <a:cs typeface="+mn-cs"/>
                        </a:rPr>
                        <a:t>
 Team Fondue Chinoise oder Team Käsefondue? 😉
🫕 Die Fonduezeit kann definitiv starten. Deshalb findest Du ab dem Donnerstag, 13. Oktober, tolle Aktionen für Deinen nächsten Fondue Chinoise Abend. Natürlich haben wir auch für das Team Käsefondue die passenden Angebote in der Filiale. 🤝
#LidlCH #Fondue #Chinoise #Käse #Schweiz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1191701"/>
                  </a:ext>
                </a:extLst>
              </a:tr>
            </a:tbl>
          </a:graphicData>
        </a:graphic>
      </p:graphicFrame>
      <p:sp>
        <p:nvSpPr>
          <p:cNvPr id="4" name="Text Placeholder 3">
            <a:extLst>
              <a:ext uri="{FF2B5EF4-FFF2-40B4-BE49-F238E27FC236}">
                <a16:creationId xmlns:a16="http://schemas.microsoft.com/office/drawing/2014/main" id="{FA1AC82A-132C-4874-B797-EDE7592C9F5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4963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1D9E6-D656-4D5C-B92F-0A60D3BBD272}"/>
              </a:ext>
            </a:extLst>
          </p:cNvPr>
          <p:cNvSpPr>
            <a:spLocks noGrp="1"/>
          </p:cNvSpPr>
          <p:nvPr>
            <p:ph type="title"/>
          </p:nvPr>
        </p:nvSpPr>
        <p:spPr/>
        <p:txBody>
          <a:bodyPr/>
          <a:lstStyle/>
          <a:p>
            <a:r>
              <a:rPr lang="en-US"/>
              <a:t>Facebook Original Own Posts Table | Lidl Schweiz - Suisse - Svizzera - 20 of 26</a:t>
            </a:r>
          </a:p>
        </p:txBody>
      </p:sp>
      <p:graphicFrame>
        <p:nvGraphicFramePr>
          <p:cNvPr id="5" name="Table Placeholder 4">
            <a:extLst>
              <a:ext uri="{FF2B5EF4-FFF2-40B4-BE49-F238E27FC236}">
                <a16:creationId xmlns:a16="http://schemas.microsoft.com/office/drawing/2014/main" id="{9A8B9A89-6100-4218-8E3A-52281C6F5145}"/>
              </a:ext>
            </a:extLst>
          </p:cNvPr>
          <p:cNvGraphicFramePr>
            <a:graphicFrameLocks noGrp="1"/>
          </p:cNvGraphicFramePr>
          <p:nvPr>
            <p:ph type="tbl" sz="quarter" idx="13"/>
            <p:extLst>
              <p:ext uri="{D42A27DB-BD31-4B8C-83A1-F6EECF244321}">
                <p14:modId xmlns:p14="http://schemas.microsoft.com/office/powerpoint/2010/main" val="74063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73892323"/>
                    </a:ext>
                  </a:extLst>
                </a:gridCol>
                <a:gridCol w="905256">
                  <a:extLst>
                    <a:ext uri="{9D8B030D-6E8A-4147-A177-3AD203B41FA5}">
                      <a16:colId xmlns:a16="http://schemas.microsoft.com/office/drawing/2014/main" val="3544256649"/>
                    </a:ext>
                  </a:extLst>
                </a:gridCol>
                <a:gridCol w="329184">
                  <a:extLst>
                    <a:ext uri="{9D8B030D-6E8A-4147-A177-3AD203B41FA5}">
                      <a16:colId xmlns:a16="http://schemas.microsoft.com/office/drawing/2014/main" val="2521219668"/>
                    </a:ext>
                  </a:extLst>
                </a:gridCol>
                <a:gridCol w="329184">
                  <a:extLst>
                    <a:ext uri="{9D8B030D-6E8A-4147-A177-3AD203B41FA5}">
                      <a16:colId xmlns:a16="http://schemas.microsoft.com/office/drawing/2014/main" val="1835986381"/>
                    </a:ext>
                  </a:extLst>
                </a:gridCol>
                <a:gridCol w="329184">
                  <a:extLst>
                    <a:ext uri="{9D8B030D-6E8A-4147-A177-3AD203B41FA5}">
                      <a16:colId xmlns:a16="http://schemas.microsoft.com/office/drawing/2014/main" val="920697430"/>
                    </a:ext>
                  </a:extLst>
                </a:gridCol>
                <a:gridCol w="329184">
                  <a:extLst>
                    <a:ext uri="{9D8B030D-6E8A-4147-A177-3AD203B41FA5}">
                      <a16:colId xmlns:a16="http://schemas.microsoft.com/office/drawing/2014/main" val="2519171089"/>
                    </a:ext>
                  </a:extLst>
                </a:gridCol>
                <a:gridCol w="329184">
                  <a:extLst>
                    <a:ext uri="{9D8B030D-6E8A-4147-A177-3AD203B41FA5}">
                      <a16:colId xmlns:a16="http://schemas.microsoft.com/office/drawing/2014/main" val="3594722445"/>
                    </a:ext>
                  </a:extLst>
                </a:gridCol>
                <a:gridCol w="329184">
                  <a:extLst>
                    <a:ext uri="{9D8B030D-6E8A-4147-A177-3AD203B41FA5}">
                      <a16:colId xmlns:a16="http://schemas.microsoft.com/office/drawing/2014/main" val="2642444427"/>
                    </a:ext>
                  </a:extLst>
                </a:gridCol>
                <a:gridCol w="329184">
                  <a:extLst>
                    <a:ext uri="{9D8B030D-6E8A-4147-A177-3AD203B41FA5}">
                      <a16:colId xmlns:a16="http://schemas.microsoft.com/office/drawing/2014/main" val="1252676906"/>
                    </a:ext>
                  </a:extLst>
                </a:gridCol>
                <a:gridCol w="329184">
                  <a:extLst>
                    <a:ext uri="{9D8B030D-6E8A-4147-A177-3AD203B41FA5}">
                      <a16:colId xmlns:a16="http://schemas.microsoft.com/office/drawing/2014/main" val="4211741431"/>
                    </a:ext>
                  </a:extLst>
                </a:gridCol>
                <a:gridCol w="329184">
                  <a:extLst>
                    <a:ext uri="{9D8B030D-6E8A-4147-A177-3AD203B41FA5}">
                      <a16:colId xmlns:a16="http://schemas.microsoft.com/office/drawing/2014/main" val="665844004"/>
                    </a:ext>
                  </a:extLst>
                </a:gridCol>
                <a:gridCol w="329184">
                  <a:extLst>
                    <a:ext uri="{9D8B030D-6E8A-4147-A177-3AD203B41FA5}">
                      <a16:colId xmlns:a16="http://schemas.microsoft.com/office/drawing/2014/main" val="938265451"/>
                    </a:ext>
                  </a:extLst>
                </a:gridCol>
                <a:gridCol w="329184">
                  <a:extLst>
                    <a:ext uri="{9D8B030D-6E8A-4147-A177-3AD203B41FA5}">
                      <a16:colId xmlns:a16="http://schemas.microsoft.com/office/drawing/2014/main" val="1404296012"/>
                    </a:ext>
                  </a:extLst>
                </a:gridCol>
                <a:gridCol w="329184">
                  <a:extLst>
                    <a:ext uri="{9D8B030D-6E8A-4147-A177-3AD203B41FA5}">
                      <a16:colId xmlns:a16="http://schemas.microsoft.com/office/drawing/2014/main" val="3665441582"/>
                    </a:ext>
                  </a:extLst>
                </a:gridCol>
                <a:gridCol w="329184">
                  <a:extLst>
                    <a:ext uri="{9D8B030D-6E8A-4147-A177-3AD203B41FA5}">
                      <a16:colId xmlns:a16="http://schemas.microsoft.com/office/drawing/2014/main" val="1187229882"/>
                    </a:ext>
                  </a:extLst>
                </a:gridCol>
                <a:gridCol w="329184">
                  <a:extLst>
                    <a:ext uri="{9D8B030D-6E8A-4147-A177-3AD203B41FA5}">
                      <a16:colId xmlns:a16="http://schemas.microsoft.com/office/drawing/2014/main" val="1451584998"/>
                    </a:ext>
                  </a:extLst>
                </a:gridCol>
                <a:gridCol w="329184">
                  <a:extLst>
                    <a:ext uri="{9D8B030D-6E8A-4147-A177-3AD203B41FA5}">
                      <a16:colId xmlns:a16="http://schemas.microsoft.com/office/drawing/2014/main" val="1644424005"/>
                    </a:ext>
                  </a:extLst>
                </a:gridCol>
                <a:gridCol w="329184">
                  <a:extLst>
                    <a:ext uri="{9D8B030D-6E8A-4147-A177-3AD203B41FA5}">
                      <a16:colId xmlns:a16="http://schemas.microsoft.com/office/drawing/2014/main" val="1000076603"/>
                    </a:ext>
                  </a:extLst>
                </a:gridCol>
                <a:gridCol w="329184">
                  <a:extLst>
                    <a:ext uri="{9D8B030D-6E8A-4147-A177-3AD203B41FA5}">
                      <a16:colId xmlns:a16="http://schemas.microsoft.com/office/drawing/2014/main" val="615985651"/>
                    </a:ext>
                  </a:extLst>
                </a:gridCol>
                <a:gridCol w="329184">
                  <a:extLst>
                    <a:ext uri="{9D8B030D-6E8A-4147-A177-3AD203B41FA5}">
                      <a16:colId xmlns:a16="http://schemas.microsoft.com/office/drawing/2014/main" val="294932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0786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- 2022-10-13 11:02:45</a:t>
                      </a:r>
                      <a:r>
                        <a:rPr kumimoji="0" lang="en-US" sz="1000" b="0" i="0" u="none" strike="noStrike" kern="1200" cap="none" spc="0" normalizeH="0" baseline="0" noProof="0">
                          <a:ln>
                            <a:noFill/>
                          </a:ln>
                          <a:solidFill>
                            <a:prstClr val="black"/>
                          </a:solidFill>
                          <a:effectLst/>
                          <a:uLnTx/>
                          <a:uFillTx/>
                          <a:latin typeface="+mn-lt"/>
                          <a:ea typeface="+mn-ea"/>
                          <a:cs typeface="+mn-cs"/>
                        </a:rPr>
                        <a:t>
 Welchen Unihockey Verein unterstützt Du? 🤩
☝️ Mit der Lidl Plus App kannst Du bei jedem Einkauf automatisch Punkte sammeln. Pro CHF 10.- Einkauf gibt es einen Punkt und mit 10 Punkten kannst Du einen Unihockey-Verein Deiner Wahl unterstützen. Lidl spendet bis zu CHF 650‘000.- an die Vereine von swiss unihockey. 
➡️ Lade die Lidl Plus App herunter, aktiviere die Aktion und Du erhältst frühestens nach 24 Stunden den Link zur Auswahl eines Clubs. 
🤝 Egal ob Unihockey-Fan oder nicht, jeder Verein Deiner Wahl ist Dir dankbar!
UND: Zusätzlich kannst Du vom 13.10. bis 23.10.2022 beim Punktesammeln Tickets für die Unihockey-WM in der Schweiz gewinnen! 😍
Jetzt Lidl Plus App herunterladen!
Apple-App-Store: https://apps.apple.com/ch/app/lidl-plus/id1238611143?l=de
Google-Play-Store: https://play.google.com/store/apps/details?id=com.lidl.eci.lidlplus&amp;hl=de
#LidlCH #Unihockey #Support #Sammeln
----------
Quel est ton club d’unihockey favori ? 🤩
☝️ Avec l’application Lidl Plus, tu peux collecter automatiquement des points à chaque achat. Tu reçois un point par tranche de 10.- CHF d’achat, avec 10 points, tu remplis un ticket et tu peux soutenir un club d’unihockey de ton choix. Lidl fait des dons de jusqu’à CHF 650 000.- aux clubs de swiss unihockey. 
➡️ Télécharge l’appli Lidl Plus, active l’action et, au plus tôt après 24h, tu recevras le lien pour sélectionner un club. 
🤝 Que tu sois fan de unihockey ou pas, le club de ton choix t’en sera reconnaissant !
ET: Du 13.10. au 23.10.2022, tu peux en plus gagner des billets pour le championnat du monde d’unihockey en Suisse en faisant la collecte.
Télécharge l’appli Lidl Plus maintenant!
Apple-App-Store: https://apps.apple.com/ch/app/lidl-plus/id1238611143?l=fr
Google-Play-Store: https://play.google.com/store/apps/details?id=com.lidl.eci.lidlplus&amp;hl=fr
#LidlCH #Unihockey #Support #Collecte 
----------
Qual è la tua associazione preferita di unihockey? 🤩
☝️ Con l’app Lidl Plus puoi raccogliere punti automaticamente a ogni acquisto. Ogni CHF 10.- di spesa riceverai un punto. Con 10 punti avrai completato una scheda e potrai sostenere un’associazione di unihockey di tua scelta. Doniamo fino a CHF 650‘000.- alle associazioni svizzere di unihockey. 
➡️ Scarica l’app Lidl Plus, attiva l’azione e al più presto e 24 ore dopo riceverai il link per la scelta della tua squadra. 
🤝 Non importa se tifi o no unihockey , ogni associazione a tua scelta ti sarà grata!
In più, dal 13.10 al 23.10.2022 potrai raccogliere punti per vincere dei biglietti della Coppa del Mondo di unihockey disputata in Svizzera. 
Scarica l’app Lidl Plus!
Apple-App-Store: https://apps.apple.com/ch/app/lidl-plus/id1238611143?l=it
Google-Play-Store: https://play.google.com/store/apps/details?id=com.lidl.eci.lidlplus&amp;hl=it
#LidlCH #Support #Unihockey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70287"/>
                  </a:ext>
                </a:extLst>
              </a:tr>
            </a:tbl>
          </a:graphicData>
        </a:graphic>
      </p:graphicFrame>
      <p:sp>
        <p:nvSpPr>
          <p:cNvPr id="4" name="Text Placeholder 3">
            <a:extLst>
              <a:ext uri="{FF2B5EF4-FFF2-40B4-BE49-F238E27FC236}">
                <a16:creationId xmlns:a16="http://schemas.microsoft.com/office/drawing/2014/main" id="{B5DBBBBB-31DC-4BDD-B32F-043855F880F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43533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4E8E-89D5-4C3E-A441-9D679071CB54}"/>
              </a:ext>
            </a:extLst>
          </p:cNvPr>
          <p:cNvSpPr>
            <a:spLocks noGrp="1"/>
          </p:cNvSpPr>
          <p:nvPr>
            <p:ph type="title"/>
          </p:nvPr>
        </p:nvSpPr>
        <p:spPr/>
        <p:txBody>
          <a:bodyPr/>
          <a:lstStyle/>
          <a:p>
            <a:r>
              <a:rPr lang="en-US"/>
              <a:t>Facebook Original Own Posts Table | Lidl Schweiz - Suisse - Svizzera - 21 of 26</a:t>
            </a:r>
          </a:p>
        </p:txBody>
      </p:sp>
      <p:graphicFrame>
        <p:nvGraphicFramePr>
          <p:cNvPr id="5" name="Table Placeholder 4">
            <a:extLst>
              <a:ext uri="{FF2B5EF4-FFF2-40B4-BE49-F238E27FC236}">
                <a16:creationId xmlns:a16="http://schemas.microsoft.com/office/drawing/2014/main" id="{4CD6213A-3929-48DD-A82E-7B2618CE69BD}"/>
              </a:ext>
            </a:extLst>
          </p:cNvPr>
          <p:cNvGraphicFramePr>
            <a:graphicFrameLocks noGrp="1"/>
          </p:cNvGraphicFramePr>
          <p:nvPr>
            <p:ph type="tbl" sz="quarter" idx="13"/>
            <p:extLst>
              <p:ext uri="{D42A27DB-BD31-4B8C-83A1-F6EECF244321}">
                <p14:modId xmlns:p14="http://schemas.microsoft.com/office/powerpoint/2010/main" val="271298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76017463"/>
                    </a:ext>
                  </a:extLst>
                </a:gridCol>
                <a:gridCol w="905256">
                  <a:extLst>
                    <a:ext uri="{9D8B030D-6E8A-4147-A177-3AD203B41FA5}">
                      <a16:colId xmlns:a16="http://schemas.microsoft.com/office/drawing/2014/main" val="260808738"/>
                    </a:ext>
                  </a:extLst>
                </a:gridCol>
                <a:gridCol w="329184">
                  <a:extLst>
                    <a:ext uri="{9D8B030D-6E8A-4147-A177-3AD203B41FA5}">
                      <a16:colId xmlns:a16="http://schemas.microsoft.com/office/drawing/2014/main" val="3729978828"/>
                    </a:ext>
                  </a:extLst>
                </a:gridCol>
                <a:gridCol w="329184">
                  <a:extLst>
                    <a:ext uri="{9D8B030D-6E8A-4147-A177-3AD203B41FA5}">
                      <a16:colId xmlns:a16="http://schemas.microsoft.com/office/drawing/2014/main" val="2345580225"/>
                    </a:ext>
                  </a:extLst>
                </a:gridCol>
                <a:gridCol w="329184">
                  <a:extLst>
                    <a:ext uri="{9D8B030D-6E8A-4147-A177-3AD203B41FA5}">
                      <a16:colId xmlns:a16="http://schemas.microsoft.com/office/drawing/2014/main" val="1598071801"/>
                    </a:ext>
                  </a:extLst>
                </a:gridCol>
                <a:gridCol w="329184">
                  <a:extLst>
                    <a:ext uri="{9D8B030D-6E8A-4147-A177-3AD203B41FA5}">
                      <a16:colId xmlns:a16="http://schemas.microsoft.com/office/drawing/2014/main" val="3999383503"/>
                    </a:ext>
                  </a:extLst>
                </a:gridCol>
                <a:gridCol w="329184">
                  <a:extLst>
                    <a:ext uri="{9D8B030D-6E8A-4147-A177-3AD203B41FA5}">
                      <a16:colId xmlns:a16="http://schemas.microsoft.com/office/drawing/2014/main" val="707128057"/>
                    </a:ext>
                  </a:extLst>
                </a:gridCol>
                <a:gridCol w="329184">
                  <a:extLst>
                    <a:ext uri="{9D8B030D-6E8A-4147-A177-3AD203B41FA5}">
                      <a16:colId xmlns:a16="http://schemas.microsoft.com/office/drawing/2014/main" val="3276492984"/>
                    </a:ext>
                  </a:extLst>
                </a:gridCol>
                <a:gridCol w="329184">
                  <a:extLst>
                    <a:ext uri="{9D8B030D-6E8A-4147-A177-3AD203B41FA5}">
                      <a16:colId xmlns:a16="http://schemas.microsoft.com/office/drawing/2014/main" val="605166920"/>
                    </a:ext>
                  </a:extLst>
                </a:gridCol>
                <a:gridCol w="329184">
                  <a:extLst>
                    <a:ext uri="{9D8B030D-6E8A-4147-A177-3AD203B41FA5}">
                      <a16:colId xmlns:a16="http://schemas.microsoft.com/office/drawing/2014/main" val="23366247"/>
                    </a:ext>
                  </a:extLst>
                </a:gridCol>
                <a:gridCol w="329184">
                  <a:extLst>
                    <a:ext uri="{9D8B030D-6E8A-4147-A177-3AD203B41FA5}">
                      <a16:colId xmlns:a16="http://schemas.microsoft.com/office/drawing/2014/main" val="2234866877"/>
                    </a:ext>
                  </a:extLst>
                </a:gridCol>
                <a:gridCol w="329184">
                  <a:extLst>
                    <a:ext uri="{9D8B030D-6E8A-4147-A177-3AD203B41FA5}">
                      <a16:colId xmlns:a16="http://schemas.microsoft.com/office/drawing/2014/main" val="3956674683"/>
                    </a:ext>
                  </a:extLst>
                </a:gridCol>
                <a:gridCol w="329184">
                  <a:extLst>
                    <a:ext uri="{9D8B030D-6E8A-4147-A177-3AD203B41FA5}">
                      <a16:colId xmlns:a16="http://schemas.microsoft.com/office/drawing/2014/main" val="377200785"/>
                    </a:ext>
                  </a:extLst>
                </a:gridCol>
                <a:gridCol w="329184">
                  <a:extLst>
                    <a:ext uri="{9D8B030D-6E8A-4147-A177-3AD203B41FA5}">
                      <a16:colId xmlns:a16="http://schemas.microsoft.com/office/drawing/2014/main" val="3682097239"/>
                    </a:ext>
                  </a:extLst>
                </a:gridCol>
                <a:gridCol w="329184">
                  <a:extLst>
                    <a:ext uri="{9D8B030D-6E8A-4147-A177-3AD203B41FA5}">
                      <a16:colId xmlns:a16="http://schemas.microsoft.com/office/drawing/2014/main" val="2885823824"/>
                    </a:ext>
                  </a:extLst>
                </a:gridCol>
                <a:gridCol w="329184">
                  <a:extLst>
                    <a:ext uri="{9D8B030D-6E8A-4147-A177-3AD203B41FA5}">
                      <a16:colId xmlns:a16="http://schemas.microsoft.com/office/drawing/2014/main" val="3832054240"/>
                    </a:ext>
                  </a:extLst>
                </a:gridCol>
                <a:gridCol w="329184">
                  <a:extLst>
                    <a:ext uri="{9D8B030D-6E8A-4147-A177-3AD203B41FA5}">
                      <a16:colId xmlns:a16="http://schemas.microsoft.com/office/drawing/2014/main" val="2277918432"/>
                    </a:ext>
                  </a:extLst>
                </a:gridCol>
                <a:gridCol w="329184">
                  <a:extLst>
                    <a:ext uri="{9D8B030D-6E8A-4147-A177-3AD203B41FA5}">
                      <a16:colId xmlns:a16="http://schemas.microsoft.com/office/drawing/2014/main" val="3816806542"/>
                    </a:ext>
                  </a:extLst>
                </a:gridCol>
                <a:gridCol w="329184">
                  <a:extLst>
                    <a:ext uri="{9D8B030D-6E8A-4147-A177-3AD203B41FA5}">
                      <a16:colId xmlns:a16="http://schemas.microsoft.com/office/drawing/2014/main" val="2127890837"/>
                    </a:ext>
                  </a:extLst>
                </a:gridCol>
                <a:gridCol w="329184">
                  <a:extLst>
                    <a:ext uri="{9D8B030D-6E8A-4147-A177-3AD203B41FA5}">
                      <a16:colId xmlns:a16="http://schemas.microsoft.com/office/drawing/2014/main" val="12057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826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Lidl Schweiz - Suisse - Svizzera - 2022-10-12 09:33:57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3143843"/>
                  </a:ext>
                </a:extLst>
              </a:tr>
            </a:tbl>
          </a:graphicData>
        </a:graphic>
      </p:graphicFrame>
      <p:sp>
        <p:nvSpPr>
          <p:cNvPr id="4" name="Text Placeholder 3">
            <a:extLst>
              <a:ext uri="{FF2B5EF4-FFF2-40B4-BE49-F238E27FC236}">
                <a16:creationId xmlns:a16="http://schemas.microsoft.com/office/drawing/2014/main" id="{6DC6B698-48BB-4683-B5AB-91FAA164D9B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658589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480D3-E7B0-46AB-AAF3-5D74DB38FF36}"/>
              </a:ext>
            </a:extLst>
          </p:cNvPr>
          <p:cNvSpPr>
            <a:spLocks noGrp="1"/>
          </p:cNvSpPr>
          <p:nvPr>
            <p:ph type="title"/>
          </p:nvPr>
        </p:nvSpPr>
        <p:spPr/>
        <p:txBody>
          <a:bodyPr/>
          <a:lstStyle/>
          <a:p>
            <a:r>
              <a:rPr lang="en-US"/>
              <a:t>Facebook Original Own Posts Table | Lidl Schweiz - Suisse - Svizzera - 22 of 26</a:t>
            </a:r>
          </a:p>
        </p:txBody>
      </p:sp>
      <p:graphicFrame>
        <p:nvGraphicFramePr>
          <p:cNvPr id="5" name="Table Placeholder 4">
            <a:extLst>
              <a:ext uri="{FF2B5EF4-FFF2-40B4-BE49-F238E27FC236}">
                <a16:creationId xmlns:a16="http://schemas.microsoft.com/office/drawing/2014/main" id="{9F6B62CE-915E-47AC-B258-FE44DFC9D727}"/>
              </a:ext>
            </a:extLst>
          </p:cNvPr>
          <p:cNvGraphicFramePr>
            <a:graphicFrameLocks noGrp="1"/>
          </p:cNvGraphicFramePr>
          <p:nvPr>
            <p:ph type="tbl" sz="quarter" idx="13"/>
            <p:extLst>
              <p:ext uri="{D42A27DB-BD31-4B8C-83A1-F6EECF244321}">
                <p14:modId xmlns:p14="http://schemas.microsoft.com/office/powerpoint/2010/main" val="342621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3496634"/>
                    </a:ext>
                  </a:extLst>
                </a:gridCol>
                <a:gridCol w="905256">
                  <a:extLst>
                    <a:ext uri="{9D8B030D-6E8A-4147-A177-3AD203B41FA5}">
                      <a16:colId xmlns:a16="http://schemas.microsoft.com/office/drawing/2014/main" val="3508939050"/>
                    </a:ext>
                  </a:extLst>
                </a:gridCol>
                <a:gridCol w="329184">
                  <a:extLst>
                    <a:ext uri="{9D8B030D-6E8A-4147-A177-3AD203B41FA5}">
                      <a16:colId xmlns:a16="http://schemas.microsoft.com/office/drawing/2014/main" val="955334190"/>
                    </a:ext>
                  </a:extLst>
                </a:gridCol>
                <a:gridCol w="329184">
                  <a:extLst>
                    <a:ext uri="{9D8B030D-6E8A-4147-A177-3AD203B41FA5}">
                      <a16:colId xmlns:a16="http://schemas.microsoft.com/office/drawing/2014/main" val="3446063861"/>
                    </a:ext>
                  </a:extLst>
                </a:gridCol>
                <a:gridCol w="329184">
                  <a:extLst>
                    <a:ext uri="{9D8B030D-6E8A-4147-A177-3AD203B41FA5}">
                      <a16:colId xmlns:a16="http://schemas.microsoft.com/office/drawing/2014/main" val="2628364756"/>
                    </a:ext>
                  </a:extLst>
                </a:gridCol>
                <a:gridCol w="329184">
                  <a:extLst>
                    <a:ext uri="{9D8B030D-6E8A-4147-A177-3AD203B41FA5}">
                      <a16:colId xmlns:a16="http://schemas.microsoft.com/office/drawing/2014/main" val="217178257"/>
                    </a:ext>
                  </a:extLst>
                </a:gridCol>
                <a:gridCol w="329184">
                  <a:extLst>
                    <a:ext uri="{9D8B030D-6E8A-4147-A177-3AD203B41FA5}">
                      <a16:colId xmlns:a16="http://schemas.microsoft.com/office/drawing/2014/main" val="13488312"/>
                    </a:ext>
                  </a:extLst>
                </a:gridCol>
                <a:gridCol w="329184">
                  <a:extLst>
                    <a:ext uri="{9D8B030D-6E8A-4147-A177-3AD203B41FA5}">
                      <a16:colId xmlns:a16="http://schemas.microsoft.com/office/drawing/2014/main" val="4045166223"/>
                    </a:ext>
                  </a:extLst>
                </a:gridCol>
                <a:gridCol w="329184">
                  <a:extLst>
                    <a:ext uri="{9D8B030D-6E8A-4147-A177-3AD203B41FA5}">
                      <a16:colId xmlns:a16="http://schemas.microsoft.com/office/drawing/2014/main" val="4262541423"/>
                    </a:ext>
                  </a:extLst>
                </a:gridCol>
                <a:gridCol w="329184">
                  <a:extLst>
                    <a:ext uri="{9D8B030D-6E8A-4147-A177-3AD203B41FA5}">
                      <a16:colId xmlns:a16="http://schemas.microsoft.com/office/drawing/2014/main" val="412021969"/>
                    </a:ext>
                  </a:extLst>
                </a:gridCol>
                <a:gridCol w="329184">
                  <a:extLst>
                    <a:ext uri="{9D8B030D-6E8A-4147-A177-3AD203B41FA5}">
                      <a16:colId xmlns:a16="http://schemas.microsoft.com/office/drawing/2014/main" val="1061946134"/>
                    </a:ext>
                  </a:extLst>
                </a:gridCol>
                <a:gridCol w="329184">
                  <a:extLst>
                    <a:ext uri="{9D8B030D-6E8A-4147-A177-3AD203B41FA5}">
                      <a16:colId xmlns:a16="http://schemas.microsoft.com/office/drawing/2014/main" val="3288554764"/>
                    </a:ext>
                  </a:extLst>
                </a:gridCol>
                <a:gridCol w="329184">
                  <a:extLst>
                    <a:ext uri="{9D8B030D-6E8A-4147-A177-3AD203B41FA5}">
                      <a16:colId xmlns:a16="http://schemas.microsoft.com/office/drawing/2014/main" val="446901012"/>
                    </a:ext>
                  </a:extLst>
                </a:gridCol>
                <a:gridCol w="329184">
                  <a:extLst>
                    <a:ext uri="{9D8B030D-6E8A-4147-A177-3AD203B41FA5}">
                      <a16:colId xmlns:a16="http://schemas.microsoft.com/office/drawing/2014/main" val="1385172380"/>
                    </a:ext>
                  </a:extLst>
                </a:gridCol>
                <a:gridCol w="329184">
                  <a:extLst>
                    <a:ext uri="{9D8B030D-6E8A-4147-A177-3AD203B41FA5}">
                      <a16:colId xmlns:a16="http://schemas.microsoft.com/office/drawing/2014/main" val="3382794794"/>
                    </a:ext>
                  </a:extLst>
                </a:gridCol>
                <a:gridCol w="329184">
                  <a:extLst>
                    <a:ext uri="{9D8B030D-6E8A-4147-A177-3AD203B41FA5}">
                      <a16:colId xmlns:a16="http://schemas.microsoft.com/office/drawing/2014/main" val="4272472136"/>
                    </a:ext>
                  </a:extLst>
                </a:gridCol>
                <a:gridCol w="329184">
                  <a:extLst>
                    <a:ext uri="{9D8B030D-6E8A-4147-A177-3AD203B41FA5}">
                      <a16:colId xmlns:a16="http://schemas.microsoft.com/office/drawing/2014/main" val="446729764"/>
                    </a:ext>
                  </a:extLst>
                </a:gridCol>
                <a:gridCol w="329184">
                  <a:extLst>
                    <a:ext uri="{9D8B030D-6E8A-4147-A177-3AD203B41FA5}">
                      <a16:colId xmlns:a16="http://schemas.microsoft.com/office/drawing/2014/main" val="4165814526"/>
                    </a:ext>
                  </a:extLst>
                </a:gridCol>
                <a:gridCol w="329184">
                  <a:extLst>
                    <a:ext uri="{9D8B030D-6E8A-4147-A177-3AD203B41FA5}">
                      <a16:colId xmlns:a16="http://schemas.microsoft.com/office/drawing/2014/main" val="1396216033"/>
                    </a:ext>
                  </a:extLst>
                </a:gridCol>
                <a:gridCol w="329184">
                  <a:extLst>
                    <a:ext uri="{9D8B030D-6E8A-4147-A177-3AD203B41FA5}">
                      <a16:colId xmlns:a16="http://schemas.microsoft.com/office/drawing/2014/main" val="122281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8691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- 2022-10-11 16:05:39</a:t>
                      </a:r>
                      <a:r>
                        <a:rPr kumimoji="0" lang="en-US" sz="1000" b="0" i="0" u="none" strike="noStrike" kern="1200" cap="none" spc="0" normalizeH="0" baseline="0" noProof="0">
                          <a:ln>
                            <a:noFill/>
                          </a:ln>
                          <a:solidFill>
                            <a:prstClr val="black"/>
                          </a:solidFill>
                          <a:effectLst/>
                          <a:uLnTx/>
                          <a:uFillTx/>
                          <a:latin typeface="+mn-lt"/>
                          <a:ea typeface="+mn-ea"/>
                          <a:cs typeface="+mn-cs"/>
                        </a:rPr>
                        <a:t>
 Wieso gibt es eigentlich Fischzuchten? 👨🏼‍🌾
🍴 Zuverlässige Verfügbarkeit von Fisch als Nahrungsquelle
🐟 Druck auf Wildbestände wird verringert
🦐 Schaffung von verantwortungsvollen Arbeitsplätzen
Für all diese Bereiche entwickelt der ASC Umwelt- und Sozialstandards für eine verantwortungsvolle Aquakultur, damit Ozeane, Flüsse und Seen auch weiterhin erhalten werden können.
Komm mit auf die Reise und erfahre mehr in unserem YouTube Video. 
➡️ Finde den Link hier: https://youtu.be/0E51NsnMMLA
#LidlCH #erzählmirmeer #ASC #Fischzucht #Aquakultur #Nachhaltigkeit #Meer #Fisch
-----------
Pourquoi existe-t-il des élevages de poissons ? 👨🏼🌾
🍴 La disponibilité fiable du poisson comme source de nourriture
🐟 Réduction de la pression sur les populations de gibier
🦐 Création d'emplois responsables
Pour tous ces domaines, l'ASC développe des normes environnementales et sociales pour une aquaculture responsable, afin que les océans, les rivières et les lacs puissent continuer à être préservés. Rejoins-nous et apprends-en plus à ce sujet dans notre vidéo YouTube. 
➡️ Clique sur le lien ici: https://youtu.be/XHUUtvFXmFw
#LidlCH #parlemoidelamer #ASC #Élevagedepoissons #Aquaculture #Durabilité #Mer #Poisson
-----------
Perché esistono gli allevamenti ittici? 👨🏼🌾
🍴 Disponibilità affidabile di pesce come fonte di cibo.
🐟 Riduzione della pressione sugli stock selvatici
🦐 Creazione di posti di lavoro responsabili
Per tutte queste aree, l'ASC sta sviluppando standard ambientali e sociali per un'acquacoltura responsabile, in modo che oceani, fiumi e laghi possano continuare a essere preservati.
Unisciti a noi in questo viaggio e scoprine di più nel nostro video su YouTube. 
➡️ Trovi il link: https://youtu.be/Fi39tbOicvM
#LidlCH #parlamidelmare #ASC #Allevamentodipesce #Acquacoltura #Sostenibilità #Mare #Pesce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6964045"/>
                  </a:ext>
                </a:extLst>
              </a:tr>
            </a:tbl>
          </a:graphicData>
        </a:graphic>
      </p:graphicFrame>
      <p:sp>
        <p:nvSpPr>
          <p:cNvPr id="4" name="Text Placeholder 3">
            <a:extLst>
              <a:ext uri="{FF2B5EF4-FFF2-40B4-BE49-F238E27FC236}">
                <a16:creationId xmlns:a16="http://schemas.microsoft.com/office/drawing/2014/main" id="{F705356F-179A-4933-842A-2A4F23D2BE4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389604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3A401-40CB-4702-9ED5-4940551CFCF6}"/>
              </a:ext>
            </a:extLst>
          </p:cNvPr>
          <p:cNvSpPr>
            <a:spLocks noGrp="1"/>
          </p:cNvSpPr>
          <p:nvPr>
            <p:ph type="title"/>
          </p:nvPr>
        </p:nvSpPr>
        <p:spPr/>
        <p:txBody>
          <a:bodyPr/>
          <a:lstStyle/>
          <a:p>
            <a:r>
              <a:rPr lang="en-US"/>
              <a:t>Facebook Original Own Posts Table | Lidl Schweiz - Suisse - Svizzera - 23 of 26</a:t>
            </a:r>
          </a:p>
        </p:txBody>
      </p:sp>
      <p:graphicFrame>
        <p:nvGraphicFramePr>
          <p:cNvPr id="5" name="Table Placeholder 4">
            <a:extLst>
              <a:ext uri="{FF2B5EF4-FFF2-40B4-BE49-F238E27FC236}">
                <a16:creationId xmlns:a16="http://schemas.microsoft.com/office/drawing/2014/main" id="{022B0B91-C99F-487F-B5CD-9886E2D84750}"/>
              </a:ext>
            </a:extLst>
          </p:cNvPr>
          <p:cNvGraphicFramePr>
            <a:graphicFrameLocks noGrp="1"/>
          </p:cNvGraphicFramePr>
          <p:nvPr>
            <p:ph type="tbl" sz="quarter" idx="13"/>
            <p:extLst>
              <p:ext uri="{D42A27DB-BD31-4B8C-83A1-F6EECF244321}">
                <p14:modId xmlns:p14="http://schemas.microsoft.com/office/powerpoint/2010/main" val="428597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15642071"/>
                    </a:ext>
                  </a:extLst>
                </a:gridCol>
                <a:gridCol w="905256">
                  <a:extLst>
                    <a:ext uri="{9D8B030D-6E8A-4147-A177-3AD203B41FA5}">
                      <a16:colId xmlns:a16="http://schemas.microsoft.com/office/drawing/2014/main" val="2748004308"/>
                    </a:ext>
                  </a:extLst>
                </a:gridCol>
                <a:gridCol w="329184">
                  <a:extLst>
                    <a:ext uri="{9D8B030D-6E8A-4147-A177-3AD203B41FA5}">
                      <a16:colId xmlns:a16="http://schemas.microsoft.com/office/drawing/2014/main" val="3908722510"/>
                    </a:ext>
                  </a:extLst>
                </a:gridCol>
                <a:gridCol w="329184">
                  <a:extLst>
                    <a:ext uri="{9D8B030D-6E8A-4147-A177-3AD203B41FA5}">
                      <a16:colId xmlns:a16="http://schemas.microsoft.com/office/drawing/2014/main" val="1584203430"/>
                    </a:ext>
                  </a:extLst>
                </a:gridCol>
                <a:gridCol w="329184">
                  <a:extLst>
                    <a:ext uri="{9D8B030D-6E8A-4147-A177-3AD203B41FA5}">
                      <a16:colId xmlns:a16="http://schemas.microsoft.com/office/drawing/2014/main" val="4253820892"/>
                    </a:ext>
                  </a:extLst>
                </a:gridCol>
                <a:gridCol w="329184">
                  <a:extLst>
                    <a:ext uri="{9D8B030D-6E8A-4147-A177-3AD203B41FA5}">
                      <a16:colId xmlns:a16="http://schemas.microsoft.com/office/drawing/2014/main" val="2152973093"/>
                    </a:ext>
                  </a:extLst>
                </a:gridCol>
                <a:gridCol w="329184">
                  <a:extLst>
                    <a:ext uri="{9D8B030D-6E8A-4147-A177-3AD203B41FA5}">
                      <a16:colId xmlns:a16="http://schemas.microsoft.com/office/drawing/2014/main" val="3875911088"/>
                    </a:ext>
                  </a:extLst>
                </a:gridCol>
                <a:gridCol w="329184">
                  <a:extLst>
                    <a:ext uri="{9D8B030D-6E8A-4147-A177-3AD203B41FA5}">
                      <a16:colId xmlns:a16="http://schemas.microsoft.com/office/drawing/2014/main" val="2016443520"/>
                    </a:ext>
                  </a:extLst>
                </a:gridCol>
                <a:gridCol w="329184">
                  <a:extLst>
                    <a:ext uri="{9D8B030D-6E8A-4147-A177-3AD203B41FA5}">
                      <a16:colId xmlns:a16="http://schemas.microsoft.com/office/drawing/2014/main" val="528678967"/>
                    </a:ext>
                  </a:extLst>
                </a:gridCol>
                <a:gridCol w="329184">
                  <a:extLst>
                    <a:ext uri="{9D8B030D-6E8A-4147-A177-3AD203B41FA5}">
                      <a16:colId xmlns:a16="http://schemas.microsoft.com/office/drawing/2014/main" val="1749185166"/>
                    </a:ext>
                  </a:extLst>
                </a:gridCol>
                <a:gridCol w="329184">
                  <a:extLst>
                    <a:ext uri="{9D8B030D-6E8A-4147-A177-3AD203B41FA5}">
                      <a16:colId xmlns:a16="http://schemas.microsoft.com/office/drawing/2014/main" val="3550458974"/>
                    </a:ext>
                  </a:extLst>
                </a:gridCol>
                <a:gridCol w="329184">
                  <a:extLst>
                    <a:ext uri="{9D8B030D-6E8A-4147-A177-3AD203B41FA5}">
                      <a16:colId xmlns:a16="http://schemas.microsoft.com/office/drawing/2014/main" val="2357250544"/>
                    </a:ext>
                  </a:extLst>
                </a:gridCol>
                <a:gridCol w="329184">
                  <a:extLst>
                    <a:ext uri="{9D8B030D-6E8A-4147-A177-3AD203B41FA5}">
                      <a16:colId xmlns:a16="http://schemas.microsoft.com/office/drawing/2014/main" val="3043861929"/>
                    </a:ext>
                  </a:extLst>
                </a:gridCol>
                <a:gridCol w="329184">
                  <a:extLst>
                    <a:ext uri="{9D8B030D-6E8A-4147-A177-3AD203B41FA5}">
                      <a16:colId xmlns:a16="http://schemas.microsoft.com/office/drawing/2014/main" val="3386157040"/>
                    </a:ext>
                  </a:extLst>
                </a:gridCol>
                <a:gridCol w="329184">
                  <a:extLst>
                    <a:ext uri="{9D8B030D-6E8A-4147-A177-3AD203B41FA5}">
                      <a16:colId xmlns:a16="http://schemas.microsoft.com/office/drawing/2014/main" val="3031228649"/>
                    </a:ext>
                  </a:extLst>
                </a:gridCol>
                <a:gridCol w="329184">
                  <a:extLst>
                    <a:ext uri="{9D8B030D-6E8A-4147-A177-3AD203B41FA5}">
                      <a16:colId xmlns:a16="http://schemas.microsoft.com/office/drawing/2014/main" val="2001752198"/>
                    </a:ext>
                  </a:extLst>
                </a:gridCol>
                <a:gridCol w="329184">
                  <a:extLst>
                    <a:ext uri="{9D8B030D-6E8A-4147-A177-3AD203B41FA5}">
                      <a16:colId xmlns:a16="http://schemas.microsoft.com/office/drawing/2014/main" val="529341972"/>
                    </a:ext>
                  </a:extLst>
                </a:gridCol>
                <a:gridCol w="329184">
                  <a:extLst>
                    <a:ext uri="{9D8B030D-6E8A-4147-A177-3AD203B41FA5}">
                      <a16:colId xmlns:a16="http://schemas.microsoft.com/office/drawing/2014/main" val="4067712094"/>
                    </a:ext>
                  </a:extLst>
                </a:gridCol>
                <a:gridCol w="329184">
                  <a:extLst>
                    <a:ext uri="{9D8B030D-6E8A-4147-A177-3AD203B41FA5}">
                      <a16:colId xmlns:a16="http://schemas.microsoft.com/office/drawing/2014/main" val="3637477808"/>
                    </a:ext>
                  </a:extLst>
                </a:gridCol>
                <a:gridCol w="329184">
                  <a:extLst>
                    <a:ext uri="{9D8B030D-6E8A-4147-A177-3AD203B41FA5}">
                      <a16:colId xmlns:a16="http://schemas.microsoft.com/office/drawing/2014/main" val="30031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6737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- 2022-10-10 11:30:43</a:t>
                      </a:r>
                      <a:r>
                        <a:rPr kumimoji="0" lang="en-US" sz="1000" b="0" i="0" u="none" strike="noStrike" kern="1200" cap="none" spc="0" normalizeH="0" baseline="0" noProof="0">
                          <a:ln>
                            <a:noFill/>
                          </a:ln>
                          <a:solidFill>
                            <a:prstClr val="black"/>
                          </a:solidFill>
                          <a:effectLst/>
                          <a:uLnTx/>
                          <a:uFillTx/>
                          <a:latin typeface="+mn-lt"/>
                          <a:ea typeface="+mn-ea"/>
                          <a:cs typeface="+mn-cs"/>
                        </a:rPr>
                        <a:t>
 🐟 Die gemeinnützigen Organisationen ASC und MSC setzen sich dafür ein, dass die weltweite Fischzucht und Fischerei nachhaltiger werden. Mit der Wahl von Produkten mit ASC- oder MSC-Siegel kann jeder dazu beitragen, die Meere, Seen und Flüsse zu schützen.
☝️ Auch wir bei Lidl setzen auf nachhaltige Fischzucht und Fischerei. Komm mit auf die Reise und erfahre mehr in unserem YouTube Video: https://youtu.be/bpGIoIr0qoc
#LidlCH #Erzählmirmeer #ASC #MSC #GesagtGetan
----------
🐟 Les organisations à but non lucratif ASC et MSC s’engagent en faveur d’une pisciculture et d’une pêche plus durable dans le monde. En optant pour des produits avec le label ASC et MSC, vous contribuez à la protection des mers, des lacs et des rivières.
☝️ Lidl aussi s’engage en faveur d’une pisciculture et d’une pêche durable.
Rejoins-nous et apprends-en plus à ce sujet dans notre vidéo YouTube ici: https://youtu.be/scU6e6mcgA0 
#LidlCH #parlemoidelamer #ASC #MSC 
----------
🐟 Le organizzazioni no-profit ASC e MSC si impegnano a rendere più sostenibili l'allevamento e la pesca a livello mondiale. Scegliendo prodotti con il marchio ASC o MSC, tutti possono contribuire a proteggere oceani, laghi e fiumi.
☝️ Anche noi di Lidl ci impegniamo per un allevamento e una pesca sostenibili.
Unisciti a noi in questo viaggio e scoprine di più nel nostro video su YouTube: https://youtu.be/m8M-1mrCs_Y
#LidlCH #parlamidelmare #ASC #MSC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1682761"/>
                  </a:ext>
                </a:extLst>
              </a:tr>
            </a:tbl>
          </a:graphicData>
        </a:graphic>
      </p:graphicFrame>
      <p:sp>
        <p:nvSpPr>
          <p:cNvPr id="4" name="Text Placeholder 3">
            <a:extLst>
              <a:ext uri="{FF2B5EF4-FFF2-40B4-BE49-F238E27FC236}">
                <a16:creationId xmlns:a16="http://schemas.microsoft.com/office/drawing/2014/main" id="{91529773-5785-42BD-A1E4-F7015C49C4B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668729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A6F63-BAAC-44D4-9887-EE7D78C81275}"/>
              </a:ext>
            </a:extLst>
          </p:cNvPr>
          <p:cNvSpPr>
            <a:spLocks noGrp="1"/>
          </p:cNvSpPr>
          <p:nvPr>
            <p:ph type="title"/>
          </p:nvPr>
        </p:nvSpPr>
        <p:spPr/>
        <p:txBody>
          <a:bodyPr/>
          <a:lstStyle/>
          <a:p>
            <a:r>
              <a:rPr lang="en-US"/>
              <a:t>Facebook Original Own Posts Table | Lidl Schweiz - Suisse - Svizzera - 24 of 26</a:t>
            </a:r>
          </a:p>
        </p:txBody>
      </p:sp>
      <p:graphicFrame>
        <p:nvGraphicFramePr>
          <p:cNvPr id="5" name="Table Placeholder 4">
            <a:extLst>
              <a:ext uri="{FF2B5EF4-FFF2-40B4-BE49-F238E27FC236}">
                <a16:creationId xmlns:a16="http://schemas.microsoft.com/office/drawing/2014/main" id="{54830EB5-0C30-4636-88FD-EB821D73BDED}"/>
              </a:ext>
            </a:extLst>
          </p:cNvPr>
          <p:cNvGraphicFramePr>
            <a:graphicFrameLocks noGrp="1"/>
          </p:cNvGraphicFramePr>
          <p:nvPr>
            <p:ph type="tbl" sz="quarter" idx="13"/>
            <p:extLst>
              <p:ext uri="{D42A27DB-BD31-4B8C-83A1-F6EECF244321}">
                <p14:modId xmlns:p14="http://schemas.microsoft.com/office/powerpoint/2010/main" val="300618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78830290"/>
                    </a:ext>
                  </a:extLst>
                </a:gridCol>
                <a:gridCol w="905256">
                  <a:extLst>
                    <a:ext uri="{9D8B030D-6E8A-4147-A177-3AD203B41FA5}">
                      <a16:colId xmlns:a16="http://schemas.microsoft.com/office/drawing/2014/main" val="1424923216"/>
                    </a:ext>
                  </a:extLst>
                </a:gridCol>
                <a:gridCol w="329184">
                  <a:extLst>
                    <a:ext uri="{9D8B030D-6E8A-4147-A177-3AD203B41FA5}">
                      <a16:colId xmlns:a16="http://schemas.microsoft.com/office/drawing/2014/main" val="533106698"/>
                    </a:ext>
                  </a:extLst>
                </a:gridCol>
                <a:gridCol w="329184">
                  <a:extLst>
                    <a:ext uri="{9D8B030D-6E8A-4147-A177-3AD203B41FA5}">
                      <a16:colId xmlns:a16="http://schemas.microsoft.com/office/drawing/2014/main" val="2413899441"/>
                    </a:ext>
                  </a:extLst>
                </a:gridCol>
                <a:gridCol w="329184">
                  <a:extLst>
                    <a:ext uri="{9D8B030D-6E8A-4147-A177-3AD203B41FA5}">
                      <a16:colId xmlns:a16="http://schemas.microsoft.com/office/drawing/2014/main" val="869396867"/>
                    </a:ext>
                  </a:extLst>
                </a:gridCol>
                <a:gridCol w="329184">
                  <a:extLst>
                    <a:ext uri="{9D8B030D-6E8A-4147-A177-3AD203B41FA5}">
                      <a16:colId xmlns:a16="http://schemas.microsoft.com/office/drawing/2014/main" val="2409769213"/>
                    </a:ext>
                  </a:extLst>
                </a:gridCol>
                <a:gridCol w="329184">
                  <a:extLst>
                    <a:ext uri="{9D8B030D-6E8A-4147-A177-3AD203B41FA5}">
                      <a16:colId xmlns:a16="http://schemas.microsoft.com/office/drawing/2014/main" val="4069163090"/>
                    </a:ext>
                  </a:extLst>
                </a:gridCol>
                <a:gridCol w="329184">
                  <a:extLst>
                    <a:ext uri="{9D8B030D-6E8A-4147-A177-3AD203B41FA5}">
                      <a16:colId xmlns:a16="http://schemas.microsoft.com/office/drawing/2014/main" val="3483999001"/>
                    </a:ext>
                  </a:extLst>
                </a:gridCol>
                <a:gridCol w="329184">
                  <a:extLst>
                    <a:ext uri="{9D8B030D-6E8A-4147-A177-3AD203B41FA5}">
                      <a16:colId xmlns:a16="http://schemas.microsoft.com/office/drawing/2014/main" val="2954019001"/>
                    </a:ext>
                  </a:extLst>
                </a:gridCol>
                <a:gridCol w="329184">
                  <a:extLst>
                    <a:ext uri="{9D8B030D-6E8A-4147-A177-3AD203B41FA5}">
                      <a16:colId xmlns:a16="http://schemas.microsoft.com/office/drawing/2014/main" val="2175280978"/>
                    </a:ext>
                  </a:extLst>
                </a:gridCol>
                <a:gridCol w="329184">
                  <a:extLst>
                    <a:ext uri="{9D8B030D-6E8A-4147-A177-3AD203B41FA5}">
                      <a16:colId xmlns:a16="http://schemas.microsoft.com/office/drawing/2014/main" val="3215052371"/>
                    </a:ext>
                  </a:extLst>
                </a:gridCol>
                <a:gridCol w="329184">
                  <a:extLst>
                    <a:ext uri="{9D8B030D-6E8A-4147-A177-3AD203B41FA5}">
                      <a16:colId xmlns:a16="http://schemas.microsoft.com/office/drawing/2014/main" val="616919760"/>
                    </a:ext>
                  </a:extLst>
                </a:gridCol>
                <a:gridCol w="329184">
                  <a:extLst>
                    <a:ext uri="{9D8B030D-6E8A-4147-A177-3AD203B41FA5}">
                      <a16:colId xmlns:a16="http://schemas.microsoft.com/office/drawing/2014/main" val="3386873025"/>
                    </a:ext>
                  </a:extLst>
                </a:gridCol>
                <a:gridCol w="329184">
                  <a:extLst>
                    <a:ext uri="{9D8B030D-6E8A-4147-A177-3AD203B41FA5}">
                      <a16:colId xmlns:a16="http://schemas.microsoft.com/office/drawing/2014/main" val="1350615644"/>
                    </a:ext>
                  </a:extLst>
                </a:gridCol>
                <a:gridCol w="329184">
                  <a:extLst>
                    <a:ext uri="{9D8B030D-6E8A-4147-A177-3AD203B41FA5}">
                      <a16:colId xmlns:a16="http://schemas.microsoft.com/office/drawing/2014/main" val="335979750"/>
                    </a:ext>
                  </a:extLst>
                </a:gridCol>
                <a:gridCol w="329184">
                  <a:extLst>
                    <a:ext uri="{9D8B030D-6E8A-4147-A177-3AD203B41FA5}">
                      <a16:colId xmlns:a16="http://schemas.microsoft.com/office/drawing/2014/main" val="291881655"/>
                    </a:ext>
                  </a:extLst>
                </a:gridCol>
                <a:gridCol w="329184">
                  <a:extLst>
                    <a:ext uri="{9D8B030D-6E8A-4147-A177-3AD203B41FA5}">
                      <a16:colId xmlns:a16="http://schemas.microsoft.com/office/drawing/2014/main" val="491896346"/>
                    </a:ext>
                  </a:extLst>
                </a:gridCol>
                <a:gridCol w="329184">
                  <a:extLst>
                    <a:ext uri="{9D8B030D-6E8A-4147-A177-3AD203B41FA5}">
                      <a16:colId xmlns:a16="http://schemas.microsoft.com/office/drawing/2014/main" val="126186619"/>
                    </a:ext>
                  </a:extLst>
                </a:gridCol>
                <a:gridCol w="329184">
                  <a:extLst>
                    <a:ext uri="{9D8B030D-6E8A-4147-A177-3AD203B41FA5}">
                      <a16:colId xmlns:a16="http://schemas.microsoft.com/office/drawing/2014/main" val="2163449309"/>
                    </a:ext>
                  </a:extLst>
                </a:gridCol>
                <a:gridCol w="329184">
                  <a:extLst>
                    <a:ext uri="{9D8B030D-6E8A-4147-A177-3AD203B41FA5}">
                      <a16:colId xmlns:a16="http://schemas.microsoft.com/office/drawing/2014/main" val="174310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3626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- 2022-10-09 10:30:01</a:t>
                      </a:r>
                      <a:r>
                        <a:rPr kumimoji="0" lang="en-US" sz="1000" b="0" i="0" u="none" strike="noStrike" kern="1200" cap="none" spc="0" normalizeH="0" baseline="0" noProof="0">
                          <a:ln>
                            <a:noFill/>
                          </a:ln>
                          <a:solidFill>
                            <a:prstClr val="black"/>
                          </a:solidFill>
                          <a:effectLst/>
                          <a:uLnTx/>
                          <a:uFillTx/>
                          <a:latin typeface="+mn-lt"/>
                          <a:ea typeface="+mn-ea"/>
                          <a:cs typeface="+mn-cs"/>
                        </a:rPr>
                        <a:t>
 🧑‍🍳 Welches Produkt versteckt sich in der Mehlwolke? 😉
Finde ab dem 10. Oktober tolle Produkte aus unserer Backstube zum Lidl Preis in Deiner Lidl Filiale!
💡P.S. Brauchst Du einen Tipp? Dann schaue im aktuellen Handzettel ab der Seite 54 nach. Den Link dazu findest Du hier: https://www.lidl.ch/prospekt/lidl-aktuell-kw40/view/jumpmarks/page/54. 🤍
#LidlCH #Backstube #Backen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6224461"/>
                  </a:ext>
                </a:extLst>
              </a:tr>
            </a:tbl>
          </a:graphicData>
        </a:graphic>
      </p:graphicFrame>
      <p:sp>
        <p:nvSpPr>
          <p:cNvPr id="4" name="Text Placeholder 3">
            <a:extLst>
              <a:ext uri="{FF2B5EF4-FFF2-40B4-BE49-F238E27FC236}">
                <a16:creationId xmlns:a16="http://schemas.microsoft.com/office/drawing/2014/main" id="{141D1CD3-FBF5-4615-8C57-41B6604C0C7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698867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4E3F-C423-41A0-B185-6E3B62952A54}"/>
              </a:ext>
            </a:extLst>
          </p:cNvPr>
          <p:cNvSpPr>
            <a:spLocks noGrp="1"/>
          </p:cNvSpPr>
          <p:nvPr>
            <p:ph type="title"/>
          </p:nvPr>
        </p:nvSpPr>
        <p:spPr/>
        <p:txBody>
          <a:bodyPr/>
          <a:lstStyle/>
          <a:p>
            <a:r>
              <a:rPr lang="en-US"/>
              <a:t>Facebook Original Own Posts Table | Lidl Schweiz - Suisse - Svizzera - 25 of 26</a:t>
            </a:r>
          </a:p>
        </p:txBody>
      </p:sp>
      <p:graphicFrame>
        <p:nvGraphicFramePr>
          <p:cNvPr id="5" name="Table Placeholder 4">
            <a:extLst>
              <a:ext uri="{FF2B5EF4-FFF2-40B4-BE49-F238E27FC236}">
                <a16:creationId xmlns:a16="http://schemas.microsoft.com/office/drawing/2014/main" id="{7249F93C-D4DB-402E-B426-50BD406BB904}"/>
              </a:ext>
            </a:extLst>
          </p:cNvPr>
          <p:cNvGraphicFramePr>
            <a:graphicFrameLocks noGrp="1"/>
          </p:cNvGraphicFramePr>
          <p:nvPr>
            <p:ph type="tbl" sz="quarter" idx="13"/>
            <p:extLst>
              <p:ext uri="{D42A27DB-BD31-4B8C-83A1-F6EECF244321}">
                <p14:modId xmlns:p14="http://schemas.microsoft.com/office/powerpoint/2010/main" val="330142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51683312"/>
                    </a:ext>
                  </a:extLst>
                </a:gridCol>
                <a:gridCol w="905256">
                  <a:extLst>
                    <a:ext uri="{9D8B030D-6E8A-4147-A177-3AD203B41FA5}">
                      <a16:colId xmlns:a16="http://schemas.microsoft.com/office/drawing/2014/main" val="2471400232"/>
                    </a:ext>
                  </a:extLst>
                </a:gridCol>
                <a:gridCol w="329184">
                  <a:extLst>
                    <a:ext uri="{9D8B030D-6E8A-4147-A177-3AD203B41FA5}">
                      <a16:colId xmlns:a16="http://schemas.microsoft.com/office/drawing/2014/main" val="1276618516"/>
                    </a:ext>
                  </a:extLst>
                </a:gridCol>
                <a:gridCol w="329184">
                  <a:extLst>
                    <a:ext uri="{9D8B030D-6E8A-4147-A177-3AD203B41FA5}">
                      <a16:colId xmlns:a16="http://schemas.microsoft.com/office/drawing/2014/main" val="2253717065"/>
                    </a:ext>
                  </a:extLst>
                </a:gridCol>
                <a:gridCol w="329184">
                  <a:extLst>
                    <a:ext uri="{9D8B030D-6E8A-4147-A177-3AD203B41FA5}">
                      <a16:colId xmlns:a16="http://schemas.microsoft.com/office/drawing/2014/main" val="988739858"/>
                    </a:ext>
                  </a:extLst>
                </a:gridCol>
                <a:gridCol w="329184">
                  <a:extLst>
                    <a:ext uri="{9D8B030D-6E8A-4147-A177-3AD203B41FA5}">
                      <a16:colId xmlns:a16="http://schemas.microsoft.com/office/drawing/2014/main" val="3864241106"/>
                    </a:ext>
                  </a:extLst>
                </a:gridCol>
                <a:gridCol w="329184">
                  <a:extLst>
                    <a:ext uri="{9D8B030D-6E8A-4147-A177-3AD203B41FA5}">
                      <a16:colId xmlns:a16="http://schemas.microsoft.com/office/drawing/2014/main" val="2119665906"/>
                    </a:ext>
                  </a:extLst>
                </a:gridCol>
                <a:gridCol w="329184">
                  <a:extLst>
                    <a:ext uri="{9D8B030D-6E8A-4147-A177-3AD203B41FA5}">
                      <a16:colId xmlns:a16="http://schemas.microsoft.com/office/drawing/2014/main" val="2200930105"/>
                    </a:ext>
                  </a:extLst>
                </a:gridCol>
                <a:gridCol w="329184">
                  <a:extLst>
                    <a:ext uri="{9D8B030D-6E8A-4147-A177-3AD203B41FA5}">
                      <a16:colId xmlns:a16="http://schemas.microsoft.com/office/drawing/2014/main" val="1983170315"/>
                    </a:ext>
                  </a:extLst>
                </a:gridCol>
                <a:gridCol w="329184">
                  <a:extLst>
                    <a:ext uri="{9D8B030D-6E8A-4147-A177-3AD203B41FA5}">
                      <a16:colId xmlns:a16="http://schemas.microsoft.com/office/drawing/2014/main" val="2066637142"/>
                    </a:ext>
                  </a:extLst>
                </a:gridCol>
                <a:gridCol w="329184">
                  <a:extLst>
                    <a:ext uri="{9D8B030D-6E8A-4147-A177-3AD203B41FA5}">
                      <a16:colId xmlns:a16="http://schemas.microsoft.com/office/drawing/2014/main" val="2415933256"/>
                    </a:ext>
                  </a:extLst>
                </a:gridCol>
                <a:gridCol w="329184">
                  <a:extLst>
                    <a:ext uri="{9D8B030D-6E8A-4147-A177-3AD203B41FA5}">
                      <a16:colId xmlns:a16="http://schemas.microsoft.com/office/drawing/2014/main" val="1518807305"/>
                    </a:ext>
                  </a:extLst>
                </a:gridCol>
                <a:gridCol w="329184">
                  <a:extLst>
                    <a:ext uri="{9D8B030D-6E8A-4147-A177-3AD203B41FA5}">
                      <a16:colId xmlns:a16="http://schemas.microsoft.com/office/drawing/2014/main" val="1103109743"/>
                    </a:ext>
                  </a:extLst>
                </a:gridCol>
                <a:gridCol w="329184">
                  <a:extLst>
                    <a:ext uri="{9D8B030D-6E8A-4147-A177-3AD203B41FA5}">
                      <a16:colId xmlns:a16="http://schemas.microsoft.com/office/drawing/2014/main" val="122151129"/>
                    </a:ext>
                  </a:extLst>
                </a:gridCol>
                <a:gridCol w="329184">
                  <a:extLst>
                    <a:ext uri="{9D8B030D-6E8A-4147-A177-3AD203B41FA5}">
                      <a16:colId xmlns:a16="http://schemas.microsoft.com/office/drawing/2014/main" val="775649106"/>
                    </a:ext>
                  </a:extLst>
                </a:gridCol>
                <a:gridCol w="329184">
                  <a:extLst>
                    <a:ext uri="{9D8B030D-6E8A-4147-A177-3AD203B41FA5}">
                      <a16:colId xmlns:a16="http://schemas.microsoft.com/office/drawing/2014/main" val="4176467708"/>
                    </a:ext>
                  </a:extLst>
                </a:gridCol>
                <a:gridCol w="329184">
                  <a:extLst>
                    <a:ext uri="{9D8B030D-6E8A-4147-A177-3AD203B41FA5}">
                      <a16:colId xmlns:a16="http://schemas.microsoft.com/office/drawing/2014/main" val="483742981"/>
                    </a:ext>
                  </a:extLst>
                </a:gridCol>
                <a:gridCol w="329184">
                  <a:extLst>
                    <a:ext uri="{9D8B030D-6E8A-4147-A177-3AD203B41FA5}">
                      <a16:colId xmlns:a16="http://schemas.microsoft.com/office/drawing/2014/main" val="4104155994"/>
                    </a:ext>
                  </a:extLst>
                </a:gridCol>
                <a:gridCol w="329184">
                  <a:extLst>
                    <a:ext uri="{9D8B030D-6E8A-4147-A177-3AD203B41FA5}">
                      <a16:colId xmlns:a16="http://schemas.microsoft.com/office/drawing/2014/main" val="3103666893"/>
                    </a:ext>
                  </a:extLst>
                </a:gridCol>
                <a:gridCol w="329184">
                  <a:extLst>
                    <a:ext uri="{9D8B030D-6E8A-4147-A177-3AD203B41FA5}">
                      <a16:colId xmlns:a16="http://schemas.microsoft.com/office/drawing/2014/main" val="1202686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609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- 2022-10-08 10:30:00</a:t>
                      </a:r>
                      <a:r>
                        <a:rPr kumimoji="0" lang="en-US" sz="1000" b="0" i="0" u="none" strike="noStrike" kern="1200" cap="none" spc="0" normalizeH="0" baseline="0" noProof="0">
                          <a:ln>
                            <a:noFill/>
                          </a:ln>
                          <a:solidFill>
                            <a:prstClr val="black"/>
                          </a:solidFill>
                          <a:effectLst/>
                          <a:uLnTx/>
                          <a:uFillTx/>
                          <a:latin typeface="+mn-lt"/>
                          <a:ea typeface="+mn-ea"/>
                          <a:cs typeface="+mn-cs"/>
                        </a:rPr>
                        <a:t>
 Teile Deine Pancakes 🥞!
Zeige uns Deine Lieblings-Pancakes in den Kommentaren. 😍
Mit unserer Pancake Mischung geht die Vorbereitung ganz schnell. 🤩 Entdecke leckere Toppings und weitere Produkte aus unserer Amerika Woche ab dem 10. Oktober in Deiner Filiale. 🇺🇸
#LidlCH #Pancake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5106341"/>
                  </a:ext>
                </a:extLst>
              </a:tr>
            </a:tbl>
          </a:graphicData>
        </a:graphic>
      </p:graphicFrame>
      <p:sp>
        <p:nvSpPr>
          <p:cNvPr id="4" name="Text Placeholder 3">
            <a:extLst>
              <a:ext uri="{FF2B5EF4-FFF2-40B4-BE49-F238E27FC236}">
                <a16:creationId xmlns:a16="http://schemas.microsoft.com/office/drawing/2014/main" id="{DCCA7B4D-34D5-4DB8-A3FA-F6C51B8CC0E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718321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6A40-377A-48B1-89CD-15E6C759D2F7}"/>
              </a:ext>
            </a:extLst>
          </p:cNvPr>
          <p:cNvSpPr>
            <a:spLocks noGrp="1"/>
          </p:cNvSpPr>
          <p:nvPr>
            <p:ph type="title"/>
          </p:nvPr>
        </p:nvSpPr>
        <p:spPr/>
        <p:txBody>
          <a:bodyPr/>
          <a:lstStyle/>
          <a:p>
            <a:r>
              <a:rPr lang="en-US"/>
              <a:t>Facebook Original Own Posts Table | Lidl Schweiz - Suisse - Svizzera - 26 of 26</a:t>
            </a:r>
          </a:p>
        </p:txBody>
      </p:sp>
      <p:graphicFrame>
        <p:nvGraphicFramePr>
          <p:cNvPr id="5" name="Table Placeholder 4">
            <a:extLst>
              <a:ext uri="{FF2B5EF4-FFF2-40B4-BE49-F238E27FC236}">
                <a16:creationId xmlns:a16="http://schemas.microsoft.com/office/drawing/2014/main" id="{DA271162-09FD-4F2B-B4A8-1BCB524AE5EA}"/>
              </a:ext>
            </a:extLst>
          </p:cNvPr>
          <p:cNvGraphicFramePr>
            <a:graphicFrameLocks noGrp="1"/>
          </p:cNvGraphicFramePr>
          <p:nvPr>
            <p:ph type="tbl" sz="quarter" idx="13"/>
            <p:extLst>
              <p:ext uri="{D42A27DB-BD31-4B8C-83A1-F6EECF244321}">
                <p14:modId xmlns:p14="http://schemas.microsoft.com/office/powerpoint/2010/main" val="3116659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36902373"/>
                    </a:ext>
                  </a:extLst>
                </a:gridCol>
                <a:gridCol w="905256">
                  <a:extLst>
                    <a:ext uri="{9D8B030D-6E8A-4147-A177-3AD203B41FA5}">
                      <a16:colId xmlns:a16="http://schemas.microsoft.com/office/drawing/2014/main" val="1017156959"/>
                    </a:ext>
                  </a:extLst>
                </a:gridCol>
                <a:gridCol w="329184">
                  <a:extLst>
                    <a:ext uri="{9D8B030D-6E8A-4147-A177-3AD203B41FA5}">
                      <a16:colId xmlns:a16="http://schemas.microsoft.com/office/drawing/2014/main" val="2713824375"/>
                    </a:ext>
                  </a:extLst>
                </a:gridCol>
                <a:gridCol w="329184">
                  <a:extLst>
                    <a:ext uri="{9D8B030D-6E8A-4147-A177-3AD203B41FA5}">
                      <a16:colId xmlns:a16="http://schemas.microsoft.com/office/drawing/2014/main" val="2884340345"/>
                    </a:ext>
                  </a:extLst>
                </a:gridCol>
                <a:gridCol w="329184">
                  <a:extLst>
                    <a:ext uri="{9D8B030D-6E8A-4147-A177-3AD203B41FA5}">
                      <a16:colId xmlns:a16="http://schemas.microsoft.com/office/drawing/2014/main" val="2388263020"/>
                    </a:ext>
                  </a:extLst>
                </a:gridCol>
                <a:gridCol w="329184">
                  <a:extLst>
                    <a:ext uri="{9D8B030D-6E8A-4147-A177-3AD203B41FA5}">
                      <a16:colId xmlns:a16="http://schemas.microsoft.com/office/drawing/2014/main" val="3469661253"/>
                    </a:ext>
                  </a:extLst>
                </a:gridCol>
                <a:gridCol w="329184">
                  <a:extLst>
                    <a:ext uri="{9D8B030D-6E8A-4147-A177-3AD203B41FA5}">
                      <a16:colId xmlns:a16="http://schemas.microsoft.com/office/drawing/2014/main" val="3119682140"/>
                    </a:ext>
                  </a:extLst>
                </a:gridCol>
                <a:gridCol w="329184">
                  <a:extLst>
                    <a:ext uri="{9D8B030D-6E8A-4147-A177-3AD203B41FA5}">
                      <a16:colId xmlns:a16="http://schemas.microsoft.com/office/drawing/2014/main" val="2024908876"/>
                    </a:ext>
                  </a:extLst>
                </a:gridCol>
                <a:gridCol w="329184">
                  <a:extLst>
                    <a:ext uri="{9D8B030D-6E8A-4147-A177-3AD203B41FA5}">
                      <a16:colId xmlns:a16="http://schemas.microsoft.com/office/drawing/2014/main" val="3934941595"/>
                    </a:ext>
                  </a:extLst>
                </a:gridCol>
                <a:gridCol w="329184">
                  <a:extLst>
                    <a:ext uri="{9D8B030D-6E8A-4147-A177-3AD203B41FA5}">
                      <a16:colId xmlns:a16="http://schemas.microsoft.com/office/drawing/2014/main" val="2489241391"/>
                    </a:ext>
                  </a:extLst>
                </a:gridCol>
                <a:gridCol w="329184">
                  <a:extLst>
                    <a:ext uri="{9D8B030D-6E8A-4147-A177-3AD203B41FA5}">
                      <a16:colId xmlns:a16="http://schemas.microsoft.com/office/drawing/2014/main" val="2145821613"/>
                    </a:ext>
                  </a:extLst>
                </a:gridCol>
                <a:gridCol w="329184">
                  <a:extLst>
                    <a:ext uri="{9D8B030D-6E8A-4147-A177-3AD203B41FA5}">
                      <a16:colId xmlns:a16="http://schemas.microsoft.com/office/drawing/2014/main" val="216128262"/>
                    </a:ext>
                  </a:extLst>
                </a:gridCol>
                <a:gridCol w="329184">
                  <a:extLst>
                    <a:ext uri="{9D8B030D-6E8A-4147-A177-3AD203B41FA5}">
                      <a16:colId xmlns:a16="http://schemas.microsoft.com/office/drawing/2014/main" val="35522107"/>
                    </a:ext>
                  </a:extLst>
                </a:gridCol>
                <a:gridCol w="329184">
                  <a:extLst>
                    <a:ext uri="{9D8B030D-6E8A-4147-A177-3AD203B41FA5}">
                      <a16:colId xmlns:a16="http://schemas.microsoft.com/office/drawing/2014/main" val="2736959314"/>
                    </a:ext>
                  </a:extLst>
                </a:gridCol>
                <a:gridCol w="329184">
                  <a:extLst>
                    <a:ext uri="{9D8B030D-6E8A-4147-A177-3AD203B41FA5}">
                      <a16:colId xmlns:a16="http://schemas.microsoft.com/office/drawing/2014/main" val="1782494963"/>
                    </a:ext>
                  </a:extLst>
                </a:gridCol>
                <a:gridCol w="329184">
                  <a:extLst>
                    <a:ext uri="{9D8B030D-6E8A-4147-A177-3AD203B41FA5}">
                      <a16:colId xmlns:a16="http://schemas.microsoft.com/office/drawing/2014/main" val="2815491694"/>
                    </a:ext>
                  </a:extLst>
                </a:gridCol>
                <a:gridCol w="329184">
                  <a:extLst>
                    <a:ext uri="{9D8B030D-6E8A-4147-A177-3AD203B41FA5}">
                      <a16:colId xmlns:a16="http://schemas.microsoft.com/office/drawing/2014/main" val="3260610110"/>
                    </a:ext>
                  </a:extLst>
                </a:gridCol>
                <a:gridCol w="329184">
                  <a:extLst>
                    <a:ext uri="{9D8B030D-6E8A-4147-A177-3AD203B41FA5}">
                      <a16:colId xmlns:a16="http://schemas.microsoft.com/office/drawing/2014/main" val="2694726267"/>
                    </a:ext>
                  </a:extLst>
                </a:gridCol>
                <a:gridCol w="329184">
                  <a:extLst>
                    <a:ext uri="{9D8B030D-6E8A-4147-A177-3AD203B41FA5}">
                      <a16:colId xmlns:a16="http://schemas.microsoft.com/office/drawing/2014/main" val="3142904300"/>
                    </a:ext>
                  </a:extLst>
                </a:gridCol>
                <a:gridCol w="329184">
                  <a:extLst>
                    <a:ext uri="{9D8B030D-6E8A-4147-A177-3AD203B41FA5}">
                      <a16:colId xmlns:a16="http://schemas.microsoft.com/office/drawing/2014/main" val="406813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408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Lidl Schweiz - Suisse - Svizzera - 2022-10-07 10:30:00</a:t>
                      </a:r>
                      <a:r>
                        <a:rPr kumimoji="0" lang="en-US" sz="1000" b="0" i="0" u="none" strike="noStrike" kern="1200" cap="none" spc="0" normalizeH="0" baseline="0" noProof="0">
                          <a:ln>
                            <a:noFill/>
                          </a:ln>
                          <a:solidFill>
                            <a:prstClr val="black"/>
                          </a:solidFill>
                          <a:effectLst/>
                          <a:uLnTx/>
                          <a:uFillTx/>
                          <a:latin typeface="+mn-lt"/>
                          <a:ea typeface="+mn-ea"/>
                          <a:cs typeface="+mn-cs"/>
                        </a:rPr>
                        <a:t>
 Dein Foodwaste-Roulette 🍕 🔮
Keine Idee, was Du kochen willst? Kein Problem! Einfach Reel stoppen und nachkochen! Alle Rezepte findest Du in unserer «Zero Foodwaste Kitchen». 🧑‍🍳👨‍🍳 Finde den Link dazu hier: https://rezepte.lidl.ch/zerofoodwastekitchen
#1 Blumenkohl-Nuggets 🥦
#2 Brot-Rüeblis-Frikos 🥕
#3 Geröstete Tomaten mit Jogurt 🍅
#4 Poké (-mon) Pasta 🥙
#5 Wurst-Kartoffel-Blech 🥔
#6 Frappé-Müesli-Bowl 🥣
#7 Kräuterschmarren mit Speck 🥓
#8 Mandarinen Carpaccio 🍊
#9 Avocado Wedges 🥑
Team #NOFOODWASTE
Reste geniessen – Lebensmittel retten
#LidlCH #Team #nofoodwaste #zerofoodwastekitchen
-----------
Ta roulette sur le gaspillage alimentaire🍕 🔮
Tu ne sais pas encore quoi manger aujourd’hui? Pas de problème! Arrête la roue, et teste la recette indiquée! Toutes les recettes sont dans notre «Zero Foodwaste Kitchen». 🧑‍🍳👨‍🍳Tu trouveras le lien ici: https://recettes.lidl.ch/zerofoodwastekitchen
#1 Nuggets de chou-fleur 🥦
#2 Boulettes de pain et carottes 🥕
#3 Tomates grillées avec du yogourt 🍅
#4 Pâtes Poké (-mon) 🥙
#5 Gratin pommes de terre-saucisse 🥔
# 6 Bol de frappé au muesli 🥣
# 7 Crêpe aux herbes et au lard façon Kaiserschmarrn 🥓
#8 Carpaccio de mandarines 🍊
#9 Avocat doré au four 🥑
Équipe #NOFOODWASTE
Savoure les restes – sauve des aliments
#LidlCH #Équipe #nofoodwaste #zerofoodwastekitchen 
-----------
La tua roulette del foodwaste 🍕 🔮
Nessuna idea su cosa cucinare? Nessun problema! Ferma il reel e mettiti ai fornelli! Trovate tutte le ricette nel nostro «Zero Foodwaste Kitchen». 🧑‍🍳👨‍🍳Trovi il link: https://ricette.lidl.ch/zerofoodwastekitchen
#1 Nugget di cavolfiore 🥦
#2 Polpette di pane e carote🥕
#3 Pomodori arrostiti con yogurt 🍅
#4 Pasta poké (-mon) 🥙
#5 Teglia di salsiccia e patate 🥔
#6 Bowl di frullato e müsli 🥣
#7 Schmarren alle erbe con speck 🥓
#8 Carpaccio di mandarini 🍊
#9 Wedges di avocado 🥑
Team #NOFOODWASTE
Gustare gli avanzi e salvare alimenti
#LidlCH #Team #nofoodwaste #zerofoodwastekitchen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11368952"/>
                  </a:ext>
                </a:extLst>
              </a:tr>
            </a:tbl>
          </a:graphicData>
        </a:graphic>
      </p:graphicFrame>
      <p:sp>
        <p:nvSpPr>
          <p:cNvPr id="4" name="Text Placeholder 3">
            <a:extLst>
              <a:ext uri="{FF2B5EF4-FFF2-40B4-BE49-F238E27FC236}">
                <a16:creationId xmlns:a16="http://schemas.microsoft.com/office/drawing/2014/main" id="{D5834492-0C9E-4FF4-B1F4-08F4B231B67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621002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13</TotalTime>
  <Words>2101</Words>
  <Application>Microsoft Office PowerPoint</Application>
  <PresentationFormat>On-screen Show (4:3)</PresentationFormat>
  <Paragraphs>1047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Original Own Posts Table | Lidl Schweiz - Suisse - Svizzera - 1 of 26</vt:lpstr>
      <vt:lpstr>Facebook Original Own Posts Table | Lidl Schweiz - Suisse - Svizzera - 2 of 26</vt:lpstr>
      <vt:lpstr>Facebook Original Own Posts Table | Lidl Schweiz - Suisse - Svizzera - 3 of 26</vt:lpstr>
      <vt:lpstr>Facebook Original Own Posts Table | Lidl Schweiz - Suisse - Svizzera - 4 of 26</vt:lpstr>
      <vt:lpstr>Facebook Original Own Posts Table | Lidl Schweiz - Suisse - Svizzera - 5 of 26</vt:lpstr>
      <vt:lpstr>Facebook Original Own Posts Table | Lidl Schweiz - Suisse - Svizzera - 6 of 26</vt:lpstr>
      <vt:lpstr>Facebook Original Own Posts Table | Lidl Schweiz - Suisse - Svizzera - 7 of 26</vt:lpstr>
      <vt:lpstr>Facebook Original Own Posts Table | Lidl Schweiz - Suisse - Svizzera - 8 of 26</vt:lpstr>
      <vt:lpstr>Facebook Original Own Posts Table | Lidl Schweiz - Suisse - Svizzera - 9 of 26</vt:lpstr>
      <vt:lpstr>Facebook Original Own Posts Table | Lidl Schweiz - Suisse - Svizzera - 10 of 26</vt:lpstr>
      <vt:lpstr>Facebook Original Own Posts Table | Lidl Schweiz - Suisse - Svizzera - 11 of 26</vt:lpstr>
      <vt:lpstr>Facebook Original Own Posts Table | Lidl Schweiz - Suisse - Svizzera - 12 of 26</vt:lpstr>
      <vt:lpstr>Facebook Original Own Posts Table | Lidl Schweiz - Suisse - Svizzera - 13 of 26</vt:lpstr>
      <vt:lpstr>Facebook Original Own Posts Table | Lidl Schweiz - Suisse - Svizzera - 14 of 26</vt:lpstr>
      <vt:lpstr>Facebook Original Own Posts Table | Lidl Schweiz - Suisse - Svizzera - 15 of 26</vt:lpstr>
      <vt:lpstr>Facebook Original Own Posts Table | Lidl Schweiz - Suisse - Svizzera - 16 of 26</vt:lpstr>
      <vt:lpstr>Facebook Original Own Posts Table | Lidl Schweiz - Suisse - Svizzera - 17 of 26</vt:lpstr>
      <vt:lpstr>Facebook Original Own Posts Table | Lidl Schweiz - Suisse - Svizzera - 18 of 26</vt:lpstr>
      <vt:lpstr>Facebook Original Own Posts Table | Lidl Schweiz - Suisse - Svizzera - 19 of 26</vt:lpstr>
      <vt:lpstr>Facebook Original Own Posts Table | Lidl Schweiz - Suisse - Svizzera - 20 of 26</vt:lpstr>
      <vt:lpstr>Facebook Original Own Posts Table | Lidl Schweiz - Suisse - Svizzera - 21 of 26</vt:lpstr>
      <vt:lpstr>Facebook Original Own Posts Table | Lidl Schweiz - Suisse - Svizzera - 22 of 26</vt:lpstr>
      <vt:lpstr>Facebook Original Own Posts Table | Lidl Schweiz - Suisse - Svizzera - 23 of 26</vt:lpstr>
      <vt:lpstr>Facebook Original Own Posts Table | Lidl Schweiz - Suisse - Svizzera - 24 of 26</vt:lpstr>
      <vt:lpstr>Facebook Original Own Posts Table | Lidl Schweiz - Suisse - Svizzera - 25 of 26</vt:lpstr>
      <vt:lpstr>Facebook Original Own Posts Table | Lidl Schweiz - Suisse - Svizzera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2022-11-07T13:36:57Z</dcterms:created>
  <dcterms:modified xsi:type="dcterms:W3CDTF">2022-11-07T13:50:48Z</dcterms:modified>
</cp:coreProperties>
</file>