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5AC1-ED8C-485E-BFF8-BAF726865013}"/>
              </a:ext>
            </a:extLst>
          </p:cNvPr>
          <p:cNvSpPr>
            <a:spLocks noGrp="1"/>
          </p:cNvSpPr>
          <p:nvPr>
            <p:ph type="title"/>
          </p:nvPr>
        </p:nvSpPr>
        <p:spPr/>
        <p:txBody>
          <a:bodyPr/>
          <a:lstStyle/>
          <a:p>
            <a:r>
              <a:rPr lang="en-US"/>
              <a:t>Instagram Posts Table | All profiles - 1 of 15</a:t>
            </a:r>
          </a:p>
        </p:txBody>
      </p:sp>
      <p:graphicFrame>
        <p:nvGraphicFramePr>
          <p:cNvPr id="5" name="Table Placeholder 4">
            <a:extLst>
              <a:ext uri="{FF2B5EF4-FFF2-40B4-BE49-F238E27FC236}">
                <a16:creationId xmlns:a16="http://schemas.microsoft.com/office/drawing/2014/main" id="{DD68533F-B0BE-4497-8DE9-5F0DD8700592}"/>
              </a:ext>
            </a:extLst>
          </p:cNvPr>
          <p:cNvGraphicFramePr>
            <a:graphicFrameLocks noGrp="1"/>
          </p:cNvGraphicFramePr>
          <p:nvPr>
            <p:ph type="tbl" sz="quarter" idx="13"/>
            <p:extLst>
              <p:ext uri="{D42A27DB-BD31-4B8C-83A1-F6EECF244321}">
                <p14:modId xmlns:p14="http://schemas.microsoft.com/office/powerpoint/2010/main" val="2350568455"/>
              </p:ext>
            </p:extLst>
          </p:nvPr>
        </p:nvGraphicFramePr>
        <p:xfrm>
          <a:off x="457200" y="1731963"/>
          <a:ext cx="7818120" cy="341376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2155694"/>
                    </a:ext>
                  </a:extLst>
                </a:gridCol>
                <a:gridCol w="987552">
                  <a:extLst>
                    <a:ext uri="{9D8B030D-6E8A-4147-A177-3AD203B41FA5}">
                      <a16:colId xmlns:a16="http://schemas.microsoft.com/office/drawing/2014/main" val="3186246010"/>
                    </a:ext>
                  </a:extLst>
                </a:gridCol>
                <a:gridCol w="987552">
                  <a:extLst>
                    <a:ext uri="{9D8B030D-6E8A-4147-A177-3AD203B41FA5}">
                      <a16:colId xmlns:a16="http://schemas.microsoft.com/office/drawing/2014/main" val="1095242064"/>
                    </a:ext>
                  </a:extLst>
                </a:gridCol>
                <a:gridCol w="987552">
                  <a:extLst>
                    <a:ext uri="{9D8B030D-6E8A-4147-A177-3AD203B41FA5}">
                      <a16:colId xmlns:a16="http://schemas.microsoft.com/office/drawing/2014/main" val="255422486"/>
                    </a:ext>
                  </a:extLst>
                </a:gridCol>
                <a:gridCol w="987552">
                  <a:extLst>
                    <a:ext uri="{9D8B030D-6E8A-4147-A177-3AD203B41FA5}">
                      <a16:colId xmlns:a16="http://schemas.microsoft.com/office/drawing/2014/main" val="2333144823"/>
                    </a:ext>
                  </a:extLst>
                </a:gridCol>
                <a:gridCol w="987552">
                  <a:extLst>
                    <a:ext uri="{9D8B030D-6E8A-4147-A177-3AD203B41FA5}">
                      <a16:colId xmlns:a16="http://schemas.microsoft.com/office/drawing/2014/main" val="1169575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50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fcbayernbasketball - 2022-05-10 20:32:57</a:t>
                      </a:r>
                      <a:r>
                        <a:rPr kumimoji="0" lang="en-US" sz="1000" b="0" i="0" u="none" strike="noStrike" kern="1200" cap="none" spc="0" normalizeH="0" baseline="0" noProof="0">
                          <a:ln>
                            <a:noFill/>
                          </a:ln>
                          <a:solidFill>
                            <a:prstClr val="black"/>
                          </a:solidFill>
                          <a:effectLst/>
                          <a:uLnTx/>
                          <a:uFillTx/>
                          <a:latin typeface="+mn-lt"/>
                          <a:ea typeface="+mn-ea"/>
                          <a:cs typeface="+mn-cs"/>
                        </a:rPr>
                        <a:t>
 Wir verlieren zum Abschluss der regulären Saison gegen Berlin.
🔜 Jetzt voller Fokus auf den Playoff-Start am Freitag im Audi Dome. Tickets unter fcbayernbasketball.com
#FCBB #FCBBER #BBL (c) Pahnke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06/17/2022 06:12:09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7465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rulantica - 2022-05-10 17:10:14</a:t>
                      </a:r>
                      <a:r>
                        <a:rPr kumimoji="0" lang="en-US" sz="1000" b="0" i="0" u="none" strike="noStrike" kern="1200" cap="none" spc="0" normalizeH="0" baseline="0" noProof="0">
                          <a:ln>
                            <a:noFill/>
                          </a:ln>
                          <a:solidFill>
                            <a:prstClr val="black"/>
                          </a:solidFill>
                          <a:effectLst/>
                          <a:uLnTx/>
                          <a:uFillTx/>
                          <a:latin typeface="+mn-lt"/>
                          <a:ea typeface="+mn-ea"/>
                          <a:cs typeface="+mn-cs"/>
                        </a:rPr>
                        <a:t>
 We're calling out the action heroes! 💦🎯 Get ready for Tønnevirvel, our upcoming interactive water caroussel in Rulantica's outdoor area! 🤩 #Rulantica #underconstruction #twistnsplash #watercaroussel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902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europapark - 2022-05-10 17:08:13</a:t>
                      </a:r>
                      <a:r>
                        <a:rPr kumimoji="0" lang="en-US" sz="1000" b="0" i="0" u="none" strike="noStrike" kern="1200" cap="none" spc="0" normalizeH="0" baseline="0" noProof="0">
                          <a:ln>
                            <a:noFill/>
                          </a:ln>
                          <a:solidFill>
                            <a:prstClr val="black"/>
                          </a:solidFill>
                          <a:effectLst/>
                          <a:uLnTx/>
                          <a:uFillTx/>
                          <a:latin typeface="+mn-lt"/>
                          <a:ea typeface="+mn-ea"/>
                          <a:cs typeface="+mn-cs"/>
                        </a:rPr>
                        <a:t>
 Captured perfection... 🙌 #EuropaPark #BlueFire #WODAN #coaster #rollercoaster #sunset #atmosphere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4016024"/>
                  </a:ext>
                </a:extLst>
              </a:tr>
            </a:tbl>
          </a:graphicData>
        </a:graphic>
      </p:graphicFrame>
      <p:sp>
        <p:nvSpPr>
          <p:cNvPr id="4" name="Text Placeholder 3">
            <a:extLst>
              <a:ext uri="{FF2B5EF4-FFF2-40B4-BE49-F238E27FC236}">
                <a16:creationId xmlns:a16="http://schemas.microsoft.com/office/drawing/2014/main" id="{419E8470-53CA-4AF6-87A7-25FB3D2005B8}"/>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1181456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6257C-BAE7-49E4-A315-8C10715C4EA1}"/>
              </a:ext>
            </a:extLst>
          </p:cNvPr>
          <p:cNvSpPr>
            <a:spLocks noGrp="1"/>
          </p:cNvSpPr>
          <p:nvPr>
            <p:ph type="title"/>
          </p:nvPr>
        </p:nvSpPr>
        <p:spPr/>
        <p:txBody>
          <a:bodyPr/>
          <a:lstStyle/>
          <a:p>
            <a:r>
              <a:rPr lang="en-US"/>
              <a:t>Instagram Posts Table | All profiles - 2 of 15</a:t>
            </a:r>
          </a:p>
        </p:txBody>
      </p:sp>
      <p:graphicFrame>
        <p:nvGraphicFramePr>
          <p:cNvPr id="5" name="Table Placeholder 4">
            <a:extLst>
              <a:ext uri="{FF2B5EF4-FFF2-40B4-BE49-F238E27FC236}">
                <a16:creationId xmlns:a16="http://schemas.microsoft.com/office/drawing/2014/main" id="{01C6E693-7536-4B29-A704-7EFC526AE1DB}"/>
              </a:ext>
            </a:extLst>
          </p:cNvPr>
          <p:cNvGraphicFramePr>
            <a:graphicFrameLocks noGrp="1"/>
          </p:cNvGraphicFramePr>
          <p:nvPr>
            <p:ph type="tbl" sz="quarter" idx="13"/>
            <p:extLst>
              <p:ext uri="{D42A27DB-BD31-4B8C-83A1-F6EECF244321}">
                <p14:modId xmlns:p14="http://schemas.microsoft.com/office/powerpoint/2010/main" val="1943705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02917047"/>
                    </a:ext>
                  </a:extLst>
                </a:gridCol>
                <a:gridCol w="987552">
                  <a:extLst>
                    <a:ext uri="{9D8B030D-6E8A-4147-A177-3AD203B41FA5}">
                      <a16:colId xmlns:a16="http://schemas.microsoft.com/office/drawing/2014/main" val="2997021335"/>
                    </a:ext>
                  </a:extLst>
                </a:gridCol>
                <a:gridCol w="987552">
                  <a:extLst>
                    <a:ext uri="{9D8B030D-6E8A-4147-A177-3AD203B41FA5}">
                      <a16:colId xmlns:a16="http://schemas.microsoft.com/office/drawing/2014/main" val="3420016351"/>
                    </a:ext>
                  </a:extLst>
                </a:gridCol>
                <a:gridCol w="987552">
                  <a:extLst>
                    <a:ext uri="{9D8B030D-6E8A-4147-A177-3AD203B41FA5}">
                      <a16:colId xmlns:a16="http://schemas.microsoft.com/office/drawing/2014/main" val="1443265942"/>
                    </a:ext>
                  </a:extLst>
                </a:gridCol>
                <a:gridCol w="987552">
                  <a:extLst>
                    <a:ext uri="{9D8B030D-6E8A-4147-A177-3AD203B41FA5}">
                      <a16:colId xmlns:a16="http://schemas.microsoft.com/office/drawing/2014/main" val="1719581366"/>
                    </a:ext>
                  </a:extLst>
                </a:gridCol>
                <a:gridCol w="987552">
                  <a:extLst>
                    <a:ext uri="{9D8B030D-6E8A-4147-A177-3AD203B41FA5}">
                      <a16:colId xmlns:a16="http://schemas.microsoft.com/office/drawing/2014/main" val="2099165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063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interwetten - 2022-05-10 16:43:50</a:t>
                      </a:r>
                      <a:r>
                        <a:rPr kumimoji="0" lang="en-US" sz="1000" b="0" i="0" u="none" strike="noStrike" kern="1200" cap="none" spc="0" normalizeH="0" baseline="0" noProof="0">
                          <a:ln>
                            <a:noFill/>
                          </a:ln>
                          <a:solidFill>
                            <a:prstClr val="black"/>
                          </a:solidFill>
                          <a:effectLst/>
                          <a:uLnTx/>
                          <a:uFillTx/>
                          <a:latin typeface="+mn-lt"/>
                          <a:ea typeface="+mn-ea"/>
                          <a:cs typeface="+mn-cs"/>
                        </a:rPr>
                        <a:t>
 Mega-Reform ab 2024 in der Champions League! 😮
👉 4 Teams mehr 
👉 keine Gruppenphase, dafür Ligasystem
👉 2 Wildcards für Teams mit "starken Leistungen in Europa" 
#Interwetten #WettenistunserSport #SicherWettenInterwetten #ChampionsLeague #SuperLeague #AlexanderCeferin #Ceferin #UCL #CL #UEFA #Europa #Bet #Betting #Wette #Wetten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06/15/2022 06:08:45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4221695"/>
                  </a:ext>
                </a:extLst>
              </a:tr>
            </a:tbl>
          </a:graphicData>
        </a:graphic>
      </p:graphicFrame>
      <p:sp>
        <p:nvSpPr>
          <p:cNvPr id="4" name="Text Placeholder 3">
            <a:extLst>
              <a:ext uri="{FF2B5EF4-FFF2-40B4-BE49-F238E27FC236}">
                <a16:creationId xmlns:a16="http://schemas.microsoft.com/office/drawing/2014/main" id="{796B754A-C5D6-451D-93CC-C16853C8FCE3}"/>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2402090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4ACED-BD64-405F-84A8-CF04E7651C6C}"/>
              </a:ext>
            </a:extLst>
          </p:cNvPr>
          <p:cNvSpPr>
            <a:spLocks noGrp="1"/>
          </p:cNvSpPr>
          <p:nvPr>
            <p:ph type="title"/>
          </p:nvPr>
        </p:nvSpPr>
        <p:spPr/>
        <p:txBody>
          <a:bodyPr/>
          <a:lstStyle/>
          <a:p>
            <a:r>
              <a:rPr lang="en-US"/>
              <a:t>Instagram Posts Table | All profiles - 3 of 15</a:t>
            </a:r>
          </a:p>
        </p:txBody>
      </p:sp>
      <p:graphicFrame>
        <p:nvGraphicFramePr>
          <p:cNvPr id="5" name="Table Placeholder 4">
            <a:extLst>
              <a:ext uri="{FF2B5EF4-FFF2-40B4-BE49-F238E27FC236}">
                <a16:creationId xmlns:a16="http://schemas.microsoft.com/office/drawing/2014/main" id="{63E8A87B-C8D5-44D6-A3D6-394AD1C72B1D}"/>
              </a:ext>
            </a:extLst>
          </p:cNvPr>
          <p:cNvGraphicFramePr>
            <a:graphicFrameLocks noGrp="1"/>
          </p:cNvGraphicFramePr>
          <p:nvPr>
            <p:ph type="tbl" sz="quarter" idx="13"/>
            <p:extLst>
              <p:ext uri="{D42A27DB-BD31-4B8C-83A1-F6EECF244321}">
                <p14:modId xmlns:p14="http://schemas.microsoft.com/office/powerpoint/2010/main" val="2070574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71297216"/>
                    </a:ext>
                  </a:extLst>
                </a:gridCol>
                <a:gridCol w="987552">
                  <a:extLst>
                    <a:ext uri="{9D8B030D-6E8A-4147-A177-3AD203B41FA5}">
                      <a16:colId xmlns:a16="http://schemas.microsoft.com/office/drawing/2014/main" val="2598224868"/>
                    </a:ext>
                  </a:extLst>
                </a:gridCol>
                <a:gridCol w="987552">
                  <a:extLst>
                    <a:ext uri="{9D8B030D-6E8A-4147-A177-3AD203B41FA5}">
                      <a16:colId xmlns:a16="http://schemas.microsoft.com/office/drawing/2014/main" val="2673088687"/>
                    </a:ext>
                  </a:extLst>
                </a:gridCol>
                <a:gridCol w="987552">
                  <a:extLst>
                    <a:ext uri="{9D8B030D-6E8A-4147-A177-3AD203B41FA5}">
                      <a16:colId xmlns:a16="http://schemas.microsoft.com/office/drawing/2014/main" val="1688158059"/>
                    </a:ext>
                  </a:extLst>
                </a:gridCol>
                <a:gridCol w="987552">
                  <a:extLst>
                    <a:ext uri="{9D8B030D-6E8A-4147-A177-3AD203B41FA5}">
                      <a16:colId xmlns:a16="http://schemas.microsoft.com/office/drawing/2014/main" val="3076650062"/>
                    </a:ext>
                  </a:extLst>
                </a:gridCol>
                <a:gridCol w="987552">
                  <a:extLst>
                    <a:ext uri="{9D8B030D-6E8A-4147-A177-3AD203B41FA5}">
                      <a16:colId xmlns:a16="http://schemas.microsoft.com/office/drawing/2014/main" val="4224024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39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bayerischer.landtag - 2022-05-10 16:28:43</a:t>
                      </a:r>
                      <a:r>
                        <a:rPr kumimoji="0" lang="de-DE" sz="1000" b="0" i="0" u="none" strike="noStrike" kern="1200" cap="none" spc="0" normalizeH="0" baseline="0" noProof="0">
                          <a:ln>
                            <a:noFill/>
                          </a:ln>
                          <a:solidFill>
                            <a:prstClr val="black"/>
                          </a:solidFill>
                          <a:effectLst/>
                          <a:uLnTx/>
                          <a:uFillTx/>
                          <a:latin typeface="+mn-lt"/>
                          <a:ea typeface="+mn-ea"/>
                          <a:cs typeface="+mn-cs"/>
                        </a:rPr>
                        <a:t>
 Servus🥨 meets Moin moin🐟! 
Für den Gesundheitsausschuss ging es auf seiner Informationsreise in den hohen Norden – genauer gesagt nach Hamburg und Schleswig-Holstein.
In der Elbmetropole besuchten die Abgeordneten unter anderem das uke_hamburg und nahmen an einer Sitzung des Gesundheitsausschusses der buergerschafthh teil. Auch ein Blick in den Plenarsaal der Hamburger Kollegen durfte da natürlich nicht fehlen. 
In Flensburg tauschte sich der Ausschuss mit Vertretern von diakopix und franziskus.hospital.flensburg zu Krankenhausplanung und Geburtshilfe aus, ehe es weiter in die Landeshauptstadt Kiel und den landtag_sh ging. Dort waren die Vorbereitungen für die Landtagswahl unübersehbar – dennoch blieb Zeit mit den Kolleginnen und Kollegen des dortigen Sozialausschusses über gesundheits- und pflegepolitische Themen zu sprechen und mit dem Paternoster eine Runde zu drehen. 
Den Abschluss der Reise bildete ein Besuch des uksh.de, dort stand unter anderem ein Klinikrundgang auf dem Programm. 
Bayerische Berge 🏔️ oder norddeutsche Küste 🏄 – wo fühlt ihr euch wohler? Schreibt es uns in die Kommentare! 👇
.
#bayerischerlandtag #bayern #ltby #landtag #hamburg #hamburg #hamburgcity #schleswigholstein #schleswigholsteinistschön #kiel #flensburg #paternoster #travel #city #austausch #politik #politics #gesundheit #gesundheitsausschuss #health #klinik #krankenhaus #hospital #dienstreise #business #ausschuss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4080380"/>
                  </a:ext>
                </a:extLst>
              </a:tr>
            </a:tbl>
          </a:graphicData>
        </a:graphic>
      </p:graphicFrame>
      <p:sp>
        <p:nvSpPr>
          <p:cNvPr id="4" name="Text Placeholder 3">
            <a:extLst>
              <a:ext uri="{FF2B5EF4-FFF2-40B4-BE49-F238E27FC236}">
                <a16:creationId xmlns:a16="http://schemas.microsoft.com/office/drawing/2014/main" id="{F611D8B5-EE9A-43B0-823E-AD7450F1176C}"/>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183049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1B678-D898-4DE9-AD62-A2FB47B73DF2}"/>
              </a:ext>
            </a:extLst>
          </p:cNvPr>
          <p:cNvSpPr>
            <a:spLocks noGrp="1"/>
          </p:cNvSpPr>
          <p:nvPr>
            <p:ph type="title"/>
          </p:nvPr>
        </p:nvSpPr>
        <p:spPr/>
        <p:txBody>
          <a:bodyPr/>
          <a:lstStyle/>
          <a:p>
            <a:r>
              <a:rPr lang="en-US"/>
              <a:t>Instagram Posts Table | All profiles - 4 of 15</a:t>
            </a:r>
          </a:p>
        </p:txBody>
      </p:sp>
      <p:graphicFrame>
        <p:nvGraphicFramePr>
          <p:cNvPr id="5" name="Table Placeholder 4">
            <a:extLst>
              <a:ext uri="{FF2B5EF4-FFF2-40B4-BE49-F238E27FC236}">
                <a16:creationId xmlns:a16="http://schemas.microsoft.com/office/drawing/2014/main" id="{31D6F12E-367E-4B6D-B248-73A30FA0E90E}"/>
              </a:ext>
            </a:extLst>
          </p:cNvPr>
          <p:cNvGraphicFramePr>
            <a:graphicFrameLocks noGrp="1"/>
          </p:cNvGraphicFramePr>
          <p:nvPr>
            <p:ph type="tbl" sz="quarter" idx="13"/>
            <p:extLst>
              <p:ext uri="{D42A27DB-BD31-4B8C-83A1-F6EECF244321}">
                <p14:modId xmlns:p14="http://schemas.microsoft.com/office/powerpoint/2010/main" val="212744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72012745"/>
                    </a:ext>
                  </a:extLst>
                </a:gridCol>
                <a:gridCol w="987552">
                  <a:extLst>
                    <a:ext uri="{9D8B030D-6E8A-4147-A177-3AD203B41FA5}">
                      <a16:colId xmlns:a16="http://schemas.microsoft.com/office/drawing/2014/main" val="1429409047"/>
                    </a:ext>
                  </a:extLst>
                </a:gridCol>
                <a:gridCol w="987552">
                  <a:extLst>
                    <a:ext uri="{9D8B030D-6E8A-4147-A177-3AD203B41FA5}">
                      <a16:colId xmlns:a16="http://schemas.microsoft.com/office/drawing/2014/main" val="1232221064"/>
                    </a:ext>
                  </a:extLst>
                </a:gridCol>
                <a:gridCol w="987552">
                  <a:extLst>
                    <a:ext uri="{9D8B030D-6E8A-4147-A177-3AD203B41FA5}">
                      <a16:colId xmlns:a16="http://schemas.microsoft.com/office/drawing/2014/main" val="2591234439"/>
                    </a:ext>
                  </a:extLst>
                </a:gridCol>
                <a:gridCol w="987552">
                  <a:extLst>
                    <a:ext uri="{9D8B030D-6E8A-4147-A177-3AD203B41FA5}">
                      <a16:colId xmlns:a16="http://schemas.microsoft.com/office/drawing/2014/main" val="1485573310"/>
                    </a:ext>
                  </a:extLst>
                </a:gridCol>
                <a:gridCol w="987552">
                  <a:extLst>
                    <a:ext uri="{9D8B030D-6E8A-4147-A177-3AD203B41FA5}">
                      <a16:colId xmlns:a16="http://schemas.microsoft.com/office/drawing/2014/main" val="2358191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861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tipico_de - 2022-05-10 16:15:18</a:t>
                      </a:r>
                      <a:r>
                        <a:rPr kumimoji="0" lang="en-US" sz="1000" b="0" i="0" u="none" strike="noStrike" kern="1200" cap="none" spc="0" normalizeH="0" baseline="0" noProof="0">
                          <a:ln>
                            <a:noFill/>
                          </a:ln>
                          <a:solidFill>
                            <a:prstClr val="black"/>
                          </a:solidFill>
                          <a:effectLst/>
                          <a:uLnTx/>
                          <a:uFillTx/>
                          <a:latin typeface="+mn-lt"/>
                          <a:ea typeface="+mn-ea"/>
                          <a:cs typeface="+mn-cs"/>
                        </a:rPr>
                        <a:t>
 Im Rennen um die Meisterschaft muss der FC Liverpool heute Abend gegen Aston Villa vorlegen! 😬 Der Titelgewinn liegt nicht mehr in den eigenen Händen – Manchester City muss dafür Punkte liegen lassen… 💨💨💨 
📸: IMAGO / Focus Images
.
.
.
.
.
.
.
.
.
.
#FCLiverpool #LiverpoolFC #Liverpool #Klopp #PL #PremierLeague #Tipico #Sportwetten #Wetten #Fussballwetten #Quoten #Wettbüro #Wettschein #Fußball #Fussball #Stadion #Tipp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0643477"/>
                  </a:ext>
                </a:extLst>
              </a:tr>
            </a:tbl>
          </a:graphicData>
        </a:graphic>
      </p:graphicFrame>
      <p:sp>
        <p:nvSpPr>
          <p:cNvPr id="4" name="Text Placeholder 3">
            <a:extLst>
              <a:ext uri="{FF2B5EF4-FFF2-40B4-BE49-F238E27FC236}">
                <a16:creationId xmlns:a16="http://schemas.microsoft.com/office/drawing/2014/main" id="{2B5AFE0F-EA28-417F-98B2-D759B428BFE6}"/>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3841235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5A1C-643E-4AF8-A24D-84F7C0E9FF28}"/>
              </a:ext>
            </a:extLst>
          </p:cNvPr>
          <p:cNvSpPr>
            <a:spLocks noGrp="1"/>
          </p:cNvSpPr>
          <p:nvPr>
            <p:ph type="title"/>
          </p:nvPr>
        </p:nvSpPr>
        <p:spPr/>
        <p:txBody>
          <a:bodyPr/>
          <a:lstStyle/>
          <a:p>
            <a:r>
              <a:rPr lang="en-US"/>
              <a:t>Instagram Posts Table | All profiles - 5 of 15</a:t>
            </a:r>
          </a:p>
        </p:txBody>
      </p:sp>
      <p:graphicFrame>
        <p:nvGraphicFramePr>
          <p:cNvPr id="5" name="Table Placeholder 4">
            <a:extLst>
              <a:ext uri="{FF2B5EF4-FFF2-40B4-BE49-F238E27FC236}">
                <a16:creationId xmlns:a16="http://schemas.microsoft.com/office/drawing/2014/main" id="{F2B8383B-2865-4EF6-A787-E906BA4B7E6B}"/>
              </a:ext>
            </a:extLst>
          </p:cNvPr>
          <p:cNvGraphicFramePr>
            <a:graphicFrameLocks noGrp="1"/>
          </p:cNvGraphicFramePr>
          <p:nvPr>
            <p:ph type="tbl" sz="quarter" idx="13"/>
            <p:extLst>
              <p:ext uri="{D42A27DB-BD31-4B8C-83A1-F6EECF244321}">
                <p14:modId xmlns:p14="http://schemas.microsoft.com/office/powerpoint/2010/main" val="217239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65758273"/>
                    </a:ext>
                  </a:extLst>
                </a:gridCol>
                <a:gridCol w="987552">
                  <a:extLst>
                    <a:ext uri="{9D8B030D-6E8A-4147-A177-3AD203B41FA5}">
                      <a16:colId xmlns:a16="http://schemas.microsoft.com/office/drawing/2014/main" val="1507576301"/>
                    </a:ext>
                  </a:extLst>
                </a:gridCol>
                <a:gridCol w="987552">
                  <a:extLst>
                    <a:ext uri="{9D8B030D-6E8A-4147-A177-3AD203B41FA5}">
                      <a16:colId xmlns:a16="http://schemas.microsoft.com/office/drawing/2014/main" val="3701966372"/>
                    </a:ext>
                  </a:extLst>
                </a:gridCol>
                <a:gridCol w="987552">
                  <a:extLst>
                    <a:ext uri="{9D8B030D-6E8A-4147-A177-3AD203B41FA5}">
                      <a16:colId xmlns:a16="http://schemas.microsoft.com/office/drawing/2014/main" val="3924293153"/>
                    </a:ext>
                  </a:extLst>
                </a:gridCol>
                <a:gridCol w="987552">
                  <a:extLst>
                    <a:ext uri="{9D8B030D-6E8A-4147-A177-3AD203B41FA5}">
                      <a16:colId xmlns:a16="http://schemas.microsoft.com/office/drawing/2014/main" val="2673804588"/>
                    </a:ext>
                  </a:extLst>
                </a:gridCol>
                <a:gridCol w="987552">
                  <a:extLst>
                    <a:ext uri="{9D8B030D-6E8A-4147-A177-3AD203B41FA5}">
                      <a16:colId xmlns:a16="http://schemas.microsoft.com/office/drawing/2014/main" val="493673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526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markus.soeder - 2022-05-10 15:44:12</a:t>
                      </a:r>
                      <a:r>
                        <a:rPr kumimoji="0" lang="de-DE" sz="1000" b="0" i="0" u="none" strike="noStrike" kern="1200" cap="none" spc="0" normalizeH="0" baseline="0" noProof="0">
                          <a:ln>
                            <a:noFill/>
                          </a:ln>
                          <a:solidFill>
                            <a:prstClr val="black"/>
                          </a:solidFill>
                          <a:effectLst/>
                          <a:uLnTx/>
                          <a:uFillTx/>
                          <a:latin typeface="+mn-lt"/>
                          <a:ea typeface="+mn-ea"/>
                          <a:cs typeface="+mn-cs"/>
                        </a:rPr>
                        <a:t>
 Football is coming home: München wird Gastgeber des Eröffnungsspiels der Heim-EM 2024. Das wird ein großes Fußballfest und hoffentlich wieder ein Sommermärchen. Bayern wird ein super Gastgeber sein. Die EM ist immer ein Highlight. (Foto: 2021) euro2024 philipplahm #euro2024 #em2024 #fußball #münchen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910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admiralsportwetten - 2022-05-10 15:43:56</a:t>
                      </a:r>
                      <a:r>
                        <a:rPr kumimoji="0" lang="en-US" sz="1000" b="0" i="0" u="none" strike="noStrike" kern="1200" cap="none" spc="0" normalizeH="0" baseline="0" noProof="0">
                          <a:ln>
                            <a:noFill/>
                          </a:ln>
                          <a:solidFill>
                            <a:prstClr val="black"/>
                          </a:solidFill>
                          <a:effectLst/>
                          <a:uLnTx/>
                          <a:uFillTx/>
                          <a:latin typeface="+mn-lt"/>
                          <a:ea typeface="+mn-ea"/>
                          <a:cs typeface="+mn-cs"/>
                        </a:rPr>
                        <a:t>
 Die steile Karriere von Erling Haaland geht munter weiter! 😱🔥 Von der #AdmiralBL über Dortmund geht es für den Wunderstürmer nun nach Manchester zu den Citizens! 🔁 Die richtige Wahl? 🤔
#admiral #admiralsportwetten #admiralaut #meinadmiral erlinghaaland #manchestercity #city #citizens #wechsel #wunderstürmer #neuefarben #bvb #borussiadortmund #borussia #redbullsalzburg #fcredbullsalzburg #salzburg #transfer #transfergeflüster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06:07:29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0734700"/>
                  </a:ext>
                </a:extLst>
              </a:tr>
            </a:tbl>
          </a:graphicData>
        </a:graphic>
      </p:graphicFrame>
      <p:sp>
        <p:nvSpPr>
          <p:cNvPr id="4" name="Text Placeholder 3">
            <a:extLst>
              <a:ext uri="{FF2B5EF4-FFF2-40B4-BE49-F238E27FC236}">
                <a16:creationId xmlns:a16="http://schemas.microsoft.com/office/drawing/2014/main" id="{9C456FC9-D11E-4E0C-AC02-D409635F7DB2}"/>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3553455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AF38F-EFDA-4C26-A3CB-DF74F7A63C86}"/>
              </a:ext>
            </a:extLst>
          </p:cNvPr>
          <p:cNvSpPr>
            <a:spLocks noGrp="1"/>
          </p:cNvSpPr>
          <p:nvPr>
            <p:ph type="title"/>
          </p:nvPr>
        </p:nvSpPr>
        <p:spPr/>
        <p:txBody>
          <a:bodyPr/>
          <a:lstStyle/>
          <a:p>
            <a:r>
              <a:rPr lang="en-US"/>
              <a:t>Instagram Posts Table | All profiles - 6 of 15</a:t>
            </a:r>
          </a:p>
        </p:txBody>
      </p:sp>
      <p:graphicFrame>
        <p:nvGraphicFramePr>
          <p:cNvPr id="5" name="Table Placeholder 4">
            <a:extLst>
              <a:ext uri="{FF2B5EF4-FFF2-40B4-BE49-F238E27FC236}">
                <a16:creationId xmlns:a16="http://schemas.microsoft.com/office/drawing/2014/main" id="{D1C31E4D-3268-4606-9ECF-40AAE95B7C59}"/>
              </a:ext>
            </a:extLst>
          </p:cNvPr>
          <p:cNvGraphicFramePr>
            <a:graphicFrameLocks noGrp="1"/>
          </p:cNvGraphicFramePr>
          <p:nvPr>
            <p:ph type="tbl" sz="quarter" idx="13"/>
            <p:extLst>
              <p:ext uri="{D42A27DB-BD31-4B8C-83A1-F6EECF244321}">
                <p14:modId xmlns:p14="http://schemas.microsoft.com/office/powerpoint/2010/main" val="224874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8812090"/>
                    </a:ext>
                  </a:extLst>
                </a:gridCol>
                <a:gridCol w="987552">
                  <a:extLst>
                    <a:ext uri="{9D8B030D-6E8A-4147-A177-3AD203B41FA5}">
                      <a16:colId xmlns:a16="http://schemas.microsoft.com/office/drawing/2014/main" val="1967136415"/>
                    </a:ext>
                  </a:extLst>
                </a:gridCol>
                <a:gridCol w="987552">
                  <a:extLst>
                    <a:ext uri="{9D8B030D-6E8A-4147-A177-3AD203B41FA5}">
                      <a16:colId xmlns:a16="http://schemas.microsoft.com/office/drawing/2014/main" val="2497686494"/>
                    </a:ext>
                  </a:extLst>
                </a:gridCol>
                <a:gridCol w="987552">
                  <a:extLst>
                    <a:ext uri="{9D8B030D-6E8A-4147-A177-3AD203B41FA5}">
                      <a16:colId xmlns:a16="http://schemas.microsoft.com/office/drawing/2014/main" val="3454596279"/>
                    </a:ext>
                  </a:extLst>
                </a:gridCol>
                <a:gridCol w="987552">
                  <a:extLst>
                    <a:ext uri="{9D8B030D-6E8A-4147-A177-3AD203B41FA5}">
                      <a16:colId xmlns:a16="http://schemas.microsoft.com/office/drawing/2014/main" val="1099821027"/>
                    </a:ext>
                  </a:extLst>
                </a:gridCol>
                <a:gridCol w="987552">
                  <a:extLst>
                    <a:ext uri="{9D8B030D-6E8A-4147-A177-3AD203B41FA5}">
                      <a16:colId xmlns:a16="http://schemas.microsoft.com/office/drawing/2014/main" val="56890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99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veltins - 2022-05-10 15:43:27</a:t>
                      </a:r>
                      <a:r>
                        <a:rPr kumimoji="0" lang="en-US" sz="1000" b="0" i="0" u="none" strike="noStrike" kern="1200" cap="none" spc="0" normalizeH="0" baseline="0" noProof="0">
                          <a:ln>
                            <a:noFill/>
                          </a:ln>
                          <a:solidFill>
                            <a:prstClr val="black"/>
                          </a:solidFill>
                          <a:effectLst/>
                          <a:uLnTx/>
                          <a:uFillTx/>
                          <a:latin typeface="+mn-lt"/>
                          <a:ea typeface="+mn-ea"/>
                          <a:cs typeface="+mn-cs"/>
                        </a:rPr>
                        <a:t>
 Neulich vorm Aufzug: Liebe auf den ersten Blick! 🍻🤩 #veltins #frischesveltins #leidenschaftverbindet #veltinsbeer #freshveltins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608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bmwmotorradde - 2022-05-10 15:30:13</a:t>
                      </a:r>
                      <a:r>
                        <a:rPr kumimoji="0" lang="en-US" sz="1000" b="0" i="0" u="none" strike="noStrike" kern="1200" cap="none" spc="0" normalizeH="0" baseline="0" noProof="0">
                          <a:ln>
                            <a:noFill/>
                          </a:ln>
                          <a:solidFill>
                            <a:prstClr val="black"/>
                          </a:solidFill>
                          <a:effectLst/>
                          <a:uLnTx/>
                          <a:uFillTx/>
                          <a:latin typeface="+mn-lt"/>
                          <a:ea typeface="+mn-ea"/>
                          <a:cs typeface="+mn-cs"/>
                        </a:rPr>
                        <a:t>
 Was wolltet Ihr schon immer über unsere BMW R 18 Modelle wissen? 😎 
Stellt uns Eure Fragen in die Kommentare und unsere Produktexperten werden sie in unserem Livestream beantworten. 🙌⬇️
#MakeLifeARide #SoulFuel #BMWR18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948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klinikumfue - 2022-05-10 15:24:21</a:t>
                      </a:r>
                      <a:r>
                        <a:rPr kumimoji="0" lang="de-DE" sz="1000" b="0" i="0" u="none" strike="noStrike" kern="1200" cap="none" spc="0" normalizeH="0" baseline="0" noProof="0">
                          <a:ln>
                            <a:noFill/>
                          </a:ln>
                          <a:solidFill>
                            <a:prstClr val="black"/>
                          </a:solidFill>
                          <a:effectLst/>
                          <a:uLnTx/>
                          <a:uFillTx/>
                          <a:latin typeface="+mn-lt"/>
                          <a:ea typeface="+mn-ea"/>
                          <a:cs typeface="+mn-cs"/>
                        </a:rPr>
                        <a:t>
 Ein bisschen was geht immer❗️ Bewegung im Alltag wirkt Wunder.🤸‍♂️ Lautet das Motto am heutigen Tag gegen den Schlaganfall.🧠 Bewegung ist der Alleskönner in Sachen Prävention, stärkt Körper, Geist und Seele. Mit ca. 150 Minuten moderater Bewegung lässt sich das persönliche Schlaganfallrisiko laut WHO um 50 Prozent senken.🤩 #KlinikumFürth #GemeinsamfürFürth #klifue4you #stroke #strokeawareness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2897003"/>
                  </a:ext>
                </a:extLst>
              </a:tr>
            </a:tbl>
          </a:graphicData>
        </a:graphic>
      </p:graphicFrame>
      <p:sp>
        <p:nvSpPr>
          <p:cNvPr id="4" name="Text Placeholder 3">
            <a:extLst>
              <a:ext uri="{FF2B5EF4-FFF2-40B4-BE49-F238E27FC236}">
                <a16:creationId xmlns:a16="http://schemas.microsoft.com/office/drawing/2014/main" id="{42F52C37-A545-466F-8FC5-98B4C59A0347}"/>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3006213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95595-3378-4C9F-92C8-4C85281377B7}"/>
              </a:ext>
            </a:extLst>
          </p:cNvPr>
          <p:cNvSpPr>
            <a:spLocks noGrp="1"/>
          </p:cNvSpPr>
          <p:nvPr>
            <p:ph type="title"/>
          </p:nvPr>
        </p:nvSpPr>
        <p:spPr/>
        <p:txBody>
          <a:bodyPr/>
          <a:lstStyle/>
          <a:p>
            <a:r>
              <a:rPr lang="en-US"/>
              <a:t>Instagram Posts Table | All profiles - 7 of 15</a:t>
            </a:r>
          </a:p>
        </p:txBody>
      </p:sp>
      <p:graphicFrame>
        <p:nvGraphicFramePr>
          <p:cNvPr id="5" name="Table Placeholder 4">
            <a:extLst>
              <a:ext uri="{FF2B5EF4-FFF2-40B4-BE49-F238E27FC236}">
                <a16:creationId xmlns:a16="http://schemas.microsoft.com/office/drawing/2014/main" id="{51D2AB71-33D6-416A-838C-06C5B759C7B4}"/>
              </a:ext>
            </a:extLst>
          </p:cNvPr>
          <p:cNvGraphicFramePr>
            <a:graphicFrameLocks noGrp="1"/>
          </p:cNvGraphicFramePr>
          <p:nvPr>
            <p:ph type="tbl" sz="quarter" idx="13"/>
            <p:extLst>
              <p:ext uri="{D42A27DB-BD31-4B8C-83A1-F6EECF244321}">
                <p14:modId xmlns:p14="http://schemas.microsoft.com/office/powerpoint/2010/main" val="515009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48071845"/>
                    </a:ext>
                  </a:extLst>
                </a:gridCol>
                <a:gridCol w="987552">
                  <a:extLst>
                    <a:ext uri="{9D8B030D-6E8A-4147-A177-3AD203B41FA5}">
                      <a16:colId xmlns:a16="http://schemas.microsoft.com/office/drawing/2014/main" val="3809944941"/>
                    </a:ext>
                  </a:extLst>
                </a:gridCol>
                <a:gridCol w="987552">
                  <a:extLst>
                    <a:ext uri="{9D8B030D-6E8A-4147-A177-3AD203B41FA5}">
                      <a16:colId xmlns:a16="http://schemas.microsoft.com/office/drawing/2014/main" val="2959093468"/>
                    </a:ext>
                  </a:extLst>
                </a:gridCol>
                <a:gridCol w="987552">
                  <a:extLst>
                    <a:ext uri="{9D8B030D-6E8A-4147-A177-3AD203B41FA5}">
                      <a16:colId xmlns:a16="http://schemas.microsoft.com/office/drawing/2014/main" val="2120163319"/>
                    </a:ext>
                  </a:extLst>
                </a:gridCol>
                <a:gridCol w="987552">
                  <a:extLst>
                    <a:ext uri="{9D8B030D-6E8A-4147-A177-3AD203B41FA5}">
                      <a16:colId xmlns:a16="http://schemas.microsoft.com/office/drawing/2014/main" val="8939764"/>
                    </a:ext>
                  </a:extLst>
                </a:gridCol>
                <a:gridCol w="987552">
                  <a:extLst>
                    <a:ext uri="{9D8B030D-6E8A-4147-A177-3AD203B41FA5}">
                      <a16:colId xmlns:a16="http://schemas.microsoft.com/office/drawing/2014/main" val="3505961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081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dsv_skiundberge - 2022-05-10 15:19:34</a:t>
                      </a:r>
                      <a:r>
                        <a:rPr kumimoji="0" lang="en-US" sz="1000" b="0" i="0" u="none" strike="noStrike" kern="1200" cap="none" spc="0" normalizeH="0" baseline="0" noProof="0">
                          <a:ln>
                            <a:noFill/>
                          </a:ln>
                          <a:solidFill>
                            <a:prstClr val="black"/>
                          </a:solidFill>
                          <a:effectLst/>
                          <a:uLnTx/>
                          <a:uFillTx/>
                          <a:latin typeface="+mn-lt"/>
                          <a:ea typeface="+mn-ea"/>
                          <a:cs typeface="+mn-cs"/>
                        </a:rPr>
                        <a:t>
 Bitte lächeln! 📸😁 Das Telemark Team ist zum Saisonabschluss im Stubaital on tour. Das letzte bisschen Schnee muss genutzt werden … 😉 #SkiDeutschland #dsvskiundberge #telemark #saisonabschluss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758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admiralsportwetten - 2022-05-10 15:02:13</a:t>
                      </a:r>
                      <a:r>
                        <a:rPr kumimoji="0" lang="en-US" sz="1000" b="0" i="0" u="none" strike="noStrike" kern="1200" cap="none" spc="0" normalizeH="0" baseline="0" noProof="0">
                          <a:ln>
                            <a:noFill/>
                          </a:ln>
                          <a:solidFill>
                            <a:prstClr val="black"/>
                          </a:solidFill>
                          <a:effectLst/>
                          <a:uLnTx/>
                          <a:uFillTx/>
                          <a:latin typeface="+mn-lt"/>
                          <a:ea typeface="+mn-ea"/>
                          <a:cs typeface="+mn-cs"/>
                        </a:rPr>
                        <a:t>
 Wir begrüßen diese Woche Marcos Nader live in unserer Sendung! 🔥 
Seid dabei, stellt eure Fragen in den Live-Chat und mit ein wenig Glück könnt ihr auch wieder einen tollen Preis abstauben. 🎉
👉 Jeden Donnerstag
👉 Ab 19 Uhr
👉 Live und exklusiv auf YouTube
👉 Glocke aktivieren (Link in Bio) 
#admiral #admiralsportwetten #admiralaut #admiralsportshow #liveshow #guest #guestpresentation #marcosnader #boxen #austrianboxing #austrianfighter #teamnader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06/12/2022 06:06:47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5337190"/>
                  </a:ext>
                </a:extLst>
              </a:tr>
            </a:tbl>
          </a:graphicData>
        </a:graphic>
      </p:graphicFrame>
      <p:sp>
        <p:nvSpPr>
          <p:cNvPr id="4" name="Text Placeholder 3">
            <a:extLst>
              <a:ext uri="{FF2B5EF4-FFF2-40B4-BE49-F238E27FC236}">
                <a16:creationId xmlns:a16="http://schemas.microsoft.com/office/drawing/2014/main" id="{8E478FA7-3C54-449F-9BBD-8D6FF824B05E}"/>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1868488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AE400-B86E-46B1-901E-81E41A0152C2}"/>
              </a:ext>
            </a:extLst>
          </p:cNvPr>
          <p:cNvSpPr>
            <a:spLocks noGrp="1"/>
          </p:cNvSpPr>
          <p:nvPr>
            <p:ph type="title"/>
          </p:nvPr>
        </p:nvSpPr>
        <p:spPr/>
        <p:txBody>
          <a:bodyPr/>
          <a:lstStyle/>
          <a:p>
            <a:r>
              <a:rPr lang="en-US"/>
              <a:t>Instagram Posts Table | All profiles - 8 of 15</a:t>
            </a:r>
          </a:p>
        </p:txBody>
      </p:sp>
      <p:graphicFrame>
        <p:nvGraphicFramePr>
          <p:cNvPr id="5" name="Table Placeholder 4">
            <a:extLst>
              <a:ext uri="{FF2B5EF4-FFF2-40B4-BE49-F238E27FC236}">
                <a16:creationId xmlns:a16="http://schemas.microsoft.com/office/drawing/2014/main" id="{9C75A12D-6DBA-4C45-AC5F-BECB4426AC0D}"/>
              </a:ext>
            </a:extLst>
          </p:cNvPr>
          <p:cNvGraphicFramePr>
            <a:graphicFrameLocks noGrp="1"/>
          </p:cNvGraphicFramePr>
          <p:nvPr>
            <p:ph type="tbl" sz="quarter" idx="13"/>
            <p:extLst>
              <p:ext uri="{D42A27DB-BD31-4B8C-83A1-F6EECF244321}">
                <p14:modId xmlns:p14="http://schemas.microsoft.com/office/powerpoint/2010/main" val="3876398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7828795"/>
                    </a:ext>
                  </a:extLst>
                </a:gridCol>
                <a:gridCol w="987552">
                  <a:extLst>
                    <a:ext uri="{9D8B030D-6E8A-4147-A177-3AD203B41FA5}">
                      <a16:colId xmlns:a16="http://schemas.microsoft.com/office/drawing/2014/main" val="1343768295"/>
                    </a:ext>
                  </a:extLst>
                </a:gridCol>
                <a:gridCol w="987552">
                  <a:extLst>
                    <a:ext uri="{9D8B030D-6E8A-4147-A177-3AD203B41FA5}">
                      <a16:colId xmlns:a16="http://schemas.microsoft.com/office/drawing/2014/main" val="3356806403"/>
                    </a:ext>
                  </a:extLst>
                </a:gridCol>
                <a:gridCol w="987552">
                  <a:extLst>
                    <a:ext uri="{9D8B030D-6E8A-4147-A177-3AD203B41FA5}">
                      <a16:colId xmlns:a16="http://schemas.microsoft.com/office/drawing/2014/main" val="561067033"/>
                    </a:ext>
                  </a:extLst>
                </a:gridCol>
                <a:gridCol w="987552">
                  <a:extLst>
                    <a:ext uri="{9D8B030D-6E8A-4147-A177-3AD203B41FA5}">
                      <a16:colId xmlns:a16="http://schemas.microsoft.com/office/drawing/2014/main" val="4236444292"/>
                    </a:ext>
                  </a:extLst>
                </a:gridCol>
                <a:gridCol w="987552">
                  <a:extLst>
                    <a:ext uri="{9D8B030D-6E8A-4147-A177-3AD203B41FA5}">
                      <a16:colId xmlns:a16="http://schemas.microsoft.com/office/drawing/2014/main" val="3424610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71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bmwmotorrad - 2022-05-10 15:01:33</a:t>
                      </a:r>
                      <a:r>
                        <a:rPr kumimoji="0" lang="en-US" sz="1000" b="0" i="0" u="none" strike="noStrike" kern="1200" cap="none" spc="0" normalizeH="0" baseline="0" noProof="0">
                          <a:ln>
                            <a:noFill/>
                          </a:ln>
                          <a:solidFill>
                            <a:prstClr val="black"/>
                          </a:solidFill>
                          <a:effectLst/>
                          <a:uLnTx/>
                          <a:uFillTx/>
                          <a:latin typeface="+mn-lt"/>
                          <a:ea typeface="+mn-ea"/>
                          <a:cs typeface="+mn-cs"/>
                        </a:rPr>
                        <a:t>
 #Option719 invites you to literally take a ride over the stars and explore new galaxies with the striking, hand-finished, Option 719 Midnight paintwork. Check our Story! 💫
#MakeLifeARide #K1600B #RideAndShare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109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- 2022-05-10 15:01:17</a:t>
                      </a:r>
                      <a:r>
                        <a:rPr kumimoji="0" lang="en-US" sz="1000" b="0" i="0" u="none" strike="noStrike" kern="1200" cap="none" spc="0" normalizeH="0" baseline="0" noProof="0">
                          <a:ln>
                            <a:noFill/>
                          </a:ln>
                          <a:solidFill>
                            <a:prstClr val="black"/>
                          </a:solidFill>
                          <a:effectLst/>
                          <a:uLnTx/>
                          <a:uFillTx/>
                          <a:latin typeface="+mn-lt"/>
                          <a:ea typeface="+mn-ea"/>
                          <a:cs typeface="+mn-cs"/>
                        </a:rPr>
                        <a:t>
 The colour of purest excitement. 
Owner: Stefanie Nuyttens I Photo:izumift_cars
#classicMini #Mini #Minifan #wheels #carphotography #custombuilt #factory #classiccar #carphoto #classicstyle #lights #instacar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42361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fcbayern - 2022-05-10 14:57:58</a:t>
                      </a:r>
                      <a:r>
                        <a:rPr kumimoji="0" lang="en-US" sz="1000" b="0" i="0" u="none" strike="noStrike" kern="1200" cap="none" spc="0" normalizeH="0" baseline="0" noProof="0">
                          <a:ln>
                            <a:noFill/>
                          </a:ln>
                          <a:solidFill>
                            <a:prstClr val="black"/>
                          </a:solidFill>
                          <a:effectLst/>
                          <a:uLnTx/>
                          <a:uFillTx/>
                          <a:latin typeface="+mn-lt"/>
                          <a:ea typeface="+mn-ea"/>
                          <a:cs typeface="+mn-cs"/>
                        </a:rPr>
                        <a:t>
 🏆🏆🏆🏆🏆 2013 - 2022 🏆🏆🏆🏆🏆
#MiaSanMeister #MiaSanMia #FCBayern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06/12/2022 06:11:57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28699123"/>
                  </a:ext>
                </a:extLst>
              </a:tr>
            </a:tbl>
          </a:graphicData>
        </a:graphic>
      </p:graphicFrame>
      <p:sp>
        <p:nvSpPr>
          <p:cNvPr id="4" name="Text Placeholder 3">
            <a:extLst>
              <a:ext uri="{FF2B5EF4-FFF2-40B4-BE49-F238E27FC236}">
                <a16:creationId xmlns:a16="http://schemas.microsoft.com/office/drawing/2014/main" id="{36640AE5-84ED-471E-8A2D-F8A2B2AA5CCA}"/>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2847269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1966F-02C8-4BC2-8CF0-7590FC427BA8}"/>
              </a:ext>
            </a:extLst>
          </p:cNvPr>
          <p:cNvSpPr>
            <a:spLocks noGrp="1"/>
          </p:cNvSpPr>
          <p:nvPr>
            <p:ph type="title"/>
          </p:nvPr>
        </p:nvSpPr>
        <p:spPr/>
        <p:txBody>
          <a:bodyPr/>
          <a:lstStyle/>
          <a:p>
            <a:r>
              <a:rPr lang="en-US"/>
              <a:t>Instagram Posts Table | All profiles - 9 of 15</a:t>
            </a:r>
          </a:p>
        </p:txBody>
      </p:sp>
      <p:graphicFrame>
        <p:nvGraphicFramePr>
          <p:cNvPr id="5" name="Table Placeholder 4">
            <a:extLst>
              <a:ext uri="{FF2B5EF4-FFF2-40B4-BE49-F238E27FC236}">
                <a16:creationId xmlns:a16="http://schemas.microsoft.com/office/drawing/2014/main" id="{C3D52C29-32EE-46C6-AA8A-99854FEB59E1}"/>
              </a:ext>
            </a:extLst>
          </p:cNvPr>
          <p:cNvGraphicFramePr>
            <a:graphicFrameLocks noGrp="1"/>
          </p:cNvGraphicFramePr>
          <p:nvPr>
            <p:ph type="tbl" sz="quarter" idx="13"/>
            <p:extLst>
              <p:ext uri="{D42A27DB-BD31-4B8C-83A1-F6EECF244321}">
                <p14:modId xmlns:p14="http://schemas.microsoft.com/office/powerpoint/2010/main" val="4035689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50536334"/>
                    </a:ext>
                  </a:extLst>
                </a:gridCol>
                <a:gridCol w="987552">
                  <a:extLst>
                    <a:ext uri="{9D8B030D-6E8A-4147-A177-3AD203B41FA5}">
                      <a16:colId xmlns:a16="http://schemas.microsoft.com/office/drawing/2014/main" val="3738789667"/>
                    </a:ext>
                  </a:extLst>
                </a:gridCol>
                <a:gridCol w="987552">
                  <a:extLst>
                    <a:ext uri="{9D8B030D-6E8A-4147-A177-3AD203B41FA5}">
                      <a16:colId xmlns:a16="http://schemas.microsoft.com/office/drawing/2014/main" val="1239461839"/>
                    </a:ext>
                  </a:extLst>
                </a:gridCol>
                <a:gridCol w="987552">
                  <a:extLst>
                    <a:ext uri="{9D8B030D-6E8A-4147-A177-3AD203B41FA5}">
                      <a16:colId xmlns:a16="http://schemas.microsoft.com/office/drawing/2014/main" val="1923069141"/>
                    </a:ext>
                  </a:extLst>
                </a:gridCol>
                <a:gridCol w="987552">
                  <a:extLst>
                    <a:ext uri="{9D8B030D-6E8A-4147-A177-3AD203B41FA5}">
                      <a16:colId xmlns:a16="http://schemas.microsoft.com/office/drawing/2014/main" val="1962953275"/>
                    </a:ext>
                  </a:extLst>
                </a:gridCol>
                <a:gridCol w="987552">
                  <a:extLst>
                    <a:ext uri="{9D8B030D-6E8A-4147-A177-3AD203B41FA5}">
                      <a16:colId xmlns:a16="http://schemas.microsoft.com/office/drawing/2014/main" val="2749909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610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interwetten - 2022-05-10 14:46:21</a:t>
                      </a:r>
                      <a:r>
                        <a:rPr kumimoji="0" lang="en-US" sz="1000" b="0" i="0" u="none" strike="noStrike" kern="1200" cap="none" spc="0" normalizeH="0" baseline="0" noProof="0">
                          <a:ln>
                            <a:noFill/>
                          </a:ln>
                          <a:solidFill>
                            <a:prstClr val="black"/>
                          </a:solidFill>
                          <a:effectLst/>
                          <a:uLnTx/>
                          <a:uFillTx/>
                          <a:latin typeface="+mn-lt"/>
                          <a:ea typeface="+mn-ea"/>
                          <a:cs typeface="+mn-cs"/>
                        </a:rPr>
                        <a:t>
 Einfach unglaublich! Das sind die besten Paraden der nhl Regular Season 2021/22: 🏒🥅
▪️ Save 9: LIKE SUPERMAN! 😳
▪️ Save 4: OH MY GOODNESS! 🤯
▪️ Save 1: YOU GOT TO BE KIDDING! 😱
Was war für euch die beste Rettungstat? 🤔
⚠️ Sichere dir deine Topquoten und wette auf die beste Eishockey-Liga der Welt! ➡️ Link in der Story! 📲 nhleurope 
#Interwetten #WettenistunserSport #SicherWettenInterwetten #NHL #Hockey #Eishockey #USA #UnitedStates #Kanada #Canada #Bet #Betting #Wette #Wetten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06/15/2022 06:08:45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8611757"/>
                  </a:ext>
                </a:extLst>
              </a:tr>
            </a:tbl>
          </a:graphicData>
        </a:graphic>
      </p:graphicFrame>
      <p:sp>
        <p:nvSpPr>
          <p:cNvPr id="4" name="Text Placeholder 3">
            <a:extLst>
              <a:ext uri="{FF2B5EF4-FFF2-40B4-BE49-F238E27FC236}">
                <a16:creationId xmlns:a16="http://schemas.microsoft.com/office/drawing/2014/main" id="{29371F07-4351-4E61-A346-72E5E0FB10B3}"/>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3366773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4C02C-2896-4C36-8683-5CFC1135FC8D}"/>
              </a:ext>
            </a:extLst>
          </p:cNvPr>
          <p:cNvSpPr>
            <a:spLocks noGrp="1"/>
          </p:cNvSpPr>
          <p:nvPr>
            <p:ph type="title"/>
          </p:nvPr>
        </p:nvSpPr>
        <p:spPr/>
        <p:txBody>
          <a:bodyPr/>
          <a:lstStyle/>
          <a:p>
            <a:r>
              <a:rPr lang="en-US"/>
              <a:t>Instagram Posts Table | All profiles - 10 of 15</a:t>
            </a:r>
          </a:p>
        </p:txBody>
      </p:sp>
      <p:graphicFrame>
        <p:nvGraphicFramePr>
          <p:cNvPr id="5" name="Table Placeholder 4">
            <a:extLst>
              <a:ext uri="{FF2B5EF4-FFF2-40B4-BE49-F238E27FC236}">
                <a16:creationId xmlns:a16="http://schemas.microsoft.com/office/drawing/2014/main" id="{310C96E6-A6C3-45CB-993F-2CB44883E92D}"/>
              </a:ext>
            </a:extLst>
          </p:cNvPr>
          <p:cNvGraphicFramePr>
            <a:graphicFrameLocks noGrp="1"/>
          </p:cNvGraphicFramePr>
          <p:nvPr>
            <p:ph type="tbl" sz="quarter" idx="13"/>
            <p:extLst>
              <p:ext uri="{D42A27DB-BD31-4B8C-83A1-F6EECF244321}">
                <p14:modId xmlns:p14="http://schemas.microsoft.com/office/powerpoint/2010/main" val="53924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19769290"/>
                    </a:ext>
                  </a:extLst>
                </a:gridCol>
                <a:gridCol w="987552">
                  <a:extLst>
                    <a:ext uri="{9D8B030D-6E8A-4147-A177-3AD203B41FA5}">
                      <a16:colId xmlns:a16="http://schemas.microsoft.com/office/drawing/2014/main" val="1324727369"/>
                    </a:ext>
                  </a:extLst>
                </a:gridCol>
                <a:gridCol w="987552">
                  <a:extLst>
                    <a:ext uri="{9D8B030D-6E8A-4147-A177-3AD203B41FA5}">
                      <a16:colId xmlns:a16="http://schemas.microsoft.com/office/drawing/2014/main" val="3566185369"/>
                    </a:ext>
                  </a:extLst>
                </a:gridCol>
                <a:gridCol w="987552">
                  <a:extLst>
                    <a:ext uri="{9D8B030D-6E8A-4147-A177-3AD203B41FA5}">
                      <a16:colId xmlns:a16="http://schemas.microsoft.com/office/drawing/2014/main" val="3687121189"/>
                    </a:ext>
                  </a:extLst>
                </a:gridCol>
                <a:gridCol w="987552">
                  <a:extLst>
                    <a:ext uri="{9D8B030D-6E8A-4147-A177-3AD203B41FA5}">
                      <a16:colId xmlns:a16="http://schemas.microsoft.com/office/drawing/2014/main" val="133165324"/>
                    </a:ext>
                  </a:extLst>
                </a:gridCol>
                <a:gridCol w="987552">
                  <a:extLst>
                    <a:ext uri="{9D8B030D-6E8A-4147-A177-3AD203B41FA5}">
                      <a16:colId xmlns:a16="http://schemas.microsoft.com/office/drawing/2014/main" val="2519924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9608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- 2022-05-10 14:42:37</a:t>
                      </a:r>
                      <a:r>
                        <a:rPr kumimoji="0" lang="en-US" sz="1000" b="0" i="0" u="none" strike="noStrike" kern="1200" cap="none" spc="0" normalizeH="0" baseline="0" noProof="0">
                          <a:ln>
                            <a:noFill/>
                          </a:ln>
                          <a:solidFill>
                            <a:prstClr val="black"/>
                          </a:solidFill>
                          <a:effectLst/>
                          <a:uLnTx/>
                          <a:uFillTx/>
                          <a:latin typeface="+mn-lt"/>
                          <a:ea typeface="+mn-ea"/>
                          <a:cs typeface="+mn-cs"/>
                        </a:rPr>
                        <a:t>
 Beyond the deep blue: The unique International Ocean Film Tour is back again in Munich. Experience everything about the adventures of the sea and water sports on the big screen at the auditorium of BMW Welt. 🌊
For Volume 8, we are giving you a chance to win 2x2 tickets for the screening on May 15th at 7.00 pm. 🎟
Among all comments we will draw 2 lucky winners who will each receive 2 tickets for the screening at BMW Welt. Here's what you need to do to participate: 
✅ Comment underneath what you love about the ocean.
With commenting you agree to the terms and conditions and give your consent.
👉🏼 T&amp;Cs: bit.ly/3spsmrq
You have time till 11.05.2022 at 4.00 pm to participate.
SIDENOTE:
▪️ You need to have permanent residence in Germany to join in.
▪️ You need to be 18+ to participate.
▪️ This giveaway is not affiliated with Instagram as platform. 
▪️ With commenting you agree to the terms and conditions and give your consent. 
Good luck to you all! #BMWWelt #OceanFilmTour #winwinwin #Munich #event #screening #movietime #oceanlove #giveaway #win #gewinnspiel #tickets #filmlove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04864565"/>
                  </a:ext>
                </a:extLst>
              </a:tr>
            </a:tbl>
          </a:graphicData>
        </a:graphic>
      </p:graphicFrame>
      <p:sp>
        <p:nvSpPr>
          <p:cNvPr id="4" name="Text Placeholder 3">
            <a:extLst>
              <a:ext uri="{FF2B5EF4-FFF2-40B4-BE49-F238E27FC236}">
                <a16:creationId xmlns:a16="http://schemas.microsoft.com/office/drawing/2014/main" id="{3EB8130D-7922-406A-9815-97998567CC55}"/>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688636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A1198-3A55-4367-8C5E-5D6AF591070D}"/>
              </a:ext>
            </a:extLst>
          </p:cNvPr>
          <p:cNvSpPr>
            <a:spLocks noGrp="1"/>
          </p:cNvSpPr>
          <p:nvPr>
            <p:ph type="title"/>
          </p:nvPr>
        </p:nvSpPr>
        <p:spPr/>
        <p:txBody>
          <a:bodyPr/>
          <a:lstStyle/>
          <a:p>
            <a:r>
              <a:rPr lang="en-US"/>
              <a:t>Instagram Posts Table | All profiles - 11 of 15</a:t>
            </a:r>
          </a:p>
        </p:txBody>
      </p:sp>
      <p:graphicFrame>
        <p:nvGraphicFramePr>
          <p:cNvPr id="5" name="Table Placeholder 4">
            <a:extLst>
              <a:ext uri="{FF2B5EF4-FFF2-40B4-BE49-F238E27FC236}">
                <a16:creationId xmlns:a16="http://schemas.microsoft.com/office/drawing/2014/main" id="{388C7B0B-F624-4152-9363-78425D952E59}"/>
              </a:ext>
            </a:extLst>
          </p:cNvPr>
          <p:cNvGraphicFramePr>
            <a:graphicFrameLocks noGrp="1"/>
          </p:cNvGraphicFramePr>
          <p:nvPr>
            <p:ph type="tbl" sz="quarter" idx="13"/>
            <p:extLst>
              <p:ext uri="{D42A27DB-BD31-4B8C-83A1-F6EECF244321}">
                <p14:modId xmlns:p14="http://schemas.microsoft.com/office/powerpoint/2010/main" val="693745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33097982"/>
                    </a:ext>
                  </a:extLst>
                </a:gridCol>
                <a:gridCol w="987552">
                  <a:extLst>
                    <a:ext uri="{9D8B030D-6E8A-4147-A177-3AD203B41FA5}">
                      <a16:colId xmlns:a16="http://schemas.microsoft.com/office/drawing/2014/main" val="2358212971"/>
                    </a:ext>
                  </a:extLst>
                </a:gridCol>
                <a:gridCol w="987552">
                  <a:extLst>
                    <a:ext uri="{9D8B030D-6E8A-4147-A177-3AD203B41FA5}">
                      <a16:colId xmlns:a16="http://schemas.microsoft.com/office/drawing/2014/main" val="699428505"/>
                    </a:ext>
                  </a:extLst>
                </a:gridCol>
                <a:gridCol w="987552">
                  <a:extLst>
                    <a:ext uri="{9D8B030D-6E8A-4147-A177-3AD203B41FA5}">
                      <a16:colId xmlns:a16="http://schemas.microsoft.com/office/drawing/2014/main" val="1904581465"/>
                    </a:ext>
                  </a:extLst>
                </a:gridCol>
                <a:gridCol w="987552">
                  <a:extLst>
                    <a:ext uri="{9D8B030D-6E8A-4147-A177-3AD203B41FA5}">
                      <a16:colId xmlns:a16="http://schemas.microsoft.com/office/drawing/2014/main" val="914486217"/>
                    </a:ext>
                  </a:extLst>
                </a:gridCol>
                <a:gridCol w="987552">
                  <a:extLst>
                    <a:ext uri="{9D8B030D-6E8A-4147-A177-3AD203B41FA5}">
                      <a16:colId xmlns:a16="http://schemas.microsoft.com/office/drawing/2014/main" val="3867156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233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sporthilfe - 2022-05-10 14:07:31</a:t>
                      </a:r>
                      <a:r>
                        <a:rPr kumimoji="0" lang="en-US" sz="1000" b="0" i="0" u="none" strike="noStrike" kern="1200" cap="none" spc="0" normalizeH="0" baseline="0" noProof="0">
                          <a:ln>
                            <a:noFill/>
                          </a:ln>
                          <a:solidFill>
                            <a:prstClr val="black"/>
                          </a:solidFill>
                          <a:effectLst/>
                          <a:uLnTx/>
                          <a:uFillTx/>
                          <a:latin typeface="+mn-lt"/>
                          <a:ea typeface="+mn-ea"/>
                          <a:cs typeface="+mn-cs"/>
                        </a:rPr>
                        <a:t>
 Wir waren mit der Kamera bei der Briefmarkenübergabe im Berliner Olympiastadion 📸 Mit dabei: Fallschirmspringer skydiverstefan, Wakeboarderin vanniwake und Faustballspielerin sokripfro! #swiped euch durch unsere Galerie 🧐
***
#sporthilfe #briefmarken
#skydiving #faustball #wakeboarding 
📸 dpa_picturealliance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4429640"/>
                  </a:ext>
                </a:extLst>
              </a:tr>
            </a:tbl>
          </a:graphicData>
        </a:graphic>
      </p:graphicFrame>
      <p:sp>
        <p:nvSpPr>
          <p:cNvPr id="4" name="Text Placeholder 3">
            <a:extLst>
              <a:ext uri="{FF2B5EF4-FFF2-40B4-BE49-F238E27FC236}">
                <a16:creationId xmlns:a16="http://schemas.microsoft.com/office/drawing/2014/main" id="{951DB514-E52E-4979-AE64-16C4425DC554}"/>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75658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A6648-5F4E-4045-9226-EA89AC5A35EB}"/>
              </a:ext>
            </a:extLst>
          </p:cNvPr>
          <p:cNvSpPr>
            <a:spLocks noGrp="1"/>
          </p:cNvSpPr>
          <p:nvPr>
            <p:ph type="title"/>
          </p:nvPr>
        </p:nvSpPr>
        <p:spPr/>
        <p:txBody>
          <a:bodyPr/>
          <a:lstStyle/>
          <a:p>
            <a:r>
              <a:rPr lang="en-US"/>
              <a:t>Instagram Posts Table | All profiles - 12 of 15</a:t>
            </a:r>
          </a:p>
        </p:txBody>
      </p:sp>
      <p:graphicFrame>
        <p:nvGraphicFramePr>
          <p:cNvPr id="5" name="Table Placeholder 4">
            <a:extLst>
              <a:ext uri="{FF2B5EF4-FFF2-40B4-BE49-F238E27FC236}">
                <a16:creationId xmlns:a16="http://schemas.microsoft.com/office/drawing/2014/main" id="{AFB2A879-2EAA-4A73-AA4B-3B4589F17495}"/>
              </a:ext>
            </a:extLst>
          </p:cNvPr>
          <p:cNvGraphicFramePr>
            <a:graphicFrameLocks noGrp="1"/>
          </p:cNvGraphicFramePr>
          <p:nvPr>
            <p:ph type="tbl" sz="quarter" idx="13"/>
            <p:extLst>
              <p:ext uri="{D42A27DB-BD31-4B8C-83A1-F6EECF244321}">
                <p14:modId xmlns:p14="http://schemas.microsoft.com/office/powerpoint/2010/main" val="777237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9585202"/>
                    </a:ext>
                  </a:extLst>
                </a:gridCol>
                <a:gridCol w="987552">
                  <a:extLst>
                    <a:ext uri="{9D8B030D-6E8A-4147-A177-3AD203B41FA5}">
                      <a16:colId xmlns:a16="http://schemas.microsoft.com/office/drawing/2014/main" val="1829925153"/>
                    </a:ext>
                  </a:extLst>
                </a:gridCol>
                <a:gridCol w="987552">
                  <a:extLst>
                    <a:ext uri="{9D8B030D-6E8A-4147-A177-3AD203B41FA5}">
                      <a16:colId xmlns:a16="http://schemas.microsoft.com/office/drawing/2014/main" val="3724965187"/>
                    </a:ext>
                  </a:extLst>
                </a:gridCol>
                <a:gridCol w="987552">
                  <a:extLst>
                    <a:ext uri="{9D8B030D-6E8A-4147-A177-3AD203B41FA5}">
                      <a16:colId xmlns:a16="http://schemas.microsoft.com/office/drawing/2014/main" val="4273198359"/>
                    </a:ext>
                  </a:extLst>
                </a:gridCol>
                <a:gridCol w="987552">
                  <a:extLst>
                    <a:ext uri="{9D8B030D-6E8A-4147-A177-3AD203B41FA5}">
                      <a16:colId xmlns:a16="http://schemas.microsoft.com/office/drawing/2014/main" val="3829614603"/>
                    </a:ext>
                  </a:extLst>
                </a:gridCol>
                <a:gridCol w="987552">
                  <a:extLst>
                    <a:ext uri="{9D8B030D-6E8A-4147-A177-3AD203B41FA5}">
                      <a16:colId xmlns:a16="http://schemas.microsoft.com/office/drawing/2014/main" val="1468160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2787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lidlch - 2022-05-10 14:01:08</a:t>
                      </a:r>
                      <a:r>
                        <a:rPr kumimoji="0" lang="de-DE" sz="1000" b="0" i="0" u="none" strike="noStrike" kern="1200" cap="none" spc="0" normalizeH="0" baseline="0" noProof="0">
                          <a:ln>
                            <a:noFill/>
                          </a:ln>
                          <a:solidFill>
                            <a:prstClr val="black"/>
                          </a:solidFill>
                          <a:effectLst/>
                          <a:uLnTx/>
                          <a:uFillTx/>
                          <a:latin typeface="+mn-lt"/>
                          <a:ea typeface="+mn-ea"/>
                          <a:cs typeface="+mn-cs"/>
                        </a:rPr>
                        <a:t>
 Lebensmittelverschwendung schmeckt uns gar nicht! 😶 
Ein Drittel aller Lebensmittel in der Schweiz gehen durch Food Waste verloren. Das hat drastische Folgen für Tier, Mensch und unseren Planeten. 
☝️Unser Lieblings Food Ninja von «SAVE FOOD, FIGHT WASTE» erklärt uns ihre Tricks für die Bekämpfung von Food Waste: «Jede/r kann Food Ninja werden. Alles, was es dazu braucht, sind Herz, Verstand, Kreativität, unsere Sinne und ab und zu ein wenig Mut in der Küche».
Bist Du ein/e Food Ninja? Teste Dein Wissen unter dem Link in unserer Bio! 
Finde zudem den Link zu unserer Rezeptseite «Zero Foodwaste Kitchen». Einfach Lebensmittel auswählen, das Du retten willst, und schon schlägt dir René kinderleichte, blitzschnelle und superlecker Rezepte vor. Alle Rezepte benötigen (fast) nur Zutaten, die Du jetzt gerade in Deinem Kühl- und Küchenschrank findest.💚 
#LidlCH #FoodWaste #Kochen #FoodNinja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3526463"/>
                  </a:ext>
                </a:extLst>
              </a:tr>
            </a:tbl>
          </a:graphicData>
        </a:graphic>
      </p:graphicFrame>
      <p:sp>
        <p:nvSpPr>
          <p:cNvPr id="4" name="Text Placeholder 3">
            <a:extLst>
              <a:ext uri="{FF2B5EF4-FFF2-40B4-BE49-F238E27FC236}">
                <a16:creationId xmlns:a16="http://schemas.microsoft.com/office/drawing/2014/main" id="{CDFB5D73-6907-493E-833A-8AE34CB0AB5A}"/>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2870539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C4EA3-1632-405B-AC30-E0DF244015C0}"/>
              </a:ext>
            </a:extLst>
          </p:cNvPr>
          <p:cNvSpPr>
            <a:spLocks noGrp="1"/>
          </p:cNvSpPr>
          <p:nvPr>
            <p:ph type="title"/>
          </p:nvPr>
        </p:nvSpPr>
        <p:spPr/>
        <p:txBody>
          <a:bodyPr/>
          <a:lstStyle/>
          <a:p>
            <a:r>
              <a:rPr lang="en-US"/>
              <a:t>Instagram Posts Table | All profiles - 13 of 15</a:t>
            </a:r>
          </a:p>
        </p:txBody>
      </p:sp>
      <p:graphicFrame>
        <p:nvGraphicFramePr>
          <p:cNvPr id="5" name="Table Placeholder 4">
            <a:extLst>
              <a:ext uri="{FF2B5EF4-FFF2-40B4-BE49-F238E27FC236}">
                <a16:creationId xmlns:a16="http://schemas.microsoft.com/office/drawing/2014/main" id="{C752CE51-02F1-4E3C-A8F8-1BC6320D4D3B}"/>
              </a:ext>
            </a:extLst>
          </p:cNvPr>
          <p:cNvGraphicFramePr>
            <a:graphicFrameLocks noGrp="1"/>
          </p:cNvGraphicFramePr>
          <p:nvPr>
            <p:ph type="tbl" sz="quarter" idx="13"/>
            <p:extLst>
              <p:ext uri="{D42A27DB-BD31-4B8C-83A1-F6EECF244321}">
                <p14:modId xmlns:p14="http://schemas.microsoft.com/office/powerpoint/2010/main" val="2776526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58512647"/>
                    </a:ext>
                  </a:extLst>
                </a:gridCol>
                <a:gridCol w="987552">
                  <a:extLst>
                    <a:ext uri="{9D8B030D-6E8A-4147-A177-3AD203B41FA5}">
                      <a16:colId xmlns:a16="http://schemas.microsoft.com/office/drawing/2014/main" val="2378584304"/>
                    </a:ext>
                  </a:extLst>
                </a:gridCol>
                <a:gridCol w="987552">
                  <a:extLst>
                    <a:ext uri="{9D8B030D-6E8A-4147-A177-3AD203B41FA5}">
                      <a16:colId xmlns:a16="http://schemas.microsoft.com/office/drawing/2014/main" val="2838462956"/>
                    </a:ext>
                  </a:extLst>
                </a:gridCol>
                <a:gridCol w="987552">
                  <a:extLst>
                    <a:ext uri="{9D8B030D-6E8A-4147-A177-3AD203B41FA5}">
                      <a16:colId xmlns:a16="http://schemas.microsoft.com/office/drawing/2014/main" val="1018961892"/>
                    </a:ext>
                  </a:extLst>
                </a:gridCol>
                <a:gridCol w="987552">
                  <a:extLst>
                    <a:ext uri="{9D8B030D-6E8A-4147-A177-3AD203B41FA5}">
                      <a16:colId xmlns:a16="http://schemas.microsoft.com/office/drawing/2014/main" val="2662495721"/>
                    </a:ext>
                  </a:extLst>
                </a:gridCol>
                <a:gridCol w="987552">
                  <a:extLst>
                    <a:ext uri="{9D8B030D-6E8A-4147-A177-3AD203B41FA5}">
                      <a16:colId xmlns:a16="http://schemas.microsoft.com/office/drawing/2014/main" val="1090460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628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bayer04fussball - 2022-05-10 13:59:43</a:t>
                      </a:r>
                      <a:r>
                        <a:rPr kumimoji="0" lang="en-US" sz="1000" b="0" i="0" u="none" strike="noStrike" kern="1200" cap="none" spc="0" normalizeH="0" baseline="0" noProof="0">
                          <a:ln>
                            <a:noFill/>
                          </a:ln>
                          <a:solidFill>
                            <a:prstClr val="black"/>
                          </a:solidFill>
                          <a:effectLst/>
                          <a:uLnTx/>
                          <a:uFillTx/>
                          <a:latin typeface="+mn-lt"/>
                          <a:ea typeface="+mn-ea"/>
                          <a:cs typeface="+mn-cs"/>
                        </a:rPr>
                        <a:t>
 moussadiabyofficial takes three for the team! 💁‍♂️🎉
🔙 #TSGB04 #BayerinderChampionsLeague #Werkself #Bayer04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9264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markus.soeder - 2022-05-10 13:59:06</a:t>
                      </a:r>
                      <a:r>
                        <a:rPr kumimoji="0" lang="de-DE" sz="1000" b="0" i="0" u="none" strike="noStrike" kern="1200" cap="none" spc="0" normalizeH="0" baseline="0" noProof="0">
                          <a:ln>
                            <a:noFill/>
                          </a:ln>
                          <a:solidFill>
                            <a:prstClr val="black"/>
                          </a:solidFill>
                          <a:effectLst/>
                          <a:uLnTx/>
                          <a:uFillTx/>
                          <a:latin typeface="+mn-lt"/>
                          <a:ea typeface="+mn-ea"/>
                          <a:cs typeface="+mn-cs"/>
                        </a:rPr>
                        <a:t>
 Freudiger Besuch aus dem Bayerischen Wald: Die Freiwillige Feuerwehr Kirchberg im Wald feiert 150-jähriges Jubiläum. Dafür übernehme ich gern die Schirmherrschaft. Bayern ist stolz auf seine Feuerwehren. Sie sorgen für Sicherheit und gehören zur Seele unserer Gemeinden. PS: Hoffentlich wird das Wetter gut, der Schirm ist nur ein Symbol 😀
#feuerwehr #ehrenamt #bayern feuerwehr_kirchbergimwald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65009697"/>
                  </a:ext>
                </a:extLst>
              </a:tr>
            </a:tbl>
          </a:graphicData>
        </a:graphic>
      </p:graphicFrame>
      <p:sp>
        <p:nvSpPr>
          <p:cNvPr id="4" name="Text Placeholder 3">
            <a:extLst>
              <a:ext uri="{FF2B5EF4-FFF2-40B4-BE49-F238E27FC236}">
                <a16:creationId xmlns:a16="http://schemas.microsoft.com/office/drawing/2014/main" id="{83BAB1B3-182B-4C45-982A-530F25E86CA0}"/>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1696491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255A-609C-4ADC-B462-379261CA8068}"/>
              </a:ext>
            </a:extLst>
          </p:cNvPr>
          <p:cNvSpPr>
            <a:spLocks noGrp="1"/>
          </p:cNvSpPr>
          <p:nvPr>
            <p:ph type="title"/>
          </p:nvPr>
        </p:nvSpPr>
        <p:spPr/>
        <p:txBody>
          <a:bodyPr/>
          <a:lstStyle/>
          <a:p>
            <a:r>
              <a:rPr lang="en-US"/>
              <a:t>Instagram Posts Table | All profiles - 14 of 15</a:t>
            </a:r>
          </a:p>
        </p:txBody>
      </p:sp>
      <p:graphicFrame>
        <p:nvGraphicFramePr>
          <p:cNvPr id="5" name="Table Placeholder 4">
            <a:extLst>
              <a:ext uri="{FF2B5EF4-FFF2-40B4-BE49-F238E27FC236}">
                <a16:creationId xmlns:a16="http://schemas.microsoft.com/office/drawing/2014/main" id="{86B14CBF-B17B-43FD-BABF-B99658FE6C51}"/>
              </a:ext>
            </a:extLst>
          </p:cNvPr>
          <p:cNvGraphicFramePr>
            <a:graphicFrameLocks noGrp="1"/>
          </p:cNvGraphicFramePr>
          <p:nvPr>
            <p:ph type="tbl" sz="quarter" idx="13"/>
            <p:extLst>
              <p:ext uri="{D42A27DB-BD31-4B8C-83A1-F6EECF244321}">
                <p14:modId xmlns:p14="http://schemas.microsoft.com/office/powerpoint/2010/main" val="1466436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06436322"/>
                    </a:ext>
                  </a:extLst>
                </a:gridCol>
                <a:gridCol w="987552">
                  <a:extLst>
                    <a:ext uri="{9D8B030D-6E8A-4147-A177-3AD203B41FA5}">
                      <a16:colId xmlns:a16="http://schemas.microsoft.com/office/drawing/2014/main" val="649331443"/>
                    </a:ext>
                  </a:extLst>
                </a:gridCol>
                <a:gridCol w="987552">
                  <a:extLst>
                    <a:ext uri="{9D8B030D-6E8A-4147-A177-3AD203B41FA5}">
                      <a16:colId xmlns:a16="http://schemas.microsoft.com/office/drawing/2014/main" val="1451116449"/>
                    </a:ext>
                  </a:extLst>
                </a:gridCol>
                <a:gridCol w="987552">
                  <a:extLst>
                    <a:ext uri="{9D8B030D-6E8A-4147-A177-3AD203B41FA5}">
                      <a16:colId xmlns:a16="http://schemas.microsoft.com/office/drawing/2014/main" val="1716713271"/>
                    </a:ext>
                  </a:extLst>
                </a:gridCol>
                <a:gridCol w="987552">
                  <a:extLst>
                    <a:ext uri="{9D8B030D-6E8A-4147-A177-3AD203B41FA5}">
                      <a16:colId xmlns:a16="http://schemas.microsoft.com/office/drawing/2014/main" val="1648797796"/>
                    </a:ext>
                  </a:extLst>
                </a:gridCol>
                <a:gridCol w="987552">
                  <a:extLst>
                    <a:ext uri="{9D8B030D-6E8A-4147-A177-3AD203B41FA5}">
                      <a16:colId xmlns:a16="http://schemas.microsoft.com/office/drawing/2014/main" val="1978003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31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bayerischer.landtag - 2022-05-10 13:39:14</a:t>
                      </a:r>
                      <a:r>
                        <a:rPr kumimoji="0" lang="de-DE" sz="1000" b="0" i="0" u="none" strike="noStrike" kern="1200" cap="none" spc="0" normalizeH="0" baseline="0" noProof="0">
                          <a:ln>
                            <a:noFill/>
                          </a:ln>
                          <a:solidFill>
                            <a:prstClr val="black"/>
                          </a:solidFill>
                          <a:effectLst/>
                          <a:uLnTx/>
                          <a:uFillTx/>
                          <a:latin typeface="+mn-lt"/>
                          <a:ea typeface="+mn-ea"/>
                          <a:cs typeface="+mn-cs"/>
                        </a:rPr>
                        <a:t>
 Für viele geflüchtete Menschen beginnt in Bayern ein neues Leben. Doch oft hinterlassen Flucht und Vertreibung ihre Spuren - die Flüchtlinge sind traumatisiert oder psychisch erkrankt. Und gerade in ländlichen Gebieten fehlt es an psychotherapeutischer Beratung. 
Das Projekt "Therapeutische Angebote für Flüchtlinge", kurz TAFF, aus Nürnberg bietet Anlaufstellen für psychisch erkrankte Geflüchtete im ländlichen Raum und in Kleinstädten. Mittlerweile helfen die TAFF-Beraterinnen und Berater den Flüchtlingen an 10 Standorten in ganz Bayern bei ihrem Neuanfang. 
In unserem Video stellen wir euch die Arbeit von TAFF genauer vor. Denn das Projekt wurde von baystmi, integrationsbeauftragte_bayern und dem Bayerischen Landtag als 2. Preisträger des Bayerischen Integrationspreises 2022 ausgezeichnet. 
.
meinediakonie #bayerischerlandtag #zusammen #solidarität #helfen #bayern #zusammenhalt #ltby #landtag #gemeinsam #gemeinschaft #verbindungschaffen #füreinander #Integration #preisverleihung #helfenverbindet #migration #akzeptanz #toleranz #nürnberg #refugees #flüchtlinge #depression #depressionhelp #trauma #traumarecovery #taff #therapie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70667304"/>
                  </a:ext>
                </a:extLst>
              </a:tr>
            </a:tbl>
          </a:graphicData>
        </a:graphic>
      </p:graphicFrame>
      <p:sp>
        <p:nvSpPr>
          <p:cNvPr id="4" name="Text Placeholder 3">
            <a:extLst>
              <a:ext uri="{FF2B5EF4-FFF2-40B4-BE49-F238E27FC236}">
                <a16:creationId xmlns:a16="http://schemas.microsoft.com/office/drawing/2014/main" id="{578BD2FD-D6F3-4B50-B24B-12DEEFC683E6}"/>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2452439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FE7C8-1EAF-4A00-8B39-66086ACA4AD4}"/>
              </a:ext>
            </a:extLst>
          </p:cNvPr>
          <p:cNvSpPr>
            <a:spLocks noGrp="1"/>
          </p:cNvSpPr>
          <p:nvPr>
            <p:ph type="title"/>
          </p:nvPr>
        </p:nvSpPr>
        <p:spPr/>
        <p:txBody>
          <a:bodyPr/>
          <a:lstStyle/>
          <a:p>
            <a:r>
              <a:rPr lang="en-US"/>
              <a:t>Instagram Posts Table | All profiles - 15 of 15</a:t>
            </a:r>
          </a:p>
        </p:txBody>
      </p:sp>
      <p:graphicFrame>
        <p:nvGraphicFramePr>
          <p:cNvPr id="5" name="Table Placeholder 4">
            <a:extLst>
              <a:ext uri="{FF2B5EF4-FFF2-40B4-BE49-F238E27FC236}">
                <a16:creationId xmlns:a16="http://schemas.microsoft.com/office/drawing/2014/main" id="{D8296EF3-58B4-402C-8A60-DDF7BF235364}"/>
              </a:ext>
            </a:extLst>
          </p:cNvPr>
          <p:cNvGraphicFramePr>
            <a:graphicFrameLocks noGrp="1"/>
          </p:cNvGraphicFramePr>
          <p:nvPr>
            <p:ph type="tbl" sz="quarter" idx="13"/>
            <p:extLst>
              <p:ext uri="{D42A27DB-BD31-4B8C-83A1-F6EECF244321}">
                <p14:modId xmlns:p14="http://schemas.microsoft.com/office/powerpoint/2010/main" val="1082014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5800981"/>
                    </a:ext>
                  </a:extLst>
                </a:gridCol>
                <a:gridCol w="987552">
                  <a:extLst>
                    <a:ext uri="{9D8B030D-6E8A-4147-A177-3AD203B41FA5}">
                      <a16:colId xmlns:a16="http://schemas.microsoft.com/office/drawing/2014/main" val="1429945540"/>
                    </a:ext>
                  </a:extLst>
                </a:gridCol>
                <a:gridCol w="987552">
                  <a:extLst>
                    <a:ext uri="{9D8B030D-6E8A-4147-A177-3AD203B41FA5}">
                      <a16:colId xmlns:a16="http://schemas.microsoft.com/office/drawing/2014/main" val="1130499002"/>
                    </a:ext>
                  </a:extLst>
                </a:gridCol>
                <a:gridCol w="987552">
                  <a:extLst>
                    <a:ext uri="{9D8B030D-6E8A-4147-A177-3AD203B41FA5}">
                      <a16:colId xmlns:a16="http://schemas.microsoft.com/office/drawing/2014/main" val="3133133676"/>
                    </a:ext>
                  </a:extLst>
                </a:gridCol>
                <a:gridCol w="987552">
                  <a:extLst>
                    <a:ext uri="{9D8B030D-6E8A-4147-A177-3AD203B41FA5}">
                      <a16:colId xmlns:a16="http://schemas.microsoft.com/office/drawing/2014/main" val="2253146644"/>
                    </a:ext>
                  </a:extLst>
                </a:gridCol>
                <a:gridCol w="987552">
                  <a:extLst>
                    <a:ext uri="{9D8B030D-6E8A-4147-A177-3AD203B41FA5}">
                      <a16:colId xmlns:a16="http://schemas.microsoft.com/office/drawing/2014/main" val="1773198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696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fcbayern - 2022-05-10 13:33:51</a:t>
                      </a:r>
                      <a:r>
                        <a:rPr kumimoji="0" lang="en-US" sz="1000" b="0" i="0" u="none" strike="noStrike" kern="1200" cap="none" spc="0" normalizeH="0" baseline="0" noProof="0">
                          <a:ln>
                            <a:noFill/>
                          </a:ln>
                          <a:solidFill>
                            <a:prstClr val="black"/>
                          </a:solidFill>
                          <a:effectLst/>
                          <a:uLnTx/>
                          <a:uFillTx/>
                          <a:latin typeface="+mn-lt"/>
                          <a:ea typeface="+mn-ea"/>
                          <a:cs typeface="+mn-cs"/>
                        </a:rPr>
                        <a:t>
 The story continues... 😘 
benpavard21 #MiaSanMeister #MiaSanMia #FCBayern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06/12/2022 06:11:57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7162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- 2022-05-10 13:15:30</a:t>
                      </a:r>
                      <a:r>
                        <a:rPr kumimoji="0" lang="en-US" sz="1000" b="0" i="0" u="none" strike="noStrike" kern="1200" cap="none" spc="0" normalizeH="0" baseline="0" noProof="0">
                          <a:ln>
                            <a:noFill/>
                          </a:ln>
                          <a:solidFill>
                            <a:prstClr val="black"/>
                          </a:solidFill>
                          <a:effectLst/>
                          <a:uLnTx/>
                          <a:uFillTx/>
                          <a:latin typeface="+mn-lt"/>
                          <a:ea typeface="+mn-ea"/>
                          <a:cs typeface="+mn-cs"/>
                        </a:rPr>
                        <a:t>
 Ein Tag für die Ewigkeit! 🙌 Das Weltcup-Debüt in Ruhpolding war für Hanna Kebinger ein wichtiger Meilenstein. Schaut unbedingt das IG-Live, damit ihr keine spannenden Aussagen verpasst! 😬 #Winterfans #biathlon #ruhpolding #debut #meilenstein #iglive hannakebinger denise.herrmann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12:08:58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3967111"/>
                  </a:ext>
                </a:extLst>
              </a:tr>
            </a:tbl>
          </a:graphicData>
        </a:graphic>
      </p:graphicFrame>
      <p:sp>
        <p:nvSpPr>
          <p:cNvPr id="4" name="Text Placeholder 3">
            <a:extLst>
              <a:ext uri="{FF2B5EF4-FFF2-40B4-BE49-F238E27FC236}">
                <a16:creationId xmlns:a16="http://schemas.microsoft.com/office/drawing/2014/main" id="{ED4D4F3E-DCFA-4944-BDDD-98114F20EC41}"/>
              </a:ext>
            </a:extLst>
          </p:cNvPr>
          <p:cNvSpPr>
            <a:spLocks noGrp="1"/>
          </p:cNvSpPr>
          <p:nvPr>
            <p:ph type="body" sz="quarter" idx="14"/>
          </p:nvPr>
        </p:nvSpPr>
        <p:spPr/>
        <p:txBody>
          <a:bodyPr/>
          <a:lstStyle/>
          <a:p>
            <a:r>
              <a:rPr lang="en-US"/>
              <a:t>05/01/2022 - 05/10/2022</a:t>
            </a:r>
          </a:p>
        </p:txBody>
      </p:sp>
    </p:spTree>
    <p:extLst>
      <p:ext uri="{BB962C8B-B14F-4D97-AF65-F5344CB8AC3E}">
        <p14:creationId xmlns:p14="http://schemas.microsoft.com/office/powerpoint/2010/main" val="22404710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726</Words>
  <Application>Microsoft Office PowerPoint</Application>
  <PresentationFormat>On-screen Show (4:3)</PresentationFormat>
  <Paragraphs>270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Instagram Posts Table | All profiles - 1 of 15</vt:lpstr>
      <vt:lpstr>Instagram Posts Table | All profiles - 2 of 15</vt:lpstr>
      <vt:lpstr>Instagram Posts Table | All profiles - 3 of 15</vt:lpstr>
      <vt:lpstr>Instagram Posts Table | All profiles - 4 of 15</vt:lpstr>
      <vt:lpstr>Instagram Posts Table | All profiles - 5 of 15</vt:lpstr>
      <vt:lpstr>Instagram Posts Table | All profiles - 6 of 15</vt:lpstr>
      <vt:lpstr>Instagram Posts Table | All profiles - 7 of 15</vt:lpstr>
      <vt:lpstr>Instagram Posts Table | All profiles - 8 of 15</vt:lpstr>
      <vt:lpstr>Instagram Posts Table | All profiles - 9 of 15</vt:lpstr>
      <vt:lpstr>Instagram Posts Table | All profiles - 10 of 15</vt:lpstr>
      <vt:lpstr>Instagram Posts Table | All profiles - 11 of 15</vt:lpstr>
      <vt:lpstr>Instagram Posts Table | All profiles - 12 of 15</vt:lpstr>
      <vt:lpstr>Instagram Posts Table | All profiles - 13 of 15</vt:lpstr>
      <vt:lpstr>Instagram Posts Table | All profiles - 14 of 15</vt:lpstr>
      <vt:lpstr>Instagram Posts Table | All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profiles - 1 of 15</dc:title>
  <dc:creator>Administrator</dc:creator>
  <cp:lastModifiedBy>Administrator</cp:lastModifiedBy>
  <cp:revision>1</cp:revision>
  <dcterms:created xsi:type="dcterms:W3CDTF">2022-06-24T14:10:56Z</dcterms:created>
  <dcterms:modified xsi:type="dcterms:W3CDTF">2022-06-24T14:12:18Z</dcterms:modified>
</cp:coreProperties>
</file>