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9" r:id="rId4"/>
    <p:sldId id="260" r:id="rId5"/>
    <p:sldId id="261" r:id="rId6"/>
    <p:sldId id="262" r:id="rId7"/>
    <p:sldId id="263" r:id="rId8"/>
    <p:sldId id="264" r:id="rId9"/>
    <p:sldId id="265" r:id="rId10"/>
    <p:sldId id="266" r:id="rId11"/>
    <p:sldId id="267" r:id="rId12"/>
    <p:sldId id="268" r:id="rId13"/>
    <p:sldId id="269" r:id="rId14"/>
    <p:sldId id="271" r:id="rId15"/>
    <p:sldId id="272" r:id="rId16"/>
    <p:sldId id="273" r:id="rId17"/>
    <p:sldId id="274" r:id="rId18"/>
    <p:sldId id="275" r:id="rId19"/>
    <p:sldId id="276" r:id="rId20"/>
    <p:sldId id="277" r:id="rId21"/>
    <p:sldId id="278" r:id="rId22"/>
    <p:sldId id="279" r:id="rId23"/>
    <p:sldId id="280" r:id="rId24"/>
    <p:sldId id="281" r:id="rId25"/>
    <p:sldId id="282" r:id="rId26"/>
    <p:sldId id="283" r:id="rId27"/>
    <p:sldId id="284" r:id="rId28"/>
    <p:sldId id="285" r:id="rId29"/>
    <p:sldId id="287" r:id="rId30"/>
    <p:sldId id="288" r:id="rId31"/>
    <p:sldId id="289" r:id="rId32"/>
    <p:sldId id="290" r:id="rId33"/>
    <p:sldId id="291" r:id="rId34"/>
    <p:sldId id="292" r:id="rId35"/>
    <p:sldId id="293" r:id="rId36"/>
    <p:sldId id="294" r:id="rId37"/>
    <p:sldId id="295" r:id="rId38"/>
    <p:sldId id="296" r:id="rId39"/>
    <p:sldId id="297" r:id="rId40"/>
    <p:sldId id="299" r:id="rId41"/>
    <p:sldId id="300" r:id="rId42"/>
    <p:sldId id="301" r:id="rId43"/>
    <p:sldId id="302" r:id="rId44"/>
    <p:sldId id="303" r:id="rId45"/>
    <p:sldId id="304" r:id="rId46"/>
    <p:sldId id="305" r:id="rId47"/>
    <p:sldId id="306" r:id="rId48"/>
    <p:sldId id="307" r:id="rId49"/>
    <p:sldId id="308" r:id="rId50"/>
    <p:sldId id="309" r:id="rId51"/>
    <p:sldId id="310" r:id="rId52"/>
    <p:sldId id="311" r:id="rId53"/>
    <p:sldId id="312" r:id="rId54"/>
    <p:sldId id="313" r:id="rId55"/>
    <p:sldId id="315" r:id="rId56"/>
    <p:sldId id="316" r:id="rId57"/>
    <p:sldId id="317" r:id="rId58"/>
    <p:sldId id="318" r:id="rId59"/>
    <p:sldId id="319" r:id="rId60"/>
    <p:sldId id="320" r:id="rId61"/>
    <p:sldId id="321" r:id="rId62"/>
    <p:sldId id="322" r:id="rId63"/>
    <p:sldId id="323" r:id="rId64"/>
    <p:sldId id="324" r:id="rId65"/>
    <p:sldId id="325" r:id="rId66"/>
    <p:sldId id="326" r:id="rId67"/>
    <p:sldId id="327" r:id="rId68"/>
    <p:sldId id="329" r:id="rId69"/>
    <p:sldId id="330" r:id="rId70"/>
    <p:sldId id="331" r:id="rId71"/>
    <p:sldId id="332" r:id="rId72"/>
    <p:sldId id="333" r:id="rId73"/>
    <p:sldId id="334" r:id="rId74"/>
    <p:sldId id="335" r:id="rId75"/>
    <p:sldId id="336" r:id="rId76"/>
    <p:sldId id="337" r:id="rId77"/>
    <p:sldId id="338" r:id="rId78"/>
    <p:sldId id="339" r:id="rId79"/>
    <p:sldId id="340" r:id="rId80"/>
    <p:sldId id="341" r:id="rId81"/>
    <p:sldId id="342" r:id="rId82"/>
    <p:sldId id="343" r:id="rId83"/>
    <p:sldId id="344" r:id="rId84"/>
    <p:sldId id="345" r:id="rId85"/>
    <p:sldId id="346" r:id="rId86"/>
    <p:sldId id="347" r:id="rId87"/>
    <p:sldId id="348" r:id="rId88"/>
    <p:sldId id="349" r:id="rId89"/>
    <p:sldId id="350" r:id="rId90"/>
    <p:sldId id="351" r:id="rId91"/>
    <p:sldId id="352" r:id="rId92"/>
    <p:sldId id="353" r:id="rId93"/>
    <p:sldId id="354" r:id="rId94"/>
    <p:sldId id="355" r:id="rId95"/>
    <p:sldId id="356" r:id="rId96"/>
    <p:sldId id="357" r:id="rId97"/>
    <p:sldId id="358" r:id="rId98"/>
  </p:sldIdLst>
  <p:sldSz cx="9144000" cy="6858000" type="screen4x3"/>
  <p:notesSz cx="6858000" cy="9144000"/>
  <p:embeddedFontLst>
    <p:embeddedFont>
      <p:font typeface="Calibri" panose="020F0502020204030204" pitchFamily="34" charset="0"/>
      <p:regular r:id="rId99"/>
      <p:bold r:id="rId100"/>
      <p:italic r:id="rId101"/>
      <p:boldItalic r:id="rId10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102" Type="http://schemas.openxmlformats.org/officeDocument/2006/relationships/font" Target="fonts/font4.fntdata"/><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font" Target="fonts/font2.fntdata"/><Relationship Id="rId105"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tableStyles" Target="tableStyle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font" Target="fonts/font1.fntdata"/><Relationship Id="rId101"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dsv_alpin</c:v>
                </c:pt>
              </c:strCache>
            </c:strRef>
          </c:tx>
          <c:spPr>
            <a:ln w="28575" cap="rnd">
              <a:solidFill>
                <a:schemeClr val="accent1"/>
              </a:solidFill>
              <a:round/>
            </a:ln>
            <a:effectLst/>
          </c:spPr>
          <c:marker>
            <c:symbol val="none"/>
          </c:marker>
          <c:cat>
            <c:numRef>
              <c:f>Sheet1!$A$2:$A$32</c:f>
              <c:numCache>
                <c:formatCode>m/d/yyyy</c:formatCode>
                <c:ptCount val="31"/>
                <c:pt idx="0">
                  <c:v>44682</c:v>
                </c:pt>
                <c:pt idx="1">
                  <c:v>44683</c:v>
                </c:pt>
                <c:pt idx="2">
                  <c:v>44684</c:v>
                </c:pt>
                <c:pt idx="3">
                  <c:v>44685</c:v>
                </c:pt>
                <c:pt idx="4">
                  <c:v>44686</c:v>
                </c:pt>
                <c:pt idx="5">
                  <c:v>44687</c:v>
                </c:pt>
                <c:pt idx="6">
                  <c:v>44688</c:v>
                </c:pt>
                <c:pt idx="7">
                  <c:v>44689</c:v>
                </c:pt>
                <c:pt idx="8">
                  <c:v>44690</c:v>
                </c:pt>
                <c:pt idx="9">
                  <c:v>44691</c:v>
                </c:pt>
                <c:pt idx="10">
                  <c:v>44692</c:v>
                </c:pt>
                <c:pt idx="11">
                  <c:v>44693</c:v>
                </c:pt>
                <c:pt idx="12">
                  <c:v>44694</c:v>
                </c:pt>
                <c:pt idx="13">
                  <c:v>44695</c:v>
                </c:pt>
                <c:pt idx="14">
                  <c:v>44696</c:v>
                </c:pt>
                <c:pt idx="15">
                  <c:v>44697</c:v>
                </c:pt>
                <c:pt idx="16">
                  <c:v>44698</c:v>
                </c:pt>
                <c:pt idx="17">
                  <c:v>44699</c:v>
                </c:pt>
                <c:pt idx="18">
                  <c:v>44700</c:v>
                </c:pt>
                <c:pt idx="19">
                  <c:v>44701</c:v>
                </c:pt>
                <c:pt idx="20">
                  <c:v>44702</c:v>
                </c:pt>
                <c:pt idx="21">
                  <c:v>44703</c:v>
                </c:pt>
                <c:pt idx="22">
                  <c:v>44704</c:v>
                </c:pt>
                <c:pt idx="23">
                  <c:v>44705</c:v>
                </c:pt>
                <c:pt idx="24">
                  <c:v>44706</c:v>
                </c:pt>
                <c:pt idx="25">
                  <c:v>44707</c:v>
                </c:pt>
                <c:pt idx="26">
                  <c:v>44708</c:v>
                </c:pt>
                <c:pt idx="27">
                  <c:v>44709</c:v>
                </c:pt>
                <c:pt idx="28">
                  <c:v>44710</c:v>
                </c:pt>
                <c:pt idx="29">
                  <c:v>44711</c:v>
                </c:pt>
                <c:pt idx="30">
                  <c:v>44712</c:v>
                </c:pt>
              </c:numCache>
            </c:numRef>
          </c:cat>
          <c:val>
            <c:numRef>
              <c:f>Sheet1!$B$2:$B$32</c:f>
              <c:numCache>
                <c:formatCode>General</c:formatCode>
                <c:ptCount val="31"/>
                <c:pt idx="0">
                  <c:v>53678</c:v>
                </c:pt>
                <c:pt idx="1">
                  <c:v>53676</c:v>
                </c:pt>
                <c:pt idx="2">
                  <c:v>53668</c:v>
                </c:pt>
                <c:pt idx="3">
                  <c:v>53657</c:v>
                </c:pt>
                <c:pt idx="4">
                  <c:v>53665</c:v>
                </c:pt>
                <c:pt idx="5">
                  <c:v>53666</c:v>
                </c:pt>
                <c:pt idx="6">
                  <c:v>53666</c:v>
                </c:pt>
                <c:pt idx="7">
                  <c:v>53659</c:v>
                </c:pt>
                <c:pt idx="8">
                  <c:v>53665</c:v>
                </c:pt>
                <c:pt idx="9">
                  <c:v>53654</c:v>
                </c:pt>
                <c:pt idx="10">
                  <c:v>53650</c:v>
                </c:pt>
                <c:pt idx="11">
                  <c:v>53652</c:v>
                </c:pt>
                <c:pt idx="12">
                  <c:v>53664</c:v>
                </c:pt>
                <c:pt idx="13">
                  <c:v>53671</c:v>
                </c:pt>
                <c:pt idx="14">
                  <c:v>53656</c:v>
                </c:pt>
                <c:pt idx="15">
                  <c:v>53643</c:v>
                </c:pt>
                <c:pt idx="16">
                  <c:v>53644</c:v>
                </c:pt>
                <c:pt idx="17">
                  <c:v>53637</c:v>
                </c:pt>
                <c:pt idx="18">
                  <c:v>53639</c:v>
                </c:pt>
                <c:pt idx="19">
                  <c:v>53634</c:v>
                </c:pt>
                <c:pt idx="20">
                  <c:v>53632</c:v>
                </c:pt>
                <c:pt idx="21">
                  <c:v>53627</c:v>
                </c:pt>
                <c:pt idx="22">
                  <c:v>53632</c:v>
                </c:pt>
                <c:pt idx="23">
                  <c:v>53634</c:v>
                </c:pt>
                <c:pt idx="24">
                  <c:v>53638</c:v>
                </c:pt>
                <c:pt idx="25">
                  <c:v>53625</c:v>
                </c:pt>
                <c:pt idx="26">
                  <c:v>53614</c:v>
                </c:pt>
                <c:pt idx="27">
                  <c:v>53573</c:v>
                </c:pt>
                <c:pt idx="28">
                  <c:v>53589</c:v>
                </c:pt>
                <c:pt idx="29">
                  <c:v>53597</c:v>
                </c:pt>
                <c:pt idx="30">
                  <c:v>53601</c:v>
                </c:pt>
              </c:numCache>
            </c:numRef>
          </c:val>
          <c:smooth val="0"/>
          <c:extLst>
            <c:ext xmlns:c16="http://schemas.microsoft.com/office/drawing/2014/chart" uri="{C3380CC4-5D6E-409C-BE32-E72D297353CC}">
              <c16:uniqueId val="{00000000-3241-46AE-8B18-ECC970A88FFB}"/>
            </c:ext>
          </c:extLst>
        </c:ser>
        <c:ser>
          <c:idx val="1"/>
          <c:order val="1"/>
          <c:tx>
            <c:strRef>
              <c:f>Sheet1!$C$1</c:f>
              <c:strCache>
                <c:ptCount val="1"/>
                <c:pt idx="0">
                  <c:v>dsv_biathlon</c:v>
                </c:pt>
              </c:strCache>
            </c:strRef>
          </c:tx>
          <c:spPr>
            <a:ln w="28575" cap="rnd">
              <a:solidFill>
                <a:schemeClr val="accent2"/>
              </a:solidFill>
              <a:round/>
            </a:ln>
            <a:effectLst/>
          </c:spPr>
          <c:marker>
            <c:symbol val="none"/>
          </c:marker>
          <c:cat>
            <c:numRef>
              <c:f>Sheet1!$A$2:$A$32</c:f>
              <c:numCache>
                <c:formatCode>m/d/yyyy</c:formatCode>
                <c:ptCount val="31"/>
                <c:pt idx="0">
                  <c:v>44682</c:v>
                </c:pt>
                <c:pt idx="1">
                  <c:v>44683</c:v>
                </c:pt>
                <c:pt idx="2">
                  <c:v>44684</c:v>
                </c:pt>
                <c:pt idx="3">
                  <c:v>44685</c:v>
                </c:pt>
                <c:pt idx="4">
                  <c:v>44686</c:v>
                </c:pt>
                <c:pt idx="5">
                  <c:v>44687</c:v>
                </c:pt>
                <c:pt idx="6">
                  <c:v>44688</c:v>
                </c:pt>
                <c:pt idx="7">
                  <c:v>44689</c:v>
                </c:pt>
                <c:pt idx="8">
                  <c:v>44690</c:v>
                </c:pt>
                <c:pt idx="9">
                  <c:v>44691</c:v>
                </c:pt>
                <c:pt idx="10">
                  <c:v>44692</c:v>
                </c:pt>
                <c:pt idx="11">
                  <c:v>44693</c:v>
                </c:pt>
                <c:pt idx="12">
                  <c:v>44694</c:v>
                </c:pt>
                <c:pt idx="13">
                  <c:v>44695</c:v>
                </c:pt>
                <c:pt idx="14">
                  <c:v>44696</c:v>
                </c:pt>
                <c:pt idx="15">
                  <c:v>44697</c:v>
                </c:pt>
                <c:pt idx="16">
                  <c:v>44698</c:v>
                </c:pt>
                <c:pt idx="17">
                  <c:v>44699</c:v>
                </c:pt>
                <c:pt idx="18">
                  <c:v>44700</c:v>
                </c:pt>
                <c:pt idx="19">
                  <c:v>44701</c:v>
                </c:pt>
                <c:pt idx="20">
                  <c:v>44702</c:v>
                </c:pt>
                <c:pt idx="21">
                  <c:v>44703</c:v>
                </c:pt>
                <c:pt idx="22">
                  <c:v>44704</c:v>
                </c:pt>
                <c:pt idx="23">
                  <c:v>44705</c:v>
                </c:pt>
                <c:pt idx="24">
                  <c:v>44706</c:v>
                </c:pt>
                <c:pt idx="25">
                  <c:v>44707</c:v>
                </c:pt>
                <c:pt idx="26">
                  <c:v>44708</c:v>
                </c:pt>
                <c:pt idx="27">
                  <c:v>44709</c:v>
                </c:pt>
                <c:pt idx="28">
                  <c:v>44710</c:v>
                </c:pt>
                <c:pt idx="29">
                  <c:v>44711</c:v>
                </c:pt>
                <c:pt idx="30">
                  <c:v>44712</c:v>
                </c:pt>
              </c:numCache>
            </c:numRef>
          </c:cat>
          <c:val>
            <c:numRef>
              <c:f>Sheet1!$C$2:$C$32</c:f>
              <c:numCache>
                <c:formatCode>General</c:formatCode>
                <c:ptCount val="31"/>
                <c:pt idx="0">
                  <c:v>86373</c:v>
                </c:pt>
                <c:pt idx="1">
                  <c:v>86360</c:v>
                </c:pt>
                <c:pt idx="2">
                  <c:v>86349</c:v>
                </c:pt>
                <c:pt idx="3">
                  <c:v>86326</c:v>
                </c:pt>
                <c:pt idx="4">
                  <c:v>86325</c:v>
                </c:pt>
                <c:pt idx="5">
                  <c:v>86332</c:v>
                </c:pt>
                <c:pt idx="6">
                  <c:v>86324</c:v>
                </c:pt>
                <c:pt idx="7">
                  <c:v>86311</c:v>
                </c:pt>
                <c:pt idx="8">
                  <c:v>86335</c:v>
                </c:pt>
                <c:pt idx="9">
                  <c:v>86324</c:v>
                </c:pt>
                <c:pt idx="10">
                  <c:v>86318</c:v>
                </c:pt>
                <c:pt idx="11">
                  <c:v>86316</c:v>
                </c:pt>
                <c:pt idx="12">
                  <c:v>86325</c:v>
                </c:pt>
                <c:pt idx="13">
                  <c:v>86319</c:v>
                </c:pt>
                <c:pt idx="14">
                  <c:v>86312</c:v>
                </c:pt>
                <c:pt idx="15">
                  <c:v>86296</c:v>
                </c:pt>
                <c:pt idx="16">
                  <c:v>86280</c:v>
                </c:pt>
                <c:pt idx="17">
                  <c:v>86262</c:v>
                </c:pt>
                <c:pt idx="18">
                  <c:v>86246</c:v>
                </c:pt>
                <c:pt idx="19">
                  <c:v>86239</c:v>
                </c:pt>
                <c:pt idx="20">
                  <c:v>86232</c:v>
                </c:pt>
                <c:pt idx="21">
                  <c:v>86217</c:v>
                </c:pt>
                <c:pt idx="22">
                  <c:v>86193</c:v>
                </c:pt>
                <c:pt idx="23">
                  <c:v>86226</c:v>
                </c:pt>
                <c:pt idx="24">
                  <c:v>86218</c:v>
                </c:pt>
                <c:pt idx="25">
                  <c:v>86215</c:v>
                </c:pt>
                <c:pt idx="26">
                  <c:v>86194</c:v>
                </c:pt>
                <c:pt idx="27">
                  <c:v>86169</c:v>
                </c:pt>
                <c:pt idx="28">
                  <c:v>86175</c:v>
                </c:pt>
                <c:pt idx="29">
                  <c:v>86208</c:v>
                </c:pt>
                <c:pt idx="30">
                  <c:v>86194</c:v>
                </c:pt>
              </c:numCache>
            </c:numRef>
          </c:val>
          <c:smooth val="0"/>
          <c:extLst>
            <c:ext xmlns:c16="http://schemas.microsoft.com/office/drawing/2014/chart" uri="{C3380CC4-5D6E-409C-BE32-E72D297353CC}">
              <c16:uniqueId val="{00000001-3241-46AE-8B18-ECC970A88FFB}"/>
            </c:ext>
          </c:extLst>
        </c:ser>
        <c:ser>
          <c:idx val="2"/>
          <c:order val="2"/>
          <c:tx>
            <c:strRef>
              <c:f>Sheet1!$D$1</c:f>
              <c:strCache>
                <c:ptCount val="1"/>
                <c:pt idx="0">
                  <c:v>dsv_nordisch</c:v>
                </c:pt>
              </c:strCache>
            </c:strRef>
          </c:tx>
          <c:spPr>
            <a:ln w="28575" cap="rnd">
              <a:solidFill>
                <a:schemeClr val="accent3"/>
              </a:solidFill>
              <a:round/>
            </a:ln>
            <a:effectLst/>
          </c:spPr>
          <c:marker>
            <c:symbol val="none"/>
          </c:marker>
          <c:cat>
            <c:numRef>
              <c:f>Sheet1!$A$2:$A$32</c:f>
              <c:numCache>
                <c:formatCode>m/d/yyyy</c:formatCode>
                <c:ptCount val="31"/>
                <c:pt idx="0">
                  <c:v>44682</c:v>
                </c:pt>
                <c:pt idx="1">
                  <c:v>44683</c:v>
                </c:pt>
                <c:pt idx="2">
                  <c:v>44684</c:v>
                </c:pt>
                <c:pt idx="3">
                  <c:v>44685</c:v>
                </c:pt>
                <c:pt idx="4">
                  <c:v>44686</c:v>
                </c:pt>
                <c:pt idx="5">
                  <c:v>44687</c:v>
                </c:pt>
                <c:pt idx="6">
                  <c:v>44688</c:v>
                </c:pt>
                <c:pt idx="7">
                  <c:v>44689</c:v>
                </c:pt>
                <c:pt idx="8">
                  <c:v>44690</c:v>
                </c:pt>
                <c:pt idx="9">
                  <c:v>44691</c:v>
                </c:pt>
                <c:pt idx="10">
                  <c:v>44692</c:v>
                </c:pt>
                <c:pt idx="11">
                  <c:v>44693</c:v>
                </c:pt>
                <c:pt idx="12">
                  <c:v>44694</c:v>
                </c:pt>
                <c:pt idx="13">
                  <c:v>44695</c:v>
                </c:pt>
                <c:pt idx="14">
                  <c:v>44696</c:v>
                </c:pt>
                <c:pt idx="15">
                  <c:v>44697</c:v>
                </c:pt>
                <c:pt idx="16">
                  <c:v>44698</c:v>
                </c:pt>
                <c:pt idx="17">
                  <c:v>44699</c:v>
                </c:pt>
                <c:pt idx="18">
                  <c:v>44700</c:v>
                </c:pt>
                <c:pt idx="19">
                  <c:v>44701</c:v>
                </c:pt>
                <c:pt idx="20">
                  <c:v>44702</c:v>
                </c:pt>
                <c:pt idx="21">
                  <c:v>44703</c:v>
                </c:pt>
                <c:pt idx="22">
                  <c:v>44704</c:v>
                </c:pt>
                <c:pt idx="23">
                  <c:v>44705</c:v>
                </c:pt>
                <c:pt idx="24">
                  <c:v>44706</c:v>
                </c:pt>
                <c:pt idx="25">
                  <c:v>44707</c:v>
                </c:pt>
                <c:pt idx="26">
                  <c:v>44708</c:v>
                </c:pt>
                <c:pt idx="27">
                  <c:v>44709</c:v>
                </c:pt>
                <c:pt idx="28">
                  <c:v>44710</c:v>
                </c:pt>
                <c:pt idx="29">
                  <c:v>44711</c:v>
                </c:pt>
                <c:pt idx="30">
                  <c:v>44712</c:v>
                </c:pt>
              </c:numCache>
            </c:numRef>
          </c:cat>
          <c:val>
            <c:numRef>
              <c:f>Sheet1!$D$2:$D$32</c:f>
              <c:numCache>
                <c:formatCode>General</c:formatCode>
                <c:ptCount val="31"/>
                <c:pt idx="0">
                  <c:v>32393</c:v>
                </c:pt>
                <c:pt idx="1">
                  <c:v>32387</c:v>
                </c:pt>
                <c:pt idx="2">
                  <c:v>32384</c:v>
                </c:pt>
                <c:pt idx="3">
                  <c:v>32371</c:v>
                </c:pt>
                <c:pt idx="4">
                  <c:v>32367</c:v>
                </c:pt>
                <c:pt idx="5">
                  <c:v>32359</c:v>
                </c:pt>
                <c:pt idx="6">
                  <c:v>32364</c:v>
                </c:pt>
                <c:pt idx="7">
                  <c:v>32361</c:v>
                </c:pt>
                <c:pt idx="8">
                  <c:v>32374</c:v>
                </c:pt>
                <c:pt idx="9">
                  <c:v>32369</c:v>
                </c:pt>
                <c:pt idx="10">
                  <c:v>32366</c:v>
                </c:pt>
                <c:pt idx="11">
                  <c:v>32376</c:v>
                </c:pt>
                <c:pt idx="12">
                  <c:v>32377</c:v>
                </c:pt>
                <c:pt idx="13">
                  <c:v>32371</c:v>
                </c:pt>
                <c:pt idx="14">
                  <c:v>32372</c:v>
                </c:pt>
                <c:pt idx="15">
                  <c:v>32372</c:v>
                </c:pt>
                <c:pt idx="16">
                  <c:v>32386</c:v>
                </c:pt>
                <c:pt idx="17">
                  <c:v>32385</c:v>
                </c:pt>
                <c:pt idx="18">
                  <c:v>32388</c:v>
                </c:pt>
                <c:pt idx="19">
                  <c:v>32397</c:v>
                </c:pt>
                <c:pt idx="20">
                  <c:v>32402</c:v>
                </c:pt>
                <c:pt idx="21">
                  <c:v>32406</c:v>
                </c:pt>
                <c:pt idx="22">
                  <c:v>32392</c:v>
                </c:pt>
                <c:pt idx="23">
                  <c:v>32404</c:v>
                </c:pt>
                <c:pt idx="24">
                  <c:v>32412</c:v>
                </c:pt>
                <c:pt idx="25">
                  <c:v>32406</c:v>
                </c:pt>
                <c:pt idx="26">
                  <c:v>32399</c:v>
                </c:pt>
                <c:pt idx="27">
                  <c:v>32387</c:v>
                </c:pt>
                <c:pt idx="28">
                  <c:v>32408</c:v>
                </c:pt>
                <c:pt idx="29">
                  <c:v>32402</c:v>
                </c:pt>
                <c:pt idx="30">
                  <c:v>32406</c:v>
                </c:pt>
              </c:numCache>
            </c:numRef>
          </c:val>
          <c:smooth val="0"/>
          <c:extLst>
            <c:ext xmlns:c16="http://schemas.microsoft.com/office/drawing/2014/chart" uri="{C3380CC4-5D6E-409C-BE32-E72D297353CC}">
              <c16:uniqueId val="{00000002-3241-46AE-8B18-ECC970A88FFB}"/>
            </c:ext>
          </c:extLst>
        </c:ser>
        <c:dLbls>
          <c:showLegendKey val="0"/>
          <c:showVal val="0"/>
          <c:showCatName val="0"/>
          <c:showSerName val="0"/>
          <c:showPercent val="0"/>
          <c:showBubbleSize val="0"/>
        </c:dLbls>
        <c:smooth val="0"/>
        <c:axId val="329598064"/>
        <c:axId val="72905392"/>
      </c:lineChart>
      <c:dateAx>
        <c:axId val="3295980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2905392"/>
        <c:crosses val="autoZero"/>
        <c:auto val="1"/>
        <c:lblOffset val="100"/>
        <c:baseTimeUnit val="days"/>
      </c:dateAx>
      <c:valAx>
        <c:axId val="729053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95980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dsv_alpin</c:v>
                </c:pt>
              </c:strCache>
            </c:strRef>
          </c:tx>
          <c:spPr>
            <a:ln w="28575" cap="rnd">
              <a:solidFill>
                <a:schemeClr val="accent1"/>
              </a:solidFill>
              <a:round/>
            </a:ln>
            <a:effectLst/>
          </c:spPr>
          <c:marker>
            <c:symbol val="none"/>
          </c:marker>
          <c:cat>
            <c:numRef>
              <c:f>Sheet1!$A$2:$A$32</c:f>
              <c:numCache>
                <c:formatCode>m/d/yyyy</c:formatCode>
                <c:ptCount val="31"/>
                <c:pt idx="0">
                  <c:v>44682</c:v>
                </c:pt>
                <c:pt idx="1">
                  <c:v>44683</c:v>
                </c:pt>
                <c:pt idx="2">
                  <c:v>44684</c:v>
                </c:pt>
                <c:pt idx="3">
                  <c:v>44685</c:v>
                </c:pt>
                <c:pt idx="4">
                  <c:v>44686</c:v>
                </c:pt>
                <c:pt idx="5">
                  <c:v>44687</c:v>
                </c:pt>
                <c:pt idx="6">
                  <c:v>44688</c:v>
                </c:pt>
                <c:pt idx="7">
                  <c:v>44689</c:v>
                </c:pt>
                <c:pt idx="8">
                  <c:v>44690</c:v>
                </c:pt>
                <c:pt idx="9">
                  <c:v>44691</c:v>
                </c:pt>
                <c:pt idx="10">
                  <c:v>44692</c:v>
                </c:pt>
                <c:pt idx="11">
                  <c:v>44693</c:v>
                </c:pt>
                <c:pt idx="12">
                  <c:v>44694</c:v>
                </c:pt>
                <c:pt idx="13">
                  <c:v>44695</c:v>
                </c:pt>
                <c:pt idx="14">
                  <c:v>44696</c:v>
                </c:pt>
                <c:pt idx="15">
                  <c:v>44697</c:v>
                </c:pt>
                <c:pt idx="16">
                  <c:v>44698</c:v>
                </c:pt>
                <c:pt idx="17">
                  <c:v>44699</c:v>
                </c:pt>
                <c:pt idx="18">
                  <c:v>44700</c:v>
                </c:pt>
                <c:pt idx="19">
                  <c:v>44701</c:v>
                </c:pt>
                <c:pt idx="20">
                  <c:v>44702</c:v>
                </c:pt>
                <c:pt idx="21">
                  <c:v>44703</c:v>
                </c:pt>
                <c:pt idx="22">
                  <c:v>44704</c:v>
                </c:pt>
                <c:pt idx="23">
                  <c:v>44705</c:v>
                </c:pt>
                <c:pt idx="24">
                  <c:v>44706</c:v>
                </c:pt>
                <c:pt idx="25">
                  <c:v>44707</c:v>
                </c:pt>
                <c:pt idx="26">
                  <c:v>44708</c:v>
                </c:pt>
                <c:pt idx="27">
                  <c:v>44709</c:v>
                </c:pt>
                <c:pt idx="28">
                  <c:v>44710</c:v>
                </c:pt>
                <c:pt idx="29">
                  <c:v>44711</c:v>
                </c:pt>
                <c:pt idx="30">
                  <c:v>44712</c:v>
                </c:pt>
              </c:numCache>
            </c:numRef>
          </c:cat>
          <c:val>
            <c:numRef>
              <c:f>Sheet1!$B$2:$B$32</c:f>
              <c:numCache>
                <c:formatCode>General</c:formatCode>
                <c:ptCount val="31"/>
                <c:pt idx="0">
                  <c:v>2.2804000000000002</c:v>
                </c:pt>
                <c:pt idx="1">
                  <c:v>0</c:v>
                </c:pt>
                <c:pt idx="2">
                  <c:v>1.5241</c:v>
                </c:pt>
                <c:pt idx="3">
                  <c:v>0</c:v>
                </c:pt>
                <c:pt idx="4">
                  <c:v>0</c:v>
                </c:pt>
                <c:pt idx="5">
                  <c:v>0</c:v>
                </c:pt>
                <c:pt idx="6">
                  <c:v>1.6808000000000001</c:v>
                </c:pt>
                <c:pt idx="7">
                  <c:v>0</c:v>
                </c:pt>
                <c:pt idx="8">
                  <c:v>0</c:v>
                </c:pt>
                <c:pt idx="9">
                  <c:v>0</c:v>
                </c:pt>
                <c:pt idx="10">
                  <c:v>2.3466</c:v>
                </c:pt>
                <c:pt idx="11">
                  <c:v>1.3588</c:v>
                </c:pt>
                <c:pt idx="12">
                  <c:v>3.6695000000000002</c:v>
                </c:pt>
                <c:pt idx="13">
                  <c:v>0</c:v>
                </c:pt>
                <c:pt idx="14">
                  <c:v>0</c:v>
                </c:pt>
                <c:pt idx="15">
                  <c:v>0</c:v>
                </c:pt>
                <c:pt idx="16">
                  <c:v>2.3767999999999998</c:v>
                </c:pt>
                <c:pt idx="17">
                  <c:v>0</c:v>
                </c:pt>
                <c:pt idx="18">
                  <c:v>1.8066</c:v>
                </c:pt>
                <c:pt idx="19">
                  <c:v>2.2261000000000002</c:v>
                </c:pt>
                <c:pt idx="20">
                  <c:v>0</c:v>
                </c:pt>
                <c:pt idx="21">
                  <c:v>0</c:v>
                </c:pt>
                <c:pt idx="22">
                  <c:v>0</c:v>
                </c:pt>
                <c:pt idx="23">
                  <c:v>0</c:v>
                </c:pt>
                <c:pt idx="24">
                  <c:v>1.6966000000000001</c:v>
                </c:pt>
                <c:pt idx="25">
                  <c:v>1.8487</c:v>
                </c:pt>
                <c:pt idx="26">
                  <c:v>1.921</c:v>
                </c:pt>
                <c:pt idx="27">
                  <c:v>0</c:v>
                </c:pt>
                <c:pt idx="28">
                  <c:v>0</c:v>
                </c:pt>
                <c:pt idx="29">
                  <c:v>0</c:v>
                </c:pt>
                <c:pt idx="30">
                  <c:v>2.0167999999999999</c:v>
                </c:pt>
              </c:numCache>
            </c:numRef>
          </c:val>
          <c:smooth val="0"/>
          <c:extLst>
            <c:ext xmlns:c16="http://schemas.microsoft.com/office/drawing/2014/chart" uri="{C3380CC4-5D6E-409C-BE32-E72D297353CC}">
              <c16:uniqueId val="{00000000-E767-4EF3-B679-56BFF51B08EA}"/>
            </c:ext>
          </c:extLst>
        </c:ser>
        <c:ser>
          <c:idx val="1"/>
          <c:order val="1"/>
          <c:tx>
            <c:strRef>
              <c:f>Sheet1!$C$1</c:f>
              <c:strCache>
                <c:ptCount val="1"/>
                <c:pt idx="0">
                  <c:v>dsv_biathlon</c:v>
                </c:pt>
              </c:strCache>
            </c:strRef>
          </c:tx>
          <c:spPr>
            <a:ln w="28575" cap="rnd">
              <a:solidFill>
                <a:schemeClr val="accent2"/>
              </a:solidFill>
              <a:round/>
            </a:ln>
            <a:effectLst/>
          </c:spPr>
          <c:marker>
            <c:symbol val="none"/>
          </c:marker>
          <c:cat>
            <c:numRef>
              <c:f>Sheet1!$A$2:$A$32</c:f>
              <c:numCache>
                <c:formatCode>m/d/yyyy</c:formatCode>
                <c:ptCount val="31"/>
                <c:pt idx="0">
                  <c:v>44682</c:v>
                </c:pt>
                <c:pt idx="1">
                  <c:v>44683</c:v>
                </c:pt>
                <c:pt idx="2">
                  <c:v>44684</c:v>
                </c:pt>
                <c:pt idx="3">
                  <c:v>44685</c:v>
                </c:pt>
                <c:pt idx="4">
                  <c:v>44686</c:v>
                </c:pt>
                <c:pt idx="5">
                  <c:v>44687</c:v>
                </c:pt>
                <c:pt idx="6">
                  <c:v>44688</c:v>
                </c:pt>
                <c:pt idx="7">
                  <c:v>44689</c:v>
                </c:pt>
                <c:pt idx="8">
                  <c:v>44690</c:v>
                </c:pt>
                <c:pt idx="9">
                  <c:v>44691</c:v>
                </c:pt>
                <c:pt idx="10">
                  <c:v>44692</c:v>
                </c:pt>
                <c:pt idx="11">
                  <c:v>44693</c:v>
                </c:pt>
                <c:pt idx="12">
                  <c:v>44694</c:v>
                </c:pt>
                <c:pt idx="13">
                  <c:v>44695</c:v>
                </c:pt>
                <c:pt idx="14">
                  <c:v>44696</c:v>
                </c:pt>
                <c:pt idx="15">
                  <c:v>44697</c:v>
                </c:pt>
                <c:pt idx="16">
                  <c:v>44698</c:v>
                </c:pt>
                <c:pt idx="17">
                  <c:v>44699</c:v>
                </c:pt>
                <c:pt idx="18">
                  <c:v>44700</c:v>
                </c:pt>
                <c:pt idx="19">
                  <c:v>44701</c:v>
                </c:pt>
                <c:pt idx="20">
                  <c:v>44702</c:v>
                </c:pt>
                <c:pt idx="21">
                  <c:v>44703</c:v>
                </c:pt>
                <c:pt idx="22">
                  <c:v>44704</c:v>
                </c:pt>
                <c:pt idx="23">
                  <c:v>44705</c:v>
                </c:pt>
                <c:pt idx="24">
                  <c:v>44706</c:v>
                </c:pt>
                <c:pt idx="25">
                  <c:v>44707</c:v>
                </c:pt>
                <c:pt idx="26">
                  <c:v>44708</c:v>
                </c:pt>
                <c:pt idx="27">
                  <c:v>44709</c:v>
                </c:pt>
                <c:pt idx="28">
                  <c:v>44710</c:v>
                </c:pt>
                <c:pt idx="29">
                  <c:v>44711</c:v>
                </c:pt>
                <c:pt idx="30">
                  <c:v>44712</c:v>
                </c:pt>
              </c:numCache>
            </c:numRef>
          </c:cat>
          <c:val>
            <c:numRef>
              <c:f>Sheet1!$C$2:$C$32</c:f>
              <c:numCache>
                <c:formatCode>General</c:formatCode>
                <c:ptCount val="31"/>
                <c:pt idx="0">
                  <c:v>0</c:v>
                </c:pt>
                <c:pt idx="1">
                  <c:v>2.0506000000000002</c:v>
                </c:pt>
                <c:pt idx="2">
                  <c:v>0</c:v>
                </c:pt>
                <c:pt idx="3">
                  <c:v>0</c:v>
                </c:pt>
                <c:pt idx="4">
                  <c:v>0</c:v>
                </c:pt>
                <c:pt idx="5">
                  <c:v>0</c:v>
                </c:pt>
                <c:pt idx="6">
                  <c:v>3.9430999999999998</c:v>
                </c:pt>
                <c:pt idx="7">
                  <c:v>0</c:v>
                </c:pt>
                <c:pt idx="8">
                  <c:v>0</c:v>
                </c:pt>
                <c:pt idx="9">
                  <c:v>0</c:v>
                </c:pt>
                <c:pt idx="10">
                  <c:v>2.4420000000000002</c:v>
                </c:pt>
                <c:pt idx="11">
                  <c:v>0</c:v>
                </c:pt>
                <c:pt idx="12">
                  <c:v>0</c:v>
                </c:pt>
                <c:pt idx="13">
                  <c:v>0</c:v>
                </c:pt>
                <c:pt idx="14">
                  <c:v>0</c:v>
                </c:pt>
                <c:pt idx="15">
                  <c:v>3.4609999999999999</c:v>
                </c:pt>
                <c:pt idx="16">
                  <c:v>4.2264999999999997</c:v>
                </c:pt>
                <c:pt idx="17">
                  <c:v>0</c:v>
                </c:pt>
                <c:pt idx="18">
                  <c:v>2.7048000000000001</c:v>
                </c:pt>
                <c:pt idx="19">
                  <c:v>0</c:v>
                </c:pt>
                <c:pt idx="20">
                  <c:v>0</c:v>
                </c:pt>
                <c:pt idx="21">
                  <c:v>3.4792999999999998</c:v>
                </c:pt>
                <c:pt idx="22">
                  <c:v>0</c:v>
                </c:pt>
                <c:pt idx="23">
                  <c:v>3.5182000000000002</c:v>
                </c:pt>
                <c:pt idx="24">
                  <c:v>2.5972</c:v>
                </c:pt>
                <c:pt idx="25">
                  <c:v>4.3483999999999998</c:v>
                </c:pt>
                <c:pt idx="26">
                  <c:v>2.8037999999999998</c:v>
                </c:pt>
                <c:pt idx="27">
                  <c:v>2.5573999999999999</c:v>
                </c:pt>
                <c:pt idx="28">
                  <c:v>3.9874000000000001</c:v>
                </c:pt>
                <c:pt idx="29">
                  <c:v>2.1383000000000001</c:v>
                </c:pt>
                <c:pt idx="30">
                  <c:v>2.1322000000000001</c:v>
                </c:pt>
              </c:numCache>
            </c:numRef>
          </c:val>
          <c:smooth val="0"/>
          <c:extLst>
            <c:ext xmlns:c16="http://schemas.microsoft.com/office/drawing/2014/chart" uri="{C3380CC4-5D6E-409C-BE32-E72D297353CC}">
              <c16:uniqueId val="{00000001-E767-4EF3-B679-56BFF51B08EA}"/>
            </c:ext>
          </c:extLst>
        </c:ser>
        <c:ser>
          <c:idx val="2"/>
          <c:order val="2"/>
          <c:tx>
            <c:strRef>
              <c:f>Sheet1!$D$1</c:f>
              <c:strCache>
                <c:ptCount val="1"/>
                <c:pt idx="0">
                  <c:v>dsv_nordisch</c:v>
                </c:pt>
              </c:strCache>
            </c:strRef>
          </c:tx>
          <c:spPr>
            <a:ln w="28575" cap="rnd">
              <a:solidFill>
                <a:schemeClr val="accent3"/>
              </a:solidFill>
              <a:round/>
            </a:ln>
            <a:effectLst/>
          </c:spPr>
          <c:marker>
            <c:symbol val="none"/>
          </c:marker>
          <c:cat>
            <c:numRef>
              <c:f>Sheet1!$A$2:$A$32</c:f>
              <c:numCache>
                <c:formatCode>m/d/yyyy</c:formatCode>
                <c:ptCount val="31"/>
                <c:pt idx="0">
                  <c:v>44682</c:v>
                </c:pt>
                <c:pt idx="1">
                  <c:v>44683</c:v>
                </c:pt>
                <c:pt idx="2">
                  <c:v>44684</c:v>
                </c:pt>
                <c:pt idx="3">
                  <c:v>44685</c:v>
                </c:pt>
                <c:pt idx="4">
                  <c:v>44686</c:v>
                </c:pt>
                <c:pt idx="5">
                  <c:v>44687</c:v>
                </c:pt>
                <c:pt idx="6">
                  <c:v>44688</c:v>
                </c:pt>
                <c:pt idx="7">
                  <c:v>44689</c:v>
                </c:pt>
                <c:pt idx="8">
                  <c:v>44690</c:v>
                </c:pt>
                <c:pt idx="9">
                  <c:v>44691</c:v>
                </c:pt>
                <c:pt idx="10">
                  <c:v>44692</c:v>
                </c:pt>
                <c:pt idx="11">
                  <c:v>44693</c:v>
                </c:pt>
                <c:pt idx="12">
                  <c:v>44694</c:v>
                </c:pt>
                <c:pt idx="13">
                  <c:v>44695</c:v>
                </c:pt>
                <c:pt idx="14">
                  <c:v>44696</c:v>
                </c:pt>
                <c:pt idx="15">
                  <c:v>44697</c:v>
                </c:pt>
                <c:pt idx="16">
                  <c:v>44698</c:v>
                </c:pt>
                <c:pt idx="17">
                  <c:v>44699</c:v>
                </c:pt>
                <c:pt idx="18">
                  <c:v>44700</c:v>
                </c:pt>
                <c:pt idx="19">
                  <c:v>44701</c:v>
                </c:pt>
                <c:pt idx="20">
                  <c:v>44702</c:v>
                </c:pt>
                <c:pt idx="21">
                  <c:v>44703</c:v>
                </c:pt>
                <c:pt idx="22">
                  <c:v>44704</c:v>
                </c:pt>
                <c:pt idx="23">
                  <c:v>44705</c:v>
                </c:pt>
                <c:pt idx="24">
                  <c:v>44706</c:v>
                </c:pt>
                <c:pt idx="25">
                  <c:v>44707</c:v>
                </c:pt>
                <c:pt idx="26">
                  <c:v>44708</c:v>
                </c:pt>
                <c:pt idx="27">
                  <c:v>44709</c:v>
                </c:pt>
                <c:pt idx="28">
                  <c:v>44710</c:v>
                </c:pt>
                <c:pt idx="29">
                  <c:v>44711</c:v>
                </c:pt>
                <c:pt idx="30">
                  <c:v>44712</c:v>
                </c:pt>
              </c:numCache>
            </c:numRef>
          </c:cat>
          <c:val>
            <c:numRef>
              <c:f>Sheet1!$D$2:$D$32</c:f>
              <c:numCache>
                <c:formatCode>General</c:formatCode>
                <c:ptCount val="31"/>
                <c:pt idx="0">
                  <c:v>2.7595999999999998</c:v>
                </c:pt>
                <c:pt idx="1">
                  <c:v>0</c:v>
                </c:pt>
                <c:pt idx="2">
                  <c:v>4.0388999999999999</c:v>
                </c:pt>
                <c:pt idx="3">
                  <c:v>2.5110000000000001</c:v>
                </c:pt>
                <c:pt idx="4">
                  <c:v>2.6939000000000002</c:v>
                </c:pt>
                <c:pt idx="5">
                  <c:v>3.6894</c:v>
                </c:pt>
                <c:pt idx="6">
                  <c:v>3.9554</c:v>
                </c:pt>
                <c:pt idx="7">
                  <c:v>0</c:v>
                </c:pt>
                <c:pt idx="8">
                  <c:v>0</c:v>
                </c:pt>
                <c:pt idx="9">
                  <c:v>0</c:v>
                </c:pt>
                <c:pt idx="10">
                  <c:v>5.3604000000000003</c:v>
                </c:pt>
                <c:pt idx="11">
                  <c:v>0</c:v>
                </c:pt>
                <c:pt idx="12">
                  <c:v>0</c:v>
                </c:pt>
                <c:pt idx="13">
                  <c:v>2.8418000000000001</c:v>
                </c:pt>
                <c:pt idx="14">
                  <c:v>4.6460999999999997</c:v>
                </c:pt>
                <c:pt idx="15">
                  <c:v>0</c:v>
                </c:pt>
                <c:pt idx="16">
                  <c:v>3.9253999999999998</c:v>
                </c:pt>
                <c:pt idx="17">
                  <c:v>0</c:v>
                </c:pt>
                <c:pt idx="18">
                  <c:v>3.4613999999999998</c:v>
                </c:pt>
                <c:pt idx="19">
                  <c:v>6.3564999999999996</c:v>
                </c:pt>
                <c:pt idx="20">
                  <c:v>0</c:v>
                </c:pt>
                <c:pt idx="21">
                  <c:v>0</c:v>
                </c:pt>
                <c:pt idx="22">
                  <c:v>4.4908999999999999</c:v>
                </c:pt>
                <c:pt idx="23">
                  <c:v>0</c:v>
                </c:pt>
                <c:pt idx="24">
                  <c:v>5.7423999999999999</c:v>
                </c:pt>
                <c:pt idx="25">
                  <c:v>0</c:v>
                </c:pt>
                <c:pt idx="26">
                  <c:v>0</c:v>
                </c:pt>
                <c:pt idx="27">
                  <c:v>0</c:v>
                </c:pt>
                <c:pt idx="28">
                  <c:v>0</c:v>
                </c:pt>
                <c:pt idx="29">
                  <c:v>0</c:v>
                </c:pt>
                <c:pt idx="30">
                  <c:v>5.8912000000000004</c:v>
                </c:pt>
              </c:numCache>
            </c:numRef>
          </c:val>
          <c:smooth val="0"/>
          <c:extLst>
            <c:ext xmlns:c16="http://schemas.microsoft.com/office/drawing/2014/chart" uri="{C3380CC4-5D6E-409C-BE32-E72D297353CC}">
              <c16:uniqueId val="{00000002-E767-4EF3-B679-56BFF51B08EA}"/>
            </c:ext>
          </c:extLst>
        </c:ser>
        <c:dLbls>
          <c:showLegendKey val="0"/>
          <c:showVal val="0"/>
          <c:showCatName val="0"/>
          <c:showSerName val="0"/>
          <c:showPercent val="0"/>
          <c:showBubbleSize val="0"/>
        </c:dLbls>
        <c:smooth val="0"/>
        <c:axId val="468317640"/>
        <c:axId val="468315016"/>
      </c:lineChart>
      <c:dateAx>
        <c:axId val="4683176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8315016"/>
        <c:crosses val="autoZero"/>
        <c:auto val="1"/>
        <c:lblOffset val="100"/>
        <c:baseTimeUnit val="days"/>
      </c:dateAx>
      <c:valAx>
        <c:axId val="4683150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83176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dsv_alpin</c:v>
                </c:pt>
              </c:strCache>
            </c:strRef>
          </c:tx>
          <c:spPr>
            <a:ln w="28575" cap="rnd">
              <a:solidFill>
                <a:schemeClr val="accent1"/>
              </a:solidFill>
              <a:round/>
            </a:ln>
            <a:effectLst/>
          </c:spPr>
          <c:marker>
            <c:symbol val="none"/>
          </c:marker>
          <c:cat>
            <c:numRef>
              <c:f>Sheet1!$A$2:$A$32</c:f>
              <c:numCache>
                <c:formatCode>m/d/yyyy</c:formatCode>
                <c:ptCount val="31"/>
                <c:pt idx="0">
                  <c:v>44682</c:v>
                </c:pt>
                <c:pt idx="1">
                  <c:v>44683</c:v>
                </c:pt>
                <c:pt idx="2">
                  <c:v>44684</c:v>
                </c:pt>
                <c:pt idx="3">
                  <c:v>44685</c:v>
                </c:pt>
                <c:pt idx="4">
                  <c:v>44686</c:v>
                </c:pt>
                <c:pt idx="5">
                  <c:v>44687</c:v>
                </c:pt>
                <c:pt idx="6">
                  <c:v>44688</c:v>
                </c:pt>
                <c:pt idx="7">
                  <c:v>44689</c:v>
                </c:pt>
                <c:pt idx="8">
                  <c:v>44690</c:v>
                </c:pt>
                <c:pt idx="9">
                  <c:v>44691</c:v>
                </c:pt>
                <c:pt idx="10">
                  <c:v>44692</c:v>
                </c:pt>
                <c:pt idx="11">
                  <c:v>44693</c:v>
                </c:pt>
                <c:pt idx="12">
                  <c:v>44694</c:v>
                </c:pt>
                <c:pt idx="13">
                  <c:v>44695</c:v>
                </c:pt>
                <c:pt idx="14">
                  <c:v>44696</c:v>
                </c:pt>
                <c:pt idx="15">
                  <c:v>44697</c:v>
                </c:pt>
                <c:pt idx="16">
                  <c:v>44698</c:v>
                </c:pt>
                <c:pt idx="17">
                  <c:v>44699</c:v>
                </c:pt>
                <c:pt idx="18">
                  <c:v>44700</c:v>
                </c:pt>
                <c:pt idx="19">
                  <c:v>44701</c:v>
                </c:pt>
                <c:pt idx="20">
                  <c:v>44702</c:v>
                </c:pt>
                <c:pt idx="21">
                  <c:v>44703</c:v>
                </c:pt>
                <c:pt idx="22">
                  <c:v>44704</c:v>
                </c:pt>
                <c:pt idx="23">
                  <c:v>44705</c:v>
                </c:pt>
                <c:pt idx="24">
                  <c:v>44706</c:v>
                </c:pt>
                <c:pt idx="25">
                  <c:v>44707</c:v>
                </c:pt>
                <c:pt idx="26">
                  <c:v>44708</c:v>
                </c:pt>
                <c:pt idx="27">
                  <c:v>44709</c:v>
                </c:pt>
                <c:pt idx="28">
                  <c:v>44710</c:v>
                </c:pt>
                <c:pt idx="29">
                  <c:v>44711</c:v>
                </c:pt>
                <c:pt idx="30">
                  <c:v>44712</c:v>
                </c:pt>
              </c:numCache>
            </c:numRef>
          </c:cat>
          <c:val>
            <c:numRef>
              <c:f>Sheet1!$B$2:$B$32</c:f>
              <c:numCache>
                <c:formatCode>General</c:formatCode>
                <c:ptCount val="31"/>
                <c:pt idx="0">
                  <c:v>1</c:v>
                </c:pt>
                <c:pt idx="1">
                  <c:v>0</c:v>
                </c:pt>
                <c:pt idx="2">
                  <c:v>1</c:v>
                </c:pt>
                <c:pt idx="3">
                  <c:v>0</c:v>
                </c:pt>
                <c:pt idx="4">
                  <c:v>0</c:v>
                </c:pt>
                <c:pt idx="5">
                  <c:v>0</c:v>
                </c:pt>
                <c:pt idx="6">
                  <c:v>1</c:v>
                </c:pt>
                <c:pt idx="7">
                  <c:v>0</c:v>
                </c:pt>
                <c:pt idx="8">
                  <c:v>0</c:v>
                </c:pt>
                <c:pt idx="9">
                  <c:v>0</c:v>
                </c:pt>
                <c:pt idx="10">
                  <c:v>1</c:v>
                </c:pt>
                <c:pt idx="11">
                  <c:v>1</c:v>
                </c:pt>
                <c:pt idx="12">
                  <c:v>1</c:v>
                </c:pt>
                <c:pt idx="13">
                  <c:v>0</c:v>
                </c:pt>
                <c:pt idx="14">
                  <c:v>0</c:v>
                </c:pt>
                <c:pt idx="15">
                  <c:v>0</c:v>
                </c:pt>
                <c:pt idx="16">
                  <c:v>1</c:v>
                </c:pt>
                <c:pt idx="17">
                  <c:v>0</c:v>
                </c:pt>
                <c:pt idx="18">
                  <c:v>1</c:v>
                </c:pt>
                <c:pt idx="19">
                  <c:v>1</c:v>
                </c:pt>
                <c:pt idx="20">
                  <c:v>0</c:v>
                </c:pt>
                <c:pt idx="21">
                  <c:v>0</c:v>
                </c:pt>
                <c:pt idx="22">
                  <c:v>0</c:v>
                </c:pt>
                <c:pt idx="23">
                  <c:v>0</c:v>
                </c:pt>
                <c:pt idx="24">
                  <c:v>2</c:v>
                </c:pt>
                <c:pt idx="25">
                  <c:v>2</c:v>
                </c:pt>
                <c:pt idx="26">
                  <c:v>1</c:v>
                </c:pt>
                <c:pt idx="27">
                  <c:v>0</c:v>
                </c:pt>
                <c:pt idx="28">
                  <c:v>0</c:v>
                </c:pt>
                <c:pt idx="29">
                  <c:v>0</c:v>
                </c:pt>
                <c:pt idx="30">
                  <c:v>1</c:v>
                </c:pt>
              </c:numCache>
            </c:numRef>
          </c:val>
          <c:smooth val="0"/>
          <c:extLst>
            <c:ext xmlns:c16="http://schemas.microsoft.com/office/drawing/2014/chart" uri="{C3380CC4-5D6E-409C-BE32-E72D297353CC}">
              <c16:uniqueId val="{00000000-55C7-41AB-B1A6-75B5FB574ABB}"/>
            </c:ext>
          </c:extLst>
        </c:ser>
        <c:ser>
          <c:idx val="1"/>
          <c:order val="1"/>
          <c:tx>
            <c:strRef>
              <c:f>Sheet1!$C$1</c:f>
              <c:strCache>
                <c:ptCount val="1"/>
                <c:pt idx="0">
                  <c:v>dsv_biathlon</c:v>
                </c:pt>
              </c:strCache>
            </c:strRef>
          </c:tx>
          <c:spPr>
            <a:ln w="28575" cap="rnd">
              <a:solidFill>
                <a:schemeClr val="accent2"/>
              </a:solidFill>
              <a:round/>
            </a:ln>
            <a:effectLst/>
          </c:spPr>
          <c:marker>
            <c:symbol val="none"/>
          </c:marker>
          <c:cat>
            <c:numRef>
              <c:f>Sheet1!$A$2:$A$32</c:f>
              <c:numCache>
                <c:formatCode>m/d/yyyy</c:formatCode>
                <c:ptCount val="31"/>
                <c:pt idx="0">
                  <c:v>44682</c:v>
                </c:pt>
                <c:pt idx="1">
                  <c:v>44683</c:v>
                </c:pt>
                <c:pt idx="2">
                  <c:v>44684</c:v>
                </c:pt>
                <c:pt idx="3">
                  <c:v>44685</c:v>
                </c:pt>
                <c:pt idx="4">
                  <c:v>44686</c:v>
                </c:pt>
                <c:pt idx="5">
                  <c:v>44687</c:v>
                </c:pt>
                <c:pt idx="6">
                  <c:v>44688</c:v>
                </c:pt>
                <c:pt idx="7">
                  <c:v>44689</c:v>
                </c:pt>
                <c:pt idx="8">
                  <c:v>44690</c:v>
                </c:pt>
                <c:pt idx="9">
                  <c:v>44691</c:v>
                </c:pt>
                <c:pt idx="10">
                  <c:v>44692</c:v>
                </c:pt>
                <c:pt idx="11">
                  <c:v>44693</c:v>
                </c:pt>
                <c:pt idx="12">
                  <c:v>44694</c:v>
                </c:pt>
                <c:pt idx="13">
                  <c:v>44695</c:v>
                </c:pt>
                <c:pt idx="14">
                  <c:v>44696</c:v>
                </c:pt>
                <c:pt idx="15">
                  <c:v>44697</c:v>
                </c:pt>
                <c:pt idx="16">
                  <c:v>44698</c:v>
                </c:pt>
                <c:pt idx="17">
                  <c:v>44699</c:v>
                </c:pt>
                <c:pt idx="18">
                  <c:v>44700</c:v>
                </c:pt>
                <c:pt idx="19">
                  <c:v>44701</c:v>
                </c:pt>
                <c:pt idx="20">
                  <c:v>44702</c:v>
                </c:pt>
                <c:pt idx="21">
                  <c:v>44703</c:v>
                </c:pt>
                <c:pt idx="22">
                  <c:v>44704</c:v>
                </c:pt>
                <c:pt idx="23">
                  <c:v>44705</c:v>
                </c:pt>
                <c:pt idx="24">
                  <c:v>44706</c:v>
                </c:pt>
                <c:pt idx="25">
                  <c:v>44707</c:v>
                </c:pt>
                <c:pt idx="26">
                  <c:v>44708</c:v>
                </c:pt>
                <c:pt idx="27">
                  <c:v>44709</c:v>
                </c:pt>
                <c:pt idx="28">
                  <c:v>44710</c:v>
                </c:pt>
                <c:pt idx="29">
                  <c:v>44711</c:v>
                </c:pt>
                <c:pt idx="30">
                  <c:v>44712</c:v>
                </c:pt>
              </c:numCache>
            </c:numRef>
          </c:cat>
          <c:val>
            <c:numRef>
              <c:f>Sheet1!$C$2:$C$32</c:f>
              <c:numCache>
                <c:formatCode>General</c:formatCode>
                <c:ptCount val="31"/>
                <c:pt idx="0">
                  <c:v>0</c:v>
                </c:pt>
                <c:pt idx="1">
                  <c:v>1</c:v>
                </c:pt>
                <c:pt idx="2">
                  <c:v>0</c:v>
                </c:pt>
                <c:pt idx="3">
                  <c:v>0</c:v>
                </c:pt>
                <c:pt idx="4">
                  <c:v>0</c:v>
                </c:pt>
                <c:pt idx="5">
                  <c:v>0</c:v>
                </c:pt>
                <c:pt idx="6">
                  <c:v>1</c:v>
                </c:pt>
                <c:pt idx="7">
                  <c:v>0</c:v>
                </c:pt>
                <c:pt idx="8">
                  <c:v>0</c:v>
                </c:pt>
                <c:pt idx="9">
                  <c:v>0</c:v>
                </c:pt>
                <c:pt idx="10">
                  <c:v>1</c:v>
                </c:pt>
                <c:pt idx="11">
                  <c:v>0</c:v>
                </c:pt>
                <c:pt idx="12">
                  <c:v>0</c:v>
                </c:pt>
                <c:pt idx="13">
                  <c:v>0</c:v>
                </c:pt>
                <c:pt idx="14">
                  <c:v>0</c:v>
                </c:pt>
                <c:pt idx="15">
                  <c:v>1</c:v>
                </c:pt>
                <c:pt idx="16">
                  <c:v>2</c:v>
                </c:pt>
                <c:pt idx="17">
                  <c:v>0</c:v>
                </c:pt>
                <c:pt idx="18">
                  <c:v>1</c:v>
                </c:pt>
                <c:pt idx="19">
                  <c:v>0</c:v>
                </c:pt>
                <c:pt idx="20">
                  <c:v>0</c:v>
                </c:pt>
                <c:pt idx="21">
                  <c:v>1</c:v>
                </c:pt>
                <c:pt idx="22">
                  <c:v>0</c:v>
                </c:pt>
                <c:pt idx="23">
                  <c:v>1</c:v>
                </c:pt>
                <c:pt idx="24">
                  <c:v>3</c:v>
                </c:pt>
                <c:pt idx="25">
                  <c:v>1</c:v>
                </c:pt>
                <c:pt idx="26">
                  <c:v>2</c:v>
                </c:pt>
                <c:pt idx="27">
                  <c:v>2</c:v>
                </c:pt>
                <c:pt idx="28">
                  <c:v>1</c:v>
                </c:pt>
                <c:pt idx="29">
                  <c:v>1</c:v>
                </c:pt>
                <c:pt idx="30">
                  <c:v>1</c:v>
                </c:pt>
              </c:numCache>
            </c:numRef>
          </c:val>
          <c:smooth val="0"/>
          <c:extLst>
            <c:ext xmlns:c16="http://schemas.microsoft.com/office/drawing/2014/chart" uri="{C3380CC4-5D6E-409C-BE32-E72D297353CC}">
              <c16:uniqueId val="{00000001-55C7-41AB-B1A6-75B5FB574ABB}"/>
            </c:ext>
          </c:extLst>
        </c:ser>
        <c:ser>
          <c:idx val="2"/>
          <c:order val="2"/>
          <c:tx>
            <c:strRef>
              <c:f>Sheet1!$D$1</c:f>
              <c:strCache>
                <c:ptCount val="1"/>
                <c:pt idx="0">
                  <c:v>dsv_nordisch</c:v>
                </c:pt>
              </c:strCache>
            </c:strRef>
          </c:tx>
          <c:spPr>
            <a:ln w="28575" cap="rnd">
              <a:solidFill>
                <a:schemeClr val="accent3"/>
              </a:solidFill>
              <a:round/>
            </a:ln>
            <a:effectLst/>
          </c:spPr>
          <c:marker>
            <c:symbol val="none"/>
          </c:marker>
          <c:cat>
            <c:numRef>
              <c:f>Sheet1!$A$2:$A$32</c:f>
              <c:numCache>
                <c:formatCode>m/d/yyyy</c:formatCode>
                <c:ptCount val="31"/>
                <c:pt idx="0">
                  <c:v>44682</c:v>
                </c:pt>
                <c:pt idx="1">
                  <c:v>44683</c:v>
                </c:pt>
                <c:pt idx="2">
                  <c:v>44684</c:v>
                </c:pt>
                <c:pt idx="3">
                  <c:v>44685</c:v>
                </c:pt>
                <c:pt idx="4">
                  <c:v>44686</c:v>
                </c:pt>
                <c:pt idx="5">
                  <c:v>44687</c:v>
                </c:pt>
                <c:pt idx="6">
                  <c:v>44688</c:v>
                </c:pt>
                <c:pt idx="7">
                  <c:v>44689</c:v>
                </c:pt>
                <c:pt idx="8">
                  <c:v>44690</c:v>
                </c:pt>
                <c:pt idx="9">
                  <c:v>44691</c:v>
                </c:pt>
                <c:pt idx="10">
                  <c:v>44692</c:v>
                </c:pt>
                <c:pt idx="11">
                  <c:v>44693</c:v>
                </c:pt>
                <c:pt idx="12">
                  <c:v>44694</c:v>
                </c:pt>
                <c:pt idx="13">
                  <c:v>44695</c:v>
                </c:pt>
                <c:pt idx="14">
                  <c:v>44696</c:v>
                </c:pt>
                <c:pt idx="15">
                  <c:v>44697</c:v>
                </c:pt>
                <c:pt idx="16">
                  <c:v>44698</c:v>
                </c:pt>
                <c:pt idx="17">
                  <c:v>44699</c:v>
                </c:pt>
                <c:pt idx="18">
                  <c:v>44700</c:v>
                </c:pt>
                <c:pt idx="19">
                  <c:v>44701</c:v>
                </c:pt>
                <c:pt idx="20">
                  <c:v>44702</c:v>
                </c:pt>
                <c:pt idx="21">
                  <c:v>44703</c:v>
                </c:pt>
                <c:pt idx="22">
                  <c:v>44704</c:v>
                </c:pt>
                <c:pt idx="23">
                  <c:v>44705</c:v>
                </c:pt>
                <c:pt idx="24">
                  <c:v>44706</c:v>
                </c:pt>
                <c:pt idx="25">
                  <c:v>44707</c:v>
                </c:pt>
                <c:pt idx="26">
                  <c:v>44708</c:v>
                </c:pt>
                <c:pt idx="27">
                  <c:v>44709</c:v>
                </c:pt>
                <c:pt idx="28">
                  <c:v>44710</c:v>
                </c:pt>
                <c:pt idx="29">
                  <c:v>44711</c:v>
                </c:pt>
                <c:pt idx="30">
                  <c:v>44712</c:v>
                </c:pt>
              </c:numCache>
            </c:numRef>
          </c:cat>
          <c:val>
            <c:numRef>
              <c:f>Sheet1!$D$2:$D$32</c:f>
              <c:numCache>
                <c:formatCode>General</c:formatCode>
                <c:ptCount val="31"/>
                <c:pt idx="0">
                  <c:v>1</c:v>
                </c:pt>
                <c:pt idx="1">
                  <c:v>0</c:v>
                </c:pt>
                <c:pt idx="2">
                  <c:v>1</c:v>
                </c:pt>
                <c:pt idx="3">
                  <c:v>1</c:v>
                </c:pt>
                <c:pt idx="4">
                  <c:v>1</c:v>
                </c:pt>
                <c:pt idx="5">
                  <c:v>1</c:v>
                </c:pt>
                <c:pt idx="6">
                  <c:v>1</c:v>
                </c:pt>
                <c:pt idx="7">
                  <c:v>0</c:v>
                </c:pt>
                <c:pt idx="8">
                  <c:v>0</c:v>
                </c:pt>
                <c:pt idx="9">
                  <c:v>0</c:v>
                </c:pt>
                <c:pt idx="10">
                  <c:v>1</c:v>
                </c:pt>
                <c:pt idx="11">
                  <c:v>0</c:v>
                </c:pt>
                <c:pt idx="12">
                  <c:v>0</c:v>
                </c:pt>
                <c:pt idx="13">
                  <c:v>1</c:v>
                </c:pt>
                <c:pt idx="14">
                  <c:v>1</c:v>
                </c:pt>
                <c:pt idx="15">
                  <c:v>0</c:v>
                </c:pt>
                <c:pt idx="16">
                  <c:v>1</c:v>
                </c:pt>
                <c:pt idx="17">
                  <c:v>0</c:v>
                </c:pt>
                <c:pt idx="18">
                  <c:v>1</c:v>
                </c:pt>
                <c:pt idx="19">
                  <c:v>2</c:v>
                </c:pt>
                <c:pt idx="20">
                  <c:v>0</c:v>
                </c:pt>
                <c:pt idx="21">
                  <c:v>0</c:v>
                </c:pt>
                <c:pt idx="22">
                  <c:v>1</c:v>
                </c:pt>
                <c:pt idx="23">
                  <c:v>0</c:v>
                </c:pt>
                <c:pt idx="24">
                  <c:v>2</c:v>
                </c:pt>
                <c:pt idx="25">
                  <c:v>0</c:v>
                </c:pt>
                <c:pt idx="26">
                  <c:v>0</c:v>
                </c:pt>
                <c:pt idx="27">
                  <c:v>0</c:v>
                </c:pt>
                <c:pt idx="28">
                  <c:v>0</c:v>
                </c:pt>
                <c:pt idx="29">
                  <c:v>0</c:v>
                </c:pt>
                <c:pt idx="30">
                  <c:v>1</c:v>
                </c:pt>
              </c:numCache>
            </c:numRef>
          </c:val>
          <c:smooth val="0"/>
          <c:extLst>
            <c:ext xmlns:c16="http://schemas.microsoft.com/office/drawing/2014/chart" uri="{C3380CC4-5D6E-409C-BE32-E72D297353CC}">
              <c16:uniqueId val="{00000002-55C7-41AB-B1A6-75B5FB574ABB}"/>
            </c:ext>
          </c:extLst>
        </c:ser>
        <c:dLbls>
          <c:showLegendKey val="0"/>
          <c:showVal val="0"/>
          <c:showCatName val="0"/>
          <c:showSerName val="0"/>
          <c:showPercent val="0"/>
          <c:showBubbleSize val="0"/>
        </c:dLbls>
        <c:smooth val="0"/>
        <c:axId val="468324528"/>
        <c:axId val="468320920"/>
      </c:lineChart>
      <c:dateAx>
        <c:axId val="4683245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8320920"/>
        <c:crosses val="autoZero"/>
        <c:auto val="1"/>
        <c:lblOffset val="100"/>
        <c:baseTimeUnit val="days"/>
      </c:dateAx>
      <c:valAx>
        <c:axId val="4683209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83245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DSV Alpin</c:v>
                </c:pt>
              </c:strCache>
            </c:strRef>
          </c:tx>
          <c:spPr>
            <a:ln w="28575" cap="rnd">
              <a:solidFill>
                <a:schemeClr val="accent1"/>
              </a:solidFill>
              <a:round/>
            </a:ln>
            <a:effectLst/>
          </c:spPr>
          <c:marker>
            <c:symbol val="none"/>
          </c:marker>
          <c:cat>
            <c:numRef>
              <c:f>Sheet1!$A$2:$A$32</c:f>
              <c:numCache>
                <c:formatCode>m/d/yyyy</c:formatCode>
                <c:ptCount val="31"/>
                <c:pt idx="0">
                  <c:v>44682</c:v>
                </c:pt>
                <c:pt idx="1">
                  <c:v>44683</c:v>
                </c:pt>
                <c:pt idx="2">
                  <c:v>44684</c:v>
                </c:pt>
                <c:pt idx="3">
                  <c:v>44685</c:v>
                </c:pt>
                <c:pt idx="4">
                  <c:v>44686</c:v>
                </c:pt>
                <c:pt idx="5">
                  <c:v>44687</c:v>
                </c:pt>
                <c:pt idx="6">
                  <c:v>44688</c:v>
                </c:pt>
                <c:pt idx="7">
                  <c:v>44689</c:v>
                </c:pt>
                <c:pt idx="8">
                  <c:v>44690</c:v>
                </c:pt>
                <c:pt idx="9">
                  <c:v>44691</c:v>
                </c:pt>
                <c:pt idx="10">
                  <c:v>44692</c:v>
                </c:pt>
                <c:pt idx="11">
                  <c:v>44693</c:v>
                </c:pt>
                <c:pt idx="12">
                  <c:v>44694</c:v>
                </c:pt>
                <c:pt idx="13">
                  <c:v>44695</c:v>
                </c:pt>
                <c:pt idx="14">
                  <c:v>44696</c:v>
                </c:pt>
                <c:pt idx="15">
                  <c:v>44697</c:v>
                </c:pt>
                <c:pt idx="16">
                  <c:v>44698</c:v>
                </c:pt>
                <c:pt idx="17">
                  <c:v>44699</c:v>
                </c:pt>
                <c:pt idx="18">
                  <c:v>44700</c:v>
                </c:pt>
                <c:pt idx="19">
                  <c:v>44701</c:v>
                </c:pt>
                <c:pt idx="20">
                  <c:v>44702</c:v>
                </c:pt>
                <c:pt idx="21">
                  <c:v>44703</c:v>
                </c:pt>
                <c:pt idx="22">
                  <c:v>44704</c:v>
                </c:pt>
                <c:pt idx="23">
                  <c:v>44705</c:v>
                </c:pt>
                <c:pt idx="24">
                  <c:v>44706</c:v>
                </c:pt>
                <c:pt idx="25">
                  <c:v>44707</c:v>
                </c:pt>
                <c:pt idx="26">
                  <c:v>44708</c:v>
                </c:pt>
                <c:pt idx="27">
                  <c:v>44709</c:v>
                </c:pt>
                <c:pt idx="28">
                  <c:v>44710</c:v>
                </c:pt>
                <c:pt idx="29">
                  <c:v>44711</c:v>
                </c:pt>
                <c:pt idx="30">
                  <c:v>44712</c:v>
                </c:pt>
              </c:numCache>
            </c:numRef>
          </c:cat>
          <c:val>
            <c:numRef>
              <c:f>Sheet1!$B$2:$B$32</c:f>
              <c:numCache>
                <c:formatCode>General</c:formatCode>
                <c:ptCount val="31"/>
                <c:pt idx="0">
                  <c:v>59979</c:v>
                </c:pt>
                <c:pt idx="1">
                  <c:v>59977</c:v>
                </c:pt>
                <c:pt idx="2">
                  <c:v>59974</c:v>
                </c:pt>
                <c:pt idx="3">
                  <c:v>59971</c:v>
                </c:pt>
                <c:pt idx="4">
                  <c:v>59973</c:v>
                </c:pt>
                <c:pt idx="5">
                  <c:v>59973</c:v>
                </c:pt>
                <c:pt idx="6">
                  <c:v>59972</c:v>
                </c:pt>
                <c:pt idx="7">
                  <c:v>59971</c:v>
                </c:pt>
                <c:pt idx="8">
                  <c:v>59969</c:v>
                </c:pt>
                <c:pt idx="9">
                  <c:v>59969</c:v>
                </c:pt>
                <c:pt idx="10">
                  <c:v>59967</c:v>
                </c:pt>
                <c:pt idx="11">
                  <c:v>59960</c:v>
                </c:pt>
                <c:pt idx="12">
                  <c:v>59958</c:v>
                </c:pt>
                <c:pt idx="13">
                  <c:v>59954</c:v>
                </c:pt>
                <c:pt idx="14">
                  <c:v>59952</c:v>
                </c:pt>
                <c:pt idx="15">
                  <c:v>59946</c:v>
                </c:pt>
                <c:pt idx="16">
                  <c:v>59945</c:v>
                </c:pt>
                <c:pt idx="17">
                  <c:v>59941</c:v>
                </c:pt>
                <c:pt idx="18">
                  <c:v>59940</c:v>
                </c:pt>
                <c:pt idx="19">
                  <c:v>59940</c:v>
                </c:pt>
                <c:pt idx="20">
                  <c:v>59936</c:v>
                </c:pt>
                <c:pt idx="21">
                  <c:v>59935</c:v>
                </c:pt>
                <c:pt idx="22">
                  <c:v>59933</c:v>
                </c:pt>
                <c:pt idx="23">
                  <c:v>59933</c:v>
                </c:pt>
                <c:pt idx="24">
                  <c:v>59931</c:v>
                </c:pt>
                <c:pt idx="25">
                  <c:v>59929</c:v>
                </c:pt>
                <c:pt idx="26">
                  <c:v>59913</c:v>
                </c:pt>
                <c:pt idx="27">
                  <c:v>59911</c:v>
                </c:pt>
                <c:pt idx="28">
                  <c:v>59912</c:v>
                </c:pt>
                <c:pt idx="29">
                  <c:v>59913</c:v>
                </c:pt>
                <c:pt idx="30">
                  <c:v>59909</c:v>
                </c:pt>
              </c:numCache>
            </c:numRef>
          </c:val>
          <c:smooth val="0"/>
          <c:extLst>
            <c:ext xmlns:c16="http://schemas.microsoft.com/office/drawing/2014/chart" uri="{C3380CC4-5D6E-409C-BE32-E72D297353CC}">
              <c16:uniqueId val="{00000000-7BCA-4381-8666-7B02E98B5144}"/>
            </c:ext>
          </c:extLst>
        </c:ser>
        <c:ser>
          <c:idx val="1"/>
          <c:order val="1"/>
          <c:tx>
            <c:strRef>
              <c:f>Sheet1!$C$1</c:f>
              <c:strCache>
                <c:ptCount val="1"/>
                <c:pt idx="0">
                  <c:v>DSV Nordisch</c:v>
                </c:pt>
              </c:strCache>
            </c:strRef>
          </c:tx>
          <c:spPr>
            <a:ln w="28575" cap="rnd">
              <a:solidFill>
                <a:schemeClr val="accent2"/>
              </a:solidFill>
              <a:round/>
            </a:ln>
            <a:effectLst/>
          </c:spPr>
          <c:marker>
            <c:symbol val="none"/>
          </c:marker>
          <c:cat>
            <c:numRef>
              <c:f>Sheet1!$A$2:$A$32</c:f>
              <c:numCache>
                <c:formatCode>m/d/yyyy</c:formatCode>
                <c:ptCount val="31"/>
                <c:pt idx="0">
                  <c:v>44682</c:v>
                </c:pt>
                <c:pt idx="1">
                  <c:v>44683</c:v>
                </c:pt>
                <c:pt idx="2">
                  <c:v>44684</c:v>
                </c:pt>
                <c:pt idx="3">
                  <c:v>44685</c:v>
                </c:pt>
                <c:pt idx="4">
                  <c:v>44686</c:v>
                </c:pt>
                <c:pt idx="5">
                  <c:v>44687</c:v>
                </c:pt>
                <c:pt idx="6">
                  <c:v>44688</c:v>
                </c:pt>
                <c:pt idx="7">
                  <c:v>44689</c:v>
                </c:pt>
                <c:pt idx="8">
                  <c:v>44690</c:v>
                </c:pt>
                <c:pt idx="9">
                  <c:v>44691</c:v>
                </c:pt>
                <c:pt idx="10">
                  <c:v>44692</c:v>
                </c:pt>
                <c:pt idx="11">
                  <c:v>44693</c:v>
                </c:pt>
                <c:pt idx="12">
                  <c:v>44694</c:v>
                </c:pt>
                <c:pt idx="13">
                  <c:v>44695</c:v>
                </c:pt>
                <c:pt idx="14">
                  <c:v>44696</c:v>
                </c:pt>
                <c:pt idx="15">
                  <c:v>44697</c:v>
                </c:pt>
                <c:pt idx="16">
                  <c:v>44698</c:v>
                </c:pt>
                <c:pt idx="17">
                  <c:v>44699</c:v>
                </c:pt>
                <c:pt idx="18">
                  <c:v>44700</c:v>
                </c:pt>
                <c:pt idx="19">
                  <c:v>44701</c:v>
                </c:pt>
                <c:pt idx="20">
                  <c:v>44702</c:v>
                </c:pt>
                <c:pt idx="21">
                  <c:v>44703</c:v>
                </c:pt>
                <c:pt idx="22">
                  <c:v>44704</c:v>
                </c:pt>
                <c:pt idx="23">
                  <c:v>44705</c:v>
                </c:pt>
                <c:pt idx="24">
                  <c:v>44706</c:v>
                </c:pt>
                <c:pt idx="25">
                  <c:v>44707</c:v>
                </c:pt>
                <c:pt idx="26">
                  <c:v>44708</c:v>
                </c:pt>
                <c:pt idx="27">
                  <c:v>44709</c:v>
                </c:pt>
                <c:pt idx="28">
                  <c:v>44710</c:v>
                </c:pt>
                <c:pt idx="29">
                  <c:v>44711</c:v>
                </c:pt>
                <c:pt idx="30">
                  <c:v>44712</c:v>
                </c:pt>
              </c:numCache>
            </c:numRef>
          </c:cat>
          <c:val>
            <c:numRef>
              <c:f>Sheet1!$C$2:$C$32</c:f>
              <c:numCache>
                <c:formatCode>General</c:formatCode>
                <c:ptCount val="31"/>
                <c:pt idx="0">
                  <c:v>74513</c:v>
                </c:pt>
                <c:pt idx="1">
                  <c:v>74511</c:v>
                </c:pt>
                <c:pt idx="2">
                  <c:v>74507</c:v>
                </c:pt>
                <c:pt idx="3">
                  <c:v>74507</c:v>
                </c:pt>
                <c:pt idx="4">
                  <c:v>74504</c:v>
                </c:pt>
                <c:pt idx="5">
                  <c:v>74495</c:v>
                </c:pt>
                <c:pt idx="6">
                  <c:v>74496</c:v>
                </c:pt>
                <c:pt idx="7">
                  <c:v>74494</c:v>
                </c:pt>
                <c:pt idx="8">
                  <c:v>74487</c:v>
                </c:pt>
                <c:pt idx="9">
                  <c:v>74485</c:v>
                </c:pt>
                <c:pt idx="10">
                  <c:v>74485</c:v>
                </c:pt>
                <c:pt idx="11">
                  <c:v>74480</c:v>
                </c:pt>
                <c:pt idx="12">
                  <c:v>74475</c:v>
                </c:pt>
                <c:pt idx="13">
                  <c:v>74473</c:v>
                </c:pt>
                <c:pt idx="14">
                  <c:v>74472</c:v>
                </c:pt>
                <c:pt idx="15">
                  <c:v>74466</c:v>
                </c:pt>
                <c:pt idx="16">
                  <c:v>74463</c:v>
                </c:pt>
                <c:pt idx="17">
                  <c:v>74459</c:v>
                </c:pt>
                <c:pt idx="18">
                  <c:v>74454</c:v>
                </c:pt>
                <c:pt idx="19">
                  <c:v>74453</c:v>
                </c:pt>
                <c:pt idx="20">
                  <c:v>74450</c:v>
                </c:pt>
                <c:pt idx="21">
                  <c:v>74448</c:v>
                </c:pt>
                <c:pt idx="22">
                  <c:v>74443</c:v>
                </c:pt>
                <c:pt idx="23">
                  <c:v>74445</c:v>
                </c:pt>
                <c:pt idx="24">
                  <c:v>74440</c:v>
                </c:pt>
                <c:pt idx="25">
                  <c:v>74436</c:v>
                </c:pt>
                <c:pt idx="26">
                  <c:v>74425</c:v>
                </c:pt>
                <c:pt idx="27">
                  <c:v>74418</c:v>
                </c:pt>
                <c:pt idx="28">
                  <c:v>74416</c:v>
                </c:pt>
                <c:pt idx="29">
                  <c:v>74416</c:v>
                </c:pt>
                <c:pt idx="30">
                  <c:v>74415</c:v>
                </c:pt>
              </c:numCache>
            </c:numRef>
          </c:val>
          <c:smooth val="0"/>
          <c:extLst>
            <c:ext xmlns:c16="http://schemas.microsoft.com/office/drawing/2014/chart" uri="{C3380CC4-5D6E-409C-BE32-E72D297353CC}">
              <c16:uniqueId val="{00000001-7BCA-4381-8666-7B02E98B5144}"/>
            </c:ext>
          </c:extLst>
        </c:ser>
        <c:ser>
          <c:idx val="2"/>
          <c:order val="2"/>
          <c:tx>
            <c:strRef>
              <c:f>Sheet1!$D$1</c:f>
              <c:strCache>
                <c:ptCount val="1"/>
                <c:pt idx="0">
                  <c:v>DSV Ski &amp; Berge</c:v>
                </c:pt>
              </c:strCache>
            </c:strRef>
          </c:tx>
          <c:spPr>
            <a:ln w="28575" cap="rnd">
              <a:solidFill>
                <a:schemeClr val="accent3"/>
              </a:solidFill>
              <a:round/>
            </a:ln>
            <a:effectLst/>
          </c:spPr>
          <c:marker>
            <c:symbol val="none"/>
          </c:marker>
          <c:cat>
            <c:numRef>
              <c:f>Sheet1!$A$2:$A$32</c:f>
              <c:numCache>
                <c:formatCode>m/d/yyyy</c:formatCode>
                <c:ptCount val="31"/>
                <c:pt idx="0">
                  <c:v>44682</c:v>
                </c:pt>
                <c:pt idx="1">
                  <c:v>44683</c:v>
                </c:pt>
                <c:pt idx="2">
                  <c:v>44684</c:v>
                </c:pt>
                <c:pt idx="3">
                  <c:v>44685</c:v>
                </c:pt>
                <c:pt idx="4">
                  <c:v>44686</c:v>
                </c:pt>
                <c:pt idx="5">
                  <c:v>44687</c:v>
                </c:pt>
                <c:pt idx="6">
                  <c:v>44688</c:v>
                </c:pt>
                <c:pt idx="7">
                  <c:v>44689</c:v>
                </c:pt>
                <c:pt idx="8">
                  <c:v>44690</c:v>
                </c:pt>
                <c:pt idx="9">
                  <c:v>44691</c:v>
                </c:pt>
                <c:pt idx="10">
                  <c:v>44692</c:v>
                </c:pt>
                <c:pt idx="11">
                  <c:v>44693</c:v>
                </c:pt>
                <c:pt idx="12">
                  <c:v>44694</c:v>
                </c:pt>
                <c:pt idx="13">
                  <c:v>44695</c:v>
                </c:pt>
                <c:pt idx="14">
                  <c:v>44696</c:v>
                </c:pt>
                <c:pt idx="15">
                  <c:v>44697</c:v>
                </c:pt>
                <c:pt idx="16">
                  <c:v>44698</c:v>
                </c:pt>
                <c:pt idx="17">
                  <c:v>44699</c:v>
                </c:pt>
                <c:pt idx="18">
                  <c:v>44700</c:v>
                </c:pt>
                <c:pt idx="19">
                  <c:v>44701</c:v>
                </c:pt>
                <c:pt idx="20">
                  <c:v>44702</c:v>
                </c:pt>
                <c:pt idx="21">
                  <c:v>44703</c:v>
                </c:pt>
                <c:pt idx="22">
                  <c:v>44704</c:v>
                </c:pt>
                <c:pt idx="23">
                  <c:v>44705</c:v>
                </c:pt>
                <c:pt idx="24">
                  <c:v>44706</c:v>
                </c:pt>
                <c:pt idx="25">
                  <c:v>44707</c:v>
                </c:pt>
                <c:pt idx="26">
                  <c:v>44708</c:v>
                </c:pt>
                <c:pt idx="27">
                  <c:v>44709</c:v>
                </c:pt>
                <c:pt idx="28">
                  <c:v>44710</c:v>
                </c:pt>
                <c:pt idx="29">
                  <c:v>44711</c:v>
                </c:pt>
                <c:pt idx="30">
                  <c:v>44712</c:v>
                </c:pt>
              </c:numCache>
            </c:numRef>
          </c:cat>
          <c:val>
            <c:numRef>
              <c:f>Sheet1!$D$2:$D$32</c:f>
              <c:numCache>
                <c:formatCode>General</c:formatCode>
                <c:ptCount val="31"/>
                <c:pt idx="0">
                  <c:v>32301</c:v>
                </c:pt>
                <c:pt idx="1">
                  <c:v>32297</c:v>
                </c:pt>
                <c:pt idx="2">
                  <c:v>32296</c:v>
                </c:pt>
                <c:pt idx="3">
                  <c:v>32294</c:v>
                </c:pt>
                <c:pt idx="4">
                  <c:v>32292</c:v>
                </c:pt>
                <c:pt idx="5">
                  <c:v>32294</c:v>
                </c:pt>
                <c:pt idx="6">
                  <c:v>32292</c:v>
                </c:pt>
                <c:pt idx="7">
                  <c:v>32287</c:v>
                </c:pt>
                <c:pt idx="8">
                  <c:v>32285</c:v>
                </c:pt>
                <c:pt idx="9">
                  <c:v>32281</c:v>
                </c:pt>
                <c:pt idx="10">
                  <c:v>32279</c:v>
                </c:pt>
                <c:pt idx="11">
                  <c:v>32272</c:v>
                </c:pt>
                <c:pt idx="12">
                  <c:v>32273</c:v>
                </c:pt>
                <c:pt idx="13">
                  <c:v>32272</c:v>
                </c:pt>
                <c:pt idx="14">
                  <c:v>32271</c:v>
                </c:pt>
                <c:pt idx="15">
                  <c:v>32267</c:v>
                </c:pt>
                <c:pt idx="16">
                  <c:v>32266</c:v>
                </c:pt>
                <c:pt idx="17">
                  <c:v>32264</c:v>
                </c:pt>
                <c:pt idx="18">
                  <c:v>32264</c:v>
                </c:pt>
                <c:pt idx="19">
                  <c:v>32264</c:v>
                </c:pt>
                <c:pt idx="20">
                  <c:v>32261</c:v>
                </c:pt>
                <c:pt idx="21">
                  <c:v>32260</c:v>
                </c:pt>
                <c:pt idx="22">
                  <c:v>32258</c:v>
                </c:pt>
                <c:pt idx="23">
                  <c:v>32257</c:v>
                </c:pt>
                <c:pt idx="24">
                  <c:v>32257</c:v>
                </c:pt>
                <c:pt idx="25">
                  <c:v>32256</c:v>
                </c:pt>
                <c:pt idx="26">
                  <c:v>32246</c:v>
                </c:pt>
                <c:pt idx="27">
                  <c:v>32240</c:v>
                </c:pt>
                <c:pt idx="28">
                  <c:v>32242</c:v>
                </c:pt>
                <c:pt idx="29">
                  <c:v>32240</c:v>
                </c:pt>
                <c:pt idx="30">
                  <c:v>32236</c:v>
                </c:pt>
              </c:numCache>
            </c:numRef>
          </c:val>
          <c:smooth val="0"/>
          <c:extLst>
            <c:ext xmlns:c16="http://schemas.microsoft.com/office/drawing/2014/chart" uri="{C3380CC4-5D6E-409C-BE32-E72D297353CC}">
              <c16:uniqueId val="{00000002-7BCA-4381-8666-7B02E98B5144}"/>
            </c:ext>
          </c:extLst>
        </c:ser>
        <c:ser>
          <c:idx val="3"/>
          <c:order val="3"/>
          <c:tx>
            <c:strRef>
              <c:f>Sheet1!$E$1</c:f>
              <c:strCache>
                <c:ptCount val="1"/>
                <c:pt idx="0">
                  <c:v>DSV Biathlon</c:v>
                </c:pt>
              </c:strCache>
            </c:strRef>
          </c:tx>
          <c:spPr>
            <a:ln w="28575" cap="rnd">
              <a:solidFill>
                <a:schemeClr val="accent4"/>
              </a:solidFill>
              <a:round/>
            </a:ln>
            <a:effectLst/>
          </c:spPr>
          <c:marker>
            <c:symbol val="none"/>
          </c:marker>
          <c:cat>
            <c:numRef>
              <c:f>Sheet1!$A$2:$A$32</c:f>
              <c:numCache>
                <c:formatCode>m/d/yyyy</c:formatCode>
                <c:ptCount val="31"/>
                <c:pt idx="0">
                  <c:v>44682</c:v>
                </c:pt>
                <c:pt idx="1">
                  <c:v>44683</c:v>
                </c:pt>
                <c:pt idx="2">
                  <c:v>44684</c:v>
                </c:pt>
                <c:pt idx="3">
                  <c:v>44685</c:v>
                </c:pt>
                <c:pt idx="4">
                  <c:v>44686</c:v>
                </c:pt>
                <c:pt idx="5">
                  <c:v>44687</c:v>
                </c:pt>
                <c:pt idx="6">
                  <c:v>44688</c:v>
                </c:pt>
                <c:pt idx="7">
                  <c:v>44689</c:v>
                </c:pt>
                <c:pt idx="8">
                  <c:v>44690</c:v>
                </c:pt>
                <c:pt idx="9">
                  <c:v>44691</c:v>
                </c:pt>
                <c:pt idx="10">
                  <c:v>44692</c:v>
                </c:pt>
                <c:pt idx="11">
                  <c:v>44693</c:v>
                </c:pt>
                <c:pt idx="12">
                  <c:v>44694</c:v>
                </c:pt>
                <c:pt idx="13">
                  <c:v>44695</c:v>
                </c:pt>
                <c:pt idx="14">
                  <c:v>44696</c:v>
                </c:pt>
                <c:pt idx="15">
                  <c:v>44697</c:v>
                </c:pt>
                <c:pt idx="16">
                  <c:v>44698</c:v>
                </c:pt>
                <c:pt idx="17">
                  <c:v>44699</c:v>
                </c:pt>
                <c:pt idx="18">
                  <c:v>44700</c:v>
                </c:pt>
                <c:pt idx="19">
                  <c:v>44701</c:v>
                </c:pt>
                <c:pt idx="20">
                  <c:v>44702</c:v>
                </c:pt>
                <c:pt idx="21">
                  <c:v>44703</c:v>
                </c:pt>
                <c:pt idx="22">
                  <c:v>44704</c:v>
                </c:pt>
                <c:pt idx="23">
                  <c:v>44705</c:v>
                </c:pt>
                <c:pt idx="24">
                  <c:v>44706</c:v>
                </c:pt>
                <c:pt idx="25">
                  <c:v>44707</c:v>
                </c:pt>
                <c:pt idx="26">
                  <c:v>44708</c:v>
                </c:pt>
                <c:pt idx="27">
                  <c:v>44709</c:v>
                </c:pt>
                <c:pt idx="28">
                  <c:v>44710</c:v>
                </c:pt>
                <c:pt idx="29">
                  <c:v>44711</c:v>
                </c:pt>
                <c:pt idx="30">
                  <c:v>44712</c:v>
                </c:pt>
              </c:numCache>
            </c:numRef>
          </c:cat>
          <c:val>
            <c:numRef>
              <c:f>Sheet1!$E$2:$E$32</c:f>
              <c:numCache>
                <c:formatCode>General</c:formatCode>
                <c:ptCount val="31"/>
                <c:pt idx="0">
                  <c:v>113277</c:v>
                </c:pt>
                <c:pt idx="1">
                  <c:v>113274</c:v>
                </c:pt>
                <c:pt idx="2">
                  <c:v>113264</c:v>
                </c:pt>
                <c:pt idx="3">
                  <c:v>113253</c:v>
                </c:pt>
                <c:pt idx="4">
                  <c:v>113251</c:v>
                </c:pt>
                <c:pt idx="5">
                  <c:v>113251</c:v>
                </c:pt>
                <c:pt idx="6">
                  <c:v>113245</c:v>
                </c:pt>
                <c:pt idx="7">
                  <c:v>113245</c:v>
                </c:pt>
                <c:pt idx="8">
                  <c:v>113235</c:v>
                </c:pt>
                <c:pt idx="9">
                  <c:v>113236</c:v>
                </c:pt>
                <c:pt idx="10">
                  <c:v>113225</c:v>
                </c:pt>
                <c:pt idx="11">
                  <c:v>113224</c:v>
                </c:pt>
                <c:pt idx="12">
                  <c:v>113220</c:v>
                </c:pt>
                <c:pt idx="13">
                  <c:v>113213</c:v>
                </c:pt>
                <c:pt idx="14">
                  <c:v>113211</c:v>
                </c:pt>
                <c:pt idx="15">
                  <c:v>113209</c:v>
                </c:pt>
                <c:pt idx="16">
                  <c:v>113209</c:v>
                </c:pt>
                <c:pt idx="17">
                  <c:v>113204</c:v>
                </c:pt>
                <c:pt idx="18">
                  <c:v>113200</c:v>
                </c:pt>
                <c:pt idx="19">
                  <c:v>113194</c:v>
                </c:pt>
                <c:pt idx="20">
                  <c:v>113193</c:v>
                </c:pt>
                <c:pt idx="21">
                  <c:v>113193</c:v>
                </c:pt>
                <c:pt idx="22">
                  <c:v>113190</c:v>
                </c:pt>
                <c:pt idx="23">
                  <c:v>113186</c:v>
                </c:pt>
                <c:pt idx="24">
                  <c:v>113182</c:v>
                </c:pt>
                <c:pt idx="25">
                  <c:v>113177</c:v>
                </c:pt>
                <c:pt idx="26">
                  <c:v>113162</c:v>
                </c:pt>
                <c:pt idx="27">
                  <c:v>113160</c:v>
                </c:pt>
                <c:pt idx="28">
                  <c:v>113159</c:v>
                </c:pt>
                <c:pt idx="29">
                  <c:v>113164</c:v>
                </c:pt>
                <c:pt idx="30">
                  <c:v>113160</c:v>
                </c:pt>
              </c:numCache>
            </c:numRef>
          </c:val>
          <c:smooth val="0"/>
          <c:extLst>
            <c:ext xmlns:c16="http://schemas.microsoft.com/office/drawing/2014/chart" uri="{C3380CC4-5D6E-409C-BE32-E72D297353CC}">
              <c16:uniqueId val="{00000003-7BCA-4381-8666-7B02E98B5144}"/>
            </c:ext>
          </c:extLst>
        </c:ser>
        <c:dLbls>
          <c:showLegendKey val="0"/>
          <c:showVal val="0"/>
          <c:showCatName val="0"/>
          <c:showSerName val="0"/>
          <c:showPercent val="0"/>
          <c:showBubbleSize val="0"/>
        </c:dLbls>
        <c:smooth val="0"/>
        <c:axId val="533973296"/>
        <c:axId val="533971656"/>
      </c:lineChart>
      <c:dateAx>
        <c:axId val="5339732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33971656"/>
        <c:crosses val="autoZero"/>
        <c:auto val="1"/>
        <c:lblOffset val="100"/>
        <c:baseTimeUnit val="days"/>
      </c:dateAx>
      <c:valAx>
        <c:axId val="5339716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339732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DSV Alpin</c:v>
                </c:pt>
              </c:strCache>
            </c:strRef>
          </c:tx>
          <c:spPr>
            <a:ln w="28575" cap="rnd">
              <a:solidFill>
                <a:schemeClr val="accent1"/>
              </a:solidFill>
              <a:round/>
            </a:ln>
            <a:effectLst/>
          </c:spPr>
          <c:marker>
            <c:symbol val="none"/>
          </c:marker>
          <c:cat>
            <c:numRef>
              <c:f>Sheet1!$A$2:$A$32</c:f>
              <c:numCache>
                <c:formatCode>m/d/yyyy</c:formatCode>
                <c:ptCount val="31"/>
                <c:pt idx="0">
                  <c:v>44682</c:v>
                </c:pt>
                <c:pt idx="1">
                  <c:v>44683</c:v>
                </c:pt>
                <c:pt idx="2">
                  <c:v>44684</c:v>
                </c:pt>
                <c:pt idx="3">
                  <c:v>44685</c:v>
                </c:pt>
                <c:pt idx="4">
                  <c:v>44686</c:v>
                </c:pt>
                <c:pt idx="5">
                  <c:v>44687</c:v>
                </c:pt>
                <c:pt idx="6">
                  <c:v>44688</c:v>
                </c:pt>
                <c:pt idx="7">
                  <c:v>44689</c:v>
                </c:pt>
                <c:pt idx="8">
                  <c:v>44690</c:v>
                </c:pt>
                <c:pt idx="9">
                  <c:v>44691</c:v>
                </c:pt>
                <c:pt idx="10">
                  <c:v>44692</c:v>
                </c:pt>
                <c:pt idx="11">
                  <c:v>44693</c:v>
                </c:pt>
                <c:pt idx="12">
                  <c:v>44694</c:v>
                </c:pt>
                <c:pt idx="13">
                  <c:v>44695</c:v>
                </c:pt>
                <c:pt idx="14">
                  <c:v>44696</c:v>
                </c:pt>
                <c:pt idx="15">
                  <c:v>44697</c:v>
                </c:pt>
                <c:pt idx="16">
                  <c:v>44698</c:v>
                </c:pt>
                <c:pt idx="17">
                  <c:v>44699</c:v>
                </c:pt>
                <c:pt idx="18">
                  <c:v>44700</c:v>
                </c:pt>
                <c:pt idx="19">
                  <c:v>44701</c:v>
                </c:pt>
                <c:pt idx="20">
                  <c:v>44702</c:v>
                </c:pt>
                <c:pt idx="21">
                  <c:v>44703</c:v>
                </c:pt>
                <c:pt idx="22">
                  <c:v>44704</c:v>
                </c:pt>
                <c:pt idx="23">
                  <c:v>44705</c:v>
                </c:pt>
                <c:pt idx="24">
                  <c:v>44706</c:v>
                </c:pt>
                <c:pt idx="25">
                  <c:v>44707</c:v>
                </c:pt>
                <c:pt idx="26">
                  <c:v>44708</c:v>
                </c:pt>
                <c:pt idx="27">
                  <c:v>44709</c:v>
                </c:pt>
                <c:pt idx="28">
                  <c:v>44710</c:v>
                </c:pt>
                <c:pt idx="29">
                  <c:v>44711</c:v>
                </c:pt>
                <c:pt idx="30">
                  <c:v>44712</c:v>
                </c:pt>
              </c:numCache>
            </c:numRef>
          </c:cat>
          <c:val>
            <c:numRef>
              <c:f>Sheet1!$B$2:$B$32</c:f>
              <c:numCache>
                <c:formatCode>General</c:formatCode>
                <c:ptCount val="31"/>
                <c:pt idx="0">
                  <c:v>1</c:v>
                </c:pt>
                <c:pt idx="1">
                  <c:v>0</c:v>
                </c:pt>
                <c:pt idx="2">
                  <c:v>1</c:v>
                </c:pt>
                <c:pt idx="3">
                  <c:v>0</c:v>
                </c:pt>
                <c:pt idx="4">
                  <c:v>0</c:v>
                </c:pt>
                <c:pt idx="5">
                  <c:v>1</c:v>
                </c:pt>
                <c:pt idx="6">
                  <c:v>1</c:v>
                </c:pt>
                <c:pt idx="7">
                  <c:v>0</c:v>
                </c:pt>
                <c:pt idx="8">
                  <c:v>0</c:v>
                </c:pt>
                <c:pt idx="9">
                  <c:v>0</c:v>
                </c:pt>
                <c:pt idx="10">
                  <c:v>0</c:v>
                </c:pt>
                <c:pt idx="11">
                  <c:v>1</c:v>
                </c:pt>
                <c:pt idx="12">
                  <c:v>1</c:v>
                </c:pt>
                <c:pt idx="13">
                  <c:v>0</c:v>
                </c:pt>
                <c:pt idx="14">
                  <c:v>0</c:v>
                </c:pt>
                <c:pt idx="15">
                  <c:v>0</c:v>
                </c:pt>
                <c:pt idx="16">
                  <c:v>0</c:v>
                </c:pt>
                <c:pt idx="17">
                  <c:v>0</c:v>
                </c:pt>
                <c:pt idx="18">
                  <c:v>2</c:v>
                </c:pt>
                <c:pt idx="19">
                  <c:v>1</c:v>
                </c:pt>
                <c:pt idx="20">
                  <c:v>0</c:v>
                </c:pt>
                <c:pt idx="21">
                  <c:v>0</c:v>
                </c:pt>
                <c:pt idx="22">
                  <c:v>1</c:v>
                </c:pt>
                <c:pt idx="23">
                  <c:v>0</c:v>
                </c:pt>
                <c:pt idx="24">
                  <c:v>2</c:v>
                </c:pt>
                <c:pt idx="25">
                  <c:v>2</c:v>
                </c:pt>
                <c:pt idx="26">
                  <c:v>0</c:v>
                </c:pt>
                <c:pt idx="27">
                  <c:v>0</c:v>
                </c:pt>
                <c:pt idx="28">
                  <c:v>0</c:v>
                </c:pt>
                <c:pt idx="29">
                  <c:v>0</c:v>
                </c:pt>
                <c:pt idx="30">
                  <c:v>1</c:v>
                </c:pt>
              </c:numCache>
            </c:numRef>
          </c:val>
          <c:smooth val="0"/>
          <c:extLst>
            <c:ext xmlns:c16="http://schemas.microsoft.com/office/drawing/2014/chart" uri="{C3380CC4-5D6E-409C-BE32-E72D297353CC}">
              <c16:uniqueId val="{00000000-01AB-4969-BA33-31A3663B84B1}"/>
            </c:ext>
          </c:extLst>
        </c:ser>
        <c:ser>
          <c:idx val="1"/>
          <c:order val="1"/>
          <c:tx>
            <c:strRef>
              <c:f>Sheet1!$C$1</c:f>
              <c:strCache>
                <c:ptCount val="1"/>
                <c:pt idx="0">
                  <c:v>DSV Nordisch</c:v>
                </c:pt>
              </c:strCache>
            </c:strRef>
          </c:tx>
          <c:spPr>
            <a:ln w="28575" cap="rnd">
              <a:solidFill>
                <a:schemeClr val="accent2"/>
              </a:solidFill>
              <a:round/>
            </a:ln>
            <a:effectLst/>
          </c:spPr>
          <c:marker>
            <c:symbol val="none"/>
          </c:marker>
          <c:cat>
            <c:numRef>
              <c:f>Sheet1!$A$2:$A$32</c:f>
              <c:numCache>
                <c:formatCode>m/d/yyyy</c:formatCode>
                <c:ptCount val="31"/>
                <c:pt idx="0">
                  <c:v>44682</c:v>
                </c:pt>
                <c:pt idx="1">
                  <c:v>44683</c:v>
                </c:pt>
                <c:pt idx="2">
                  <c:v>44684</c:v>
                </c:pt>
                <c:pt idx="3">
                  <c:v>44685</c:v>
                </c:pt>
                <c:pt idx="4">
                  <c:v>44686</c:v>
                </c:pt>
                <c:pt idx="5">
                  <c:v>44687</c:v>
                </c:pt>
                <c:pt idx="6">
                  <c:v>44688</c:v>
                </c:pt>
                <c:pt idx="7">
                  <c:v>44689</c:v>
                </c:pt>
                <c:pt idx="8">
                  <c:v>44690</c:v>
                </c:pt>
                <c:pt idx="9">
                  <c:v>44691</c:v>
                </c:pt>
                <c:pt idx="10">
                  <c:v>44692</c:v>
                </c:pt>
                <c:pt idx="11">
                  <c:v>44693</c:v>
                </c:pt>
                <c:pt idx="12">
                  <c:v>44694</c:v>
                </c:pt>
                <c:pt idx="13">
                  <c:v>44695</c:v>
                </c:pt>
                <c:pt idx="14">
                  <c:v>44696</c:v>
                </c:pt>
                <c:pt idx="15">
                  <c:v>44697</c:v>
                </c:pt>
                <c:pt idx="16">
                  <c:v>44698</c:v>
                </c:pt>
                <c:pt idx="17">
                  <c:v>44699</c:v>
                </c:pt>
                <c:pt idx="18">
                  <c:v>44700</c:v>
                </c:pt>
                <c:pt idx="19">
                  <c:v>44701</c:v>
                </c:pt>
                <c:pt idx="20">
                  <c:v>44702</c:v>
                </c:pt>
                <c:pt idx="21">
                  <c:v>44703</c:v>
                </c:pt>
                <c:pt idx="22">
                  <c:v>44704</c:v>
                </c:pt>
                <c:pt idx="23">
                  <c:v>44705</c:v>
                </c:pt>
                <c:pt idx="24">
                  <c:v>44706</c:v>
                </c:pt>
                <c:pt idx="25">
                  <c:v>44707</c:v>
                </c:pt>
                <c:pt idx="26">
                  <c:v>44708</c:v>
                </c:pt>
                <c:pt idx="27">
                  <c:v>44709</c:v>
                </c:pt>
                <c:pt idx="28">
                  <c:v>44710</c:v>
                </c:pt>
                <c:pt idx="29">
                  <c:v>44711</c:v>
                </c:pt>
                <c:pt idx="30">
                  <c:v>44712</c:v>
                </c:pt>
              </c:numCache>
            </c:numRef>
          </c:cat>
          <c:val>
            <c:numRef>
              <c:f>Sheet1!$C$2:$C$32</c:f>
              <c:numCache>
                <c:formatCode>General</c:formatCode>
                <c:ptCount val="31"/>
                <c:pt idx="0">
                  <c:v>1</c:v>
                </c:pt>
                <c:pt idx="1">
                  <c:v>1</c:v>
                </c:pt>
                <c:pt idx="2">
                  <c:v>1</c:v>
                </c:pt>
                <c:pt idx="3">
                  <c:v>1</c:v>
                </c:pt>
                <c:pt idx="4">
                  <c:v>1</c:v>
                </c:pt>
                <c:pt idx="5">
                  <c:v>2</c:v>
                </c:pt>
                <c:pt idx="6">
                  <c:v>1</c:v>
                </c:pt>
                <c:pt idx="7">
                  <c:v>0</c:v>
                </c:pt>
                <c:pt idx="8">
                  <c:v>0</c:v>
                </c:pt>
                <c:pt idx="9">
                  <c:v>0</c:v>
                </c:pt>
                <c:pt idx="10">
                  <c:v>1</c:v>
                </c:pt>
                <c:pt idx="11">
                  <c:v>0</c:v>
                </c:pt>
                <c:pt idx="12">
                  <c:v>0</c:v>
                </c:pt>
                <c:pt idx="13">
                  <c:v>1</c:v>
                </c:pt>
                <c:pt idx="14">
                  <c:v>0</c:v>
                </c:pt>
                <c:pt idx="15">
                  <c:v>0</c:v>
                </c:pt>
                <c:pt idx="16">
                  <c:v>0</c:v>
                </c:pt>
                <c:pt idx="17">
                  <c:v>0</c:v>
                </c:pt>
                <c:pt idx="18">
                  <c:v>2</c:v>
                </c:pt>
                <c:pt idx="19">
                  <c:v>4</c:v>
                </c:pt>
                <c:pt idx="20">
                  <c:v>1</c:v>
                </c:pt>
                <c:pt idx="21">
                  <c:v>0</c:v>
                </c:pt>
                <c:pt idx="22">
                  <c:v>1</c:v>
                </c:pt>
                <c:pt idx="23">
                  <c:v>0</c:v>
                </c:pt>
                <c:pt idx="24">
                  <c:v>2</c:v>
                </c:pt>
                <c:pt idx="25">
                  <c:v>0</c:v>
                </c:pt>
                <c:pt idx="26">
                  <c:v>0</c:v>
                </c:pt>
                <c:pt idx="27">
                  <c:v>0</c:v>
                </c:pt>
                <c:pt idx="28">
                  <c:v>0</c:v>
                </c:pt>
                <c:pt idx="29">
                  <c:v>1</c:v>
                </c:pt>
                <c:pt idx="30">
                  <c:v>1</c:v>
                </c:pt>
              </c:numCache>
            </c:numRef>
          </c:val>
          <c:smooth val="0"/>
          <c:extLst>
            <c:ext xmlns:c16="http://schemas.microsoft.com/office/drawing/2014/chart" uri="{C3380CC4-5D6E-409C-BE32-E72D297353CC}">
              <c16:uniqueId val="{00000001-01AB-4969-BA33-31A3663B84B1}"/>
            </c:ext>
          </c:extLst>
        </c:ser>
        <c:ser>
          <c:idx val="2"/>
          <c:order val="2"/>
          <c:tx>
            <c:strRef>
              <c:f>Sheet1!$D$1</c:f>
              <c:strCache>
                <c:ptCount val="1"/>
                <c:pt idx="0">
                  <c:v>DSV Ski &amp; Berge</c:v>
                </c:pt>
              </c:strCache>
            </c:strRef>
          </c:tx>
          <c:spPr>
            <a:ln w="28575" cap="rnd">
              <a:solidFill>
                <a:schemeClr val="accent3"/>
              </a:solidFill>
              <a:round/>
            </a:ln>
            <a:effectLst/>
          </c:spPr>
          <c:marker>
            <c:symbol val="none"/>
          </c:marker>
          <c:cat>
            <c:numRef>
              <c:f>Sheet1!$A$2:$A$32</c:f>
              <c:numCache>
                <c:formatCode>m/d/yyyy</c:formatCode>
                <c:ptCount val="31"/>
                <c:pt idx="0">
                  <c:v>44682</c:v>
                </c:pt>
                <c:pt idx="1">
                  <c:v>44683</c:v>
                </c:pt>
                <c:pt idx="2">
                  <c:v>44684</c:v>
                </c:pt>
                <c:pt idx="3">
                  <c:v>44685</c:v>
                </c:pt>
                <c:pt idx="4">
                  <c:v>44686</c:v>
                </c:pt>
                <c:pt idx="5">
                  <c:v>44687</c:v>
                </c:pt>
                <c:pt idx="6">
                  <c:v>44688</c:v>
                </c:pt>
                <c:pt idx="7">
                  <c:v>44689</c:v>
                </c:pt>
                <c:pt idx="8">
                  <c:v>44690</c:v>
                </c:pt>
                <c:pt idx="9">
                  <c:v>44691</c:v>
                </c:pt>
                <c:pt idx="10">
                  <c:v>44692</c:v>
                </c:pt>
                <c:pt idx="11">
                  <c:v>44693</c:v>
                </c:pt>
                <c:pt idx="12">
                  <c:v>44694</c:v>
                </c:pt>
                <c:pt idx="13">
                  <c:v>44695</c:v>
                </c:pt>
                <c:pt idx="14">
                  <c:v>44696</c:v>
                </c:pt>
                <c:pt idx="15">
                  <c:v>44697</c:v>
                </c:pt>
                <c:pt idx="16">
                  <c:v>44698</c:v>
                </c:pt>
                <c:pt idx="17">
                  <c:v>44699</c:v>
                </c:pt>
                <c:pt idx="18">
                  <c:v>44700</c:v>
                </c:pt>
                <c:pt idx="19">
                  <c:v>44701</c:v>
                </c:pt>
                <c:pt idx="20">
                  <c:v>44702</c:v>
                </c:pt>
                <c:pt idx="21">
                  <c:v>44703</c:v>
                </c:pt>
                <c:pt idx="22">
                  <c:v>44704</c:v>
                </c:pt>
                <c:pt idx="23">
                  <c:v>44705</c:v>
                </c:pt>
                <c:pt idx="24">
                  <c:v>44706</c:v>
                </c:pt>
                <c:pt idx="25">
                  <c:v>44707</c:v>
                </c:pt>
                <c:pt idx="26">
                  <c:v>44708</c:v>
                </c:pt>
                <c:pt idx="27">
                  <c:v>44709</c:v>
                </c:pt>
                <c:pt idx="28">
                  <c:v>44710</c:v>
                </c:pt>
                <c:pt idx="29">
                  <c:v>44711</c:v>
                </c:pt>
                <c:pt idx="30">
                  <c:v>44712</c:v>
                </c:pt>
              </c:numCache>
            </c:numRef>
          </c:cat>
          <c:val>
            <c:numRef>
              <c:f>Sheet1!$D$2:$D$32</c:f>
              <c:numCache>
                <c:formatCode>General</c:formatCode>
                <c:ptCount val="31"/>
                <c:pt idx="0">
                  <c:v>1</c:v>
                </c:pt>
                <c:pt idx="1">
                  <c:v>0</c:v>
                </c:pt>
                <c:pt idx="2">
                  <c:v>1</c:v>
                </c:pt>
                <c:pt idx="3">
                  <c:v>1</c:v>
                </c:pt>
                <c:pt idx="4">
                  <c:v>1</c:v>
                </c:pt>
                <c:pt idx="5">
                  <c:v>1</c:v>
                </c:pt>
                <c:pt idx="6">
                  <c:v>0</c:v>
                </c:pt>
                <c:pt idx="7">
                  <c:v>0</c:v>
                </c:pt>
                <c:pt idx="8">
                  <c:v>1</c:v>
                </c:pt>
                <c:pt idx="9">
                  <c:v>1</c:v>
                </c:pt>
                <c:pt idx="10">
                  <c:v>0</c:v>
                </c:pt>
                <c:pt idx="11">
                  <c:v>1</c:v>
                </c:pt>
                <c:pt idx="12">
                  <c:v>1</c:v>
                </c:pt>
                <c:pt idx="13">
                  <c:v>0</c:v>
                </c:pt>
                <c:pt idx="14">
                  <c:v>1</c:v>
                </c:pt>
                <c:pt idx="15">
                  <c:v>0</c:v>
                </c:pt>
                <c:pt idx="16">
                  <c:v>1</c:v>
                </c:pt>
                <c:pt idx="17">
                  <c:v>1</c:v>
                </c:pt>
                <c:pt idx="18">
                  <c:v>2</c:v>
                </c:pt>
                <c:pt idx="19">
                  <c:v>1</c:v>
                </c:pt>
                <c:pt idx="20">
                  <c:v>1</c:v>
                </c:pt>
                <c:pt idx="21">
                  <c:v>0</c:v>
                </c:pt>
                <c:pt idx="22">
                  <c:v>1</c:v>
                </c:pt>
                <c:pt idx="23">
                  <c:v>0</c:v>
                </c:pt>
                <c:pt idx="24">
                  <c:v>1</c:v>
                </c:pt>
                <c:pt idx="25">
                  <c:v>1</c:v>
                </c:pt>
                <c:pt idx="26">
                  <c:v>0</c:v>
                </c:pt>
                <c:pt idx="27">
                  <c:v>1</c:v>
                </c:pt>
                <c:pt idx="28">
                  <c:v>0</c:v>
                </c:pt>
                <c:pt idx="29">
                  <c:v>0</c:v>
                </c:pt>
                <c:pt idx="30">
                  <c:v>3</c:v>
                </c:pt>
              </c:numCache>
            </c:numRef>
          </c:val>
          <c:smooth val="0"/>
          <c:extLst>
            <c:ext xmlns:c16="http://schemas.microsoft.com/office/drawing/2014/chart" uri="{C3380CC4-5D6E-409C-BE32-E72D297353CC}">
              <c16:uniqueId val="{00000002-01AB-4969-BA33-31A3663B84B1}"/>
            </c:ext>
          </c:extLst>
        </c:ser>
        <c:ser>
          <c:idx val="3"/>
          <c:order val="3"/>
          <c:tx>
            <c:strRef>
              <c:f>Sheet1!$E$1</c:f>
              <c:strCache>
                <c:ptCount val="1"/>
                <c:pt idx="0">
                  <c:v>DSV Biathlon</c:v>
                </c:pt>
              </c:strCache>
            </c:strRef>
          </c:tx>
          <c:spPr>
            <a:ln w="28575" cap="rnd">
              <a:solidFill>
                <a:schemeClr val="accent4"/>
              </a:solidFill>
              <a:round/>
            </a:ln>
            <a:effectLst/>
          </c:spPr>
          <c:marker>
            <c:symbol val="none"/>
          </c:marker>
          <c:cat>
            <c:numRef>
              <c:f>Sheet1!$A$2:$A$32</c:f>
              <c:numCache>
                <c:formatCode>m/d/yyyy</c:formatCode>
                <c:ptCount val="31"/>
                <c:pt idx="0">
                  <c:v>44682</c:v>
                </c:pt>
                <c:pt idx="1">
                  <c:v>44683</c:v>
                </c:pt>
                <c:pt idx="2">
                  <c:v>44684</c:v>
                </c:pt>
                <c:pt idx="3">
                  <c:v>44685</c:v>
                </c:pt>
                <c:pt idx="4">
                  <c:v>44686</c:v>
                </c:pt>
                <c:pt idx="5">
                  <c:v>44687</c:v>
                </c:pt>
                <c:pt idx="6">
                  <c:v>44688</c:v>
                </c:pt>
                <c:pt idx="7">
                  <c:v>44689</c:v>
                </c:pt>
                <c:pt idx="8">
                  <c:v>44690</c:v>
                </c:pt>
                <c:pt idx="9">
                  <c:v>44691</c:v>
                </c:pt>
                <c:pt idx="10">
                  <c:v>44692</c:v>
                </c:pt>
                <c:pt idx="11">
                  <c:v>44693</c:v>
                </c:pt>
                <c:pt idx="12">
                  <c:v>44694</c:v>
                </c:pt>
                <c:pt idx="13">
                  <c:v>44695</c:v>
                </c:pt>
                <c:pt idx="14">
                  <c:v>44696</c:v>
                </c:pt>
                <c:pt idx="15">
                  <c:v>44697</c:v>
                </c:pt>
                <c:pt idx="16">
                  <c:v>44698</c:v>
                </c:pt>
                <c:pt idx="17">
                  <c:v>44699</c:v>
                </c:pt>
                <c:pt idx="18">
                  <c:v>44700</c:v>
                </c:pt>
                <c:pt idx="19">
                  <c:v>44701</c:v>
                </c:pt>
                <c:pt idx="20">
                  <c:v>44702</c:v>
                </c:pt>
                <c:pt idx="21">
                  <c:v>44703</c:v>
                </c:pt>
                <c:pt idx="22">
                  <c:v>44704</c:v>
                </c:pt>
                <c:pt idx="23">
                  <c:v>44705</c:v>
                </c:pt>
                <c:pt idx="24">
                  <c:v>44706</c:v>
                </c:pt>
                <c:pt idx="25">
                  <c:v>44707</c:v>
                </c:pt>
                <c:pt idx="26">
                  <c:v>44708</c:v>
                </c:pt>
                <c:pt idx="27">
                  <c:v>44709</c:v>
                </c:pt>
                <c:pt idx="28">
                  <c:v>44710</c:v>
                </c:pt>
                <c:pt idx="29">
                  <c:v>44711</c:v>
                </c:pt>
                <c:pt idx="30">
                  <c:v>44712</c:v>
                </c:pt>
              </c:numCache>
            </c:numRef>
          </c:cat>
          <c:val>
            <c:numRef>
              <c:f>Sheet1!$E$2:$E$32</c:f>
              <c:numCache>
                <c:formatCode>General</c:formatCode>
                <c:ptCount val="31"/>
                <c:pt idx="0">
                  <c:v>0</c:v>
                </c:pt>
                <c:pt idx="1">
                  <c:v>1</c:v>
                </c:pt>
                <c:pt idx="2">
                  <c:v>0</c:v>
                </c:pt>
                <c:pt idx="3">
                  <c:v>0</c:v>
                </c:pt>
                <c:pt idx="4">
                  <c:v>0</c:v>
                </c:pt>
                <c:pt idx="5">
                  <c:v>0</c:v>
                </c:pt>
                <c:pt idx="6">
                  <c:v>1</c:v>
                </c:pt>
                <c:pt idx="7">
                  <c:v>0</c:v>
                </c:pt>
                <c:pt idx="8">
                  <c:v>0</c:v>
                </c:pt>
                <c:pt idx="9">
                  <c:v>0</c:v>
                </c:pt>
                <c:pt idx="10">
                  <c:v>0</c:v>
                </c:pt>
                <c:pt idx="11">
                  <c:v>0</c:v>
                </c:pt>
                <c:pt idx="12">
                  <c:v>0</c:v>
                </c:pt>
                <c:pt idx="13">
                  <c:v>0</c:v>
                </c:pt>
                <c:pt idx="14">
                  <c:v>0</c:v>
                </c:pt>
                <c:pt idx="15">
                  <c:v>1</c:v>
                </c:pt>
                <c:pt idx="16">
                  <c:v>1</c:v>
                </c:pt>
                <c:pt idx="17">
                  <c:v>0</c:v>
                </c:pt>
                <c:pt idx="18">
                  <c:v>1</c:v>
                </c:pt>
                <c:pt idx="19">
                  <c:v>1</c:v>
                </c:pt>
                <c:pt idx="20">
                  <c:v>0</c:v>
                </c:pt>
                <c:pt idx="21">
                  <c:v>0</c:v>
                </c:pt>
                <c:pt idx="22">
                  <c:v>0</c:v>
                </c:pt>
                <c:pt idx="23">
                  <c:v>2</c:v>
                </c:pt>
                <c:pt idx="24">
                  <c:v>3</c:v>
                </c:pt>
                <c:pt idx="25">
                  <c:v>1</c:v>
                </c:pt>
                <c:pt idx="26">
                  <c:v>2</c:v>
                </c:pt>
                <c:pt idx="27">
                  <c:v>2</c:v>
                </c:pt>
                <c:pt idx="28">
                  <c:v>0</c:v>
                </c:pt>
                <c:pt idx="29">
                  <c:v>2</c:v>
                </c:pt>
                <c:pt idx="30">
                  <c:v>1</c:v>
                </c:pt>
              </c:numCache>
            </c:numRef>
          </c:val>
          <c:smooth val="0"/>
          <c:extLst>
            <c:ext xmlns:c16="http://schemas.microsoft.com/office/drawing/2014/chart" uri="{C3380CC4-5D6E-409C-BE32-E72D297353CC}">
              <c16:uniqueId val="{00000003-01AB-4969-BA33-31A3663B84B1}"/>
            </c:ext>
          </c:extLst>
        </c:ser>
        <c:dLbls>
          <c:showLegendKey val="0"/>
          <c:showVal val="0"/>
          <c:showCatName val="0"/>
          <c:showSerName val="0"/>
          <c:showPercent val="0"/>
          <c:showBubbleSize val="0"/>
        </c:dLbls>
        <c:smooth val="0"/>
        <c:axId val="533853248"/>
        <c:axId val="533852920"/>
      </c:lineChart>
      <c:dateAx>
        <c:axId val="5338532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33852920"/>
        <c:crosses val="autoZero"/>
        <c:auto val="1"/>
        <c:lblOffset val="100"/>
        <c:baseTimeUnit val="days"/>
      </c:dateAx>
      <c:valAx>
        <c:axId val="5338529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338532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DSV Alpin</c:v>
                </c:pt>
              </c:strCache>
            </c:strRef>
          </c:tx>
          <c:spPr>
            <a:solidFill>
              <a:schemeClr val="accent1"/>
            </a:solidFill>
            <a:ln>
              <a:noFill/>
            </a:ln>
            <a:effectLst/>
          </c:spPr>
          <c:invertIfNegative val="0"/>
          <c:cat>
            <c:strRef>
              <c:f>Sheet1!$A$2:$A$4</c:f>
              <c:strCache>
                <c:ptCount val="3"/>
                <c:pt idx="0">
                  <c:v>Album</c:v>
                </c:pt>
                <c:pt idx="1">
                  <c:v>Photo</c:v>
                </c:pt>
                <c:pt idx="2">
                  <c:v>Video</c:v>
                </c:pt>
              </c:strCache>
            </c:strRef>
          </c:cat>
          <c:val>
            <c:numRef>
              <c:f>Sheet1!$B$2:$B$4</c:f>
              <c:numCache>
                <c:formatCode>General</c:formatCode>
                <c:ptCount val="3"/>
                <c:pt idx="0">
                  <c:v>0.145707167464797</c:v>
                </c:pt>
                <c:pt idx="1">
                  <c:v>0.22409096042717</c:v>
                </c:pt>
                <c:pt idx="2">
                  <c:v>0</c:v>
                </c:pt>
              </c:numCache>
            </c:numRef>
          </c:val>
          <c:extLst>
            <c:ext xmlns:c16="http://schemas.microsoft.com/office/drawing/2014/chart" uri="{C3380CC4-5D6E-409C-BE32-E72D297353CC}">
              <c16:uniqueId val="{00000000-993C-4A2A-9CA1-38D55DA5AA88}"/>
            </c:ext>
          </c:extLst>
        </c:ser>
        <c:ser>
          <c:idx val="1"/>
          <c:order val="1"/>
          <c:tx>
            <c:strRef>
              <c:f>Sheet1!$C$1</c:f>
              <c:strCache>
                <c:ptCount val="1"/>
                <c:pt idx="0">
                  <c:v>DSV Nordisch</c:v>
                </c:pt>
              </c:strCache>
            </c:strRef>
          </c:tx>
          <c:spPr>
            <a:solidFill>
              <a:schemeClr val="accent2"/>
            </a:solidFill>
            <a:ln>
              <a:noFill/>
            </a:ln>
            <a:effectLst/>
          </c:spPr>
          <c:invertIfNegative val="0"/>
          <c:cat>
            <c:strRef>
              <c:f>Sheet1!$A$2:$A$4</c:f>
              <c:strCache>
                <c:ptCount val="3"/>
                <c:pt idx="0">
                  <c:v>Album</c:v>
                </c:pt>
                <c:pt idx="1">
                  <c:v>Photo</c:v>
                </c:pt>
                <c:pt idx="2">
                  <c:v>Video</c:v>
                </c:pt>
              </c:strCache>
            </c:strRef>
          </c:cat>
          <c:val>
            <c:numRef>
              <c:f>Sheet1!$C$2:$C$4</c:f>
              <c:numCache>
                <c:formatCode>General</c:formatCode>
                <c:ptCount val="3"/>
                <c:pt idx="0">
                  <c:v>0.37019409730075598</c:v>
                </c:pt>
                <c:pt idx="1">
                  <c:v>0.65863745758894598</c:v>
                </c:pt>
                <c:pt idx="2">
                  <c:v>0.275341490604811</c:v>
                </c:pt>
              </c:numCache>
            </c:numRef>
          </c:val>
          <c:extLst>
            <c:ext xmlns:c16="http://schemas.microsoft.com/office/drawing/2014/chart" uri="{C3380CC4-5D6E-409C-BE32-E72D297353CC}">
              <c16:uniqueId val="{00000001-993C-4A2A-9CA1-38D55DA5AA88}"/>
            </c:ext>
          </c:extLst>
        </c:ser>
        <c:ser>
          <c:idx val="2"/>
          <c:order val="2"/>
          <c:tx>
            <c:strRef>
              <c:f>Sheet1!$D$1</c:f>
              <c:strCache>
                <c:ptCount val="1"/>
                <c:pt idx="0">
                  <c:v>DSV Ski &amp; Berge</c:v>
                </c:pt>
              </c:strCache>
            </c:strRef>
          </c:tx>
          <c:spPr>
            <a:solidFill>
              <a:schemeClr val="accent3"/>
            </a:solidFill>
            <a:ln>
              <a:noFill/>
            </a:ln>
            <a:effectLst/>
          </c:spPr>
          <c:invertIfNegative val="0"/>
          <c:cat>
            <c:strRef>
              <c:f>Sheet1!$A$2:$A$4</c:f>
              <c:strCache>
                <c:ptCount val="3"/>
                <c:pt idx="0">
                  <c:v>Album</c:v>
                </c:pt>
                <c:pt idx="1">
                  <c:v>Photo</c:v>
                </c:pt>
                <c:pt idx="2">
                  <c:v>Video</c:v>
                </c:pt>
              </c:strCache>
            </c:strRef>
          </c:cat>
          <c:val>
            <c:numRef>
              <c:f>Sheet1!$D$2:$D$4</c:f>
              <c:numCache>
                <c:formatCode>General</c:formatCode>
                <c:ptCount val="3"/>
                <c:pt idx="0">
                  <c:v>0.21371092800983199</c:v>
                </c:pt>
                <c:pt idx="1">
                  <c:v>4.0278822063861602E-2</c:v>
                </c:pt>
                <c:pt idx="2">
                  <c:v>5.8940315175580099E-2</c:v>
                </c:pt>
              </c:numCache>
            </c:numRef>
          </c:val>
          <c:extLst>
            <c:ext xmlns:c16="http://schemas.microsoft.com/office/drawing/2014/chart" uri="{C3380CC4-5D6E-409C-BE32-E72D297353CC}">
              <c16:uniqueId val="{00000002-993C-4A2A-9CA1-38D55DA5AA88}"/>
            </c:ext>
          </c:extLst>
        </c:ser>
        <c:ser>
          <c:idx val="3"/>
          <c:order val="3"/>
          <c:tx>
            <c:strRef>
              <c:f>Sheet1!$E$1</c:f>
              <c:strCache>
                <c:ptCount val="1"/>
                <c:pt idx="0">
                  <c:v>DSV Biathlon</c:v>
                </c:pt>
              </c:strCache>
            </c:strRef>
          </c:tx>
          <c:spPr>
            <a:solidFill>
              <a:schemeClr val="accent4"/>
            </a:solidFill>
            <a:ln>
              <a:noFill/>
            </a:ln>
            <a:effectLst/>
          </c:spPr>
          <c:invertIfNegative val="0"/>
          <c:cat>
            <c:strRef>
              <c:f>Sheet1!$A$2:$A$4</c:f>
              <c:strCache>
                <c:ptCount val="3"/>
                <c:pt idx="0">
                  <c:v>Album</c:v>
                </c:pt>
                <c:pt idx="1">
                  <c:v>Photo</c:v>
                </c:pt>
                <c:pt idx="2">
                  <c:v>Video</c:v>
                </c:pt>
              </c:strCache>
            </c:strRef>
          </c:cat>
          <c:val>
            <c:numRef>
              <c:f>Sheet1!$E$2:$E$4</c:f>
              <c:numCache>
                <c:formatCode>General</c:formatCode>
                <c:ptCount val="3"/>
                <c:pt idx="0">
                  <c:v>0.40904169974910198</c:v>
                </c:pt>
                <c:pt idx="1">
                  <c:v>0.57213767550044503</c:v>
                </c:pt>
                <c:pt idx="2">
                  <c:v>0</c:v>
                </c:pt>
              </c:numCache>
            </c:numRef>
          </c:val>
          <c:extLst>
            <c:ext xmlns:c16="http://schemas.microsoft.com/office/drawing/2014/chart" uri="{C3380CC4-5D6E-409C-BE32-E72D297353CC}">
              <c16:uniqueId val="{00000003-993C-4A2A-9CA1-38D55DA5AA88}"/>
            </c:ext>
          </c:extLst>
        </c:ser>
        <c:dLbls>
          <c:showLegendKey val="0"/>
          <c:showVal val="0"/>
          <c:showCatName val="0"/>
          <c:showSerName val="0"/>
          <c:showPercent val="0"/>
          <c:showBubbleSize val="0"/>
        </c:dLbls>
        <c:gapWidth val="219"/>
        <c:overlap val="-27"/>
        <c:axId val="533846688"/>
        <c:axId val="533848656"/>
      </c:barChart>
      <c:catAx>
        <c:axId val="5338466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33848656"/>
        <c:crosses val="autoZero"/>
        <c:auto val="1"/>
        <c:lblAlgn val="ctr"/>
        <c:lblOffset val="100"/>
        <c:noMultiLvlLbl val="0"/>
      </c:catAx>
      <c:valAx>
        <c:axId val="5338486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338466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DSV Alpin</c:v>
                </c:pt>
              </c:strCache>
            </c:strRef>
          </c:tx>
          <c:spPr>
            <a:ln w="28575" cap="rnd">
              <a:solidFill>
                <a:schemeClr val="accent1"/>
              </a:solidFill>
              <a:round/>
            </a:ln>
            <a:effectLst/>
          </c:spPr>
          <c:marker>
            <c:symbol val="none"/>
          </c:marker>
          <c:cat>
            <c:numRef>
              <c:f>Sheet1!$A$2:$A$32</c:f>
              <c:numCache>
                <c:formatCode>m/d/yyyy</c:formatCode>
                <c:ptCount val="31"/>
                <c:pt idx="0">
                  <c:v>44682</c:v>
                </c:pt>
                <c:pt idx="1">
                  <c:v>44683</c:v>
                </c:pt>
                <c:pt idx="2">
                  <c:v>44684</c:v>
                </c:pt>
                <c:pt idx="3">
                  <c:v>44685</c:v>
                </c:pt>
                <c:pt idx="4">
                  <c:v>44686</c:v>
                </c:pt>
                <c:pt idx="5">
                  <c:v>44687</c:v>
                </c:pt>
                <c:pt idx="6">
                  <c:v>44688</c:v>
                </c:pt>
                <c:pt idx="7">
                  <c:v>44689</c:v>
                </c:pt>
                <c:pt idx="8">
                  <c:v>44690</c:v>
                </c:pt>
                <c:pt idx="9">
                  <c:v>44691</c:v>
                </c:pt>
                <c:pt idx="10">
                  <c:v>44692</c:v>
                </c:pt>
                <c:pt idx="11">
                  <c:v>44693</c:v>
                </c:pt>
                <c:pt idx="12">
                  <c:v>44694</c:v>
                </c:pt>
                <c:pt idx="13">
                  <c:v>44695</c:v>
                </c:pt>
                <c:pt idx="14">
                  <c:v>44696</c:v>
                </c:pt>
                <c:pt idx="15">
                  <c:v>44697</c:v>
                </c:pt>
                <c:pt idx="16">
                  <c:v>44698</c:v>
                </c:pt>
                <c:pt idx="17">
                  <c:v>44699</c:v>
                </c:pt>
                <c:pt idx="18">
                  <c:v>44700</c:v>
                </c:pt>
                <c:pt idx="19">
                  <c:v>44701</c:v>
                </c:pt>
                <c:pt idx="20">
                  <c:v>44702</c:v>
                </c:pt>
                <c:pt idx="21">
                  <c:v>44703</c:v>
                </c:pt>
                <c:pt idx="22">
                  <c:v>44704</c:v>
                </c:pt>
                <c:pt idx="23">
                  <c:v>44705</c:v>
                </c:pt>
                <c:pt idx="24">
                  <c:v>44706</c:v>
                </c:pt>
                <c:pt idx="25">
                  <c:v>44707</c:v>
                </c:pt>
                <c:pt idx="26">
                  <c:v>44708</c:v>
                </c:pt>
                <c:pt idx="27">
                  <c:v>44709</c:v>
                </c:pt>
                <c:pt idx="28">
                  <c:v>44710</c:v>
                </c:pt>
                <c:pt idx="29">
                  <c:v>44711</c:v>
                </c:pt>
                <c:pt idx="30">
                  <c:v>44712</c:v>
                </c:pt>
              </c:numCache>
            </c:numRef>
          </c:cat>
          <c:val>
            <c:numRef>
              <c:f>Sheet1!$B$2:$B$32</c:f>
              <c:numCache>
                <c:formatCode>General</c:formatCode>
                <c:ptCount val="31"/>
                <c:pt idx="0">
                  <c:v>0.33845179146034399</c:v>
                </c:pt>
                <c:pt idx="1">
                  <c:v>0</c:v>
                </c:pt>
                <c:pt idx="2">
                  <c:v>9.0037515631513104E-2</c:v>
                </c:pt>
                <c:pt idx="3">
                  <c:v>0</c:v>
                </c:pt>
                <c:pt idx="4">
                  <c:v>0</c:v>
                </c:pt>
                <c:pt idx="5">
                  <c:v>0.136728194354126</c:v>
                </c:pt>
                <c:pt idx="6">
                  <c:v>0.186753818448609</c:v>
                </c:pt>
                <c:pt idx="7">
                  <c:v>0</c:v>
                </c:pt>
                <c:pt idx="8">
                  <c:v>0</c:v>
                </c:pt>
                <c:pt idx="9">
                  <c:v>0</c:v>
                </c:pt>
                <c:pt idx="10">
                  <c:v>0</c:v>
                </c:pt>
                <c:pt idx="11">
                  <c:v>8.0049363774327503E-2</c:v>
                </c:pt>
                <c:pt idx="12">
                  <c:v>0.41028035824480102</c:v>
                </c:pt>
                <c:pt idx="13">
                  <c:v>0</c:v>
                </c:pt>
                <c:pt idx="14">
                  <c:v>0</c:v>
                </c:pt>
                <c:pt idx="15">
                  <c:v>0</c:v>
                </c:pt>
                <c:pt idx="16">
                  <c:v>0</c:v>
                </c:pt>
                <c:pt idx="17">
                  <c:v>0</c:v>
                </c:pt>
                <c:pt idx="18">
                  <c:v>0.105105105105105</c:v>
                </c:pt>
                <c:pt idx="19">
                  <c:v>0.158491825158492</c:v>
                </c:pt>
                <c:pt idx="20">
                  <c:v>0</c:v>
                </c:pt>
                <c:pt idx="21">
                  <c:v>0</c:v>
                </c:pt>
                <c:pt idx="22">
                  <c:v>0.151833683718757</c:v>
                </c:pt>
                <c:pt idx="23">
                  <c:v>0</c:v>
                </c:pt>
                <c:pt idx="24">
                  <c:v>0.206066875792565</c:v>
                </c:pt>
                <c:pt idx="25">
                  <c:v>0.33288836976472602</c:v>
                </c:pt>
                <c:pt idx="26">
                  <c:v>0</c:v>
                </c:pt>
                <c:pt idx="27">
                  <c:v>0</c:v>
                </c:pt>
                <c:pt idx="28">
                  <c:v>0</c:v>
                </c:pt>
                <c:pt idx="29">
                  <c:v>0</c:v>
                </c:pt>
                <c:pt idx="30">
                  <c:v>0.28542337801071599</c:v>
                </c:pt>
              </c:numCache>
            </c:numRef>
          </c:val>
          <c:smooth val="0"/>
          <c:extLst>
            <c:ext xmlns:c16="http://schemas.microsoft.com/office/drawing/2014/chart" uri="{C3380CC4-5D6E-409C-BE32-E72D297353CC}">
              <c16:uniqueId val="{00000000-BD21-4B89-AB45-10FBA788CDEF}"/>
            </c:ext>
          </c:extLst>
        </c:ser>
        <c:ser>
          <c:idx val="1"/>
          <c:order val="1"/>
          <c:tx>
            <c:strRef>
              <c:f>Sheet1!$C$1</c:f>
              <c:strCache>
                <c:ptCount val="1"/>
                <c:pt idx="0">
                  <c:v>DSV Nordisch</c:v>
                </c:pt>
              </c:strCache>
            </c:strRef>
          </c:tx>
          <c:spPr>
            <a:ln w="28575" cap="rnd">
              <a:solidFill>
                <a:schemeClr val="accent2"/>
              </a:solidFill>
              <a:round/>
            </a:ln>
            <a:effectLst/>
          </c:spPr>
          <c:marker>
            <c:symbol val="none"/>
          </c:marker>
          <c:cat>
            <c:numRef>
              <c:f>Sheet1!$A$2:$A$32</c:f>
              <c:numCache>
                <c:formatCode>m/d/yyyy</c:formatCode>
                <c:ptCount val="31"/>
                <c:pt idx="0">
                  <c:v>44682</c:v>
                </c:pt>
                <c:pt idx="1">
                  <c:v>44683</c:v>
                </c:pt>
                <c:pt idx="2">
                  <c:v>44684</c:v>
                </c:pt>
                <c:pt idx="3">
                  <c:v>44685</c:v>
                </c:pt>
                <c:pt idx="4">
                  <c:v>44686</c:v>
                </c:pt>
                <c:pt idx="5">
                  <c:v>44687</c:v>
                </c:pt>
                <c:pt idx="6">
                  <c:v>44688</c:v>
                </c:pt>
                <c:pt idx="7">
                  <c:v>44689</c:v>
                </c:pt>
                <c:pt idx="8">
                  <c:v>44690</c:v>
                </c:pt>
                <c:pt idx="9">
                  <c:v>44691</c:v>
                </c:pt>
                <c:pt idx="10">
                  <c:v>44692</c:v>
                </c:pt>
                <c:pt idx="11">
                  <c:v>44693</c:v>
                </c:pt>
                <c:pt idx="12">
                  <c:v>44694</c:v>
                </c:pt>
                <c:pt idx="13">
                  <c:v>44695</c:v>
                </c:pt>
                <c:pt idx="14">
                  <c:v>44696</c:v>
                </c:pt>
                <c:pt idx="15">
                  <c:v>44697</c:v>
                </c:pt>
                <c:pt idx="16">
                  <c:v>44698</c:v>
                </c:pt>
                <c:pt idx="17">
                  <c:v>44699</c:v>
                </c:pt>
                <c:pt idx="18">
                  <c:v>44700</c:v>
                </c:pt>
                <c:pt idx="19">
                  <c:v>44701</c:v>
                </c:pt>
                <c:pt idx="20">
                  <c:v>44702</c:v>
                </c:pt>
                <c:pt idx="21">
                  <c:v>44703</c:v>
                </c:pt>
                <c:pt idx="22">
                  <c:v>44704</c:v>
                </c:pt>
                <c:pt idx="23">
                  <c:v>44705</c:v>
                </c:pt>
                <c:pt idx="24">
                  <c:v>44706</c:v>
                </c:pt>
                <c:pt idx="25">
                  <c:v>44707</c:v>
                </c:pt>
                <c:pt idx="26">
                  <c:v>44708</c:v>
                </c:pt>
                <c:pt idx="27">
                  <c:v>44709</c:v>
                </c:pt>
                <c:pt idx="28">
                  <c:v>44710</c:v>
                </c:pt>
                <c:pt idx="29">
                  <c:v>44711</c:v>
                </c:pt>
                <c:pt idx="30">
                  <c:v>44712</c:v>
                </c:pt>
              </c:numCache>
            </c:numRef>
          </c:cat>
          <c:val>
            <c:numRef>
              <c:f>Sheet1!$C$2:$C$32</c:f>
              <c:numCache>
                <c:formatCode>General</c:formatCode>
                <c:ptCount val="31"/>
                <c:pt idx="0">
                  <c:v>0.10870002818148899</c:v>
                </c:pt>
                <c:pt idx="1">
                  <c:v>6.03929568391669E-2</c:v>
                </c:pt>
                <c:pt idx="2">
                  <c:v>0.83882483995222101</c:v>
                </c:pt>
                <c:pt idx="3">
                  <c:v>0.18119102903082901</c:v>
                </c:pt>
                <c:pt idx="4">
                  <c:v>0.21877726327092101</c:v>
                </c:pt>
                <c:pt idx="5">
                  <c:v>0.73826494315359903</c:v>
                </c:pt>
                <c:pt idx="6">
                  <c:v>1.4349956372910899</c:v>
                </c:pt>
                <c:pt idx="7">
                  <c:v>0</c:v>
                </c:pt>
                <c:pt idx="8">
                  <c:v>0</c:v>
                </c:pt>
                <c:pt idx="9">
                  <c:v>0</c:v>
                </c:pt>
                <c:pt idx="10">
                  <c:v>1.0176545613210699</c:v>
                </c:pt>
                <c:pt idx="11">
                  <c:v>0</c:v>
                </c:pt>
                <c:pt idx="12">
                  <c:v>0</c:v>
                </c:pt>
                <c:pt idx="13">
                  <c:v>0.114133791658834</c:v>
                </c:pt>
                <c:pt idx="14">
                  <c:v>0</c:v>
                </c:pt>
                <c:pt idx="15">
                  <c:v>0</c:v>
                </c:pt>
                <c:pt idx="16">
                  <c:v>0</c:v>
                </c:pt>
                <c:pt idx="17">
                  <c:v>0</c:v>
                </c:pt>
                <c:pt idx="18">
                  <c:v>0.29749113570430902</c:v>
                </c:pt>
                <c:pt idx="19">
                  <c:v>0.90526909593972005</c:v>
                </c:pt>
                <c:pt idx="20">
                  <c:v>0.63934668439644904</c:v>
                </c:pt>
                <c:pt idx="21">
                  <c:v>0</c:v>
                </c:pt>
                <c:pt idx="22">
                  <c:v>0.64745785479212803</c:v>
                </c:pt>
                <c:pt idx="23">
                  <c:v>0</c:v>
                </c:pt>
                <c:pt idx="24">
                  <c:v>0.53800274038849005</c:v>
                </c:pt>
                <c:pt idx="25">
                  <c:v>0</c:v>
                </c:pt>
                <c:pt idx="26">
                  <c:v>0</c:v>
                </c:pt>
                <c:pt idx="27">
                  <c:v>0</c:v>
                </c:pt>
                <c:pt idx="28">
                  <c:v>0</c:v>
                </c:pt>
                <c:pt idx="29">
                  <c:v>0.194850569769942</c:v>
                </c:pt>
                <c:pt idx="30">
                  <c:v>0.43942753477121499</c:v>
                </c:pt>
              </c:numCache>
            </c:numRef>
          </c:val>
          <c:smooth val="0"/>
          <c:extLst>
            <c:ext xmlns:c16="http://schemas.microsoft.com/office/drawing/2014/chart" uri="{C3380CC4-5D6E-409C-BE32-E72D297353CC}">
              <c16:uniqueId val="{00000001-BD21-4B89-AB45-10FBA788CDEF}"/>
            </c:ext>
          </c:extLst>
        </c:ser>
        <c:ser>
          <c:idx val="2"/>
          <c:order val="2"/>
          <c:tx>
            <c:strRef>
              <c:f>Sheet1!$D$1</c:f>
              <c:strCache>
                <c:ptCount val="1"/>
                <c:pt idx="0">
                  <c:v>DSV Ski &amp; Berge</c:v>
                </c:pt>
              </c:strCache>
            </c:strRef>
          </c:tx>
          <c:spPr>
            <a:ln w="28575" cap="rnd">
              <a:solidFill>
                <a:schemeClr val="accent3"/>
              </a:solidFill>
              <a:round/>
            </a:ln>
            <a:effectLst/>
          </c:spPr>
          <c:marker>
            <c:symbol val="none"/>
          </c:marker>
          <c:cat>
            <c:numRef>
              <c:f>Sheet1!$A$2:$A$32</c:f>
              <c:numCache>
                <c:formatCode>m/d/yyyy</c:formatCode>
                <c:ptCount val="31"/>
                <c:pt idx="0">
                  <c:v>44682</c:v>
                </c:pt>
                <c:pt idx="1">
                  <c:v>44683</c:v>
                </c:pt>
                <c:pt idx="2">
                  <c:v>44684</c:v>
                </c:pt>
                <c:pt idx="3">
                  <c:v>44685</c:v>
                </c:pt>
                <c:pt idx="4">
                  <c:v>44686</c:v>
                </c:pt>
                <c:pt idx="5">
                  <c:v>44687</c:v>
                </c:pt>
                <c:pt idx="6">
                  <c:v>44688</c:v>
                </c:pt>
                <c:pt idx="7">
                  <c:v>44689</c:v>
                </c:pt>
                <c:pt idx="8">
                  <c:v>44690</c:v>
                </c:pt>
                <c:pt idx="9">
                  <c:v>44691</c:v>
                </c:pt>
                <c:pt idx="10">
                  <c:v>44692</c:v>
                </c:pt>
                <c:pt idx="11">
                  <c:v>44693</c:v>
                </c:pt>
                <c:pt idx="12">
                  <c:v>44694</c:v>
                </c:pt>
                <c:pt idx="13">
                  <c:v>44695</c:v>
                </c:pt>
                <c:pt idx="14">
                  <c:v>44696</c:v>
                </c:pt>
                <c:pt idx="15">
                  <c:v>44697</c:v>
                </c:pt>
                <c:pt idx="16">
                  <c:v>44698</c:v>
                </c:pt>
                <c:pt idx="17">
                  <c:v>44699</c:v>
                </c:pt>
                <c:pt idx="18">
                  <c:v>44700</c:v>
                </c:pt>
                <c:pt idx="19">
                  <c:v>44701</c:v>
                </c:pt>
                <c:pt idx="20">
                  <c:v>44702</c:v>
                </c:pt>
                <c:pt idx="21">
                  <c:v>44703</c:v>
                </c:pt>
                <c:pt idx="22">
                  <c:v>44704</c:v>
                </c:pt>
                <c:pt idx="23">
                  <c:v>44705</c:v>
                </c:pt>
                <c:pt idx="24">
                  <c:v>44706</c:v>
                </c:pt>
                <c:pt idx="25">
                  <c:v>44707</c:v>
                </c:pt>
                <c:pt idx="26">
                  <c:v>44708</c:v>
                </c:pt>
                <c:pt idx="27">
                  <c:v>44709</c:v>
                </c:pt>
                <c:pt idx="28">
                  <c:v>44710</c:v>
                </c:pt>
                <c:pt idx="29">
                  <c:v>44711</c:v>
                </c:pt>
                <c:pt idx="30">
                  <c:v>44712</c:v>
                </c:pt>
              </c:numCache>
            </c:numRef>
          </c:cat>
          <c:val>
            <c:numRef>
              <c:f>Sheet1!$D$2:$D$32</c:f>
              <c:numCache>
                <c:formatCode>General</c:formatCode>
                <c:ptCount val="31"/>
                <c:pt idx="0">
                  <c:v>8.6679255796675195E-2</c:v>
                </c:pt>
                <c:pt idx="1">
                  <c:v>0</c:v>
                </c:pt>
                <c:pt idx="2">
                  <c:v>2.4770869457518E-2</c:v>
                </c:pt>
                <c:pt idx="3">
                  <c:v>0.32203127419105099</c:v>
                </c:pt>
                <c:pt idx="4">
                  <c:v>1.8579877992134501E-2</c:v>
                </c:pt>
                <c:pt idx="5">
                  <c:v>3.4063109652246598E-2</c:v>
                </c:pt>
                <c:pt idx="6">
                  <c:v>0</c:v>
                </c:pt>
                <c:pt idx="7">
                  <c:v>0</c:v>
                </c:pt>
                <c:pt idx="8">
                  <c:v>4.64597658427802E-2</c:v>
                </c:pt>
                <c:pt idx="9">
                  <c:v>7.7440138772728706E-2</c:v>
                </c:pt>
                <c:pt idx="10">
                  <c:v>0</c:v>
                </c:pt>
                <c:pt idx="11">
                  <c:v>7.7459333849728904E-2</c:v>
                </c:pt>
                <c:pt idx="12">
                  <c:v>9.2959841348537395E-2</c:v>
                </c:pt>
                <c:pt idx="13">
                  <c:v>0</c:v>
                </c:pt>
                <c:pt idx="14">
                  <c:v>1.5493786991416399E-2</c:v>
                </c:pt>
                <c:pt idx="15">
                  <c:v>0</c:v>
                </c:pt>
                <c:pt idx="16">
                  <c:v>0.102274840389264</c:v>
                </c:pt>
                <c:pt idx="17">
                  <c:v>1.8596001859600201E-2</c:v>
                </c:pt>
                <c:pt idx="18">
                  <c:v>4.0292586164145799E-2</c:v>
                </c:pt>
                <c:pt idx="19">
                  <c:v>0.10538060996776601</c:v>
                </c:pt>
                <c:pt idx="20">
                  <c:v>1.85977310768086E-2</c:v>
                </c:pt>
                <c:pt idx="21">
                  <c:v>0</c:v>
                </c:pt>
                <c:pt idx="22">
                  <c:v>9.2997303078210698E-3</c:v>
                </c:pt>
                <c:pt idx="23">
                  <c:v>0</c:v>
                </c:pt>
                <c:pt idx="24">
                  <c:v>1.2400409213504E-2</c:v>
                </c:pt>
                <c:pt idx="25">
                  <c:v>1.55009920634921E-2</c:v>
                </c:pt>
                <c:pt idx="26">
                  <c:v>0</c:v>
                </c:pt>
                <c:pt idx="27">
                  <c:v>2.7913035387526E-2</c:v>
                </c:pt>
                <c:pt idx="28">
                  <c:v>0</c:v>
                </c:pt>
                <c:pt idx="29">
                  <c:v>0</c:v>
                </c:pt>
                <c:pt idx="30">
                  <c:v>4.1359058667824702E-2</c:v>
                </c:pt>
              </c:numCache>
            </c:numRef>
          </c:val>
          <c:smooth val="0"/>
          <c:extLst>
            <c:ext xmlns:c16="http://schemas.microsoft.com/office/drawing/2014/chart" uri="{C3380CC4-5D6E-409C-BE32-E72D297353CC}">
              <c16:uniqueId val="{00000002-BD21-4B89-AB45-10FBA788CDEF}"/>
            </c:ext>
          </c:extLst>
        </c:ser>
        <c:ser>
          <c:idx val="3"/>
          <c:order val="3"/>
          <c:tx>
            <c:strRef>
              <c:f>Sheet1!$E$1</c:f>
              <c:strCache>
                <c:ptCount val="1"/>
                <c:pt idx="0">
                  <c:v>DSV Biathlon</c:v>
                </c:pt>
              </c:strCache>
            </c:strRef>
          </c:tx>
          <c:spPr>
            <a:ln w="28575" cap="rnd">
              <a:solidFill>
                <a:schemeClr val="accent4"/>
              </a:solidFill>
              <a:round/>
            </a:ln>
            <a:effectLst/>
          </c:spPr>
          <c:marker>
            <c:symbol val="none"/>
          </c:marker>
          <c:cat>
            <c:numRef>
              <c:f>Sheet1!$A$2:$A$32</c:f>
              <c:numCache>
                <c:formatCode>m/d/yyyy</c:formatCode>
                <c:ptCount val="31"/>
                <c:pt idx="0">
                  <c:v>44682</c:v>
                </c:pt>
                <c:pt idx="1">
                  <c:v>44683</c:v>
                </c:pt>
                <c:pt idx="2">
                  <c:v>44684</c:v>
                </c:pt>
                <c:pt idx="3">
                  <c:v>44685</c:v>
                </c:pt>
                <c:pt idx="4">
                  <c:v>44686</c:v>
                </c:pt>
                <c:pt idx="5">
                  <c:v>44687</c:v>
                </c:pt>
                <c:pt idx="6">
                  <c:v>44688</c:v>
                </c:pt>
                <c:pt idx="7">
                  <c:v>44689</c:v>
                </c:pt>
                <c:pt idx="8">
                  <c:v>44690</c:v>
                </c:pt>
                <c:pt idx="9">
                  <c:v>44691</c:v>
                </c:pt>
                <c:pt idx="10">
                  <c:v>44692</c:v>
                </c:pt>
                <c:pt idx="11">
                  <c:v>44693</c:v>
                </c:pt>
                <c:pt idx="12">
                  <c:v>44694</c:v>
                </c:pt>
                <c:pt idx="13">
                  <c:v>44695</c:v>
                </c:pt>
                <c:pt idx="14">
                  <c:v>44696</c:v>
                </c:pt>
                <c:pt idx="15">
                  <c:v>44697</c:v>
                </c:pt>
                <c:pt idx="16">
                  <c:v>44698</c:v>
                </c:pt>
                <c:pt idx="17">
                  <c:v>44699</c:v>
                </c:pt>
                <c:pt idx="18">
                  <c:v>44700</c:v>
                </c:pt>
                <c:pt idx="19">
                  <c:v>44701</c:v>
                </c:pt>
                <c:pt idx="20">
                  <c:v>44702</c:v>
                </c:pt>
                <c:pt idx="21">
                  <c:v>44703</c:v>
                </c:pt>
                <c:pt idx="22">
                  <c:v>44704</c:v>
                </c:pt>
                <c:pt idx="23">
                  <c:v>44705</c:v>
                </c:pt>
                <c:pt idx="24">
                  <c:v>44706</c:v>
                </c:pt>
                <c:pt idx="25">
                  <c:v>44707</c:v>
                </c:pt>
                <c:pt idx="26">
                  <c:v>44708</c:v>
                </c:pt>
                <c:pt idx="27">
                  <c:v>44709</c:v>
                </c:pt>
                <c:pt idx="28">
                  <c:v>44710</c:v>
                </c:pt>
                <c:pt idx="29">
                  <c:v>44711</c:v>
                </c:pt>
                <c:pt idx="30">
                  <c:v>44712</c:v>
                </c:pt>
              </c:numCache>
            </c:numRef>
          </c:cat>
          <c:val>
            <c:numRef>
              <c:f>Sheet1!$E$2:$E$32</c:f>
              <c:numCache>
                <c:formatCode>General</c:formatCode>
                <c:ptCount val="31"/>
                <c:pt idx="0">
                  <c:v>0</c:v>
                </c:pt>
                <c:pt idx="1">
                  <c:v>0.27455307879055402</c:v>
                </c:pt>
                <c:pt idx="2">
                  <c:v>0</c:v>
                </c:pt>
                <c:pt idx="3">
                  <c:v>0</c:v>
                </c:pt>
                <c:pt idx="4">
                  <c:v>0</c:v>
                </c:pt>
                <c:pt idx="5">
                  <c:v>0</c:v>
                </c:pt>
                <c:pt idx="6">
                  <c:v>0.39559197513421901</c:v>
                </c:pt>
                <c:pt idx="7">
                  <c:v>0</c:v>
                </c:pt>
                <c:pt idx="8">
                  <c:v>0</c:v>
                </c:pt>
                <c:pt idx="9">
                  <c:v>0</c:v>
                </c:pt>
                <c:pt idx="10">
                  <c:v>0</c:v>
                </c:pt>
                <c:pt idx="11">
                  <c:v>0</c:v>
                </c:pt>
                <c:pt idx="12">
                  <c:v>0</c:v>
                </c:pt>
                <c:pt idx="13">
                  <c:v>0</c:v>
                </c:pt>
                <c:pt idx="14">
                  <c:v>0</c:v>
                </c:pt>
                <c:pt idx="15">
                  <c:v>0.29591025527780201</c:v>
                </c:pt>
                <c:pt idx="16">
                  <c:v>2.0210407299773001</c:v>
                </c:pt>
                <c:pt idx="17">
                  <c:v>0</c:v>
                </c:pt>
                <c:pt idx="18">
                  <c:v>0.30299818024416503</c:v>
                </c:pt>
                <c:pt idx="19">
                  <c:v>0.50354691378746796</c:v>
                </c:pt>
                <c:pt idx="20">
                  <c:v>0</c:v>
                </c:pt>
                <c:pt idx="21">
                  <c:v>0</c:v>
                </c:pt>
                <c:pt idx="22">
                  <c:v>0</c:v>
                </c:pt>
                <c:pt idx="23">
                  <c:v>0.47222320387320199</c:v>
                </c:pt>
                <c:pt idx="24">
                  <c:v>0.36253651870700199</c:v>
                </c:pt>
                <c:pt idx="25">
                  <c:v>0.82259076330414704</c:v>
                </c:pt>
                <c:pt idx="26">
                  <c:v>0.32341012114625001</c:v>
                </c:pt>
                <c:pt idx="27">
                  <c:v>0.32431668154222698</c:v>
                </c:pt>
                <c:pt idx="28">
                  <c:v>0</c:v>
                </c:pt>
                <c:pt idx="29">
                  <c:v>0.154646918991525</c:v>
                </c:pt>
                <c:pt idx="30">
                  <c:v>1.47576041427334</c:v>
                </c:pt>
              </c:numCache>
            </c:numRef>
          </c:val>
          <c:smooth val="0"/>
          <c:extLst>
            <c:ext xmlns:c16="http://schemas.microsoft.com/office/drawing/2014/chart" uri="{C3380CC4-5D6E-409C-BE32-E72D297353CC}">
              <c16:uniqueId val="{00000003-BD21-4B89-AB45-10FBA788CDEF}"/>
            </c:ext>
          </c:extLst>
        </c:ser>
        <c:dLbls>
          <c:showLegendKey val="0"/>
          <c:showVal val="0"/>
          <c:showCatName val="0"/>
          <c:showSerName val="0"/>
          <c:showPercent val="0"/>
          <c:showBubbleSize val="0"/>
        </c:dLbls>
        <c:smooth val="0"/>
        <c:axId val="533864728"/>
        <c:axId val="533862760"/>
      </c:lineChart>
      <c:dateAx>
        <c:axId val="5338647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33862760"/>
        <c:crosses val="autoZero"/>
        <c:auto val="1"/>
        <c:lblOffset val="100"/>
        <c:baseTimeUnit val="days"/>
      </c:dateAx>
      <c:valAx>
        <c:axId val="5338627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338647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Sheet1!$A$2:$A$5</c:f>
              <c:strCache>
                <c:ptCount val="4"/>
                <c:pt idx="0">
                  <c:v>DSV Alpin</c:v>
                </c:pt>
                <c:pt idx="1">
                  <c:v>DSV Nordisch</c:v>
                </c:pt>
                <c:pt idx="2">
                  <c:v>DSV Ski &amp; Berge</c:v>
                </c:pt>
                <c:pt idx="3">
                  <c:v>DSV Biathlon</c:v>
                </c:pt>
              </c:strCache>
            </c:strRef>
          </c:cat>
          <c:val>
            <c:numRef>
              <c:f>Sheet1!$B$2:$B$5</c:f>
              <c:numCache>
                <c:formatCode>General</c:formatCode>
                <c:ptCount val="4"/>
                <c:pt idx="0">
                  <c:v>1592</c:v>
                </c:pt>
                <c:pt idx="1">
                  <c:v>8198</c:v>
                </c:pt>
                <c:pt idx="2">
                  <c:v>391</c:v>
                </c:pt>
                <c:pt idx="3">
                  <c:v>10112</c:v>
                </c:pt>
              </c:numCache>
            </c:numRef>
          </c:val>
          <c:extLst>
            <c:ext xmlns:c16="http://schemas.microsoft.com/office/drawing/2014/chart" uri="{C3380CC4-5D6E-409C-BE32-E72D297353CC}">
              <c16:uniqueId val="{00000000-D7B3-46A8-8A10-69C5FF5E81B5}"/>
            </c:ext>
          </c:extLst>
        </c:ser>
        <c:ser>
          <c:idx val="1"/>
          <c:order val="1"/>
          <c:tx>
            <c:strRef>
              <c:f>Sheet1!$C$1</c:f>
              <c:strCache>
                <c:ptCount val="1"/>
                <c:pt idx="0">
                  <c:v>Love</c:v>
                </c:pt>
              </c:strCache>
            </c:strRef>
          </c:tx>
          <c:spPr>
            <a:solidFill>
              <a:schemeClr val="accent2"/>
            </a:solidFill>
            <a:ln>
              <a:noFill/>
            </a:ln>
            <a:effectLst/>
          </c:spPr>
          <c:invertIfNegative val="0"/>
          <c:cat>
            <c:strRef>
              <c:f>Sheet1!$A$2:$A$5</c:f>
              <c:strCache>
                <c:ptCount val="4"/>
                <c:pt idx="0">
                  <c:v>DSV Alpin</c:v>
                </c:pt>
                <c:pt idx="1">
                  <c:v>DSV Nordisch</c:v>
                </c:pt>
                <c:pt idx="2">
                  <c:v>DSV Ski &amp; Berge</c:v>
                </c:pt>
                <c:pt idx="3">
                  <c:v>DSV Biathlon</c:v>
                </c:pt>
              </c:strCache>
            </c:strRef>
          </c:cat>
          <c:val>
            <c:numRef>
              <c:f>Sheet1!$C$2:$C$5</c:f>
              <c:numCache>
                <c:formatCode>General</c:formatCode>
                <c:ptCount val="4"/>
                <c:pt idx="0">
                  <c:v>12</c:v>
                </c:pt>
                <c:pt idx="1">
                  <c:v>140</c:v>
                </c:pt>
                <c:pt idx="2">
                  <c:v>1</c:v>
                </c:pt>
                <c:pt idx="3">
                  <c:v>119</c:v>
                </c:pt>
              </c:numCache>
            </c:numRef>
          </c:val>
          <c:extLst>
            <c:ext xmlns:c16="http://schemas.microsoft.com/office/drawing/2014/chart" uri="{C3380CC4-5D6E-409C-BE32-E72D297353CC}">
              <c16:uniqueId val="{00000001-D7B3-46A8-8A10-69C5FF5E81B5}"/>
            </c:ext>
          </c:extLst>
        </c:ser>
        <c:ser>
          <c:idx val="2"/>
          <c:order val="2"/>
          <c:tx>
            <c:strRef>
              <c:f>Sheet1!$D$1</c:f>
              <c:strCache>
                <c:ptCount val="1"/>
                <c:pt idx="0">
                  <c:v>Haha</c:v>
                </c:pt>
              </c:strCache>
            </c:strRef>
          </c:tx>
          <c:spPr>
            <a:solidFill>
              <a:schemeClr val="accent3"/>
            </a:solidFill>
            <a:ln>
              <a:noFill/>
            </a:ln>
            <a:effectLst/>
          </c:spPr>
          <c:invertIfNegative val="0"/>
          <c:cat>
            <c:strRef>
              <c:f>Sheet1!$A$2:$A$5</c:f>
              <c:strCache>
                <c:ptCount val="4"/>
                <c:pt idx="0">
                  <c:v>DSV Alpin</c:v>
                </c:pt>
                <c:pt idx="1">
                  <c:v>DSV Nordisch</c:v>
                </c:pt>
                <c:pt idx="2">
                  <c:v>DSV Ski &amp; Berge</c:v>
                </c:pt>
                <c:pt idx="3">
                  <c:v>DSV Biathlon</c:v>
                </c:pt>
              </c:strCache>
            </c:strRef>
          </c:cat>
          <c:val>
            <c:numRef>
              <c:f>Sheet1!$D$2:$D$5</c:f>
              <c:numCache>
                <c:formatCode>General</c:formatCode>
                <c:ptCount val="4"/>
                <c:pt idx="0">
                  <c:v>3</c:v>
                </c:pt>
                <c:pt idx="1">
                  <c:v>1</c:v>
                </c:pt>
                <c:pt idx="2">
                  <c:v>0</c:v>
                </c:pt>
                <c:pt idx="3">
                  <c:v>8</c:v>
                </c:pt>
              </c:numCache>
            </c:numRef>
          </c:val>
          <c:extLst>
            <c:ext xmlns:c16="http://schemas.microsoft.com/office/drawing/2014/chart" uri="{C3380CC4-5D6E-409C-BE32-E72D297353CC}">
              <c16:uniqueId val="{00000002-D7B3-46A8-8A10-69C5FF5E81B5}"/>
            </c:ext>
          </c:extLst>
        </c:ser>
        <c:ser>
          <c:idx val="3"/>
          <c:order val="3"/>
          <c:tx>
            <c:strRef>
              <c:f>Sheet1!$E$1</c:f>
              <c:strCache>
                <c:ptCount val="1"/>
                <c:pt idx="0">
                  <c:v>Wow</c:v>
                </c:pt>
              </c:strCache>
            </c:strRef>
          </c:tx>
          <c:spPr>
            <a:solidFill>
              <a:schemeClr val="accent4"/>
            </a:solidFill>
            <a:ln>
              <a:noFill/>
            </a:ln>
            <a:effectLst/>
          </c:spPr>
          <c:invertIfNegative val="0"/>
          <c:cat>
            <c:strRef>
              <c:f>Sheet1!$A$2:$A$5</c:f>
              <c:strCache>
                <c:ptCount val="4"/>
                <c:pt idx="0">
                  <c:v>DSV Alpin</c:v>
                </c:pt>
                <c:pt idx="1">
                  <c:v>DSV Nordisch</c:v>
                </c:pt>
                <c:pt idx="2">
                  <c:v>DSV Ski &amp; Berge</c:v>
                </c:pt>
                <c:pt idx="3">
                  <c:v>DSV Biathlon</c:v>
                </c:pt>
              </c:strCache>
            </c:strRef>
          </c:cat>
          <c:val>
            <c:numRef>
              <c:f>Sheet1!$E$2:$E$5</c:f>
              <c:numCache>
                <c:formatCode>General</c:formatCode>
                <c:ptCount val="4"/>
                <c:pt idx="0">
                  <c:v>2</c:v>
                </c:pt>
                <c:pt idx="1">
                  <c:v>32</c:v>
                </c:pt>
                <c:pt idx="2">
                  <c:v>0</c:v>
                </c:pt>
                <c:pt idx="3">
                  <c:v>13</c:v>
                </c:pt>
              </c:numCache>
            </c:numRef>
          </c:val>
          <c:extLst>
            <c:ext xmlns:c16="http://schemas.microsoft.com/office/drawing/2014/chart" uri="{C3380CC4-5D6E-409C-BE32-E72D297353CC}">
              <c16:uniqueId val="{00000003-D7B3-46A8-8A10-69C5FF5E81B5}"/>
            </c:ext>
          </c:extLst>
        </c:ser>
        <c:ser>
          <c:idx val="4"/>
          <c:order val="4"/>
          <c:tx>
            <c:strRef>
              <c:f>Sheet1!$F$1</c:f>
              <c:strCache>
                <c:ptCount val="1"/>
                <c:pt idx="0">
                  <c:v>Sad</c:v>
                </c:pt>
              </c:strCache>
            </c:strRef>
          </c:tx>
          <c:spPr>
            <a:solidFill>
              <a:schemeClr val="accent5"/>
            </a:solidFill>
            <a:ln>
              <a:noFill/>
            </a:ln>
            <a:effectLst/>
          </c:spPr>
          <c:invertIfNegative val="0"/>
          <c:cat>
            <c:strRef>
              <c:f>Sheet1!$A$2:$A$5</c:f>
              <c:strCache>
                <c:ptCount val="4"/>
                <c:pt idx="0">
                  <c:v>DSV Alpin</c:v>
                </c:pt>
                <c:pt idx="1">
                  <c:v>DSV Nordisch</c:v>
                </c:pt>
                <c:pt idx="2">
                  <c:v>DSV Ski &amp; Berge</c:v>
                </c:pt>
                <c:pt idx="3">
                  <c:v>DSV Biathlon</c:v>
                </c:pt>
              </c:strCache>
            </c:strRef>
          </c:cat>
          <c:val>
            <c:numRef>
              <c:f>Sheet1!$F$2:$F$5</c:f>
              <c:numCache>
                <c:formatCode>General</c:formatCode>
                <c:ptCount val="4"/>
                <c:pt idx="0">
                  <c:v>142</c:v>
                </c:pt>
                <c:pt idx="1">
                  <c:v>369</c:v>
                </c:pt>
                <c:pt idx="2">
                  <c:v>0</c:v>
                </c:pt>
                <c:pt idx="3">
                  <c:v>1</c:v>
                </c:pt>
              </c:numCache>
            </c:numRef>
          </c:val>
          <c:extLst>
            <c:ext xmlns:c16="http://schemas.microsoft.com/office/drawing/2014/chart" uri="{C3380CC4-5D6E-409C-BE32-E72D297353CC}">
              <c16:uniqueId val="{00000004-D7B3-46A8-8A10-69C5FF5E81B5}"/>
            </c:ext>
          </c:extLst>
        </c:ser>
        <c:ser>
          <c:idx val="5"/>
          <c:order val="5"/>
          <c:tx>
            <c:strRef>
              <c:f>Sheet1!$G$1</c:f>
              <c:strCache>
                <c:ptCount val="1"/>
                <c:pt idx="0">
                  <c:v>Angry</c:v>
                </c:pt>
              </c:strCache>
            </c:strRef>
          </c:tx>
          <c:spPr>
            <a:solidFill>
              <a:schemeClr val="accent6"/>
            </a:solidFill>
            <a:ln>
              <a:noFill/>
            </a:ln>
            <a:effectLst/>
          </c:spPr>
          <c:invertIfNegative val="0"/>
          <c:cat>
            <c:strRef>
              <c:f>Sheet1!$A$2:$A$5</c:f>
              <c:strCache>
                <c:ptCount val="4"/>
                <c:pt idx="0">
                  <c:v>DSV Alpin</c:v>
                </c:pt>
                <c:pt idx="1">
                  <c:v>DSV Nordisch</c:v>
                </c:pt>
                <c:pt idx="2">
                  <c:v>DSV Ski &amp; Berge</c:v>
                </c:pt>
                <c:pt idx="3">
                  <c:v>DSV Biathlon</c:v>
                </c:pt>
              </c:strCache>
            </c:strRef>
          </c:cat>
          <c:val>
            <c:numRef>
              <c:f>Sheet1!$G$2:$G$5</c:f>
              <c:numCache>
                <c:formatCode>General</c:formatCode>
                <c:ptCount val="4"/>
                <c:pt idx="0">
                  <c:v>20</c:v>
                </c:pt>
                <c:pt idx="1">
                  <c:v>0</c:v>
                </c:pt>
                <c:pt idx="2">
                  <c:v>0</c:v>
                </c:pt>
                <c:pt idx="3">
                  <c:v>2</c:v>
                </c:pt>
              </c:numCache>
            </c:numRef>
          </c:val>
          <c:extLst>
            <c:ext xmlns:c16="http://schemas.microsoft.com/office/drawing/2014/chart" uri="{C3380CC4-5D6E-409C-BE32-E72D297353CC}">
              <c16:uniqueId val="{00000005-D7B3-46A8-8A10-69C5FF5E81B5}"/>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Sheet1!$A$2:$A$5</c:f>
              <c:strCache>
                <c:ptCount val="4"/>
                <c:pt idx="0">
                  <c:v>DSV Alpin</c:v>
                </c:pt>
                <c:pt idx="1">
                  <c:v>DSV Nordisch</c:v>
                </c:pt>
                <c:pt idx="2">
                  <c:v>DSV Ski &amp; Berge</c:v>
                </c:pt>
                <c:pt idx="3">
                  <c:v>DSV Biathlon</c:v>
                </c:pt>
              </c:strCache>
            </c:strRef>
          </c:cat>
          <c:val>
            <c:numRef>
              <c:f>Sheet1!$H$2:$H$5</c:f>
              <c:numCache>
                <c:formatCode>General</c:formatCode>
                <c:ptCount val="4"/>
                <c:pt idx="0">
                  <c:v>80</c:v>
                </c:pt>
                <c:pt idx="1">
                  <c:v>521</c:v>
                </c:pt>
                <c:pt idx="2">
                  <c:v>5</c:v>
                </c:pt>
                <c:pt idx="3">
                  <c:v>604</c:v>
                </c:pt>
              </c:numCache>
            </c:numRef>
          </c:val>
          <c:extLst>
            <c:ext xmlns:c16="http://schemas.microsoft.com/office/drawing/2014/chart" uri="{C3380CC4-5D6E-409C-BE32-E72D297353CC}">
              <c16:uniqueId val="{00000006-D7B3-46A8-8A10-69C5FF5E81B5}"/>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Sheet1!$A$2:$A$5</c:f>
              <c:strCache>
                <c:ptCount val="4"/>
                <c:pt idx="0">
                  <c:v>DSV Alpin</c:v>
                </c:pt>
                <c:pt idx="1">
                  <c:v>DSV Nordisch</c:v>
                </c:pt>
                <c:pt idx="2">
                  <c:v>DSV Ski &amp; Berge</c:v>
                </c:pt>
                <c:pt idx="3">
                  <c:v>DSV Biathlon</c:v>
                </c:pt>
              </c:strCache>
            </c:strRef>
          </c:cat>
          <c:val>
            <c:numRef>
              <c:f>Sheet1!$I$2:$I$5</c:f>
              <c:numCache>
                <c:formatCode>General</c:formatCode>
                <c:ptCount val="4"/>
                <c:pt idx="0">
                  <c:v>23</c:v>
                </c:pt>
                <c:pt idx="1">
                  <c:v>170</c:v>
                </c:pt>
                <c:pt idx="2">
                  <c:v>26</c:v>
                </c:pt>
                <c:pt idx="3">
                  <c:v>153</c:v>
                </c:pt>
              </c:numCache>
            </c:numRef>
          </c:val>
          <c:extLst>
            <c:ext xmlns:c16="http://schemas.microsoft.com/office/drawing/2014/chart" uri="{C3380CC4-5D6E-409C-BE32-E72D297353CC}">
              <c16:uniqueId val="{00000007-D7B3-46A8-8A10-69C5FF5E81B5}"/>
            </c:ext>
          </c:extLst>
        </c:ser>
        <c:dLbls>
          <c:showLegendKey val="0"/>
          <c:showVal val="0"/>
          <c:showCatName val="0"/>
          <c:showSerName val="0"/>
          <c:showPercent val="0"/>
          <c:showBubbleSize val="0"/>
        </c:dLbls>
        <c:gapWidth val="150"/>
        <c:overlap val="100"/>
        <c:axId val="533857840"/>
        <c:axId val="533864072"/>
      </c:barChart>
      <c:catAx>
        <c:axId val="5338578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33864072"/>
        <c:crosses val="autoZero"/>
        <c:auto val="1"/>
        <c:lblAlgn val="ctr"/>
        <c:lblOffset val="100"/>
        <c:noMultiLvlLbl val="0"/>
      </c:catAx>
      <c:valAx>
        <c:axId val="53386407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338578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DSV Alpin</c:v>
                </c:pt>
              </c:strCache>
            </c:strRef>
          </c:tx>
          <c:spPr>
            <a:ln w="28575" cap="rnd">
              <a:solidFill>
                <a:schemeClr val="accent1"/>
              </a:solidFill>
              <a:round/>
            </a:ln>
            <a:effectLst/>
          </c:spPr>
          <c:marker>
            <c:symbol val="none"/>
          </c:marker>
          <c:cat>
            <c:numRef>
              <c:f>Sheet1!$A$2:$A$32</c:f>
              <c:numCache>
                <c:formatCode>m/d/yyyy</c:formatCode>
                <c:ptCount val="31"/>
                <c:pt idx="0">
                  <c:v>44682</c:v>
                </c:pt>
                <c:pt idx="1">
                  <c:v>44683</c:v>
                </c:pt>
                <c:pt idx="2">
                  <c:v>44684</c:v>
                </c:pt>
                <c:pt idx="3">
                  <c:v>44685</c:v>
                </c:pt>
                <c:pt idx="4">
                  <c:v>44686</c:v>
                </c:pt>
                <c:pt idx="5">
                  <c:v>44687</c:v>
                </c:pt>
                <c:pt idx="6">
                  <c:v>44688</c:v>
                </c:pt>
                <c:pt idx="7">
                  <c:v>44689</c:v>
                </c:pt>
                <c:pt idx="8">
                  <c:v>44690</c:v>
                </c:pt>
                <c:pt idx="9">
                  <c:v>44691</c:v>
                </c:pt>
                <c:pt idx="10">
                  <c:v>44692</c:v>
                </c:pt>
                <c:pt idx="11">
                  <c:v>44693</c:v>
                </c:pt>
                <c:pt idx="12">
                  <c:v>44694</c:v>
                </c:pt>
                <c:pt idx="13">
                  <c:v>44695</c:v>
                </c:pt>
                <c:pt idx="14">
                  <c:v>44696</c:v>
                </c:pt>
                <c:pt idx="15">
                  <c:v>44697</c:v>
                </c:pt>
                <c:pt idx="16">
                  <c:v>44698</c:v>
                </c:pt>
                <c:pt idx="17">
                  <c:v>44699</c:v>
                </c:pt>
                <c:pt idx="18">
                  <c:v>44700</c:v>
                </c:pt>
                <c:pt idx="19">
                  <c:v>44701</c:v>
                </c:pt>
                <c:pt idx="20">
                  <c:v>44702</c:v>
                </c:pt>
                <c:pt idx="21">
                  <c:v>44703</c:v>
                </c:pt>
                <c:pt idx="22">
                  <c:v>44704</c:v>
                </c:pt>
                <c:pt idx="23">
                  <c:v>44705</c:v>
                </c:pt>
                <c:pt idx="24">
                  <c:v>44706</c:v>
                </c:pt>
                <c:pt idx="25">
                  <c:v>44707</c:v>
                </c:pt>
                <c:pt idx="26">
                  <c:v>44708</c:v>
                </c:pt>
                <c:pt idx="27">
                  <c:v>44709</c:v>
                </c:pt>
                <c:pt idx="28">
                  <c:v>44710</c:v>
                </c:pt>
                <c:pt idx="29">
                  <c:v>44711</c:v>
                </c:pt>
                <c:pt idx="30">
                  <c:v>44712</c:v>
                </c:pt>
              </c:numCache>
            </c:numRef>
          </c:cat>
          <c:val>
            <c:numRef>
              <c:f>Sheet1!$B$2:$B$32</c:f>
              <c:numCache>
                <c:formatCode>General</c:formatCode>
                <c:ptCount val="31"/>
                <c:pt idx="0">
                  <c:v>25599</c:v>
                </c:pt>
                <c:pt idx="1">
                  <c:v>8095</c:v>
                </c:pt>
                <c:pt idx="2">
                  <c:v>8594</c:v>
                </c:pt>
                <c:pt idx="3">
                  <c:v>2573</c:v>
                </c:pt>
                <c:pt idx="4">
                  <c:v>1571</c:v>
                </c:pt>
                <c:pt idx="5">
                  <c:v>10732</c:v>
                </c:pt>
                <c:pt idx="6">
                  <c:v>14102</c:v>
                </c:pt>
                <c:pt idx="7">
                  <c:v>5492</c:v>
                </c:pt>
                <c:pt idx="8">
                  <c:v>2261</c:v>
                </c:pt>
                <c:pt idx="9">
                  <c:v>1227</c:v>
                </c:pt>
                <c:pt idx="10">
                  <c:v>1823</c:v>
                </c:pt>
                <c:pt idx="11">
                  <c:v>9386</c:v>
                </c:pt>
                <c:pt idx="12">
                  <c:v>14653</c:v>
                </c:pt>
                <c:pt idx="13">
                  <c:v>3702</c:v>
                </c:pt>
                <c:pt idx="14">
                  <c:v>4112</c:v>
                </c:pt>
                <c:pt idx="15">
                  <c:v>3269</c:v>
                </c:pt>
                <c:pt idx="16">
                  <c:v>2231</c:v>
                </c:pt>
                <c:pt idx="17">
                  <c:v>731</c:v>
                </c:pt>
                <c:pt idx="18">
                  <c:v>14149</c:v>
                </c:pt>
                <c:pt idx="19">
                  <c:v>13285</c:v>
                </c:pt>
                <c:pt idx="20">
                  <c:v>4469</c:v>
                </c:pt>
                <c:pt idx="21">
                  <c:v>2929</c:v>
                </c:pt>
                <c:pt idx="22">
                  <c:v>14778</c:v>
                </c:pt>
                <c:pt idx="23">
                  <c:v>7259</c:v>
                </c:pt>
                <c:pt idx="24">
                  <c:v>13417</c:v>
                </c:pt>
                <c:pt idx="25">
                  <c:v>18382</c:v>
                </c:pt>
                <c:pt idx="26">
                  <c:v>5049</c:v>
                </c:pt>
                <c:pt idx="27">
                  <c:v>4315</c:v>
                </c:pt>
                <c:pt idx="28">
                  <c:v>3122</c:v>
                </c:pt>
                <c:pt idx="29">
                  <c:v>1396</c:v>
                </c:pt>
                <c:pt idx="30">
                  <c:v>16418</c:v>
                </c:pt>
              </c:numCache>
            </c:numRef>
          </c:val>
          <c:smooth val="0"/>
          <c:extLst>
            <c:ext xmlns:c16="http://schemas.microsoft.com/office/drawing/2014/chart" uri="{C3380CC4-5D6E-409C-BE32-E72D297353CC}">
              <c16:uniqueId val="{00000000-190B-4F09-AF1B-B8C325485D4D}"/>
            </c:ext>
          </c:extLst>
        </c:ser>
        <c:ser>
          <c:idx val="1"/>
          <c:order val="1"/>
          <c:tx>
            <c:strRef>
              <c:f>Sheet1!$C$1</c:f>
              <c:strCache>
                <c:ptCount val="1"/>
                <c:pt idx="0">
                  <c:v>DSV Nordisch</c:v>
                </c:pt>
              </c:strCache>
            </c:strRef>
          </c:tx>
          <c:spPr>
            <a:ln w="28575" cap="rnd">
              <a:solidFill>
                <a:schemeClr val="accent2"/>
              </a:solidFill>
              <a:round/>
            </a:ln>
            <a:effectLst/>
          </c:spPr>
          <c:marker>
            <c:symbol val="none"/>
          </c:marker>
          <c:cat>
            <c:numRef>
              <c:f>Sheet1!$A$2:$A$32</c:f>
              <c:numCache>
                <c:formatCode>m/d/yyyy</c:formatCode>
                <c:ptCount val="31"/>
                <c:pt idx="0">
                  <c:v>44682</c:v>
                </c:pt>
                <c:pt idx="1">
                  <c:v>44683</c:v>
                </c:pt>
                <c:pt idx="2">
                  <c:v>44684</c:v>
                </c:pt>
                <c:pt idx="3">
                  <c:v>44685</c:v>
                </c:pt>
                <c:pt idx="4">
                  <c:v>44686</c:v>
                </c:pt>
                <c:pt idx="5">
                  <c:v>44687</c:v>
                </c:pt>
                <c:pt idx="6">
                  <c:v>44688</c:v>
                </c:pt>
                <c:pt idx="7">
                  <c:v>44689</c:v>
                </c:pt>
                <c:pt idx="8">
                  <c:v>44690</c:v>
                </c:pt>
                <c:pt idx="9">
                  <c:v>44691</c:v>
                </c:pt>
                <c:pt idx="10">
                  <c:v>44692</c:v>
                </c:pt>
                <c:pt idx="11">
                  <c:v>44693</c:v>
                </c:pt>
                <c:pt idx="12">
                  <c:v>44694</c:v>
                </c:pt>
                <c:pt idx="13">
                  <c:v>44695</c:v>
                </c:pt>
                <c:pt idx="14">
                  <c:v>44696</c:v>
                </c:pt>
                <c:pt idx="15">
                  <c:v>44697</c:v>
                </c:pt>
                <c:pt idx="16">
                  <c:v>44698</c:v>
                </c:pt>
                <c:pt idx="17">
                  <c:v>44699</c:v>
                </c:pt>
                <c:pt idx="18">
                  <c:v>44700</c:v>
                </c:pt>
                <c:pt idx="19">
                  <c:v>44701</c:v>
                </c:pt>
                <c:pt idx="20">
                  <c:v>44702</c:v>
                </c:pt>
                <c:pt idx="21">
                  <c:v>44703</c:v>
                </c:pt>
                <c:pt idx="22">
                  <c:v>44704</c:v>
                </c:pt>
                <c:pt idx="23">
                  <c:v>44705</c:v>
                </c:pt>
                <c:pt idx="24">
                  <c:v>44706</c:v>
                </c:pt>
                <c:pt idx="25">
                  <c:v>44707</c:v>
                </c:pt>
                <c:pt idx="26">
                  <c:v>44708</c:v>
                </c:pt>
                <c:pt idx="27">
                  <c:v>44709</c:v>
                </c:pt>
                <c:pt idx="28">
                  <c:v>44710</c:v>
                </c:pt>
                <c:pt idx="29">
                  <c:v>44711</c:v>
                </c:pt>
                <c:pt idx="30">
                  <c:v>44712</c:v>
                </c:pt>
              </c:numCache>
            </c:numRef>
          </c:cat>
          <c:val>
            <c:numRef>
              <c:f>Sheet1!$C$2:$C$32</c:f>
              <c:numCache>
                <c:formatCode>General</c:formatCode>
                <c:ptCount val="31"/>
                <c:pt idx="0">
                  <c:v>14530</c:v>
                </c:pt>
                <c:pt idx="1">
                  <c:v>11827</c:v>
                </c:pt>
                <c:pt idx="2">
                  <c:v>40769</c:v>
                </c:pt>
                <c:pt idx="3">
                  <c:v>28676</c:v>
                </c:pt>
                <c:pt idx="4">
                  <c:v>18878</c:v>
                </c:pt>
                <c:pt idx="5">
                  <c:v>43563</c:v>
                </c:pt>
                <c:pt idx="6">
                  <c:v>39983</c:v>
                </c:pt>
                <c:pt idx="7">
                  <c:v>20802</c:v>
                </c:pt>
                <c:pt idx="8">
                  <c:v>9814</c:v>
                </c:pt>
                <c:pt idx="9">
                  <c:v>11610</c:v>
                </c:pt>
                <c:pt idx="10">
                  <c:v>17596</c:v>
                </c:pt>
                <c:pt idx="11">
                  <c:v>5829</c:v>
                </c:pt>
                <c:pt idx="12">
                  <c:v>5897</c:v>
                </c:pt>
                <c:pt idx="13">
                  <c:v>11020</c:v>
                </c:pt>
                <c:pt idx="14">
                  <c:v>5959</c:v>
                </c:pt>
                <c:pt idx="15">
                  <c:v>4032</c:v>
                </c:pt>
                <c:pt idx="16">
                  <c:v>4307</c:v>
                </c:pt>
                <c:pt idx="17">
                  <c:v>5573</c:v>
                </c:pt>
                <c:pt idx="18">
                  <c:v>18021</c:v>
                </c:pt>
                <c:pt idx="19">
                  <c:v>30032</c:v>
                </c:pt>
                <c:pt idx="20">
                  <c:v>42809</c:v>
                </c:pt>
                <c:pt idx="21">
                  <c:v>33995</c:v>
                </c:pt>
                <c:pt idx="22">
                  <c:v>24348</c:v>
                </c:pt>
                <c:pt idx="23">
                  <c:v>6954</c:v>
                </c:pt>
                <c:pt idx="24">
                  <c:v>17548</c:v>
                </c:pt>
                <c:pt idx="25">
                  <c:v>9899</c:v>
                </c:pt>
                <c:pt idx="26">
                  <c:v>3434</c:v>
                </c:pt>
                <c:pt idx="27">
                  <c:v>6583</c:v>
                </c:pt>
                <c:pt idx="28">
                  <c:v>3131</c:v>
                </c:pt>
                <c:pt idx="29">
                  <c:v>27107</c:v>
                </c:pt>
                <c:pt idx="30">
                  <c:v>30778</c:v>
                </c:pt>
              </c:numCache>
            </c:numRef>
          </c:val>
          <c:smooth val="0"/>
          <c:extLst>
            <c:ext xmlns:c16="http://schemas.microsoft.com/office/drawing/2014/chart" uri="{C3380CC4-5D6E-409C-BE32-E72D297353CC}">
              <c16:uniqueId val="{00000001-190B-4F09-AF1B-B8C325485D4D}"/>
            </c:ext>
          </c:extLst>
        </c:ser>
        <c:ser>
          <c:idx val="2"/>
          <c:order val="2"/>
          <c:tx>
            <c:strRef>
              <c:f>Sheet1!$D$1</c:f>
              <c:strCache>
                <c:ptCount val="1"/>
                <c:pt idx="0">
                  <c:v>DSV Ski &amp; Berge</c:v>
                </c:pt>
              </c:strCache>
            </c:strRef>
          </c:tx>
          <c:spPr>
            <a:ln w="28575" cap="rnd">
              <a:solidFill>
                <a:schemeClr val="accent3"/>
              </a:solidFill>
              <a:round/>
            </a:ln>
            <a:effectLst/>
          </c:spPr>
          <c:marker>
            <c:symbol val="none"/>
          </c:marker>
          <c:cat>
            <c:numRef>
              <c:f>Sheet1!$A$2:$A$32</c:f>
              <c:numCache>
                <c:formatCode>m/d/yyyy</c:formatCode>
                <c:ptCount val="31"/>
                <c:pt idx="0">
                  <c:v>44682</c:v>
                </c:pt>
                <c:pt idx="1">
                  <c:v>44683</c:v>
                </c:pt>
                <c:pt idx="2">
                  <c:v>44684</c:v>
                </c:pt>
                <c:pt idx="3">
                  <c:v>44685</c:v>
                </c:pt>
                <c:pt idx="4">
                  <c:v>44686</c:v>
                </c:pt>
                <c:pt idx="5">
                  <c:v>44687</c:v>
                </c:pt>
                <c:pt idx="6">
                  <c:v>44688</c:v>
                </c:pt>
                <c:pt idx="7">
                  <c:v>44689</c:v>
                </c:pt>
                <c:pt idx="8">
                  <c:v>44690</c:v>
                </c:pt>
                <c:pt idx="9">
                  <c:v>44691</c:v>
                </c:pt>
                <c:pt idx="10">
                  <c:v>44692</c:v>
                </c:pt>
                <c:pt idx="11">
                  <c:v>44693</c:v>
                </c:pt>
                <c:pt idx="12">
                  <c:v>44694</c:v>
                </c:pt>
                <c:pt idx="13">
                  <c:v>44695</c:v>
                </c:pt>
                <c:pt idx="14">
                  <c:v>44696</c:v>
                </c:pt>
                <c:pt idx="15">
                  <c:v>44697</c:v>
                </c:pt>
                <c:pt idx="16">
                  <c:v>44698</c:v>
                </c:pt>
                <c:pt idx="17">
                  <c:v>44699</c:v>
                </c:pt>
                <c:pt idx="18">
                  <c:v>44700</c:v>
                </c:pt>
                <c:pt idx="19">
                  <c:v>44701</c:v>
                </c:pt>
                <c:pt idx="20">
                  <c:v>44702</c:v>
                </c:pt>
                <c:pt idx="21">
                  <c:v>44703</c:v>
                </c:pt>
                <c:pt idx="22">
                  <c:v>44704</c:v>
                </c:pt>
                <c:pt idx="23">
                  <c:v>44705</c:v>
                </c:pt>
                <c:pt idx="24">
                  <c:v>44706</c:v>
                </c:pt>
                <c:pt idx="25">
                  <c:v>44707</c:v>
                </c:pt>
                <c:pt idx="26">
                  <c:v>44708</c:v>
                </c:pt>
                <c:pt idx="27">
                  <c:v>44709</c:v>
                </c:pt>
                <c:pt idx="28">
                  <c:v>44710</c:v>
                </c:pt>
                <c:pt idx="29">
                  <c:v>44711</c:v>
                </c:pt>
                <c:pt idx="30">
                  <c:v>44712</c:v>
                </c:pt>
              </c:numCache>
            </c:numRef>
          </c:cat>
          <c:val>
            <c:numRef>
              <c:f>Sheet1!$D$2:$D$32</c:f>
              <c:numCache>
                <c:formatCode>General</c:formatCode>
                <c:ptCount val="31"/>
                <c:pt idx="0">
                  <c:v>124443</c:v>
                </c:pt>
                <c:pt idx="1">
                  <c:v>99157</c:v>
                </c:pt>
                <c:pt idx="2">
                  <c:v>92702</c:v>
                </c:pt>
                <c:pt idx="3">
                  <c:v>100430</c:v>
                </c:pt>
                <c:pt idx="4">
                  <c:v>77570</c:v>
                </c:pt>
                <c:pt idx="5">
                  <c:v>83924</c:v>
                </c:pt>
                <c:pt idx="6">
                  <c:v>91936</c:v>
                </c:pt>
                <c:pt idx="7">
                  <c:v>78968</c:v>
                </c:pt>
                <c:pt idx="8">
                  <c:v>4607</c:v>
                </c:pt>
                <c:pt idx="9">
                  <c:v>7772</c:v>
                </c:pt>
                <c:pt idx="10">
                  <c:v>1320</c:v>
                </c:pt>
                <c:pt idx="11">
                  <c:v>3324</c:v>
                </c:pt>
                <c:pt idx="12">
                  <c:v>3560</c:v>
                </c:pt>
                <c:pt idx="13">
                  <c:v>1784</c:v>
                </c:pt>
                <c:pt idx="14">
                  <c:v>2363</c:v>
                </c:pt>
                <c:pt idx="15">
                  <c:v>782</c:v>
                </c:pt>
                <c:pt idx="16">
                  <c:v>4082</c:v>
                </c:pt>
                <c:pt idx="17">
                  <c:v>3140</c:v>
                </c:pt>
                <c:pt idx="18">
                  <c:v>4053</c:v>
                </c:pt>
                <c:pt idx="19">
                  <c:v>3770</c:v>
                </c:pt>
                <c:pt idx="20">
                  <c:v>2667</c:v>
                </c:pt>
                <c:pt idx="21">
                  <c:v>1495</c:v>
                </c:pt>
                <c:pt idx="22">
                  <c:v>1673</c:v>
                </c:pt>
                <c:pt idx="23">
                  <c:v>832</c:v>
                </c:pt>
                <c:pt idx="24">
                  <c:v>1593</c:v>
                </c:pt>
                <c:pt idx="25">
                  <c:v>1993</c:v>
                </c:pt>
                <c:pt idx="26">
                  <c:v>760</c:v>
                </c:pt>
                <c:pt idx="27">
                  <c:v>2511</c:v>
                </c:pt>
                <c:pt idx="28">
                  <c:v>841</c:v>
                </c:pt>
                <c:pt idx="29">
                  <c:v>342</c:v>
                </c:pt>
                <c:pt idx="30">
                  <c:v>2726</c:v>
                </c:pt>
              </c:numCache>
            </c:numRef>
          </c:val>
          <c:smooth val="0"/>
          <c:extLst>
            <c:ext xmlns:c16="http://schemas.microsoft.com/office/drawing/2014/chart" uri="{C3380CC4-5D6E-409C-BE32-E72D297353CC}">
              <c16:uniqueId val="{00000002-190B-4F09-AF1B-B8C325485D4D}"/>
            </c:ext>
          </c:extLst>
        </c:ser>
        <c:ser>
          <c:idx val="3"/>
          <c:order val="3"/>
          <c:tx>
            <c:strRef>
              <c:f>Sheet1!$E$1</c:f>
              <c:strCache>
                <c:ptCount val="1"/>
                <c:pt idx="0">
                  <c:v>DSV Biathlon</c:v>
                </c:pt>
              </c:strCache>
            </c:strRef>
          </c:tx>
          <c:spPr>
            <a:ln w="28575" cap="rnd">
              <a:solidFill>
                <a:schemeClr val="accent4"/>
              </a:solidFill>
              <a:round/>
            </a:ln>
            <a:effectLst/>
          </c:spPr>
          <c:marker>
            <c:symbol val="none"/>
          </c:marker>
          <c:cat>
            <c:numRef>
              <c:f>Sheet1!$A$2:$A$32</c:f>
              <c:numCache>
                <c:formatCode>m/d/yyyy</c:formatCode>
                <c:ptCount val="31"/>
                <c:pt idx="0">
                  <c:v>44682</c:v>
                </c:pt>
                <c:pt idx="1">
                  <c:v>44683</c:v>
                </c:pt>
                <c:pt idx="2">
                  <c:v>44684</c:v>
                </c:pt>
                <c:pt idx="3">
                  <c:v>44685</c:v>
                </c:pt>
                <c:pt idx="4">
                  <c:v>44686</c:v>
                </c:pt>
                <c:pt idx="5">
                  <c:v>44687</c:v>
                </c:pt>
                <c:pt idx="6">
                  <c:v>44688</c:v>
                </c:pt>
                <c:pt idx="7">
                  <c:v>44689</c:v>
                </c:pt>
                <c:pt idx="8">
                  <c:v>44690</c:v>
                </c:pt>
                <c:pt idx="9">
                  <c:v>44691</c:v>
                </c:pt>
                <c:pt idx="10">
                  <c:v>44692</c:v>
                </c:pt>
                <c:pt idx="11">
                  <c:v>44693</c:v>
                </c:pt>
                <c:pt idx="12">
                  <c:v>44694</c:v>
                </c:pt>
                <c:pt idx="13">
                  <c:v>44695</c:v>
                </c:pt>
                <c:pt idx="14">
                  <c:v>44696</c:v>
                </c:pt>
                <c:pt idx="15">
                  <c:v>44697</c:v>
                </c:pt>
                <c:pt idx="16">
                  <c:v>44698</c:v>
                </c:pt>
                <c:pt idx="17">
                  <c:v>44699</c:v>
                </c:pt>
                <c:pt idx="18">
                  <c:v>44700</c:v>
                </c:pt>
                <c:pt idx="19">
                  <c:v>44701</c:v>
                </c:pt>
                <c:pt idx="20">
                  <c:v>44702</c:v>
                </c:pt>
                <c:pt idx="21">
                  <c:v>44703</c:v>
                </c:pt>
                <c:pt idx="22">
                  <c:v>44704</c:v>
                </c:pt>
                <c:pt idx="23">
                  <c:v>44705</c:v>
                </c:pt>
                <c:pt idx="24">
                  <c:v>44706</c:v>
                </c:pt>
                <c:pt idx="25">
                  <c:v>44707</c:v>
                </c:pt>
                <c:pt idx="26">
                  <c:v>44708</c:v>
                </c:pt>
                <c:pt idx="27">
                  <c:v>44709</c:v>
                </c:pt>
                <c:pt idx="28">
                  <c:v>44710</c:v>
                </c:pt>
                <c:pt idx="29">
                  <c:v>44711</c:v>
                </c:pt>
                <c:pt idx="30">
                  <c:v>44712</c:v>
                </c:pt>
              </c:numCache>
            </c:numRef>
          </c:cat>
          <c:val>
            <c:numRef>
              <c:f>Sheet1!$E$2:$E$32</c:f>
              <c:numCache>
                <c:formatCode>General</c:formatCode>
                <c:ptCount val="31"/>
                <c:pt idx="0">
                  <c:v>56927</c:v>
                </c:pt>
                <c:pt idx="1">
                  <c:v>68291</c:v>
                </c:pt>
                <c:pt idx="2">
                  <c:v>124655</c:v>
                </c:pt>
                <c:pt idx="3">
                  <c:v>160517</c:v>
                </c:pt>
                <c:pt idx="4">
                  <c:v>123472</c:v>
                </c:pt>
                <c:pt idx="5">
                  <c:v>105767</c:v>
                </c:pt>
                <c:pt idx="6">
                  <c:v>143631</c:v>
                </c:pt>
                <c:pt idx="7">
                  <c:v>151519</c:v>
                </c:pt>
                <c:pt idx="8">
                  <c:v>109164</c:v>
                </c:pt>
                <c:pt idx="9">
                  <c:v>90644</c:v>
                </c:pt>
                <c:pt idx="10">
                  <c:v>847</c:v>
                </c:pt>
                <c:pt idx="11">
                  <c:v>740</c:v>
                </c:pt>
                <c:pt idx="12">
                  <c:v>709</c:v>
                </c:pt>
                <c:pt idx="13">
                  <c:v>3094</c:v>
                </c:pt>
                <c:pt idx="14">
                  <c:v>1081</c:v>
                </c:pt>
                <c:pt idx="15">
                  <c:v>27537</c:v>
                </c:pt>
                <c:pt idx="16">
                  <c:v>32874</c:v>
                </c:pt>
                <c:pt idx="17">
                  <c:v>7729</c:v>
                </c:pt>
                <c:pt idx="18">
                  <c:v>26411</c:v>
                </c:pt>
                <c:pt idx="19">
                  <c:v>42532</c:v>
                </c:pt>
                <c:pt idx="20">
                  <c:v>11499</c:v>
                </c:pt>
                <c:pt idx="21">
                  <c:v>8833</c:v>
                </c:pt>
                <c:pt idx="22">
                  <c:v>3488</c:v>
                </c:pt>
                <c:pt idx="23">
                  <c:v>45669</c:v>
                </c:pt>
                <c:pt idx="24">
                  <c:v>38368</c:v>
                </c:pt>
                <c:pt idx="25">
                  <c:v>46062</c:v>
                </c:pt>
                <c:pt idx="26">
                  <c:v>57490</c:v>
                </c:pt>
                <c:pt idx="27">
                  <c:v>277349</c:v>
                </c:pt>
                <c:pt idx="28">
                  <c:v>415822</c:v>
                </c:pt>
                <c:pt idx="29">
                  <c:v>359792</c:v>
                </c:pt>
                <c:pt idx="30">
                  <c:v>352343</c:v>
                </c:pt>
              </c:numCache>
            </c:numRef>
          </c:val>
          <c:smooth val="0"/>
          <c:extLst>
            <c:ext xmlns:c16="http://schemas.microsoft.com/office/drawing/2014/chart" uri="{C3380CC4-5D6E-409C-BE32-E72D297353CC}">
              <c16:uniqueId val="{00000003-190B-4F09-AF1B-B8C325485D4D}"/>
            </c:ext>
          </c:extLst>
        </c:ser>
        <c:dLbls>
          <c:showLegendKey val="0"/>
          <c:showVal val="0"/>
          <c:showCatName val="0"/>
          <c:showSerName val="0"/>
          <c:showPercent val="0"/>
          <c:showBubbleSize val="0"/>
        </c:dLbls>
        <c:smooth val="0"/>
        <c:axId val="533906384"/>
        <c:axId val="533899824"/>
      </c:lineChart>
      <c:dateAx>
        <c:axId val="5339063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33899824"/>
        <c:crosses val="autoZero"/>
        <c:auto val="1"/>
        <c:lblOffset val="100"/>
        <c:baseTimeUnit val="days"/>
      </c:dateAx>
      <c:valAx>
        <c:axId val="5338998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339063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DSV Alpin</c:v>
                </c:pt>
              </c:strCache>
            </c:strRef>
          </c:tx>
          <c:spPr>
            <a:ln w="28575" cap="rnd">
              <a:solidFill>
                <a:schemeClr val="accent1"/>
              </a:solidFill>
              <a:round/>
            </a:ln>
            <a:effectLst/>
          </c:spPr>
          <c:marker>
            <c:symbol val="none"/>
          </c:marker>
          <c:cat>
            <c:numRef>
              <c:f>Sheet1!$A$2:$A$32</c:f>
              <c:numCache>
                <c:formatCode>m/d/yyyy</c:formatCode>
                <c:ptCount val="31"/>
                <c:pt idx="0">
                  <c:v>44682</c:v>
                </c:pt>
                <c:pt idx="1">
                  <c:v>44683</c:v>
                </c:pt>
                <c:pt idx="2">
                  <c:v>44684</c:v>
                </c:pt>
                <c:pt idx="3">
                  <c:v>44685</c:v>
                </c:pt>
                <c:pt idx="4">
                  <c:v>44686</c:v>
                </c:pt>
                <c:pt idx="5">
                  <c:v>44687</c:v>
                </c:pt>
                <c:pt idx="6">
                  <c:v>44688</c:v>
                </c:pt>
                <c:pt idx="7">
                  <c:v>44689</c:v>
                </c:pt>
                <c:pt idx="8">
                  <c:v>44690</c:v>
                </c:pt>
                <c:pt idx="9">
                  <c:v>44691</c:v>
                </c:pt>
                <c:pt idx="10">
                  <c:v>44692</c:v>
                </c:pt>
                <c:pt idx="11">
                  <c:v>44693</c:v>
                </c:pt>
                <c:pt idx="12">
                  <c:v>44694</c:v>
                </c:pt>
                <c:pt idx="13">
                  <c:v>44695</c:v>
                </c:pt>
                <c:pt idx="14">
                  <c:v>44696</c:v>
                </c:pt>
                <c:pt idx="15">
                  <c:v>44697</c:v>
                </c:pt>
                <c:pt idx="16">
                  <c:v>44698</c:v>
                </c:pt>
                <c:pt idx="17">
                  <c:v>44699</c:v>
                </c:pt>
                <c:pt idx="18">
                  <c:v>44700</c:v>
                </c:pt>
                <c:pt idx="19">
                  <c:v>44701</c:v>
                </c:pt>
                <c:pt idx="20">
                  <c:v>44702</c:v>
                </c:pt>
                <c:pt idx="21">
                  <c:v>44703</c:v>
                </c:pt>
                <c:pt idx="22">
                  <c:v>44704</c:v>
                </c:pt>
                <c:pt idx="23">
                  <c:v>44705</c:v>
                </c:pt>
                <c:pt idx="24">
                  <c:v>44706</c:v>
                </c:pt>
                <c:pt idx="25">
                  <c:v>44707</c:v>
                </c:pt>
                <c:pt idx="26">
                  <c:v>44708</c:v>
                </c:pt>
                <c:pt idx="27">
                  <c:v>44709</c:v>
                </c:pt>
                <c:pt idx="28">
                  <c:v>44710</c:v>
                </c:pt>
                <c:pt idx="29">
                  <c:v>44711</c:v>
                </c:pt>
                <c:pt idx="30">
                  <c:v>44712</c:v>
                </c:pt>
              </c:numCache>
            </c:numRef>
          </c:cat>
          <c:val>
            <c:numRef>
              <c:f>Sheet1!$B$2:$B$32</c:f>
              <c:numCache>
                <c:formatCode>General</c:formatCode>
                <c:ptCount val="31"/>
                <c:pt idx="0">
                  <c:v>27642</c:v>
                </c:pt>
                <c:pt idx="1">
                  <c:v>9028</c:v>
                </c:pt>
                <c:pt idx="2">
                  <c:v>9776</c:v>
                </c:pt>
                <c:pt idx="3">
                  <c:v>2924</c:v>
                </c:pt>
                <c:pt idx="4">
                  <c:v>2246</c:v>
                </c:pt>
                <c:pt idx="5">
                  <c:v>13452</c:v>
                </c:pt>
                <c:pt idx="6">
                  <c:v>16922</c:v>
                </c:pt>
                <c:pt idx="7">
                  <c:v>6346</c:v>
                </c:pt>
                <c:pt idx="8">
                  <c:v>2909</c:v>
                </c:pt>
                <c:pt idx="9">
                  <c:v>1534</c:v>
                </c:pt>
                <c:pt idx="10">
                  <c:v>2166</c:v>
                </c:pt>
                <c:pt idx="11">
                  <c:v>10017</c:v>
                </c:pt>
                <c:pt idx="12">
                  <c:v>24373</c:v>
                </c:pt>
                <c:pt idx="13">
                  <c:v>10532</c:v>
                </c:pt>
                <c:pt idx="14">
                  <c:v>17230</c:v>
                </c:pt>
                <c:pt idx="15">
                  <c:v>12331</c:v>
                </c:pt>
                <c:pt idx="16">
                  <c:v>14081</c:v>
                </c:pt>
                <c:pt idx="17">
                  <c:v>2749</c:v>
                </c:pt>
                <c:pt idx="18">
                  <c:v>19426</c:v>
                </c:pt>
                <c:pt idx="19">
                  <c:v>16911</c:v>
                </c:pt>
                <c:pt idx="20">
                  <c:v>5398</c:v>
                </c:pt>
                <c:pt idx="21">
                  <c:v>3583</c:v>
                </c:pt>
                <c:pt idx="22">
                  <c:v>18390</c:v>
                </c:pt>
                <c:pt idx="23">
                  <c:v>9861</c:v>
                </c:pt>
                <c:pt idx="24">
                  <c:v>21055</c:v>
                </c:pt>
                <c:pt idx="25">
                  <c:v>26117</c:v>
                </c:pt>
                <c:pt idx="26">
                  <c:v>6237</c:v>
                </c:pt>
                <c:pt idx="27">
                  <c:v>5570</c:v>
                </c:pt>
                <c:pt idx="28">
                  <c:v>4008</c:v>
                </c:pt>
                <c:pt idx="29">
                  <c:v>1748</c:v>
                </c:pt>
                <c:pt idx="30">
                  <c:v>18064</c:v>
                </c:pt>
              </c:numCache>
            </c:numRef>
          </c:val>
          <c:smooth val="0"/>
          <c:extLst>
            <c:ext xmlns:c16="http://schemas.microsoft.com/office/drawing/2014/chart" uri="{C3380CC4-5D6E-409C-BE32-E72D297353CC}">
              <c16:uniqueId val="{00000000-EC8E-4973-B906-E124A34B18DC}"/>
            </c:ext>
          </c:extLst>
        </c:ser>
        <c:ser>
          <c:idx val="1"/>
          <c:order val="1"/>
          <c:tx>
            <c:strRef>
              <c:f>Sheet1!$C$1</c:f>
              <c:strCache>
                <c:ptCount val="1"/>
                <c:pt idx="0">
                  <c:v>DSV Nordisch</c:v>
                </c:pt>
              </c:strCache>
            </c:strRef>
          </c:tx>
          <c:spPr>
            <a:ln w="28575" cap="rnd">
              <a:solidFill>
                <a:schemeClr val="accent2"/>
              </a:solidFill>
              <a:round/>
            </a:ln>
            <a:effectLst/>
          </c:spPr>
          <c:marker>
            <c:symbol val="none"/>
          </c:marker>
          <c:cat>
            <c:numRef>
              <c:f>Sheet1!$A$2:$A$32</c:f>
              <c:numCache>
                <c:formatCode>m/d/yyyy</c:formatCode>
                <c:ptCount val="31"/>
                <c:pt idx="0">
                  <c:v>44682</c:v>
                </c:pt>
                <c:pt idx="1">
                  <c:v>44683</c:v>
                </c:pt>
                <c:pt idx="2">
                  <c:v>44684</c:v>
                </c:pt>
                <c:pt idx="3">
                  <c:v>44685</c:v>
                </c:pt>
                <c:pt idx="4">
                  <c:v>44686</c:v>
                </c:pt>
                <c:pt idx="5">
                  <c:v>44687</c:v>
                </c:pt>
                <c:pt idx="6">
                  <c:v>44688</c:v>
                </c:pt>
                <c:pt idx="7">
                  <c:v>44689</c:v>
                </c:pt>
                <c:pt idx="8">
                  <c:v>44690</c:v>
                </c:pt>
                <c:pt idx="9">
                  <c:v>44691</c:v>
                </c:pt>
                <c:pt idx="10">
                  <c:v>44692</c:v>
                </c:pt>
                <c:pt idx="11">
                  <c:v>44693</c:v>
                </c:pt>
                <c:pt idx="12">
                  <c:v>44694</c:v>
                </c:pt>
                <c:pt idx="13">
                  <c:v>44695</c:v>
                </c:pt>
                <c:pt idx="14">
                  <c:v>44696</c:v>
                </c:pt>
                <c:pt idx="15">
                  <c:v>44697</c:v>
                </c:pt>
                <c:pt idx="16">
                  <c:v>44698</c:v>
                </c:pt>
                <c:pt idx="17">
                  <c:v>44699</c:v>
                </c:pt>
                <c:pt idx="18">
                  <c:v>44700</c:v>
                </c:pt>
                <c:pt idx="19">
                  <c:v>44701</c:v>
                </c:pt>
                <c:pt idx="20">
                  <c:v>44702</c:v>
                </c:pt>
                <c:pt idx="21">
                  <c:v>44703</c:v>
                </c:pt>
                <c:pt idx="22">
                  <c:v>44704</c:v>
                </c:pt>
                <c:pt idx="23">
                  <c:v>44705</c:v>
                </c:pt>
                <c:pt idx="24">
                  <c:v>44706</c:v>
                </c:pt>
                <c:pt idx="25">
                  <c:v>44707</c:v>
                </c:pt>
                <c:pt idx="26">
                  <c:v>44708</c:v>
                </c:pt>
                <c:pt idx="27">
                  <c:v>44709</c:v>
                </c:pt>
                <c:pt idx="28">
                  <c:v>44710</c:v>
                </c:pt>
                <c:pt idx="29">
                  <c:v>44711</c:v>
                </c:pt>
                <c:pt idx="30">
                  <c:v>44712</c:v>
                </c:pt>
              </c:numCache>
            </c:numRef>
          </c:cat>
          <c:val>
            <c:numRef>
              <c:f>Sheet1!$C$2:$C$32</c:f>
              <c:numCache>
                <c:formatCode>General</c:formatCode>
                <c:ptCount val="31"/>
                <c:pt idx="0">
                  <c:v>16018</c:v>
                </c:pt>
                <c:pt idx="1">
                  <c:v>14294</c:v>
                </c:pt>
                <c:pt idx="2">
                  <c:v>50601</c:v>
                </c:pt>
                <c:pt idx="3">
                  <c:v>33739</c:v>
                </c:pt>
                <c:pt idx="4">
                  <c:v>22151</c:v>
                </c:pt>
                <c:pt idx="5">
                  <c:v>73358</c:v>
                </c:pt>
                <c:pt idx="6">
                  <c:v>54490</c:v>
                </c:pt>
                <c:pt idx="7">
                  <c:v>27299</c:v>
                </c:pt>
                <c:pt idx="8">
                  <c:v>12335</c:v>
                </c:pt>
                <c:pt idx="9">
                  <c:v>13033</c:v>
                </c:pt>
                <c:pt idx="10">
                  <c:v>19123</c:v>
                </c:pt>
                <c:pt idx="11">
                  <c:v>6589</c:v>
                </c:pt>
                <c:pt idx="12">
                  <c:v>7269</c:v>
                </c:pt>
                <c:pt idx="13">
                  <c:v>13119</c:v>
                </c:pt>
                <c:pt idx="14">
                  <c:v>7340</c:v>
                </c:pt>
                <c:pt idx="15">
                  <c:v>5071</c:v>
                </c:pt>
                <c:pt idx="16">
                  <c:v>17106</c:v>
                </c:pt>
                <c:pt idx="17">
                  <c:v>10033</c:v>
                </c:pt>
                <c:pt idx="18">
                  <c:v>27716</c:v>
                </c:pt>
                <c:pt idx="19">
                  <c:v>55951</c:v>
                </c:pt>
                <c:pt idx="20">
                  <c:v>62941</c:v>
                </c:pt>
                <c:pt idx="21">
                  <c:v>48045</c:v>
                </c:pt>
                <c:pt idx="22">
                  <c:v>30219</c:v>
                </c:pt>
                <c:pt idx="23">
                  <c:v>8341</c:v>
                </c:pt>
                <c:pt idx="24">
                  <c:v>28088</c:v>
                </c:pt>
                <c:pt idx="25">
                  <c:v>12621</c:v>
                </c:pt>
                <c:pt idx="26">
                  <c:v>4326</c:v>
                </c:pt>
                <c:pt idx="27">
                  <c:v>7512</c:v>
                </c:pt>
                <c:pt idx="28">
                  <c:v>3743</c:v>
                </c:pt>
                <c:pt idx="29">
                  <c:v>27546</c:v>
                </c:pt>
                <c:pt idx="30">
                  <c:v>34616</c:v>
                </c:pt>
              </c:numCache>
            </c:numRef>
          </c:val>
          <c:smooth val="0"/>
          <c:extLst>
            <c:ext xmlns:c16="http://schemas.microsoft.com/office/drawing/2014/chart" uri="{C3380CC4-5D6E-409C-BE32-E72D297353CC}">
              <c16:uniqueId val="{00000001-EC8E-4973-B906-E124A34B18DC}"/>
            </c:ext>
          </c:extLst>
        </c:ser>
        <c:ser>
          <c:idx val="2"/>
          <c:order val="2"/>
          <c:tx>
            <c:strRef>
              <c:f>Sheet1!$D$1</c:f>
              <c:strCache>
                <c:ptCount val="1"/>
                <c:pt idx="0">
                  <c:v>DSV Ski &amp; Berge</c:v>
                </c:pt>
              </c:strCache>
            </c:strRef>
          </c:tx>
          <c:spPr>
            <a:ln w="28575" cap="rnd">
              <a:solidFill>
                <a:schemeClr val="accent3"/>
              </a:solidFill>
              <a:round/>
            </a:ln>
            <a:effectLst/>
          </c:spPr>
          <c:marker>
            <c:symbol val="none"/>
          </c:marker>
          <c:cat>
            <c:numRef>
              <c:f>Sheet1!$A$2:$A$32</c:f>
              <c:numCache>
                <c:formatCode>m/d/yyyy</c:formatCode>
                <c:ptCount val="31"/>
                <c:pt idx="0">
                  <c:v>44682</c:v>
                </c:pt>
                <c:pt idx="1">
                  <c:v>44683</c:v>
                </c:pt>
                <c:pt idx="2">
                  <c:v>44684</c:v>
                </c:pt>
                <c:pt idx="3">
                  <c:v>44685</c:v>
                </c:pt>
                <c:pt idx="4">
                  <c:v>44686</c:v>
                </c:pt>
                <c:pt idx="5">
                  <c:v>44687</c:v>
                </c:pt>
                <c:pt idx="6">
                  <c:v>44688</c:v>
                </c:pt>
                <c:pt idx="7">
                  <c:v>44689</c:v>
                </c:pt>
                <c:pt idx="8">
                  <c:v>44690</c:v>
                </c:pt>
                <c:pt idx="9">
                  <c:v>44691</c:v>
                </c:pt>
                <c:pt idx="10">
                  <c:v>44692</c:v>
                </c:pt>
                <c:pt idx="11">
                  <c:v>44693</c:v>
                </c:pt>
                <c:pt idx="12">
                  <c:v>44694</c:v>
                </c:pt>
                <c:pt idx="13">
                  <c:v>44695</c:v>
                </c:pt>
                <c:pt idx="14">
                  <c:v>44696</c:v>
                </c:pt>
                <c:pt idx="15">
                  <c:v>44697</c:v>
                </c:pt>
                <c:pt idx="16">
                  <c:v>44698</c:v>
                </c:pt>
                <c:pt idx="17">
                  <c:v>44699</c:v>
                </c:pt>
                <c:pt idx="18">
                  <c:v>44700</c:v>
                </c:pt>
                <c:pt idx="19">
                  <c:v>44701</c:v>
                </c:pt>
                <c:pt idx="20">
                  <c:v>44702</c:v>
                </c:pt>
                <c:pt idx="21">
                  <c:v>44703</c:v>
                </c:pt>
                <c:pt idx="22">
                  <c:v>44704</c:v>
                </c:pt>
                <c:pt idx="23">
                  <c:v>44705</c:v>
                </c:pt>
                <c:pt idx="24">
                  <c:v>44706</c:v>
                </c:pt>
                <c:pt idx="25">
                  <c:v>44707</c:v>
                </c:pt>
                <c:pt idx="26">
                  <c:v>44708</c:v>
                </c:pt>
                <c:pt idx="27">
                  <c:v>44709</c:v>
                </c:pt>
                <c:pt idx="28">
                  <c:v>44710</c:v>
                </c:pt>
                <c:pt idx="29">
                  <c:v>44711</c:v>
                </c:pt>
                <c:pt idx="30">
                  <c:v>44712</c:v>
                </c:pt>
              </c:numCache>
            </c:numRef>
          </c:cat>
          <c:val>
            <c:numRef>
              <c:f>Sheet1!$D$2:$D$32</c:f>
              <c:numCache>
                <c:formatCode>General</c:formatCode>
                <c:ptCount val="31"/>
                <c:pt idx="0">
                  <c:v>126168</c:v>
                </c:pt>
                <c:pt idx="1">
                  <c:v>101072</c:v>
                </c:pt>
                <c:pt idx="2">
                  <c:v>95179</c:v>
                </c:pt>
                <c:pt idx="3">
                  <c:v>102435</c:v>
                </c:pt>
                <c:pt idx="4">
                  <c:v>79900</c:v>
                </c:pt>
                <c:pt idx="5">
                  <c:v>87956</c:v>
                </c:pt>
                <c:pt idx="6">
                  <c:v>94990</c:v>
                </c:pt>
                <c:pt idx="7">
                  <c:v>80338</c:v>
                </c:pt>
                <c:pt idx="8">
                  <c:v>5087</c:v>
                </c:pt>
                <c:pt idx="9">
                  <c:v>9223</c:v>
                </c:pt>
                <c:pt idx="10">
                  <c:v>1423</c:v>
                </c:pt>
                <c:pt idx="11">
                  <c:v>3729</c:v>
                </c:pt>
                <c:pt idx="12">
                  <c:v>4126</c:v>
                </c:pt>
                <c:pt idx="13">
                  <c:v>2014</c:v>
                </c:pt>
                <c:pt idx="14">
                  <c:v>2668</c:v>
                </c:pt>
                <c:pt idx="15">
                  <c:v>914</c:v>
                </c:pt>
                <c:pt idx="16">
                  <c:v>4378</c:v>
                </c:pt>
                <c:pt idx="17">
                  <c:v>3658</c:v>
                </c:pt>
                <c:pt idx="18">
                  <c:v>6019</c:v>
                </c:pt>
                <c:pt idx="19">
                  <c:v>5014</c:v>
                </c:pt>
                <c:pt idx="20">
                  <c:v>3479</c:v>
                </c:pt>
                <c:pt idx="21">
                  <c:v>2082</c:v>
                </c:pt>
                <c:pt idx="22">
                  <c:v>2017</c:v>
                </c:pt>
                <c:pt idx="23">
                  <c:v>1039</c:v>
                </c:pt>
                <c:pt idx="24">
                  <c:v>2014</c:v>
                </c:pt>
                <c:pt idx="25">
                  <c:v>3473</c:v>
                </c:pt>
                <c:pt idx="26">
                  <c:v>905</c:v>
                </c:pt>
                <c:pt idx="27">
                  <c:v>3115</c:v>
                </c:pt>
                <c:pt idx="28">
                  <c:v>971</c:v>
                </c:pt>
                <c:pt idx="29">
                  <c:v>410</c:v>
                </c:pt>
                <c:pt idx="30">
                  <c:v>6160</c:v>
                </c:pt>
              </c:numCache>
            </c:numRef>
          </c:val>
          <c:smooth val="0"/>
          <c:extLst>
            <c:ext xmlns:c16="http://schemas.microsoft.com/office/drawing/2014/chart" uri="{C3380CC4-5D6E-409C-BE32-E72D297353CC}">
              <c16:uniqueId val="{00000002-EC8E-4973-B906-E124A34B18DC}"/>
            </c:ext>
          </c:extLst>
        </c:ser>
        <c:ser>
          <c:idx val="3"/>
          <c:order val="3"/>
          <c:tx>
            <c:strRef>
              <c:f>Sheet1!$E$1</c:f>
              <c:strCache>
                <c:ptCount val="1"/>
                <c:pt idx="0">
                  <c:v>DSV Biathlon</c:v>
                </c:pt>
              </c:strCache>
            </c:strRef>
          </c:tx>
          <c:spPr>
            <a:ln w="28575" cap="rnd">
              <a:solidFill>
                <a:schemeClr val="accent4"/>
              </a:solidFill>
              <a:round/>
            </a:ln>
            <a:effectLst/>
          </c:spPr>
          <c:marker>
            <c:symbol val="none"/>
          </c:marker>
          <c:cat>
            <c:numRef>
              <c:f>Sheet1!$A$2:$A$32</c:f>
              <c:numCache>
                <c:formatCode>m/d/yyyy</c:formatCode>
                <c:ptCount val="31"/>
                <c:pt idx="0">
                  <c:v>44682</c:v>
                </c:pt>
                <c:pt idx="1">
                  <c:v>44683</c:v>
                </c:pt>
                <c:pt idx="2">
                  <c:v>44684</c:v>
                </c:pt>
                <c:pt idx="3">
                  <c:v>44685</c:v>
                </c:pt>
                <c:pt idx="4">
                  <c:v>44686</c:v>
                </c:pt>
                <c:pt idx="5">
                  <c:v>44687</c:v>
                </c:pt>
                <c:pt idx="6">
                  <c:v>44688</c:v>
                </c:pt>
                <c:pt idx="7">
                  <c:v>44689</c:v>
                </c:pt>
                <c:pt idx="8">
                  <c:v>44690</c:v>
                </c:pt>
                <c:pt idx="9">
                  <c:v>44691</c:v>
                </c:pt>
                <c:pt idx="10">
                  <c:v>44692</c:v>
                </c:pt>
                <c:pt idx="11">
                  <c:v>44693</c:v>
                </c:pt>
                <c:pt idx="12">
                  <c:v>44694</c:v>
                </c:pt>
                <c:pt idx="13">
                  <c:v>44695</c:v>
                </c:pt>
                <c:pt idx="14">
                  <c:v>44696</c:v>
                </c:pt>
                <c:pt idx="15">
                  <c:v>44697</c:v>
                </c:pt>
                <c:pt idx="16">
                  <c:v>44698</c:v>
                </c:pt>
                <c:pt idx="17">
                  <c:v>44699</c:v>
                </c:pt>
                <c:pt idx="18">
                  <c:v>44700</c:v>
                </c:pt>
                <c:pt idx="19">
                  <c:v>44701</c:v>
                </c:pt>
                <c:pt idx="20">
                  <c:v>44702</c:v>
                </c:pt>
                <c:pt idx="21">
                  <c:v>44703</c:v>
                </c:pt>
                <c:pt idx="22">
                  <c:v>44704</c:v>
                </c:pt>
                <c:pt idx="23">
                  <c:v>44705</c:v>
                </c:pt>
                <c:pt idx="24">
                  <c:v>44706</c:v>
                </c:pt>
                <c:pt idx="25">
                  <c:v>44707</c:v>
                </c:pt>
                <c:pt idx="26">
                  <c:v>44708</c:v>
                </c:pt>
                <c:pt idx="27">
                  <c:v>44709</c:v>
                </c:pt>
                <c:pt idx="28">
                  <c:v>44710</c:v>
                </c:pt>
                <c:pt idx="29">
                  <c:v>44711</c:v>
                </c:pt>
                <c:pt idx="30">
                  <c:v>44712</c:v>
                </c:pt>
              </c:numCache>
            </c:numRef>
          </c:cat>
          <c:val>
            <c:numRef>
              <c:f>Sheet1!$E$2:$E$32</c:f>
              <c:numCache>
                <c:formatCode>General</c:formatCode>
                <c:ptCount val="31"/>
                <c:pt idx="0">
                  <c:v>59072</c:v>
                </c:pt>
                <c:pt idx="1">
                  <c:v>72414</c:v>
                </c:pt>
                <c:pt idx="2">
                  <c:v>126792</c:v>
                </c:pt>
                <c:pt idx="3">
                  <c:v>161617</c:v>
                </c:pt>
                <c:pt idx="4">
                  <c:v>130323</c:v>
                </c:pt>
                <c:pt idx="5">
                  <c:v>110818</c:v>
                </c:pt>
                <c:pt idx="6">
                  <c:v>145992</c:v>
                </c:pt>
                <c:pt idx="7">
                  <c:v>145703</c:v>
                </c:pt>
                <c:pt idx="8">
                  <c:v>110676</c:v>
                </c:pt>
                <c:pt idx="9">
                  <c:v>89871</c:v>
                </c:pt>
                <c:pt idx="10">
                  <c:v>1167</c:v>
                </c:pt>
                <c:pt idx="11">
                  <c:v>1103</c:v>
                </c:pt>
                <c:pt idx="12">
                  <c:v>1176</c:v>
                </c:pt>
                <c:pt idx="13">
                  <c:v>3446</c:v>
                </c:pt>
                <c:pt idx="14">
                  <c:v>1531</c:v>
                </c:pt>
                <c:pt idx="15">
                  <c:v>35424</c:v>
                </c:pt>
                <c:pt idx="16">
                  <c:v>63816</c:v>
                </c:pt>
                <c:pt idx="17">
                  <c:v>18022</c:v>
                </c:pt>
                <c:pt idx="18">
                  <c:v>34101</c:v>
                </c:pt>
                <c:pt idx="19">
                  <c:v>51463</c:v>
                </c:pt>
                <c:pt idx="20">
                  <c:v>13477</c:v>
                </c:pt>
                <c:pt idx="21">
                  <c:v>16342</c:v>
                </c:pt>
                <c:pt idx="22">
                  <c:v>4325</c:v>
                </c:pt>
                <c:pt idx="23">
                  <c:v>94374</c:v>
                </c:pt>
                <c:pt idx="24">
                  <c:v>101481</c:v>
                </c:pt>
                <c:pt idx="25">
                  <c:v>96405</c:v>
                </c:pt>
                <c:pt idx="26">
                  <c:v>107802</c:v>
                </c:pt>
                <c:pt idx="27">
                  <c:v>343810</c:v>
                </c:pt>
                <c:pt idx="28">
                  <c:v>471300</c:v>
                </c:pt>
                <c:pt idx="29">
                  <c:v>394156</c:v>
                </c:pt>
                <c:pt idx="30">
                  <c:v>369172</c:v>
                </c:pt>
              </c:numCache>
            </c:numRef>
          </c:val>
          <c:smooth val="0"/>
          <c:extLst>
            <c:ext xmlns:c16="http://schemas.microsoft.com/office/drawing/2014/chart" uri="{C3380CC4-5D6E-409C-BE32-E72D297353CC}">
              <c16:uniqueId val="{00000003-EC8E-4973-B906-E124A34B18DC}"/>
            </c:ext>
          </c:extLst>
        </c:ser>
        <c:dLbls>
          <c:showLegendKey val="0"/>
          <c:showVal val="0"/>
          <c:showCatName val="0"/>
          <c:showSerName val="0"/>
          <c:showPercent val="0"/>
          <c:showBubbleSize val="0"/>
        </c:dLbls>
        <c:smooth val="0"/>
        <c:axId val="533904088"/>
        <c:axId val="533906712"/>
      </c:lineChart>
      <c:dateAx>
        <c:axId val="5339040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33906712"/>
        <c:crosses val="autoZero"/>
        <c:auto val="1"/>
        <c:lblOffset val="100"/>
        <c:baseTimeUnit val="days"/>
      </c:dateAx>
      <c:valAx>
        <c:axId val="5339067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339040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Interactions</c:v>
                </c:pt>
              </c:strCache>
            </c:strRef>
          </c:tx>
          <c:spPr>
            <a:solidFill>
              <a:schemeClr val="accent1"/>
            </a:solidFill>
            <a:ln>
              <a:noFill/>
            </a:ln>
            <a:effectLst/>
          </c:spPr>
          <c:invertIfNegative val="0"/>
          <c:cat>
            <c:strRef>
              <c:f>Sheet1!$A$2:$A$4</c:f>
              <c:strCache>
                <c:ptCount val="3"/>
                <c:pt idx="0">
                  <c:v>dsv_alpin</c:v>
                </c:pt>
                <c:pt idx="1">
                  <c:v>dsv_biathlon</c:v>
                </c:pt>
                <c:pt idx="2">
                  <c:v>dsv_nordisch</c:v>
                </c:pt>
              </c:strCache>
            </c:strRef>
          </c:cat>
          <c:val>
            <c:numRef>
              <c:f>Sheet1!$B$2:$B$4</c:f>
              <c:numCache>
                <c:formatCode>General</c:formatCode>
                <c:ptCount val="3"/>
                <c:pt idx="0">
                  <c:v>16253</c:v>
                </c:pt>
                <c:pt idx="1">
                  <c:v>52756</c:v>
                </c:pt>
                <c:pt idx="2">
                  <c:v>24116</c:v>
                </c:pt>
              </c:numCache>
            </c:numRef>
          </c:val>
          <c:extLst>
            <c:ext xmlns:c16="http://schemas.microsoft.com/office/drawing/2014/chart" uri="{C3380CC4-5D6E-409C-BE32-E72D297353CC}">
              <c16:uniqueId val="{00000000-1DA2-45DF-B5AF-DDFF04069D09}"/>
            </c:ext>
          </c:extLst>
        </c:ser>
        <c:dLbls>
          <c:showLegendKey val="0"/>
          <c:showVal val="0"/>
          <c:showCatName val="0"/>
          <c:showSerName val="0"/>
          <c:showPercent val="0"/>
          <c:showBubbleSize val="0"/>
        </c:dLbls>
        <c:gapWidth val="219"/>
        <c:overlap val="-27"/>
        <c:axId val="748971608"/>
        <c:axId val="748972592"/>
      </c:barChart>
      <c:catAx>
        <c:axId val="7489716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48972592"/>
        <c:crosses val="autoZero"/>
        <c:auto val="1"/>
        <c:lblAlgn val="ctr"/>
        <c:lblOffset val="100"/>
        <c:noMultiLvlLbl val="0"/>
      </c:catAx>
      <c:valAx>
        <c:axId val="7489725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489716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dsv_alpin</c:v>
                </c:pt>
              </c:strCache>
            </c:strRef>
          </c:tx>
          <c:spPr>
            <a:ln w="28575" cap="rnd">
              <a:solidFill>
                <a:schemeClr val="accent1"/>
              </a:solidFill>
              <a:round/>
            </a:ln>
            <a:effectLst/>
          </c:spPr>
          <c:marker>
            <c:symbol val="none"/>
          </c:marker>
          <c:cat>
            <c:numRef>
              <c:f>Sheet1!$A$2:$A$32</c:f>
              <c:numCache>
                <c:formatCode>m/d/yyyy</c:formatCode>
                <c:ptCount val="31"/>
                <c:pt idx="0">
                  <c:v>44682</c:v>
                </c:pt>
                <c:pt idx="1">
                  <c:v>44683</c:v>
                </c:pt>
                <c:pt idx="2">
                  <c:v>44684</c:v>
                </c:pt>
                <c:pt idx="3">
                  <c:v>44685</c:v>
                </c:pt>
                <c:pt idx="4">
                  <c:v>44686</c:v>
                </c:pt>
                <c:pt idx="5">
                  <c:v>44687</c:v>
                </c:pt>
                <c:pt idx="6">
                  <c:v>44688</c:v>
                </c:pt>
                <c:pt idx="7">
                  <c:v>44689</c:v>
                </c:pt>
                <c:pt idx="8">
                  <c:v>44690</c:v>
                </c:pt>
                <c:pt idx="9">
                  <c:v>44691</c:v>
                </c:pt>
                <c:pt idx="10">
                  <c:v>44692</c:v>
                </c:pt>
                <c:pt idx="11">
                  <c:v>44693</c:v>
                </c:pt>
                <c:pt idx="12">
                  <c:v>44694</c:v>
                </c:pt>
                <c:pt idx="13">
                  <c:v>44695</c:v>
                </c:pt>
                <c:pt idx="14">
                  <c:v>44696</c:v>
                </c:pt>
                <c:pt idx="15">
                  <c:v>44697</c:v>
                </c:pt>
                <c:pt idx="16">
                  <c:v>44698</c:v>
                </c:pt>
                <c:pt idx="17">
                  <c:v>44699</c:v>
                </c:pt>
                <c:pt idx="18">
                  <c:v>44700</c:v>
                </c:pt>
                <c:pt idx="19">
                  <c:v>44701</c:v>
                </c:pt>
                <c:pt idx="20">
                  <c:v>44702</c:v>
                </c:pt>
                <c:pt idx="21">
                  <c:v>44703</c:v>
                </c:pt>
                <c:pt idx="22">
                  <c:v>44704</c:v>
                </c:pt>
                <c:pt idx="23">
                  <c:v>44705</c:v>
                </c:pt>
                <c:pt idx="24">
                  <c:v>44706</c:v>
                </c:pt>
                <c:pt idx="25">
                  <c:v>44707</c:v>
                </c:pt>
                <c:pt idx="26">
                  <c:v>44708</c:v>
                </c:pt>
                <c:pt idx="27">
                  <c:v>44709</c:v>
                </c:pt>
                <c:pt idx="28">
                  <c:v>44710</c:v>
                </c:pt>
                <c:pt idx="29">
                  <c:v>44711</c:v>
                </c:pt>
                <c:pt idx="30">
                  <c:v>44712</c:v>
                </c:pt>
              </c:numCache>
            </c:numRef>
          </c:cat>
          <c:val>
            <c:numRef>
              <c:f>Sheet1!$B$2:$B$32</c:f>
              <c:numCache>
                <c:formatCode>General</c:formatCode>
                <c:ptCount val="31"/>
                <c:pt idx="0">
                  <c:v>19777</c:v>
                </c:pt>
                <c:pt idx="1">
                  <c:v>9362</c:v>
                </c:pt>
                <c:pt idx="2">
                  <c:v>13748</c:v>
                </c:pt>
                <c:pt idx="3">
                  <c:v>3554</c:v>
                </c:pt>
                <c:pt idx="4">
                  <c:v>36868</c:v>
                </c:pt>
                <c:pt idx="5">
                  <c:v>10226</c:v>
                </c:pt>
                <c:pt idx="6">
                  <c:v>14671</c:v>
                </c:pt>
                <c:pt idx="7">
                  <c:v>5484</c:v>
                </c:pt>
                <c:pt idx="8">
                  <c:v>2219</c:v>
                </c:pt>
                <c:pt idx="9">
                  <c:v>620</c:v>
                </c:pt>
                <c:pt idx="10">
                  <c:v>15917</c:v>
                </c:pt>
                <c:pt idx="11">
                  <c:v>18422</c:v>
                </c:pt>
                <c:pt idx="12">
                  <c:v>135439</c:v>
                </c:pt>
                <c:pt idx="13">
                  <c:v>82514</c:v>
                </c:pt>
                <c:pt idx="14">
                  <c:v>105417</c:v>
                </c:pt>
                <c:pt idx="15">
                  <c:v>65077</c:v>
                </c:pt>
                <c:pt idx="16">
                  <c:v>133390</c:v>
                </c:pt>
                <c:pt idx="17">
                  <c:v>59684</c:v>
                </c:pt>
                <c:pt idx="18">
                  <c:v>20877</c:v>
                </c:pt>
                <c:pt idx="19">
                  <c:v>21870</c:v>
                </c:pt>
                <c:pt idx="20">
                  <c:v>8762</c:v>
                </c:pt>
                <c:pt idx="21">
                  <c:v>3815</c:v>
                </c:pt>
                <c:pt idx="22">
                  <c:v>63649</c:v>
                </c:pt>
                <c:pt idx="23">
                  <c:v>14250</c:v>
                </c:pt>
                <c:pt idx="24">
                  <c:v>31123</c:v>
                </c:pt>
                <c:pt idx="25">
                  <c:v>30886</c:v>
                </c:pt>
                <c:pt idx="26">
                  <c:v>19973</c:v>
                </c:pt>
                <c:pt idx="27">
                  <c:v>9573</c:v>
                </c:pt>
                <c:pt idx="28">
                  <c:v>5656</c:v>
                </c:pt>
                <c:pt idx="29">
                  <c:v>1547</c:v>
                </c:pt>
                <c:pt idx="30">
                  <c:v>29896</c:v>
                </c:pt>
              </c:numCache>
            </c:numRef>
          </c:val>
          <c:smooth val="0"/>
          <c:extLst>
            <c:ext xmlns:c16="http://schemas.microsoft.com/office/drawing/2014/chart" uri="{C3380CC4-5D6E-409C-BE32-E72D297353CC}">
              <c16:uniqueId val="{00000000-98D7-4641-960B-7E9C3AF53492}"/>
            </c:ext>
          </c:extLst>
        </c:ser>
        <c:ser>
          <c:idx val="1"/>
          <c:order val="1"/>
          <c:tx>
            <c:strRef>
              <c:f>Sheet1!$C$1</c:f>
              <c:strCache>
                <c:ptCount val="1"/>
                <c:pt idx="0">
                  <c:v>dsv_biathlon</c:v>
                </c:pt>
              </c:strCache>
            </c:strRef>
          </c:tx>
          <c:spPr>
            <a:ln w="28575" cap="rnd">
              <a:solidFill>
                <a:schemeClr val="accent2"/>
              </a:solidFill>
              <a:round/>
            </a:ln>
            <a:effectLst/>
          </c:spPr>
          <c:marker>
            <c:symbol val="none"/>
          </c:marker>
          <c:cat>
            <c:numRef>
              <c:f>Sheet1!$A$2:$A$32</c:f>
              <c:numCache>
                <c:formatCode>m/d/yyyy</c:formatCode>
                <c:ptCount val="31"/>
                <c:pt idx="0">
                  <c:v>44682</c:v>
                </c:pt>
                <c:pt idx="1">
                  <c:v>44683</c:v>
                </c:pt>
                <c:pt idx="2">
                  <c:v>44684</c:v>
                </c:pt>
                <c:pt idx="3">
                  <c:v>44685</c:v>
                </c:pt>
                <c:pt idx="4">
                  <c:v>44686</c:v>
                </c:pt>
                <c:pt idx="5">
                  <c:v>44687</c:v>
                </c:pt>
                <c:pt idx="6">
                  <c:v>44688</c:v>
                </c:pt>
                <c:pt idx="7">
                  <c:v>44689</c:v>
                </c:pt>
                <c:pt idx="8">
                  <c:v>44690</c:v>
                </c:pt>
                <c:pt idx="9">
                  <c:v>44691</c:v>
                </c:pt>
                <c:pt idx="10">
                  <c:v>44692</c:v>
                </c:pt>
                <c:pt idx="11">
                  <c:v>44693</c:v>
                </c:pt>
                <c:pt idx="12">
                  <c:v>44694</c:v>
                </c:pt>
                <c:pt idx="13">
                  <c:v>44695</c:v>
                </c:pt>
                <c:pt idx="14">
                  <c:v>44696</c:v>
                </c:pt>
                <c:pt idx="15">
                  <c:v>44697</c:v>
                </c:pt>
                <c:pt idx="16">
                  <c:v>44698</c:v>
                </c:pt>
                <c:pt idx="17">
                  <c:v>44699</c:v>
                </c:pt>
                <c:pt idx="18">
                  <c:v>44700</c:v>
                </c:pt>
                <c:pt idx="19">
                  <c:v>44701</c:v>
                </c:pt>
                <c:pt idx="20">
                  <c:v>44702</c:v>
                </c:pt>
                <c:pt idx="21">
                  <c:v>44703</c:v>
                </c:pt>
                <c:pt idx="22">
                  <c:v>44704</c:v>
                </c:pt>
                <c:pt idx="23">
                  <c:v>44705</c:v>
                </c:pt>
                <c:pt idx="24">
                  <c:v>44706</c:v>
                </c:pt>
                <c:pt idx="25">
                  <c:v>44707</c:v>
                </c:pt>
                <c:pt idx="26">
                  <c:v>44708</c:v>
                </c:pt>
                <c:pt idx="27">
                  <c:v>44709</c:v>
                </c:pt>
                <c:pt idx="28">
                  <c:v>44710</c:v>
                </c:pt>
                <c:pt idx="29">
                  <c:v>44711</c:v>
                </c:pt>
                <c:pt idx="30">
                  <c:v>44712</c:v>
                </c:pt>
              </c:numCache>
            </c:numRef>
          </c:cat>
          <c:val>
            <c:numRef>
              <c:f>Sheet1!$C$2:$C$32</c:f>
              <c:numCache>
                <c:formatCode>General</c:formatCode>
                <c:ptCount val="31"/>
                <c:pt idx="0">
                  <c:v>12506</c:v>
                </c:pt>
                <c:pt idx="1">
                  <c:v>31118</c:v>
                </c:pt>
                <c:pt idx="2">
                  <c:v>59525</c:v>
                </c:pt>
                <c:pt idx="3">
                  <c:v>83422</c:v>
                </c:pt>
                <c:pt idx="4">
                  <c:v>66029</c:v>
                </c:pt>
                <c:pt idx="5">
                  <c:v>71707</c:v>
                </c:pt>
                <c:pt idx="6">
                  <c:v>107996</c:v>
                </c:pt>
                <c:pt idx="7">
                  <c:v>98418</c:v>
                </c:pt>
                <c:pt idx="8">
                  <c:v>72977</c:v>
                </c:pt>
                <c:pt idx="9">
                  <c:v>58950</c:v>
                </c:pt>
                <c:pt idx="10">
                  <c:v>28384</c:v>
                </c:pt>
                <c:pt idx="11">
                  <c:v>6603</c:v>
                </c:pt>
                <c:pt idx="12">
                  <c:v>3060</c:v>
                </c:pt>
                <c:pt idx="13">
                  <c:v>19085</c:v>
                </c:pt>
                <c:pt idx="14">
                  <c:v>2290</c:v>
                </c:pt>
                <c:pt idx="15">
                  <c:v>62843</c:v>
                </c:pt>
                <c:pt idx="16">
                  <c:v>327454</c:v>
                </c:pt>
                <c:pt idx="17">
                  <c:v>88193</c:v>
                </c:pt>
                <c:pt idx="18">
                  <c:v>147784</c:v>
                </c:pt>
                <c:pt idx="19">
                  <c:v>20796</c:v>
                </c:pt>
                <c:pt idx="20">
                  <c:v>20798</c:v>
                </c:pt>
                <c:pt idx="21">
                  <c:v>102810</c:v>
                </c:pt>
                <c:pt idx="22">
                  <c:v>13020</c:v>
                </c:pt>
                <c:pt idx="23">
                  <c:v>332700</c:v>
                </c:pt>
                <c:pt idx="24">
                  <c:v>437879</c:v>
                </c:pt>
                <c:pt idx="25">
                  <c:v>329489</c:v>
                </c:pt>
                <c:pt idx="26">
                  <c:v>242195</c:v>
                </c:pt>
                <c:pt idx="27">
                  <c:v>561833</c:v>
                </c:pt>
                <c:pt idx="28">
                  <c:v>678264</c:v>
                </c:pt>
                <c:pt idx="29">
                  <c:v>307547</c:v>
                </c:pt>
                <c:pt idx="30">
                  <c:v>245825</c:v>
                </c:pt>
              </c:numCache>
            </c:numRef>
          </c:val>
          <c:smooth val="0"/>
          <c:extLst>
            <c:ext xmlns:c16="http://schemas.microsoft.com/office/drawing/2014/chart" uri="{C3380CC4-5D6E-409C-BE32-E72D297353CC}">
              <c16:uniqueId val="{00000001-98D7-4641-960B-7E9C3AF53492}"/>
            </c:ext>
          </c:extLst>
        </c:ser>
        <c:ser>
          <c:idx val="2"/>
          <c:order val="2"/>
          <c:tx>
            <c:strRef>
              <c:f>Sheet1!$D$1</c:f>
              <c:strCache>
                <c:ptCount val="1"/>
                <c:pt idx="0">
                  <c:v>dsv_nordisch</c:v>
                </c:pt>
              </c:strCache>
            </c:strRef>
          </c:tx>
          <c:spPr>
            <a:ln w="28575" cap="rnd">
              <a:solidFill>
                <a:schemeClr val="accent3"/>
              </a:solidFill>
              <a:round/>
            </a:ln>
            <a:effectLst/>
          </c:spPr>
          <c:marker>
            <c:symbol val="none"/>
          </c:marker>
          <c:cat>
            <c:numRef>
              <c:f>Sheet1!$A$2:$A$32</c:f>
              <c:numCache>
                <c:formatCode>m/d/yyyy</c:formatCode>
                <c:ptCount val="31"/>
                <c:pt idx="0">
                  <c:v>44682</c:v>
                </c:pt>
                <c:pt idx="1">
                  <c:v>44683</c:v>
                </c:pt>
                <c:pt idx="2">
                  <c:v>44684</c:v>
                </c:pt>
                <c:pt idx="3">
                  <c:v>44685</c:v>
                </c:pt>
                <c:pt idx="4">
                  <c:v>44686</c:v>
                </c:pt>
                <c:pt idx="5">
                  <c:v>44687</c:v>
                </c:pt>
                <c:pt idx="6">
                  <c:v>44688</c:v>
                </c:pt>
                <c:pt idx="7">
                  <c:v>44689</c:v>
                </c:pt>
                <c:pt idx="8">
                  <c:v>44690</c:v>
                </c:pt>
                <c:pt idx="9">
                  <c:v>44691</c:v>
                </c:pt>
                <c:pt idx="10">
                  <c:v>44692</c:v>
                </c:pt>
                <c:pt idx="11">
                  <c:v>44693</c:v>
                </c:pt>
                <c:pt idx="12">
                  <c:v>44694</c:v>
                </c:pt>
                <c:pt idx="13">
                  <c:v>44695</c:v>
                </c:pt>
                <c:pt idx="14">
                  <c:v>44696</c:v>
                </c:pt>
                <c:pt idx="15">
                  <c:v>44697</c:v>
                </c:pt>
                <c:pt idx="16">
                  <c:v>44698</c:v>
                </c:pt>
                <c:pt idx="17">
                  <c:v>44699</c:v>
                </c:pt>
                <c:pt idx="18">
                  <c:v>44700</c:v>
                </c:pt>
                <c:pt idx="19">
                  <c:v>44701</c:v>
                </c:pt>
                <c:pt idx="20">
                  <c:v>44702</c:v>
                </c:pt>
                <c:pt idx="21">
                  <c:v>44703</c:v>
                </c:pt>
                <c:pt idx="22">
                  <c:v>44704</c:v>
                </c:pt>
                <c:pt idx="23">
                  <c:v>44705</c:v>
                </c:pt>
                <c:pt idx="24">
                  <c:v>44706</c:v>
                </c:pt>
                <c:pt idx="25">
                  <c:v>44707</c:v>
                </c:pt>
                <c:pt idx="26">
                  <c:v>44708</c:v>
                </c:pt>
                <c:pt idx="27">
                  <c:v>44709</c:v>
                </c:pt>
                <c:pt idx="28">
                  <c:v>44710</c:v>
                </c:pt>
                <c:pt idx="29">
                  <c:v>44711</c:v>
                </c:pt>
                <c:pt idx="30">
                  <c:v>44712</c:v>
                </c:pt>
              </c:numCache>
            </c:numRef>
          </c:cat>
          <c:val>
            <c:numRef>
              <c:f>Sheet1!$D$2:$D$32</c:f>
              <c:numCache>
                <c:formatCode>General</c:formatCode>
                <c:ptCount val="31"/>
                <c:pt idx="0">
                  <c:v>9286</c:v>
                </c:pt>
                <c:pt idx="1">
                  <c:v>2011</c:v>
                </c:pt>
                <c:pt idx="2">
                  <c:v>16279</c:v>
                </c:pt>
                <c:pt idx="3">
                  <c:v>10796</c:v>
                </c:pt>
                <c:pt idx="4">
                  <c:v>20570</c:v>
                </c:pt>
                <c:pt idx="5">
                  <c:v>18232</c:v>
                </c:pt>
                <c:pt idx="6">
                  <c:v>15108</c:v>
                </c:pt>
                <c:pt idx="7">
                  <c:v>29555</c:v>
                </c:pt>
                <c:pt idx="8">
                  <c:v>5637</c:v>
                </c:pt>
                <c:pt idx="9">
                  <c:v>5135</c:v>
                </c:pt>
                <c:pt idx="10">
                  <c:v>9766</c:v>
                </c:pt>
                <c:pt idx="11">
                  <c:v>2795</c:v>
                </c:pt>
                <c:pt idx="12">
                  <c:v>4324</c:v>
                </c:pt>
                <c:pt idx="13">
                  <c:v>11609</c:v>
                </c:pt>
                <c:pt idx="14">
                  <c:v>17140</c:v>
                </c:pt>
                <c:pt idx="15">
                  <c:v>8954</c:v>
                </c:pt>
                <c:pt idx="16">
                  <c:v>105983</c:v>
                </c:pt>
                <c:pt idx="17">
                  <c:v>35536</c:v>
                </c:pt>
                <c:pt idx="18">
                  <c:v>21709</c:v>
                </c:pt>
                <c:pt idx="19">
                  <c:v>67987</c:v>
                </c:pt>
                <c:pt idx="20">
                  <c:v>125056</c:v>
                </c:pt>
                <c:pt idx="21">
                  <c:v>66313</c:v>
                </c:pt>
                <c:pt idx="22">
                  <c:v>18810</c:v>
                </c:pt>
                <c:pt idx="23">
                  <c:v>5271</c:v>
                </c:pt>
                <c:pt idx="24">
                  <c:v>20551</c:v>
                </c:pt>
                <c:pt idx="25">
                  <c:v>12581</c:v>
                </c:pt>
                <c:pt idx="26">
                  <c:v>7753</c:v>
                </c:pt>
                <c:pt idx="27">
                  <c:v>5823</c:v>
                </c:pt>
                <c:pt idx="28">
                  <c:v>4314</c:v>
                </c:pt>
                <c:pt idx="29">
                  <c:v>20437</c:v>
                </c:pt>
                <c:pt idx="30">
                  <c:v>15673</c:v>
                </c:pt>
              </c:numCache>
            </c:numRef>
          </c:val>
          <c:smooth val="0"/>
          <c:extLst>
            <c:ext xmlns:c16="http://schemas.microsoft.com/office/drawing/2014/chart" uri="{C3380CC4-5D6E-409C-BE32-E72D297353CC}">
              <c16:uniqueId val="{00000002-98D7-4641-960B-7E9C3AF53492}"/>
            </c:ext>
          </c:extLst>
        </c:ser>
        <c:dLbls>
          <c:showLegendKey val="0"/>
          <c:showVal val="0"/>
          <c:showCatName val="0"/>
          <c:showSerName val="0"/>
          <c:showPercent val="0"/>
          <c:showBubbleSize val="0"/>
        </c:dLbls>
        <c:smooth val="0"/>
        <c:axId val="748989320"/>
        <c:axId val="748989976"/>
      </c:lineChart>
      <c:dateAx>
        <c:axId val="7489893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48989976"/>
        <c:crosses val="autoZero"/>
        <c:auto val="1"/>
        <c:lblOffset val="100"/>
        <c:baseTimeUnit val="days"/>
      </c:dateAx>
      <c:valAx>
        <c:axId val="7489899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489893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cat>
            <c:strRef>
              <c:f>Sheet1!$A$1:$C$1</c:f>
              <c:strCache>
                <c:ptCount val="3"/>
                <c:pt idx="0">
                  <c:v>Album</c:v>
                </c:pt>
                <c:pt idx="1">
                  <c:v>Photo</c:v>
                </c:pt>
                <c:pt idx="2">
                  <c:v>Video</c:v>
                </c:pt>
              </c:strCache>
            </c:strRef>
          </c:cat>
          <c:val>
            <c:numRef>
              <c:f>Sheet1!$A$2:$C$2</c:f>
              <c:numCache>
                <c:formatCode>General</c:formatCode>
                <c:ptCount val="3"/>
                <c:pt idx="0">
                  <c:v>17</c:v>
                </c:pt>
                <c:pt idx="1">
                  <c:v>59</c:v>
                </c:pt>
                <c:pt idx="2">
                  <c:v>3</c:v>
                </c:pt>
              </c:numCache>
            </c:numRef>
          </c:val>
          <c:extLst>
            <c:ext xmlns:c16="http://schemas.microsoft.com/office/drawing/2014/chart" uri="{C3380CC4-5D6E-409C-BE32-E72D297353CC}">
              <c16:uniqueId val="{00000000-3821-4E1A-AA4F-54B6148DE09D}"/>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DSV Alpin</c:v>
                </c:pt>
              </c:strCache>
            </c:strRef>
          </c:tx>
          <c:spPr>
            <a:ln w="28575" cap="rnd">
              <a:solidFill>
                <a:schemeClr val="accent1"/>
              </a:solidFill>
              <a:round/>
            </a:ln>
            <a:effectLst/>
          </c:spPr>
          <c:marker>
            <c:symbol val="none"/>
          </c:marker>
          <c:cat>
            <c:numRef>
              <c:f>Sheet1!$A$2:$A$32</c:f>
              <c:numCache>
                <c:formatCode>m/d/yyyy</c:formatCode>
                <c:ptCount val="31"/>
                <c:pt idx="0">
                  <c:v>44682</c:v>
                </c:pt>
                <c:pt idx="1">
                  <c:v>44683</c:v>
                </c:pt>
                <c:pt idx="2">
                  <c:v>44684</c:v>
                </c:pt>
                <c:pt idx="3">
                  <c:v>44685</c:v>
                </c:pt>
                <c:pt idx="4">
                  <c:v>44686</c:v>
                </c:pt>
                <c:pt idx="5">
                  <c:v>44687</c:v>
                </c:pt>
                <c:pt idx="6">
                  <c:v>44688</c:v>
                </c:pt>
                <c:pt idx="7">
                  <c:v>44689</c:v>
                </c:pt>
                <c:pt idx="8">
                  <c:v>44690</c:v>
                </c:pt>
                <c:pt idx="9">
                  <c:v>44691</c:v>
                </c:pt>
                <c:pt idx="10">
                  <c:v>44692</c:v>
                </c:pt>
                <c:pt idx="11">
                  <c:v>44693</c:v>
                </c:pt>
                <c:pt idx="12">
                  <c:v>44694</c:v>
                </c:pt>
                <c:pt idx="13">
                  <c:v>44695</c:v>
                </c:pt>
                <c:pt idx="14">
                  <c:v>44696</c:v>
                </c:pt>
                <c:pt idx="15">
                  <c:v>44697</c:v>
                </c:pt>
                <c:pt idx="16">
                  <c:v>44698</c:v>
                </c:pt>
                <c:pt idx="17">
                  <c:v>44699</c:v>
                </c:pt>
                <c:pt idx="18">
                  <c:v>44700</c:v>
                </c:pt>
                <c:pt idx="19">
                  <c:v>44701</c:v>
                </c:pt>
                <c:pt idx="20">
                  <c:v>44702</c:v>
                </c:pt>
                <c:pt idx="21">
                  <c:v>44703</c:v>
                </c:pt>
                <c:pt idx="22">
                  <c:v>44704</c:v>
                </c:pt>
                <c:pt idx="23">
                  <c:v>44705</c:v>
                </c:pt>
                <c:pt idx="24">
                  <c:v>44706</c:v>
                </c:pt>
                <c:pt idx="25">
                  <c:v>44707</c:v>
                </c:pt>
                <c:pt idx="26">
                  <c:v>44708</c:v>
                </c:pt>
                <c:pt idx="27">
                  <c:v>44709</c:v>
                </c:pt>
                <c:pt idx="28">
                  <c:v>44710</c:v>
                </c:pt>
                <c:pt idx="29">
                  <c:v>44711</c:v>
                </c:pt>
                <c:pt idx="30">
                  <c:v>44712</c:v>
                </c:pt>
              </c:numCache>
            </c:numRef>
          </c:cat>
          <c:val>
            <c:numRef>
              <c:f>Sheet1!$B$2:$B$32</c:f>
              <c:numCache>
                <c:formatCode>General</c:formatCode>
                <c:ptCount val="31"/>
                <c:pt idx="0">
                  <c:v>502</c:v>
                </c:pt>
                <c:pt idx="1">
                  <c:v>150</c:v>
                </c:pt>
                <c:pt idx="2">
                  <c:v>101</c:v>
                </c:pt>
                <c:pt idx="3">
                  <c:v>34</c:v>
                </c:pt>
                <c:pt idx="4">
                  <c:v>21</c:v>
                </c:pt>
                <c:pt idx="5">
                  <c:v>132</c:v>
                </c:pt>
                <c:pt idx="6">
                  <c:v>199</c:v>
                </c:pt>
                <c:pt idx="7">
                  <c:v>55</c:v>
                </c:pt>
                <c:pt idx="8">
                  <c:v>33</c:v>
                </c:pt>
                <c:pt idx="9">
                  <c:v>24</c:v>
                </c:pt>
                <c:pt idx="10">
                  <c:v>18</c:v>
                </c:pt>
                <c:pt idx="11">
                  <c:v>122</c:v>
                </c:pt>
                <c:pt idx="12">
                  <c:v>559</c:v>
                </c:pt>
                <c:pt idx="13">
                  <c:v>414</c:v>
                </c:pt>
                <c:pt idx="14">
                  <c:v>779</c:v>
                </c:pt>
                <c:pt idx="15">
                  <c:v>1054</c:v>
                </c:pt>
                <c:pt idx="16">
                  <c:v>1175</c:v>
                </c:pt>
                <c:pt idx="17">
                  <c:v>99</c:v>
                </c:pt>
                <c:pt idx="18">
                  <c:v>451</c:v>
                </c:pt>
                <c:pt idx="19">
                  <c:v>449</c:v>
                </c:pt>
                <c:pt idx="20">
                  <c:v>118</c:v>
                </c:pt>
                <c:pt idx="21">
                  <c:v>55</c:v>
                </c:pt>
                <c:pt idx="22">
                  <c:v>411</c:v>
                </c:pt>
                <c:pt idx="23">
                  <c:v>167</c:v>
                </c:pt>
                <c:pt idx="24">
                  <c:v>650</c:v>
                </c:pt>
                <c:pt idx="25">
                  <c:v>972</c:v>
                </c:pt>
                <c:pt idx="26">
                  <c:v>140</c:v>
                </c:pt>
                <c:pt idx="27">
                  <c:v>100</c:v>
                </c:pt>
                <c:pt idx="28">
                  <c:v>65</c:v>
                </c:pt>
                <c:pt idx="29">
                  <c:v>24</c:v>
                </c:pt>
                <c:pt idx="30">
                  <c:v>401</c:v>
                </c:pt>
              </c:numCache>
            </c:numRef>
          </c:val>
          <c:smooth val="0"/>
          <c:extLst>
            <c:ext xmlns:c16="http://schemas.microsoft.com/office/drawing/2014/chart" uri="{C3380CC4-5D6E-409C-BE32-E72D297353CC}">
              <c16:uniqueId val="{00000000-56EE-4FED-81B7-46836D4C14FD}"/>
            </c:ext>
          </c:extLst>
        </c:ser>
        <c:ser>
          <c:idx val="1"/>
          <c:order val="1"/>
          <c:tx>
            <c:strRef>
              <c:f>Sheet1!$C$1</c:f>
              <c:strCache>
                <c:ptCount val="1"/>
                <c:pt idx="0">
                  <c:v>DSV Nordisch</c:v>
                </c:pt>
              </c:strCache>
            </c:strRef>
          </c:tx>
          <c:spPr>
            <a:ln w="28575" cap="rnd">
              <a:solidFill>
                <a:schemeClr val="accent2"/>
              </a:solidFill>
              <a:round/>
            </a:ln>
            <a:effectLst/>
          </c:spPr>
          <c:marker>
            <c:symbol val="none"/>
          </c:marker>
          <c:cat>
            <c:numRef>
              <c:f>Sheet1!$A$2:$A$32</c:f>
              <c:numCache>
                <c:formatCode>m/d/yyyy</c:formatCode>
                <c:ptCount val="31"/>
                <c:pt idx="0">
                  <c:v>44682</c:v>
                </c:pt>
                <c:pt idx="1">
                  <c:v>44683</c:v>
                </c:pt>
                <c:pt idx="2">
                  <c:v>44684</c:v>
                </c:pt>
                <c:pt idx="3">
                  <c:v>44685</c:v>
                </c:pt>
                <c:pt idx="4">
                  <c:v>44686</c:v>
                </c:pt>
                <c:pt idx="5">
                  <c:v>44687</c:v>
                </c:pt>
                <c:pt idx="6">
                  <c:v>44688</c:v>
                </c:pt>
                <c:pt idx="7">
                  <c:v>44689</c:v>
                </c:pt>
                <c:pt idx="8">
                  <c:v>44690</c:v>
                </c:pt>
                <c:pt idx="9">
                  <c:v>44691</c:v>
                </c:pt>
                <c:pt idx="10">
                  <c:v>44692</c:v>
                </c:pt>
                <c:pt idx="11">
                  <c:v>44693</c:v>
                </c:pt>
                <c:pt idx="12">
                  <c:v>44694</c:v>
                </c:pt>
                <c:pt idx="13">
                  <c:v>44695</c:v>
                </c:pt>
                <c:pt idx="14">
                  <c:v>44696</c:v>
                </c:pt>
                <c:pt idx="15">
                  <c:v>44697</c:v>
                </c:pt>
                <c:pt idx="16">
                  <c:v>44698</c:v>
                </c:pt>
                <c:pt idx="17">
                  <c:v>44699</c:v>
                </c:pt>
                <c:pt idx="18">
                  <c:v>44700</c:v>
                </c:pt>
                <c:pt idx="19">
                  <c:v>44701</c:v>
                </c:pt>
                <c:pt idx="20">
                  <c:v>44702</c:v>
                </c:pt>
                <c:pt idx="21">
                  <c:v>44703</c:v>
                </c:pt>
                <c:pt idx="22">
                  <c:v>44704</c:v>
                </c:pt>
                <c:pt idx="23">
                  <c:v>44705</c:v>
                </c:pt>
                <c:pt idx="24">
                  <c:v>44706</c:v>
                </c:pt>
                <c:pt idx="25">
                  <c:v>44707</c:v>
                </c:pt>
                <c:pt idx="26">
                  <c:v>44708</c:v>
                </c:pt>
                <c:pt idx="27">
                  <c:v>44709</c:v>
                </c:pt>
                <c:pt idx="28">
                  <c:v>44710</c:v>
                </c:pt>
                <c:pt idx="29">
                  <c:v>44711</c:v>
                </c:pt>
                <c:pt idx="30">
                  <c:v>44712</c:v>
                </c:pt>
              </c:numCache>
            </c:numRef>
          </c:cat>
          <c:val>
            <c:numRef>
              <c:f>Sheet1!$C$2:$C$32</c:f>
              <c:numCache>
                <c:formatCode>General</c:formatCode>
                <c:ptCount val="31"/>
                <c:pt idx="0">
                  <c:v>239</c:v>
                </c:pt>
                <c:pt idx="1">
                  <c:v>190</c:v>
                </c:pt>
                <c:pt idx="2">
                  <c:v>1378</c:v>
                </c:pt>
                <c:pt idx="3">
                  <c:v>419</c:v>
                </c:pt>
                <c:pt idx="4">
                  <c:v>293</c:v>
                </c:pt>
                <c:pt idx="5">
                  <c:v>1760</c:v>
                </c:pt>
                <c:pt idx="6">
                  <c:v>1307</c:v>
                </c:pt>
                <c:pt idx="7">
                  <c:v>443</c:v>
                </c:pt>
                <c:pt idx="8">
                  <c:v>188</c:v>
                </c:pt>
                <c:pt idx="9">
                  <c:v>352</c:v>
                </c:pt>
                <c:pt idx="10">
                  <c:v>577</c:v>
                </c:pt>
                <c:pt idx="11">
                  <c:v>118</c:v>
                </c:pt>
                <c:pt idx="12">
                  <c:v>111</c:v>
                </c:pt>
                <c:pt idx="13">
                  <c:v>178</c:v>
                </c:pt>
                <c:pt idx="14">
                  <c:v>92</c:v>
                </c:pt>
                <c:pt idx="15">
                  <c:v>379</c:v>
                </c:pt>
                <c:pt idx="16">
                  <c:v>2411</c:v>
                </c:pt>
                <c:pt idx="17">
                  <c:v>1507</c:v>
                </c:pt>
                <c:pt idx="18">
                  <c:v>785</c:v>
                </c:pt>
                <c:pt idx="19">
                  <c:v>2528</c:v>
                </c:pt>
                <c:pt idx="20">
                  <c:v>3566</c:v>
                </c:pt>
                <c:pt idx="21">
                  <c:v>2835</c:v>
                </c:pt>
                <c:pt idx="22">
                  <c:v>767</c:v>
                </c:pt>
                <c:pt idx="23">
                  <c:v>202</c:v>
                </c:pt>
                <c:pt idx="24">
                  <c:v>901</c:v>
                </c:pt>
                <c:pt idx="25">
                  <c:v>320</c:v>
                </c:pt>
                <c:pt idx="26">
                  <c:v>107</c:v>
                </c:pt>
                <c:pt idx="27">
                  <c:v>178</c:v>
                </c:pt>
                <c:pt idx="28">
                  <c:v>55</c:v>
                </c:pt>
                <c:pt idx="29">
                  <c:v>415</c:v>
                </c:pt>
                <c:pt idx="30">
                  <c:v>810</c:v>
                </c:pt>
              </c:numCache>
            </c:numRef>
          </c:val>
          <c:smooth val="0"/>
          <c:extLst>
            <c:ext xmlns:c16="http://schemas.microsoft.com/office/drawing/2014/chart" uri="{C3380CC4-5D6E-409C-BE32-E72D297353CC}">
              <c16:uniqueId val="{00000001-56EE-4FED-81B7-46836D4C14FD}"/>
            </c:ext>
          </c:extLst>
        </c:ser>
        <c:ser>
          <c:idx val="2"/>
          <c:order val="2"/>
          <c:tx>
            <c:strRef>
              <c:f>Sheet1!$D$1</c:f>
              <c:strCache>
                <c:ptCount val="1"/>
                <c:pt idx="0">
                  <c:v>DSV Ski &amp; Berge</c:v>
                </c:pt>
              </c:strCache>
            </c:strRef>
          </c:tx>
          <c:spPr>
            <a:ln w="28575" cap="rnd">
              <a:solidFill>
                <a:schemeClr val="accent3"/>
              </a:solidFill>
              <a:round/>
            </a:ln>
            <a:effectLst/>
          </c:spPr>
          <c:marker>
            <c:symbol val="none"/>
          </c:marker>
          <c:cat>
            <c:numRef>
              <c:f>Sheet1!$A$2:$A$32</c:f>
              <c:numCache>
                <c:formatCode>m/d/yyyy</c:formatCode>
                <c:ptCount val="31"/>
                <c:pt idx="0">
                  <c:v>44682</c:v>
                </c:pt>
                <c:pt idx="1">
                  <c:v>44683</c:v>
                </c:pt>
                <c:pt idx="2">
                  <c:v>44684</c:v>
                </c:pt>
                <c:pt idx="3">
                  <c:v>44685</c:v>
                </c:pt>
                <c:pt idx="4">
                  <c:v>44686</c:v>
                </c:pt>
                <c:pt idx="5">
                  <c:v>44687</c:v>
                </c:pt>
                <c:pt idx="6">
                  <c:v>44688</c:v>
                </c:pt>
                <c:pt idx="7">
                  <c:v>44689</c:v>
                </c:pt>
                <c:pt idx="8">
                  <c:v>44690</c:v>
                </c:pt>
                <c:pt idx="9">
                  <c:v>44691</c:v>
                </c:pt>
                <c:pt idx="10">
                  <c:v>44692</c:v>
                </c:pt>
                <c:pt idx="11">
                  <c:v>44693</c:v>
                </c:pt>
                <c:pt idx="12">
                  <c:v>44694</c:v>
                </c:pt>
                <c:pt idx="13">
                  <c:v>44695</c:v>
                </c:pt>
                <c:pt idx="14">
                  <c:v>44696</c:v>
                </c:pt>
                <c:pt idx="15">
                  <c:v>44697</c:v>
                </c:pt>
                <c:pt idx="16">
                  <c:v>44698</c:v>
                </c:pt>
                <c:pt idx="17">
                  <c:v>44699</c:v>
                </c:pt>
                <c:pt idx="18">
                  <c:v>44700</c:v>
                </c:pt>
                <c:pt idx="19">
                  <c:v>44701</c:v>
                </c:pt>
                <c:pt idx="20">
                  <c:v>44702</c:v>
                </c:pt>
                <c:pt idx="21">
                  <c:v>44703</c:v>
                </c:pt>
                <c:pt idx="22">
                  <c:v>44704</c:v>
                </c:pt>
                <c:pt idx="23">
                  <c:v>44705</c:v>
                </c:pt>
                <c:pt idx="24">
                  <c:v>44706</c:v>
                </c:pt>
                <c:pt idx="25">
                  <c:v>44707</c:v>
                </c:pt>
                <c:pt idx="26">
                  <c:v>44708</c:v>
                </c:pt>
                <c:pt idx="27">
                  <c:v>44709</c:v>
                </c:pt>
                <c:pt idx="28">
                  <c:v>44710</c:v>
                </c:pt>
                <c:pt idx="29">
                  <c:v>44711</c:v>
                </c:pt>
                <c:pt idx="30">
                  <c:v>44712</c:v>
                </c:pt>
              </c:numCache>
            </c:numRef>
          </c:cat>
          <c:val>
            <c:numRef>
              <c:f>Sheet1!$D$2:$D$32</c:f>
              <c:numCache>
                <c:formatCode>General</c:formatCode>
                <c:ptCount val="31"/>
                <c:pt idx="0">
                  <c:v>188</c:v>
                </c:pt>
                <c:pt idx="1">
                  <c:v>132</c:v>
                </c:pt>
                <c:pt idx="2">
                  <c:v>368</c:v>
                </c:pt>
                <c:pt idx="3">
                  <c:v>509</c:v>
                </c:pt>
                <c:pt idx="4">
                  <c:v>223</c:v>
                </c:pt>
                <c:pt idx="5">
                  <c:v>154</c:v>
                </c:pt>
                <c:pt idx="6">
                  <c:v>132</c:v>
                </c:pt>
                <c:pt idx="7">
                  <c:v>91</c:v>
                </c:pt>
                <c:pt idx="8">
                  <c:v>52</c:v>
                </c:pt>
                <c:pt idx="9">
                  <c:v>270</c:v>
                </c:pt>
                <c:pt idx="10">
                  <c:v>35</c:v>
                </c:pt>
                <c:pt idx="11">
                  <c:v>58</c:v>
                </c:pt>
                <c:pt idx="12">
                  <c:v>53</c:v>
                </c:pt>
                <c:pt idx="13">
                  <c:v>20</c:v>
                </c:pt>
                <c:pt idx="14">
                  <c:v>19</c:v>
                </c:pt>
                <c:pt idx="15">
                  <c:v>6</c:v>
                </c:pt>
                <c:pt idx="16">
                  <c:v>79</c:v>
                </c:pt>
                <c:pt idx="17">
                  <c:v>27</c:v>
                </c:pt>
                <c:pt idx="18">
                  <c:v>56</c:v>
                </c:pt>
                <c:pt idx="19">
                  <c:v>122</c:v>
                </c:pt>
                <c:pt idx="20">
                  <c:v>55</c:v>
                </c:pt>
                <c:pt idx="21">
                  <c:v>19</c:v>
                </c:pt>
                <c:pt idx="22">
                  <c:v>16</c:v>
                </c:pt>
                <c:pt idx="23">
                  <c:v>9</c:v>
                </c:pt>
                <c:pt idx="24">
                  <c:v>6</c:v>
                </c:pt>
                <c:pt idx="25">
                  <c:v>24</c:v>
                </c:pt>
                <c:pt idx="26">
                  <c:v>4</c:v>
                </c:pt>
                <c:pt idx="27">
                  <c:v>16</c:v>
                </c:pt>
                <c:pt idx="28">
                  <c:v>3</c:v>
                </c:pt>
                <c:pt idx="29">
                  <c:v>2</c:v>
                </c:pt>
                <c:pt idx="30">
                  <c:v>156</c:v>
                </c:pt>
              </c:numCache>
            </c:numRef>
          </c:val>
          <c:smooth val="0"/>
          <c:extLst>
            <c:ext xmlns:c16="http://schemas.microsoft.com/office/drawing/2014/chart" uri="{C3380CC4-5D6E-409C-BE32-E72D297353CC}">
              <c16:uniqueId val="{00000002-56EE-4FED-81B7-46836D4C14FD}"/>
            </c:ext>
          </c:extLst>
        </c:ser>
        <c:ser>
          <c:idx val="3"/>
          <c:order val="3"/>
          <c:tx>
            <c:strRef>
              <c:f>Sheet1!$E$1</c:f>
              <c:strCache>
                <c:ptCount val="1"/>
                <c:pt idx="0">
                  <c:v>DSV Biathlon</c:v>
                </c:pt>
              </c:strCache>
            </c:strRef>
          </c:tx>
          <c:spPr>
            <a:ln w="28575" cap="rnd">
              <a:solidFill>
                <a:schemeClr val="accent4"/>
              </a:solidFill>
              <a:round/>
            </a:ln>
            <a:effectLst/>
          </c:spPr>
          <c:marker>
            <c:symbol val="none"/>
          </c:marker>
          <c:cat>
            <c:numRef>
              <c:f>Sheet1!$A$2:$A$32</c:f>
              <c:numCache>
                <c:formatCode>m/d/yyyy</c:formatCode>
                <c:ptCount val="31"/>
                <c:pt idx="0">
                  <c:v>44682</c:v>
                </c:pt>
                <c:pt idx="1">
                  <c:v>44683</c:v>
                </c:pt>
                <c:pt idx="2">
                  <c:v>44684</c:v>
                </c:pt>
                <c:pt idx="3">
                  <c:v>44685</c:v>
                </c:pt>
                <c:pt idx="4">
                  <c:v>44686</c:v>
                </c:pt>
                <c:pt idx="5">
                  <c:v>44687</c:v>
                </c:pt>
                <c:pt idx="6">
                  <c:v>44688</c:v>
                </c:pt>
                <c:pt idx="7">
                  <c:v>44689</c:v>
                </c:pt>
                <c:pt idx="8">
                  <c:v>44690</c:v>
                </c:pt>
                <c:pt idx="9">
                  <c:v>44691</c:v>
                </c:pt>
                <c:pt idx="10">
                  <c:v>44692</c:v>
                </c:pt>
                <c:pt idx="11">
                  <c:v>44693</c:v>
                </c:pt>
                <c:pt idx="12">
                  <c:v>44694</c:v>
                </c:pt>
                <c:pt idx="13">
                  <c:v>44695</c:v>
                </c:pt>
                <c:pt idx="14">
                  <c:v>44696</c:v>
                </c:pt>
                <c:pt idx="15">
                  <c:v>44697</c:v>
                </c:pt>
                <c:pt idx="16">
                  <c:v>44698</c:v>
                </c:pt>
                <c:pt idx="17">
                  <c:v>44699</c:v>
                </c:pt>
                <c:pt idx="18">
                  <c:v>44700</c:v>
                </c:pt>
                <c:pt idx="19">
                  <c:v>44701</c:v>
                </c:pt>
                <c:pt idx="20">
                  <c:v>44702</c:v>
                </c:pt>
                <c:pt idx="21">
                  <c:v>44703</c:v>
                </c:pt>
                <c:pt idx="22">
                  <c:v>44704</c:v>
                </c:pt>
                <c:pt idx="23">
                  <c:v>44705</c:v>
                </c:pt>
                <c:pt idx="24">
                  <c:v>44706</c:v>
                </c:pt>
                <c:pt idx="25">
                  <c:v>44707</c:v>
                </c:pt>
                <c:pt idx="26">
                  <c:v>44708</c:v>
                </c:pt>
                <c:pt idx="27">
                  <c:v>44709</c:v>
                </c:pt>
                <c:pt idx="28">
                  <c:v>44710</c:v>
                </c:pt>
                <c:pt idx="29">
                  <c:v>44711</c:v>
                </c:pt>
                <c:pt idx="30">
                  <c:v>44712</c:v>
                </c:pt>
              </c:numCache>
            </c:numRef>
          </c:cat>
          <c:val>
            <c:numRef>
              <c:f>Sheet1!$E$2:$E$32</c:f>
              <c:numCache>
                <c:formatCode>General</c:formatCode>
                <c:ptCount val="31"/>
                <c:pt idx="0">
                  <c:v>350</c:v>
                </c:pt>
                <c:pt idx="1">
                  <c:v>581</c:v>
                </c:pt>
                <c:pt idx="2">
                  <c:v>473</c:v>
                </c:pt>
                <c:pt idx="3">
                  <c:v>336</c:v>
                </c:pt>
                <c:pt idx="4">
                  <c:v>385</c:v>
                </c:pt>
                <c:pt idx="5">
                  <c:v>214</c:v>
                </c:pt>
                <c:pt idx="6">
                  <c:v>716</c:v>
                </c:pt>
                <c:pt idx="7">
                  <c:v>335</c:v>
                </c:pt>
                <c:pt idx="8">
                  <c:v>240</c:v>
                </c:pt>
                <c:pt idx="9">
                  <c:v>187</c:v>
                </c:pt>
                <c:pt idx="10">
                  <c:v>18</c:v>
                </c:pt>
                <c:pt idx="11">
                  <c:v>21</c:v>
                </c:pt>
                <c:pt idx="12">
                  <c:v>24</c:v>
                </c:pt>
                <c:pt idx="13">
                  <c:v>98</c:v>
                </c:pt>
                <c:pt idx="14">
                  <c:v>50</c:v>
                </c:pt>
                <c:pt idx="15">
                  <c:v>1698</c:v>
                </c:pt>
                <c:pt idx="16">
                  <c:v>6449</c:v>
                </c:pt>
                <c:pt idx="17">
                  <c:v>4082</c:v>
                </c:pt>
                <c:pt idx="18">
                  <c:v>995</c:v>
                </c:pt>
                <c:pt idx="19">
                  <c:v>2715</c:v>
                </c:pt>
                <c:pt idx="20">
                  <c:v>511</c:v>
                </c:pt>
                <c:pt idx="21">
                  <c:v>531</c:v>
                </c:pt>
                <c:pt idx="22">
                  <c:v>148</c:v>
                </c:pt>
                <c:pt idx="23">
                  <c:v>3225</c:v>
                </c:pt>
                <c:pt idx="24">
                  <c:v>4053</c:v>
                </c:pt>
                <c:pt idx="25">
                  <c:v>5256</c:v>
                </c:pt>
                <c:pt idx="26">
                  <c:v>4588</c:v>
                </c:pt>
                <c:pt idx="27">
                  <c:v>4523</c:v>
                </c:pt>
                <c:pt idx="28">
                  <c:v>3423</c:v>
                </c:pt>
                <c:pt idx="29">
                  <c:v>2219</c:v>
                </c:pt>
                <c:pt idx="30">
                  <c:v>4425</c:v>
                </c:pt>
              </c:numCache>
            </c:numRef>
          </c:val>
          <c:smooth val="0"/>
          <c:extLst>
            <c:ext xmlns:c16="http://schemas.microsoft.com/office/drawing/2014/chart" uri="{C3380CC4-5D6E-409C-BE32-E72D297353CC}">
              <c16:uniqueId val="{00000003-56EE-4FED-81B7-46836D4C14FD}"/>
            </c:ext>
          </c:extLst>
        </c:ser>
        <c:dLbls>
          <c:showLegendKey val="0"/>
          <c:showVal val="0"/>
          <c:showCatName val="0"/>
          <c:showSerName val="0"/>
          <c:showPercent val="0"/>
          <c:showBubbleSize val="0"/>
        </c:dLbls>
        <c:smooth val="0"/>
        <c:axId val="748992272"/>
        <c:axId val="748992600"/>
      </c:lineChart>
      <c:dateAx>
        <c:axId val="7489922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48992600"/>
        <c:crosses val="autoZero"/>
        <c:auto val="1"/>
        <c:lblOffset val="100"/>
        <c:baseTimeUnit val="days"/>
      </c:dateAx>
      <c:valAx>
        <c:axId val="7489926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489922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dsv_alpin</c:v>
                </c:pt>
              </c:strCache>
            </c:strRef>
          </c:tx>
          <c:spPr>
            <a:ln w="28575" cap="rnd">
              <a:solidFill>
                <a:schemeClr val="accent1"/>
              </a:solidFill>
              <a:round/>
            </a:ln>
            <a:effectLst/>
          </c:spPr>
          <c:marker>
            <c:symbol val="none"/>
          </c:marker>
          <c:cat>
            <c:numRef>
              <c:f>Sheet1!$A$2:$A$32</c:f>
              <c:numCache>
                <c:formatCode>m/d/yyyy</c:formatCode>
                <c:ptCount val="31"/>
                <c:pt idx="0">
                  <c:v>44682</c:v>
                </c:pt>
                <c:pt idx="1">
                  <c:v>44683</c:v>
                </c:pt>
                <c:pt idx="2">
                  <c:v>44684</c:v>
                </c:pt>
                <c:pt idx="3">
                  <c:v>44685</c:v>
                </c:pt>
                <c:pt idx="4">
                  <c:v>44686</c:v>
                </c:pt>
                <c:pt idx="5">
                  <c:v>44687</c:v>
                </c:pt>
                <c:pt idx="6">
                  <c:v>44688</c:v>
                </c:pt>
                <c:pt idx="7">
                  <c:v>44689</c:v>
                </c:pt>
                <c:pt idx="8">
                  <c:v>44690</c:v>
                </c:pt>
                <c:pt idx="9">
                  <c:v>44691</c:v>
                </c:pt>
                <c:pt idx="10">
                  <c:v>44692</c:v>
                </c:pt>
                <c:pt idx="11">
                  <c:v>44693</c:v>
                </c:pt>
                <c:pt idx="12">
                  <c:v>44694</c:v>
                </c:pt>
                <c:pt idx="13">
                  <c:v>44695</c:v>
                </c:pt>
                <c:pt idx="14">
                  <c:v>44696</c:v>
                </c:pt>
                <c:pt idx="15">
                  <c:v>44697</c:v>
                </c:pt>
                <c:pt idx="16">
                  <c:v>44698</c:v>
                </c:pt>
                <c:pt idx="17">
                  <c:v>44699</c:v>
                </c:pt>
                <c:pt idx="18">
                  <c:v>44700</c:v>
                </c:pt>
                <c:pt idx="19">
                  <c:v>44701</c:v>
                </c:pt>
                <c:pt idx="20">
                  <c:v>44702</c:v>
                </c:pt>
                <c:pt idx="21">
                  <c:v>44703</c:v>
                </c:pt>
                <c:pt idx="22">
                  <c:v>44704</c:v>
                </c:pt>
                <c:pt idx="23">
                  <c:v>44705</c:v>
                </c:pt>
                <c:pt idx="24">
                  <c:v>44706</c:v>
                </c:pt>
                <c:pt idx="25">
                  <c:v>44707</c:v>
                </c:pt>
                <c:pt idx="26">
                  <c:v>44708</c:v>
                </c:pt>
                <c:pt idx="27">
                  <c:v>44709</c:v>
                </c:pt>
                <c:pt idx="28">
                  <c:v>44710</c:v>
                </c:pt>
                <c:pt idx="29">
                  <c:v>44711</c:v>
                </c:pt>
                <c:pt idx="30">
                  <c:v>44712</c:v>
                </c:pt>
              </c:numCache>
            </c:numRef>
          </c:cat>
          <c:val>
            <c:numRef>
              <c:f>Sheet1!$B$2:$B$32</c:f>
              <c:numCache>
                <c:formatCode>General</c:formatCode>
                <c:ptCount val="31"/>
                <c:pt idx="0">
                  <c:v>15647</c:v>
                </c:pt>
                <c:pt idx="1">
                  <c:v>7549</c:v>
                </c:pt>
                <c:pt idx="2">
                  <c:v>10070</c:v>
                </c:pt>
                <c:pt idx="3">
                  <c:v>2867</c:v>
                </c:pt>
                <c:pt idx="4">
                  <c:v>34948</c:v>
                </c:pt>
                <c:pt idx="5">
                  <c:v>8400</c:v>
                </c:pt>
                <c:pt idx="6">
                  <c:v>12090</c:v>
                </c:pt>
                <c:pt idx="7">
                  <c:v>4365</c:v>
                </c:pt>
                <c:pt idx="8">
                  <c:v>1852</c:v>
                </c:pt>
                <c:pt idx="9">
                  <c:v>441</c:v>
                </c:pt>
                <c:pt idx="10">
                  <c:v>12630</c:v>
                </c:pt>
                <c:pt idx="11">
                  <c:v>13734</c:v>
                </c:pt>
                <c:pt idx="12">
                  <c:v>23614</c:v>
                </c:pt>
                <c:pt idx="13">
                  <c:v>13701</c:v>
                </c:pt>
                <c:pt idx="14">
                  <c:v>14158</c:v>
                </c:pt>
                <c:pt idx="15">
                  <c:v>13842</c:v>
                </c:pt>
                <c:pt idx="16">
                  <c:v>19807</c:v>
                </c:pt>
                <c:pt idx="17">
                  <c:v>42516</c:v>
                </c:pt>
                <c:pt idx="18">
                  <c:v>16951</c:v>
                </c:pt>
                <c:pt idx="19">
                  <c:v>17253</c:v>
                </c:pt>
                <c:pt idx="20">
                  <c:v>7269</c:v>
                </c:pt>
                <c:pt idx="21">
                  <c:v>3072</c:v>
                </c:pt>
                <c:pt idx="22">
                  <c:v>55887</c:v>
                </c:pt>
                <c:pt idx="23">
                  <c:v>10722</c:v>
                </c:pt>
                <c:pt idx="24">
                  <c:v>16760</c:v>
                </c:pt>
                <c:pt idx="25">
                  <c:v>18951</c:v>
                </c:pt>
                <c:pt idx="26">
                  <c:v>13261</c:v>
                </c:pt>
                <c:pt idx="27">
                  <c:v>7309</c:v>
                </c:pt>
                <c:pt idx="28">
                  <c:v>4775</c:v>
                </c:pt>
                <c:pt idx="29">
                  <c:v>1041</c:v>
                </c:pt>
                <c:pt idx="30">
                  <c:v>14812</c:v>
                </c:pt>
              </c:numCache>
            </c:numRef>
          </c:val>
          <c:smooth val="0"/>
          <c:extLst>
            <c:ext xmlns:c16="http://schemas.microsoft.com/office/drawing/2014/chart" uri="{C3380CC4-5D6E-409C-BE32-E72D297353CC}">
              <c16:uniqueId val="{00000000-1E74-4785-BF3A-E2F93F176D19}"/>
            </c:ext>
          </c:extLst>
        </c:ser>
        <c:ser>
          <c:idx val="1"/>
          <c:order val="1"/>
          <c:tx>
            <c:strRef>
              <c:f>Sheet1!$C$1</c:f>
              <c:strCache>
                <c:ptCount val="1"/>
                <c:pt idx="0">
                  <c:v>dsv_biathlon</c:v>
                </c:pt>
              </c:strCache>
            </c:strRef>
          </c:tx>
          <c:spPr>
            <a:ln w="28575" cap="rnd">
              <a:solidFill>
                <a:schemeClr val="accent2"/>
              </a:solidFill>
              <a:round/>
            </a:ln>
            <a:effectLst/>
          </c:spPr>
          <c:marker>
            <c:symbol val="none"/>
          </c:marker>
          <c:cat>
            <c:numRef>
              <c:f>Sheet1!$A$2:$A$32</c:f>
              <c:numCache>
                <c:formatCode>m/d/yyyy</c:formatCode>
                <c:ptCount val="31"/>
                <c:pt idx="0">
                  <c:v>44682</c:v>
                </c:pt>
                <c:pt idx="1">
                  <c:v>44683</c:v>
                </c:pt>
                <c:pt idx="2">
                  <c:v>44684</c:v>
                </c:pt>
                <c:pt idx="3">
                  <c:v>44685</c:v>
                </c:pt>
                <c:pt idx="4">
                  <c:v>44686</c:v>
                </c:pt>
                <c:pt idx="5">
                  <c:v>44687</c:v>
                </c:pt>
                <c:pt idx="6">
                  <c:v>44688</c:v>
                </c:pt>
                <c:pt idx="7">
                  <c:v>44689</c:v>
                </c:pt>
                <c:pt idx="8">
                  <c:v>44690</c:v>
                </c:pt>
                <c:pt idx="9">
                  <c:v>44691</c:v>
                </c:pt>
                <c:pt idx="10">
                  <c:v>44692</c:v>
                </c:pt>
                <c:pt idx="11">
                  <c:v>44693</c:v>
                </c:pt>
                <c:pt idx="12">
                  <c:v>44694</c:v>
                </c:pt>
                <c:pt idx="13">
                  <c:v>44695</c:v>
                </c:pt>
                <c:pt idx="14">
                  <c:v>44696</c:v>
                </c:pt>
                <c:pt idx="15">
                  <c:v>44697</c:v>
                </c:pt>
                <c:pt idx="16">
                  <c:v>44698</c:v>
                </c:pt>
                <c:pt idx="17">
                  <c:v>44699</c:v>
                </c:pt>
                <c:pt idx="18">
                  <c:v>44700</c:v>
                </c:pt>
                <c:pt idx="19">
                  <c:v>44701</c:v>
                </c:pt>
                <c:pt idx="20">
                  <c:v>44702</c:v>
                </c:pt>
                <c:pt idx="21">
                  <c:v>44703</c:v>
                </c:pt>
                <c:pt idx="22">
                  <c:v>44704</c:v>
                </c:pt>
                <c:pt idx="23">
                  <c:v>44705</c:v>
                </c:pt>
                <c:pt idx="24">
                  <c:v>44706</c:v>
                </c:pt>
                <c:pt idx="25">
                  <c:v>44707</c:v>
                </c:pt>
                <c:pt idx="26">
                  <c:v>44708</c:v>
                </c:pt>
                <c:pt idx="27">
                  <c:v>44709</c:v>
                </c:pt>
                <c:pt idx="28">
                  <c:v>44710</c:v>
                </c:pt>
                <c:pt idx="29">
                  <c:v>44711</c:v>
                </c:pt>
                <c:pt idx="30">
                  <c:v>44712</c:v>
                </c:pt>
              </c:numCache>
            </c:numRef>
          </c:cat>
          <c:val>
            <c:numRef>
              <c:f>Sheet1!$C$2:$C$32</c:f>
              <c:numCache>
                <c:formatCode>General</c:formatCode>
                <c:ptCount val="31"/>
                <c:pt idx="0">
                  <c:v>10656</c:v>
                </c:pt>
                <c:pt idx="1">
                  <c:v>23428</c:v>
                </c:pt>
                <c:pt idx="2">
                  <c:v>52625</c:v>
                </c:pt>
                <c:pt idx="3">
                  <c:v>77769</c:v>
                </c:pt>
                <c:pt idx="4">
                  <c:v>64660</c:v>
                </c:pt>
                <c:pt idx="5">
                  <c:v>65885</c:v>
                </c:pt>
                <c:pt idx="6">
                  <c:v>96167</c:v>
                </c:pt>
                <c:pt idx="7">
                  <c:v>89269</c:v>
                </c:pt>
                <c:pt idx="8">
                  <c:v>66959</c:v>
                </c:pt>
                <c:pt idx="9">
                  <c:v>52633</c:v>
                </c:pt>
                <c:pt idx="10">
                  <c:v>25943</c:v>
                </c:pt>
                <c:pt idx="11">
                  <c:v>5952</c:v>
                </c:pt>
                <c:pt idx="12">
                  <c:v>2531</c:v>
                </c:pt>
                <c:pt idx="13">
                  <c:v>17694</c:v>
                </c:pt>
                <c:pt idx="14">
                  <c:v>1650</c:v>
                </c:pt>
                <c:pt idx="15">
                  <c:v>30081</c:v>
                </c:pt>
                <c:pt idx="16">
                  <c:v>38946</c:v>
                </c:pt>
                <c:pt idx="17">
                  <c:v>42197</c:v>
                </c:pt>
                <c:pt idx="18">
                  <c:v>34116</c:v>
                </c:pt>
                <c:pt idx="19">
                  <c:v>10332</c:v>
                </c:pt>
                <c:pt idx="20">
                  <c:v>8864</c:v>
                </c:pt>
                <c:pt idx="21">
                  <c:v>42793</c:v>
                </c:pt>
                <c:pt idx="22">
                  <c:v>10585</c:v>
                </c:pt>
                <c:pt idx="23">
                  <c:v>57394</c:v>
                </c:pt>
                <c:pt idx="24">
                  <c:v>53361</c:v>
                </c:pt>
                <c:pt idx="25">
                  <c:v>41897</c:v>
                </c:pt>
                <c:pt idx="26">
                  <c:v>53405</c:v>
                </c:pt>
                <c:pt idx="27">
                  <c:v>246938</c:v>
                </c:pt>
                <c:pt idx="28">
                  <c:v>302526</c:v>
                </c:pt>
                <c:pt idx="29">
                  <c:v>217625</c:v>
                </c:pt>
                <c:pt idx="30">
                  <c:v>217179</c:v>
                </c:pt>
              </c:numCache>
            </c:numRef>
          </c:val>
          <c:smooth val="0"/>
          <c:extLst>
            <c:ext xmlns:c16="http://schemas.microsoft.com/office/drawing/2014/chart" uri="{C3380CC4-5D6E-409C-BE32-E72D297353CC}">
              <c16:uniqueId val="{00000001-1E74-4785-BF3A-E2F93F176D19}"/>
            </c:ext>
          </c:extLst>
        </c:ser>
        <c:ser>
          <c:idx val="2"/>
          <c:order val="2"/>
          <c:tx>
            <c:strRef>
              <c:f>Sheet1!$D$1</c:f>
              <c:strCache>
                <c:ptCount val="1"/>
                <c:pt idx="0">
                  <c:v>dsv_nordisch</c:v>
                </c:pt>
              </c:strCache>
            </c:strRef>
          </c:tx>
          <c:spPr>
            <a:ln w="28575" cap="rnd">
              <a:solidFill>
                <a:schemeClr val="accent3"/>
              </a:solidFill>
              <a:round/>
            </a:ln>
            <a:effectLst/>
          </c:spPr>
          <c:marker>
            <c:symbol val="none"/>
          </c:marker>
          <c:cat>
            <c:numRef>
              <c:f>Sheet1!$A$2:$A$32</c:f>
              <c:numCache>
                <c:formatCode>m/d/yyyy</c:formatCode>
                <c:ptCount val="31"/>
                <c:pt idx="0">
                  <c:v>44682</c:v>
                </c:pt>
                <c:pt idx="1">
                  <c:v>44683</c:v>
                </c:pt>
                <c:pt idx="2">
                  <c:v>44684</c:v>
                </c:pt>
                <c:pt idx="3">
                  <c:v>44685</c:v>
                </c:pt>
                <c:pt idx="4">
                  <c:v>44686</c:v>
                </c:pt>
                <c:pt idx="5">
                  <c:v>44687</c:v>
                </c:pt>
                <c:pt idx="6">
                  <c:v>44688</c:v>
                </c:pt>
                <c:pt idx="7">
                  <c:v>44689</c:v>
                </c:pt>
                <c:pt idx="8">
                  <c:v>44690</c:v>
                </c:pt>
                <c:pt idx="9">
                  <c:v>44691</c:v>
                </c:pt>
                <c:pt idx="10">
                  <c:v>44692</c:v>
                </c:pt>
                <c:pt idx="11">
                  <c:v>44693</c:v>
                </c:pt>
                <c:pt idx="12">
                  <c:v>44694</c:v>
                </c:pt>
                <c:pt idx="13">
                  <c:v>44695</c:v>
                </c:pt>
                <c:pt idx="14">
                  <c:v>44696</c:v>
                </c:pt>
                <c:pt idx="15">
                  <c:v>44697</c:v>
                </c:pt>
                <c:pt idx="16">
                  <c:v>44698</c:v>
                </c:pt>
                <c:pt idx="17">
                  <c:v>44699</c:v>
                </c:pt>
                <c:pt idx="18">
                  <c:v>44700</c:v>
                </c:pt>
                <c:pt idx="19">
                  <c:v>44701</c:v>
                </c:pt>
                <c:pt idx="20">
                  <c:v>44702</c:v>
                </c:pt>
                <c:pt idx="21">
                  <c:v>44703</c:v>
                </c:pt>
                <c:pt idx="22">
                  <c:v>44704</c:v>
                </c:pt>
                <c:pt idx="23">
                  <c:v>44705</c:v>
                </c:pt>
                <c:pt idx="24">
                  <c:v>44706</c:v>
                </c:pt>
                <c:pt idx="25">
                  <c:v>44707</c:v>
                </c:pt>
                <c:pt idx="26">
                  <c:v>44708</c:v>
                </c:pt>
                <c:pt idx="27">
                  <c:v>44709</c:v>
                </c:pt>
                <c:pt idx="28">
                  <c:v>44710</c:v>
                </c:pt>
                <c:pt idx="29">
                  <c:v>44711</c:v>
                </c:pt>
                <c:pt idx="30">
                  <c:v>44712</c:v>
                </c:pt>
              </c:numCache>
            </c:numRef>
          </c:cat>
          <c:val>
            <c:numRef>
              <c:f>Sheet1!$D$2:$D$32</c:f>
              <c:numCache>
                <c:formatCode>General</c:formatCode>
                <c:ptCount val="31"/>
                <c:pt idx="0">
                  <c:v>7435</c:v>
                </c:pt>
                <c:pt idx="1">
                  <c:v>1550</c:v>
                </c:pt>
                <c:pt idx="2">
                  <c:v>10945</c:v>
                </c:pt>
                <c:pt idx="3">
                  <c:v>7351</c:v>
                </c:pt>
                <c:pt idx="4">
                  <c:v>9808</c:v>
                </c:pt>
                <c:pt idx="5">
                  <c:v>11753</c:v>
                </c:pt>
                <c:pt idx="6">
                  <c:v>10827</c:v>
                </c:pt>
                <c:pt idx="7">
                  <c:v>24903</c:v>
                </c:pt>
                <c:pt idx="8">
                  <c:v>4357</c:v>
                </c:pt>
                <c:pt idx="9">
                  <c:v>4324</c:v>
                </c:pt>
                <c:pt idx="10">
                  <c:v>7821</c:v>
                </c:pt>
                <c:pt idx="11">
                  <c:v>2204</c:v>
                </c:pt>
                <c:pt idx="12">
                  <c:v>3304</c:v>
                </c:pt>
                <c:pt idx="13">
                  <c:v>7626</c:v>
                </c:pt>
                <c:pt idx="14">
                  <c:v>13057</c:v>
                </c:pt>
                <c:pt idx="15">
                  <c:v>7013</c:v>
                </c:pt>
                <c:pt idx="16">
                  <c:v>13726</c:v>
                </c:pt>
                <c:pt idx="17">
                  <c:v>22398</c:v>
                </c:pt>
                <c:pt idx="18">
                  <c:v>14379</c:v>
                </c:pt>
                <c:pt idx="19">
                  <c:v>34729</c:v>
                </c:pt>
                <c:pt idx="20">
                  <c:v>50122</c:v>
                </c:pt>
                <c:pt idx="21">
                  <c:v>20222</c:v>
                </c:pt>
                <c:pt idx="22">
                  <c:v>12901</c:v>
                </c:pt>
                <c:pt idx="23">
                  <c:v>4188</c:v>
                </c:pt>
                <c:pt idx="24">
                  <c:v>11249</c:v>
                </c:pt>
                <c:pt idx="25">
                  <c:v>9739</c:v>
                </c:pt>
                <c:pt idx="26">
                  <c:v>5610</c:v>
                </c:pt>
                <c:pt idx="27">
                  <c:v>4795</c:v>
                </c:pt>
                <c:pt idx="28">
                  <c:v>3360</c:v>
                </c:pt>
                <c:pt idx="29">
                  <c:v>13789</c:v>
                </c:pt>
                <c:pt idx="30">
                  <c:v>12638</c:v>
                </c:pt>
              </c:numCache>
            </c:numRef>
          </c:val>
          <c:smooth val="0"/>
          <c:extLst>
            <c:ext xmlns:c16="http://schemas.microsoft.com/office/drawing/2014/chart" uri="{C3380CC4-5D6E-409C-BE32-E72D297353CC}">
              <c16:uniqueId val="{00000002-1E74-4785-BF3A-E2F93F176D19}"/>
            </c:ext>
          </c:extLst>
        </c:ser>
        <c:dLbls>
          <c:showLegendKey val="0"/>
          <c:showVal val="0"/>
          <c:showCatName val="0"/>
          <c:showSerName val="0"/>
          <c:showPercent val="0"/>
          <c:showBubbleSize val="0"/>
        </c:dLbls>
        <c:smooth val="0"/>
        <c:axId val="749000472"/>
        <c:axId val="748999488"/>
      </c:lineChart>
      <c:dateAx>
        <c:axId val="7490004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48999488"/>
        <c:crosses val="autoZero"/>
        <c:auto val="1"/>
        <c:lblOffset val="100"/>
        <c:baseTimeUnit val="days"/>
      </c:dateAx>
      <c:valAx>
        <c:axId val="7489994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490004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6/23/2022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6/23/2022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6/23/2022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6/23/2022</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6/23/2022</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6/23/2022</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6/23/2022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6/23/2022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6/23/2022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6/23/2022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2.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4.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1B61D6-BA92-4BBA-8E24-AF080FDC5F04}"/>
              </a:ext>
            </a:extLst>
          </p:cNvPr>
          <p:cNvSpPr>
            <a:spLocks noGrp="1"/>
          </p:cNvSpPr>
          <p:nvPr>
            <p:ph type="ctrTitle"/>
          </p:nvPr>
        </p:nvSpPr>
        <p:spPr/>
        <p:txBody>
          <a:bodyPr/>
          <a:lstStyle/>
          <a:p>
            <a:r>
              <a:rPr lang="en-US"/>
              <a:t>DSV_Biathlon</a:t>
            </a:r>
          </a:p>
        </p:txBody>
      </p:sp>
      <p:sp>
        <p:nvSpPr>
          <p:cNvPr id="3" name="Subtitle 2">
            <a:extLst>
              <a:ext uri="{FF2B5EF4-FFF2-40B4-BE49-F238E27FC236}">
                <a16:creationId xmlns:a16="http://schemas.microsoft.com/office/drawing/2014/main" id="{F640F987-D968-418E-84CD-63143A4E49D8}"/>
              </a:ext>
            </a:extLst>
          </p:cNvPr>
          <p:cNvSpPr>
            <a:spLocks noGrp="1"/>
          </p:cNvSpPr>
          <p:nvPr>
            <p:ph type="subTitle" idx="1"/>
          </p:nvPr>
        </p:nvSpPr>
        <p:spPr/>
        <p:txBody>
          <a:bodyPr/>
          <a:lstStyle/>
          <a:p>
            <a:r>
              <a:rPr lang="en-US"/>
              <a:t>LOBECO GmbH</a:t>
            </a:r>
          </a:p>
        </p:txBody>
      </p:sp>
    </p:spTree>
    <p:extLst>
      <p:ext uri="{BB962C8B-B14F-4D97-AF65-F5344CB8AC3E}">
        <p14:creationId xmlns:p14="http://schemas.microsoft.com/office/powerpoint/2010/main" val="17027147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44E8F8-15E6-47F8-826B-D0A0FF4BF244}"/>
              </a:ext>
            </a:extLst>
          </p:cNvPr>
          <p:cNvSpPr>
            <a:spLocks noGrp="1"/>
          </p:cNvSpPr>
          <p:nvPr>
            <p:ph type="title"/>
          </p:nvPr>
        </p:nvSpPr>
        <p:spPr/>
        <p:txBody>
          <a:bodyPr/>
          <a:lstStyle/>
          <a:p>
            <a:r>
              <a:rPr lang="en-US"/>
              <a:t>Instagram Followers Total | DSV</a:t>
            </a:r>
          </a:p>
        </p:txBody>
      </p:sp>
      <p:graphicFrame>
        <p:nvGraphicFramePr>
          <p:cNvPr id="6" name="Chart Placeholder 5">
            <a:extLst>
              <a:ext uri="{FF2B5EF4-FFF2-40B4-BE49-F238E27FC236}">
                <a16:creationId xmlns:a16="http://schemas.microsoft.com/office/drawing/2014/main" id="{43077958-097A-48C9-AE86-4820898E549D}"/>
              </a:ext>
            </a:extLst>
          </p:cNvPr>
          <p:cNvGraphicFramePr>
            <a:graphicFrameLocks noGrp="1"/>
          </p:cNvGraphicFramePr>
          <p:nvPr>
            <p:ph type="chart" sz="quarter" idx="13"/>
            <p:extLst>
              <p:ext uri="{D42A27DB-BD31-4B8C-83A1-F6EECF244321}">
                <p14:modId xmlns:p14="http://schemas.microsoft.com/office/powerpoint/2010/main" val="176687387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A28B806-6A4F-4365-A186-4D8E727748AA}"/>
              </a:ext>
            </a:extLst>
          </p:cNvPr>
          <p:cNvSpPr>
            <a:spLocks noGrp="1"/>
          </p:cNvSpPr>
          <p:nvPr>
            <p:ph type="body" sz="quarter" idx="14"/>
          </p:nvPr>
        </p:nvSpPr>
        <p:spPr/>
        <p:txBody>
          <a:bodyPr/>
          <a:lstStyle/>
          <a:p>
            <a:r>
              <a:rPr lang="en-US"/>
              <a:t>05/01/2022 - 05/31/2022</a:t>
            </a:r>
          </a:p>
        </p:txBody>
      </p:sp>
      <p:sp>
        <p:nvSpPr>
          <p:cNvPr id="5" name="Footer Placeholder 4">
            <a:extLst>
              <a:ext uri="{FF2B5EF4-FFF2-40B4-BE49-F238E27FC236}">
                <a16:creationId xmlns:a16="http://schemas.microsoft.com/office/drawing/2014/main" id="{27E498BA-C88D-4C56-A2DC-DF74B738840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150478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04E3F2-A4C6-4619-828A-5B0C830352A0}"/>
              </a:ext>
            </a:extLst>
          </p:cNvPr>
          <p:cNvSpPr>
            <a:spLocks noGrp="1"/>
          </p:cNvSpPr>
          <p:nvPr>
            <p:ph type="title"/>
          </p:nvPr>
        </p:nvSpPr>
        <p:spPr/>
        <p:txBody>
          <a:bodyPr/>
          <a:lstStyle/>
          <a:p>
            <a:r>
              <a:rPr lang="en-US"/>
              <a:t>Instagram Posts Table | DSV - 1 of 9</a:t>
            </a:r>
          </a:p>
        </p:txBody>
      </p:sp>
      <p:graphicFrame>
        <p:nvGraphicFramePr>
          <p:cNvPr id="5" name="Table Placeholder 4">
            <a:extLst>
              <a:ext uri="{FF2B5EF4-FFF2-40B4-BE49-F238E27FC236}">
                <a16:creationId xmlns:a16="http://schemas.microsoft.com/office/drawing/2014/main" id="{853617B3-F3C4-45C9-9CB2-7631CD30F74F}"/>
              </a:ext>
            </a:extLst>
          </p:cNvPr>
          <p:cNvGraphicFramePr>
            <a:graphicFrameLocks noGrp="1"/>
          </p:cNvGraphicFramePr>
          <p:nvPr>
            <p:ph type="tbl" sz="quarter" idx="13"/>
            <p:extLst>
              <p:ext uri="{D42A27DB-BD31-4B8C-83A1-F6EECF244321}">
                <p14:modId xmlns:p14="http://schemas.microsoft.com/office/powerpoint/2010/main" val="37420676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4154908875"/>
                    </a:ext>
                  </a:extLst>
                </a:gridCol>
                <a:gridCol w="987552">
                  <a:extLst>
                    <a:ext uri="{9D8B030D-6E8A-4147-A177-3AD203B41FA5}">
                      <a16:colId xmlns:a16="http://schemas.microsoft.com/office/drawing/2014/main" val="1348349416"/>
                    </a:ext>
                  </a:extLst>
                </a:gridCol>
                <a:gridCol w="987552">
                  <a:extLst>
                    <a:ext uri="{9D8B030D-6E8A-4147-A177-3AD203B41FA5}">
                      <a16:colId xmlns:a16="http://schemas.microsoft.com/office/drawing/2014/main" val="2569699996"/>
                    </a:ext>
                  </a:extLst>
                </a:gridCol>
                <a:gridCol w="987552">
                  <a:extLst>
                    <a:ext uri="{9D8B030D-6E8A-4147-A177-3AD203B41FA5}">
                      <a16:colId xmlns:a16="http://schemas.microsoft.com/office/drawing/2014/main" val="2981526174"/>
                    </a:ext>
                  </a:extLst>
                </a:gridCol>
                <a:gridCol w="987552">
                  <a:extLst>
                    <a:ext uri="{9D8B030D-6E8A-4147-A177-3AD203B41FA5}">
                      <a16:colId xmlns:a16="http://schemas.microsoft.com/office/drawing/2014/main" val="253570827"/>
                    </a:ext>
                  </a:extLst>
                </a:gridCol>
                <a:gridCol w="987552">
                  <a:extLst>
                    <a:ext uri="{9D8B030D-6E8A-4147-A177-3AD203B41FA5}">
                      <a16:colId xmlns:a16="http://schemas.microsoft.com/office/drawing/2014/main" val="25657430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2770740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dsv_alpin - 2022-05-31 15:36:23</a:t>
                      </a:r>
                      <a:r>
                        <a:rPr kumimoji="0" lang="en-US" sz="1000" b="0" i="0" u="none" strike="noStrike" kern="1200" cap="none" spc="0" normalizeH="0" baseline="0" noProof="0">
                          <a:ln>
                            <a:noFill/>
                          </a:ln>
                          <a:solidFill>
                            <a:prstClr val="black"/>
                          </a:solidFill>
                          <a:effectLst/>
                          <a:uLnTx/>
                          <a:uFillTx/>
                          <a:latin typeface="+mn-lt"/>
                          <a:ea typeface="+mn-ea"/>
                          <a:cs typeface="+mn-cs"/>
                        </a:rPr>
                        <a:t>
 A message from stefan_luitz! ✉️ Die ersten Trainingsläufe in den Toren sind absolviert. Der Countdown läuft: Noch 145 Tage bis zum Weltcupauftakt in Sölden. 😮💪 #SkiDeutschland #skialpin #soelden #worldcup #newseason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06/23/2022 06:10:56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555837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dsv_biathlon - 2022-05-31 14:41:22</a:t>
                      </a:r>
                      <a:r>
                        <a:rPr kumimoji="0" lang="en-US" sz="1000" b="0" i="0" u="none" strike="noStrike" kern="1200" cap="none" spc="0" normalizeH="0" baseline="0" noProof="0">
                          <a:ln>
                            <a:noFill/>
                          </a:ln>
                          <a:solidFill>
                            <a:prstClr val="black"/>
                          </a:solidFill>
                          <a:effectLst/>
                          <a:uLnTx/>
                          <a:uFillTx/>
                          <a:latin typeface="+mn-lt"/>
                          <a:ea typeface="+mn-ea"/>
                          <a:cs typeface="+mn-cs"/>
                        </a:rPr>
                        <a:t>
 From wheels to weapons! 🚵👉🎯 Nach ihrem Radlehrgang auf Mallorca sind unsere Herren inzwischen zurück in der Heimat und trainieren an ihren jeweiligen Stützpunkten weiter. 👁 #SkiDeutschland #biathlon #shootingrange #proneshooting #ruhpolding jokuehn philippnawrathbiathlon 📷: k_voigt_fotografie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06/23/2022 06:11:16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2774032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dsv_nordisch - 2022-05-31 11:19:59</a:t>
                      </a:r>
                      <a:r>
                        <a:rPr kumimoji="0" lang="en-US" sz="1000" b="0" i="0" u="none" strike="noStrike" kern="1200" cap="none" spc="0" normalizeH="0" baseline="0" noProof="0">
                          <a:ln>
                            <a:noFill/>
                          </a:ln>
                          <a:solidFill>
                            <a:prstClr val="black"/>
                          </a:solidFill>
                          <a:effectLst/>
                          <a:uLnTx/>
                          <a:uFillTx/>
                          <a:latin typeface="+mn-lt"/>
                          <a:ea typeface="+mn-ea"/>
                          <a:cs typeface="+mn-cs"/>
                        </a:rPr>
                        <a:t>
 Girl gang! 🤜🤛 Mit 13 Damen und 6 Trainern waren unsere Kombiniererinnen zum Kickoff-Trainingslehrgang in Rastbüchl. So viel geballte Frauenpower sehen wir doch gerne. 🤩 #SkiDeutschland #fisnordiccombined #nordischekombination #girlpower #squadgoals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06/23/2022 06:10:18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5.8909 %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160991648"/>
                  </a:ext>
                </a:extLst>
              </a:tr>
            </a:tbl>
          </a:graphicData>
        </a:graphic>
      </p:graphicFrame>
      <p:sp>
        <p:nvSpPr>
          <p:cNvPr id="4" name="Text Placeholder 3">
            <a:extLst>
              <a:ext uri="{FF2B5EF4-FFF2-40B4-BE49-F238E27FC236}">
                <a16:creationId xmlns:a16="http://schemas.microsoft.com/office/drawing/2014/main" id="{7F056932-4823-44BB-933A-C6458148D764}"/>
              </a:ext>
            </a:extLst>
          </p:cNvPr>
          <p:cNvSpPr>
            <a:spLocks noGrp="1"/>
          </p:cNvSpPr>
          <p:nvPr>
            <p:ph type="body" sz="quarter" idx="14"/>
          </p:nvPr>
        </p:nvSpPr>
        <p:spPr/>
        <p:txBody>
          <a:bodyPr/>
          <a:lstStyle/>
          <a:p>
            <a:r>
              <a:rPr lang="en-US"/>
              <a:t>05/01/2022 - 05/31/2022</a:t>
            </a:r>
          </a:p>
        </p:txBody>
      </p:sp>
    </p:spTree>
    <p:extLst>
      <p:ext uri="{BB962C8B-B14F-4D97-AF65-F5344CB8AC3E}">
        <p14:creationId xmlns:p14="http://schemas.microsoft.com/office/powerpoint/2010/main" val="422329825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58B0B5-EF3A-4E49-97C8-C899BED32CC8}"/>
              </a:ext>
            </a:extLst>
          </p:cNvPr>
          <p:cNvSpPr>
            <a:spLocks noGrp="1"/>
          </p:cNvSpPr>
          <p:nvPr>
            <p:ph type="title"/>
          </p:nvPr>
        </p:nvSpPr>
        <p:spPr/>
        <p:txBody>
          <a:bodyPr/>
          <a:lstStyle/>
          <a:p>
            <a:r>
              <a:rPr lang="en-US"/>
              <a:t>Instagram Posts Table | DSV - 2 of 9</a:t>
            </a:r>
          </a:p>
        </p:txBody>
      </p:sp>
      <p:graphicFrame>
        <p:nvGraphicFramePr>
          <p:cNvPr id="5" name="Table Placeholder 4">
            <a:extLst>
              <a:ext uri="{FF2B5EF4-FFF2-40B4-BE49-F238E27FC236}">
                <a16:creationId xmlns:a16="http://schemas.microsoft.com/office/drawing/2014/main" id="{DC1B65BF-5BED-420C-B830-1A1D5322BB22}"/>
              </a:ext>
            </a:extLst>
          </p:cNvPr>
          <p:cNvGraphicFramePr>
            <a:graphicFrameLocks noGrp="1"/>
          </p:cNvGraphicFramePr>
          <p:nvPr>
            <p:ph type="tbl" sz="quarter" idx="13"/>
            <p:extLst>
              <p:ext uri="{D42A27DB-BD31-4B8C-83A1-F6EECF244321}">
                <p14:modId xmlns:p14="http://schemas.microsoft.com/office/powerpoint/2010/main" val="7881589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8739934"/>
                    </a:ext>
                  </a:extLst>
                </a:gridCol>
                <a:gridCol w="987552">
                  <a:extLst>
                    <a:ext uri="{9D8B030D-6E8A-4147-A177-3AD203B41FA5}">
                      <a16:colId xmlns:a16="http://schemas.microsoft.com/office/drawing/2014/main" val="2969230671"/>
                    </a:ext>
                  </a:extLst>
                </a:gridCol>
                <a:gridCol w="987552">
                  <a:extLst>
                    <a:ext uri="{9D8B030D-6E8A-4147-A177-3AD203B41FA5}">
                      <a16:colId xmlns:a16="http://schemas.microsoft.com/office/drawing/2014/main" val="811180627"/>
                    </a:ext>
                  </a:extLst>
                </a:gridCol>
                <a:gridCol w="987552">
                  <a:extLst>
                    <a:ext uri="{9D8B030D-6E8A-4147-A177-3AD203B41FA5}">
                      <a16:colId xmlns:a16="http://schemas.microsoft.com/office/drawing/2014/main" val="2643484458"/>
                    </a:ext>
                  </a:extLst>
                </a:gridCol>
                <a:gridCol w="987552">
                  <a:extLst>
                    <a:ext uri="{9D8B030D-6E8A-4147-A177-3AD203B41FA5}">
                      <a16:colId xmlns:a16="http://schemas.microsoft.com/office/drawing/2014/main" val="2312182724"/>
                    </a:ext>
                  </a:extLst>
                </a:gridCol>
                <a:gridCol w="987552">
                  <a:extLst>
                    <a:ext uri="{9D8B030D-6E8A-4147-A177-3AD203B41FA5}">
                      <a16:colId xmlns:a16="http://schemas.microsoft.com/office/drawing/2014/main" val="12941057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7770252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dsv_biathlon - 2022-05-30 10:53:40</a:t>
                      </a:r>
                      <a:r>
                        <a:rPr kumimoji="0" lang="de-DE" sz="1000" b="0" i="0" u="none" strike="noStrike" kern="1200" cap="none" spc="0" normalizeH="0" baseline="0" noProof="0">
                          <a:ln>
                            <a:noFill/>
                          </a:ln>
                          <a:solidFill>
                            <a:prstClr val="black"/>
                          </a:solidFill>
                          <a:effectLst/>
                          <a:uLnTx/>
                          <a:uFillTx/>
                          <a:latin typeface="+mn-lt"/>
                          <a:ea typeface="+mn-ea"/>
                          <a:cs typeface="+mn-cs"/>
                        </a:rPr>
                        <a:t>
 Looking back, moving forward! ↔️ Was für eine Saison für unsere Perspektivathleten - kleine und große Meilensteine auf dem Weg in den Weltcup oder sogar ganz bis hin nach Peking geben unserem #DKBKaderMitPerspektive Rückenwind zum Sommerstart. Wir sind gespannt, wo die Reise von hier aus hingeht. 🛣 #SkiDeutschland #biathlon #daskannbank #geldverbesserer #oneteamonedream #wereonourway 
Einfach mal die Perspektive ändern! - dkb.de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06/23/2022 06:11:16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9337267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dsv_biathlon - 2022-05-29 08:33:07</a:t>
                      </a:r>
                      <a:r>
                        <a:rPr kumimoji="0" lang="en-US" sz="1000" b="0" i="0" u="none" strike="noStrike" kern="1200" cap="none" spc="0" normalizeH="0" baseline="0" noProof="0">
                          <a:ln>
                            <a:noFill/>
                          </a:ln>
                          <a:solidFill>
                            <a:prstClr val="black"/>
                          </a:solidFill>
                          <a:effectLst/>
                          <a:uLnTx/>
                          <a:uFillTx/>
                          <a:latin typeface="+mn-lt"/>
                          <a:ea typeface="+mn-ea"/>
                          <a:cs typeface="+mn-cs"/>
                        </a:rPr>
                        <a:t>
 Find us where the wild things are! 🌲⛰✌️ Zum Start in den letzten Lehrgangstag sind wir zurück in den Bergen für eine Tour mit Intervallen. 🏃 #SkiDeutschland #biathlon #chiemgau #hikingadventures #bergliebe 📷: k_voigt_fotografie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06/23/2022 06:11:16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3.9872 %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7229778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dsv_biathlon - 2022-05-28 14:02:58</a:t>
                      </a:r>
                      <a:r>
                        <a:rPr kumimoji="0" lang="en-US" sz="1000" b="0" i="0" u="none" strike="noStrike" kern="1200" cap="none" spc="0" normalizeH="0" baseline="0" noProof="0">
                          <a:ln>
                            <a:noFill/>
                          </a:ln>
                          <a:solidFill>
                            <a:prstClr val="black"/>
                          </a:solidFill>
                          <a:effectLst/>
                          <a:uLnTx/>
                          <a:uFillTx/>
                          <a:latin typeface="+mn-lt"/>
                          <a:ea typeface="+mn-ea"/>
                          <a:cs typeface="+mn-cs"/>
                        </a:rPr>
                        <a:t>
 Seeing something you like, franziska_hildebrand? 😉🎯 #SkiDeutschland #biathlon #shootingrange #shootingpractice #chiemgauarena #ruhpolding #swipeformore 📷/🎥: k_voigt_fotografie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06/23/2022 06:11:16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2.4951 %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574125771"/>
                  </a:ext>
                </a:extLst>
              </a:tr>
            </a:tbl>
          </a:graphicData>
        </a:graphic>
      </p:graphicFrame>
      <p:sp>
        <p:nvSpPr>
          <p:cNvPr id="4" name="Text Placeholder 3">
            <a:extLst>
              <a:ext uri="{FF2B5EF4-FFF2-40B4-BE49-F238E27FC236}">
                <a16:creationId xmlns:a16="http://schemas.microsoft.com/office/drawing/2014/main" id="{6E15EE9A-5C04-4740-964E-F30F5D4E23E9}"/>
              </a:ext>
            </a:extLst>
          </p:cNvPr>
          <p:cNvSpPr>
            <a:spLocks noGrp="1"/>
          </p:cNvSpPr>
          <p:nvPr>
            <p:ph type="body" sz="quarter" idx="14"/>
          </p:nvPr>
        </p:nvSpPr>
        <p:spPr/>
        <p:txBody>
          <a:bodyPr/>
          <a:lstStyle/>
          <a:p>
            <a:r>
              <a:rPr lang="en-US"/>
              <a:t>05/01/2022 - 05/31/2022</a:t>
            </a:r>
          </a:p>
        </p:txBody>
      </p:sp>
    </p:spTree>
    <p:extLst>
      <p:ext uri="{BB962C8B-B14F-4D97-AF65-F5344CB8AC3E}">
        <p14:creationId xmlns:p14="http://schemas.microsoft.com/office/powerpoint/2010/main" val="28392716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2E0E1F-AF16-425E-B4C5-C2B833E42593}"/>
              </a:ext>
            </a:extLst>
          </p:cNvPr>
          <p:cNvSpPr>
            <a:spLocks noGrp="1"/>
          </p:cNvSpPr>
          <p:nvPr>
            <p:ph type="title"/>
          </p:nvPr>
        </p:nvSpPr>
        <p:spPr/>
        <p:txBody>
          <a:bodyPr/>
          <a:lstStyle/>
          <a:p>
            <a:r>
              <a:rPr lang="en-US"/>
              <a:t>Instagram Posts Table | DSV - 3 of 9</a:t>
            </a:r>
          </a:p>
        </p:txBody>
      </p:sp>
      <p:graphicFrame>
        <p:nvGraphicFramePr>
          <p:cNvPr id="5" name="Table Placeholder 4">
            <a:extLst>
              <a:ext uri="{FF2B5EF4-FFF2-40B4-BE49-F238E27FC236}">
                <a16:creationId xmlns:a16="http://schemas.microsoft.com/office/drawing/2014/main" id="{8E40D019-0D4C-44A7-9FB0-43098C43F0AA}"/>
              </a:ext>
            </a:extLst>
          </p:cNvPr>
          <p:cNvGraphicFramePr>
            <a:graphicFrameLocks noGrp="1"/>
          </p:cNvGraphicFramePr>
          <p:nvPr>
            <p:ph type="tbl" sz="quarter" idx="13"/>
            <p:extLst>
              <p:ext uri="{D42A27DB-BD31-4B8C-83A1-F6EECF244321}">
                <p14:modId xmlns:p14="http://schemas.microsoft.com/office/powerpoint/2010/main" val="3518450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802937339"/>
                    </a:ext>
                  </a:extLst>
                </a:gridCol>
                <a:gridCol w="987552">
                  <a:extLst>
                    <a:ext uri="{9D8B030D-6E8A-4147-A177-3AD203B41FA5}">
                      <a16:colId xmlns:a16="http://schemas.microsoft.com/office/drawing/2014/main" val="342029049"/>
                    </a:ext>
                  </a:extLst>
                </a:gridCol>
                <a:gridCol w="987552">
                  <a:extLst>
                    <a:ext uri="{9D8B030D-6E8A-4147-A177-3AD203B41FA5}">
                      <a16:colId xmlns:a16="http://schemas.microsoft.com/office/drawing/2014/main" val="1393705429"/>
                    </a:ext>
                  </a:extLst>
                </a:gridCol>
                <a:gridCol w="987552">
                  <a:extLst>
                    <a:ext uri="{9D8B030D-6E8A-4147-A177-3AD203B41FA5}">
                      <a16:colId xmlns:a16="http://schemas.microsoft.com/office/drawing/2014/main" val="3491343533"/>
                    </a:ext>
                  </a:extLst>
                </a:gridCol>
                <a:gridCol w="987552">
                  <a:extLst>
                    <a:ext uri="{9D8B030D-6E8A-4147-A177-3AD203B41FA5}">
                      <a16:colId xmlns:a16="http://schemas.microsoft.com/office/drawing/2014/main" val="2258995281"/>
                    </a:ext>
                  </a:extLst>
                </a:gridCol>
                <a:gridCol w="987552">
                  <a:extLst>
                    <a:ext uri="{9D8B030D-6E8A-4147-A177-3AD203B41FA5}">
                      <a16:colId xmlns:a16="http://schemas.microsoft.com/office/drawing/2014/main" val="28249568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2026949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dsv_biathlon - 2022-05-28 12:17:48</a:t>
                      </a:r>
                      <a:r>
                        <a:rPr kumimoji="0" lang="en-US" sz="1000" b="0" i="0" u="none" strike="noStrike" kern="1200" cap="none" spc="0" normalizeH="0" baseline="0" noProof="0">
                          <a:ln>
                            <a:noFill/>
                          </a:ln>
                          <a:solidFill>
                            <a:prstClr val="black"/>
                          </a:solidFill>
                          <a:effectLst/>
                          <a:uLnTx/>
                          <a:uFillTx/>
                          <a:latin typeface="+mn-lt"/>
                          <a:ea typeface="+mn-ea"/>
                          <a:cs typeface="+mn-cs"/>
                        </a:rPr>
                        <a:t>
 Rise and grind! 🌄 Ein produktiver Vormittag vor einem freien Nachmittag - bei schönster Kulisse. 🤩 #SkiDeutschland #biathlon #rollerskiing #training #swipethrough #ruhpolding #chiemgau 📷: k_voigt_fotografie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06/23/2022 06:11:16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2.6204 %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2340702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dsv_biathlon - 2022-05-27 17:22:15</a:t>
                      </a:r>
                      <a:r>
                        <a:rPr kumimoji="0" lang="en-US" sz="1000" b="0" i="0" u="none" strike="noStrike" kern="1200" cap="none" spc="0" normalizeH="0" baseline="0" noProof="0">
                          <a:ln>
                            <a:noFill/>
                          </a:ln>
                          <a:solidFill>
                            <a:prstClr val="black"/>
                          </a:solidFill>
                          <a:effectLst/>
                          <a:uLnTx/>
                          <a:uFillTx/>
                          <a:latin typeface="+mn-lt"/>
                          <a:ea typeface="+mn-ea"/>
                          <a:cs typeface="+mn-cs"/>
                        </a:rPr>
                        <a:t>
 Persistence pays, perspectives change! 🔄🎯 Nach einer Saison im #DKBKaderMitPerspektive hat sich van.essavgt letzten Winter fest im Weltcup-Team etabliert. Im #Perspektivwechsel schauen wir gemeinsam auf ihren Weg zurück. Swiped euch durch! 🔵 
#SkiDeutschland #biathlon #daskannbank #geldverbesserer #dreamcatcher #flashbackfriday 
Ab jetzt ein Favorit? - dkb.de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06/23/2022 06:11:16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2.8563 %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4020589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dsv_biathlon - 2022-05-27 08:13:06</a:t>
                      </a:r>
                      <a:r>
                        <a:rPr kumimoji="0" lang="en-US" sz="1000" b="0" i="0" u="none" strike="noStrike" kern="1200" cap="none" spc="0" normalizeH="0" baseline="0" noProof="0">
                          <a:ln>
                            <a:noFill/>
                          </a:ln>
                          <a:solidFill>
                            <a:prstClr val="black"/>
                          </a:solidFill>
                          <a:effectLst/>
                          <a:uLnTx/>
                          <a:uFillTx/>
                          <a:latin typeface="+mn-lt"/>
                          <a:ea typeface="+mn-ea"/>
                          <a:cs typeface="+mn-cs"/>
                        </a:rPr>
                        <a:t>
 Mornings at chiemgauarena! 🤩⛰💪 #SkiDeutschland #biathlon #rollerskiing #shootingpractice #training #ruhpolding 📷: k_voigt_fotografie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06/23/2022 06:11:16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2.7519 %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700187169"/>
                  </a:ext>
                </a:extLst>
              </a:tr>
            </a:tbl>
          </a:graphicData>
        </a:graphic>
      </p:graphicFrame>
      <p:sp>
        <p:nvSpPr>
          <p:cNvPr id="4" name="Text Placeholder 3">
            <a:extLst>
              <a:ext uri="{FF2B5EF4-FFF2-40B4-BE49-F238E27FC236}">
                <a16:creationId xmlns:a16="http://schemas.microsoft.com/office/drawing/2014/main" id="{5A9EFEC8-6443-424E-98FE-ED6D45FD0640}"/>
              </a:ext>
            </a:extLst>
          </p:cNvPr>
          <p:cNvSpPr>
            <a:spLocks noGrp="1"/>
          </p:cNvSpPr>
          <p:nvPr>
            <p:ph type="body" sz="quarter" idx="14"/>
          </p:nvPr>
        </p:nvSpPr>
        <p:spPr/>
        <p:txBody>
          <a:bodyPr/>
          <a:lstStyle/>
          <a:p>
            <a:r>
              <a:rPr lang="en-US"/>
              <a:t>05/01/2022 - 05/31/2022</a:t>
            </a:r>
          </a:p>
        </p:txBody>
      </p:sp>
    </p:spTree>
    <p:extLst>
      <p:ext uri="{BB962C8B-B14F-4D97-AF65-F5344CB8AC3E}">
        <p14:creationId xmlns:p14="http://schemas.microsoft.com/office/powerpoint/2010/main" val="54828517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308C2B-D27D-4F04-9D49-02739CD5508C}"/>
              </a:ext>
            </a:extLst>
          </p:cNvPr>
          <p:cNvSpPr>
            <a:spLocks noGrp="1"/>
          </p:cNvSpPr>
          <p:nvPr>
            <p:ph type="title"/>
          </p:nvPr>
        </p:nvSpPr>
        <p:spPr/>
        <p:txBody>
          <a:bodyPr/>
          <a:lstStyle/>
          <a:p>
            <a:r>
              <a:rPr lang="en-US"/>
              <a:t>Instagram Posts Table | DSV - 4 of 9</a:t>
            </a:r>
          </a:p>
        </p:txBody>
      </p:sp>
      <p:graphicFrame>
        <p:nvGraphicFramePr>
          <p:cNvPr id="5" name="Table Placeholder 4">
            <a:extLst>
              <a:ext uri="{FF2B5EF4-FFF2-40B4-BE49-F238E27FC236}">
                <a16:creationId xmlns:a16="http://schemas.microsoft.com/office/drawing/2014/main" id="{933552B0-1626-47FB-AA67-3D36F246C768}"/>
              </a:ext>
            </a:extLst>
          </p:cNvPr>
          <p:cNvGraphicFramePr>
            <a:graphicFrameLocks noGrp="1"/>
          </p:cNvGraphicFramePr>
          <p:nvPr>
            <p:ph type="tbl" sz="quarter" idx="13"/>
            <p:extLst>
              <p:ext uri="{D42A27DB-BD31-4B8C-83A1-F6EECF244321}">
                <p14:modId xmlns:p14="http://schemas.microsoft.com/office/powerpoint/2010/main" val="2620878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465795302"/>
                    </a:ext>
                  </a:extLst>
                </a:gridCol>
                <a:gridCol w="987552">
                  <a:extLst>
                    <a:ext uri="{9D8B030D-6E8A-4147-A177-3AD203B41FA5}">
                      <a16:colId xmlns:a16="http://schemas.microsoft.com/office/drawing/2014/main" val="1036287903"/>
                    </a:ext>
                  </a:extLst>
                </a:gridCol>
                <a:gridCol w="987552">
                  <a:extLst>
                    <a:ext uri="{9D8B030D-6E8A-4147-A177-3AD203B41FA5}">
                      <a16:colId xmlns:a16="http://schemas.microsoft.com/office/drawing/2014/main" val="3393301642"/>
                    </a:ext>
                  </a:extLst>
                </a:gridCol>
                <a:gridCol w="987552">
                  <a:extLst>
                    <a:ext uri="{9D8B030D-6E8A-4147-A177-3AD203B41FA5}">
                      <a16:colId xmlns:a16="http://schemas.microsoft.com/office/drawing/2014/main" val="4106656933"/>
                    </a:ext>
                  </a:extLst>
                </a:gridCol>
                <a:gridCol w="987552">
                  <a:extLst>
                    <a:ext uri="{9D8B030D-6E8A-4147-A177-3AD203B41FA5}">
                      <a16:colId xmlns:a16="http://schemas.microsoft.com/office/drawing/2014/main" val="318589860"/>
                    </a:ext>
                  </a:extLst>
                </a:gridCol>
                <a:gridCol w="987552">
                  <a:extLst>
                    <a:ext uri="{9D8B030D-6E8A-4147-A177-3AD203B41FA5}">
                      <a16:colId xmlns:a16="http://schemas.microsoft.com/office/drawing/2014/main" val="4441307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7652717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dsv_alpin - 2022-05-27 06:13:45</a:t>
                      </a:r>
                      <a:r>
                        <a:rPr kumimoji="0" lang="en-US" sz="1000" b="0" i="0" u="none" strike="noStrike" kern="1200" cap="none" spc="0" normalizeH="0" baseline="0" noProof="0">
                          <a:ln>
                            <a:noFill/>
                          </a:ln>
                          <a:solidFill>
                            <a:prstClr val="black"/>
                          </a:solidFill>
                          <a:effectLst/>
                          <a:uLnTx/>
                          <a:uFillTx/>
                          <a:latin typeface="+mn-lt"/>
                          <a:ea typeface="+mn-ea"/>
                          <a:cs typeface="+mn-cs"/>
                        </a:rPr>
                        <a:t>
 Bike posing at it´s best! 😎🥵😉 Neben dem Konditraining am Strand durften in Cesenatico ein paar Rad-Touren nicht fehlen. Die Highlights gibt´s hier! ⤴️ #SkiDeutschland #skialpin #bike #rennrad #tour #bestof  thomas_dressen lifeoftonit andi_sander  fabi_hiba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06/23/2022 06:10:56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4803711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dsv_biathlon - 2022-05-26 10:32:39</a:t>
                      </a:r>
                      <a:r>
                        <a:rPr kumimoji="0" lang="en-US" sz="1000" b="0" i="0" u="none" strike="noStrike" kern="1200" cap="none" spc="0" normalizeH="0" baseline="0" noProof="0">
                          <a:ln>
                            <a:noFill/>
                          </a:ln>
                          <a:solidFill>
                            <a:prstClr val="black"/>
                          </a:solidFill>
                          <a:effectLst/>
                          <a:uLnTx/>
                          <a:uFillTx/>
                          <a:latin typeface="+mn-lt"/>
                          <a:ea typeface="+mn-ea"/>
                          <a:cs typeface="+mn-cs"/>
                        </a:rPr>
                        <a:t>
 Feeling peaky! ⛰ 880 Höhenmeter und 18 nasse Strümpfe später ➡️ 9 glückliche Gesichter. Worth it! 😉💪 #SkiDeutschland #biathlon #crossrun #ruhpolding #neverstopexploring #ifyouthinkyouvepeakedfindanewmountain 📷: k_voigt_fotografie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06/23/2022 06:11:16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4.3484 %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4787144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dsv_alpin - 2022-05-26 08:12:06</a:t>
                      </a:r>
                      <a:r>
                        <a:rPr kumimoji="0" lang="en-US" sz="1000" b="0" i="0" u="none" strike="noStrike" kern="1200" cap="none" spc="0" normalizeH="0" baseline="0" noProof="0">
                          <a:ln>
                            <a:noFill/>
                          </a:ln>
                          <a:solidFill>
                            <a:prstClr val="black"/>
                          </a:solidFill>
                          <a:effectLst/>
                          <a:uLnTx/>
                          <a:uFillTx/>
                          <a:latin typeface="+mn-lt"/>
                          <a:ea typeface="+mn-ea"/>
                          <a:cs typeface="+mn-cs"/>
                        </a:rPr>
                        <a:t>
 This day is a special one! 🤩 Only the best for you, Jessica! 🎁 #SkiDeutschland #skialpin #birthdaygirl #partytime #happybirthday jess.hilzinger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06/23/2022 06:10:56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1.2830 %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826605364"/>
                  </a:ext>
                </a:extLst>
              </a:tr>
            </a:tbl>
          </a:graphicData>
        </a:graphic>
      </p:graphicFrame>
      <p:sp>
        <p:nvSpPr>
          <p:cNvPr id="4" name="Text Placeholder 3">
            <a:extLst>
              <a:ext uri="{FF2B5EF4-FFF2-40B4-BE49-F238E27FC236}">
                <a16:creationId xmlns:a16="http://schemas.microsoft.com/office/drawing/2014/main" id="{D6405572-6554-4783-AB76-2BFDC2342213}"/>
              </a:ext>
            </a:extLst>
          </p:cNvPr>
          <p:cNvSpPr>
            <a:spLocks noGrp="1"/>
          </p:cNvSpPr>
          <p:nvPr>
            <p:ph type="body" sz="quarter" idx="14"/>
          </p:nvPr>
        </p:nvSpPr>
        <p:spPr/>
        <p:txBody>
          <a:bodyPr/>
          <a:lstStyle/>
          <a:p>
            <a:r>
              <a:rPr lang="en-US"/>
              <a:t>05/01/2022 - 05/31/2022</a:t>
            </a:r>
          </a:p>
        </p:txBody>
      </p:sp>
    </p:spTree>
    <p:extLst>
      <p:ext uri="{BB962C8B-B14F-4D97-AF65-F5344CB8AC3E}">
        <p14:creationId xmlns:p14="http://schemas.microsoft.com/office/powerpoint/2010/main" val="22510879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26213F-831B-42DD-AF3E-9BAE264BB5E8}"/>
              </a:ext>
            </a:extLst>
          </p:cNvPr>
          <p:cNvSpPr>
            <a:spLocks noGrp="1"/>
          </p:cNvSpPr>
          <p:nvPr>
            <p:ph type="title"/>
          </p:nvPr>
        </p:nvSpPr>
        <p:spPr/>
        <p:txBody>
          <a:bodyPr/>
          <a:lstStyle/>
          <a:p>
            <a:r>
              <a:rPr lang="en-US"/>
              <a:t>Instagram Posts Table | DSV - 5 of 9</a:t>
            </a:r>
          </a:p>
        </p:txBody>
      </p:sp>
      <p:graphicFrame>
        <p:nvGraphicFramePr>
          <p:cNvPr id="5" name="Table Placeholder 4">
            <a:extLst>
              <a:ext uri="{FF2B5EF4-FFF2-40B4-BE49-F238E27FC236}">
                <a16:creationId xmlns:a16="http://schemas.microsoft.com/office/drawing/2014/main" id="{61C77200-09F3-4258-8BFA-4E2E0608AF9F}"/>
              </a:ext>
            </a:extLst>
          </p:cNvPr>
          <p:cNvGraphicFramePr>
            <a:graphicFrameLocks noGrp="1"/>
          </p:cNvGraphicFramePr>
          <p:nvPr>
            <p:ph type="tbl" sz="quarter" idx="13"/>
            <p:extLst>
              <p:ext uri="{D42A27DB-BD31-4B8C-83A1-F6EECF244321}">
                <p14:modId xmlns:p14="http://schemas.microsoft.com/office/powerpoint/2010/main" val="32974001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564290010"/>
                    </a:ext>
                  </a:extLst>
                </a:gridCol>
                <a:gridCol w="987552">
                  <a:extLst>
                    <a:ext uri="{9D8B030D-6E8A-4147-A177-3AD203B41FA5}">
                      <a16:colId xmlns:a16="http://schemas.microsoft.com/office/drawing/2014/main" val="2575502371"/>
                    </a:ext>
                  </a:extLst>
                </a:gridCol>
                <a:gridCol w="987552">
                  <a:extLst>
                    <a:ext uri="{9D8B030D-6E8A-4147-A177-3AD203B41FA5}">
                      <a16:colId xmlns:a16="http://schemas.microsoft.com/office/drawing/2014/main" val="1390880846"/>
                    </a:ext>
                  </a:extLst>
                </a:gridCol>
                <a:gridCol w="987552">
                  <a:extLst>
                    <a:ext uri="{9D8B030D-6E8A-4147-A177-3AD203B41FA5}">
                      <a16:colId xmlns:a16="http://schemas.microsoft.com/office/drawing/2014/main" val="2202986001"/>
                    </a:ext>
                  </a:extLst>
                </a:gridCol>
                <a:gridCol w="987552">
                  <a:extLst>
                    <a:ext uri="{9D8B030D-6E8A-4147-A177-3AD203B41FA5}">
                      <a16:colId xmlns:a16="http://schemas.microsoft.com/office/drawing/2014/main" val="2975858647"/>
                    </a:ext>
                  </a:extLst>
                </a:gridCol>
                <a:gridCol w="987552">
                  <a:extLst>
                    <a:ext uri="{9D8B030D-6E8A-4147-A177-3AD203B41FA5}">
                      <a16:colId xmlns:a16="http://schemas.microsoft.com/office/drawing/2014/main" val="24162271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2253615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dsv_alpin - 2022-05-26 05:11:22</a:t>
                      </a:r>
                      <a:r>
                        <a:rPr kumimoji="0" lang="en-US" sz="1000" b="0" i="0" u="none" strike="noStrike" kern="1200" cap="none" spc="0" normalizeH="0" baseline="0" noProof="0">
                          <a:ln>
                            <a:noFill/>
                          </a:ln>
                          <a:solidFill>
                            <a:prstClr val="black"/>
                          </a:solidFill>
                          <a:effectLst/>
                          <a:uLnTx/>
                          <a:uFillTx/>
                          <a:latin typeface="+mn-lt"/>
                          <a:ea typeface="+mn-ea"/>
                          <a:cs typeface="+mn-cs"/>
                        </a:rPr>
                        <a:t>
 No World Championship for us! ❌ Der FIS-Kongress hat die Alpine Ski-WM 2027 an Crans Montana vergeben. Garmisch-Partenkirchen, die sich gemeinsam mit uns zum zweiten Mal für die Ausrichtung der Titelkämpfe beworben hatten, geht damit erneut leer aus. Die Enttäuschung ist riesig. 😞 #SkiDeutschland #alpineskiing #skialpin #garmischpartenkirchen #garmisch2027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06/23/2022 06:10:56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2.4149 %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8512068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dsv_nordisch - 2022-05-25 17:26:49</a:t>
                      </a:r>
                      <a:r>
                        <a:rPr kumimoji="0" lang="en-US" sz="1000" b="0" i="0" u="none" strike="noStrike" kern="1200" cap="none" spc="0" normalizeH="0" baseline="0" noProof="0">
                          <a:ln>
                            <a:noFill/>
                          </a:ln>
                          <a:solidFill>
                            <a:prstClr val="black"/>
                          </a:solidFill>
                          <a:effectLst/>
                          <a:uLnTx/>
                          <a:uFillTx/>
                          <a:latin typeface="+mn-lt"/>
                          <a:ea typeface="+mn-ea"/>
                          <a:cs typeface="+mn-cs"/>
                        </a:rPr>
                        <a:t>
 It's coming home! 🇩🇪 Oberstdorf wird Austragungsort der Skiflug-WM 2026. Das Council des Internationalen Skiverbandes FIS hat der südlichsten Gemeinde Deutschlands erwartungsgemäß und zum insgesamt siebten Mal das Mandat für die Austragung der Titelkämpfe erteilt. Unsere Vorfreude ist riesig! 🙌 #SkiDeutschland #skiflying #itscominghome #oberstdorf #oberstdorf2026 #skifliegen 📷: focussed.allgaeu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06/23/2022 06:10:18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6.3804 %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8922712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dsv_nordisch - 2022-05-25 14:51:25</a:t>
                      </a:r>
                      <a:r>
                        <a:rPr kumimoji="0" lang="en-US" sz="1000" b="0" i="0" u="none" strike="noStrike" kern="1200" cap="none" spc="0" normalizeH="0" baseline="0" noProof="0">
                          <a:ln>
                            <a:noFill/>
                          </a:ln>
                          <a:solidFill>
                            <a:prstClr val="black"/>
                          </a:solidFill>
                          <a:effectLst/>
                          <a:uLnTx/>
                          <a:uFillTx/>
                          <a:latin typeface="+mn-lt"/>
                          <a:ea typeface="+mn-ea"/>
                          <a:cs typeface="+mn-cs"/>
                        </a:rPr>
                        <a:t>
 They say we rise by lifting others… 😉🦅 Don't try this at home. 🙈🚫 #SkiDeutschland #skijumping #skispringen #workoutchallenge #workoutoftheday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06/23/2022 06:10:18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5.1030 %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837122168"/>
                  </a:ext>
                </a:extLst>
              </a:tr>
            </a:tbl>
          </a:graphicData>
        </a:graphic>
      </p:graphicFrame>
      <p:sp>
        <p:nvSpPr>
          <p:cNvPr id="4" name="Text Placeholder 3">
            <a:extLst>
              <a:ext uri="{FF2B5EF4-FFF2-40B4-BE49-F238E27FC236}">
                <a16:creationId xmlns:a16="http://schemas.microsoft.com/office/drawing/2014/main" id="{8494C2B3-7A90-49A7-8DF0-EFD552BC6DE0}"/>
              </a:ext>
            </a:extLst>
          </p:cNvPr>
          <p:cNvSpPr>
            <a:spLocks noGrp="1"/>
          </p:cNvSpPr>
          <p:nvPr>
            <p:ph type="body" sz="quarter" idx="14"/>
          </p:nvPr>
        </p:nvSpPr>
        <p:spPr/>
        <p:txBody>
          <a:bodyPr/>
          <a:lstStyle/>
          <a:p>
            <a:r>
              <a:rPr lang="en-US"/>
              <a:t>05/01/2022 - 05/31/2022</a:t>
            </a:r>
          </a:p>
        </p:txBody>
      </p:sp>
    </p:spTree>
    <p:extLst>
      <p:ext uri="{BB962C8B-B14F-4D97-AF65-F5344CB8AC3E}">
        <p14:creationId xmlns:p14="http://schemas.microsoft.com/office/powerpoint/2010/main" val="96244860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D831C3-E26D-47A1-8D91-476AB56D364C}"/>
              </a:ext>
            </a:extLst>
          </p:cNvPr>
          <p:cNvSpPr>
            <a:spLocks noGrp="1"/>
          </p:cNvSpPr>
          <p:nvPr>
            <p:ph type="title"/>
          </p:nvPr>
        </p:nvSpPr>
        <p:spPr/>
        <p:txBody>
          <a:bodyPr/>
          <a:lstStyle/>
          <a:p>
            <a:r>
              <a:rPr lang="en-US"/>
              <a:t>Instagram Posts Table | DSV - 6 of 9</a:t>
            </a:r>
          </a:p>
        </p:txBody>
      </p:sp>
      <p:graphicFrame>
        <p:nvGraphicFramePr>
          <p:cNvPr id="5" name="Table Placeholder 4">
            <a:extLst>
              <a:ext uri="{FF2B5EF4-FFF2-40B4-BE49-F238E27FC236}">
                <a16:creationId xmlns:a16="http://schemas.microsoft.com/office/drawing/2014/main" id="{9E13C40A-5A16-41C4-8EFC-024ECBC1C00D}"/>
              </a:ext>
            </a:extLst>
          </p:cNvPr>
          <p:cNvGraphicFramePr>
            <a:graphicFrameLocks noGrp="1"/>
          </p:cNvGraphicFramePr>
          <p:nvPr>
            <p:ph type="tbl" sz="quarter" idx="13"/>
            <p:extLst>
              <p:ext uri="{D42A27DB-BD31-4B8C-83A1-F6EECF244321}">
                <p14:modId xmlns:p14="http://schemas.microsoft.com/office/powerpoint/2010/main" val="20637489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2370112249"/>
                    </a:ext>
                  </a:extLst>
                </a:gridCol>
                <a:gridCol w="987552">
                  <a:extLst>
                    <a:ext uri="{9D8B030D-6E8A-4147-A177-3AD203B41FA5}">
                      <a16:colId xmlns:a16="http://schemas.microsoft.com/office/drawing/2014/main" val="830536627"/>
                    </a:ext>
                  </a:extLst>
                </a:gridCol>
                <a:gridCol w="987552">
                  <a:extLst>
                    <a:ext uri="{9D8B030D-6E8A-4147-A177-3AD203B41FA5}">
                      <a16:colId xmlns:a16="http://schemas.microsoft.com/office/drawing/2014/main" val="3599386127"/>
                    </a:ext>
                  </a:extLst>
                </a:gridCol>
                <a:gridCol w="987552">
                  <a:extLst>
                    <a:ext uri="{9D8B030D-6E8A-4147-A177-3AD203B41FA5}">
                      <a16:colId xmlns:a16="http://schemas.microsoft.com/office/drawing/2014/main" val="2573534724"/>
                    </a:ext>
                  </a:extLst>
                </a:gridCol>
                <a:gridCol w="987552">
                  <a:extLst>
                    <a:ext uri="{9D8B030D-6E8A-4147-A177-3AD203B41FA5}">
                      <a16:colId xmlns:a16="http://schemas.microsoft.com/office/drawing/2014/main" val="3182248242"/>
                    </a:ext>
                  </a:extLst>
                </a:gridCol>
                <a:gridCol w="987552">
                  <a:extLst>
                    <a:ext uri="{9D8B030D-6E8A-4147-A177-3AD203B41FA5}">
                      <a16:colId xmlns:a16="http://schemas.microsoft.com/office/drawing/2014/main" val="16391647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7732895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dsv_biathlon - 2022-05-25 11:32:14</a:t>
                      </a:r>
                      <a:r>
                        <a:rPr kumimoji="0" lang="en-US" sz="1000" b="0" i="0" u="none" strike="noStrike" kern="1200" cap="none" spc="0" normalizeH="0" baseline="0" noProof="0">
                          <a:ln>
                            <a:noFill/>
                          </a:ln>
                          <a:solidFill>
                            <a:prstClr val="black"/>
                          </a:solidFill>
                          <a:effectLst/>
                          <a:uLnTx/>
                          <a:uFillTx/>
                          <a:latin typeface="+mn-lt"/>
                          <a:ea typeface="+mn-ea"/>
                          <a:cs typeface="+mn-cs"/>
                        </a:rPr>
                        <a:t>
 Anytime, anywhere! 💪🌳 #BackToTheRoots beim Krafttraining unserer Herren auf Mallorca. 👀 #SkiDeutschland #biathlon #workoutoftheday #anytimeanywhere #outdoorgym davidzobel96 benediktdollbiathlon philippnawrathbiathlon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06/23/2022 06:11:16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2.1712 %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0116102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dsv_biathlon - 2022-05-25 07:42:30</a:t>
                      </a:r>
                      <a:r>
                        <a:rPr kumimoji="0" lang="en-US" sz="1000" b="0" i="0" u="none" strike="noStrike" kern="1200" cap="none" spc="0" normalizeH="0" baseline="0" noProof="0">
                          <a:ln>
                            <a:noFill/>
                          </a:ln>
                          <a:solidFill>
                            <a:prstClr val="black"/>
                          </a:solidFill>
                          <a:effectLst/>
                          <a:uLnTx/>
                          <a:uFillTx/>
                          <a:latin typeface="+mn-lt"/>
                          <a:ea typeface="+mn-ea"/>
                          <a:cs typeface="+mn-cs"/>
                        </a:rPr>
                        <a:t>
 Morning drills! ⛰ Lauf- und Schießtraining werden beim Lehrgang in Ruhpolding mit Laktatkontrolle und Videoanalyse ergänzt. 👀 #SkiDeutschland #biathlon #training #ruhpolding #insights #workoutoftheday franziska_hildebrand van.essavgt vanessa_hinz_ annaweidel 📷: k_voigt_fotografie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06/23/2022 06:11:16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3.0945 %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0247634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dsv_alpin - 2022-05-25 06:19:42</a:t>
                      </a:r>
                      <a:r>
                        <a:rPr kumimoji="0" lang="en-US" sz="1000" b="0" i="0" u="none" strike="noStrike" kern="1200" cap="none" spc="0" normalizeH="0" baseline="0" noProof="0">
                          <a:ln>
                            <a:noFill/>
                          </a:ln>
                          <a:solidFill>
                            <a:prstClr val="black"/>
                          </a:solidFill>
                          <a:effectLst/>
                          <a:uLnTx/>
                          <a:uFillTx/>
                          <a:latin typeface="+mn-lt"/>
                          <a:ea typeface="+mn-ea"/>
                          <a:cs typeface="+mn-cs"/>
                        </a:rPr>
                        <a:t>
 It's gonna be a good day! 👌 Let's celebrate the birthday of vito.backhausen! ✨ #SkiDeutschland #freeski #happybirthday #birthdayboy #goodday #party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06/23/2022 06:10:56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987807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dsv_biathlon - 2022-05-25 05:41:21</a:t>
                      </a:r>
                      <a:r>
                        <a:rPr kumimoji="0" lang="en-US" sz="1000" b="0" i="0" u="none" strike="noStrike" kern="1200" cap="none" spc="0" normalizeH="0" baseline="0" noProof="0">
                          <a:ln>
                            <a:noFill/>
                          </a:ln>
                          <a:solidFill>
                            <a:prstClr val="black"/>
                          </a:solidFill>
                          <a:effectLst/>
                          <a:uLnTx/>
                          <a:uFillTx/>
                          <a:latin typeface="+mn-lt"/>
                          <a:ea typeface="+mn-ea"/>
                          <a:cs typeface="+mn-cs"/>
                        </a:rPr>
                        <a:t>
 We wish you only the best! 🙌 Enjoy your day, annaweidel! 🎉 #SkiDeutschland #biathlon #birthday #allthebest #congratulations #birthdaygirl 📷 nordicfocus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06/23/2022 06:11:16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2.5262 %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446010354"/>
                  </a:ext>
                </a:extLst>
              </a:tr>
            </a:tbl>
          </a:graphicData>
        </a:graphic>
      </p:graphicFrame>
      <p:sp>
        <p:nvSpPr>
          <p:cNvPr id="4" name="Text Placeholder 3">
            <a:extLst>
              <a:ext uri="{FF2B5EF4-FFF2-40B4-BE49-F238E27FC236}">
                <a16:creationId xmlns:a16="http://schemas.microsoft.com/office/drawing/2014/main" id="{987F0A38-2F7D-48B4-A7E0-87C10C483FAB}"/>
              </a:ext>
            </a:extLst>
          </p:cNvPr>
          <p:cNvSpPr>
            <a:spLocks noGrp="1"/>
          </p:cNvSpPr>
          <p:nvPr>
            <p:ph type="body" sz="quarter" idx="14"/>
          </p:nvPr>
        </p:nvSpPr>
        <p:spPr/>
        <p:txBody>
          <a:bodyPr/>
          <a:lstStyle/>
          <a:p>
            <a:r>
              <a:rPr lang="en-US"/>
              <a:t>05/01/2022 - 05/31/2022</a:t>
            </a:r>
          </a:p>
        </p:txBody>
      </p:sp>
    </p:spTree>
    <p:extLst>
      <p:ext uri="{BB962C8B-B14F-4D97-AF65-F5344CB8AC3E}">
        <p14:creationId xmlns:p14="http://schemas.microsoft.com/office/powerpoint/2010/main" val="41298787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46E951-D389-4EFA-9ED9-2FC7B323FD24}"/>
              </a:ext>
            </a:extLst>
          </p:cNvPr>
          <p:cNvSpPr>
            <a:spLocks noGrp="1"/>
          </p:cNvSpPr>
          <p:nvPr>
            <p:ph type="title"/>
          </p:nvPr>
        </p:nvSpPr>
        <p:spPr/>
        <p:txBody>
          <a:bodyPr/>
          <a:lstStyle/>
          <a:p>
            <a:r>
              <a:rPr lang="en-US"/>
              <a:t>Instagram Posts Table | DSV - 7 of 9</a:t>
            </a:r>
          </a:p>
        </p:txBody>
      </p:sp>
      <p:graphicFrame>
        <p:nvGraphicFramePr>
          <p:cNvPr id="5" name="Table Placeholder 4">
            <a:extLst>
              <a:ext uri="{FF2B5EF4-FFF2-40B4-BE49-F238E27FC236}">
                <a16:creationId xmlns:a16="http://schemas.microsoft.com/office/drawing/2014/main" id="{44CA8A7E-E8EB-49CA-BCB8-EC4DDC106ABE}"/>
              </a:ext>
            </a:extLst>
          </p:cNvPr>
          <p:cNvGraphicFramePr>
            <a:graphicFrameLocks noGrp="1"/>
          </p:cNvGraphicFramePr>
          <p:nvPr>
            <p:ph type="tbl" sz="quarter" idx="13"/>
            <p:extLst>
              <p:ext uri="{D42A27DB-BD31-4B8C-83A1-F6EECF244321}">
                <p14:modId xmlns:p14="http://schemas.microsoft.com/office/powerpoint/2010/main" val="42086973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2125720887"/>
                    </a:ext>
                  </a:extLst>
                </a:gridCol>
                <a:gridCol w="987552">
                  <a:extLst>
                    <a:ext uri="{9D8B030D-6E8A-4147-A177-3AD203B41FA5}">
                      <a16:colId xmlns:a16="http://schemas.microsoft.com/office/drawing/2014/main" val="277146093"/>
                    </a:ext>
                  </a:extLst>
                </a:gridCol>
                <a:gridCol w="987552">
                  <a:extLst>
                    <a:ext uri="{9D8B030D-6E8A-4147-A177-3AD203B41FA5}">
                      <a16:colId xmlns:a16="http://schemas.microsoft.com/office/drawing/2014/main" val="1787946187"/>
                    </a:ext>
                  </a:extLst>
                </a:gridCol>
                <a:gridCol w="987552">
                  <a:extLst>
                    <a:ext uri="{9D8B030D-6E8A-4147-A177-3AD203B41FA5}">
                      <a16:colId xmlns:a16="http://schemas.microsoft.com/office/drawing/2014/main" val="2086393924"/>
                    </a:ext>
                  </a:extLst>
                </a:gridCol>
                <a:gridCol w="987552">
                  <a:extLst>
                    <a:ext uri="{9D8B030D-6E8A-4147-A177-3AD203B41FA5}">
                      <a16:colId xmlns:a16="http://schemas.microsoft.com/office/drawing/2014/main" val="3251816544"/>
                    </a:ext>
                  </a:extLst>
                </a:gridCol>
                <a:gridCol w="987552">
                  <a:extLst>
                    <a:ext uri="{9D8B030D-6E8A-4147-A177-3AD203B41FA5}">
                      <a16:colId xmlns:a16="http://schemas.microsoft.com/office/drawing/2014/main" val="26609266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2485965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dsv_alpin - 2022-05-25 05:12:43</a:t>
                      </a:r>
                      <a:r>
                        <a:rPr kumimoji="0" lang="en-US" sz="1000" b="0" i="0" u="none" strike="noStrike" kern="1200" cap="none" spc="0" normalizeH="0" baseline="0" noProof="0">
                          <a:ln>
                            <a:noFill/>
                          </a:ln>
                          <a:solidFill>
                            <a:prstClr val="black"/>
                          </a:solidFill>
                          <a:effectLst/>
                          <a:uLnTx/>
                          <a:uFillTx/>
                          <a:latin typeface="+mn-lt"/>
                          <a:ea typeface="+mn-ea"/>
                          <a:cs typeface="+mn-cs"/>
                        </a:rPr>
                        <a:t>
 Birthday party calling! 🥳 Happy birthday, simon_jocher! 🎈 #SkiDeutschland #skialpin #birthdayparty #letshaveaparty #birthdayboy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06/23/2022 06:10:56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0450325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dsv_biathlon - 2022-05-24 07:30:45</a:t>
                      </a:r>
                      <a:r>
                        <a:rPr kumimoji="0" lang="en-US" sz="1000" b="0" i="0" u="none" strike="noStrike" kern="1200" cap="none" spc="0" normalizeH="0" baseline="0" noProof="0">
                          <a:ln>
                            <a:noFill/>
                          </a:ln>
                          <a:solidFill>
                            <a:prstClr val="black"/>
                          </a:solidFill>
                          <a:effectLst/>
                          <a:uLnTx/>
                          <a:uFillTx/>
                          <a:latin typeface="+mn-lt"/>
                          <a:ea typeface="+mn-ea"/>
                          <a:cs typeface="+mn-cs"/>
                        </a:rPr>
                        <a:t>
 Back in business! 🤩 Erster Halt diesen Sommer: 📍 Ruhpolding - hier sind unsere Damen zu ihrem gemeinsamen Auftakt-Lehrgang zusammengekommen. 💪 #SkiDeutschland #biathlon #RoadToOberhof #ruhpolding #backatitagain 📷: k_voigt_fotografie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06/23/2022 06:11:16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3.5175 %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6185003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dsv_nordisch - 2022-05-23 05:32:27</a:t>
                      </a:r>
                      <a:r>
                        <a:rPr kumimoji="0" lang="en-US" sz="1000" b="0" i="0" u="none" strike="noStrike" kern="1200" cap="none" spc="0" normalizeH="0" baseline="0" noProof="0">
                          <a:ln>
                            <a:noFill/>
                          </a:ln>
                          <a:solidFill>
                            <a:prstClr val="black"/>
                          </a:solidFill>
                          <a:effectLst/>
                          <a:uLnTx/>
                          <a:uFillTx/>
                          <a:latin typeface="+mn-lt"/>
                          <a:ea typeface="+mn-ea"/>
                          <a:cs typeface="+mn-cs"/>
                        </a:rPr>
                        <a:t>
 Oh happy day! 🤗 All the best to you, Katha! 🎁 #SkiDeutschland #skijumping #skispringen #happybirthday #allesgute #birthdaygirl katharina_althaus 📷 nordicfocus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06/23/2022 06:10:18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4.4918 %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335239878"/>
                  </a:ext>
                </a:extLst>
              </a:tr>
            </a:tbl>
          </a:graphicData>
        </a:graphic>
      </p:graphicFrame>
      <p:sp>
        <p:nvSpPr>
          <p:cNvPr id="4" name="Text Placeholder 3">
            <a:extLst>
              <a:ext uri="{FF2B5EF4-FFF2-40B4-BE49-F238E27FC236}">
                <a16:creationId xmlns:a16="http://schemas.microsoft.com/office/drawing/2014/main" id="{3D75E6F5-CB23-4AA0-A664-BE44C7C80058}"/>
              </a:ext>
            </a:extLst>
          </p:cNvPr>
          <p:cNvSpPr>
            <a:spLocks noGrp="1"/>
          </p:cNvSpPr>
          <p:nvPr>
            <p:ph type="body" sz="quarter" idx="14"/>
          </p:nvPr>
        </p:nvSpPr>
        <p:spPr/>
        <p:txBody>
          <a:bodyPr/>
          <a:lstStyle/>
          <a:p>
            <a:r>
              <a:rPr lang="en-US"/>
              <a:t>05/01/2022 - 05/31/2022</a:t>
            </a:r>
          </a:p>
        </p:txBody>
      </p:sp>
    </p:spTree>
    <p:extLst>
      <p:ext uri="{BB962C8B-B14F-4D97-AF65-F5344CB8AC3E}">
        <p14:creationId xmlns:p14="http://schemas.microsoft.com/office/powerpoint/2010/main" val="383234160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42B60C-B7DF-46D0-AD49-8AEE24D81C2C}"/>
              </a:ext>
            </a:extLst>
          </p:cNvPr>
          <p:cNvSpPr>
            <a:spLocks noGrp="1"/>
          </p:cNvSpPr>
          <p:nvPr>
            <p:ph type="title"/>
          </p:nvPr>
        </p:nvSpPr>
        <p:spPr/>
        <p:txBody>
          <a:bodyPr/>
          <a:lstStyle/>
          <a:p>
            <a:r>
              <a:rPr lang="en-US"/>
              <a:t>Instagram Posts Table | DSV - 8 of 9</a:t>
            </a:r>
          </a:p>
        </p:txBody>
      </p:sp>
      <p:graphicFrame>
        <p:nvGraphicFramePr>
          <p:cNvPr id="5" name="Table Placeholder 4">
            <a:extLst>
              <a:ext uri="{FF2B5EF4-FFF2-40B4-BE49-F238E27FC236}">
                <a16:creationId xmlns:a16="http://schemas.microsoft.com/office/drawing/2014/main" id="{7BEF054B-36A2-44C0-8261-D9AAD73E1118}"/>
              </a:ext>
            </a:extLst>
          </p:cNvPr>
          <p:cNvGraphicFramePr>
            <a:graphicFrameLocks noGrp="1"/>
          </p:cNvGraphicFramePr>
          <p:nvPr>
            <p:ph type="tbl" sz="quarter" idx="13"/>
            <p:extLst>
              <p:ext uri="{D42A27DB-BD31-4B8C-83A1-F6EECF244321}">
                <p14:modId xmlns:p14="http://schemas.microsoft.com/office/powerpoint/2010/main" val="32209145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456443052"/>
                    </a:ext>
                  </a:extLst>
                </a:gridCol>
                <a:gridCol w="987552">
                  <a:extLst>
                    <a:ext uri="{9D8B030D-6E8A-4147-A177-3AD203B41FA5}">
                      <a16:colId xmlns:a16="http://schemas.microsoft.com/office/drawing/2014/main" val="3570197599"/>
                    </a:ext>
                  </a:extLst>
                </a:gridCol>
                <a:gridCol w="987552">
                  <a:extLst>
                    <a:ext uri="{9D8B030D-6E8A-4147-A177-3AD203B41FA5}">
                      <a16:colId xmlns:a16="http://schemas.microsoft.com/office/drawing/2014/main" val="3210161835"/>
                    </a:ext>
                  </a:extLst>
                </a:gridCol>
                <a:gridCol w="987552">
                  <a:extLst>
                    <a:ext uri="{9D8B030D-6E8A-4147-A177-3AD203B41FA5}">
                      <a16:colId xmlns:a16="http://schemas.microsoft.com/office/drawing/2014/main" val="1414785979"/>
                    </a:ext>
                  </a:extLst>
                </a:gridCol>
                <a:gridCol w="987552">
                  <a:extLst>
                    <a:ext uri="{9D8B030D-6E8A-4147-A177-3AD203B41FA5}">
                      <a16:colId xmlns:a16="http://schemas.microsoft.com/office/drawing/2014/main" val="92815263"/>
                    </a:ext>
                  </a:extLst>
                </a:gridCol>
                <a:gridCol w="987552">
                  <a:extLst>
                    <a:ext uri="{9D8B030D-6E8A-4147-A177-3AD203B41FA5}">
                      <a16:colId xmlns:a16="http://schemas.microsoft.com/office/drawing/2014/main" val="37581670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6536802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dsv_biathlon - 2022-05-22 06:28:12</a:t>
                      </a:r>
                      <a:r>
                        <a:rPr kumimoji="0" lang="en-US" sz="1000" b="0" i="0" u="none" strike="noStrike" kern="1200" cap="none" spc="0" normalizeH="0" baseline="0" noProof="0">
                          <a:ln>
                            <a:noFill/>
                          </a:ln>
                          <a:solidFill>
                            <a:prstClr val="black"/>
                          </a:solidFill>
                          <a:effectLst/>
                          <a:uLnTx/>
                          <a:uFillTx/>
                          <a:latin typeface="+mn-lt"/>
                          <a:ea typeface="+mn-ea"/>
                          <a:cs typeface="+mn-cs"/>
                        </a:rPr>
                        <a:t>
 Join the movement! 🏃 Wir brauchen dich im DSV-Team beim #RunForTheOceans. Lass uns zusammen laufen, radeln, kicken, springen, trainieren und die Weltmeere von Plastikmüll befreien. 🐟
So kannst du dabei sein:
🌊 Lade die adidas Running App auf dein Handy
🌊 Tritt über den Link in unserer Story dem DSV-Team bei
🌊 Tracke jede Minute von 23. Mai bis 8. Juni.
10 Minuten Bewegung = 1 gesammelte Plastikflasche. Zusammen können wir also einiges bewegen - let’s go! 💪 #SkiDeutschland 
denise_herrmann adidas_de adidasRuntastic parley.TV #ImpossibleIsNothing #adidasParley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06/23/2022 06:11:16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3.4796 %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1902310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dsv_alpin - 2022-05-20 13:52:36</a:t>
                      </a:r>
                      <a:r>
                        <a:rPr kumimoji="0" lang="en-US" sz="1000" b="0" i="0" u="none" strike="noStrike" kern="1200" cap="none" spc="0" normalizeH="0" baseline="0" noProof="0">
                          <a:ln>
                            <a:noFill/>
                          </a:ln>
                          <a:solidFill>
                            <a:prstClr val="black"/>
                          </a:solidFill>
                          <a:effectLst/>
                          <a:uLnTx/>
                          <a:uFillTx/>
                          <a:latin typeface="+mn-lt"/>
                          <a:ea typeface="+mn-ea"/>
                          <a:cs typeface="+mn-cs"/>
                        </a:rPr>
                        <a:t>
 Caption this! ✍️⤵️ An was müsst ihr denken, wenn ihr das Bild seht? #SkiDeutschland #skialpin #summer #training #suissetech thomas_dressen manu_schmid_ simon_jocher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06/23/2022 06:10:56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2.2262 %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817491302"/>
                  </a:ext>
                </a:extLst>
              </a:tr>
            </a:tbl>
          </a:graphicData>
        </a:graphic>
      </p:graphicFrame>
      <p:sp>
        <p:nvSpPr>
          <p:cNvPr id="4" name="Text Placeholder 3">
            <a:extLst>
              <a:ext uri="{FF2B5EF4-FFF2-40B4-BE49-F238E27FC236}">
                <a16:creationId xmlns:a16="http://schemas.microsoft.com/office/drawing/2014/main" id="{1E7D999A-17BF-4BF2-B115-883B51AE9091}"/>
              </a:ext>
            </a:extLst>
          </p:cNvPr>
          <p:cNvSpPr>
            <a:spLocks noGrp="1"/>
          </p:cNvSpPr>
          <p:nvPr>
            <p:ph type="body" sz="quarter" idx="14"/>
          </p:nvPr>
        </p:nvSpPr>
        <p:spPr/>
        <p:txBody>
          <a:bodyPr/>
          <a:lstStyle/>
          <a:p>
            <a:r>
              <a:rPr lang="en-US"/>
              <a:t>05/01/2022 - 05/31/2022</a:t>
            </a:r>
          </a:p>
        </p:txBody>
      </p:sp>
    </p:spTree>
    <p:extLst>
      <p:ext uri="{BB962C8B-B14F-4D97-AF65-F5344CB8AC3E}">
        <p14:creationId xmlns:p14="http://schemas.microsoft.com/office/powerpoint/2010/main" val="257421308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74A54F-CFD9-477F-B612-ED8ED0D34DB8}"/>
              </a:ext>
            </a:extLst>
          </p:cNvPr>
          <p:cNvSpPr>
            <a:spLocks noGrp="1"/>
          </p:cNvSpPr>
          <p:nvPr>
            <p:ph type="title"/>
          </p:nvPr>
        </p:nvSpPr>
        <p:spPr/>
        <p:txBody>
          <a:bodyPr/>
          <a:lstStyle/>
          <a:p>
            <a:r>
              <a:rPr lang="en-US"/>
              <a:t>Instagram Posts Table | DSV - 9 of 9</a:t>
            </a:r>
          </a:p>
        </p:txBody>
      </p:sp>
      <p:graphicFrame>
        <p:nvGraphicFramePr>
          <p:cNvPr id="5" name="Table Placeholder 4">
            <a:extLst>
              <a:ext uri="{FF2B5EF4-FFF2-40B4-BE49-F238E27FC236}">
                <a16:creationId xmlns:a16="http://schemas.microsoft.com/office/drawing/2014/main" id="{C085C9D1-6F4F-424E-A3DE-F9470E4F7EED}"/>
              </a:ext>
            </a:extLst>
          </p:cNvPr>
          <p:cNvGraphicFramePr>
            <a:graphicFrameLocks noGrp="1"/>
          </p:cNvGraphicFramePr>
          <p:nvPr>
            <p:ph type="tbl" sz="quarter" idx="13"/>
            <p:extLst>
              <p:ext uri="{D42A27DB-BD31-4B8C-83A1-F6EECF244321}">
                <p14:modId xmlns:p14="http://schemas.microsoft.com/office/powerpoint/2010/main" val="29699722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285931483"/>
                    </a:ext>
                  </a:extLst>
                </a:gridCol>
                <a:gridCol w="987552">
                  <a:extLst>
                    <a:ext uri="{9D8B030D-6E8A-4147-A177-3AD203B41FA5}">
                      <a16:colId xmlns:a16="http://schemas.microsoft.com/office/drawing/2014/main" val="2119906143"/>
                    </a:ext>
                  </a:extLst>
                </a:gridCol>
                <a:gridCol w="987552">
                  <a:extLst>
                    <a:ext uri="{9D8B030D-6E8A-4147-A177-3AD203B41FA5}">
                      <a16:colId xmlns:a16="http://schemas.microsoft.com/office/drawing/2014/main" val="1385769379"/>
                    </a:ext>
                  </a:extLst>
                </a:gridCol>
                <a:gridCol w="987552">
                  <a:extLst>
                    <a:ext uri="{9D8B030D-6E8A-4147-A177-3AD203B41FA5}">
                      <a16:colId xmlns:a16="http://schemas.microsoft.com/office/drawing/2014/main" val="2985198765"/>
                    </a:ext>
                  </a:extLst>
                </a:gridCol>
                <a:gridCol w="987552">
                  <a:extLst>
                    <a:ext uri="{9D8B030D-6E8A-4147-A177-3AD203B41FA5}">
                      <a16:colId xmlns:a16="http://schemas.microsoft.com/office/drawing/2014/main" val="1315084124"/>
                    </a:ext>
                  </a:extLst>
                </a:gridCol>
                <a:gridCol w="987552">
                  <a:extLst>
                    <a:ext uri="{9D8B030D-6E8A-4147-A177-3AD203B41FA5}">
                      <a16:colId xmlns:a16="http://schemas.microsoft.com/office/drawing/2014/main" val="23499083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9520709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dsv_nordisch - 2022-05-20 12:01:40</a:t>
                      </a:r>
                      <a:r>
                        <a:rPr kumimoji="0" lang="en-US" sz="1000" b="0" i="0" u="none" strike="noStrike" kern="1200" cap="none" spc="0" normalizeH="0" baseline="0" noProof="0">
                          <a:ln>
                            <a:noFill/>
                          </a:ln>
                          <a:solidFill>
                            <a:prstClr val="black"/>
                          </a:solidFill>
                          <a:effectLst/>
                          <a:uLnTx/>
                          <a:uFillTx/>
                          <a:latin typeface="+mn-lt"/>
                          <a:ea typeface="+mn-ea"/>
                          <a:cs typeface="+mn-cs"/>
                        </a:rPr>
                        <a:t>
 One of our greatest! 👑 Die erste Olympia-Siegerin im Skispringen, Weltmeisterin und geschätzte Teamkollegin - carina_vogt verlässt nach 10 Jahren im Weltcup die Skisprung-Bühne. Wir sagen DANKE, liebe Carina, und nur das Beste für deine Zukunft! 🍀 #SkiDeutschland #timetosaygoodbye #skijumping #skispringen #whatawoman 📷: nordicfocus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06/23/2022 06:10:18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7.8402 %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4252680315"/>
                  </a:ext>
                </a:extLst>
              </a:tr>
            </a:tbl>
          </a:graphicData>
        </a:graphic>
      </p:graphicFrame>
      <p:sp>
        <p:nvSpPr>
          <p:cNvPr id="4" name="Text Placeholder 3">
            <a:extLst>
              <a:ext uri="{FF2B5EF4-FFF2-40B4-BE49-F238E27FC236}">
                <a16:creationId xmlns:a16="http://schemas.microsoft.com/office/drawing/2014/main" id="{BAD5FF02-7006-458B-B7B6-C5AFBEA2FB5F}"/>
              </a:ext>
            </a:extLst>
          </p:cNvPr>
          <p:cNvSpPr>
            <a:spLocks noGrp="1"/>
          </p:cNvSpPr>
          <p:nvPr>
            <p:ph type="body" sz="quarter" idx="14"/>
          </p:nvPr>
        </p:nvSpPr>
        <p:spPr/>
        <p:txBody>
          <a:bodyPr/>
          <a:lstStyle/>
          <a:p>
            <a:r>
              <a:rPr lang="en-US"/>
              <a:t>05/01/2022 - 05/31/2022</a:t>
            </a:r>
          </a:p>
        </p:txBody>
      </p:sp>
    </p:spTree>
    <p:extLst>
      <p:ext uri="{BB962C8B-B14F-4D97-AF65-F5344CB8AC3E}">
        <p14:creationId xmlns:p14="http://schemas.microsoft.com/office/powerpoint/2010/main" val="124530248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F8C714-C291-42B7-8411-B0234CCCCAA9}"/>
              </a:ext>
            </a:extLst>
          </p:cNvPr>
          <p:cNvSpPr>
            <a:spLocks noGrp="1"/>
          </p:cNvSpPr>
          <p:nvPr>
            <p:ph type="title"/>
          </p:nvPr>
        </p:nvSpPr>
        <p:spPr/>
        <p:txBody>
          <a:bodyPr/>
          <a:lstStyle/>
          <a:p>
            <a:r>
              <a:rPr lang="en-US"/>
              <a:t>Instagram Interaction Rate | DSV</a:t>
            </a:r>
          </a:p>
        </p:txBody>
      </p:sp>
      <p:graphicFrame>
        <p:nvGraphicFramePr>
          <p:cNvPr id="6" name="Chart Placeholder 5">
            <a:extLst>
              <a:ext uri="{FF2B5EF4-FFF2-40B4-BE49-F238E27FC236}">
                <a16:creationId xmlns:a16="http://schemas.microsoft.com/office/drawing/2014/main" id="{85CDD789-5106-43BB-B348-6DA9FA4F0FEE}"/>
              </a:ext>
            </a:extLst>
          </p:cNvPr>
          <p:cNvGraphicFramePr>
            <a:graphicFrameLocks noGrp="1"/>
          </p:cNvGraphicFramePr>
          <p:nvPr>
            <p:ph type="chart" sz="quarter" idx="13"/>
            <p:extLst>
              <p:ext uri="{D42A27DB-BD31-4B8C-83A1-F6EECF244321}">
                <p14:modId xmlns:p14="http://schemas.microsoft.com/office/powerpoint/2010/main" val="118489553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D2D349C-E16C-4164-A7A9-629D2F6B8BE5}"/>
              </a:ext>
            </a:extLst>
          </p:cNvPr>
          <p:cNvSpPr>
            <a:spLocks noGrp="1"/>
          </p:cNvSpPr>
          <p:nvPr>
            <p:ph type="body" sz="quarter" idx="14"/>
          </p:nvPr>
        </p:nvSpPr>
        <p:spPr/>
        <p:txBody>
          <a:bodyPr/>
          <a:lstStyle/>
          <a:p>
            <a:r>
              <a:rPr lang="en-US"/>
              <a:t>05/01/2022 - 05/31/2022</a:t>
            </a:r>
          </a:p>
        </p:txBody>
      </p:sp>
      <p:sp>
        <p:nvSpPr>
          <p:cNvPr id="5" name="Footer Placeholder 4">
            <a:extLst>
              <a:ext uri="{FF2B5EF4-FFF2-40B4-BE49-F238E27FC236}">
                <a16:creationId xmlns:a16="http://schemas.microsoft.com/office/drawing/2014/main" id="{4C618840-D805-47D9-ABD1-EE62C711391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5015873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AAA90C-3F02-406C-B8BB-02E6C34A7137}"/>
              </a:ext>
            </a:extLst>
          </p:cNvPr>
          <p:cNvSpPr>
            <a:spLocks noGrp="1"/>
          </p:cNvSpPr>
          <p:nvPr>
            <p:ph type="title"/>
          </p:nvPr>
        </p:nvSpPr>
        <p:spPr/>
        <p:txBody>
          <a:bodyPr/>
          <a:lstStyle/>
          <a:p>
            <a:r>
              <a:rPr lang="en-US"/>
              <a:t>Instagram Posts | DSV</a:t>
            </a:r>
          </a:p>
        </p:txBody>
      </p:sp>
      <p:graphicFrame>
        <p:nvGraphicFramePr>
          <p:cNvPr id="6" name="Chart Placeholder 5">
            <a:extLst>
              <a:ext uri="{FF2B5EF4-FFF2-40B4-BE49-F238E27FC236}">
                <a16:creationId xmlns:a16="http://schemas.microsoft.com/office/drawing/2014/main" id="{4AC67210-B566-4A16-B5A6-40190754A89C}"/>
              </a:ext>
            </a:extLst>
          </p:cNvPr>
          <p:cNvGraphicFramePr>
            <a:graphicFrameLocks noGrp="1"/>
          </p:cNvGraphicFramePr>
          <p:nvPr>
            <p:ph type="chart" sz="quarter" idx="13"/>
            <p:extLst>
              <p:ext uri="{D42A27DB-BD31-4B8C-83A1-F6EECF244321}">
                <p14:modId xmlns:p14="http://schemas.microsoft.com/office/powerpoint/2010/main" val="156811312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DA539BF-4A14-45A5-9CC6-7CC4CA5105AD}"/>
              </a:ext>
            </a:extLst>
          </p:cNvPr>
          <p:cNvSpPr>
            <a:spLocks noGrp="1"/>
          </p:cNvSpPr>
          <p:nvPr>
            <p:ph type="body" sz="quarter" idx="14"/>
          </p:nvPr>
        </p:nvSpPr>
        <p:spPr/>
        <p:txBody>
          <a:bodyPr/>
          <a:lstStyle/>
          <a:p>
            <a:r>
              <a:rPr lang="en-US"/>
              <a:t>05/01/2022 - 05/31/2022</a:t>
            </a:r>
          </a:p>
        </p:txBody>
      </p:sp>
      <p:sp>
        <p:nvSpPr>
          <p:cNvPr id="5" name="Footer Placeholder 4">
            <a:extLst>
              <a:ext uri="{FF2B5EF4-FFF2-40B4-BE49-F238E27FC236}">
                <a16:creationId xmlns:a16="http://schemas.microsoft.com/office/drawing/2014/main" id="{1016C1F0-8A21-4F82-AB60-00712A5551E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9307964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D0EAA1-2490-41E1-B7A4-8AF372FCFE64}"/>
              </a:ext>
            </a:extLst>
          </p:cNvPr>
          <p:cNvSpPr>
            <a:spLocks noGrp="1"/>
          </p:cNvSpPr>
          <p:nvPr>
            <p:ph type="title"/>
          </p:nvPr>
        </p:nvSpPr>
        <p:spPr/>
        <p:txBody>
          <a:bodyPr/>
          <a:lstStyle/>
          <a:p>
            <a:r>
              <a:rPr lang="en-US"/>
              <a:t>Instagram Posts Table | DSV - 1 of 15</a:t>
            </a:r>
          </a:p>
        </p:txBody>
      </p:sp>
      <p:graphicFrame>
        <p:nvGraphicFramePr>
          <p:cNvPr id="5" name="Table Placeholder 4">
            <a:extLst>
              <a:ext uri="{FF2B5EF4-FFF2-40B4-BE49-F238E27FC236}">
                <a16:creationId xmlns:a16="http://schemas.microsoft.com/office/drawing/2014/main" id="{C80400DF-F167-45CC-8571-72901E2784F0}"/>
              </a:ext>
            </a:extLst>
          </p:cNvPr>
          <p:cNvGraphicFramePr>
            <a:graphicFrameLocks noGrp="1"/>
          </p:cNvGraphicFramePr>
          <p:nvPr>
            <p:ph type="tbl" sz="quarter" idx="13"/>
            <p:extLst>
              <p:ext uri="{D42A27DB-BD31-4B8C-83A1-F6EECF244321}">
                <p14:modId xmlns:p14="http://schemas.microsoft.com/office/powerpoint/2010/main" val="35883915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396196789"/>
                    </a:ext>
                  </a:extLst>
                </a:gridCol>
                <a:gridCol w="658368">
                  <a:extLst>
                    <a:ext uri="{9D8B030D-6E8A-4147-A177-3AD203B41FA5}">
                      <a16:colId xmlns:a16="http://schemas.microsoft.com/office/drawing/2014/main" val="3252176538"/>
                    </a:ext>
                  </a:extLst>
                </a:gridCol>
                <a:gridCol w="658368">
                  <a:extLst>
                    <a:ext uri="{9D8B030D-6E8A-4147-A177-3AD203B41FA5}">
                      <a16:colId xmlns:a16="http://schemas.microsoft.com/office/drawing/2014/main" val="4233596577"/>
                    </a:ext>
                  </a:extLst>
                </a:gridCol>
                <a:gridCol w="658368">
                  <a:extLst>
                    <a:ext uri="{9D8B030D-6E8A-4147-A177-3AD203B41FA5}">
                      <a16:colId xmlns:a16="http://schemas.microsoft.com/office/drawing/2014/main" val="195940434"/>
                    </a:ext>
                  </a:extLst>
                </a:gridCol>
                <a:gridCol w="658368">
                  <a:extLst>
                    <a:ext uri="{9D8B030D-6E8A-4147-A177-3AD203B41FA5}">
                      <a16:colId xmlns:a16="http://schemas.microsoft.com/office/drawing/2014/main" val="2279428814"/>
                    </a:ext>
                  </a:extLst>
                </a:gridCol>
                <a:gridCol w="658368">
                  <a:extLst>
                    <a:ext uri="{9D8B030D-6E8A-4147-A177-3AD203B41FA5}">
                      <a16:colId xmlns:a16="http://schemas.microsoft.com/office/drawing/2014/main" val="1491397641"/>
                    </a:ext>
                  </a:extLst>
                </a:gridCol>
                <a:gridCol w="658368">
                  <a:extLst>
                    <a:ext uri="{9D8B030D-6E8A-4147-A177-3AD203B41FA5}">
                      <a16:colId xmlns:a16="http://schemas.microsoft.com/office/drawing/2014/main" val="1333169617"/>
                    </a:ext>
                  </a:extLst>
                </a:gridCol>
                <a:gridCol w="658368">
                  <a:extLst>
                    <a:ext uri="{9D8B030D-6E8A-4147-A177-3AD203B41FA5}">
                      <a16:colId xmlns:a16="http://schemas.microsoft.com/office/drawing/2014/main" val="3595100056"/>
                    </a:ext>
                  </a:extLst>
                </a:gridCol>
                <a:gridCol w="658368">
                  <a:extLst>
                    <a:ext uri="{9D8B030D-6E8A-4147-A177-3AD203B41FA5}">
                      <a16:colId xmlns:a16="http://schemas.microsoft.com/office/drawing/2014/main" val="314247748"/>
                    </a:ext>
                  </a:extLst>
                </a:gridCol>
                <a:gridCol w="658368">
                  <a:extLst>
                    <a:ext uri="{9D8B030D-6E8A-4147-A177-3AD203B41FA5}">
                      <a16:colId xmlns:a16="http://schemas.microsoft.com/office/drawing/2014/main" val="8553877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19972813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dsv_alpin - 2022-05-31 15:36:23</a:t>
                      </a:r>
                      <a:r>
                        <a:rPr kumimoji="0" lang="en-US" sz="1000" b="0" i="0" u="none" strike="noStrike" kern="1200" cap="none" spc="0" normalizeH="0" baseline="0" noProof="0">
                          <a:ln>
                            <a:noFill/>
                          </a:ln>
                          <a:solidFill>
                            <a:prstClr val="black"/>
                          </a:solidFill>
                          <a:effectLst/>
                          <a:uLnTx/>
                          <a:uFillTx/>
                          <a:latin typeface="+mn-lt"/>
                          <a:ea typeface="+mn-ea"/>
                          <a:cs typeface="+mn-cs"/>
                        </a:rPr>
                        <a:t>
 A message from @stefan_luitz! ✉️ Die ersten Trainingsläufe in den Toren sind absolviert. Der Countdown läuft: Noch 145 Tage bis zum Weltcupauftakt in Sölden. 😮💪 #SkiDeutschland #skialpin #soelden #worldcup #newseason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06/23/2022 00:13:26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16697</a:t>
                      </a:r>
                    </a:p>
                  </a:txBody>
                  <a:tcPr/>
                </a:tc>
                <a:extLst>
                  <a:ext uri="{0D108BD9-81ED-4DB2-BD59-A6C34878D82A}">
                    <a16:rowId xmlns:a16="http://schemas.microsoft.com/office/drawing/2014/main" val="19789352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dsv_biathlon - 2022-05-31 14:41:22</a:t>
                      </a:r>
                      <a:r>
                        <a:rPr kumimoji="0" lang="en-US" sz="1000" b="0" i="0" u="none" strike="noStrike" kern="1200" cap="none" spc="0" normalizeH="0" baseline="0" noProof="0">
                          <a:ln>
                            <a:noFill/>
                          </a:ln>
                          <a:solidFill>
                            <a:prstClr val="black"/>
                          </a:solidFill>
                          <a:effectLst/>
                          <a:uLnTx/>
                          <a:uFillTx/>
                          <a:latin typeface="+mn-lt"/>
                          <a:ea typeface="+mn-ea"/>
                          <a:cs typeface="+mn-cs"/>
                        </a:rPr>
                        <a:t>
 From wheels to weapons! 🚵👉🎯 Nach ihrem Radlehrgang auf Mallorca sind unsere Herren inzwischen zurück in der Heimat und trainieren an ihren jeweiligen Stützpunkten weiter. 👁 #SkiDeutschland #biathlon #shootingrange #proneshooting #ruhpolding @jokuehn @philippnawrathbiathlon 📷: @k_voigt_fotografie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06/23/2022 06:14:51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22028</a:t>
                      </a:r>
                    </a:p>
                  </a:txBody>
                  <a:tcPr/>
                </a:tc>
                <a:extLst>
                  <a:ext uri="{0D108BD9-81ED-4DB2-BD59-A6C34878D82A}">
                    <a16:rowId xmlns:a16="http://schemas.microsoft.com/office/drawing/2014/main" val="3515465199"/>
                  </a:ext>
                </a:extLst>
              </a:tr>
            </a:tbl>
          </a:graphicData>
        </a:graphic>
      </p:graphicFrame>
      <p:sp>
        <p:nvSpPr>
          <p:cNvPr id="4" name="Text Placeholder 3">
            <a:extLst>
              <a:ext uri="{FF2B5EF4-FFF2-40B4-BE49-F238E27FC236}">
                <a16:creationId xmlns:a16="http://schemas.microsoft.com/office/drawing/2014/main" id="{4078BB1F-A33B-4929-9713-1A1E1E27223A}"/>
              </a:ext>
            </a:extLst>
          </p:cNvPr>
          <p:cNvSpPr>
            <a:spLocks noGrp="1"/>
          </p:cNvSpPr>
          <p:nvPr>
            <p:ph type="body" sz="quarter" idx="14"/>
          </p:nvPr>
        </p:nvSpPr>
        <p:spPr/>
        <p:txBody>
          <a:bodyPr/>
          <a:lstStyle/>
          <a:p>
            <a:r>
              <a:rPr lang="en-US"/>
              <a:t>05/01/2022 - 05/31/2022</a:t>
            </a:r>
          </a:p>
        </p:txBody>
      </p:sp>
    </p:spTree>
    <p:extLst>
      <p:ext uri="{BB962C8B-B14F-4D97-AF65-F5344CB8AC3E}">
        <p14:creationId xmlns:p14="http://schemas.microsoft.com/office/powerpoint/2010/main" val="80469872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0AC5A3-B6CC-42EF-BDA0-4C1E6008E993}"/>
              </a:ext>
            </a:extLst>
          </p:cNvPr>
          <p:cNvSpPr>
            <a:spLocks noGrp="1"/>
          </p:cNvSpPr>
          <p:nvPr>
            <p:ph type="title"/>
          </p:nvPr>
        </p:nvSpPr>
        <p:spPr/>
        <p:txBody>
          <a:bodyPr/>
          <a:lstStyle/>
          <a:p>
            <a:r>
              <a:rPr lang="en-US"/>
              <a:t>Instagram Posts Table | DSV - 2 of 15</a:t>
            </a:r>
          </a:p>
        </p:txBody>
      </p:sp>
      <p:graphicFrame>
        <p:nvGraphicFramePr>
          <p:cNvPr id="5" name="Table Placeholder 4">
            <a:extLst>
              <a:ext uri="{FF2B5EF4-FFF2-40B4-BE49-F238E27FC236}">
                <a16:creationId xmlns:a16="http://schemas.microsoft.com/office/drawing/2014/main" id="{1FA732E7-8641-4301-A99C-A2D1261521C8}"/>
              </a:ext>
            </a:extLst>
          </p:cNvPr>
          <p:cNvGraphicFramePr>
            <a:graphicFrameLocks noGrp="1"/>
          </p:cNvGraphicFramePr>
          <p:nvPr>
            <p:ph type="tbl" sz="quarter" idx="13"/>
            <p:extLst>
              <p:ext uri="{D42A27DB-BD31-4B8C-83A1-F6EECF244321}">
                <p14:modId xmlns:p14="http://schemas.microsoft.com/office/powerpoint/2010/main" val="26835458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563489801"/>
                    </a:ext>
                  </a:extLst>
                </a:gridCol>
                <a:gridCol w="658368">
                  <a:extLst>
                    <a:ext uri="{9D8B030D-6E8A-4147-A177-3AD203B41FA5}">
                      <a16:colId xmlns:a16="http://schemas.microsoft.com/office/drawing/2014/main" val="3856580519"/>
                    </a:ext>
                  </a:extLst>
                </a:gridCol>
                <a:gridCol w="658368">
                  <a:extLst>
                    <a:ext uri="{9D8B030D-6E8A-4147-A177-3AD203B41FA5}">
                      <a16:colId xmlns:a16="http://schemas.microsoft.com/office/drawing/2014/main" val="3172785545"/>
                    </a:ext>
                  </a:extLst>
                </a:gridCol>
                <a:gridCol w="658368">
                  <a:extLst>
                    <a:ext uri="{9D8B030D-6E8A-4147-A177-3AD203B41FA5}">
                      <a16:colId xmlns:a16="http://schemas.microsoft.com/office/drawing/2014/main" val="3236240014"/>
                    </a:ext>
                  </a:extLst>
                </a:gridCol>
                <a:gridCol w="658368">
                  <a:extLst>
                    <a:ext uri="{9D8B030D-6E8A-4147-A177-3AD203B41FA5}">
                      <a16:colId xmlns:a16="http://schemas.microsoft.com/office/drawing/2014/main" val="1657869110"/>
                    </a:ext>
                  </a:extLst>
                </a:gridCol>
                <a:gridCol w="658368">
                  <a:extLst>
                    <a:ext uri="{9D8B030D-6E8A-4147-A177-3AD203B41FA5}">
                      <a16:colId xmlns:a16="http://schemas.microsoft.com/office/drawing/2014/main" val="972810027"/>
                    </a:ext>
                  </a:extLst>
                </a:gridCol>
                <a:gridCol w="658368">
                  <a:extLst>
                    <a:ext uri="{9D8B030D-6E8A-4147-A177-3AD203B41FA5}">
                      <a16:colId xmlns:a16="http://schemas.microsoft.com/office/drawing/2014/main" val="2204378328"/>
                    </a:ext>
                  </a:extLst>
                </a:gridCol>
                <a:gridCol w="658368">
                  <a:extLst>
                    <a:ext uri="{9D8B030D-6E8A-4147-A177-3AD203B41FA5}">
                      <a16:colId xmlns:a16="http://schemas.microsoft.com/office/drawing/2014/main" val="1535604073"/>
                    </a:ext>
                  </a:extLst>
                </a:gridCol>
                <a:gridCol w="658368">
                  <a:extLst>
                    <a:ext uri="{9D8B030D-6E8A-4147-A177-3AD203B41FA5}">
                      <a16:colId xmlns:a16="http://schemas.microsoft.com/office/drawing/2014/main" val="2473663808"/>
                    </a:ext>
                  </a:extLst>
                </a:gridCol>
                <a:gridCol w="658368">
                  <a:extLst>
                    <a:ext uri="{9D8B030D-6E8A-4147-A177-3AD203B41FA5}">
                      <a16:colId xmlns:a16="http://schemas.microsoft.com/office/drawing/2014/main" val="10260695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21649147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dsv_nordisch - 2022-05-31 11:19:59</a:t>
                      </a:r>
                      <a:r>
                        <a:rPr kumimoji="0" lang="en-US" sz="1000" b="0" i="0" u="none" strike="noStrike" kern="1200" cap="none" spc="0" normalizeH="0" baseline="0" noProof="0">
                          <a:ln>
                            <a:noFill/>
                          </a:ln>
                          <a:solidFill>
                            <a:prstClr val="black"/>
                          </a:solidFill>
                          <a:effectLst/>
                          <a:uLnTx/>
                          <a:uFillTx/>
                          <a:latin typeface="+mn-lt"/>
                          <a:ea typeface="+mn-ea"/>
                          <a:cs typeface="+mn-cs"/>
                        </a:rPr>
                        <a:t>
 Girl gang! 🤜🤛 Mit 13 Damen und 6 Trainern waren unsere Kombiniererinnen zum Kickoff-Trainingslehrgang in Rastbüchl. So viel geballte Frauenpower sehen wir doch gerne. 🤩 #SkiDeutschland #fisnordiccombined #nordischekombination #girlpower #squadgoals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06/23/2022 06:14:48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27171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25585</a:t>
                      </a:r>
                    </a:p>
                  </a:txBody>
                  <a:tcPr/>
                </a:tc>
                <a:extLst>
                  <a:ext uri="{0D108BD9-81ED-4DB2-BD59-A6C34878D82A}">
                    <a16:rowId xmlns:a16="http://schemas.microsoft.com/office/drawing/2014/main" val="3541482674"/>
                  </a:ext>
                </a:extLst>
              </a:tr>
            </a:tbl>
          </a:graphicData>
        </a:graphic>
      </p:graphicFrame>
      <p:sp>
        <p:nvSpPr>
          <p:cNvPr id="4" name="Text Placeholder 3">
            <a:extLst>
              <a:ext uri="{FF2B5EF4-FFF2-40B4-BE49-F238E27FC236}">
                <a16:creationId xmlns:a16="http://schemas.microsoft.com/office/drawing/2014/main" id="{84B6AFED-60CF-4BFE-AFC4-4EEAC495DEAC}"/>
              </a:ext>
            </a:extLst>
          </p:cNvPr>
          <p:cNvSpPr>
            <a:spLocks noGrp="1"/>
          </p:cNvSpPr>
          <p:nvPr>
            <p:ph type="body" sz="quarter" idx="14"/>
          </p:nvPr>
        </p:nvSpPr>
        <p:spPr/>
        <p:txBody>
          <a:bodyPr/>
          <a:lstStyle/>
          <a:p>
            <a:r>
              <a:rPr lang="en-US"/>
              <a:t>05/01/2022 - 05/31/2022</a:t>
            </a:r>
          </a:p>
        </p:txBody>
      </p:sp>
    </p:spTree>
    <p:extLst>
      <p:ext uri="{BB962C8B-B14F-4D97-AF65-F5344CB8AC3E}">
        <p14:creationId xmlns:p14="http://schemas.microsoft.com/office/powerpoint/2010/main" val="287582588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F64A4F-0A79-496C-9CA5-DD43B3FFA23E}"/>
              </a:ext>
            </a:extLst>
          </p:cNvPr>
          <p:cNvSpPr>
            <a:spLocks noGrp="1"/>
          </p:cNvSpPr>
          <p:nvPr>
            <p:ph type="title"/>
          </p:nvPr>
        </p:nvSpPr>
        <p:spPr/>
        <p:txBody>
          <a:bodyPr/>
          <a:lstStyle/>
          <a:p>
            <a:r>
              <a:rPr lang="en-US"/>
              <a:t>Instagram Posts Table | DSV - 3 of 15</a:t>
            </a:r>
          </a:p>
        </p:txBody>
      </p:sp>
      <p:graphicFrame>
        <p:nvGraphicFramePr>
          <p:cNvPr id="5" name="Table Placeholder 4">
            <a:extLst>
              <a:ext uri="{FF2B5EF4-FFF2-40B4-BE49-F238E27FC236}">
                <a16:creationId xmlns:a16="http://schemas.microsoft.com/office/drawing/2014/main" id="{ABD9BB17-029A-40C4-92E2-8F0EDAD6D23E}"/>
              </a:ext>
            </a:extLst>
          </p:cNvPr>
          <p:cNvGraphicFramePr>
            <a:graphicFrameLocks noGrp="1"/>
          </p:cNvGraphicFramePr>
          <p:nvPr>
            <p:ph type="tbl" sz="quarter" idx="13"/>
            <p:extLst>
              <p:ext uri="{D42A27DB-BD31-4B8C-83A1-F6EECF244321}">
                <p14:modId xmlns:p14="http://schemas.microsoft.com/office/powerpoint/2010/main" val="27494215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951514979"/>
                    </a:ext>
                  </a:extLst>
                </a:gridCol>
                <a:gridCol w="658368">
                  <a:extLst>
                    <a:ext uri="{9D8B030D-6E8A-4147-A177-3AD203B41FA5}">
                      <a16:colId xmlns:a16="http://schemas.microsoft.com/office/drawing/2014/main" val="1701045595"/>
                    </a:ext>
                  </a:extLst>
                </a:gridCol>
                <a:gridCol w="658368">
                  <a:extLst>
                    <a:ext uri="{9D8B030D-6E8A-4147-A177-3AD203B41FA5}">
                      <a16:colId xmlns:a16="http://schemas.microsoft.com/office/drawing/2014/main" val="2824352794"/>
                    </a:ext>
                  </a:extLst>
                </a:gridCol>
                <a:gridCol w="658368">
                  <a:extLst>
                    <a:ext uri="{9D8B030D-6E8A-4147-A177-3AD203B41FA5}">
                      <a16:colId xmlns:a16="http://schemas.microsoft.com/office/drawing/2014/main" val="3027316839"/>
                    </a:ext>
                  </a:extLst>
                </a:gridCol>
                <a:gridCol w="658368">
                  <a:extLst>
                    <a:ext uri="{9D8B030D-6E8A-4147-A177-3AD203B41FA5}">
                      <a16:colId xmlns:a16="http://schemas.microsoft.com/office/drawing/2014/main" val="2800005943"/>
                    </a:ext>
                  </a:extLst>
                </a:gridCol>
                <a:gridCol w="658368">
                  <a:extLst>
                    <a:ext uri="{9D8B030D-6E8A-4147-A177-3AD203B41FA5}">
                      <a16:colId xmlns:a16="http://schemas.microsoft.com/office/drawing/2014/main" val="2008748965"/>
                    </a:ext>
                  </a:extLst>
                </a:gridCol>
                <a:gridCol w="658368">
                  <a:extLst>
                    <a:ext uri="{9D8B030D-6E8A-4147-A177-3AD203B41FA5}">
                      <a16:colId xmlns:a16="http://schemas.microsoft.com/office/drawing/2014/main" val="2784657730"/>
                    </a:ext>
                  </a:extLst>
                </a:gridCol>
                <a:gridCol w="658368">
                  <a:extLst>
                    <a:ext uri="{9D8B030D-6E8A-4147-A177-3AD203B41FA5}">
                      <a16:colId xmlns:a16="http://schemas.microsoft.com/office/drawing/2014/main" val="1432080294"/>
                    </a:ext>
                  </a:extLst>
                </a:gridCol>
                <a:gridCol w="658368">
                  <a:extLst>
                    <a:ext uri="{9D8B030D-6E8A-4147-A177-3AD203B41FA5}">
                      <a16:colId xmlns:a16="http://schemas.microsoft.com/office/drawing/2014/main" val="1678787791"/>
                    </a:ext>
                  </a:extLst>
                </a:gridCol>
                <a:gridCol w="658368">
                  <a:extLst>
                    <a:ext uri="{9D8B030D-6E8A-4147-A177-3AD203B41FA5}">
                      <a16:colId xmlns:a16="http://schemas.microsoft.com/office/drawing/2014/main" val="28314507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21178786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dsv_biathlon - 2022-05-30 10:53:40</a:t>
                      </a:r>
                      <a:r>
                        <a:rPr kumimoji="0" lang="de-DE" sz="1000" b="0" i="0" u="none" strike="noStrike" kern="1200" cap="none" spc="0" normalizeH="0" baseline="0" noProof="0">
                          <a:ln>
                            <a:noFill/>
                          </a:ln>
                          <a:solidFill>
                            <a:prstClr val="black"/>
                          </a:solidFill>
                          <a:effectLst/>
                          <a:uLnTx/>
                          <a:uFillTx/>
                          <a:latin typeface="+mn-lt"/>
                          <a:ea typeface="+mn-ea"/>
                          <a:cs typeface="+mn-cs"/>
                        </a:rPr>
                        <a:t>
 Looking back, moving forward! ↔️ Was für eine Saison für unsere Perspektivathleten - kleine und große Meilensteine auf dem Weg in den Weltcup oder sogar ganz bis hin nach Peking geben unserem #DKBKaderMitPerspektive Rückenwind zum Sommerstart. Wir sind gespannt, wo die Reise von hier aus hingeht. 🛣 #SkiDeutschland #biathlon #daskannbank #geldverbesserer #oneteamonedream #wereonourway 
Einfach mal die Perspektive ändern! - @dkb.de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06/23/2022 06:14:51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36433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25623</a:t>
                      </a:r>
                    </a:p>
                  </a:txBody>
                  <a:tcPr/>
                </a:tc>
                <a:extLst>
                  <a:ext uri="{0D108BD9-81ED-4DB2-BD59-A6C34878D82A}">
                    <a16:rowId xmlns:a16="http://schemas.microsoft.com/office/drawing/2014/main" val="565912325"/>
                  </a:ext>
                </a:extLst>
              </a:tr>
            </a:tbl>
          </a:graphicData>
        </a:graphic>
      </p:graphicFrame>
      <p:sp>
        <p:nvSpPr>
          <p:cNvPr id="4" name="Text Placeholder 3">
            <a:extLst>
              <a:ext uri="{FF2B5EF4-FFF2-40B4-BE49-F238E27FC236}">
                <a16:creationId xmlns:a16="http://schemas.microsoft.com/office/drawing/2014/main" id="{2F6B8BDB-0006-4090-9507-144487EC5BF1}"/>
              </a:ext>
            </a:extLst>
          </p:cNvPr>
          <p:cNvSpPr>
            <a:spLocks noGrp="1"/>
          </p:cNvSpPr>
          <p:nvPr>
            <p:ph type="body" sz="quarter" idx="14"/>
          </p:nvPr>
        </p:nvSpPr>
        <p:spPr/>
        <p:txBody>
          <a:bodyPr/>
          <a:lstStyle/>
          <a:p>
            <a:r>
              <a:rPr lang="en-US"/>
              <a:t>05/01/2022 - 05/31/2022</a:t>
            </a:r>
          </a:p>
        </p:txBody>
      </p:sp>
    </p:spTree>
    <p:extLst>
      <p:ext uri="{BB962C8B-B14F-4D97-AF65-F5344CB8AC3E}">
        <p14:creationId xmlns:p14="http://schemas.microsoft.com/office/powerpoint/2010/main" val="119957923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F4DC78-C96C-4527-9806-21BEDF2C4FA6}"/>
              </a:ext>
            </a:extLst>
          </p:cNvPr>
          <p:cNvSpPr>
            <a:spLocks noGrp="1"/>
          </p:cNvSpPr>
          <p:nvPr>
            <p:ph type="title"/>
          </p:nvPr>
        </p:nvSpPr>
        <p:spPr/>
        <p:txBody>
          <a:bodyPr/>
          <a:lstStyle/>
          <a:p>
            <a:r>
              <a:rPr lang="en-US"/>
              <a:t>Instagram Posts Table | DSV - 4 of 15</a:t>
            </a:r>
          </a:p>
        </p:txBody>
      </p:sp>
      <p:graphicFrame>
        <p:nvGraphicFramePr>
          <p:cNvPr id="5" name="Table Placeholder 4">
            <a:extLst>
              <a:ext uri="{FF2B5EF4-FFF2-40B4-BE49-F238E27FC236}">
                <a16:creationId xmlns:a16="http://schemas.microsoft.com/office/drawing/2014/main" id="{D53E4B15-8E8B-4DF6-9FEA-6DBE6E1D6437}"/>
              </a:ext>
            </a:extLst>
          </p:cNvPr>
          <p:cNvGraphicFramePr>
            <a:graphicFrameLocks noGrp="1"/>
          </p:cNvGraphicFramePr>
          <p:nvPr>
            <p:ph type="tbl" sz="quarter" idx="13"/>
            <p:extLst>
              <p:ext uri="{D42A27DB-BD31-4B8C-83A1-F6EECF244321}">
                <p14:modId xmlns:p14="http://schemas.microsoft.com/office/powerpoint/2010/main" val="10690244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968626509"/>
                    </a:ext>
                  </a:extLst>
                </a:gridCol>
                <a:gridCol w="658368">
                  <a:extLst>
                    <a:ext uri="{9D8B030D-6E8A-4147-A177-3AD203B41FA5}">
                      <a16:colId xmlns:a16="http://schemas.microsoft.com/office/drawing/2014/main" val="398874617"/>
                    </a:ext>
                  </a:extLst>
                </a:gridCol>
                <a:gridCol w="658368">
                  <a:extLst>
                    <a:ext uri="{9D8B030D-6E8A-4147-A177-3AD203B41FA5}">
                      <a16:colId xmlns:a16="http://schemas.microsoft.com/office/drawing/2014/main" val="2039209013"/>
                    </a:ext>
                  </a:extLst>
                </a:gridCol>
                <a:gridCol w="658368">
                  <a:extLst>
                    <a:ext uri="{9D8B030D-6E8A-4147-A177-3AD203B41FA5}">
                      <a16:colId xmlns:a16="http://schemas.microsoft.com/office/drawing/2014/main" val="1325678821"/>
                    </a:ext>
                  </a:extLst>
                </a:gridCol>
                <a:gridCol w="658368">
                  <a:extLst>
                    <a:ext uri="{9D8B030D-6E8A-4147-A177-3AD203B41FA5}">
                      <a16:colId xmlns:a16="http://schemas.microsoft.com/office/drawing/2014/main" val="144794708"/>
                    </a:ext>
                  </a:extLst>
                </a:gridCol>
                <a:gridCol w="658368">
                  <a:extLst>
                    <a:ext uri="{9D8B030D-6E8A-4147-A177-3AD203B41FA5}">
                      <a16:colId xmlns:a16="http://schemas.microsoft.com/office/drawing/2014/main" val="844228902"/>
                    </a:ext>
                  </a:extLst>
                </a:gridCol>
                <a:gridCol w="658368">
                  <a:extLst>
                    <a:ext uri="{9D8B030D-6E8A-4147-A177-3AD203B41FA5}">
                      <a16:colId xmlns:a16="http://schemas.microsoft.com/office/drawing/2014/main" val="3597686825"/>
                    </a:ext>
                  </a:extLst>
                </a:gridCol>
                <a:gridCol w="658368">
                  <a:extLst>
                    <a:ext uri="{9D8B030D-6E8A-4147-A177-3AD203B41FA5}">
                      <a16:colId xmlns:a16="http://schemas.microsoft.com/office/drawing/2014/main" val="2266716699"/>
                    </a:ext>
                  </a:extLst>
                </a:gridCol>
                <a:gridCol w="658368">
                  <a:extLst>
                    <a:ext uri="{9D8B030D-6E8A-4147-A177-3AD203B41FA5}">
                      <a16:colId xmlns:a16="http://schemas.microsoft.com/office/drawing/2014/main" val="3781289220"/>
                    </a:ext>
                  </a:extLst>
                </a:gridCol>
                <a:gridCol w="658368">
                  <a:extLst>
                    <a:ext uri="{9D8B030D-6E8A-4147-A177-3AD203B41FA5}">
                      <a16:colId xmlns:a16="http://schemas.microsoft.com/office/drawing/2014/main" val="21312939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11162686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dsv_biathlon - 2022-05-29 08:33:07</a:t>
                      </a:r>
                      <a:r>
                        <a:rPr kumimoji="0" lang="en-US" sz="1000" b="0" i="0" u="none" strike="noStrike" kern="1200" cap="none" spc="0" normalizeH="0" baseline="0" noProof="0">
                          <a:ln>
                            <a:noFill/>
                          </a:ln>
                          <a:solidFill>
                            <a:prstClr val="black"/>
                          </a:solidFill>
                          <a:effectLst/>
                          <a:uLnTx/>
                          <a:uFillTx/>
                          <a:latin typeface="+mn-lt"/>
                          <a:ea typeface="+mn-ea"/>
                          <a:cs typeface="+mn-cs"/>
                        </a:rPr>
                        <a:t>
 Find us where the wild things are! 🌲⛰✌️ Zum Start in den letzten Lehrgangstag sind wir zurück in den Bergen für eine Tour mit Intervallen. 🏃 #SkiDeutschland #biathlon #chiemgau #hikingadventures #bergliebe 📷: @k_voigt_fotografie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06/23/2022 06:14:51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37751</a:t>
                      </a:r>
                    </a:p>
                  </a:txBody>
                  <a:tcPr/>
                </a:tc>
                <a:extLst>
                  <a:ext uri="{0D108BD9-81ED-4DB2-BD59-A6C34878D82A}">
                    <a16:rowId xmlns:a16="http://schemas.microsoft.com/office/drawing/2014/main" val="3083970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dsv_biathlon - 2022-05-28 14:02:58</a:t>
                      </a:r>
                      <a:r>
                        <a:rPr kumimoji="0" lang="en-US" sz="1000" b="0" i="0" u="none" strike="noStrike" kern="1200" cap="none" spc="0" normalizeH="0" baseline="0" noProof="0">
                          <a:ln>
                            <a:noFill/>
                          </a:ln>
                          <a:solidFill>
                            <a:prstClr val="black"/>
                          </a:solidFill>
                          <a:effectLst/>
                          <a:uLnTx/>
                          <a:uFillTx/>
                          <a:latin typeface="+mn-lt"/>
                          <a:ea typeface="+mn-ea"/>
                          <a:cs typeface="+mn-cs"/>
                        </a:rPr>
                        <a:t>
 Seeing something you like, @franziska_hildebrand? 😉🎯 #SkiDeutschland #biathlon #shootingrange #shootingpractice #chiemgauarena #ruhpolding #swipeformore 📷/🎥: @k_voigt_fotografie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06/23/2022 06:14:51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28391</a:t>
                      </a:r>
                    </a:p>
                  </a:txBody>
                  <a:tcPr/>
                </a:tc>
                <a:extLst>
                  <a:ext uri="{0D108BD9-81ED-4DB2-BD59-A6C34878D82A}">
                    <a16:rowId xmlns:a16="http://schemas.microsoft.com/office/drawing/2014/main" val="3389085062"/>
                  </a:ext>
                </a:extLst>
              </a:tr>
            </a:tbl>
          </a:graphicData>
        </a:graphic>
      </p:graphicFrame>
      <p:sp>
        <p:nvSpPr>
          <p:cNvPr id="4" name="Text Placeholder 3">
            <a:extLst>
              <a:ext uri="{FF2B5EF4-FFF2-40B4-BE49-F238E27FC236}">
                <a16:creationId xmlns:a16="http://schemas.microsoft.com/office/drawing/2014/main" id="{E625CC39-B035-4F96-8F1B-03D9CE61C16E}"/>
              </a:ext>
            </a:extLst>
          </p:cNvPr>
          <p:cNvSpPr>
            <a:spLocks noGrp="1"/>
          </p:cNvSpPr>
          <p:nvPr>
            <p:ph type="body" sz="quarter" idx="14"/>
          </p:nvPr>
        </p:nvSpPr>
        <p:spPr/>
        <p:txBody>
          <a:bodyPr/>
          <a:lstStyle/>
          <a:p>
            <a:r>
              <a:rPr lang="en-US"/>
              <a:t>05/01/2022 - 05/31/2022</a:t>
            </a:r>
          </a:p>
        </p:txBody>
      </p:sp>
    </p:spTree>
    <p:extLst>
      <p:ext uri="{BB962C8B-B14F-4D97-AF65-F5344CB8AC3E}">
        <p14:creationId xmlns:p14="http://schemas.microsoft.com/office/powerpoint/2010/main" val="424717637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15699F-D430-4C44-875F-962598F81D76}"/>
              </a:ext>
            </a:extLst>
          </p:cNvPr>
          <p:cNvSpPr>
            <a:spLocks noGrp="1"/>
          </p:cNvSpPr>
          <p:nvPr>
            <p:ph type="title"/>
          </p:nvPr>
        </p:nvSpPr>
        <p:spPr/>
        <p:txBody>
          <a:bodyPr/>
          <a:lstStyle/>
          <a:p>
            <a:r>
              <a:rPr lang="en-US"/>
              <a:t>Instagram Posts Table | DSV - 5 of 15</a:t>
            </a:r>
          </a:p>
        </p:txBody>
      </p:sp>
      <p:graphicFrame>
        <p:nvGraphicFramePr>
          <p:cNvPr id="5" name="Table Placeholder 4">
            <a:extLst>
              <a:ext uri="{FF2B5EF4-FFF2-40B4-BE49-F238E27FC236}">
                <a16:creationId xmlns:a16="http://schemas.microsoft.com/office/drawing/2014/main" id="{56A3AFFB-B3F3-4E7E-9132-AF48EA827DEF}"/>
              </a:ext>
            </a:extLst>
          </p:cNvPr>
          <p:cNvGraphicFramePr>
            <a:graphicFrameLocks noGrp="1"/>
          </p:cNvGraphicFramePr>
          <p:nvPr>
            <p:ph type="tbl" sz="quarter" idx="13"/>
            <p:extLst>
              <p:ext uri="{D42A27DB-BD31-4B8C-83A1-F6EECF244321}">
                <p14:modId xmlns:p14="http://schemas.microsoft.com/office/powerpoint/2010/main" val="7231259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037214163"/>
                    </a:ext>
                  </a:extLst>
                </a:gridCol>
                <a:gridCol w="658368">
                  <a:extLst>
                    <a:ext uri="{9D8B030D-6E8A-4147-A177-3AD203B41FA5}">
                      <a16:colId xmlns:a16="http://schemas.microsoft.com/office/drawing/2014/main" val="3944192972"/>
                    </a:ext>
                  </a:extLst>
                </a:gridCol>
                <a:gridCol w="658368">
                  <a:extLst>
                    <a:ext uri="{9D8B030D-6E8A-4147-A177-3AD203B41FA5}">
                      <a16:colId xmlns:a16="http://schemas.microsoft.com/office/drawing/2014/main" val="2456961295"/>
                    </a:ext>
                  </a:extLst>
                </a:gridCol>
                <a:gridCol w="658368">
                  <a:extLst>
                    <a:ext uri="{9D8B030D-6E8A-4147-A177-3AD203B41FA5}">
                      <a16:colId xmlns:a16="http://schemas.microsoft.com/office/drawing/2014/main" val="2737558731"/>
                    </a:ext>
                  </a:extLst>
                </a:gridCol>
                <a:gridCol w="658368">
                  <a:extLst>
                    <a:ext uri="{9D8B030D-6E8A-4147-A177-3AD203B41FA5}">
                      <a16:colId xmlns:a16="http://schemas.microsoft.com/office/drawing/2014/main" val="1077231482"/>
                    </a:ext>
                  </a:extLst>
                </a:gridCol>
                <a:gridCol w="658368">
                  <a:extLst>
                    <a:ext uri="{9D8B030D-6E8A-4147-A177-3AD203B41FA5}">
                      <a16:colId xmlns:a16="http://schemas.microsoft.com/office/drawing/2014/main" val="980017435"/>
                    </a:ext>
                  </a:extLst>
                </a:gridCol>
                <a:gridCol w="658368">
                  <a:extLst>
                    <a:ext uri="{9D8B030D-6E8A-4147-A177-3AD203B41FA5}">
                      <a16:colId xmlns:a16="http://schemas.microsoft.com/office/drawing/2014/main" val="1048316989"/>
                    </a:ext>
                  </a:extLst>
                </a:gridCol>
                <a:gridCol w="658368">
                  <a:extLst>
                    <a:ext uri="{9D8B030D-6E8A-4147-A177-3AD203B41FA5}">
                      <a16:colId xmlns:a16="http://schemas.microsoft.com/office/drawing/2014/main" val="1249622943"/>
                    </a:ext>
                  </a:extLst>
                </a:gridCol>
                <a:gridCol w="658368">
                  <a:extLst>
                    <a:ext uri="{9D8B030D-6E8A-4147-A177-3AD203B41FA5}">
                      <a16:colId xmlns:a16="http://schemas.microsoft.com/office/drawing/2014/main" val="3389631640"/>
                    </a:ext>
                  </a:extLst>
                </a:gridCol>
                <a:gridCol w="658368">
                  <a:extLst>
                    <a:ext uri="{9D8B030D-6E8A-4147-A177-3AD203B41FA5}">
                      <a16:colId xmlns:a16="http://schemas.microsoft.com/office/drawing/2014/main" val="14971000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4586519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dsv_biathlon - 2022-05-28 12:17:48</a:t>
                      </a:r>
                      <a:r>
                        <a:rPr kumimoji="0" lang="en-US" sz="1000" b="0" i="0" u="none" strike="noStrike" kern="1200" cap="none" spc="0" normalizeH="0" baseline="0" noProof="0">
                          <a:ln>
                            <a:noFill/>
                          </a:ln>
                          <a:solidFill>
                            <a:prstClr val="black"/>
                          </a:solidFill>
                          <a:effectLst/>
                          <a:uLnTx/>
                          <a:uFillTx/>
                          <a:latin typeface="+mn-lt"/>
                          <a:ea typeface="+mn-ea"/>
                          <a:cs typeface="+mn-cs"/>
                        </a:rPr>
                        <a:t>
 Rise and grind! 🌄 Ein produktiver Vormittag vor einem freien Nachmittag - bei schönster Kulisse. 🤩 #SkiDeutschland #biathlon #rollerskiing #training #swipethrough #ruhpolding #chiemgau 📷: @k_voigt_fotografie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06/23/2022 06:14:51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36198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27072</a:t>
                      </a:r>
                    </a:p>
                  </a:txBody>
                  <a:tcPr/>
                </a:tc>
                <a:extLst>
                  <a:ext uri="{0D108BD9-81ED-4DB2-BD59-A6C34878D82A}">
                    <a16:rowId xmlns:a16="http://schemas.microsoft.com/office/drawing/2014/main" val="78055897"/>
                  </a:ext>
                </a:extLst>
              </a:tr>
            </a:tbl>
          </a:graphicData>
        </a:graphic>
      </p:graphicFrame>
      <p:sp>
        <p:nvSpPr>
          <p:cNvPr id="4" name="Text Placeholder 3">
            <a:extLst>
              <a:ext uri="{FF2B5EF4-FFF2-40B4-BE49-F238E27FC236}">
                <a16:creationId xmlns:a16="http://schemas.microsoft.com/office/drawing/2014/main" id="{2925384A-6109-46AE-A3C0-2D37EF69D5A3}"/>
              </a:ext>
            </a:extLst>
          </p:cNvPr>
          <p:cNvSpPr>
            <a:spLocks noGrp="1"/>
          </p:cNvSpPr>
          <p:nvPr>
            <p:ph type="body" sz="quarter" idx="14"/>
          </p:nvPr>
        </p:nvSpPr>
        <p:spPr/>
        <p:txBody>
          <a:bodyPr/>
          <a:lstStyle/>
          <a:p>
            <a:r>
              <a:rPr lang="en-US"/>
              <a:t>05/01/2022 - 05/31/2022</a:t>
            </a:r>
          </a:p>
        </p:txBody>
      </p:sp>
    </p:spTree>
    <p:extLst>
      <p:ext uri="{BB962C8B-B14F-4D97-AF65-F5344CB8AC3E}">
        <p14:creationId xmlns:p14="http://schemas.microsoft.com/office/powerpoint/2010/main" val="17576886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8515AC-05A3-4F9F-A76B-2FBAAB143A9A}"/>
              </a:ext>
            </a:extLst>
          </p:cNvPr>
          <p:cNvSpPr>
            <a:spLocks noGrp="1"/>
          </p:cNvSpPr>
          <p:nvPr>
            <p:ph type="title"/>
          </p:nvPr>
        </p:nvSpPr>
        <p:spPr/>
        <p:txBody>
          <a:bodyPr/>
          <a:lstStyle/>
          <a:p>
            <a:r>
              <a:rPr lang="en-US"/>
              <a:t>Instagram Posts Table | DSV - 6 of 15</a:t>
            </a:r>
          </a:p>
        </p:txBody>
      </p:sp>
      <p:graphicFrame>
        <p:nvGraphicFramePr>
          <p:cNvPr id="5" name="Table Placeholder 4">
            <a:extLst>
              <a:ext uri="{FF2B5EF4-FFF2-40B4-BE49-F238E27FC236}">
                <a16:creationId xmlns:a16="http://schemas.microsoft.com/office/drawing/2014/main" id="{C7411D1F-3D98-48AB-9770-B9173263AFDB}"/>
              </a:ext>
            </a:extLst>
          </p:cNvPr>
          <p:cNvGraphicFramePr>
            <a:graphicFrameLocks noGrp="1"/>
          </p:cNvGraphicFramePr>
          <p:nvPr>
            <p:ph type="tbl" sz="quarter" idx="13"/>
            <p:extLst>
              <p:ext uri="{D42A27DB-BD31-4B8C-83A1-F6EECF244321}">
                <p14:modId xmlns:p14="http://schemas.microsoft.com/office/powerpoint/2010/main" val="7192342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206310945"/>
                    </a:ext>
                  </a:extLst>
                </a:gridCol>
                <a:gridCol w="658368">
                  <a:extLst>
                    <a:ext uri="{9D8B030D-6E8A-4147-A177-3AD203B41FA5}">
                      <a16:colId xmlns:a16="http://schemas.microsoft.com/office/drawing/2014/main" val="3119403372"/>
                    </a:ext>
                  </a:extLst>
                </a:gridCol>
                <a:gridCol w="658368">
                  <a:extLst>
                    <a:ext uri="{9D8B030D-6E8A-4147-A177-3AD203B41FA5}">
                      <a16:colId xmlns:a16="http://schemas.microsoft.com/office/drawing/2014/main" val="3021833785"/>
                    </a:ext>
                  </a:extLst>
                </a:gridCol>
                <a:gridCol w="658368">
                  <a:extLst>
                    <a:ext uri="{9D8B030D-6E8A-4147-A177-3AD203B41FA5}">
                      <a16:colId xmlns:a16="http://schemas.microsoft.com/office/drawing/2014/main" val="2990821159"/>
                    </a:ext>
                  </a:extLst>
                </a:gridCol>
                <a:gridCol w="658368">
                  <a:extLst>
                    <a:ext uri="{9D8B030D-6E8A-4147-A177-3AD203B41FA5}">
                      <a16:colId xmlns:a16="http://schemas.microsoft.com/office/drawing/2014/main" val="2820016643"/>
                    </a:ext>
                  </a:extLst>
                </a:gridCol>
                <a:gridCol w="658368">
                  <a:extLst>
                    <a:ext uri="{9D8B030D-6E8A-4147-A177-3AD203B41FA5}">
                      <a16:colId xmlns:a16="http://schemas.microsoft.com/office/drawing/2014/main" val="70573635"/>
                    </a:ext>
                  </a:extLst>
                </a:gridCol>
                <a:gridCol w="658368">
                  <a:extLst>
                    <a:ext uri="{9D8B030D-6E8A-4147-A177-3AD203B41FA5}">
                      <a16:colId xmlns:a16="http://schemas.microsoft.com/office/drawing/2014/main" val="2227954182"/>
                    </a:ext>
                  </a:extLst>
                </a:gridCol>
                <a:gridCol w="658368">
                  <a:extLst>
                    <a:ext uri="{9D8B030D-6E8A-4147-A177-3AD203B41FA5}">
                      <a16:colId xmlns:a16="http://schemas.microsoft.com/office/drawing/2014/main" val="1317669294"/>
                    </a:ext>
                  </a:extLst>
                </a:gridCol>
                <a:gridCol w="658368">
                  <a:extLst>
                    <a:ext uri="{9D8B030D-6E8A-4147-A177-3AD203B41FA5}">
                      <a16:colId xmlns:a16="http://schemas.microsoft.com/office/drawing/2014/main" val="4081283587"/>
                    </a:ext>
                  </a:extLst>
                </a:gridCol>
                <a:gridCol w="658368">
                  <a:extLst>
                    <a:ext uri="{9D8B030D-6E8A-4147-A177-3AD203B41FA5}">
                      <a16:colId xmlns:a16="http://schemas.microsoft.com/office/drawing/2014/main" val="23866741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14944846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dsv_biathlon - 2022-05-27 17:22:15</a:t>
                      </a:r>
                      <a:r>
                        <a:rPr kumimoji="0" lang="en-US" sz="1000" b="0" i="0" u="none" strike="noStrike" kern="1200" cap="none" spc="0" normalizeH="0" baseline="0" noProof="0">
                          <a:ln>
                            <a:noFill/>
                          </a:ln>
                          <a:solidFill>
                            <a:prstClr val="black"/>
                          </a:solidFill>
                          <a:effectLst/>
                          <a:uLnTx/>
                          <a:uFillTx/>
                          <a:latin typeface="+mn-lt"/>
                          <a:ea typeface="+mn-ea"/>
                          <a:cs typeface="+mn-cs"/>
                        </a:rPr>
                        <a:t>
 Persistence pays, perspectives change! 🔄🎯 Nach einer Saison im #DKBKaderMitPerspektive hat sich @van.essavgt letzten Winter fest im Weltcup-Team etabliert. Im #Perspektivwechsel schauen wir gemeinsam auf ihren Weg zurück. Swiped euch durch! 🔵 
#SkiDeutschland #biathlon #daskannbank #geldverbesserer #dreamcatcher #flashbackfriday 
Ab jetzt ein Favorit? - @dkb.de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06/23/2022 06:14:51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38711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29053</a:t>
                      </a:r>
                    </a:p>
                  </a:txBody>
                  <a:tcPr/>
                </a:tc>
                <a:extLst>
                  <a:ext uri="{0D108BD9-81ED-4DB2-BD59-A6C34878D82A}">
                    <a16:rowId xmlns:a16="http://schemas.microsoft.com/office/drawing/2014/main" val="34940203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dsv_biathlon - 2022-05-27 08:13:06</a:t>
                      </a:r>
                      <a:r>
                        <a:rPr kumimoji="0" lang="en-US" sz="1000" b="0" i="0" u="none" strike="noStrike" kern="1200" cap="none" spc="0" normalizeH="0" baseline="0" noProof="0">
                          <a:ln>
                            <a:noFill/>
                          </a:ln>
                          <a:solidFill>
                            <a:prstClr val="black"/>
                          </a:solidFill>
                          <a:effectLst/>
                          <a:uLnTx/>
                          <a:uFillTx/>
                          <a:latin typeface="+mn-lt"/>
                          <a:ea typeface="+mn-ea"/>
                          <a:cs typeface="+mn-cs"/>
                        </a:rPr>
                        <a:t>
 Mornings at @chiemgauarena! 🤩⛰💪 #SkiDeutschland #biathlon #rollerskiing #shootingpractice #training #ruhpolding 📷: @k_voigt_fotografie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06/23/2022 06:14:51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33731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25448</a:t>
                      </a:r>
                    </a:p>
                  </a:txBody>
                  <a:tcPr/>
                </a:tc>
                <a:extLst>
                  <a:ext uri="{0D108BD9-81ED-4DB2-BD59-A6C34878D82A}">
                    <a16:rowId xmlns:a16="http://schemas.microsoft.com/office/drawing/2014/main" val="437704472"/>
                  </a:ext>
                </a:extLst>
              </a:tr>
            </a:tbl>
          </a:graphicData>
        </a:graphic>
      </p:graphicFrame>
      <p:sp>
        <p:nvSpPr>
          <p:cNvPr id="4" name="Text Placeholder 3">
            <a:extLst>
              <a:ext uri="{FF2B5EF4-FFF2-40B4-BE49-F238E27FC236}">
                <a16:creationId xmlns:a16="http://schemas.microsoft.com/office/drawing/2014/main" id="{0E765D25-5F5F-4CF4-BE48-D99BAD795E71}"/>
              </a:ext>
            </a:extLst>
          </p:cNvPr>
          <p:cNvSpPr>
            <a:spLocks noGrp="1"/>
          </p:cNvSpPr>
          <p:nvPr>
            <p:ph type="body" sz="quarter" idx="14"/>
          </p:nvPr>
        </p:nvSpPr>
        <p:spPr/>
        <p:txBody>
          <a:bodyPr/>
          <a:lstStyle/>
          <a:p>
            <a:r>
              <a:rPr lang="en-US"/>
              <a:t>05/01/2022 - 05/31/2022</a:t>
            </a:r>
          </a:p>
        </p:txBody>
      </p:sp>
    </p:spTree>
    <p:extLst>
      <p:ext uri="{BB962C8B-B14F-4D97-AF65-F5344CB8AC3E}">
        <p14:creationId xmlns:p14="http://schemas.microsoft.com/office/powerpoint/2010/main" val="42906148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6909B3-D08B-4F88-9AFB-4D9AACA2DD02}"/>
              </a:ext>
            </a:extLst>
          </p:cNvPr>
          <p:cNvSpPr>
            <a:spLocks noGrp="1"/>
          </p:cNvSpPr>
          <p:nvPr>
            <p:ph type="title"/>
          </p:nvPr>
        </p:nvSpPr>
        <p:spPr/>
        <p:txBody>
          <a:bodyPr/>
          <a:lstStyle/>
          <a:p>
            <a:r>
              <a:rPr lang="en-US"/>
              <a:t>Instagram Posts Table | DSV - 7 of 15</a:t>
            </a:r>
          </a:p>
        </p:txBody>
      </p:sp>
      <p:graphicFrame>
        <p:nvGraphicFramePr>
          <p:cNvPr id="5" name="Table Placeholder 4">
            <a:extLst>
              <a:ext uri="{FF2B5EF4-FFF2-40B4-BE49-F238E27FC236}">
                <a16:creationId xmlns:a16="http://schemas.microsoft.com/office/drawing/2014/main" id="{33669B01-581C-4890-9D0F-7860D1387836}"/>
              </a:ext>
            </a:extLst>
          </p:cNvPr>
          <p:cNvGraphicFramePr>
            <a:graphicFrameLocks noGrp="1"/>
          </p:cNvGraphicFramePr>
          <p:nvPr>
            <p:ph type="tbl" sz="quarter" idx="13"/>
            <p:extLst>
              <p:ext uri="{D42A27DB-BD31-4B8C-83A1-F6EECF244321}">
                <p14:modId xmlns:p14="http://schemas.microsoft.com/office/powerpoint/2010/main" val="29578668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785586299"/>
                    </a:ext>
                  </a:extLst>
                </a:gridCol>
                <a:gridCol w="658368">
                  <a:extLst>
                    <a:ext uri="{9D8B030D-6E8A-4147-A177-3AD203B41FA5}">
                      <a16:colId xmlns:a16="http://schemas.microsoft.com/office/drawing/2014/main" val="2780924174"/>
                    </a:ext>
                  </a:extLst>
                </a:gridCol>
                <a:gridCol w="658368">
                  <a:extLst>
                    <a:ext uri="{9D8B030D-6E8A-4147-A177-3AD203B41FA5}">
                      <a16:colId xmlns:a16="http://schemas.microsoft.com/office/drawing/2014/main" val="4197037127"/>
                    </a:ext>
                  </a:extLst>
                </a:gridCol>
                <a:gridCol w="658368">
                  <a:extLst>
                    <a:ext uri="{9D8B030D-6E8A-4147-A177-3AD203B41FA5}">
                      <a16:colId xmlns:a16="http://schemas.microsoft.com/office/drawing/2014/main" val="1809676630"/>
                    </a:ext>
                  </a:extLst>
                </a:gridCol>
                <a:gridCol w="658368">
                  <a:extLst>
                    <a:ext uri="{9D8B030D-6E8A-4147-A177-3AD203B41FA5}">
                      <a16:colId xmlns:a16="http://schemas.microsoft.com/office/drawing/2014/main" val="1980822366"/>
                    </a:ext>
                  </a:extLst>
                </a:gridCol>
                <a:gridCol w="658368">
                  <a:extLst>
                    <a:ext uri="{9D8B030D-6E8A-4147-A177-3AD203B41FA5}">
                      <a16:colId xmlns:a16="http://schemas.microsoft.com/office/drawing/2014/main" val="1092703017"/>
                    </a:ext>
                  </a:extLst>
                </a:gridCol>
                <a:gridCol w="658368">
                  <a:extLst>
                    <a:ext uri="{9D8B030D-6E8A-4147-A177-3AD203B41FA5}">
                      <a16:colId xmlns:a16="http://schemas.microsoft.com/office/drawing/2014/main" val="726453320"/>
                    </a:ext>
                  </a:extLst>
                </a:gridCol>
                <a:gridCol w="658368">
                  <a:extLst>
                    <a:ext uri="{9D8B030D-6E8A-4147-A177-3AD203B41FA5}">
                      <a16:colId xmlns:a16="http://schemas.microsoft.com/office/drawing/2014/main" val="2390415304"/>
                    </a:ext>
                  </a:extLst>
                </a:gridCol>
                <a:gridCol w="658368">
                  <a:extLst>
                    <a:ext uri="{9D8B030D-6E8A-4147-A177-3AD203B41FA5}">
                      <a16:colId xmlns:a16="http://schemas.microsoft.com/office/drawing/2014/main" val="2315530432"/>
                    </a:ext>
                  </a:extLst>
                </a:gridCol>
                <a:gridCol w="658368">
                  <a:extLst>
                    <a:ext uri="{9D8B030D-6E8A-4147-A177-3AD203B41FA5}">
                      <a16:colId xmlns:a16="http://schemas.microsoft.com/office/drawing/2014/main" val="32032284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11429961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dsv_alpin - 2022-05-27 06:13:45</a:t>
                      </a:r>
                      <a:r>
                        <a:rPr kumimoji="0" lang="en-US" sz="1000" b="0" i="0" u="none" strike="noStrike" kern="1200" cap="none" spc="0" normalizeH="0" baseline="0" noProof="0">
                          <a:ln>
                            <a:noFill/>
                          </a:ln>
                          <a:solidFill>
                            <a:prstClr val="black"/>
                          </a:solidFill>
                          <a:effectLst/>
                          <a:uLnTx/>
                          <a:uFillTx/>
                          <a:latin typeface="+mn-lt"/>
                          <a:ea typeface="+mn-ea"/>
                          <a:cs typeface="+mn-cs"/>
                        </a:rPr>
                        <a:t>
 Bike posing at it´s best! 😎🥵😉 Neben dem Konditraining am Strand durften in Cesenatico ein paar Rad-Touren nicht fehlen. Die Highlights gibt´s hier! ⤴️ #SkiDeutschland #skialpin #bike #rennrad #tour #bestof  @thomas_dressen @lifeoftonit @andi_sander  @fabi_hiba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06/23/2022 00:13:26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19452</a:t>
                      </a:r>
                    </a:p>
                  </a:txBody>
                  <a:tcPr/>
                </a:tc>
                <a:extLst>
                  <a:ext uri="{0D108BD9-81ED-4DB2-BD59-A6C34878D82A}">
                    <a16:rowId xmlns:a16="http://schemas.microsoft.com/office/drawing/2014/main" val="18249059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dsv_biathlon - 2022-05-26 10:32:39</a:t>
                      </a:r>
                      <a:r>
                        <a:rPr kumimoji="0" lang="en-US" sz="1000" b="0" i="0" u="none" strike="noStrike" kern="1200" cap="none" spc="0" normalizeH="0" baseline="0" noProof="0">
                          <a:ln>
                            <a:noFill/>
                          </a:ln>
                          <a:solidFill>
                            <a:prstClr val="black"/>
                          </a:solidFill>
                          <a:effectLst/>
                          <a:uLnTx/>
                          <a:uFillTx/>
                          <a:latin typeface="+mn-lt"/>
                          <a:ea typeface="+mn-ea"/>
                          <a:cs typeface="+mn-cs"/>
                        </a:rPr>
                        <a:t>
 Feeling peaky! ⛰ 880 Höhenmeter und 18 nasse Strümpfe später ➡️ 9 glückliche Gesichter. Worth it! 😉💪 #SkiDeutschland #biathlon #crossrun #ruhpolding #neverstopexploring #ifyouthinkyouvepeakedfindanewmountain 📷: @k_voigt_fotografie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06/23/2022 06:14:51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48795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45856</a:t>
                      </a:r>
                    </a:p>
                  </a:txBody>
                  <a:tcPr/>
                </a:tc>
                <a:extLst>
                  <a:ext uri="{0D108BD9-81ED-4DB2-BD59-A6C34878D82A}">
                    <a16:rowId xmlns:a16="http://schemas.microsoft.com/office/drawing/2014/main" val="1458866038"/>
                  </a:ext>
                </a:extLst>
              </a:tr>
            </a:tbl>
          </a:graphicData>
        </a:graphic>
      </p:graphicFrame>
      <p:sp>
        <p:nvSpPr>
          <p:cNvPr id="4" name="Text Placeholder 3">
            <a:extLst>
              <a:ext uri="{FF2B5EF4-FFF2-40B4-BE49-F238E27FC236}">
                <a16:creationId xmlns:a16="http://schemas.microsoft.com/office/drawing/2014/main" id="{3FC52F36-E485-4280-85E3-A2A5E96DAB22}"/>
              </a:ext>
            </a:extLst>
          </p:cNvPr>
          <p:cNvSpPr>
            <a:spLocks noGrp="1"/>
          </p:cNvSpPr>
          <p:nvPr>
            <p:ph type="body" sz="quarter" idx="14"/>
          </p:nvPr>
        </p:nvSpPr>
        <p:spPr/>
        <p:txBody>
          <a:bodyPr/>
          <a:lstStyle/>
          <a:p>
            <a:r>
              <a:rPr lang="en-US"/>
              <a:t>05/01/2022 - 05/31/2022</a:t>
            </a:r>
          </a:p>
        </p:txBody>
      </p:sp>
    </p:spTree>
    <p:extLst>
      <p:ext uri="{BB962C8B-B14F-4D97-AF65-F5344CB8AC3E}">
        <p14:creationId xmlns:p14="http://schemas.microsoft.com/office/powerpoint/2010/main" val="160156210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73BD22-E6ED-4192-986B-B2957FF1EBAE}"/>
              </a:ext>
            </a:extLst>
          </p:cNvPr>
          <p:cNvSpPr>
            <a:spLocks noGrp="1"/>
          </p:cNvSpPr>
          <p:nvPr>
            <p:ph type="title"/>
          </p:nvPr>
        </p:nvSpPr>
        <p:spPr/>
        <p:txBody>
          <a:bodyPr/>
          <a:lstStyle/>
          <a:p>
            <a:r>
              <a:rPr lang="en-US"/>
              <a:t>Instagram Posts Table | DSV - 8 of 15</a:t>
            </a:r>
          </a:p>
        </p:txBody>
      </p:sp>
      <p:graphicFrame>
        <p:nvGraphicFramePr>
          <p:cNvPr id="5" name="Table Placeholder 4">
            <a:extLst>
              <a:ext uri="{FF2B5EF4-FFF2-40B4-BE49-F238E27FC236}">
                <a16:creationId xmlns:a16="http://schemas.microsoft.com/office/drawing/2014/main" id="{9C9698EE-BA21-40E2-80E1-4C1227135FB8}"/>
              </a:ext>
            </a:extLst>
          </p:cNvPr>
          <p:cNvGraphicFramePr>
            <a:graphicFrameLocks noGrp="1"/>
          </p:cNvGraphicFramePr>
          <p:nvPr>
            <p:ph type="tbl" sz="quarter" idx="13"/>
            <p:extLst>
              <p:ext uri="{D42A27DB-BD31-4B8C-83A1-F6EECF244321}">
                <p14:modId xmlns:p14="http://schemas.microsoft.com/office/powerpoint/2010/main" val="5400070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086172712"/>
                    </a:ext>
                  </a:extLst>
                </a:gridCol>
                <a:gridCol w="658368">
                  <a:extLst>
                    <a:ext uri="{9D8B030D-6E8A-4147-A177-3AD203B41FA5}">
                      <a16:colId xmlns:a16="http://schemas.microsoft.com/office/drawing/2014/main" val="3212838707"/>
                    </a:ext>
                  </a:extLst>
                </a:gridCol>
                <a:gridCol w="658368">
                  <a:extLst>
                    <a:ext uri="{9D8B030D-6E8A-4147-A177-3AD203B41FA5}">
                      <a16:colId xmlns:a16="http://schemas.microsoft.com/office/drawing/2014/main" val="74872441"/>
                    </a:ext>
                  </a:extLst>
                </a:gridCol>
                <a:gridCol w="658368">
                  <a:extLst>
                    <a:ext uri="{9D8B030D-6E8A-4147-A177-3AD203B41FA5}">
                      <a16:colId xmlns:a16="http://schemas.microsoft.com/office/drawing/2014/main" val="2506101144"/>
                    </a:ext>
                  </a:extLst>
                </a:gridCol>
                <a:gridCol w="658368">
                  <a:extLst>
                    <a:ext uri="{9D8B030D-6E8A-4147-A177-3AD203B41FA5}">
                      <a16:colId xmlns:a16="http://schemas.microsoft.com/office/drawing/2014/main" val="3579021965"/>
                    </a:ext>
                  </a:extLst>
                </a:gridCol>
                <a:gridCol w="658368">
                  <a:extLst>
                    <a:ext uri="{9D8B030D-6E8A-4147-A177-3AD203B41FA5}">
                      <a16:colId xmlns:a16="http://schemas.microsoft.com/office/drawing/2014/main" val="3788750470"/>
                    </a:ext>
                  </a:extLst>
                </a:gridCol>
                <a:gridCol w="658368">
                  <a:extLst>
                    <a:ext uri="{9D8B030D-6E8A-4147-A177-3AD203B41FA5}">
                      <a16:colId xmlns:a16="http://schemas.microsoft.com/office/drawing/2014/main" val="1208278554"/>
                    </a:ext>
                  </a:extLst>
                </a:gridCol>
                <a:gridCol w="658368">
                  <a:extLst>
                    <a:ext uri="{9D8B030D-6E8A-4147-A177-3AD203B41FA5}">
                      <a16:colId xmlns:a16="http://schemas.microsoft.com/office/drawing/2014/main" val="3892955340"/>
                    </a:ext>
                  </a:extLst>
                </a:gridCol>
                <a:gridCol w="658368">
                  <a:extLst>
                    <a:ext uri="{9D8B030D-6E8A-4147-A177-3AD203B41FA5}">
                      <a16:colId xmlns:a16="http://schemas.microsoft.com/office/drawing/2014/main" val="1276534039"/>
                    </a:ext>
                  </a:extLst>
                </a:gridCol>
                <a:gridCol w="658368">
                  <a:extLst>
                    <a:ext uri="{9D8B030D-6E8A-4147-A177-3AD203B41FA5}">
                      <a16:colId xmlns:a16="http://schemas.microsoft.com/office/drawing/2014/main" val="16798482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11322139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dsv_alpin - 2022-05-26 08:12:06</a:t>
                      </a:r>
                      <a:r>
                        <a:rPr kumimoji="0" lang="en-US" sz="1000" b="0" i="0" u="none" strike="noStrike" kern="1200" cap="none" spc="0" normalizeH="0" baseline="0" noProof="0">
                          <a:ln>
                            <a:noFill/>
                          </a:ln>
                          <a:solidFill>
                            <a:prstClr val="black"/>
                          </a:solidFill>
                          <a:effectLst/>
                          <a:uLnTx/>
                          <a:uFillTx/>
                          <a:latin typeface="+mn-lt"/>
                          <a:ea typeface="+mn-ea"/>
                          <a:cs typeface="+mn-cs"/>
                        </a:rPr>
                        <a:t>
 This day is a special one! 🤩 Only the best for you, Jessica! 🎁 #SkiDeutschland #skialpin #birthdaygirl #partytime #happybirthday @jess.hilzinger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06/23/2022 00:13:26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10961</a:t>
                      </a:r>
                    </a:p>
                  </a:txBody>
                  <a:tcPr/>
                </a:tc>
                <a:extLst>
                  <a:ext uri="{0D108BD9-81ED-4DB2-BD59-A6C34878D82A}">
                    <a16:rowId xmlns:a16="http://schemas.microsoft.com/office/drawing/2014/main" val="33201595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dsv_alpin - 2022-05-26 05:11:22</a:t>
                      </a:r>
                      <a:r>
                        <a:rPr kumimoji="0" lang="en-US" sz="1000" b="0" i="0" u="none" strike="noStrike" kern="1200" cap="none" spc="0" normalizeH="0" baseline="0" noProof="0">
                          <a:ln>
                            <a:noFill/>
                          </a:ln>
                          <a:solidFill>
                            <a:prstClr val="black"/>
                          </a:solidFill>
                          <a:effectLst/>
                          <a:uLnTx/>
                          <a:uFillTx/>
                          <a:latin typeface="+mn-lt"/>
                          <a:ea typeface="+mn-ea"/>
                          <a:cs typeface="+mn-cs"/>
                        </a:rPr>
                        <a:t>
 No World Championship for us! ❌ Der FIS-Kongress hat die Alpine Ski-WM 2027 an Crans Montana vergeben. Garmisch-Partenkirchen, die sich gemeinsam mit uns zum zweiten Mal für die Ausrichtung der Titelkämpfe beworben hatten, geht damit erneut leer aus. Die Enttäuschung ist riesig. 😞 #SkiDeutschland #alpineskiing #skialpin #garmischpartenkirchen #garmisch2027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06/23/2022 00:13:26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29475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28921</a:t>
                      </a:r>
                    </a:p>
                  </a:txBody>
                  <a:tcPr/>
                </a:tc>
                <a:extLst>
                  <a:ext uri="{0D108BD9-81ED-4DB2-BD59-A6C34878D82A}">
                    <a16:rowId xmlns:a16="http://schemas.microsoft.com/office/drawing/2014/main" val="107122149"/>
                  </a:ext>
                </a:extLst>
              </a:tr>
            </a:tbl>
          </a:graphicData>
        </a:graphic>
      </p:graphicFrame>
      <p:sp>
        <p:nvSpPr>
          <p:cNvPr id="4" name="Text Placeholder 3">
            <a:extLst>
              <a:ext uri="{FF2B5EF4-FFF2-40B4-BE49-F238E27FC236}">
                <a16:creationId xmlns:a16="http://schemas.microsoft.com/office/drawing/2014/main" id="{2752A795-4662-414D-B967-2725747DCA26}"/>
              </a:ext>
            </a:extLst>
          </p:cNvPr>
          <p:cNvSpPr>
            <a:spLocks noGrp="1"/>
          </p:cNvSpPr>
          <p:nvPr>
            <p:ph type="body" sz="quarter" idx="14"/>
          </p:nvPr>
        </p:nvSpPr>
        <p:spPr/>
        <p:txBody>
          <a:bodyPr/>
          <a:lstStyle/>
          <a:p>
            <a:r>
              <a:rPr lang="en-US"/>
              <a:t>05/01/2022 - 05/31/2022</a:t>
            </a:r>
          </a:p>
        </p:txBody>
      </p:sp>
    </p:spTree>
    <p:extLst>
      <p:ext uri="{BB962C8B-B14F-4D97-AF65-F5344CB8AC3E}">
        <p14:creationId xmlns:p14="http://schemas.microsoft.com/office/powerpoint/2010/main" val="45572765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0C365F-08B4-4D0D-9D69-A5215087B1C1}"/>
              </a:ext>
            </a:extLst>
          </p:cNvPr>
          <p:cNvSpPr>
            <a:spLocks noGrp="1"/>
          </p:cNvSpPr>
          <p:nvPr>
            <p:ph type="title"/>
          </p:nvPr>
        </p:nvSpPr>
        <p:spPr/>
        <p:txBody>
          <a:bodyPr/>
          <a:lstStyle/>
          <a:p>
            <a:r>
              <a:rPr lang="en-US"/>
              <a:t>Instagram Posts Table | DSV - 9 of 15</a:t>
            </a:r>
          </a:p>
        </p:txBody>
      </p:sp>
      <p:graphicFrame>
        <p:nvGraphicFramePr>
          <p:cNvPr id="5" name="Table Placeholder 4">
            <a:extLst>
              <a:ext uri="{FF2B5EF4-FFF2-40B4-BE49-F238E27FC236}">
                <a16:creationId xmlns:a16="http://schemas.microsoft.com/office/drawing/2014/main" id="{89F99E8C-C38C-4027-BC7E-96336C7FDEFF}"/>
              </a:ext>
            </a:extLst>
          </p:cNvPr>
          <p:cNvGraphicFramePr>
            <a:graphicFrameLocks noGrp="1"/>
          </p:cNvGraphicFramePr>
          <p:nvPr>
            <p:ph type="tbl" sz="quarter" idx="13"/>
            <p:extLst>
              <p:ext uri="{D42A27DB-BD31-4B8C-83A1-F6EECF244321}">
                <p14:modId xmlns:p14="http://schemas.microsoft.com/office/powerpoint/2010/main" val="35401690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763596440"/>
                    </a:ext>
                  </a:extLst>
                </a:gridCol>
                <a:gridCol w="658368">
                  <a:extLst>
                    <a:ext uri="{9D8B030D-6E8A-4147-A177-3AD203B41FA5}">
                      <a16:colId xmlns:a16="http://schemas.microsoft.com/office/drawing/2014/main" val="3409722731"/>
                    </a:ext>
                  </a:extLst>
                </a:gridCol>
                <a:gridCol w="658368">
                  <a:extLst>
                    <a:ext uri="{9D8B030D-6E8A-4147-A177-3AD203B41FA5}">
                      <a16:colId xmlns:a16="http://schemas.microsoft.com/office/drawing/2014/main" val="1089097247"/>
                    </a:ext>
                  </a:extLst>
                </a:gridCol>
                <a:gridCol w="658368">
                  <a:extLst>
                    <a:ext uri="{9D8B030D-6E8A-4147-A177-3AD203B41FA5}">
                      <a16:colId xmlns:a16="http://schemas.microsoft.com/office/drawing/2014/main" val="642605806"/>
                    </a:ext>
                  </a:extLst>
                </a:gridCol>
                <a:gridCol w="658368">
                  <a:extLst>
                    <a:ext uri="{9D8B030D-6E8A-4147-A177-3AD203B41FA5}">
                      <a16:colId xmlns:a16="http://schemas.microsoft.com/office/drawing/2014/main" val="1359754433"/>
                    </a:ext>
                  </a:extLst>
                </a:gridCol>
                <a:gridCol w="658368">
                  <a:extLst>
                    <a:ext uri="{9D8B030D-6E8A-4147-A177-3AD203B41FA5}">
                      <a16:colId xmlns:a16="http://schemas.microsoft.com/office/drawing/2014/main" val="404702558"/>
                    </a:ext>
                  </a:extLst>
                </a:gridCol>
                <a:gridCol w="658368">
                  <a:extLst>
                    <a:ext uri="{9D8B030D-6E8A-4147-A177-3AD203B41FA5}">
                      <a16:colId xmlns:a16="http://schemas.microsoft.com/office/drawing/2014/main" val="1928564542"/>
                    </a:ext>
                  </a:extLst>
                </a:gridCol>
                <a:gridCol w="658368">
                  <a:extLst>
                    <a:ext uri="{9D8B030D-6E8A-4147-A177-3AD203B41FA5}">
                      <a16:colId xmlns:a16="http://schemas.microsoft.com/office/drawing/2014/main" val="1089656278"/>
                    </a:ext>
                  </a:extLst>
                </a:gridCol>
                <a:gridCol w="658368">
                  <a:extLst>
                    <a:ext uri="{9D8B030D-6E8A-4147-A177-3AD203B41FA5}">
                      <a16:colId xmlns:a16="http://schemas.microsoft.com/office/drawing/2014/main" val="3391552168"/>
                    </a:ext>
                  </a:extLst>
                </a:gridCol>
                <a:gridCol w="658368">
                  <a:extLst>
                    <a:ext uri="{9D8B030D-6E8A-4147-A177-3AD203B41FA5}">
                      <a16:colId xmlns:a16="http://schemas.microsoft.com/office/drawing/2014/main" val="42867395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1543014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dsv_nordisch - 2022-05-25 17:26:49</a:t>
                      </a:r>
                      <a:r>
                        <a:rPr kumimoji="0" lang="en-US" sz="1000" b="0" i="0" u="none" strike="noStrike" kern="1200" cap="none" spc="0" normalizeH="0" baseline="0" noProof="0">
                          <a:ln>
                            <a:noFill/>
                          </a:ln>
                          <a:solidFill>
                            <a:prstClr val="black"/>
                          </a:solidFill>
                          <a:effectLst/>
                          <a:uLnTx/>
                          <a:uFillTx/>
                          <a:latin typeface="+mn-lt"/>
                          <a:ea typeface="+mn-ea"/>
                          <a:cs typeface="+mn-cs"/>
                        </a:rPr>
                        <a:t>
 It's coming home! 🇩🇪 Oberstdorf wird Austragungsort der Skiflug-WM 2026. Das Council des Internationalen Skiverbandes FIS hat der südlichsten Gemeinde Deutschlands erwartungsgemäß und zum insgesamt siebten Mal das Mandat für die Austragung der Titelkämpfe erteilt. Unsere Vorfreude ist riesig! 🙌 #SkiDeutschland #skiflying #itscominghome #oberstdorf #oberstdorf2026 #skifliegen 📷: @focussed.allgaeu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06/22/2022 18:14:41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18339</a:t>
                      </a:r>
                    </a:p>
                  </a:txBody>
                  <a:tcPr/>
                </a:tc>
                <a:extLst>
                  <a:ext uri="{0D108BD9-81ED-4DB2-BD59-A6C34878D82A}">
                    <a16:rowId xmlns:a16="http://schemas.microsoft.com/office/drawing/2014/main" val="2935309411"/>
                  </a:ext>
                </a:extLst>
              </a:tr>
            </a:tbl>
          </a:graphicData>
        </a:graphic>
      </p:graphicFrame>
      <p:sp>
        <p:nvSpPr>
          <p:cNvPr id="4" name="Text Placeholder 3">
            <a:extLst>
              <a:ext uri="{FF2B5EF4-FFF2-40B4-BE49-F238E27FC236}">
                <a16:creationId xmlns:a16="http://schemas.microsoft.com/office/drawing/2014/main" id="{04EE3F85-4C30-412E-9364-31BF098770DE}"/>
              </a:ext>
            </a:extLst>
          </p:cNvPr>
          <p:cNvSpPr>
            <a:spLocks noGrp="1"/>
          </p:cNvSpPr>
          <p:nvPr>
            <p:ph type="body" sz="quarter" idx="14"/>
          </p:nvPr>
        </p:nvSpPr>
        <p:spPr/>
        <p:txBody>
          <a:bodyPr/>
          <a:lstStyle/>
          <a:p>
            <a:r>
              <a:rPr lang="en-US"/>
              <a:t>05/01/2022 - 05/31/2022</a:t>
            </a:r>
          </a:p>
        </p:txBody>
      </p:sp>
    </p:spTree>
    <p:extLst>
      <p:ext uri="{BB962C8B-B14F-4D97-AF65-F5344CB8AC3E}">
        <p14:creationId xmlns:p14="http://schemas.microsoft.com/office/powerpoint/2010/main" val="41925152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4669F8-FAAB-4416-B4EE-F1B1190D435B}"/>
              </a:ext>
            </a:extLst>
          </p:cNvPr>
          <p:cNvSpPr>
            <a:spLocks noGrp="1"/>
          </p:cNvSpPr>
          <p:nvPr>
            <p:ph type="title"/>
          </p:nvPr>
        </p:nvSpPr>
        <p:spPr/>
        <p:txBody>
          <a:bodyPr/>
          <a:lstStyle/>
          <a:p>
            <a:r>
              <a:rPr lang="en-US"/>
              <a:t>Instagram Posts Table | DSV - 10 of 15</a:t>
            </a:r>
          </a:p>
        </p:txBody>
      </p:sp>
      <p:graphicFrame>
        <p:nvGraphicFramePr>
          <p:cNvPr id="5" name="Table Placeholder 4">
            <a:extLst>
              <a:ext uri="{FF2B5EF4-FFF2-40B4-BE49-F238E27FC236}">
                <a16:creationId xmlns:a16="http://schemas.microsoft.com/office/drawing/2014/main" id="{6715D222-AE59-4C86-83FA-1120BF0245FC}"/>
              </a:ext>
            </a:extLst>
          </p:cNvPr>
          <p:cNvGraphicFramePr>
            <a:graphicFrameLocks noGrp="1"/>
          </p:cNvGraphicFramePr>
          <p:nvPr>
            <p:ph type="tbl" sz="quarter" idx="13"/>
            <p:extLst>
              <p:ext uri="{D42A27DB-BD31-4B8C-83A1-F6EECF244321}">
                <p14:modId xmlns:p14="http://schemas.microsoft.com/office/powerpoint/2010/main" val="11064512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971370375"/>
                    </a:ext>
                  </a:extLst>
                </a:gridCol>
                <a:gridCol w="658368">
                  <a:extLst>
                    <a:ext uri="{9D8B030D-6E8A-4147-A177-3AD203B41FA5}">
                      <a16:colId xmlns:a16="http://schemas.microsoft.com/office/drawing/2014/main" val="4098500103"/>
                    </a:ext>
                  </a:extLst>
                </a:gridCol>
                <a:gridCol w="658368">
                  <a:extLst>
                    <a:ext uri="{9D8B030D-6E8A-4147-A177-3AD203B41FA5}">
                      <a16:colId xmlns:a16="http://schemas.microsoft.com/office/drawing/2014/main" val="2276035610"/>
                    </a:ext>
                  </a:extLst>
                </a:gridCol>
                <a:gridCol w="658368">
                  <a:extLst>
                    <a:ext uri="{9D8B030D-6E8A-4147-A177-3AD203B41FA5}">
                      <a16:colId xmlns:a16="http://schemas.microsoft.com/office/drawing/2014/main" val="1560600988"/>
                    </a:ext>
                  </a:extLst>
                </a:gridCol>
                <a:gridCol w="658368">
                  <a:extLst>
                    <a:ext uri="{9D8B030D-6E8A-4147-A177-3AD203B41FA5}">
                      <a16:colId xmlns:a16="http://schemas.microsoft.com/office/drawing/2014/main" val="2765800291"/>
                    </a:ext>
                  </a:extLst>
                </a:gridCol>
                <a:gridCol w="658368">
                  <a:extLst>
                    <a:ext uri="{9D8B030D-6E8A-4147-A177-3AD203B41FA5}">
                      <a16:colId xmlns:a16="http://schemas.microsoft.com/office/drawing/2014/main" val="1807909475"/>
                    </a:ext>
                  </a:extLst>
                </a:gridCol>
                <a:gridCol w="658368">
                  <a:extLst>
                    <a:ext uri="{9D8B030D-6E8A-4147-A177-3AD203B41FA5}">
                      <a16:colId xmlns:a16="http://schemas.microsoft.com/office/drawing/2014/main" val="4279922803"/>
                    </a:ext>
                  </a:extLst>
                </a:gridCol>
                <a:gridCol w="658368">
                  <a:extLst>
                    <a:ext uri="{9D8B030D-6E8A-4147-A177-3AD203B41FA5}">
                      <a16:colId xmlns:a16="http://schemas.microsoft.com/office/drawing/2014/main" val="630708676"/>
                    </a:ext>
                  </a:extLst>
                </a:gridCol>
                <a:gridCol w="658368">
                  <a:extLst>
                    <a:ext uri="{9D8B030D-6E8A-4147-A177-3AD203B41FA5}">
                      <a16:colId xmlns:a16="http://schemas.microsoft.com/office/drawing/2014/main" val="3634774585"/>
                    </a:ext>
                  </a:extLst>
                </a:gridCol>
                <a:gridCol w="658368">
                  <a:extLst>
                    <a:ext uri="{9D8B030D-6E8A-4147-A177-3AD203B41FA5}">
                      <a16:colId xmlns:a16="http://schemas.microsoft.com/office/drawing/2014/main" val="38160198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25677444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dsv_nordisch - 2022-05-25 14:51:25</a:t>
                      </a:r>
                      <a:r>
                        <a:rPr kumimoji="0" lang="en-US" sz="1000" b="0" i="0" u="none" strike="noStrike" kern="1200" cap="none" spc="0" normalizeH="0" baseline="0" noProof="0">
                          <a:ln>
                            <a:noFill/>
                          </a:ln>
                          <a:solidFill>
                            <a:prstClr val="black"/>
                          </a:solidFill>
                          <a:effectLst/>
                          <a:uLnTx/>
                          <a:uFillTx/>
                          <a:latin typeface="+mn-lt"/>
                          <a:ea typeface="+mn-ea"/>
                          <a:cs typeface="+mn-cs"/>
                        </a:rPr>
                        <a:t>
 They say we rise by lifting others… 😉🦅 Don't try this at home. 🙈🚫 #SkiDeutschland #skijumping #skispringen #workoutchallenge #workoutoftheday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06/22/2022 18:14:41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14658</a:t>
                      </a:r>
                    </a:p>
                  </a:txBody>
                  <a:tcPr/>
                </a:tc>
                <a:extLst>
                  <a:ext uri="{0D108BD9-81ED-4DB2-BD59-A6C34878D82A}">
                    <a16:rowId xmlns:a16="http://schemas.microsoft.com/office/drawing/2014/main" val="11446386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dsv_biathlon - 2022-05-25 11:32:14</a:t>
                      </a:r>
                      <a:r>
                        <a:rPr kumimoji="0" lang="en-US" sz="1000" b="0" i="0" u="none" strike="noStrike" kern="1200" cap="none" spc="0" normalizeH="0" baseline="0" noProof="0">
                          <a:ln>
                            <a:noFill/>
                          </a:ln>
                          <a:solidFill>
                            <a:prstClr val="black"/>
                          </a:solidFill>
                          <a:effectLst/>
                          <a:uLnTx/>
                          <a:uFillTx/>
                          <a:latin typeface="+mn-lt"/>
                          <a:ea typeface="+mn-ea"/>
                          <a:cs typeface="+mn-cs"/>
                        </a:rPr>
                        <a:t>
 Anytime, anywhere! 💪🌳 #BackToTheRoots beim Krafttraining unserer Herren auf Mallorca. 👀 #SkiDeutschland #biathlon #workoutoftheday #anytimeanywhere #outdoorgym @davidzobel96 @benediktdollbiathlon @philippnawrathbiathlon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06/23/2022 00:13:29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35095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27396</a:t>
                      </a:r>
                    </a:p>
                  </a:txBody>
                  <a:tcPr/>
                </a:tc>
                <a:extLst>
                  <a:ext uri="{0D108BD9-81ED-4DB2-BD59-A6C34878D82A}">
                    <a16:rowId xmlns:a16="http://schemas.microsoft.com/office/drawing/2014/main" val="4027849274"/>
                  </a:ext>
                </a:extLst>
              </a:tr>
            </a:tbl>
          </a:graphicData>
        </a:graphic>
      </p:graphicFrame>
      <p:sp>
        <p:nvSpPr>
          <p:cNvPr id="4" name="Text Placeholder 3">
            <a:extLst>
              <a:ext uri="{FF2B5EF4-FFF2-40B4-BE49-F238E27FC236}">
                <a16:creationId xmlns:a16="http://schemas.microsoft.com/office/drawing/2014/main" id="{C0B44C90-26AC-4B03-AA9B-EBD36A9A5867}"/>
              </a:ext>
            </a:extLst>
          </p:cNvPr>
          <p:cNvSpPr>
            <a:spLocks noGrp="1"/>
          </p:cNvSpPr>
          <p:nvPr>
            <p:ph type="body" sz="quarter" idx="14"/>
          </p:nvPr>
        </p:nvSpPr>
        <p:spPr/>
        <p:txBody>
          <a:bodyPr/>
          <a:lstStyle/>
          <a:p>
            <a:r>
              <a:rPr lang="en-US"/>
              <a:t>05/01/2022 - 05/31/2022</a:t>
            </a:r>
          </a:p>
        </p:txBody>
      </p:sp>
    </p:spTree>
    <p:extLst>
      <p:ext uri="{BB962C8B-B14F-4D97-AF65-F5344CB8AC3E}">
        <p14:creationId xmlns:p14="http://schemas.microsoft.com/office/powerpoint/2010/main" val="213973996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04CFFB-0BCF-4E25-846F-386710B566F8}"/>
              </a:ext>
            </a:extLst>
          </p:cNvPr>
          <p:cNvSpPr>
            <a:spLocks noGrp="1"/>
          </p:cNvSpPr>
          <p:nvPr>
            <p:ph type="title"/>
          </p:nvPr>
        </p:nvSpPr>
        <p:spPr/>
        <p:txBody>
          <a:bodyPr/>
          <a:lstStyle/>
          <a:p>
            <a:r>
              <a:rPr lang="en-US"/>
              <a:t>Instagram Posts Table | DSV - 11 of 15</a:t>
            </a:r>
          </a:p>
        </p:txBody>
      </p:sp>
      <p:graphicFrame>
        <p:nvGraphicFramePr>
          <p:cNvPr id="5" name="Table Placeholder 4">
            <a:extLst>
              <a:ext uri="{FF2B5EF4-FFF2-40B4-BE49-F238E27FC236}">
                <a16:creationId xmlns:a16="http://schemas.microsoft.com/office/drawing/2014/main" id="{ADBD39BA-A0F0-40F0-A8DF-D900CCA03CAE}"/>
              </a:ext>
            </a:extLst>
          </p:cNvPr>
          <p:cNvGraphicFramePr>
            <a:graphicFrameLocks noGrp="1"/>
          </p:cNvGraphicFramePr>
          <p:nvPr>
            <p:ph type="tbl" sz="quarter" idx="13"/>
            <p:extLst>
              <p:ext uri="{D42A27DB-BD31-4B8C-83A1-F6EECF244321}">
                <p14:modId xmlns:p14="http://schemas.microsoft.com/office/powerpoint/2010/main" val="34553612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050125099"/>
                    </a:ext>
                  </a:extLst>
                </a:gridCol>
                <a:gridCol w="658368">
                  <a:extLst>
                    <a:ext uri="{9D8B030D-6E8A-4147-A177-3AD203B41FA5}">
                      <a16:colId xmlns:a16="http://schemas.microsoft.com/office/drawing/2014/main" val="4109055923"/>
                    </a:ext>
                  </a:extLst>
                </a:gridCol>
                <a:gridCol w="658368">
                  <a:extLst>
                    <a:ext uri="{9D8B030D-6E8A-4147-A177-3AD203B41FA5}">
                      <a16:colId xmlns:a16="http://schemas.microsoft.com/office/drawing/2014/main" val="2029718902"/>
                    </a:ext>
                  </a:extLst>
                </a:gridCol>
                <a:gridCol w="658368">
                  <a:extLst>
                    <a:ext uri="{9D8B030D-6E8A-4147-A177-3AD203B41FA5}">
                      <a16:colId xmlns:a16="http://schemas.microsoft.com/office/drawing/2014/main" val="1732092774"/>
                    </a:ext>
                  </a:extLst>
                </a:gridCol>
                <a:gridCol w="658368">
                  <a:extLst>
                    <a:ext uri="{9D8B030D-6E8A-4147-A177-3AD203B41FA5}">
                      <a16:colId xmlns:a16="http://schemas.microsoft.com/office/drawing/2014/main" val="2706123985"/>
                    </a:ext>
                  </a:extLst>
                </a:gridCol>
                <a:gridCol w="658368">
                  <a:extLst>
                    <a:ext uri="{9D8B030D-6E8A-4147-A177-3AD203B41FA5}">
                      <a16:colId xmlns:a16="http://schemas.microsoft.com/office/drawing/2014/main" val="673463352"/>
                    </a:ext>
                  </a:extLst>
                </a:gridCol>
                <a:gridCol w="658368">
                  <a:extLst>
                    <a:ext uri="{9D8B030D-6E8A-4147-A177-3AD203B41FA5}">
                      <a16:colId xmlns:a16="http://schemas.microsoft.com/office/drawing/2014/main" val="43726417"/>
                    </a:ext>
                  </a:extLst>
                </a:gridCol>
                <a:gridCol w="658368">
                  <a:extLst>
                    <a:ext uri="{9D8B030D-6E8A-4147-A177-3AD203B41FA5}">
                      <a16:colId xmlns:a16="http://schemas.microsoft.com/office/drawing/2014/main" val="941012554"/>
                    </a:ext>
                  </a:extLst>
                </a:gridCol>
                <a:gridCol w="658368">
                  <a:extLst>
                    <a:ext uri="{9D8B030D-6E8A-4147-A177-3AD203B41FA5}">
                      <a16:colId xmlns:a16="http://schemas.microsoft.com/office/drawing/2014/main" val="3115251747"/>
                    </a:ext>
                  </a:extLst>
                </a:gridCol>
                <a:gridCol w="658368">
                  <a:extLst>
                    <a:ext uri="{9D8B030D-6E8A-4147-A177-3AD203B41FA5}">
                      <a16:colId xmlns:a16="http://schemas.microsoft.com/office/drawing/2014/main" val="5977675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39756249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dsv_biathlon - 2022-05-25 07:42:30</a:t>
                      </a:r>
                      <a:r>
                        <a:rPr kumimoji="0" lang="en-US" sz="1000" b="0" i="0" u="none" strike="noStrike" kern="1200" cap="none" spc="0" normalizeH="0" baseline="0" noProof="0">
                          <a:ln>
                            <a:noFill/>
                          </a:ln>
                          <a:solidFill>
                            <a:prstClr val="black"/>
                          </a:solidFill>
                          <a:effectLst/>
                          <a:uLnTx/>
                          <a:uFillTx/>
                          <a:latin typeface="+mn-lt"/>
                          <a:ea typeface="+mn-ea"/>
                          <a:cs typeface="+mn-cs"/>
                        </a:rPr>
                        <a:t>
 Morning drills! ⛰ Lauf- und Schießtraining werden beim Lehrgang in Ruhpolding mit Laktatkontrolle und Videoanalyse ergänzt. 👀 #SkiDeutschland #biathlon #training #ruhpolding #insights #workoutoftheday @franziska_hildebrand @van.essavgt @vanessa_hinz_ @annaweidel 📷: @k_voigt_fotografie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06/23/2022 06:14:51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45638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35381</a:t>
                      </a:r>
                    </a:p>
                  </a:txBody>
                  <a:tcPr/>
                </a:tc>
                <a:extLst>
                  <a:ext uri="{0D108BD9-81ED-4DB2-BD59-A6C34878D82A}">
                    <a16:rowId xmlns:a16="http://schemas.microsoft.com/office/drawing/2014/main" val="40969672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dsv_alpin - 2022-05-25 06:19:42</a:t>
                      </a:r>
                      <a:r>
                        <a:rPr kumimoji="0" lang="en-US" sz="1000" b="0" i="0" u="none" strike="noStrike" kern="1200" cap="none" spc="0" normalizeH="0" baseline="0" noProof="0">
                          <a:ln>
                            <a:noFill/>
                          </a:ln>
                          <a:solidFill>
                            <a:prstClr val="black"/>
                          </a:solidFill>
                          <a:effectLst/>
                          <a:uLnTx/>
                          <a:uFillTx/>
                          <a:latin typeface="+mn-lt"/>
                          <a:ea typeface="+mn-ea"/>
                          <a:cs typeface="+mn-cs"/>
                        </a:rPr>
                        <a:t>
 It's gonna be a good day! 👌 Let's celebrate the birthday of @vito.backhausen! ✨ #SkiDeutschland #freeski #happybirthday #birthdayboy #goodday #party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06/23/2022 00:13:26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12848</a:t>
                      </a:r>
                    </a:p>
                  </a:txBody>
                  <a:tcPr/>
                </a:tc>
                <a:extLst>
                  <a:ext uri="{0D108BD9-81ED-4DB2-BD59-A6C34878D82A}">
                    <a16:rowId xmlns:a16="http://schemas.microsoft.com/office/drawing/2014/main" val="4262299179"/>
                  </a:ext>
                </a:extLst>
              </a:tr>
            </a:tbl>
          </a:graphicData>
        </a:graphic>
      </p:graphicFrame>
      <p:sp>
        <p:nvSpPr>
          <p:cNvPr id="4" name="Text Placeholder 3">
            <a:extLst>
              <a:ext uri="{FF2B5EF4-FFF2-40B4-BE49-F238E27FC236}">
                <a16:creationId xmlns:a16="http://schemas.microsoft.com/office/drawing/2014/main" id="{FAF56517-DC14-40BB-B113-8BD2C64B0F9D}"/>
              </a:ext>
            </a:extLst>
          </p:cNvPr>
          <p:cNvSpPr>
            <a:spLocks noGrp="1"/>
          </p:cNvSpPr>
          <p:nvPr>
            <p:ph type="body" sz="quarter" idx="14"/>
          </p:nvPr>
        </p:nvSpPr>
        <p:spPr/>
        <p:txBody>
          <a:bodyPr/>
          <a:lstStyle/>
          <a:p>
            <a:r>
              <a:rPr lang="en-US"/>
              <a:t>05/01/2022 - 05/31/2022</a:t>
            </a:r>
          </a:p>
        </p:txBody>
      </p:sp>
    </p:spTree>
    <p:extLst>
      <p:ext uri="{BB962C8B-B14F-4D97-AF65-F5344CB8AC3E}">
        <p14:creationId xmlns:p14="http://schemas.microsoft.com/office/powerpoint/2010/main" val="237493037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590216-8769-4F6E-8311-6E185DCB1E5C}"/>
              </a:ext>
            </a:extLst>
          </p:cNvPr>
          <p:cNvSpPr>
            <a:spLocks noGrp="1"/>
          </p:cNvSpPr>
          <p:nvPr>
            <p:ph type="title"/>
          </p:nvPr>
        </p:nvSpPr>
        <p:spPr/>
        <p:txBody>
          <a:bodyPr/>
          <a:lstStyle/>
          <a:p>
            <a:r>
              <a:rPr lang="en-US"/>
              <a:t>Instagram Posts Table | DSV - 12 of 15</a:t>
            </a:r>
          </a:p>
        </p:txBody>
      </p:sp>
      <p:graphicFrame>
        <p:nvGraphicFramePr>
          <p:cNvPr id="5" name="Table Placeholder 4">
            <a:extLst>
              <a:ext uri="{FF2B5EF4-FFF2-40B4-BE49-F238E27FC236}">
                <a16:creationId xmlns:a16="http://schemas.microsoft.com/office/drawing/2014/main" id="{A6DE474D-424A-42A8-91F4-403D71289318}"/>
              </a:ext>
            </a:extLst>
          </p:cNvPr>
          <p:cNvGraphicFramePr>
            <a:graphicFrameLocks noGrp="1"/>
          </p:cNvGraphicFramePr>
          <p:nvPr>
            <p:ph type="tbl" sz="quarter" idx="13"/>
            <p:extLst>
              <p:ext uri="{D42A27DB-BD31-4B8C-83A1-F6EECF244321}">
                <p14:modId xmlns:p14="http://schemas.microsoft.com/office/powerpoint/2010/main" val="20070161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655377240"/>
                    </a:ext>
                  </a:extLst>
                </a:gridCol>
                <a:gridCol w="658368">
                  <a:extLst>
                    <a:ext uri="{9D8B030D-6E8A-4147-A177-3AD203B41FA5}">
                      <a16:colId xmlns:a16="http://schemas.microsoft.com/office/drawing/2014/main" val="1982559070"/>
                    </a:ext>
                  </a:extLst>
                </a:gridCol>
                <a:gridCol w="658368">
                  <a:extLst>
                    <a:ext uri="{9D8B030D-6E8A-4147-A177-3AD203B41FA5}">
                      <a16:colId xmlns:a16="http://schemas.microsoft.com/office/drawing/2014/main" val="4016211221"/>
                    </a:ext>
                  </a:extLst>
                </a:gridCol>
                <a:gridCol w="658368">
                  <a:extLst>
                    <a:ext uri="{9D8B030D-6E8A-4147-A177-3AD203B41FA5}">
                      <a16:colId xmlns:a16="http://schemas.microsoft.com/office/drawing/2014/main" val="1547877196"/>
                    </a:ext>
                  </a:extLst>
                </a:gridCol>
                <a:gridCol w="658368">
                  <a:extLst>
                    <a:ext uri="{9D8B030D-6E8A-4147-A177-3AD203B41FA5}">
                      <a16:colId xmlns:a16="http://schemas.microsoft.com/office/drawing/2014/main" val="1404806248"/>
                    </a:ext>
                  </a:extLst>
                </a:gridCol>
                <a:gridCol w="658368">
                  <a:extLst>
                    <a:ext uri="{9D8B030D-6E8A-4147-A177-3AD203B41FA5}">
                      <a16:colId xmlns:a16="http://schemas.microsoft.com/office/drawing/2014/main" val="2947787285"/>
                    </a:ext>
                  </a:extLst>
                </a:gridCol>
                <a:gridCol w="658368">
                  <a:extLst>
                    <a:ext uri="{9D8B030D-6E8A-4147-A177-3AD203B41FA5}">
                      <a16:colId xmlns:a16="http://schemas.microsoft.com/office/drawing/2014/main" val="2018227922"/>
                    </a:ext>
                  </a:extLst>
                </a:gridCol>
                <a:gridCol w="658368">
                  <a:extLst>
                    <a:ext uri="{9D8B030D-6E8A-4147-A177-3AD203B41FA5}">
                      <a16:colId xmlns:a16="http://schemas.microsoft.com/office/drawing/2014/main" val="224228139"/>
                    </a:ext>
                  </a:extLst>
                </a:gridCol>
                <a:gridCol w="658368">
                  <a:extLst>
                    <a:ext uri="{9D8B030D-6E8A-4147-A177-3AD203B41FA5}">
                      <a16:colId xmlns:a16="http://schemas.microsoft.com/office/drawing/2014/main" val="389860695"/>
                    </a:ext>
                  </a:extLst>
                </a:gridCol>
                <a:gridCol w="658368">
                  <a:extLst>
                    <a:ext uri="{9D8B030D-6E8A-4147-A177-3AD203B41FA5}">
                      <a16:colId xmlns:a16="http://schemas.microsoft.com/office/drawing/2014/main" val="19791947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40938014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dsv_biathlon - 2022-05-25 05:41:21</a:t>
                      </a:r>
                      <a:r>
                        <a:rPr kumimoji="0" lang="en-US" sz="1000" b="0" i="0" u="none" strike="noStrike" kern="1200" cap="none" spc="0" normalizeH="0" baseline="0" noProof="0">
                          <a:ln>
                            <a:noFill/>
                          </a:ln>
                          <a:solidFill>
                            <a:prstClr val="black"/>
                          </a:solidFill>
                          <a:effectLst/>
                          <a:uLnTx/>
                          <a:uFillTx/>
                          <a:latin typeface="+mn-lt"/>
                          <a:ea typeface="+mn-ea"/>
                          <a:cs typeface="+mn-cs"/>
                        </a:rPr>
                        <a:t>
 We wish you only the best! 🙌 Enjoy your day, @annaweidel! 🎉 #SkiDeutschland #biathlon #birthday #allthebest #congratulations #birthdaygirl 📷 @nordicfocus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06/23/2022 06:14:51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31909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24619</a:t>
                      </a:r>
                    </a:p>
                  </a:txBody>
                  <a:tcPr/>
                </a:tc>
                <a:extLst>
                  <a:ext uri="{0D108BD9-81ED-4DB2-BD59-A6C34878D82A}">
                    <a16:rowId xmlns:a16="http://schemas.microsoft.com/office/drawing/2014/main" val="22190791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dsv_alpin - 2022-05-25 05:12:43</a:t>
                      </a:r>
                      <a:r>
                        <a:rPr kumimoji="0" lang="en-US" sz="1000" b="0" i="0" u="none" strike="noStrike" kern="1200" cap="none" spc="0" normalizeH="0" baseline="0" noProof="0">
                          <a:ln>
                            <a:noFill/>
                          </a:ln>
                          <a:solidFill>
                            <a:prstClr val="black"/>
                          </a:solidFill>
                          <a:effectLst/>
                          <a:uLnTx/>
                          <a:uFillTx/>
                          <a:latin typeface="+mn-lt"/>
                          <a:ea typeface="+mn-ea"/>
                          <a:cs typeface="+mn-cs"/>
                        </a:rPr>
                        <a:t>
 Birthday party calling! 🥳 Happy birthday, @simon_jocher! 🎈 #SkiDeutschland #skialpin #birthdayparty #letshaveaparty #birthdayboy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06/23/2022 06:14:48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15667</a:t>
                      </a:r>
                    </a:p>
                  </a:txBody>
                  <a:tcPr/>
                </a:tc>
                <a:extLst>
                  <a:ext uri="{0D108BD9-81ED-4DB2-BD59-A6C34878D82A}">
                    <a16:rowId xmlns:a16="http://schemas.microsoft.com/office/drawing/2014/main" val="2049346606"/>
                  </a:ext>
                </a:extLst>
              </a:tr>
            </a:tbl>
          </a:graphicData>
        </a:graphic>
      </p:graphicFrame>
      <p:sp>
        <p:nvSpPr>
          <p:cNvPr id="4" name="Text Placeholder 3">
            <a:extLst>
              <a:ext uri="{FF2B5EF4-FFF2-40B4-BE49-F238E27FC236}">
                <a16:creationId xmlns:a16="http://schemas.microsoft.com/office/drawing/2014/main" id="{03DFE73E-0342-40AB-9182-302CACDD2A9E}"/>
              </a:ext>
            </a:extLst>
          </p:cNvPr>
          <p:cNvSpPr>
            <a:spLocks noGrp="1"/>
          </p:cNvSpPr>
          <p:nvPr>
            <p:ph type="body" sz="quarter" idx="14"/>
          </p:nvPr>
        </p:nvSpPr>
        <p:spPr/>
        <p:txBody>
          <a:bodyPr/>
          <a:lstStyle/>
          <a:p>
            <a:r>
              <a:rPr lang="en-US"/>
              <a:t>05/01/2022 - 05/31/2022</a:t>
            </a:r>
          </a:p>
        </p:txBody>
      </p:sp>
    </p:spTree>
    <p:extLst>
      <p:ext uri="{BB962C8B-B14F-4D97-AF65-F5344CB8AC3E}">
        <p14:creationId xmlns:p14="http://schemas.microsoft.com/office/powerpoint/2010/main" val="379999209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C9E598-D68C-4071-8593-FBAF483DE30F}"/>
              </a:ext>
            </a:extLst>
          </p:cNvPr>
          <p:cNvSpPr>
            <a:spLocks noGrp="1"/>
          </p:cNvSpPr>
          <p:nvPr>
            <p:ph type="title"/>
          </p:nvPr>
        </p:nvSpPr>
        <p:spPr/>
        <p:txBody>
          <a:bodyPr/>
          <a:lstStyle/>
          <a:p>
            <a:r>
              <a:rPr lang="en-US"/>
              <a:t>Instagram Posts Table | DSV - 13 of 15</a:t>
            </a:r>
          </a:p>
        </p:txBody>
      </p:sp>
      <p:graphicFrame>
        <p:nvGraphicFramePr>
          <p:cNvPr id="5" name="Table Placeholder 4">
            <a:extLst>
              <a:ext uri="{FF2B5EF4-FFF2-40B4-BE49-F238E27FC236}">
                <a16:creationId xmlns:a16="http://schemas.microsoft.com/office/drawing/2014/main" id="{8D70897E-CE88-4817-9C35-FB750A7FE7F2}"/>
              </a:ext>
            </a:extLst>
          </p:cNvPr>
          <p:cNvGraphicFramePr>
            <a:graphicFrameLocks noGrp="1"/>
          </p:cNvGraphicFramePr>
          <p:nvPr>
            <p:ph type="tbl" sz="quarter" idx="13"/>
            <p:extLst>
              <p:ext uri="{D42A27DB-BD31-4B8C-83A1-F6EECF244321}">
                <p14:modId xmlns:p14="http://schemas.microsoft.com/office/powerpoint/2010/main" val="19127120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585776601"/>
                    </a:ext>
                  </a:extLst>
                </a:gridCol>
                <a:gridCol w="658368">
                  <a:extLst>
                    <a:ext uri="{9D8B030D-6E8A-4147-A177-3AD203B41FA5}">
                      <a16:colId xmlns:a16="http://schemas.microsoft.com/office/drawing/2014/main" val="1872665801"/>
                    </a:ext>
                  </a:extLst>
                </a:gridCol>
                <a:gridCol w="658368">
                  <a:extLst>
                    <a:ext uri="{9D8B030D-6E8A-4147-A177-3AD203B41FA5}">
                      <a16:colId xmlns:a16="http://schemas.microsoft.com/office/drawing/2014/main" val="4166536573"/>
                    </a:ext>
                  </a:extLst>
                </a:gridCol>
                <a:gridCol w="658368">
                  <a:extLst>
                    <a:ext uri="{9D8B030D-6E8A-4147-A177-3AD203B41FA5}">
                      <a16:colId xmlns:a16="http://schemas.microsoft.com/office/drawing/2014/main" val="1560058727"/>
                    </a:ext>
                  </a:extLst>
                </a:gridCol>
                <a:gridCol w="658368">
                  <a:extLst>
                    <a:ext uri="{9D8B030D-6E8A-4147-A177-3AD203B41FA5}">
                      <a16:colId xmlns:a16="http://schemas.microsoft.com/office/drawing/2014/main" val="3636647879"/>
                    </a:ext>
                  </a:extLst>
                </a:gridCol>
                <a:gridCol w="658368">
                  <a:extLst>
                    <a:ext uri="{9D8B030D-6E8A-4147-A177-3AD203B41FA5}">
                      <a16:colId xmlns:a16="http://schemas.microsoft.com/office/drawing/2014/main" val="1345952333"/>
                    </a:ext>
                  </a:extLst>
                </a:gridCol>
                <a:gridCol w="658368">
                  <a:extLst>
                    <a:ext uri="{9D8B030D-6E8A-4147-A177-3AD203B41FA5}">
                      <a16:colId xmlns:a16="http://schemas.microsoft.com/office/drawing/2014/main" val="1779163544"/>
                    </a:ext>
                  </a:extLst>
                </a:gridCol>
                <a:gridCol w="658368">
                  <a:extLst>
                    <a:ext uri="{9D8B030D-6E8A-4147-A177-3AD203B41FA5}">
                      <a16:colId xmlns:a16="http://schemas.microsoft.com/office/drawing/2014/main" val="1552734759"/>
                    </a:ext>
                  </a:extLst>
                </a:gridCol>
                <a:gridCol w="658368">
                  <a:extLst>
                    <a:ext uri="{9D8B030D-6E8A-4147-A177-3AD203B41FA5}">
                      <a16:colId xmlns:a16="http://schemas.microsoft.com/office/drawing/2014/main" val="1845781310"/>
                    </a:ext>
                  </a:extLst>
                </a:gridCol>
                <a:gridCol w="658368">
                  <a:extLst>
                    <a:ext uri="{9D8B030D-6E8A-4147-A177-3AD203B41FA5}">
                      <a16:colId xmlns:a16="http://schemas.microsoft.com/office/drawing/2014/main" val="30564267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303005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dsv_biathlon - 2022-05-24 07:30:45</a:t>
                      </a:r>
                      <a:r>
                        <a:rPr kumimoji="0" lang="en-US" sz="1000" b="0" i="0" u="none" strike="noStrike" kern="1200" cap="none" spc="0" normalizeH="0" baseline="0" noProof="0">
                          <a:ln>
                            <a:noFill/>
                          </a:ln>
                          <a:solidFill>
                            <a:prstClr val="black"/>
                          </a:solidFill>
                          <a:effectLst/>
                          <a:uLnTx/>
                          <a:uFillTx/>
                          <a:latin typeface="+mn-lt"/>
                          <a:ea typeface="+mn-ea"/>
                          <a:cs typeface="+mn-cs"/>
                        </a:rPr>
                        <a:t>
 Back in business! 🤩 Erster Halt diesen Sommer: 📍 Ruhpolding - hier sind unsere Damen zu ihrem gemeinsamen Auftakt-Lehrgang zusammengekommen. 💪 #SkiDeutschland #biathlon #RoadToOberhof #ruhpolding #backatitagain 📷: @k_voigt_fotografie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06/23/2022 06:14:51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50436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32902</a:t>
                      </a:r>
                    </a:p>
                  </a:txBody>
                  <a:tcPr/>
                </a:tc>
                <a:extLst>
                  <a:ext uri="{0D108BD9-81ED-4DB2-BD59-A6C34878D82A}">
                    <a16:rowId xmlns:a16="http://schemas.microsoft.com/office/drawing/2014/main" val="24456984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dsv_nordisch - 2022-05-23 05:32:27</a:t>
                      </a:r>
                      <a:r>
                        <a:rPr kumimoji="0" lang="en-US" sz="1000" b="0" i="0" u="none" strike="noStrike" kern="1200" cap="none" spc="0" normalizeH="0" baseline="0" noProof="0">
                          <a:ln>
                            <a:noFill/>
                          </a:ln>
                          <a:solidFill>
                            <a:prstClr val="black"/>
                          </a:solidFill>
                          <a:effectLst/>
                          <a:uLnTx/>
                          <a:uFillTx/>
                          <a:latin typeface="+mn-lt"/>
                          <a:ea typeface="+mn-ea"/>
                          <a:cs typeface="+mn-cs"/>
                        </a:rPr>
                        <a:t>
 Oh happy day! 🤗 All the best to you, Katha! 🎁 #SkiDeutschland #skijumping #skispringen #happybirthday #allesgute #birthdaygirl @katharina_althaus 📷 @nordicfocus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06/22/2022 00:14:33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10742</a:t>
                      </a:r>
                    </a:p>
                  </a:txBody>
                  <a:tcPr/>
                </a:tc>
                <a:extLst>
                  <a:ext uri="{0D108BD9-81ED-4DB2-BD59-A6C34878D82A}">
                    <a16:rowId xmlns:a16="http://schemas.microsoft.com/office/drawing/2014/main" val="731807640"/>
                  </a:ext>
                </a:extLst>
              </a:tr>
            </a:tbl>
          </a:graphicData>
        </a:graphic>
      </p:graphicFrame>
      <p:sp>
        <p:nvSpPr>
          <p:cNvPr id="4" name="Text Placeholder 3">
            <a:extLst>
              <a:ext uri="{FF2B5EF4-FFF2-40B4-BE49-F238E27FC236}">
                <a16:creationId xmlns:a16="http://schemas.microsoft.com/office/drawing/2014/main" id="{098C8FBF-FE61-46D5-B199-5BF618C10673}"/>
              </a:ext>
            </a:extLst>
          </p:cNvPr>
          <p:cNvSpPr>
            <a:spLocks noGrp="1"/>
          </p:cNvSpPr>
          <p:nvPr>
            <p:ph type="body" sz="quarter" idx="14"/>
          </p:nvPr>
        </p:nvSpPr>
        <p:spPr/>
        <p:txBody>
          <a:bodyPr/>
          <a:lstStyle/>
          <a:p>
            <a:r>
              <a:rPr lang="en-US"/>
              <a:t>05/01/2022 - 05/31/2022</a:t>
            </a:r>
          </a:p>
        </p:txBody>
      </p:sp>
    </p:spTree>
    <p:extLst>
      <p:ext uri="{BB962C8B-B14F-4D97-AF65-F5344CB8AC3E}">
        <p14:creationId xmlns:p14="http://schemas.microsoft.com/office/powerpoint/2010/main" val="57034168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F5F6A1-4E3C-4E23-9B8C-CEF121E18272}"/>
              </a:ext>
            </a:extLst>
          </p:cNvPr>
          <p:cNvSpPr>
            <a:spLocks noGrp="1"/>
          </p:cNvSpPr>
          <p:nvPr>
            <p:ph type="title"/>
          </p:nvPr>
        </p:nvSpPr>
        <p:spPr/>
        <p:txBody>
          <a:bodyPr/>
          <a:lstStyle/>
          <a:p>
            <a:r>
              <a:rPr lang="en-US"/>
              <a:t>Instagram Posts Table | DSV - 14 of 15</a:t>
            </a:r>
          </a:p>
        </p:txBody>
      </p:sp>
      <p:graphicFrame>
        <p:nvGraphicFramePr>
          <p:cNvPr id="5" name="Table Placeholder 4">
            <a:extLst>
              <a:ext uri="{FF2B5EF4-FFF2-40B4-BE49-F238E27FC236}">
                <a16:creationId xmlns:a16="http://schemas.microsoft.com/office/drawing/2014/main" id="{FA8B4B7B-339B-42E9-81B1-44FA17D17793}"/>
              </a:ext>
            </a:extLst>
          </p:cNvPr>
          <p:cNvGraphicFramePr>
            <a:graphicFrameLocks noGrp="1"/>
          </p:cNvGraphicFramePr>
          <p:nvPr>
            <p:ph type="tbl" sz="quarter" idx="13"/>
            <p:extLst>
              <p:ext uri="{D42A27DB-BD31-4B8C-83A1-F6EECF244321}">
                <p14:modId xmlns:p14="http://schemas.microsoft.com/office/powerpoint/2010/main" val="2780461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373562617"/>
                    </a:ext>
                  </a:extLst>
                </a:gridCol>
                <a:gridCol w="658368">
                  <a:extLst>
                    <a:ext uri="{9D8B030D-6E8A-4147-A177-3AD203B41FA5}">
                      <a16:colId xmlns:a16="http://schemas.microsoft.com/office/drawing/2014/main" val="1244371250"/>
                    </a:ext>
                  </a:extLst>
                </a:gridCol>
                <a:gridCol w="658368">
                  <a:extLst>
                    <a:ext uri="{9D8B030D-6E8A-4147-A177-3AD203B41FA5}">
                      <a16:colId xmlns:a16="http://schemas.microsoft.com/office/drawing/2014/main" val="1091027840"/>
                    </a:ext>
                  </a:extLst>
                </a:gridCol>
                <a:gridCol w="658368">
                  <a:extLst>
                    <a:ext uri="{9D8B030D-6E8A-4147-A177-3AD203B41FA5}">
                      <a16:colId xmlns:a16="http://schemas.microsoft.com/office/drawing/2014/main" val="3875660112"/>
                    </a:ext>
                  </a:extLst>
                </a:gridCol>
                <a:gridCol w="658368">
                  <a:extLst>
                    <a:ext uri="{9D8B030D-6E8A-4147-A177-3AD203B41FA5}">
                      <a16:colId xmlns:a16="http://schemas.microsoft.com/office/drawing/2014/main" val="3439006752"/>
                    </a:ext>
                  </a:extLst>
                </a:gridCol>
                <a:gridCol w="658368">
                  <a:extLst>
                    <a:ext uri="{9D8B030D-6E8A-4147-A177-3AD203B41FA5}">
                      <a16:colId xmlns:a16="http://schemas.microsoft.com/office/drawing/2014/main" val="2096398251"/>
                    </a:ext>
                  </a:extLst>
                </a:gridCol>
                <a:gridCol w="658368">
                  <a:extLst>
                    <a:ext uri="{9D8B030D-6E8A-4147-A177-3AD203B41FA5}">
                      <a16:colId xmlns:a16="http://schemas.microsoft.com/office/drawing/2014/main" val="2800235456"/>
                    </a:ext>
                  </a:extLst>
                </a:gridCol>
                <a:gridCol w="658368">
                  <a:extLst>
                    <a:ext uri="{9D8B030D-6E8A-4147-A177-3AD203B41FA5}">
                      <a16:colId xmlns:a16="http://schemas.microsoft.com/office/drawing/2014/main" val="2650083262"/>
                    </a:ext>
                  </a:extLst>
                </a:gridCol>
                <a:gridCol w="658368">
                  <a:extLst>
                    <a:ext uri="{9D8B030D-6E8A-4147-A177-3AD203B41FA5}">
                      <a16:colId xmlns:a16="http://schemas.microsoft.com/office/drawing/2014/main" val="2416028150"/>
                    </a:ext>
                  </a:extLst>
                </a:gridCol>
                <a:gridCol w="658368">
                  <a:extLst>
                    <a:ext uri="{9D8B030D-6E8A-4147-A177-3AD203B41FA5}">
                      <a16:colId xmlns:a16="http://schemas.microsoft.com/office/drawing/2014/main" val="31029761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11911423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dsv_biathlon - 2022-05-22 06:28:12</a:t>
                      </a:r>
                      <a:r>
                        <a:rPr kumimoji="0" lang="en-US" sz="1000" b="0" i="0" u="none" strike="noStrike" kern="1200" cap="none" spc="0" normalizeH="0" baseline="0" noProof="0">
                          <a:ln>
                            <a:noFill/>
                          </a:ln>
                          <a:solidFill>
                            <a:prstClr val="black"/>
                          </a:solidFill>
                          <a:effectLst/>
                          <a:uLnTx/>
                          <a:uFillTx/>
                          <a:latin typeface="+mn-lt"/>
                          <a:ea typeface="+mn-ea"/>
                          <a:cs typeface="+mn-cs"/>
                        </a:rPr>
                        <a:t>
 Join the movement! 🏃 Wir brauchen dich im DSV-Team beim #RunForTheOceans. Lass uns zusammen laufen, radeln, kicken, springen, trainieren und die Weltmeere von Plastikmüll befreien. 🐟
So kannst du dabei sein:
🌊 Lade die adidas Running App auf dein Handy
🌊 Tritt über den Link in unserer Story dem DSV-Team bei
🌊 Tracke jede Minute von 23. Mai bis 8. Juni.
10 Minuten Bewegung = 1 gesammelte Plastikflasche. Zusammen können wir also einiges bewegen - let’s go! 💪 #SkiDeutschland 
@denise_herrmann @adidas_de @adidasRuntastic @parley.TV #ImpossibleIsNothing #adidasParley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06/21/2022 06:13:40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66498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50958</a:t>
                      </a:r>
                    </a:p>
                  </a:txBody>
                  <a:tcPr/>
                </a:tc>
                <a:extLst>
                  <a:ext uri="{0D108BD9-81ED-4DB2-BD59-A6C34878D82A}">
                    <a16:rowId xmlns:a16="http://schemas.microsoft.com/office/drawing/2014/main" val="146890959"/>
                  </a:ext>
                </a:extLst>
              </a:tr>
            </a:tbl>
          </a:graphicData>
        </a:graphic>
      </p:graphicFrame>
      <p:sp>
        <p:nvSpPr>
          <p:cNvPr id="4" name="Text Placeholder 3">
            <a:extLst>
              <a:ext uri="{FF2B5EF4-FFF2-40B4-BE49-F238E27FC236}">
                <a16:creationId xmlns:a16="http://schemas.microsoft.com/office/drawing/2014/main" id="{2993520F-673A-4E11-98B1-12DC0C00239D}"/>
              </a:ext>
            </a:extLst>
          </p:cNvPr>
          <p:cNvSpPr>
            <a:spLocks noGrp="1"/>
          </p:cNvSpPr>
          <p:nvPr>
            <p:ph type="body" sz="quarter" idx="14"/>
          </p:nvPr>
        </p:nvSpPr>
        <p:spPr/>
        <p:txBody>
          <a:bodyPr/>
          <a:lstStyle/>
          <a:p>
            <a:r>
              <a:rPr lang="en-US"/>
              <a:t>05/01/2022 - 05/31/2022</a:t>
            </a:r>
          </a:p>
        </p:txBody>
      </p:sp>
    </p:spTree>
    <p:extLst>
      <p:ext uri="{BB962C8B-B14F-4D97-AF65-F5344CB8AC3E}">
        <p14:creationId xmlns:p14="http://schemas.microsoft.com/office/powerpoint/2010/main" val="101566551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6FC453-7DBC-45F7-841E-DFC388F7F813}"/>
              </a:ext>
            </a:extLst>
          </p:cNvPr>
          <p:cNvSpPr>
            <a:spLocks noGrp="1"/>
          </p:cNvSpPr>
          <p:nvPr>
            <p:ph type="title"/>
          </p:nvPr>
        </p:nvSpPr>
        <p:spPr/>
        <p:txBody>
          <a:bodyPr/>
          <a:lstStyle/>
          <a:p>
            <a:r>
              <a:rPr lang="en-US"/>
              <a:t>Instagram Posts Table | DSV - 15 of 15</a:t>
            </a:r>
          </a:p>
        </p:txBody>
      </p:sp>
      <p:graphicFrame>
        <p:nvGraphicFramePr>
          <p:cNvPr id="5" name="Table Placeholder 4">
            <a:extLst>
              <a:ext uri="{FF2B5EF4-FFF2-40B4-BE49-F238E27FC236}">
                <a16:creationId xmlns:a16="http://schemas.microsoft.com/office/drawing/2014/main" id="{9F9EAB86-E1E8-4E74-99A5-1AA52702D9E5}"/>
              </a:ext>
            </a:extLst>
          </p:cNvPr>
          <p:cNvGraphicFramePr>
            <a:graphicFrameLocks noGrp="1"/>
          </p:cNvGraphicFramePr>
          <p:nvPr>
            <p:ph type="tbl" sz="quarter" idx="13"/>
            <p:extLst>
              <p:ext uri="{D42A27DB-BD31-4B8C-83A1-F6EECF244321}">
                <p14:modId xmlns:p14="http://schemas.microsoft.com/office/powerpoint/2010/main" val="41198944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521300122"/>
                    </a:ext>
                  </a:extLst>
                </a:gridCol>
                <a:gridCol w="658368">
                  <a:extLst>
                    <a:ext uri="{9D8B030D-6E8A-4147-A177-3AD203B41FA5}">
                      <a16:colId xmlns:a16="http://schemas.microsoft.com/office/drawing/2014/main" val="3021290638"/>
                    </a:ext>
                  </a:extLst>
                </a:gridCol>
                <a:gridCol w="658368">
                  <a:extLst>
                    <a:ext uri="{9D8B030D-6E8A-4147-A177-3AD203B41FA5}">
                      <a16:colId xmlns:a16="http://schemas.microsoft.com/office/drawing/2014/main" val="1789165651"/>
                    </a:ext>
                  </a:extLst>
                </a:gridCol>
                <a:gridCol w="658368">
                  <a:extLst>
                    <a:ext uri="{9D8B030D-6E8A-4147-A177-3AD203B41FA5}">
                      <a16:colId xmlns:a16="http://schemas.microsoft.com/office/drawing/2014/main" val="3904655793"/>
                    </a:ext>
                  </a:extLst>
                </a:gridCol>
                <a:gridCol w="658368">
                  <a:extLst>
                    <a:ext uri="{9D8B030D-6E8A-4147-A177-3AD203B41FA5}">
                      <a16:colId xmlns:a16="http://schemas.microsoft.com/office/drawing/2014/main" val="1634007699"/>
                    </a:ext>
                  </a:extLst>
                </a:gridCol>
                <a:gridCol w="658368">
                  <a:extLst>
                    <a:ext uri="{9D8B030D-6E8A-4147-A177-3AD203B41FA5}">
                      <a16:colId xmlns:a16="http://schemas.microsoft.com/office/drawing/2014/main" val="3751986682"/>
                    </a:ext>
                  </a:extLst>
                </a:gridCol>
                <a:gridCol w="658368">
                  <a:extLst>
                    <a:ext uri="{9D8B030D-6E8A-4147-A177-3AD203B41FA5}">
                      <a16:colId xmlns:a16="http://schemas.microsoft.com/office/drawing/2014/main" val="2540704396"/>
                    </a:ext>
                  </a:extLst>
                </a:gridCol>
                <a:gridCol w="658368">
                  <a:extLst>
                    <a:ext uri="{9D8B030D-6E8A-4147-A177-3AD203B41FA5}">
                      <a16:colId xmlns:a16="http://schemas.microsoft.com/office/drawing/2014/main" val="2216000972"/>
                    </a:ext>
                  </a:extLst>
                </a:gridCol>
                <a:gridCol w="658368">
                  <a:extLst>
                    <a:ext uri="{9D8B030D-6E8A-4147-A177-3AD203B41FA5}">
                      <a16:colId xmlns:a16="http://schemas.microsoft.com/office/drawing/2014/main" val="451433854"/>
                    </a:ext>
                  </a:extLst>
                </a:gridCol>
                <a:gridCol w="658368">
                  <a:extLst>
                    <a:ext uri="{9D8B030D-6E8A-4147-A177-3AD203B41FA5}">
                      <a16:colId xmlns:a16="http://schemas.microsoft.com/office/drawing/2014/main" val="12921682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10898203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dsv_alpin - 2022-05-20 13:52:36</a:t>
                      </a:r>
                      <a:r>
                        <a:rPr kumimoji="0" lang="de-DE" sz="1000" b="0" i="0" u="none" strike="noStrike" kern="1200" cap="none" spc="0" normalizeH="0" baseline="0" noProof="0">
                          <a:ln>
                            <a:noFill/>
                          </a:ln>
                          <a:solidFill>
                            <a:prstClr val="black"/>
                          </a:solidFill>
                          <a:effectLst/>
                          <a:uLnTx/>
                          <a:uFillTx/>
                          <a:latin typeface="+mn-lt"/>
                          <a:ea typeface="+mn-ea"/>
                          <a:cs typeface="+mn-cs"/>
                        </a:rPr>
                        <a:t>
 Caption this! ✍️⤵️ An was müsst ihr denken, wenn ihr das Bild seht? #SkiDeutschland #skialpin #summer #training #suissetech @thomas_dressen @manu_schmid_ @simon_jocher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06/19/2022 12:13:17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21240</a:t>
                      </a:r>
                    </a:p>
                  </a:txBody>
                  <a:tcPr/>
                </a:tc>
                <a:extLst>
                  <a:ext uri="{0D108BD9-81ED-4DB2-BD59-A6C34878D82A}">
                    <a16:rowId xmlns:a16="http://schemas.microsoft.com/office/drawing/2014/main" val="36013793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dsv_nordisch - 2022-05-20 12:01:40</a:t>
                      </a:r>
                      <a:r>
                        <a:rPr kumimoji="0" lang="en-US" sz="1000" b="0" i="0" u="none" strike="noStrike" kern="1200" cap="none" spc="0" normalizeH="0" baseline="0" noProof="0">
                          <a:ln>
                            <a:noFill/>
                          </a:ln>
                          <a:solidFill>
                            <a:prstClr val="black"/>
                          </a:solidFill>
                          <a:effectLst/>
                          <a:uLnTx/>
                          <a:uFillTx/>
                          <a:latin typeface="+mn-lt"/>
                          <a:ea typeface="+mn-ea"/>
                          <a:cs typeface="+mn-cs"/>
                        </a:rPr>
                        <a:t>
 One of our greatest! 👑 Die erste Olympia-Siegerin im Skispringen, Weltmeisterin und geschätzte Teamkollegin - @carina_vogt verlässt nach 10 Jahren im Weltcup die Skisprung-Bühne. Wir sagen DANKE, liebe Carina, und nur das Beste für deine Zukunft! 🍀 #SkiDeutschland #timetosaygoodbye #skijumping #skispringen #whatawoman 📷: @nordicfocus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06/19/2022 00:13:52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17678</a:t>
                      </a:r>
                    </a:p>
                  </a:txBody>
                  <a:tcPr/>
                </a:tc>
                <a:extLst>
                  <a:ext uri="{0D108BD9-81ED-4DB2-BD59-A6C34878D82A}">
                    <a16:rowId xmlns:a16="http://schemas.microsoft.com/office/drawing/2014/main" val="3718964000"/>
                  </a:ext>
                </a:extLst>
              </a:tr>
            </a:tbl>
          </a:graphicData>
        </a:graphic>
      </p:graphicFrame>
      <p:sp>
        <p:nvSpPr>
          <p:cNvPr id="4" name="Text Placeholder 3">
            <a:extLst>
              <a:ext uri="{FF2B5EF4-FFF2-40B4-BE49-F238E27FC236}">
                <a16:creationId xmlns:a16="http://schemas.microsoft.com/office/drawing/2014/main" id="{099EFCD7-2F5A-42EB-9C77-46439C3DC54A}"/>
              </a:ext>
            </a:extLst>
          </p:cNvPr>
          <p:cNvSpPr>
            <a:spLocks noGrp="1"/>
          </p:cNvSpPr>
          <p:nvPr>
            <p:ph type="body" sz="quarter" idx="14"/>
          </p:nvPr>
        </p:nvSpPr>
        <p:spPr/>
        <p:txBody>
          <a:bodyPr/>
          <a:lstStyle/>
          <a:p>
            <a:r>
              <a:rPr lang="en-US"/>
              <a:t>05/01/2022 - 05/31/2022</a:t>
            </a:r>
          </a:p>
        </p:txBody>
      </p:sp>
    </p:spTree>
    <p:extLst>
      <p:ext uri="{BB962C8B-B14F-4D97-AF65-F5344CB8AC3E}">
        <p14:creationId xmlns:p14="http://schemas.microsoft.com/office/powerpoint/2010/main" val="410479492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256803-DA13-40BE-BBC6-3359B4062912}"/>
              </a:ext>
            </a:extLst>
          </p:cNvPr>
          <p:cNvSpPr>
            <a:spLocks noGrp="1"/>
          </p:cNvSpPr>
          <p:nvPr>
            <p:ph type="title"/>
          </p:nvPr>
        </p:nvSpPr>
        <p:spPr/>
        <p:txBody>
          <a:bodyPr/>
          <a:lstStyle/>
          <a:p>
            <a:r>
              <a:rPr lang="en-US"/>
              <a:t>Instagram Hashtag Detection | DSV - 1 of 3</a:t>
            </a:r>
          </a:p>
        </p:txBody>
      </p:sp>
      <p:graphicFrame>
        <p:nvGraphicFramePr>
          <p:cNvPr id="5" name="Table Placeholder 4">
            <a:extLst>
              <a:ext uri="{FF2B5EF4-FFF2-40B4-BE49-F238E27FC236}">
                <a16:creationId xmlns:a16="http://schemas.microsoft.com/office/drawing/2014/main" id="{F1F6416A-4250-400C-B69D-E489891E4E98}"/>
              </a:ext>
            </a:extLst>
          </p:cNvPr>
          <p:cNvGraphicFramePr>
            <a:graphicFrameLocks noGrp="1"/>
          </p:cNvGraphicFramePr>
          <p:nvPr>
            <p:ph type="tbl" sz="quarter" idx="13"/>
            <p:extLst>
              <p:ext uri="{D42A27DB-BD31-4B8C-83A1-F6EECF244321}">
                <p14:modId xmlns:p14="http://schemas.microsoft.com/office/powerpoint/2010/main" val="2336207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561926952"/>
                    </a:ext>
                  </a:extLst>
                </a:gridCol>
                <a:gridCol w="1399032">
                  <a:extLst>
                    <a:ext uri="{9D8B030D-6E8A-4147-A177-3AD203B41FA5}">
                      <a16:colId xmlns:a16="http://schemas.microsoft.com/office/drawing/2014/main" val="669926069"/>
                    </a:ext>
                  </a:extLst>
                </a:gridCol>
                <a:gridCol w="1399032">
                  <a:extLst>
                    <a:ext uri="{9D8B030D-6E8A-4147-A177-3AD203B41FA5}">
                      <a16:colId xmlns:a16="http://schemas.microsoft.com/office/drawing/2014/main" val="1240383572"/>
                    </a:ext>
                  </a:extLst>
                </a:gridCol>
                <a:gridCol w="1399032">
                  <a:extLst>
                    <a:ext uri="{9D8B030D-6E8A-4147-A177-3AD203B41FA5}">
                      <a16:colId xmlns:a16="http://schemas.microsoft.com/office/drawing/2014/main" val="2644026886"/>
                    </a:ext>
                  </a:extLst>
                </a:gridCol>
                <a:gridCol w="1399032">
                  <a:extLst>
                    <a:ext uri="{9D8B030D-6E8A-4147-A177-3AD203B41FA5}">
                      <a16:colId xmlns:a16="http://schemas.microsoft.com/office/drawing/2014/main" val="15489005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22696012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#SkiDeutschland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1797.46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1803.74</a:t>
                      </a:r>
                    </a:p>
                  </a:txBody>
                  <a:tcPr/>
                </a:tc>
                <a:extLst>
                  <a:ext uri="{0D108BD9-81ED-4DB2-BD59-A6C34878D82A}">
                    <a16:rowId xmlns:a16="http://schemas.microsoft.com/office/drawing/2014/main" val="19442780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#biathlon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2611.4736842105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7.2631578947368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2618.7368421053</a:t>
                      </a:r>
                    </a:p>
                  </a:txBody>
                  <a:tcPr/>
                </a:tc>
                <a:extLst>
                  <a:ext uri="{0D108BD9-81ED-4DB2-BD59-A6C34878D82A}">
                    <a16:rowId xmlns:a16="http://schemas.microsoft.com/office/drawing/2014/main" val="4604535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#skialpin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1166.4166666667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5.4166666666667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1171.8333333333</a:t>
                      </a:r>
                    </a:p>
                  </a:txBody>
                  <a:tcPr/>
                </a:tc>
                <a:extLst>
                  <a:ext uri="{0D108BD9-81ED-4DB2-BD59-A6C34878D82A}">
                    <a16:rowId xmlns:a16="http://schemas.microsoft.com/office/drawing/2014/main" val="14940450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#happybirthday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1057.1666666667</a:t>
                      </a:r>
                    </a:p>
                  </a:txBody>
                  <a:tcPr/>
                </a:tc>
                <a:extLst>
                  <a:ext uri="{0D108BD9-81ED-4DB2-BD59-A6C34878D82A}">
                    <a16:rowId xmlns:a16="http://schemas.microsoft.com/office/drawing/2014/main" val="11427863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#skijumping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1529</a:t>
                      </a:r>
                    </a:p>
                  </a:txBody>
                  <a:tcPr/>
                </a:tc>
                <a:extLst>
                  <a:ext uri="{0D108BD9-81ED-4DB2-BD59-A6C34878D82A}">
                    <a16:rowId xmlns:a16="http://schemas.microsoft.com/office/drawing/2014/main" val="2054285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#skispringen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1529</a:t>
                      </a:r>
                    </a:p>
                  </a:txBody>
                  <a:tcPr/>
                </a:tc>
                <a:extLst>
                  <a:ext uri="{0D108BD9-81ED-4DB2-BD59-A6C34878D82A}">
                    <a16:rowId xmlns:a16="http://schemas.microsoft.com/office/drawing/2014/main" val="32160178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#ruhpolding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2577.7142857143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3.4285714285714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2581.1428571429</a:t>
                      </a:r>
                    </a:p>
                  </a:txBody>
                  <a:tcPr/>
                </a:tc>
                <a:extLst>
                  <a:ext uri="{0D108BD9-81ED-4DB2-BD59-A6C34878D82A}">
                    <a16:rowId xmlns:a16="http://schemas.microsoft.com/office/drawing/2014/main" val="12417547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#birthdaygirl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1197.3333333333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1202.6666666667</a:t>
                      </a:r>
                    </a:p>
                  </a:txBody>
                  <a:tcPr/>
                </a:tc>
                <a:extLst>
                  <a:ext uri="{0D108BD9-81ED-4DB2-BD59-A6C34878D82A}">
                    <a16:rowId xmlns:a16="http://schemas.microsoft.com/office/drawing/2014/main" val="31013968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#birthdayboy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1054.8333333333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1059.1666666667</a:t>
                      </a:r>
                    </a:p>
                  </a:txBody>
                  <a:tcPr/>
                </a:tc>
                <a:extLst>
                  <a:ext uri="{0D108BD9-81ED-4DB2-BD59-A6C34878D82A}">
                    <a16:rowId xmlns:a16="http://schemas.microsoft.com/office/drawing/2014/main" val="23526383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#training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2092.2</a:t>
                      </a:r>
                    </a:p>
                  </a:txBody>
                  <a:tcPr/>
                </a:tc>
                <a:extLst>
                  <a:ext uri="{0D108BD9-81ED-4DB2-BD59-A6C34878D82A}">
                    <a16:rowId xmlns:a16="http://schemas.microsoft.com/office/drawing/2014/main" val="1062364296"/>
                  </a:ext>
                </a:extLst>
              </a:tr>
            </a:tbl>
          </a:graphicData>
        </a:graphic>
      </p:graphicFrame>
      <p:sp>
        <p:nvSpPr>
          <p:cNvPr id="4" name="Text Placeholder 3">
            <a:extLst>
              <a:ext uri="{FF2B5EF4-FFF2-40B4-BE49-F238E27FC236}">
                <a16:creationId xmlns:a16="http://schemas.microsoft.com/office/drawing/2014/main" id="{5EFD7AC7-52A6-41BE-9F6D-C52C1D99DA1B}"/>
              </a:ext>
            </a:extLst>
          </p:cNvPr>
          <p:cNvSpPr>
            <a:spLocks noGrp="1"/>
          </p:cNvSpPr>
          <p:nvPr>
            <p:ph type="body" sz="quarter" idx="14"/>
          </p:nvPr>
        </p:nvSpPr>
        <p:spPr/>
        <p:txBody>
          <a:bodyPr/>
          <a:lstStyle/>
          <a:p>
            <a:r>
              <a:rPr lang="en-US"/>
              <a:t>05/01/2022 - 05/31/2022</a:t>
            </a:r>
          </a:p>
        </p:txBody>
      </p:sp>
    </p:spTree>
    <p:extLst>
      <p:ext uri="{BB962C8B-B14F-4D97-AF65-F5344CB8AC3E}">
        <p14:creationId xmlns:p14="http://schemas.microsoft.com/office/powerpoint/2010/main" val="363420345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6C2B36-7680-42F9-96CA-2472323E69D6}"/>
              </a:ext>
            </a:extLst>
          </p:cNvPr>
          <p:cNvSpPr>
            <a:spLocks noGrp="1"/>
          </p:cNvSpPr>
          <p:nvPr>
            <p:ph type="title"/>
          </p:nvPr>
        </p:nvSpPr>
        <p:spPr/>
        <p:txBody>
          <a:bodyPr/>
          <a:lstStyle/>
          <a:p>
            <a:r>
              <a:rPr lang="en-US"/>
              <a:t>Instagram Hashtag Detection | DSV - 2 of 3</a:t>
            </a:r>
          </a:p>
        </p:txBody>
      </p:sp>
      <p:graphicFrame>
        <p:nvGraphicFramePr>
          <p:cNvPr id="5" name="Table Placeholder 4">
            <a:extLst>
              <a:ext uri="{FF2B5EF4-FFF2-40B4-BE49-F238E27FC236}">
                <a16:creationId xmlns:a16="http://schemas.microsoft.com/office/drawing/2014/main" id="{8167544A-1FE2-4DD9-B21C-4D575235778E}"/>
              </a:ext>
            </a:extLst>
          </p:cNvPr>
          <p:cNvGraphicFramePr>
            <a:graphicFrameLocks noGrp="1"/>
          </p:cNvGraphicFramePr>
          <p:nvPr>
            <p:ph type="tbl" sz="quarter" idx="13"/>
            <p:extLst>
              <p:ext uri="{D42A27DB-BD31-4B8C-83A1-F6EECF244321}">
                <p14:modId xmlns:p14="http://schemas.microsoft.com/office/powerpoint/2010/main" val="30820529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288507360"/>
                    </a:ext>
                  </a:extLst>
                </a:gridCol>
                <a:gridCol w="1399032">
                  <a:extLst>
                    <a:ext uri="{9D8B030D-6E8A-4147-A177-3AD203B41FA5}">
                      <a16:colId xmlns:a16="http://schemas.microsoft.com/office/drawing/2014/main" val="4233149290"/>
                    </a:ext>
                  </a:extLst>
                </a:gridCol>
                <a:gridCol w="1399032">
                  <a:extLst>
                    <a:ext uri="{9D8B030D-6E8A-4147-A177-3AD203B41FA5}">
                      <a16:colId xmlns:a16="http://schemas.microsoft.com/office/drawing/2014/main" val="1517854196"/>
                    </a:ext>
                  </a:extLst>
                </a:gridCol>
                <a:gridCol w="1399032">
                  <a:extLst>
                    <a:ext uri="{9D8B030D-6E8A-4147-A177-3AD203B41FA5}">
                      <a16:colId xmlns:a16="http://schemas.microsoft.com/office/drawing/2014/main" val="38670310"/>
                    </a:ext>
                  </a:extLst>
                </a:gridCol>
                <a:gridCol w="1399032">
                  <a:extLst>
                    <a:ext uri="{9D8B030D-6E8A-4147-A177-3AD203B41FA5}">
                      <a16:colId xmlns:a16="http://schemas.microsoft.com/office/drawing/2014/main" val="20371679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24614354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#throwback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1840.25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1843.75</a:t>
                      </a:r>
                    </a:p>
                  </a:txBody>
                  <a:tcPr/>
                </a:tc>
                <a:extLst>
                  <a:ext uri="{0D108BD9-81ED-4DB2-BD59-A6C34878D82A}">
                    <a16:rowId xmlns:a16="http://schemas.microsoft.com/office/drawing/2014/main" val="17737771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#DKBKaderMitPerspektive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2021.3333333333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2025.3333333333</a:t>
                      </a:r>
                    </a:p>
                  </a:txBody>
                  <a:tcPr/>
                </a:tc>
                <a:extLst>
                  <a:ext uri="{0D108BD9-81ED-4DB2-BD59-A6C34878D82A}">
                    <a16:rowId xmlns:a16="http://schemas.microsoft.com/office/drawing/2014/main" val="4076420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#daskannbank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2021.3333333333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2025.3333333333</a:t>
                      </a:r>
                    </a:p>
                  </a:txBody>
                  <a:tcPr/>
                </a:tc>
                <a:extLst>
                  <a:ext uri="{0D108BD9-81ED-4DB2-BD59-A6C34878D82A}">
                    <a16:rowId xmlns:a16="http://schemas.microsoft.com/office/drawing/2014/main" val="15155742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#geldverbesserer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2021.3333333333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2025.3333333333</a:t>
                      </a:r>
                    </a:p>
                  </a:txBody>
                  <a:tcPr/>
                </a:tc>
                <a:extLst>
                  <a:ext uri="{0D108BD9-81ED-4DB2-BD59-A6C34878D82A}">
                    <a16:rowId xmlns:a16="http://schemas.microsoft.com/office/drawing/2014/main" val="39123776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#birthday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2700.3333333333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2725</a:t>
                      </a:r>
                    </a:p>
                  </a:txBody>
                  <a:tcPr/>
                </a:tc>
                <a:extLst>
                  <a:ext uri="{0D108BD9-81ED-4DB2-BD59-A6C34878D82A}">
                    <a16:rowId xmlns:a16="http://schemas.microsoft.com/office/drawing/2014/main" val="11050309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#workoutoftheday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2061.3333333333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2064.6666666667</a:t>
                      </a:r>
                    </a:p>
                  </a:txBody>
                  <a:tcPr/>
                </a:tc>
                <a:extLst>
                  <a:ext uri="{0D108BD9-81ED-4DB2-BD59-A6C34878D82A}">
                    <a16:rowId xmlns:a16="http://schemas.microsoft.com/office/drawing/2014/main" val="24529651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#congrats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1005.3333333333</a:t>
                      </a:r>
                    </a:p>
                  </a:txBody>
                  <a:tcPr/>
                </a:tc>
                <a:extLst>
                  <a:ext uri="{0D108BD9-81ED-4DB2-BD59-A6C34878D82A}">
                    <a16:rowId xmlns:a16="http://schemas.microsoft.com/office/drawing/2014/main" val="29630933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#celebration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1066.3333333333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1069.6666666667</a:t>
                      </a:r>
                    </a:p>
                  </a:txBody>
                  <a:tcPr/>
                </a:tc>
                <a:extLst>
                  <a:ext uri="{0D108BD9-81ED-4DB2-BD59-A6C34878D82A}">
                    <a16:rowId xmlns:a16="http://schemas.microsoft.com/office/drawing/2014/main" val="18305537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#summer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1242.6666666667</a:t>
                      </a:r>
                    </a:p>
                  </a:txBody>
                  <a:tcPr/>
                </a:tc>
                <a:extLst>
                  <a:ext uri="{0D108BD9-81ED-4DB2-BD59-A6C34878D82A}">
                    <a16:rowId xmlns:a16="http://schemas.microsoft.com/office/drawing/2014/main" val="11666661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#partytime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844.66666666667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846</a:t>
                      </a:r>
                    </a:p>
                  </a:txBody>
                  <a:tcPr/>
                </a:tc>
                <a:extLst>
                  <a:ext uri="{0D108BD9-81ED-4DB2-BD59-A6C34878D82A}">
                    <a16:rowId xmlns:a16="http://schemas.microsoft.com/office/drawing/2014/main" val="495523856"/>
                  </a:ext>
                </a:extLst>
              </a:tr>
            </a:tbl>
          </a:graphicData>
        </a:graphic>
      </p:graphicFrame>
      <p:sp>
        <p:nvSpPr>
          <p:cNvPr id="4" name="Text Placeholder 3">
            <a:extLst>
              <a:ext uri="{FF2B5EF4-FFF2-40B4-BE49-F238E27FC236}">
                <a16:creationId xmlns:a16="http://schemas.microsoft.com/office/drawing/2014/main" id="{E4B6825A-7E49-4CF1-84F9-831895758873}"/>
              </a:ext>
            </a:extLst>
          </p:cNvPr>
          <p:cNvSpPr>
            <a:spLocks noGrp="1"/>
          </p:cNvSpPr>
          <p:nvPr>
            <p:ph type="body" sz="quarter" idx="14"/>
          </p:nvPr>
        </p:nvSpPr>
        <p:spPr/>
        <p:txBody>
          <a:bodyPr/>
          <a:lstStyle/>
          <a:p>
            <a:r>
              <a:rPr lang="en-US"/>
              <a:t>05/01/2022 - 05/31/2022</a:t>
            </a:r>
          </a:p>
        </p:txBody>
      </p:sp>
    </p:spTree>
    <p:extLst>
      <p:ext uri="{BB962C8B-B14F-4D97-AF65-F5344CB8AC3E}">
        <p14:creationId xmlns:p14="http://schemas.microsoft.com/office/powerpoint/2010/main" val="316873058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09EBC2-12B5-40E3-96AC-B02D54864763}"/>
              </a:ext>
            </a:extLst>
          </p:cNvPr>
          <p:cNvSpPr>
            <a:spLocks noGrp="1"/>
          </p:cNvSpPr>
          <p:nvPr>
            <p:ph type="title"/>
          </p:nvPr>
        </p:nvSpPr>
        <p:spPr/>
        <p:txBody>
          <a:bodyPr/>
          <a:lstStyle/>
          <a:p>
            <a:r>
              <a:rPr lang="en-US"/>
              <a:t>Instagram Hashtag Detection | DSV - 3 of 3</a:t>
            </a:r>
          </a:p>
        </p:txBody>
      </p:sp>
      <p:graphicFrame>
        <p:nvGraphicFramePr>
          <p:cNvPr id="5" name="Table Placeholder 4">
            <a:extLst>
              <a:ext uri="{FF2B5EF4-FFF2-40B4-BE49-F238E27FC236}">
                <a16:creationId xmlns:a16="http://schemas.microsoft.com/office/drawing/2014/main" id="{7285A971-E6E4-4C56-B5D2-27534265C294}"/>
              </a:ext>
            </a:extLst>
          </p:cNvPr>
          <p:cNvGraphicFramePr>
            <a:graphicFrameLocks noGrp="1"/>
          </p:cNvGraphicFramePr>
          <p:nvPr>
            <p:ph type="tbl" sz="quarter" idx="13"/>
            <p:extLst>
              <p:ext uri="{D42A27DB-BD31-4B8C-83A1-F6EECF244321}">
                <p14:modId xmlns:p14="http://schemas.microsoft.com/office/powerpoint/2010/main" val="19672950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568809286"/>
                    </a:ext>
                  </a:extLst>
                </a:gridCol>
                <a:gridCol w="1399032">
                  <a:extLst>
                    <a:ext uri="{9D8B030D-6E8A-4147-A177-3AD203B41FA5}">
                      <a16:colId xmlns:a16="http://schemas.microsoft.com/office/drawing/2014/main" val="1173147448"/>
                    </a:ext>
                  </a:extLst>
                </a:gridCol>
                <a:gridCol w="1399032">
                  <a:extLst>
                    <a:ext uri="{9D8B030D-6E8A-4147-A177-3AD203B41FA5}">
                      <a16:colId xmlns:a16="http://schemas.microsoft.com/office/drawing/2014/main" val="1207496167"/>
                    </a:ext>
                  </a:extLst>
                </a:gridCol>
                <a:gridCol w="1399032">
                  <a:extLst>
                    <a:ext uri="{9D8B030D-6E8A-4147-A177-3AD203B41FA5}">
                      <a16:colId xmlns:a16="http://schemas.microsoft.com/office/drawing/2014/main" val="1310254309"/>
                    </a:ext>
                  </a:extLst>
                </a:gridCol>
                <a:gridCol w="1399032">
                  <a:extLst>
                    <a:ext uri="{9D8B030D-6E8A-4147-A177-3AD203B41FA5}">
                      <a16:colId xmlns:a16="http://schemas.microsoft.com/office/drawing/2014/main" val="13930036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21284398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#xcskiing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994.33333333333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997.66666666667</a:t>
                      </a:r>
                    </a:p>
                  </a:txBody>
                  <a:tcPr/>
                </a:tc>
                <a:extLst>
                  <a:ext uri="{0D108BD9-81ED-4DB2-BD59-A6C34878D82A}">
                    <a16:rowId xmlns:a16="http://schemas.microsoft.com/office/drawing/2014/main" val="27266154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#fisnordiccombined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1336.3333333333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1341</a:t>
                      </a:r>
                    </a:p>
                  </a:txBody>
                  <a:tcPr/>
                </a:tc>
                <a:extLst>
                  <a:ext uri="{0D108BD9-81ED-4DB2-BD59-A6C34878D82A}">
                    <a16:rowId xmlns:a16="http://schemas.microsoft.com/office/drawing/2014/main" val="1780313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#nordischekombination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1336.3333333333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1341</a:t>
                      </a:r>
                    </a:p>
                  </a:txBody>
                  <a:tcPr/>
                </a:tc>
                <a:extLst>
                  <a:ext uri="{0D108BD9-81ED-4DB2-BD59-A6C34878D82A}">
                    <a16:rowId xmlns:a16="http://schemas.microsoft.com/office/drawing/2014/main" val="33595825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#dreamcatcher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2116.5</a:t>
                      </a:r>
                    </a:p>
                  </a:txBody>
                  <a:tcPr/>
                </a:tc>
                <a:extLst>
                  <a:ext uri="{0D108BD9-81ED-4DB2-BD59-A6C34878D82A}">
                    <a16:rowId xmlns:a16="http://schemas.microsoft.com/office/drawing/2014/main" val="2771317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#beijing2022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3195.5</a:t>
                      </a:r>
                    </a:p>
                  </a:txBody>
                  <a:tcPr/>
                </a:tc>
                <a:extLst>
                  <a:ext uri="{0D108BD9-81ED-4DB2-BD59-A6C34878D82A}">
                    <a16:rowId xmlns:a16="http://schemas.microsoft.com/office/drawing/2014/main" val="822707100"/>
                  </a:ext>
                </a:extLst>
              </a:tr>
            </a:tbl>
          </a:graphicData>
        </a:graphic>
      </p:graphicFrame>
      <p:sp>
        <p:nvSpPr>
          <p:cNvPr id="4" name="Text Placeholder 3">
            <a:extLst>
              <a:ext uri="{FF2B5EF4-FFF2-40B4-BE49-F238E27FC236}">
                <a16:creationId xmlns:a16="http://schemas.microsoft.com/office/drawing/2014/main" id="{D0085E8E-2C6D-4787-8D57-70DD499EB0ED}"/>
              </a:ext>
            </a:extLst>
          </p:cNvPr>
          <p:cNvSpPr>
            <a:spLocks noGrp="1"/>
          </p:cNvSpPr>
          <p:nvPr>
            <p:ph type="body" sz="quarter" idx="14"/>
          </p:nvPr>
        </p:nvSpPr>
        <p:spPr/>
        <p:txBody>
          <a:bodyPr/>
          <a:lstStyle/>
          <a:p>
            <a:r>
              <a:rPr lang="en-US"/>
              <a:t>05/01/2022 - 05/31/2022</a:t>
            </a:r>
          </a:p>
        </p:txBody>
      </p:sp>
    </p:spTree>
    <p:extLst>
      <p:ext uri="{BB962C8B-B14F-4D97-AF65-F5344CB8AC3E}">
        <p14:creationId xmlns:p14="http://schemas.microsoft.com/office/powerpoint/2010/main" val="417139209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F84E6A-2C4A-484E-9A29-D87524C2AA1D}"/>
              </a:ext>
            </a:extLst>
          </p:cNvPr>
          <p:cNvSpPr>
            <a:spLocks noGrp="1"/>
          </p:cNvSpPr>
          <p:nvPr>
            <p:ph type="title"/>
          </p:nvPr>
        </p:nvSpPr>
        <p:spPr/>
        <p:txBody>
          <a:bodyPr/>
          <a:lstStyle/>
          <a:p>
            <a:r>
              <a:rPr lang="en-US"/>
              <a:t>Facebook Fans or Followers Total | DSV</a:t>
            </a:r>
          </a:p>
        </p:txBody>
      </p:sp>
      <p:graphicFrame>
        <p:nvGraphicFramePr>
          <p:cNvPr id="6" name="Chart Placeholder 5">
            <a:extLst>
              <a:ext uri="{FF2B5EF4-FFF2-40B4-BE49-F238E27FC236}">
                <a16:creationId xmlns:a16="http://schemas.microsoft.com/office/drawing/2014/main" id="{A0AFB314-5DAC-4808-B4C4-C323D67F6C39}"/>
              </a:ext>
            </a:extLst>
          </p:cNvPr>
          <p:cNvGraphicFramePr>
            <a:graphicFrameLocks noGrp="1"/>
          </p:cNvGraphicFramePr>
          <p:nvPr>
            <p:ph type="chart" sz="quarter" idx="13"/>
            <p:extLst>
              <p:ext uri="{D42A27DB-BD31-4B8C-83A1-F6EECF244321}">
                <p14:modId xmlns:p14="http://schemas.microsoft.com/office/powerpoint/2010/main" val="297501156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1A22ADB-C6A6-4DC1-8896-8316B6B61252}"/>
              </a:ext>
            </a:extLst>
          </p:cNvPr>
          <p:cNvSpPr>
            <a:spLocks noGrp="1"/>
          </p:cNvSpPr>
          <p:nvPr>
            <p:ph type="body" sz="quarter" idx="14"/>
          </p:nvPr>
        </p:nvSpPr>
        <p:spPr/>
        <p:txBody>
          <a:bodyPr/>
          <a:lstStyle/>
          <a:p>
            <a:r>
              <a:rPr lang="en-US"/>
              <a:t>05/01/2022 - 05/31/2022</a:t>
            </a:r>
          </a:p>
        </p:txBody>
      </p:sp>
      <p:sp>
        <p:nvSpPr>
          <p:cNvPr id="5" name="Footer Placeholder 4">
            <a:extLst>
              <a:ext uri="{FF2B5EF4-FFF2-40B4-BE49-F238E27FC236}">
                <a16:creationId xmlns:a16="http://schemas.microsoft.com/office/drawing/2014/main" id="{D2DCBCAF-A6BD-4C48-AB58-36871165BD2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1708537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CC5F20-0BA5-43A1-B9BA-0E1F8ED497BD}"/>
              </a:ext>
            </a:extLst>
          </p:cNvPr>
          <p:cNvSpPr>
            <a:spLocks noGrp="1"/>
          </p:cNvSpPr>
          <p:nvPr>
            <p:ph type="title"/>
          </p:nvPr>
        </p:nvSpPr>
        <p:spPr/>
        <p:txBody>
          <a:bodyPr/>
          <a:lstStyle/>
          <a:p>
            <a:r>
              <a:rPr lang="en-US"/>
              <a:t>Facebook Own Posts | DSV</a:t>
            </a:r>
          </a:p>
        </p:txBody>
      </p:sp>
      <p:graphicFrame>
        <p:nvGraphicFramePr>
          <p:cNvPr id="6" name="Chart Placeholder 5">
            <a:extLst>
              <a:ext uri="{FF2B5EF4-FFF2-40B4-BE49-F238E27FC236}">
                <a16:creationId xmlns:a16="http://schemas.microsoft.com/office/drawing/2014/main" id="{F33F5CAB-7D61-4565-98DD-C22FF2B90A98}"/>
              </a:ext>
            </a:extLst>
          </p:cNvPr>
          <p:cNvGraphicFramePr>
            <a:graphicFrameLocks noGrp="1"/>
          </p:cNvGraphicFramePr>
          <p:nvPr>
            <p:ph type="chart" sz="quarter" idx="13"/>
            <p:extLst>
              <p:ext uri="{D42A27DB-BD31-4B8C-83A1-F6EECF244321}">
                <p14:modId xmlns:p14="http://schemas.microsoft.com/office/powerpoint/2010/main" val="297936463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A2073A3-6EEC-407E-A140-9B5941E79796}"/>
              </a:ext>
            </a:extLst>
          </p:cNvPr>
          <p:cNvSpPr>
            <a:spLocks noGrp="1"/>
          </p:cNvSpPr>
          <p:nvPr>
            <p:ph type="body" sz="quarter" idx="14"/>
          </p:nvPr>
        </p:nvSpPr>
        <p:spPr/>
        <p:txBody>
          <a:bodyPr/>
          <a:lstStyle/>
          <a:p>
            <a:r>
              <a:rPr lang="en-US"/>
              <a:t>05/01/2022 - 05/31/2022</a:t>
            </a:r>
          </a:p>
        </p:txBody>
      </p:sp>
      <p:sp>
        <p:nvSpPr>
          <p:cNvPr id="5" name="Footer Placeholder 4">
            <a:extLst>
              <a:ext uri="{FF2B5EF4-FFF2-40B4-BE49-F238E27FC236}">
                <a16:creationId xmlns:a16="http://schemas.microsoft.com/office/drawing/2014/main" id="{4ECE6AB9-09C0-4DF9-881E-300A1B520A2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7945280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8042C5-01F6-4A0D-B80F-D422224524A6}"/>
              </a:ext>
            </a:extLst>
          </p:cNvPr>
          <p:cNvSpPr>
            <a:spLocks noGrp="1"/>
          </p:cNvSpPr>
          <p:nvPr>
            <p:ph type="title"/>
          </p:nvPr>
        </p:nvSpPr>
        <p:spPr/>
        <p:txBody>
          <a:bodyPr/>
          <a:lstStyle/>
          <a:p>
            <a:r>
              <a:rPr lang="en-US"/>
              <a:t>Facebook Interaction Rate By Post Type | DSV</a:t>
            </a:r>
          </a:p>
        </p:txBody>
      </p:sp>
      <p:graphicFrame>
        <p:nvGraphicFramePr>
          <p:cNvPr id="6" name="Chart Placeholder 5">
            <a:extLst>
              <a:ext uri="{FF2B5EF4-FFF2-40B4-BE49-F238E27FC236}">
                <a16:creationId xmlns:a16="http://schemas.microsoft.com/office/drawing/2014/main" id="{FC21DABC-4981-4352-A0A5-E5F6F4AD2772}"/>
              </a:ext>
            </a:extLst>
          </p:cNvPr>
          <p:cNvGraphicFramePr>
            <a:graphicFrameLocks noGrp="1"/>
          </p:cNvGraphicFramePr>
          <p:nvPr>
            <p:ph type="chart" sz="quarter" idx="13"/>
            <p:extLst>
              <p:ext uri="{D42A27DB-BD31-4B8C-83A1-F6EECF244321}">
                <p14:modId xmlns:p14="http://schemas.microsoft.com/office/powerpoint/2010/main" val="370085326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2C6B43A-4777-43A9-A0A1-846F1DE1D9B5}"/>
              </a:ext>
            </a:extLst>
          </p:cNvPr>
          <p:cNvSpPr>
            <a:spLocks noGrp="1"/>
          </p:cNvSpPr>
          <p:nvPr>
            <p:ph type="body" sz="quarter" idx="14"/>
          </p:nvPr>
        </p:nvSpPr>
        <p:spPr/>
        <p:txBody>
          <a:bodyPr/>
          <a:lstStyle/>
          <a:p>
            <a:r>
              <a:rPr lang="en-US"/>
              <a:t>05/01/2022 - 05/31/2022</a:t>
            </a:r>
          </a:p>
        </p:txBody>
      </p:sp>
      <p:sp>
        <p:nvSpPr>
          <p:cNvPr id="5" name="Footer Placeholder 4">
            <a:extLst>
              <a:ext uri="{FF2B5EF4-FFF2-40B4-BE49-F238E27FC236}">
                <a16:creationId xmlns:a16="http://schemas.microsoft.com/office/drawing/2014/main" id="{357A1285-DB02-4E08-A28A-9714BBD5784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5240602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CFC89A-7FCC-47CF-8567-445690E03E3D}"/>
              </a:ext>
            </a:extLst>
          </p:cNvPr>
          <p:cNvSpPr>
            <a:spLocks noGrp="1"/>
          </p:cNvSpPr>
          <p:nvPr>
            <p:ph type="title"/>
          </p:nvPr>
        </p:nvSpPr>
        <p:spPr/>
        <p:txBody>
          <a:bodyPr/>
          <a:lstStyle/>
          <a:p>
            <a:r>
              <a:rPr lang="en-US"/>
              <a:t>Facebook Interaction Rate | DSV</a:t>
            </a:r>
          </a:p>
        </p:txBody>
      </p:sp>
      <p:graphicFrame>
        <p:nvGraphicFramePr>
          <p:cNvPr id="6" name="Chart Placeholder 5">
            <a:extLst>
              <a:ext uri="{FF2B5EF4-FFF2-40B4-BE49-F238E27FC236}">
                <a16:creationId xmlns:a16="http://schemas.microsoft.com/office/drawing/2014/main" id="{DFA98FEA-73D1-47EB-BAE2-22ED55A86CCA}"/>
              </a:ext>
            </a:extLst>
          </p:cNvPr>
          <p:cNvGraphicFramePr>
            <a:graphicFrameLocks noGrp="1"/>
          </p:cNvGraphicFramePr>
          <p:nvPr>
            <p:ph type="chart" sz="quarter" idx="13"/>
            <p:extLst>
              <p:ext uri="{D42A27DB-BD31-4B8C-83A1-F6EECF244321}">
                <p14:modId xmlns:p14="http://schemas.microsoft.com/office/powerpoint/2010/main" val="268684304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0032A85-1DFB-4C72-8B9C-261D966F2EB5}"/>
              </a:ext>
            </a:extLst>
          </p:cNvPr>
          <p:cNvSpPr>
            <a:spLocks noGrp="1"/>
          </p:cNvSpPr>
          <p:nvPr>
            <p:ph type="body" sz="quarter" idx="14"/>
          </p:nvPr>
        </p:nvSpPr>
        <p:spPr/>
        <p:txBody>
          <a:bodyPr/>
          <a:lstStyle/>
          <a:p>
            <a:r>
              <a:rPr lang="en-US"/>
              <a:t>05/01/2022 - 05/31/2022</a:t>
            </a:r>
          </a:p>
        </p:txBody>
      </p:sp>
      <p:sp>
        <p:nvSpPr>
          <p:cNvPr id="5" name="Footer Placeholder 4">
            <a:extLst>
              <a:ext uri="{FF2B5EF4-FFF2-40B4-BE49-F238E27FC236}">
                <a16:creationId xmlns:a16="http://schemas.microsoft.com/office/drawing/2014/main" id="{2EE7EA47-64B5-4F19-B7C0-D6C84B7EC41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1134125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45236C-FD33-478A-9F1D-B548FE3D1DE5}"/>
              </a:ext>
            </a:extLst>
          </p:cNvPr>
          <p:cNvSpPr>
            <a:spLocks noGrp="1"/>
          </p:cNvSpPr>
          <p:nvPr>
            <p:ph type="title"/>
          </p:nvPr>
        </p:nvSpPr>
        <p:spPr/>
        <p:txBody>
          <a:bodyPr/>
          <a:lstStyle/>
          <a:p>
            <a:r>
              <a:rPr lang="en-US"/>
              <a:t>Facebook Interactions Distribution | DSV</a:t>
            </a:r>
          </a:p>
        </p:txBody>
      </p:sp>
      <p:graphicFrame>
        <p:nvGraphicFramePr>
          <p:cNvPr id="6" name="Chart Placeholder 5">
            <a:extLst>
              <a:ext uri="{FF2B5EF4-FFF2-40B4-BE49-F238E27FC236}">
                <a16:creationId xmlns:a16="http://schemas.microsoft.com/office/drawing/2014/main" id="{7A16BFB4-45E9-463E-9DFE-283362C1F13A}"/>
              </a:ext>
            </a:extLst>
          </p:cNvPr>
          <p:cNvGraphicFramePr>
            <a:graphicFrameLocks noGrp="1"/>
          </p:cNvGraphicFramePr>
          <p:nvPr>
            <p:ph type="chart" sz="quarter" idx="13"/>
            <p:extLst>
              <p:ext uri="{D42A27DB-BD31-4B8C-83A1-F6EECF244321}">
                <p14:modId xmlns:p14="http://schemas.microsoft.com/office/powerpoint/2010/main" val="245721510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957D02B-4255-42EA-9FDC-5977CBBDC2B9}"/>
              </a:ext>
            </a:extLst>
          </p:cNvPr>
          <p:cNvSpPr>
            <a:spLocks noGrp="1"/>
          </p:cNvSpPr>
          <p:nvPr>
            <p:ph type="body" sz="quarter" idx="14"/>
          </p:nvPr>
        </p:nvSpPr>
        <p:spPr/>
        <p:txBody>
          <a:bodyPr/>
          <a:lstStyle/>
          <a:p>
            <a:r>
              <a:rPr lang="en-US"/>
              <a:t>05/01/2022 - 05/31/2022</a:t>
            </a:r>
          </a:p>
        </p:txBody>
      </p:sp>
      <p:sp>
        <p:nvSpPr>
          <p:cNvPr id="5" name="Footer Placeholder 4">
            <a:extLst>
              <a:ext uri="{FF2B5EF4-FFF2-40B4-BE49-F238E27FC236}">
                <a16:creationId xmlns:a16="http://schemas.microsoft.com/office/drawing/2014/main" id="{910930B9-4FD8-458A-9CD1-0F9799F7456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7147222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A10AE7-9A32-448C-A2B3-3B42C3DA79F3}"/>
              </a:ext>
            </a:extLst>
          </p:cNvPr>
          <p:cNvSpPr>
            <a:spLocks noGrp="1"/>
          </p:cNvSpPr>
          <p:nvPr>
            <p:ph type="title"/>
          </p:nvPr>
        </p:nvSpPr>
        <p:spPr/>
        <p:txBody>
          <a:bodyPr/>
          <a:lstStyle/>
          <a:p>
            <a:r>
              <a:rPr lang="en-US"/>
              <a:t>Facebook Fans Table | DSV</a:t>
            </a:r>
          </a:p>
        </p:txBody>
      </p:sp>
      <p:graphicFrame>
        <p:nvGraphicFramePr>
          <p:cNvPr id="5" name="Table Placeholder 4">
            <a:extLst>
              <a:ext uri="{FF2B5EF4-FFF2-40B4-BE49-F238E27FC236}">
                <a16:creationId xmlns:a16="http://schemas.microsoft.com/office/drawing/2014/main" id="{2A2361D0-C6E2-4E2D-8659-57CCA586D5EC}"/>
              </a:ext>
            </a:extLst>
          </p:cNvPr>
          <p:cNvGraphicFramePr>
            <a:graphicFrameLocks noGrp="1"/>
          </p:cNvGraphicFramePr>
          <p:nvPr>
            <p:ph type="tbl" sz="quarter" idx="13"/>
            <p:extLst>
              <p:ext uri="{D42A27DB-BD31-4B8C-83A1-F6EECF244321}">
                <p14:modId xmlns:p14="http://schemas.microsoft.com/office/powerpoint/2010/main" val="28013452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584604066"/>
                    </a:ext>
                  </a:extLst>
                </a:gridCol>
                <a:gridCol w="1234440">
                  <a:extLst>
                    <a:ext uri="{9D8B030D-6E8A-4147-A177-3AD203B41FA5}">
                      <a16:colId xmlns:a16="http://schemas.microsoft.com/office/drawing/2014/main" val="3520999760"/>
                    </a:ext>
                  </a:extLst>
                </a:gridCol>
                <a:gridCol w="822960">
                  <a:extLst>
                    <a:ext uri="{9D8B030D-6E8A-4147-A177-3AD203B41FA5}">
                      <a16:colId xmlns:a16="http://schemas.microsoft.com/office/drawing/2014/main" val="1987298155"/>
                    </a:ext>
                  </a:extLst>
                </a:gridCol>
                <a:gridCol w="822960">
                  <a:extLst>
                    <a:ext uri="{9D8B030D-6E8A-4147-A177-3AD203B41FA5}">
                      <a16:colId xmlns:a16="http://schemas.microsoft.com/office/drawing/2014/main" val="2068256792"/>
                    </a:ext>
                  </a:extLst>
                </a:gridCol>
                <a:gridCol w="822960">
                  <a:extLst>
                    <a:ext uri="{9D8B030D-6E8A-4147-A177-3AD203B41FA5}">
                      <a16:colId xmlns:a16="http://schemas.microsoft.com/office/drawing/2014/main" val="4053702926"/>
                    </a:ext>
                  </a:extLst>
                </a:gridCol>
                <a:gridCol w="822960">
                  <a:extLst>
                    <a:ext uri="{9D8B030D-6E8A-4147-A177-3AD203B41FA5}">
                      <a16:colId xmlns:a16="http://schemas.microsoft.com/office/drawing/2014/main" val="1518825271"/>
                    </a:ext>
                  </a:extLst>
                </a:gridCol>
                <a:gridCol w="822960">
                  <a:extLst>
                    <a:ext uri="{9D8B030D-6E8A-4147-A177-3AD203B41FA5}">
                      <a16:colId xmlns:a16="http://schemas.microsoft.com/office/drawing/2014/main" val="537923816"/>
                    </a:ext>
                  </a:extLst>
                </a:gridCol>
                <a:gridCol w="822960">
                  <a:extLst>
                    <a:ext uri="{9D8B030D-6E8A-4147-A177-3AD203B41FA5}">
                      <a16:colId xmlns:a16="http://schemas.microsoft.com/office/drawing/2014/main" val="2389977337"/>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3 days</a:t>
                      </a:r>
                    </a:p>
                  </a:txBody>
                  <a:tcPr/>
                </a:tc>
                <a:tc>
                  <a:txBody>
                    <a:bodyPr/>
                    <a:lstStyle/>
                    <a:p>
                      <a:r>
                        <a:rPr lang="en-US" sz="1000"/>
                        <a:t>%</a:t>
                      </a:r>
                    </a:p>
                  </a:txBody>
                  <a:tcPr/>
                </a:tc>
                <a:tc>
                  <a:txBody>
                    <a:bodyPr/>
                    <a:lstStyle/>
                    <a:p>
                      <a:r>
                        <a:rPr lang="en-US" sz="1000"/>
                        <a:t>7 days</a:t>
                      </a:r>
                    </a:p>
                  </a:txBody>
                  <a:tcPr/>
                </a:tc>
                <a:tc>
                  <a:txBody>
                    <a:bodyPr/>
                    <a:lstStyle/>
                    <a:p>
                      <a:r>
                        <a:rPr lang="en-US" sz="1000"/>
                        <a:t>%</a:t>
                      </a:r>
                    </a:p>
                  </a:txBody>
                  <a:tcPr/>
                </a:tc>
                <a:tc>
                  <a:txBody>
                    <a:bodyPr/>
                    <a:lstStyle/>
                    <a:p>
                      <a:r>
                        <a:rPr lang="en-US" sz="1000"/>
                        <a:t>30 days</a:t>
                      </a:r>
                    </a:p>
                  </a:txBody>
                  <a:tcPr/>
                </a:tc>
                <a:tc>
                  <a:txBody>
                    <a:bodyPr/>
                    <a:lstStyle/>
                    <a:p>
                      <a:r>
                        <a:rPr lang="en-US" sz="1000"/>
                        <a:t>%</a:t>
                      </a:r>
                    </a:p>
                  </a:txBody>
                  <a:tcPr/>
                </a:tc>
                <a:extLst>
                  <a:ext uri="{0D108BD9-81ED-4DB2-BD59-A6C34878D82A}">
                    <a16:rowId xmlns:a16="http://schemas.microsoft.com/office/drawing/2014/main" val="2519661073"/>
                  </a:ext>
                </a:extLst>
              </a:tr>
              <a:tr h="370840">
                <a:tc>
                  <a:txBody>
                    <a:bodyPr/>
                    <a:lstStyle/>
                    <a:p>
                      <a:r>
                        <a:rPr lang="en-US" sz="1000"/>
                        <a:t>DSV Alpin</a:t>
                      </a:r>
                    </a:p>
                  </a:txBody>
                  <a:tcPr/>
                </a:tc>
                <a:tc>
                  <a:txBody>
                    <a:bodyPr/>
                    <a:lstStyle/>
                    <a:p>
                      <a:r>
                        <a:rPr lang="en-US" sz="1000"/>
                        <a:t>59909</a:t>
                      </a:r>
                    </a:p>
                  </a:txBody>
                  <a:tcPr/>
                </a:tc>
                <a:tc>
                  <a:txBody>
                    <a:bodyPr/>
                    <a:lstStyle/>
                    <a:p>
                      <a:r>
                        <a:rPr lang="en-US" sz="1000"/>
                        <a:t>-2</a:t>
                      </a:r>
                    </a:p>
                  </a:txBody>
                  <a:tcPr/>
                </a:tc>
                <a:tc>
                  <a:txBody>
                    <a:bodyPr/>
                    <a:lstStyle/>
                    <a:p>
                      <a:r>
                        <a:rPr lang="en-US" sz="1000"/>
                        <a:t>-0.0 %</a:t>
                      </a:r>
                    </a:p>
                  </a:txBody>
                  <a:tcPr/>
                </a:tc>
                <a:tc>
                  <a:txBody>
                    <a:bodyPr/>
                    <a:lstStyle/>
                    <a:p>
                      <a:r>
                        <a:rPr lang="en-US" sz="1000"/>
                        <a:t>-24</a:t>
                      </a:r>
                    </a:p>
                  </a:txBody>
                  <a:tcPr/>
                </a:tc>
                <a:tc>
                  <a:txBody>
                    <a:bodyPr/>
                    <a:lstStyle/>
                    <a:p>
                      <a:r>
                        <a:rPr lang="en-US" sz="1000"/>
                        <a:t>-0.0 %</a:t>
                      </a:r>
                    </a:p>
                  </a:txBody>
                  <a:tcPr/>
                </a:tc>
                <a:tc>
                  <a:txBody>
                    <a:bodyPr/>
                    <a:lstStyle/>
                    <a:p>
                      <a:r>
                        <a:rPr lang="en-US" sz="1000"/>
                        <a:t>-70</a:t>
                      </a:r>
                    </a:p>
                  </a:txBody>
                  <a:tcPr/>
                </a:tc>
                <a:tc>
                  <a:txBody>
                    <a:bodyPr/>
                    <a:lstStyle/>
                    <a:p>
                      <a:r>
                        <a:rPr lang="en-US" sz="1000"/>
                        <a:t>-0.1 %</a:t>
                      </a:r>
                    </a:p>
                  </a:txBody>
                  <a:tcPr/>
                </a:tc>
                <a:extLst>
                  <a:ext uri="{0D108BD9-81ED-4DB2-BD59-A6C34878D82A}">
                    <a16:rowId xmlns:a16="http://schemas.microsoft.com/office/drawing/2014/main" val="515398354"/>
                  </a:ext>
                </a:extLst>
              </a:tr>
              <a:tr h="370840">
                <a:tc>
                  <a:txBody>
                    <a:bodyPr/>
                    <a:lstStyle/>
                    <a:p>
                      <a:r>
                        <a:rPr lang="en-US" sz="1000"/>
                        <a:t>DSV Nordisch</a:t>
                      </a:r>
                    </a:p>
                  </a:txBody>
                  <a:tcPr/>
                </a:tc>
                <a:tc>
                  <a:txBody>
                    <a:bodyPr/>
                    <a:lstStyle/>
                    <a:p>
                      <a:r>
                        <a:rPr lang="en-US" sz="1000"/>
                        <a:t>74415</a:t>
                      </a:r>
                    </a:p>
                  </a:txBody>
                  <a:tcPr/>
                </a:tc>
                <a:tc>
                  <a:txBody>
                    <a:bodyPr/>
                    <a:lstStyle/>
                    <a:p>
                      <a:r>
                        <a:rPr lang="en-US" sz="1000"/>
                        <a:t>-3</a:t>
                      </a:r>
                    </a:p>
                  </a:txBody>
                  <a:tcPr/>
                </a:tc>
                <a:tc>
                  <a:txBody>
                    <a:bodyPr/>
                    <a:lstStyle/>
                    <a:p>
                      <a:r>
                        <a:rPr lang="en-US" sz="1000"/>
                        <a:t>-0.0 %</a:t>
                      </a:r>
                    </a:p>
                  </a:txBody>
                  <a:tcPr/>
                </a:tc>
                <a:tc>
                  <a:txBody>
                    <a:bodyPr/>
                    <a:lstStyle/>
                    <a:p>
                      <a:r>
                        <a:rPr lang="en-US" sz="1000"/>
                        <a:t>-30</a:t>
                      </a:r>
                    </a:p>
                  </a:txBody>
                  <a:tcPr/>
                </a:tc>
                <a:tc>
                  <a:txBody>
                    <a:bodyPr/>
                    <a:lstStyle/>
                    <a:p>
                      <a:r>
                        <a:rPr lang="en-US" sz="1000"/>
                        <a:t>-0.0 %</a:t>
                      </a:r>
                    </a:p>
                  </a:txBody>
                  <a:tcPr/>
                </a:tc>
                <a:tc>
                  <a:txBody>
                    <a:bodyPr/>
                    <a:lstStyle/>
                    <a:p>
                      <a:r>
                        <a:rPr lang="en-US" sz="1000"/>
                        <a:t>-98</a:t>
                      </a:r>
                    </a:p>
                  </a:txBody>
                  <a:tcPr/>
                </a:tc>
                <a:tc>
                  <a:txBody>
                    <a:bodyPr/>
                    <a:lstStyle/>
                    <a:p>
                      <a:r>
                        <a:rPr lang="en-US" sz="1000"/>
                        <a:t>-0.1 %</a:t>
                      </a:r>
                    </a:p>
                  </a:txBody>
                  <a:tcPr/>
                </a:tc>
                <a:extLst>
                  <a:ext uri="{0D108BD9-81ED-4DB2-BD59-A6C34878D82A}">
                    <a16:rowId xmlns:a16="http://schemas.microsoft.com/office/drawing/2014/main" val="1739764376"/>
                  </a:ext>
                </a:extLst>
              </a:tr>
              <a:tr h="370840">
                <a:tc>
                  <a:txBody>
                    <a:bodyPr/>
                    <a:lstStyle/>
                    <a:p>
                      <a:r>
                        <a:rPr lang="en-US" sz="1000"/>
                        <a:t>DSV Biathlon</a:t>
                      </a:r>
                    </a:p>
                  </a:txBody>
                  <a:tcPr/>
                </a:tc>
                <a:tc>
                  <a:txBody>
                    <a:bodyPr/>
                    <a:lstStyle/>
                    <a:p>
                      <a:r>
                        <a:rPr lang="en-US" sz="1000"/>
                        <a:t>113160</a:t>
                      </a:r>
                    </a:p>
                  </a:txBody>
                  <a:tcPr/>
                </a:tc>
                <a:tc>
                  <a:txBody>
                    <a:bodyPr/>
                    <a:lstStyle/>
                    <a:p>
                      <a:r>
                        <a:rPr lang="en-US" sz="1000"/>
                        <a:t>0</a:t>
                      </a:r>
                    </a:p>
                  </a:txBody>
                  <a:tcPr/>
                </a:tc>
                <a:tc>
                  <a:txBody>
                    <a:bodyPr/>
                    <a:lstStyle/>
                    <a:p>
                      <a:r>
                        <a:rPr lang="en-US" sz="1000"/>
                        <a:t>0.0 %</a:t>
                      </a:r>
                    </a:p>
                  </a:txBody>
                  <a:tcPr/>
                </a:tc>
                <a:tc>
                  <a:txBody>
                    <a:bodyPr/>
                    <a:lstStyle/>
                    <a:p>
                      <a:r>
                        <a:rPr lang="en-US" sz="1000"/>
                        <a:t>-26</a:t>
                      </a:r>
                    </a:p>
                  </a:txBody>
                  <a:tcPr/>
                </a:tc>
                <a:tc>
                  <a:txBody>
                    <a:bodyPr/>
                    <a:lstStyle/>
                    <a:p>
                      <a:r>
                        <a:rPr lang="en-US" sz="1000"/>
                        <a:t>-0.0 %</a:t>
                      </a:r>
                    </a:p>
                  </a:txBody>
                  <a:tcPr/>
                </a:tc>
                <a:tc>
                  <a:txBody>
                    <a:bodyPr/>
                    <a:lstStyle/>
                    <a:p>
                      <a:r>
                        <a:rPr lang="en-US" sz="1000"/>
                        <a:t>-117</a:t>
                      </a:r>
                    </a:p>
                  </a:txBody>
                  <a:tcPr/>
                </a:tc>
                <a:tc>
                  <a:txBody>
                    <a:bodyPr/>
                    <a:lstStyle/>
                    <a:p>
                      <a:r>
                        <a:rPr lang="en-US" sz="1000"/>
                        <a:t>-0.1 %</a:t>
                      </a:r>
                    </a:p>
                  </a:txBody>
                  <a:tcPr/>
                </a:tc>
                <a:extLst>
                  <a:ext uri="{0D108BD9-81ED-4DB2-BD59-A6C34878D82A}">
                    <a16:rowId xmlns:a16="http://schemas.microsoft.com/office/drawing/2014/main" val="208660420"/>
                  </a:ext>
                </a:extLst>
              </a:tr>
              <a:tr h="370840">
                <a:tc>
                  <a:txBody>
                    <a:bodyPr/>
                    <a:lstStyle/>
                    <a:p>
                      <a:r>
                        <a:rPr lang="en-US" sz="1000"/>
                        <a:t>DSV Ski &amp; Berge</a:t>
                      </a:r>
                    </a:p>
                  </a:txBody>
                  <a:tcPr/>
                </a:tc>
                <a:tc>
                  <a:txBody>
                    <a:bodyPr/>
                    <a:lstStyle/>
                    <a:p>
                      <a:r>
                        <a:rPr lang="en-US" sz="1000"/>
                        <a:t>32236</a:t>
                      </a:r>
                    </a:p>
                  </a:txBody>
                  <a:tcPr/>
                </a:tc>
                <a:tc>
                  <a:txBody>
                    <a:bodyPr/>
                    <a:lstStyle/>
                    <a:p>
                      <a:r>
                        <a:rPr lang="en-US" sz="1000"/>
                        <a:t>-4</a:t>
                      </a:r>
                    </a:p>
                  </a:txBody>
                  <a:tcPr/>
                </a:tc>
                <a:tc>
                  <a:txBody>
                    <a:bodyPr/>
                    <a:lstStyle/>
                    <a:p>
                      <a:r>
                        <a:rPr lang="en-US" sz="1000"/>
                        <a:t>-0.0 %</a:t>
                      </a:r>
                    </a:p>
                  </a:txBody>
                  <a:tcPr/>
                </a:tc>
                <a:tc>
                  <a:txBody>
                    <a:bodyPr/>
                    <a:lstStyle/>
                    <a:p>
                      <a:r>
                        <a:rPr lang="en-US" sz="1000"/>
                        <a:t>-21</a:t>
                      </a:r>
                    </a:p>
                  </a:txBody>
                  <a:tcPr/>
                </a:tc>
                <a:tc>
                  <a:txBody>
                    <a:bodyPr/>
                    <a:lstStyle/>
                    <a:p>
                      <a:r>
                        <a:rPr lang="en-US" sz="1000"/>
                        <a:t>-0.1 %</a:t>
                      </a:r>
                    </a:p>
                  </a:txBody>
                  <a:tcPr/>
                </a:tc>
                <a:tc>
                  <a:txBody>
                    <a:bodyPr/>
                    <a:lstStyle/>
                    <a:p>
                      <a:r>
                        <a:rPr lang="en-US" sz="1000"/>
                        <a:t>-65</a:t>
                      </a:r>
                    </a:p>
                  </a:txBody>
                  <a:tcPr/>
                </a:tc>
                <a:tc>
                  <a:txBody>
                    <a:bodyPr/>
                    <a:lstStyle/>
                    <a:p>
                      <a:r>
                        <a:rPr lang="en-US" sz="1000"/>
                        <a:t>-0.2 %</a:t>
                      </a:r>
                    </a:p>
                  </a:txBody>
                  <a:tcPr/>
                </a:tc>
                <a:extLst>
                  <a:ext uri="{0D108BD9-81ED-4DB2-BD59-A6C34878D82A}">
                    <a16:rowId xmlns:a16="http://schemas.microsoft.com/office/drawing/2014/main" val="2523706517"/>
                  </a:ext>
                </a:extLst>
              </a:tr>
            </a:tbl>
          </a:graphicData>
        </a:graphic>
      </p:graphicFrame>
      <p:sp>
        <p:nvSpPr>
          <p:cNvPr id="4" name="Text Placeholder 3">
            <a:extLst>
              <a:ext uri="{FF2B5EF4-FFF2-40B4-BE49-F238E27FC236}">
                <a16:creationId xmlns:a16="http://schemas.microsoft.com/office/drawing/2014/main" id="{42602610-FE04-4887-861F-CA82235EB1C9}"/>
              </a:ext>
            </a:extLst>
          </p:cNvPr>
          <p:cNvSpPr>
            <a:spLocks noGrp="1"/>
          </p:cNvSpPr>
          <p:nvPr>
            <p:ph type="body" sz="quarter" idx="14"/>
          </p:nvPr>
        </p:nvSpPr>
        <p:spPr/>
        <p:txBody>
          <a:bodyPr/>
          <a:lstStyle/>
          <a:p>
            <a:r>
              <a:rPr lang="en-US"/>
              <a:t>05/01/2022 - 05/31/2022</a:t>
            </a:r>
          </a:p>
        </p:txBody>
      </p:sp>
    </p:spTree>
    <p:extLst>
      <p:ext uri="{BB962C8B-B14F-4D97-AF65-F5344CB8AC3E}">
        <p14:creationId xmlns:p14="http://schemas.microsoft.com/office/powerpoint/2010/main" val="50385411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BFCFA2-FB7E-4275-9D51-A82B89F81CDE}"/>
              </a:ext>
            </a:extLst>
          </p:cNvPr>
          <p:cNvSpPr>
            <a:spLocks noGrp="1"/>
          </p:cNvSpPr>
          <p:nvPr>
            <p:ph type="title"/>
          </p:nvPr>
        </p:nvSpPr>
        <p:spPr/>
        <p:txBody>
          <a:bodyPr/>
          <a:lstStyle/>
          <a:p>
            <a:r>
              <a:rPr lang="en-US"/>
              <a:t>Facebook Reach | DSV</a:t>
            </a:r>
          </a:p>
        </p:txBody>
      </p:sp>
      <p:graphicFrame>
        <p:nvGraphicFramePr>
          <p:cNvPr id="6" name="Chart Placeholder 5">
            <a:extLst>
              <a:ext uri="{FF2B5EF4-FFF2-40B4-BE49-F238E27FC236}">
                <a16:creationId xmlns:a16="http://schemas.microsoft.com/office/drawing/2014/main" id="{C877BB19-E8B3-4E88-BFF3-0ECB461BC238}"/>
              </a:ext>
            </a:extLst>
          </p:cNvPr>
          <p:cNvGraphicFramePr>
            <a:graphicFrameLocks noGrp="1"/>
          </p:cNvGraphicFramePr>
          <p:nvPr>
            <p:ph type="chart" sz="quarter" idx="13"/>
            <p:extLst>
              <p:ext uri="{D42A27DB-BD31-4B8C-83A1-F6EECF244321}">
                <p14:modId xmlns:p14="http://schemas.microsoft.com/office/powerpoint/2010/main" val="288977598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354472E-9B95-425B-8ED1-88D8346A7430}"/>
              </a:ext>
            </a:extLst>
          </p:cNvPr>
          <p:cNvSpPr>
            <a:spLocks noGrp="1"/>
          </p:cNvSpPr>
          <p:nvPr>
            <p:ph type="body" sz="quarter" idx="14"/>
          </p:nvPr>
        </p:nvSpPr>
        <p:spPr/>
        <p:txBody>
          <a:bodyPr/>
          <a:lstStyle/>
          <a:p>
            <a:r>
              <a:rPr lang="en-US"/>
              <a:t>05/01/2022 - 05/31/2022</a:t>
            </a:r>
          </a:p>
        </p:txBody>
      </p:sp>
      <p:sp>
        <p:nvSpPr>
          <p:cNvPr id="5" name="Footer Placeholder 4">
            <a:extLst>
              <a:ext uri="{FF2B5EF4-FFF2-40B4-BE49-F238E27FC236}">
                <a16:creationId xmlns:a16="http://schemas.microsoft.com/office/drawing/2014/main" id="{79859A08-C6B7-492E-99C5-EE35B06D793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9362081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3CE7A4-7C98-4038-89C2-FD02F57C37DE}"/>
              </a:ext>
            </a:extLst>
          </p:cNvPr>
          <p:cNvSpPr>
            <a:spLocks noGrp="1"/>
          </p:cNvSpPr>
          <p:nvPr>
            <p:ph type="title"/>
          </p:nvPr>
        </p:nvSpPr>
        <p:spPr/>
        <p:txBody>
          <a:bodyPr/>
          <a:lstStyle/>
          <a:p>
            <a:r>
              <a:rPr lang="en-US"/>
              <a:t>Facebook Impressions | DSV</a:t>
            </a:r>
          </a:p>
        </p:txBody>
      </p:sp>
      <p:graphicFrame>
        <p:nvGraphicFramePr>
          <p:cNvPr id="6" name="Chart Placeholder 5">
            <a:extLst>
              <a:ext uri="{FF2B5EF4-FFF2-40B4-BE49-F238E27FC236}">
                <a16:creationId xmlns:a16="http://schemas.microsoft.com/office/drawing/2014/main" id="{2E212985-A105-4E76-BB96-609A1D12E413}"/>
              </a:ext>
            </a:extLst>
          </p:cNvPr>
          <p:cNvGraphicFramePr>
            <a:graphicFrameLocks noGrp="1"/>
          </p:cNvGraphicFramePr>
          <p:nvPr>
            <p:ph type="chart" sz="quarter" idx="13"/>
            <p:extLst>
              <p:ext uri="{D42A27DB-BD31-4B8C-83A1-F6EECF244321}">
                <p14:modId xmlns:p14="http://schemas.microsoft.com/office/powerpoint/2010/main" val="287596139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ECCA611-DEB9-4C6F-81D5-603E97995834}"/>
              </a:ext>
            </a:extLst>
          </p:cNvPr>
          <p:cNvSpPr>
            <a:spLocks noGrp="1"/>
          </p:cNvSpPr>
          <p:nvPr>
            <p:ph type="body" sz="quarter" idx="14"/>
          </p:nvPr>
        </p:nvSpPr>
        <p:spPr/>
        <p:txBody>
          <a:bodyPr/>
          <a:lstStyle/>
          <a:p>
            <a:r>
              <a:rPr lang="en-US"/>
              <a:t>05/01/2022 - 05/31/2022</a:t>
            </a:r>
          </a:p>
        </p:txBody>
      </p:sp>
      <p:sp>
        <p:nvSpPr>
          <p:cNvPr id="5" name="Footer Placeholder 4">
            <a:extLst>
              <a:ext uri="{FF2B5EF4-FFF2-40B4-BE49-F238E27FC236}">
                <a16:creationId xmlns:a16="http://schemas.microsoft.com/office/drawing/2014/main" id="{11E5BFE3-405C-431B-A4D1-7CD53245111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5136826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D1FF65-A3C2-4844-BE6D-D4E2E7E5ACBF}"/>
              </a:ext>
            </a:extLst>
          </p:cNvPr>
          <p:cNvSpPr>
            <a:spLocks noGrp="1"/>
          </p:cNvSpPr>
          <p:nvPr>
            <p:ph type="title"/>
          </p:nvPr>
        </p:nvSpPr>
        <p:spPr/>
        <p:txBody>
          <a:bodyPr/>
          <a:lstStyle/>
          <a:p>
            <a:r>
              <a:rPr lang="en-US"/>
              <a:t>Instagram Posts Table | DSV - 1 of 15</a:t>
            </a:r>
          </a:p>
        </p:txBody>
      </p:sp>
      <p:graphicFrame>
        <p:nvGraphicFramePr>
          <p:cNvPr id="5" name="Table Placeholder 4">
            <a:extLst>
              <a:ext uri="{FF2B5EF4-FFF2-40B4-BE49-F238E27FC236}">
                <a16:creationId xmlns:a16="http://schemas.microsoft.com/office/drawing/2014/main" id="{463072D5-56A7-43CD-BE1C-AB862BF3527F}"/>
              </a:ext>
            </a:extLst>
          </p:cNvPr>
          <p:cNvGraphicFramePr>
            <a:graphicFrameLocks noGrp="1"/>
          </p:cNvGraphicFramePr>
          <p:nvPr>
            <p:ph type="tbl" sz="quarter" idx="13"/>
            <p:extLst>
              <p:ext uri="{D42A27DB-BD31-4B8C-83A1-F6EECF244321}">
                <p14:modId xmlns:p14="http://schemas.microsoft.com/office/powerpoint/2010/main" val="34050405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896479823"/>
                    </a:ext>
                  </a:extLst>
                </a:gridCol>
                <a:gridCol w="658368">
                  <a:extLst>
                    <a:ext uri="{9D8B030D-6E8A-4147-A177-3AD203B41FA5}">
                      <a16:colId xmlns:a16="http://schemas.microsoft.com/office/drawing/2014/main" val="4138583207"/>
                    </a:ext>
                  </a:extLst>
                </a:gridCol>
                <a:gridCol w="658368">
                  <a:extLst>
                    <a:ext uri="{9D8B030D-6E8A-4147-A177-3AD203B41FA5}">
                      <a16:colId xmlns:a16="http://schemas.microsoft.com/office/drawing/2014/main" val="23738716"/>
                    </a:ext>
                  </a:extLst>
                </a:gridCol>
                <a:gridCol w="658368">
                  <a:extLst>
                    <a:ext uri="{9D8B030D-6E8A-4147-A177-3AD203B41FA5}">
                      <a16:colId xmlns:a16="http://schemas.microsoft.com/office/drawing/2014/main" val="3753344192"/>
                    </a:ext>
                  </a:extLst>
                </a:gridCol>
                <a:gridCol w="658368">
                  <a:extLst>
                    <a:ext uri="{9D8B030D-6E8A-4147-A177-3AD203B41FA5}">
                      <a16:colId xmlns:a16="http://schemas.microsoft.com/office/drawing/2014/main" val="3249747021"/>
                    </a:ext>
                  </a:extLst>
                </a:gridCol>
                <a:gridCol w="658368">
                  <a:extLst>
                    <a:ext uri="{9D8B030D-6E8A-4147-A177-3AD203B41FA5}">
                      <a16:colId xmlns:a16="http://schemas.microsoft.com/office/drawing/2014/main" val="3719682347"/>
                    </a:ext>
                  </a:extLst>
                </a:gridCol>
                <a:gridCol w="658368">
                  <a:extLst>
                    <a:ext uri="{9D8B030D-6E8A-4147-A177-3AD203B41FA5}">
                      <a16:colId xmlns:a16="http://schemas.microsoft.com/office/drawing/2014/main" val="4167215757"/>
                    </a:ext>
                  </a:extLst>
                </a:gridCol>
                <a:gridCol w="658368">
                  <a:extLst>
                    <a:ext uri="{9D8B030D-6E8A-4147-A177-3AD203B41FA5}">
                      <a16:colId xmlns:a16="http://schemas.microsoft.com/office/drawing/2014/main" val="3223061119"/>
                    </a:ext>
                  </a:extLst>
                </a:gridCol>
                <a:gridCol w="658368">
                  <a:extLst>
                    <a:ext uri="{9D8B030D-6E8A-4147-A177-3AD203B41FA5}">
                      <a16:colId xmlns:a16="http://schemas.microsoft.com/office/drawing/2014/main" val="69244265"/>
                    </a:ext>
                  </a:extLst>
                </a:gridCol>
                <a:gridCol w="658368">
                  <a:extLst>
                    <a:ext uri="{9D8B030D-6E8A-4147-A177-3AD203B41FA5}">
                      <a16:colId xmlns:a16="http://schemas.microsoft.com/office/drawing/2014/main" val="2629314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4228654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dsv_alpin - 2022-05-31 15:36:23</a:t>
                      </a:r>
                      <a:r>
                        <a:rPr kumimoji="0" lang="en-US" sz="1000" b="0" i="0" u="none" strike="noStrike" kern="1200" cap="none" spc="0" normalizeH="0" baseline="0" noProof="0">
                          <a:ln>
                            <a:noFill/>
                          </a:ln>
                          <a:solidFill>
                            <a:prstClr val="black"/>
                          </a:solidFill>
                          <a:effectLst/>
                          <a:uLnTx/>
                          <a:uFillTx/>
                          <a:latin typeface="+mn-lt"/>
                          <a:ea typeface="+mn-ea"/>
                          <a:cs typeface="+mn-cs"/>
                        </a:rPr>
                        <a:t>
 A message from @stefan_luitz! ✉️ Die ersten Trainingsläufe in den Toren sind absolviert. Der Countdown läuft: Noch 145 Tage bis zum Weltcupauftakt in Sölden. 😮💪 #SkiDeutschland #skialpin #soelden #worldcup #newseason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06/23/2022 00:13:26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16697</a:t>
                      </a:r>
                    </a:p>
                  </a:txBody>
                  <a:tcPr/>
                </a:tc>
                <a:extLst>
                  <a:ext uri="{0D108BD9-81ED-4DB2-BD59-A6C34878D82A}">
                    <a16:rowId xmlns:a16="http://schemas.microsoft.com/office/drawing/2014/main" val="40899840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dsv_biathlon - 2022-05-31 14:41:22</a:t>
                      </a:r>
                      <a:r>
                        <a:rPr kumimoji="0" lang="en-US" sz="1000" b="0" i="0" u="none" strike="noStrike" kern="1200" cap="none" spc="0" normalizeH="0" baseline="0" noProof="0">
                          <a:ln>
                            <a:noFill/>
                          </a:ln>
                          <a:solidFill>
                            <a:prstClr val="black"/>
                          </a:solidFill>
                          <a:effectLst/>
                          <a:uLnTx/>
                          <a:uFillTx/>
                          <a:latin typeface="+mn-lt"/>
                          <a:ea typeface="+mn-ea"/>
                          <a:cs typeface="+mn-cs"/>
                        </a:rPr>
                        <a:t>
 From wheels to weapons! 🚵👉🎯 Nach ihrem Radlehrgang auf Mallorca sind unsere Herren inzwischen zurück in der Heimat und trainieren an ihren jeweiligen Stützpunkten weiter. 👁 #SkiDeutschland #biathlon #shootingrange #proneshooting #ruhpolding @jokuehn @philippnawrathbiathlon 📷: @k_voigt_fotografie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06/23/2022 06:14:51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22028</a:t>
                      </a:r>
                    </a:p>
                  </a:txBody>
                  <a:tcPr/>
                </a:tc>
                <a:extLst>
                  <a:ext uri="{0D108BD9-81ED-4DB2-BD59-A6C34878D82A}">
                    <a16:rowId xmlns:a16="http://schemas.microsoft.com/office/drawing/2014/main" val="1330971009"/>
                  </a:ext>
                </a:extLst>
              </a:tr>
            </a:tbl>
          </a:graphicData>
        </a:graphic>
      </p:graphicFrame>
      <p:sp>
        <p:nvSpPr>
          <p:cNvPr id="4" name="Text Placeholder 3">
            <a:extLst>
              <a:ext uri="{FF2B5EF4-FFF2-40B4-BE49-F238E27FC236}">
                <a16:creationId xmlns:a16="http://schemas.microsoft.com/office/drawing/2014/main" id="{8438078F-7D1C-4289-8DD7-6D8E4E45B526}"/>
              </a:ext>
            </a:extLst>
          </p:cNvPr>
          <p:cNvSpPr>
            <a:spLocks noGrp="1"/>
          </p:cNvSpPr>
          <p:nvPr>
            <p:ph type="body" sz="quarter" idx="14"/>
          </p:nvPr>
        </p:nvSpPr>
        <p:spPr/>
        <p:txBody>
          <a:bodyPr/>
          <a:lstStyle/>
          <a:p>
            <a:r>
              <a:rPr lang="en-US"/>
              <a:t>05/01/2022 - 05/31/2022</a:t>
            </a:r>
          </a:p>
        </p:txBody>
      </p:sp>
    </p:spTree>
    <p:extLst>
      <p:ext uri="{BB962C8B-B14F-4D97-AF65-F5344CB8AC3E}">
        <p14:creationId xmlns:p14="http://schemas.microsoft.com/office/powerpoint/2010/main" val="80896743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52891A-6CAB-4AAB-9E3E-853688158763}"/>
              </a:ext>
            </a:extLst>
          </p:cNvPr>
          <p:cNvSpPr>
            <a:spLocks noGrp="1"/>
          </p:cNvSpPr>
          <p:nvPr>
            <p:ph type="title"/>
          </p:nvPr>
        </p:nvSpPr>
        <p:spPr/>
        <p:txBody>
          <a:bodyPr/>
          <a:lstStyle/>
          <a:p>
            <a:r>
              <a:rPr lang="en-US"/>
              <a:t>Instagram Posts Table | DSV - 2 of 15</a:t>
            </a:r>
          </a:p>
        </p:txBody>
      </p:sp>
      <p:graphicFrame>
        <p:nvGraphicFramePr>
          <p:cNvPr id="5" name="Table Placeholder 4">
            <a:extLst>
              <a:ext uri="{FF2B5EF4-FFF2-40B4-BE49-F238E27FC236}">
                <a16:creationId xmlns:a16="http://schemas.microsoft.com/office/drawing/2014/main" id="{617C5689-8412-4940-868D-6C0FEF281C8C}"/>
              </a:ext>
            </a:extLst>
          </p:cNvPr>
          <p:cNvGraphicFramePr>
            <a:graphicFrameLocks noGrp="1"/>
          </p:cNvGraphicFramePr>
          <p:nvPr>
            <p:ph type="tbl" sz="quarter" idx="13"/>
            <p:extLst>
              <p:ext uri="{D42A27DB-BD31-4B8C-83A1-F6EECF244321}">
                <p14:modId xmlns:p14="http://schemas.microsoft.com/office/powerpoint/2010/main" val="36913434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667988517"/>
                    </a:ext>
                  </a:extLst>
                </a:gridCol>
                <a:gridCol w="658368">
                  <a:extLst>
                    <a:ext uri="{9D8B030D-6E8A-4147-A177-3AD203B41FA5}">
                      <a16:colId xmlns:a16="http://schemas.microsoft.com/office/drawing/2014/main" val="685147382"/>
                    </a:ext>
                  </a:extLst>
                </a:gridCol>
                <a:gridCol w="658368">
                  <a:extLst>
                    <a:ext uri="{9D8B030D-6E8A-4147-A177-3AD203B41FA5}">
                      <a16:colId xmlns:a16="http://schemas.microsoft.com/office/drawing/2014/main" val="1141555183"/>
                    </a:ext>
                  </a:extLst>
                </a:gridCol>
                <a:gridCol w="658368">
                  <a:extLst>
                    <a:ext uri="{9D8B030D-6E8A-4147-A177-3AD203B41FA5}">
                      <a16:colId xmlns:a16="http://schemas.microsoft.com/office/drawing/2014/main" val="439608337"/>
                    </a:ext>
                  </a:extLst>
                </a:gridCol>
                <a:gridCol w="658368">
                  <a:extLst>
                    <a:ext uri="{9D8B030D-6E8A-4147-A177-3AD203B41FA5}">
                      <a16:colId xmlns:a16="http://schemas.microsoft.com/office/drawing/2014/main" val="960066271"/>
                    </a:ext>
                  </a:extLst>
                </a:gridCol>
                <a:gridCol w="658368">
                  <a:extLst>
                    <a:ext uri="{9D8B030D-6E8A-4147-A177-3AD203B41FA5}">
                      <a16:colId xmlns:a16="http://schemas.microsoft.com/office/drawing/2014/main" val="333921200"/>
                    </a:ext>
                  </a:extLst>
                </a:gridCol>
                <a:gridCol w="658368">
                  <a:extLst>
                    <a:ext uri="{9D8B030D-6E8A-4147-A177-3AD203B41FA5}">
                      <a16:colId xmlns:a16="http://schemas.microsoft.com/office/drawing/2014/main" val="482636694"/>
                    </a:ext>
                  </a:extLst>
                </a:gridCol>
                <a:gridCol w="658368">
                  <a:extLst>
                    <a:ext uri="{9D8B030D-6E8A-4147-A177-3AD203B41FA5}">
                      <a16:colId xmlns:a16="http://schemas.microsoft.com/office/drawing/2014/main" val="1320012507"/>
                    </a:ext>
                  </a:extLst>
                </a:gridCol>
                <a:gridCol w="658368">
                  <a:extLst>
                    <a:ext uri="{9D8B030D-6E8A-4147-A177-3AD203B41FA5}">
                      <a16:colId xmlns:a16="http://schemas.microsoft.com/office/drawing/2014/main" val="2055425066"/>
                    </a:ext>
                  </a:extLst>
                </a:gridCol>
                <a:gridCol w="658368">
                  <a:extLst>
                    <a:ext uri="{9D8B030D-6E8A-4147-A177-3AD203B41FA5}">
                      <a16:colId xmlns:a16="http://schemas.microsoft.com/office/drawing/2014/main" val="20130175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5684958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dsv_nordisch - 2022-05-31 11:19:59</a:t>
                      </a:r>
                      <a:r>
                        <a:rPr kumimoji="0" lang="en-US" sz="1000" b="0" i="0" u="none" strike="noStrike" kern="1200" cap="none" spc="0" normalizeH="0" baseline="0" noProof="0">
                          <a:ln>
                            <a:noFill/>
                          </a:ln>
                          <a:solidFill>
                            <a:prstClr val="black"/>
                          </a:solidFill>
                          <a:effectLst/>
                          <a:uLnTx/>
                          <a:uFillTx/>
                          <a:latin typeface="+mn-lt"/>
                          <a:ea typeface="+mn-ea"/>
                          <a:cs typeface="+mn-cs"/>
                        </a:rPr>
                        <a:t>
 Girl gang! 🤜🤛 Mit 13 Damen und 6 Trainern waren unsere Kombiniererinnen zum Kickoff-Trainingslehrgang in Rastbüchl. So viel geballte Frauenpower sehen wir doch gerne. 🤩 #SkiDeutschland #fisnordiccombined #nordischekombination #girlpower #squadgoals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06/23/2022 06:14:48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27171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25585</a:t>
                      </a:r>
                    </a:p>
                  </a:txBody>
                  <a:tcPr/>
                </a:tc>
                <a:extLst>
                  <a:ext uri="{0D108BD9-81ED-4DB2-BD59-A6C34878D82A}">
                    <a16:rowId xmlns:a16="http://schemas.microsoft.com/office/drawing/2014/main" val="1362964950"/>
                  </a:ext>
                </a:extLst>
              </a:tr>
            </a:tbl>
          </a:graphicData>
        </a:graphic>
      </p:graphicFrame>
      <p:sp>
        <p:nvSpPr>
          <p:cNvPr id="4" name="Text Placeholder 3">
            <a:extLst>
              <a:ext uri="{FF2B5EF4-FFF2-40B4-BE49-F238E27FC236}">
                <a16:creationId xmlns:a16="http://schemas.microsoft.com/office/drawing/2014/main" id="{BE53B485-CE5E-4349-B1A5-F056F65174E5}"/>
              </a:ext>
            </a:extLst>
          </p:cNvPr>
          <p:cNvSpPr>
            <a:spLocks noGrp="1"/>
          </p:cNvSpPr>
          <p:nvPr>
            <p:ph type="body" sz="quarter" idx="14"/>
          </p:nvPr>
        </p:nvSpPr>
        <p:spPr/>
        <p:txBody>
          <a:bodyPr/>
          <a:lstStyle/>
          <a:p>
            <a:r>
              <a:rPr lang="en-US"/>
              <a:t>05/01/2022 - 05/31/2022</a:t>
            </a:r>
          </a:p>
        </p:txBody>
      </p:sp>
    </p:spTree>
    <p:extLst>
      <p:ext uri="{BB962C8B-B14F-4D97-AF65-F5344CB8AC3E}">
        <p14:creationId xmlns:p14="http://schemas.microsoft.com/office/powerpoint/2010/main" val="377176928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0EEEFF-5DA8-41AE-A09F-D90E92F0196A}"/>
              </a:ext>
            </a:extLst>
          </p:cNvPr>
          <p:cNvSpPr>
            <a:spLocks noGrp="1"/>
          </p:cNvSpPr>
          <p:nvPr>
            <p:ph type="title"/>
          </p:nvPr>
        </p:nvSpPr>
        <p:spPr/>
        <p:txBody>
          <a:bodyPr/>
          <a:lstStyle/>
          <a:p>
            <a:r>
              <a:rPr lang="en-US"/>
              <a:t>Instagram Posts Table | DSV - 3 of 15</a:t>
            </a:r>
          </a:p>
        </p:txBody>
      </p:sp>
      <p:graphicFrame>
        <p:nvGraphicFramePr>
          <p:cNvPr id="5" name="Table Placeholder 4">
            <a:extLst>
              <a:ext uri="{FF2B5EF4-FFF2-40B4-BE49-F238E27FC236}">
                <a16:creationId xmlns:a16="http://schemas.microsoft.com/office/drawing/2014/main" id="{11DCA753-9C42-429A-ADAC-CE503896E622}"/>
              </a:ext>
            </a:extLst>
          </p:cNvPr>
          <p:cNvGraphicFramePr>
            <a:graphicFrameLocks noGrp="1"/>
          </p:cNvGraphicFramePr>
          <p:nvPr>
            <p:ph type="tbl" sz="quarter" idx="13"/>
            <p:extLst>
              <p:ext uri="{D42A27DB-BD31-4B8C-83A1-F6EECF244321}">
                <p14:modId xmlns:p14="http://schemas.microsoft.com/office/powerpoint/2010/main" val="17155806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512216669"/>
                    </a:ext>
                  </a:extLst>
                </a:gridCol>
                <a:gridCol w="658368">
                  <a:extLst>
                    <a:ext uri="{9D8B030D-6E8A-4147-A177-3AD203B41FA5}">
                      <a16:colId xmlns:a16="http://schemas.microsoft.com/office/drawing/2014/main" val="1699656623"/>
                    </a:ext>
                  </a:extLst>
                </a:gridCol>
                <a:gridCol w="658368">
                  <a:extLst>
                    <a:ext uri="{9D8B030D-6E8A-4147-A177-3AD203B41FA5}">
                      <a16:colId xmlns:a16="http://schemas.microsoft.com/office/drawing/2014/main" val="758657038"/>
                    </a:ext>
                  </a:extLst>
                </a:gridCol>
                <a:gridCol w="658368">
                  <a:extLst>
                    <a:ext uri="{9D8B030D-6E8A-4147-A177-3AD203B41FA5}">
                      <a16:colId xmlns:a16="http://schemas.microsoft.com/office/drawing/2014/main" val="580082955"/>
                    </a:ext>
                  </a:extLst>
                </a:gridCol>
                <a:gridCol w="658368">
                  <a:extLst>
                    <a:ext uri="{9D8B030D-6E8A-4147-A177-3AD203B41FA5}">
                      <a16:colId xmlns:a16="http://schemas.microsoft.com/office/drawing/2014/main" val="433112600"/>
                    </a:ext>
                  </a:extLst>
                </a:gridCol>
                <a:gridCol w="658368">
                  <a:extLst>
                    <a:ext uri="{9D8B030D-6E8A-4147-A177-3AD203B41FA5}">
                      <a16:colId xmlns:a16="http://schemas.microsoft.com/office/drawing/2014/main" val="890627184"/>
                    </a:ext>
                  </a:extLst>
                </a:gridCol>
                <a:gridCol w="658368">
                  <a:extLst>
                    <a:ext uri="{9D8B030D-6E8A-4147-A177-3AD203B41FA5}">
                      <a16:colId xmlns:a16="http://schemas.microsoft.com/office/drawing/2014/main" val="2608920477"/>
                    </a:ext>
                  </a:extLst>
                </a:gridCol>
                <a:gridCol w="658368">
                  <a:extLst>
                    <a:ext uri="{9D8B030D-6E8A-4147-A177-3AD203B41FA5}">
                      <a16:colId xmlns:a16="http://schemas.microsoft.com/office/drawing/2014/main" val="1309276997"/>
                    </a:ext>
                  </a:extLst>
                </a:gridCol>
                <a:gridCol w="658368">
                  <a:extLst>
                    <a:ext uri="{9D8B030D-6E8A-4147-A177-3AD203B41FA5}">
                      <a16:colId xmlns:a16="http://schemas.microsoft.com/office/drawing/2014/main" val="3511416227"/>
                    </a:ext>
                  </a:extLst>
                </a:gridCol>
                <a:gridCol w="658368">
                  <a:extLst>
                    <a:ext uri="{9D8B030D-6E8A-4147-A177-3AD203B41FA5}">
                      <a16:colId xmlns:a16="http://schemas.microsoft.com/office/drawing/2014/main" val="14287750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21333883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dsv_biathlon - 2022-05-30 10:53:40</a:t>
                      </a:r>
                      <a:r>
                        <a:rPr kumimoji="0" lang="de-DE" sz="1000" b="0" i="0" u="none" strike="noStrike" kern="1200" cap="none" spc="0" normalizeH="0" baseline="0" noProof="0">
                          <a:ln>
                            <a:noFill/>
                          </a:ln>
                          <a:solidFill>
                            <a:prstClr val="black"/>
                          </a:solidFill>
                          <a:effectLst/>
                          <a:uLnTx/>
                          <a:uFillTx/>
                          <a:latin typeface="+mn-lt"/>
                          <a:ea typeface="+mn-ea"/>
                          <a:cs typeface="+mn-cs"/>
                        </a:rPr>
                        <a:t>
 Looking back, moving forward! ↔️ Was für eine Saison für unsere Perspektivathleten - kleine und große Meilensteine auf dem Weg in den Weltcup oder sogar ganz bis hin nach Peking geben unserem #DKBKaderMitPerspektive Rückenwind zum Sommerstart. Wir sind gespannt, wo die Reise von hier aus hingeht. 🛣 #SkiDeutschland #biathlon #daskannbank #geldverbesserer #oneteamonedream #wereonourway 
Einfach mal die Perspektive ändern! - @dkb.de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06/23/2022 06:14:51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36433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25623</a:t>
                      </a:r>
                    </a:p>
                  </a:txBody>
                  <a:tcPr/>
                </a:tc>
                <a:extLst>
                  <a:ext uri="{0D108BD9-81ED-4DB2-BD59-A6C34878D82A}">
                    <a16:rowId xmlns:a16="http://schemas.microsoft.com/office/drawing/2014/main" val="763194790"/>
                  </a:ext>
                </a:extLst>
              </a:tr>
            </a:tbl>
          </a:graphicData>
        </a:graphic>
      </p:graphicFrame>
      <p:sp>
        <p:nvSpPr>
          <p:cNvPr id="4" name="Text Placeholder 3">
            <a:extLst>
              <a:ext uri="{FF2B5EF4-FFF2-40B4-BE49-F238E27FC236}">
                <a16:creationId xmlns:a16="http://schemas.microsoft.com/office/drawing/2014/main" id="{11555D99-E6EE-4791-98E8-2446CC0912C1}"/>
              </a:ext>
            </a:extLst>
          </p:cNvPr>
          <p:cNvSpPr>
            <a:spLocks noGrp="1"/>
          </p:cNvSpPr>
          <p:nvPr>
            <p:ph type="body" sz="quarter" idx="14"/>
          </p:nvPr>
        </p:nvSpPr>
        <p:spPr/>
        <p:txBody>
          <a:bodyPr/>
          <a:lstStyle/>
          <a:p>
            <a:r>
              <a:rPr lang="en-US"/>
              <a:t>05/01/2022 - 05/31/2022</a:t>
            </a:r>
          </a:p>
        </p:txBody>
      </p:sp>
    </p:spTree>
    <p:extLst>
      <p:ext uri="{BB962C8B-B14F-4D97-AF65-F5344CB8AC3E}">
        <p14:creationId xmlns:p14="http://schemas.microsoft.com/office/powerpoint/2010/main" val="74009044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460F44-AAE5-4BC1-A41F-ED65E6C53A94}"/>
              </a:ext>
            </a:extLst>
          </p:cNvPr>
          <p:cNvSpPr>
            <a:spLocks noGrp="1"/>
          </p:cNvSpPr>
          <p:nvPr>
            <p:ph type="title"/>
          </p:nvPr>
        </p:nvSpPr>
        <p:spPr/>
        <p:txBody>
          <a:bodyPr/>
          <a:lstStyle/>
          <a:p>
            <a:r>
              <a:rPr lang="en-US"/>
              <a:t>Instagram Posts Table | DSV - 4 of 15</a:t>
            </a:r>
          </a:p>
        </p:txBody>
      </p:sp>
      <p:graphicFrame>
        <p:nvGraphicFramePr>
          <p:cNvPr id="5" name="Table Placeholder 4">
            <a:extLst>
              <a:ext uri="{FF2B5EF4-FFF2-40B4-BE49-F238E27FC236}">
                <a16:creationId xmlns:a16="http://schemas.microsoft.com/office/drawing/2014/main" id="{B47D7EE1-AFBE-4C9A-A850-06C4BF2205DB}"/>
              </a:ext>
            </a:extLst>
          </p:cNvPr>
          <p:cNvGraphicFramePr>
            <a:graphicFrameLocks noGrp="1"/>
          </p:cNvGraphicFramePr>
          <p:nvPr>
            <p:ph type="tbl" sz="quarter" idx="13"/>
            <p:extLst>
              <p:ext uri="{D42A27DB-BD31-4B8C-83A1-F6EECF244321}">
                <p14:modId xmlns:p14="http://schemas.microsoft.com/office/powerpoint/2010/main" val="22389078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836470692"/>
                    </a:ext>
                  </a:extLst>
                </a:gridCol>
                <a:gridCol w="658368">
                  <a:extLst>
                    <a:ext uri="{9D8B030D-6E8A-4147-A177-3AD203B41FA5}">
                      <a16:colId xmlns:a16="http://schemas.microsoft.com/office/drawing/2014/main" val="2342143357"/>
                    </a:ext>
                  </a:extLst>
                </a:gridCol>
                <a:gridCol w="658368">
                  <a:extLst>
                    <a:ext uri="{9D8B030D-6E8A-4147-A177-3AD203B41FA5}">
                      <a16:colId xmlns:a16="http://schemas.microsoft.com/office/drawing/2014/main" val="2327233399"/>
                    </a:ext>
                  </a:extLst>
                </a:gridCol>
                <a:gridCol w="658368">
                  <a:extLst>
                    <a:ext uri="{9D8B030D-6E8A-4147-A177-3AD203B41FA5}">
                      <a16:colId xmlns:a16="http://schemas.microsoft.com/office/drawing/2014/main" val="3745165786"/>
                    </a:ext>
                  </a:extLst>
                </a:gridCol>
                <a:gridCol w="658368">
                  <a:extLst>
                    <a:ext uri="{9D8B030D-6E8A-4147-A177-3AD203B41FA5}">
                      <a16:colId xmlns:a16="http://schemas.microsoft.com/office/drawing/2014/main" val="1183696514"/>
                    </a:ext>
                  </a:extLst>
                </a:gridCol>
                <a:gridCol w="658368">
                  <a:extLst>
                    <a:ext uri="{9D8B030D-6E8A-4147-A177-3AD203B41FA5}">
                      <a16:colId xmlns:a16="http://schemas.microsoft.com/office/drawing/2014/main" val="1849567785"/>
                    </a:ext>
                  </a:extLst>
                </a:gridCol>
                <a:gridCol w="658368">
                  <a:extLst>
                    <a:ext uri="{9D8B030D-6E8A-4147-A177-3AD203B41FA5}">
                      <a16:colId xmlns:a16="http://schemas.microsoft.com/office/drawing/2014/main" val="1422608542"/>
                    </a:ext>
                  </a:extLst>
                </a:gridCol>
                <a:gridCol w="658368">
                  <a:extLst>
                    <a:ext uri="{9D8B030D-6E8A-4147-A177-3AD203B41FA5}">
                      <a16:colId xmlns:a16="http://schemas.microsoft.com/office/drawing/2014/main" val="4029658507"/>
                    </a:ext>
                  </a:extLst>
                </a:gridCol>
                <a:gridCol w="658368">
                  <a:extLst>
                    <a:ext uri="{9D8B030D-6E8A-4147-A177-3AD203B41FA5}">
                      <a16:colId xmlns:a16="http://schemas.microsoft.com/office/drawing/2014/main" val="1482423273"/>
                    </a:ext>
                  </a:extLst>
                </a:gridCol>
                <a:gridCol w="658368">
                  <a:extLst>
                    <a:ext uri="{9D8B030D-6E8A-4147-A177-3AD203B41FA5}">
                      <a16:colId xmlns:a16="http://schemas.microsoft.com/office/drawing/2014/main" val="14576809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20315668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dsv_biathlon - 2022-05-29 08:33:07</a:t>
                      </a:r>
                      <a:r>
                        <a:rPr kumimoji="0" lang="en-US" sz="1000" b="0" i="0" u="none" strike="noStrike" kern="1200" cap="none" spc="0" normalizeH="0" baseline="0" noProof="0">
                          <a:ln>
                            <a:noFill/>
                          </a:ln>
                          <a:solidFill>
                            <a:prstClr val="black"/>
                          </a:solidFill>
                          <a:effectLst/>
                          <a:uLnTx/>
                          <a:uFillTx/>
                          <a:latin typeface="+mn-lt"/>
                          <a:ea typeface="+mn-ea"/>
                          <a:cs typeface="+mn-cs"/>
                        </a:rPr>
                        <a:t>
 Find us where the wild things are! 🌲⛰✌️ Zum Start in den letzten Lehrgangstag sind wir zurück in den Bergen für eine Tour mit Intervallen. 🏃 #SkiDeutschland #biathlon #chiemgau #hikingadventures #bergliebe 📷: @k_voigt_fotografie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06/23/2022 06:14:51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37751</a:t>
                      </a:r>
                    </a:p>
                  </a:txBody>
                  <a:tcPr/>
                </a:tc>
                <a:extLst>
                  <a:ext uri="{0D108BD9-81ED-4DB2-BD59-A6C34878D82A}">
                    <a16:rowId xmlns:a16="http://schemas.microsoft.com/office/drawing/2014/main" val="37863315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dsv_biathlon - 2022-05-28 14:02:58</a:t>
                      </a:r>
                      <a:r>
                        <a:rPr kumimoji="0" lang="en-US" sz="1000" b="0" i="0" u="none" strike="noStrike" kern="1200" cap="none" spc="0" normalizeH="0" baseline="0" noProof="0">
                          <a:ln>
                            <a:noFill/>
                          </a:ln>
                          <a:solidFill>
                            <a:prstClr val="black"/>
                          </a:solidFill>
                          <a:effectLst/>
                          <a:uLnTx/>
                          <a:uFillTx/>
                          <a:latin typeface="+mn-lt"/>
                          <a:ea typeface="+mn-ea"/>
                          <a:cs typeface="+mn-cs"/>
                        </a:rPr>
                        <a:t>
 Seeing something you like, @franziska_hildebrand? 😉🎯 #SkiDeutschland #biathlon #shootingrange #shootingpractice #chiemgauarena #ruhpolding #swipeformore 📷/🎥: @k_voigt_fotografie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06/23/2022 06:14:51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28391</a:t>
                      </a:r>
                    </a:p>
                  </a:txBody>
                  <a:tcPr/>
                </a:tc>
                <a:extLst>
                  <a:ext uri="{0D108BD9-81ED-4DB2-BD59-A6C34878D82A}">
                    <a16:rowId xmlns:a16="http://schemas.microsoft.com/office/drawing/2014/main" val="4236966130"/>
                  </a:ext>
                </a:extLst>
              </a:tr>
            </a:tbl>
          </a:graphicData>
        </a:graphic>
      </p:graphicFrame>
      <p:sp>
        <p:nvSpPr>
          <p:cNvPr id="4" name="Text Placeholder 3">
            <a:extLst>
              <a:ext uri="{FF2B5EF4-FFF2-40B4-BE49-F238E27FC236}">
                <a16:creationId xmlns:a16="http://schemas.microsoft.com/office/drawing/2014/main" id="{A59B5105-7254-452E-BC3C-A3FFE023669C}"/>
              </a:ext>
            </a:extLst>
          </p:cNvPr>
          <p:cNvSpPr>
            <a:spLocks noGrp="1"/>
          </p:cNvSpPr>
          <p:nvPr>
            <p:ph type="body" sz="quarter" idx="14"/>
          </p:nvPr>
        </p:nvSpPr>
        <p:spPr/>
        <p:txBody>
          <a:bodyPr/>
          <a:lstStyle/>
          <a:p>
            <a:r>
              <a:rPr lang="en-US"/>
              <a:t>05/01/2022 - 05/31/2022</a:t>
            </a:r>
          </a:p>
        </p:txBody>
      </p:sp>
    </p:spTree>
    <p:extLst>
      <p:ext uri="{BB962C8B-B14F-4D97-AF65-F5344CB8AC3E}">
        <p14:creationId xmlns:p14="http://schemas.microsoft.com/office/powerpoint/2010/main" val="380428163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F846C3-27B5-4F8A-9492-CC800C580452}"/>
              </a:ext>
            </a:extLst>
          </p:cNvPr>
          <p:cNvSpPr>
            <a:spLocks noGrp="1"/>
          </p:cNvSpPr>
          <p:nvPr>
            <p:ph type="title"/>
          </p:nvPr>
        </p:nvSpPr>
        <p:spPr/>
        <p:txBody>
          <a:bodyPr/>
          <a:lstStyle/>
          <a:p>
            <a:r>
              <a:rPr lang="en-US"/>
              <a:t>Instagram Posts Table | DSV - 5 of 15</a:t>
            </a:r>
          </a:p>
        </p:txBody>
      </p:sp>
      <p:graphicFrame>
        <p:nvGraphicFramePr>
          <p:cNvPr id="5" name="Table Placeholder 4">
            <a:extLst>
              <a:ext uri="{FF2B5EF4-FFF2-40B4-BE49-F238E27FC236}">
                <a16:creationId xmlns:a16="http://schemas.microsoft.com/office/drawing/2014/main" id="{81B868F9-AAE1-464C-B12B-759F962857AD}"/>
              </a:ext>
            </a:extLst>
          </p:cNvPr>
          <p:cNvGraphicFramePr>
            <a:graphicFrameLocks noGrp="1"/>
          </p:cNvGraphicFramePr>
          <p:nvPr>
            <p:ph type="tbl" sz="quarter" idx="13"/>
            <p:extLst>
              <p:ext uri="{D42A27DB-BD31-4B8C-83A1-F6EECF244321}">
                <p14:modId xmlns:p14="http://schemas.microsoft.com/office/powerpoint/2010/main" val="26335392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192700572"/>
                    </a:ext>
                  </a:extLst>
                </a:gridCol>
                <a:gridCol w="658368">
                  <a:extLst>
                    <a:ext uri="{9D8B030D-6E8A-4147-A177-3AD203B41FA5}">
                      <a16:colId xmlns:a16="http://schemas.microsoft.com/office/drawing/2014/main" val="4181221390"/>
                    </a:ext>
                  </a:extLst>
                </a:gridCol>
                <a:gridCol w="658368">
                  <a:extLst>
                    <a:ext uri="{9D8B030D-6E8A-4147-A177-3AD203B41FA5}">
                      <a16:colId xmlns:a16="http://schemas.microsoft.com/office/drawing/2014/main" val="1903101090"/>
                    </a:ext>
                  </a:extLst>
                </a:gridCol>
                <a:gridCol w="658368">
                  <a:extLst>
                    <a:ext uri="{9D8B030D-6E8A-4147-A177-3AD203B41FA5}">
                      <a16:colId xmlns:a16="http://schemas.microsoft.com/office/drawing/2014/main" val="4129817868"/>
                    </a:ext>
                  </a:extLst>
                </a:gridCol>
                <a:gridCol w="658368">
                  <a:extLst>
                    <a:ext uri="{9D8B030D-6E8A-4147-A177-3AD203B41FA5}">
                      <a16:colId xmlns:a16="http://schemas.microsoft.com/office/drawing/2014/main" val="2441704758"/>
                    </a:ext>
                  </a:extLst>
                </a:gridCol>
                <a:gridCol w="658368">
                  <a:extLst>
                    <a:ext uri="{9D8B030D-6E8A-4147-A177-3AD203B41FA5}">
                      <a16:colId xmlns:a16="http://schemas.microsoft.com/office/drawing/2014/main" val="955329194"/>
                    </a:ext>
                  </a:extLst>
                </a:gridCol>
                <a:gridCol w="658368">
                  <a:extLst>
                    <a:ext uri="{9D8B030D-6E8A-4147-A177-3AD203B41FA5}">
                      <a16:colId xmlns:a16="http://schemas.microsoft.com/office/drawing/2014/main" val="3235552836"/>
                    </a:ext>
                  </a:extLst>
                </a:gridCol>
                <a:gridCol w="658368">
                  <a:extLst>
                    <a:ext uri="{9D8B030D-6E8A-4147-A177-3AD203B41FA5}">
                      <a16:colId xmlns:a16="http://schemas.microsoft.com/office/drawing/2014/main" val="1044779544"/>
                    </a:ext>
                  </a:extLst>
                </a:gridCol>
                <a:gridCol w="658368">
                  <a:extLst>
                    <a:ext uri="{9D8B030D-6E8A-4147-A177-3AD203B41FA5}">
                      <a16:colId xmlns:a16="http://schemas.microsoft.com/office/drawing/2014/main" val="3340307129"/>
                    </a:ext>
                  </a:extLst>
                </a:gridCol>
                <a:gridCol w="658368">
                  <a:extLst>
                    <a:ext uri="{9D8B030D-6E8A-4147-A177-3AD203B41FA5}">
                      <a16:colId xmlns:a16="http://schemas.microsoft.com/office/drawing/2014/main" val="35111583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18937768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dsv_biathlon - 2022-05-28 12:17:48</a:t>
                      </a:r>
                      <a:r>
                        <a:rPr kumimoji="0" lang="en-US" sz="1000" b="0" i="0" u="none" strike="noStrike" kern="1200" cap="none" spc="0" normalizeH="0" baseline="0" noProof="0">
                          <a:ln>
                            <a:noFill/>
                          </a:ln>
                          <a:solidFill>
                            <a:prstClr val="black"/>
                          </a:solidFill>
                          <a:effectLst/>
                          <a:uLnTx/>
                          <a:uFillTx/>
                          <a:latin typeface="+mn-lt"/>
                          <a:ea typeface="+mn-ea"/>
                          <a:cs typeface="+mn-cs"/>
                        </a:rPr>
                        <a:t>
 Rise and grind! 🌄 Ein produktiver Vormittag vor einem freien Nachmittag - bei schönster Kulisse. 🤩 #SkiDeutschland #biathlon #rollerskiing #training #swipethrough #ruhpolding #chiemgau 📷: @k_voigt_fotografie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06/23/2022 06:14:51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36198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27072</a:t>
                      </a:r>
                    </a:p>
                  </a:txBody>
                  <a:tcPr/>
                </a:tc>
                <a:extLst>
                  <a:ext uri="{0D108BD9-81ED-4DB2-BD59-A6C34878D82A}">
                    <a16:rowId xmlns:a16="http://schemas.microsoft.com/office/drawing/2014/main" val="115849857"/>
                  </a:ext>
                </a:extLst>
              </a:tr>
            </a:tbl>
          </a:graphicData>
        </a:graphic>
      </p:graphicFrame>
      <p:sp>
        <p:nvSpPr>
          <p:cNvPr id="4" name="Text Placeholder 3">
            <a:extLst>
              <a:ext uri="{FF2B5EF4-FFF2-40B4-BE49-F238E27FC236}">
                <a16:creationId xmlns:a16="http://schemas.microsoft.com/office/drawing/2014/main" id="{5DD75A70-24CD-4926-84B4-9E76B05F8482}"/>
              </a:ext>
            </a:extLst>
          </p:cNvPr>
          <p:cNvSpPr>
            <a:spLocks noGrp="1"/>
          </p:cNvSpPr>
          <p:nvPr>
            <p:ph type="body" sz="quarter" idx="14"/>
          </p:nvPr>
        </p:nvSpPr>
        <p:spPr/>
        <p:txBody>
          <a:bodyPr/>
          <a:lstStyle/>
          <a:p>
            <a:r>
              <a:rPr lang="en-US"/>
              <a:t>05/01/2022 - 05/31/2022</a:t>
            </a:r>
          </a:p>
        </p:txBody>
      </p:sp>
    </p:spTree>
    <p:extLst>
      <p:ext uri="{BB962C8B-B14F-4D97-AF65-F5344CB8AC3E}">
        <p14:creationId xmlns:p14="http://schemas.microsoft.com/office/powerpoint/2010/main" val="120375860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A465CF-29BF-4ACD-AD0C-60B6ACDFD954}"/>
              </a:ext>
            </a:extLst>
          </p:cNvPr>
          <p:cNvSpPr>
            <a:spLocks noGrp="1"/>
          </p:cNvSpPr>
          <p:nvPr>
            <p:ph type="title"/>
          </p:nvPr>
        </p:nvSpPr>
        <p:spPr/>
        <p:txBody>
          <a:bodyPr/>
          <a:lstStyle/>
          <a:p>
            <a:r>
              <a:rPr lang="en-US"/>
              <a:t>Instagram Posts Table | DSV - 6 of 15</a:t>
            </a:r>
          </a:p>
        </p:txBody>
      </p:sp>
      <p:graphicFrame>
        <p:nvGraphicFramePr>
          <p:cNvPr id="5" name="Table Placeholder 4">
            <a:extLst>
              <a:ext uri="{FF2B5EF4-FFF2-40B4-BE49-F238E27FC236}">
                <a16:creationId xmlns:a16="http://schemas.microsoft.com/office/drawing/2014/main" id="{FC58F813-A739-4115-A162-887B8176D78D}"/>
              </a:ext>
            </a:extLst>
          </p:cNvPr>
          <p:cNvGraphicFramePr>
            <a:graphicFrameLocks noGrp="1"/>
          </p:cNvGraphicFramePr>
          <p:nvPr>
            <p:ph type="tbl" sz="quarter" idx="13"/>
            <p:extLst>
              <p:ext uri="{D42A27DB-BD31-4B8C-83A1-F6EECF244321}">
                <p14:modId xmlns:p14="http://schemas.microsoft.com/office/powerpoint/2010/main" val="14170029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533370519"/>
                    </a:ext>
                  </a:extLst>
                </a:gridCol>
                <a:gridCol w="658368">
                  <a:extLst>
                    <a:ext uri="{9D8B030D-6E8A-4147-A177-3AD203B41FA5}">
                      <a16:colId xmlns:a16="http://schemas.microsoft.com/office/drawing/2014/main" val="1091137379"/>
                    </a:ext>
                  </a:extLst>
                </a:gridCol>
                <a:gridCol w="658368">
                  <a:extLst>
                    <a:ext uri="{9D8B030D-6E8A-4147-A177-3AD203B41FA5}">
                      <a16:colId xmlns:a16="http://schemas.microsoft.com/office/drawing/2014/main" val="1777645060"/>
                    </a:ext>
                  </a:extLst>
                </a:gridCol>
                <a:gridCol w="658368">
                  <a:extLst>
                    <a:ext uri="{9D8B030D-6E8A-4147-A177-3AD203B41FA5}">
                      <a16:colId xmlns:a16="http://schemas.microsoft.com/office/drawing/2014/main" val="1778847753"/>
                    </a:ext>
                  </a:extLst>
                </a:gridCol>
                <a:gridCol w="658368">
                  <a:extLst>
                    <a:ext uri="{9D8B030D-6E8A-4147-A177-3AD203B41FA5}">
                      <a16:colId xmlns:a16="http://schemas.microsoft.com/office/drawing/2014/main" val="2687897031"/>
                    </a:ext>
                  </a:extLst>
                </a:gridCol>
                <a:gridCol w="658368">
                  <a:extLst>
                    <a:ext uri="{9D8B030D-6E8A-4147-A177-3AD203B41FA5}">
                      <a16:colId xmlns:a16="http://schemas.microsoft.com/office/drawing/2014/main" val="1955109259"/>
                    </a:ext>
                  </a:extLst>
                </a:gridCol>
                <a:gridCol w="658368">
                  <a:extLst>
                    <a:ext uri="{9D8B030D-6E8A-4147-A177-3AD203B41FA5}">
                      <a16:colId xmlns:a16="http://schemas.microsoft.com/office/drawing/2014/main" val="2471938610"/>
                    </a:ext>
                  </a:extLst>
                </a:gridCol>
                <a:gridCol w="658368">
                  <a:extLst>
                    <a:ext uri="{9D8B030D-6E8A-4147-A177-3AD203B41FA5}">
                      <a16:colId xmlns:a16="http://schemas.microsoft.com/office/drawing/2014/main" val="1517448217"/>
                    </a:ext>
                  </a:extLst>
                </a:gridCol>
                <a:gridCol w="658368">
                  <a:extLst>
                    <a:ext uri="{9D8B030D-6E8A-4147-A177-3AD203B41FA5}">
                      <a16:colId xmlns:a16="http://schemas.microsoft.com/office/drawing/2014/main" val="1593213735"/>
                    </a:ext>
                  </a:extLst>
                </a:gridCol>
                <a:gridCol w="658368">
                  <a:extLst>
                    <a:ext uri="{9D8B030D-6E8A-4147-A177-3AD203B41FA5}">
                      <a16:colId xmlns:a16="http://schemas.microsoft.com/office/drawing/2014/main" val="30585804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12000318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dsv_biathlon - 2022-05-27 17:22:15</a:t>
                      </a:r>
                      <a:r>
                        <a:rPr kumimoji="0" lang="en-US" sz="1000" b="0" i="0" u="none" strike="noStrike" kern="1200" cap="none" spc="0" normalizeH="0" baseline="0" noProof="0">
                          <a:ln>
                            <a:noFill/>
                          </a:ln>
                          <a:solidFill>
                            <a:prstClr val="black"/>
                          </a:solidFill>
                          <a:effectLst/>
                          <a:uLnTx/>
                          <a:uFillTx/>
                          <a:latin typeface="+mn-lt"/>
                          <a:ea typeface="+mn-ea"/>
                          <a:cs typeface="+mn-cs"/>
                        </a:rPr>
                        <a:t>
 Persistence pays, perspectives change! 🔄🎯 Nach einer Saison im #DKBKaderMitPerspektive hat sich @van.essavgt letzten Winter fest im Weltcup-Team etabliert. Im #Perspektivwechsel schauen wir gemeinsam auf ihren Weg zurück. Swiped euch durch! 🔵 
#SkiDeutschland #biathlon #daskannbank #geldverbesserer #dreamcatcher #flashbackfriday 
Ab jetzt ein Favorit? - @dkb.de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06/23/2022 06:14:51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38711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29053</a:t>
                      </a:r>
                    </a:p>
                  </a:txBody>
                  <a:tcPr/>
                </a:tc>
                <a:extLst>
                  <a:ext uri="{0D108BD9-81ED-4DB2-BD59-A6C34878D82A}">
                    <a16:rowId xmlns:a16="http://schemas.microsoft.com/office/drawing/2014/main" val="9284614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dsv_biathlon - 2022-05-27 08:13:06</a:t>
                      </a:r>
                      <a:r>
                        <a:rPr kumimoji="0" lang="en-US" sz="1000" b="0" i="0" u="none" strike="noStrike" kern="1200" cap="none" spc="0" normalizeH="0" baseline="0" noProof="0">
                          <a:ln>
                            <a:noFill/>
                          </a:ln>
                          <a:solidFill>
                            <a:prstClr val="black"/>
                          </a:solidFill>
                          <a:effectLst/>
                          <a:uLnTx/>
                          <a:uFillTx/>
                          <a:latin typeface="+mn-lt"/>
                          <a:ea typeface="+mn-ea"/>
                          <a:cs typeface="+mn-cs"/>
                        </a:rPr>
                        <a:t>
 Mornings at @chiemgauarena! 🤩⛰💪 #SkiDeutschland #biathlon #rollerskiing #shootingpractice #training #ruhpolding 📷: @k_voigt_fotografie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06/23/2022 06:14:51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33731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25448</a:t>
                      </a:r>
                    </a:p>
                  </a:txBody>
                  <a:tcPr/>
                </a:tc>
                <a:extLst>
                  <a:ext uri="{0D108BD9-81ED-4DB2-BD59-A6C34878D82A}">
                    <a16:rowId xmlns:a16="http://schemas.microsoft.com/office/drawing/2014/main" val="4293781730"/>
                  </a:ext>
                </a:extLst>
              </a:tr>
            </a:tbl>
          </a:graphicData>
        </a:graphic>
      </p:graphicFrame>
      <p:sp>
        <p:nvSpPr>
          <p:cNvPr id="4" name="Text Placeholder 3">
            <a:extLst>
              <a:ext uri="{FF2B5EF4-FFF2-40B4-BE49-F238E27FC236}">
                <a16:creationId xmlns:a16="http://schemas.microsoft.com/office/drawing/2014/main" id="{F1DBB1AD-8F57-436B-9BBB-56F1D0ECDBD4}"/>
              </a:ext>
            </a:extLst>
          </p:cNvPr>
          <p:cNvSpPr>
            <a:spLocks noGrp="1"/>
          </p:cNvSpPr>
          <p:nvPr>
            <p:ph type="body" sz="quarter" idx="14"/>
          </p:nvPr>
        </p:nvSpPr>
        <p:spPr/>
        <p:txBody>
          <a:bodyPr/>
          <a:lstStyle/>
          <a:p>
            <a:r>
              <a:rPr lang="en-US"/>
              <a:t>05/01/2022 - 05/31/2022</a:t>
            </a:r>
          </a:p>
        </p:txBody>
      </p:sp>
    </p:spTree>
    <p:extLst>
      <p:ext uri="{BB962C8B-B14F-4D97-AF65-F5344CB8AC3E}">
        <p14:creationId xmlns:p14="http://schemas.microsoft.com/office/powerpoint/2010/main" val="95729659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AC922A-EC7C-41CC-A356-1EB9FA455931}"/>
              </a:ext>
            </a:extLst>
          </p:cNvPr>
          <p:cNvSpPr>
            <a:spLocks noGrp="1"/>
          </p:cNvSpPr>
          <p:nvPr>
            <p:ph type="title"/>
          </p:nvPr>
        </p:nvSpPr>
        <p:spPr/>
        <p:txBody>
          <a:bodyPr/>
          <a:lstStyle/>
          <a:p>
            <a:r>
              <a:rPr lang="en-US"/>
              <a:t>Instagram Posts Table | DSV - 7 of 15</a:t>
            </a:r>
          </a:p>
        </p:txBody>
      </p:sp>
      <p:graphicFrame>
        <p:nvGraphicFramePr>
          <p:cNvPr id="5" name="Table Placeholder 4">
            <a:extLst>
              <a:ext uri="{FF2B5EF4-FFF2-40B4-BE49-F238E27FC236}">
                <a16:creationId xmlns:a16="http://schemas.microsoft.com/office/drawing/2014/main" id="{A3FC09D8-CF51-4784-8F98-42331117E479}"/>
              </a:ext>
            </a:extLst>
          </p:cNvPr>
          <p:cNvGraphicFramePr>
            <a:graphicFrameLocks noGrp="1"/>
          </p:cNvGraphicFramePr>
          <p:nvPr>
            <p:ph type="tbl" sz="quarter" idx="13"/>
            <p:extLst>
              <p:ext uri="{D42A27DB-BD31-4B8C-83A1-F6EECF244321}">
                <p14:modId xmlns:p14="http://schemas.microsoft.com/office/powerpoint/2010/main" val="33359880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021387872"/>
                    </a:ext>
                  </a:extLst>
                </a:gridCol>
                <a:gridCol w="658368">
                  <a:extLst>
                    <a:ext uri="{9D8B030D-6E8A-4147-A177-3AD203B41FA5}">
                      <a16:colId xmlns:a16="http://schemas.microsoft.com/office/drawing/2014/main" val="2296557576"/>
                    </a:ext>
                  </a:extLst>
                </a:gridCol>
                <a:gridCol w="658368">
                  <a:extLst>
                    <a:ext uri="{9D8B030D-6E8A-4147-A177-3AD203B41FA5}">
                      <a16:colId xmlns:a16="http://schemas.microsoft.com/office/drawing/2014/main" val="3362144412"/>
                    </a:ext>
                  </a:extLst>
                </a:gridCol>
                <a:gridCol w="658368">
                  <a:extLst>
                    <a:ext uri="{9D8B030D-6E8A-4147-A177-3AD203B41FA5}">
                      <a16:colId xmlns:a16="http://schemas.microsoft.com/office/drawing/2014/main" val="2589362785"/>
                    </a:ext>
                  </a:extLst>
                </a:gridCol>
                <a:gridCol w="658368">
                  <a:extLst>
                    <a:ext uri="{9D8B030D-6E8A-4147-A177-3AD203B41FA5}">
                      <a16:colId xmlns:a16="http://schemas.microsoft.com/office/drawing/2014/main" val="1328511355"/>
                    </a:ext>
                  </a:extLst>
                </a:gridCol>
                <a:gridCol w="658368">
                  <a:extLst>
                    <a:ext uri="{9D8B030D-6E8A-4147-A177-3AD203B41FA5}">
                      <a16:colId xmlns:a16="http://schemas.microsoft.com/office/drawing/2014/main" val="3526035504"/>
                    </a:ext>
                  </a:extLst>
                </a:gridCol>
                <a:gridCol w="658368">
                  <a:extLst>
                    <a:ext uri="{9D8B030D-6E8A-4147-A177-3AD203B41FA5}">
                      <a16:colId xmlns:a16="http://schemas.microsoft.com/office/drawing/2014/main" val="532760357"/>
                    </a:ext>
                  </a:extLst>
                </a:gridCol>
                <a:gridCol w="658368">
                  <a:extLst>
                    <a:ext uri="{9D8B030D-6E8A-4147-A177-3AD203B41FA5}">
                      <a16:colId xmlns:a16="http://schemas.microsoft.com/office/drawing/2014/main" val="610028001"/>
                    </a:ext>
                  </a:extLst>
                </a:gridCol>
                <a:gridCol w="658368">
                  <a:extLst>
                    <a:ext uri="{9D8B030D-6E8A-4147-A177-3AD203B41FA5}">
                      <a16:colId xmlns:a16="http://schemas.microsoft.com/office/drawing/2014/main" val="1427950838"/>
                    </a:ext>
                  </a:extLst>
                </a:gridCol>
                <a:gridCol w="658368">
                  <a:extLst>
                    <a:ext uri="{9D8B030D-6E8A-4147-A177-3AD203B41FA5}">
                      <a16:colId xmlns:a16="http://schemas.microsoft.com/office/drawing/2014/main" val="28854351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36416859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dsv_alpin - 2022-05-27 06:13:45</a:t>
                      </a:r>
                      <a:r>
                        <a:rPr kumimoji="0" lang="en-US" sz="1000" b="0" i="0" u="none" strike="noStrike" kern="1200" cap="none" spc="0" normalizeH="0" baseline="0" noProof="0">
                          <a:ln>
                            <a:noFill/>
                          </a:ln>
                          <a:solidFill>
                            <a:prstClr val="black"/>
                          </a:solidFill>
                          <a:effectLst/>
                          <a:uLnTx/>
                          <a:uFillTx/>
                          <a:latin typeface="+mn-lt"/>
                          <a:ea typeface="+mn-ea"/>
                          <a:cs typeface="+mn-cs"/>
                        </a:rPr>
                        <a:t>
 Bike posing at it´s best! 😎🥵😉 Neben dem Konditraining am Strand durften in Cesenatico ein paar Rad-Touren nicht fehlen. Die Highlights gibt´s hier! ⤴️ #SkiDeutschland #skialpin #bike #rennrad #tour #bestof  @thomas_dressen @lifeoftonit @andi_sander  @fabi_hiba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06/23/2022 00:13:26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19452</a:t>
                      </a:r>
                    </a:p>
                  </a:txBody>
                  <a:tcPr/>
                </a:tc>
                <a:extLst>
                  <a:ext uri="{0D108BD9-81ED-4DB2-BD59-A6C34878D82A}">
                    <a16:rowId xmlns:a16="http://schemas.microsoft.com/office/drawing/2014/main" val="25185463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dsv_biathlon - 2022-05-26 10:32:39</a:t>
                      </a:r>
                      <a:r>
                        <a:rPr kumimoji="0" lang="en-US" sz="1000" b="0" i="0" u="none" strike="noStrike" kern="1200" cap="none" spc="0" normalizeH="0" baseline="0" noProof="0">
                          <a:ln>
                            <a:noFill/>
                          </a:ln>
                          <a:solidFill>
                            <a:prstClr val="black"/>
                          </a:solidFill>
                          <a:effectLst/>
                          <a:uLnTx/>
                          <a:uFillTx/>
                          <a:latin typeface="+mn-lt"/>
                          <a:ea typeface="+mn-ea"/>
                          <a:cs typeface="+mn-cs"/>
                        </a:rPr>
                        <a:t>
 Feeling peaky! ⛰ 880 Höhenmeter und 18 nasse Strümpfe später ➡️ 9 glückliche Gesichter. Worth it! 😉💪 #SkiDeutschland #biathlon #crossrun #ruhpolding #neverstopexploring #ifyouthinkyouvepeakedfindanewmountain 📷: @k_voigt_fotografie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06/23/2022 06:14:51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48795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45856</a:t>
                      </a:r>
                    </a:p>
                  </a:txBody>
                  <a:tcPr/>
                </a:tc>
                <a:extLst>
                  <a:ext uri="{0D108BD9-81ED-4DB2-BD59-A6C34878D82A}">
                    <a16:rowId xmlns:a16="http://schemas.microsoft.com/office/drawing/2014/main" val="1216253808"/>
                  </a:ext>
                </a:extLst>
              </a:tr>
            </a:tbl>
          </a:graphicData>
        </a:graphic>
      </p:graphicFrame>
      <p:sp>
        <p:nvSpPr>
          <p:cNvPr id="4" name="Text Placeholder 3">
            <a:extLst>
              <a:ext uri="{FF2B5EF4-FFF2-40B4-BE49-F238E27FC236}">
                <a16:creationId xmlns:a16="http://schemas.microsoft.com/office/drawing/2014/main" id="{4BFA19FB-08D8-4AFE-A903-DF99F8EC075E}"/>
              </a:ext>
            </a:extLst>
          </p:cNvPr>
          <p:cNvSpPr>
            <a:spLocks noGrp="1"/>
          </p:cNvSpPr>
          <p:nvPr>
            <p:ph type="body" sz="quarter" idx="14"/>
          </p:nvPr>
        </p:nvSpPr>
        <p:spPr/>
        <p:txBody>
          <a:bodyPr/>
          <a:lstStyle/>
          <a:p>
            <a:r>
              <a:rPr lang="en-US"/>
              <a:t>05/01/2022 - 05/31/2022</a:t>
            </a:r>
          </a:p>
        </p:txBody>
      </p:sp>
    </p:spTree>
    <p:extLst>
      <p:ext uri="{BB962C8B-B14F-4D97-AF65-F5344CB8AC3E}">
        <p14:creationId xmlns:p14="http://schemas.microsoft.com/office/powerpoint/2010/main" val="302739489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591FF0-94F9-41D9-AF48-0F48D2E3AD9B}"/>
              </a:ext>
            </a:extLst>
          </p:cNvPr>
          <p:cNvSpPr>
            <a:spLocks noGrp="1"/>
          </p:cNvSpPr>
          <p:nvPr>
            <p:ph type="title"/>
          </p:nvPr>
        </p:nvSpPr>
        <p:spPr/>
        <p:txBody>
          <a:bodyPr/>
          <a:lstStyle/>
          <a:p>
            <a:r>
              <a:rPr lang="en-US"/>
              <a:t>Instagram Posts Table | DSV - 8 of 15</a:t>
            </a:r>
          </a:p>
        </p:txBody>
      </p:sp>
      <p:graphicFrame>
        <p:nvGraphicFramePr>
          <p:cNvPr id="5" name="Table Placeholder 4">
            <a:extLst>
              <a:ext uri="{FF2B5EF4-FFF2-40B4-BE49-F238E27FC236}">
                <a16:creationId xmlns:a16="http://schemas.microsoft.com/office/drawing/2014/main" id="{511283F0-95FE-4838-8333-F6951855F3D3}"/>
              </a:ext>
            </a:extLst>
          </p:cNvPr>
          <p:cNvGraphicFramePr>
            <a:graphicFrameLocks noGrp="1"/>
          </p:cNvGraphicFramePr>
          <p:nvPr>
            <p:ph type="tbl" sz="quarter" idx="13"/>
            <p:extLst>
              <p:ext uri="{D42A27DB-BD31-4B8C-83A1-F6EECF244321}">
                <p14:modId xmlns:p14="http://schemas.microsoft.com/office/powerpoint/2010/main" val="34671649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616876419"/>
                    </a:ext>
                  </a:extLst>
                </a:gridCol>
                <a:gridCol w="658368">
                  <a:extLst>
                    <a:ext uri="{9D8B030D-6E8A-4147-A177-3AD203B41FA5}">
                      <a16:colId xmlns:a16="http://schemas.microsoft.com/office/drawing/2014/main" val="4184081164"/>
                    </a:ext>
                  </a:extLst>
                </a:gridCol>
                <a:gridCol w="658368">
                  <a:extLst>
                    <a:ext uri="{9D8B030D-6E8A-4147-A177-3AD203B41FA5}">
                      <a16:colId xmlns:a16="http://schemas.microsoft.com/office/drawing/2014/main" val="3676293812"/>
                    </a:ext>
                  </a:extLst>
                </a:gridCol>
                <a:gridCol w="658368">
                  <a:extLst>
                    <a:ext uri="{9D8B030D-6E8A-4147-A177-3AD203B41FA5}">
                      <a16:colId xmlns:a16="http://schemas.microsoft.com/office/drawing/2014/main" val="1248785195"/>
                    </a:ext>
                  </a:extLst>
                </a:gridCol>
                <a:gridCol w="658368">
                  <a:extLst>
                    <a:ext uri="{9D8B030D-6E8A-4147-A177-3AD203B41FA5}">
                      <a16:colId xmlns:a16="http://schemas.microsoft.com/office/drawing/2014/main" val="3275230341"/>
                    </a:ext>
                  </a:extLst>
                </a:gridCol>
                <a:gridCol w="658368">
                  <a:extLst>
                    <a:ext uri="{9D8B030D-6E8A-4147-A177-3AD203B41FA5}">
                      <a16:colId xmlns:a16="http://schemas.microsoft.com/office/drawing/2014/main" val="1821619059"/>
                    </a:ext>
                  </a:extLst>
                </a:gridCol>
                <a:gridCol w="658368">
                  <a:extLst>
                    <a:ext uri="{9D8B030D-6E8A-4147-A177-3AD203B41FA5}">
                      <a16:colId xmlns:a16="http://schemas.microsoft.com/office/drawing/2014/main" val="3755040641"/>
                    </a:ext>
                  </a:extLst>
                </a:gridCol>
                <a:gridCol w="658368">
                  <a:extLst>
                    <a:ext uri="{9D8B030D-6E8A-4147-A177-3AD203B41FA5}">
                      <a16:colId xmlns:a16="http://schemas.microsoft.com/office/drawing/2014/main" val="2425582348"/>
                    </a:ext>
                  </a:extLst>
                </a:gridCol>
                <a:gridCol w="658368">
                  <a:extLst>
                    <a:ext uri="{9D8B030D-6E8A-4147-A177-3AD203B41FA5}">
                      <a16:colId xmlns:a16="http://schemas.microsoft.com/office/drawing/2014/main" val="2861083180"/>
                    </a:ext>
                  </a:extLst>
                </a:gridCol>
                <a:gridCol w="658368">
                  <a:extLst>
                    <a:ext uri="{9D8B030D-6E8A-4147-A177-3AD203B41FA5}">
                      <a16:colId xmlns:a16="http://schemas.microsoft.com/office/drawing/2014/main" val="2837924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39223435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dsv_alpin - 2022-05-26 08:12:06</a:t>
                      </a:r>
                      <a:r>
                        <a:rPr kumimoji="0" lang="en-US" sz="1000" b="0" i="0" u="none" strike="noStrike" kern="1200" cap="none" spc="0" normalizeH="0" baseline="0" noProof="0">
                          <a:ln>
                            <a:noFill/>
                          </a:ln>
                          <a:solidFill>
                            <a:prstClr val="black"/>
                          </a:solidFill>
                          <a:effectLst/>
                          <a:uLnTx/>
                          <a:uFillTx/>
                          <a:latin typeface="+mn-lt"/>
                          <a:ea typeface="+mn-ea"/>
                          <a:cs typeface="+mn-cs"/>
                        </a:rPr>
                        <a:t>
 This day is a special one! 🤩 Only the best for you, Jessica! 🎁 #SkiDeutschland #skialpin #birthdaygirl #partytime #happybirthday @jess.hilzinger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06/23/2022 00:13:26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10961</a:t>
                      </a:r>
                    </a:p>
                  </a:txBody>
                  <a:tcPr/>
                </a:tc>
                <a:extLst>
                  <a:ext uri="{0D108BD9-81ED-4DB2-BD59-A6C34878D82A}">
                    <a16:rowId xmlns:a16="http://schemas.microsoft.com/office/drawing/2014/main" val="33690683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dsv_alpin - 2022-05-26 05:11:22</a:t>
                      </a:r>
                      <a:r>
                        <a:rPr kumimoji="0" lang="en-US" sz="1000" b="0" i="0" u="none" strike="noStrike" kern="1200" cap="none" spc="0" normalizeH="0" baseline="0" noProof="0">
                          <a:ln>
                            <a:noFill/>
                          </a:ln>
                          <a:solidFill>
                            <a:prstClr val="black"/>
                          </a:solidFill>
                          <a:effectLst/>
                          <a:uLnTx/>
                          <a:uFillTx/>
                          <a:latin typeface="+mn-lt"/>
                          <a:ea typeface="+mn-ea"/>
                          <a:cs typeface="+mn-cs"/>
                        </a:rPr>
                        <a:t>
 No World Championship for us! ❌ Der FIS-Kongress hat die Alpine Ski-WM 2027 an Crans Montana vergeben. Garmisch-Partenkirchen, die sich gemeinsam mit uns zum zweiten Mal für die Ausrichtung der Titelkämpfe beworben hatten, geht damit erneut leer aus. Die Enttäuschung ist riesig. 😞 #SkiDeutschland #alpineskiing #skialpin #garmischpartenkirchen #garmisch2027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06/23/2022 00:13:26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29475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28921</a:t>
                      </a:r>
                    </a:p>
                  </a:txBody>
                  <a:tcPr/>
                </a:tc>
                <a:extLst>
                  <a:ext uri="{0D108BD9-81ED-4DB2-BD59-A6C34878D82A}">
                    <a16:rowId xmlns:a16="http://schemas.microsoft.com/office/drawing/2014/main" val="2818175355"/>
                  </a:ext>
                </a:extLst>
              </a:tr>
            </a:tbl>
          </a:graphicData>
        </a:graphic>
      </p:graphicFrame>
      <p:sp>
        <p:nvSpPr>
          <p:cNvPr id="4" name="Text Placeholder 3">
            <a:extLst>
              <a:ext uri="{FF2B5EF4-FFF2-40B4-BE49-F238E27FC236}">
                <a16:creationId xmlns:a16="http://schemas.microsoft.com/office/drawing/2014/main" id="{797413B8-604B-4B67-9D9E-B9E489621BA1}"/>
              </a:ext>
            </a:extLst>
          </p:cNvPr>
          <p:cNvSpPr>
            <a:spLocks noGrp="1"/>
          </p:cNvSpPr>
          <p:nvPr>
            <p:ph type="body" sz="quarter" idx="14"/>
          </p:nvPr>
        </p:nvSpPr>
        <p:spPr/>
        <p:txBody>
          <a:bodyPr/>
          <a:lstStyle/>
          <a:p>
            <a:r>
              <a:rPr lang="en-US"/>
              <a:t>05/01/2022 - 05/31/2022</a:t>
            </a:r>
          </a:p>
        </p:txBody>
      </p:sp>
    </p:spTree>
    <p:extLst>
      <p:ext uri="{BB962C8B-B14F-4D97-AF65-F5344CB8AC3E}">
        <p14:creationId xmlns:p14="http://schemas.microsoft.com/office/powerpoint/2010/main" val="234512982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FA0B8E-FD61-42B3-9FF7-16D584FE342B}"/>
              </a:ext>
            </a:extLst>
          </p:cNvPr>
          <p:cNvSpPr>
            <a:spLocks noGrp="1"/>
          </p:cNvSpPr>
          <p:nvPr>
            <p:ph type="title"/>
          </p:nvPr>
        </p:nvSpPr>
        <p:spPr/>
        <p:txBody>
          <a:bodyPr/>
          <a:lstStyle/>
          <a:p>
            <a:r>
              <a:rPr lang="en-US"/>
              <a:t>Instagram Posts Table | DSV - 9 of 15</a:t>
            </a:r>
          </a:p>
        </p:txBody>
      </p:sp>
      <p:graphicFrame>
        <p:nvGraphicFramePr>
          <p:cNvPr id="5" name="Table Placeholder 4">
            <a:extLst>
              <a:ext uri="{FF2B5EF4-FFF2-40B4-BE49-F238E27FC236}">
                <a16:creationId xmlns:a16="http://schemas.microsoft.com/office/drawing/2014/main" id="{F37368A0-9F4E-4445-928B-D0013A00FF32}"/>
              </a:ext>
            </a:extLst>
          </p:cNvPr>
          <p:cNvGraphicFramePr>
            <a:graphicFrameLocks noGrp="1"/>
          </p:cNvGraphicFramePr>
          <p:nvPr>
            <p:ph type="tbl" sz="quarter" idx="13"/>
            <p:extLst>
              <p:ext uri="{D42A27DB-BD31-4B8C-83A1-F6EECF244321}">
                <p14:modId xmlns:p14="http://schemas.microsoft.com/office/powerpoint/2010/main" val="31702535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491387152"/>
                    </a:ext>
                  </a:extLst>
                </a:gridCol>
                <a:gridCol w="658368">
                  <a:extLst>
                    <a:ext uri="{9D8B030D-6E8A-4147-A177-3AD203B41FA5}">
                      <a16:colId xmlns:a16="http://schemas.microsoft.com/office/drawing/2014/main" val="2043141108"/>
                    </a:ext>
                  </a:extLst>
                </a:gridCol>
                <a:gridCol w="658368">
                  <a:extLst>
                    <a:ext uri="{9D8B030D-6E8A-4147-A177-3AD203B41FA5}">
                      <a16:colId xmlns:a16="http://schemas.microsoft.com/office/drawing/2014/main" val="2277146506"/>
                    </a:ext>
                  </a:extLst>
                </a:gridCol>
                <a:gridCol w="658368">
                  <a:extLst>
                    <a:ext uri="{9D8B030D-6E8A-4147-A177-3AD203B41FA5}">
                      <a16:colId xmlns:a16="http://schemas.microsoft.com/office/drawing/2014/main" val="1972167347"/>
                    </a:ext>
                  </a:extLst>
                </a:gridCol>
                <a:gridCol w="658368">
                  <a:extLst>
                    <a:ext uri="{9D8B030D-6E8A-4147-A177-3AD203B41FA5}">
                      <a16:colId xmlns:a16="http://schemas.microsoft.com/office/drawing/2014/main" val="3493457042"/>
                    </a:ext>
                  </a:extLst>
                </a:gridCol>
                <a:gridCol w="658368">
                  <a:extLst>
                    <a:ext uri="{9D8B030D-6E8A-4147-A177-3AD203B41FA5}">
                      <a16:colId xmlns:a16="http://schemas.microsoft.com/office/drawing/2014/main" val="4168289177"/>
                    </a:ext>
                  </a:extLst>
                </a:gridCol>
                <a:gridCol w="658368">
                  <a:extLst>
                    <a:ext uri="{9D8B030D-6E8A-4147-A177-3AD203B41FA5}">
                      <a16:colId xmlns:a16="http://schemas.microsoft.com/office/drawing/2014/main" val="3417146116"/>
                    </a:ext>
                  </a:extLst>
                </a:gridCol>
                <a:gridCol w="658368">
                  <a:extLst>
                    <a:ext uri="{9D8B030D-6E8A-4147-A177-3AD203B41FA5}">
                      <a16:colId xmlns:a16="http://schemas.microsoft.com/office/drawing/2014/main" val="2463040787"/>
                    </a:ext>
                  </a:extLst>
                </a:gridCol>
                <a:gridCol w="658368">
                  <a:extLst>
                    <a:ext uri="{9D8B030D-6E8A-4147-A177-3AD203B41FA5}">
                      <a16:colId xmlns:a16="http://schemas.microsoft.com/office/drawing/2014/main" val="411826162"/>
                    </a:ext>
                  </a:extLst>
                </a:gridCol>
                <a:gridCol w="658368">
                  <a:extLst>
                    <a:ext uri="{9D8B030D-6E8A-4147-A177-3AD203B41FA5}">
                      <a16:colId xmlns:a16="http://schemas.microsoft.com/office/drawing/2014/main" val="31337645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14520327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dsv_nordisch - 2022-05-25 17:26:49</a:t>
                      </a:r>
                      <a:r>
                        <a:rPr kumimoji="0" lang="en-US" sz="1000" b="0" i="0" u="none" strike="noStrike" kern="1200" cap="none" spc="0" normalizeH="0" baseline="0" noProof="0">
                          <a:ln>
                            <a:noFill/>
                          </a:ln>
                          <a:solidFill>
                            <a:prstClr val="black"/>
                          </a:solidFill>
                          <a:effectLst/>
                          <a:uLnTx/>
                          <a:uFillTx/>
                          <a:latin typeface="+mn-lt"/>
                          <a:ea typeface="+mn-ea"/>
                          <a:cs typeface="+mn-cs"/>
                        </a:rPr>
                        <a:t>
 It's coming home! 🇩🇪 Oberstdorf wird Austragungsort der Skiflug-WM 2026. Das Council des Internationalen Skiverbandes FIS hat der südlichsten Gemeinde Deutschlands erwartungsgemäß und zum insgesamt siebten Mal das Mandat für die Austragung der Titelkämpfe erteilt. Unsere Vorfreude ist riesig! 🙌 #SkiDeutschland #skiflying #itscominghome #oberstdorf #oberstdorf2026 #skifliegen 📷: @focussed.allgaeu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06/22/2022 18:14:41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18339</a:t>
                      </a:r>
                    </a:p>
                  </a:txBody>
                  <a:tcPr/>
                </a:tc>
                <a:extLst>
                  <a:ext uri="{0D108BD9-81ED-4DB2-BD59-A6C34878D82A}">
                    <a16:rowId xmlns:a16="http://schemas.microsoft.com/office/drawing/2014/main" val="678364367"/>
                  </a:ext>
                </a:extLst>
              </a:tr>
            </a:tbl>
          </a:graphicData>
        </a:graphic>
      </p:graphicFrame>
      <p:sp>
        <p:nvSpPr>
          <p:cNvPr id="4" name="Text Placeholder 3">
            <a:extLst>
              <a:ext uri="{FF2B5EF4-FFF2-40B4-BE49-F238E27FC236}">
                <a16:creationId xmlns:a16="http://schemas.microsoft.com/office/drawing/2014/main" id="{43F9E53E-05F3-41E2-ADC7-9C09B6143E19}"/>
              </a:ext>
            </a:extLst>
          </p:cNvPr>
          <p:cNvSpPr>
            <a:spLocks noGrp="1"/>
          </p:cNvSpPr>
          <p:nvPr>
            <p:ph type="body" sz="quarter" idx="14"/>
          </p:nvPr>
        </p:nvSpPr>
        <p:spPr/>
        <p:txBody>
          <a:bodyPr/>
          <a:lstStyle/>
          <a:p>
            <a:r>
              <a:rPr lang="en-US"/>
              <a:t>05/01/2022 - 05/31/2022</a:t>
            </a:r>
          </a:p>
        </p:txBody>
      </p:sp>
    </p:spTree>
    <p:extLst>
      <p:ext uri="{BB962C8B-B14F-4D97-AF65-F5344CB8AC3E}">
        <p14:creationId xmlns:p14="http://schemas.microsoft.com/office/powerpoint/2010/main" val="183157570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1813F0-CC45-4E48-AD80-5C29D0E47867}"/>
              </a:ext>
            </a:extLst>
          </p:cNvPr>
          <p:cNvSpPr>
            <a:spLocks noGrp="1"/>
          </p:cNvSpPr>
          <p:nvPr>
            <p:ph type="title"/>
          </p:nvPr>
        </p:nvSpPr>
        <p:spPr/>
        <p:txBody>
          <a:bodyPr/>
          <a:lstStyle/>
          <a:p>
            <a:r>
              <a:rPr lang="en-US"/>
              <a:t>Instagram Posts Table | DSV - 10 of 15</a:t>
            </a:r>
          </a:p>
        </p:txBody>
      </p:sp>
      <p:graphicFrame>
        <p:nvGraphicFramePr>
          <p:cNvPr id="5" name="Table Placeholder 4">
            <a:extLst>
              <a:ext uri="{FF2B5EF4-FFF2-40B4-BE49-F238E27FC236}">
                <a16:creationId xmlns:a16="http://schemas.microsoft.com/office/drawing/2014/main" id="{4A82622D-D4BA-40B9-B345-46E8F3470DC8}"/>
              </a:ext>
            </a:extLst>
          </p:cNvPr>
          <p:cNvGraphicFramePr>
            <a:graphicFrameLocks noGrp="1"/>
          </p:cNvGraphicFramePr>
          <p:nvPr>
            <p:ph type="tbl" sz="quarter" idx="13"/>
            <p:extLst>
              <p:ext uri="{D42A27DB-BD31-4B8C-83A1-F6EECF244321}">
                <p14:modId xmlns:p14="http://schemas.microsoft.com/office/powerpoint/2010/main" val="33831967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585548429"/>
                    </a:ext>
                  </a:extLst>
                </a:gridCol>
                <a:gridCol w="658368">
                  <a:extLst>
                    <a:ext uri="{9D8B030D-6E8A-4147-A177-3AD203B41FA5}">
                      <a16:colId xmlns:a16="http://schemas.microsoft.com/office/drawing/2014/main" val="4054717706"/>
                    </a:ext>
                  </a:extLst>
                </a:gridCol>
                <a:gridCol w="658368">
                  <a:extLst>
                    <a:ext uri="{9D8B030D-6E8A-4147-A177-3AD203B41FA5}">
                      <a16:colId xmlns:a16="http://schemas.microsoft.com/office/drawing/2014/main" val="4036805274"/>
                    </a:ext>
                  </a:extLst>
                </a:gridCol>
                <a:gridCol w="658368">
                  <a:extLst>
                    <a:ext uri="{9D8B030D-6E8A-4147-A177-3AD203B41FA5}">
                      <a16:colId xmlns:a16="http://schemas.microsoft.com/office/drawing/2014/main" val="1566999336"/>
                    </a:ext>
                  </a:extLst>
                </a:gridCol>
                <a:gridCol w="658368">
                  <a:extLst>
                    <a:ext uri="{9D8B030D-6E8A-4147-A177-3AD203B41FA5}">
                      <a16:colId xmlns:a16="http://schemas.microsoft.com/office/drawing/2014/main" val="381565648"/>
                    </a:ext>
                  </a:extLst>
                </a:gridCol>
                <a:gridCol w="658368">
                  <a:extLst>
                    <a:ext uri="{9D8B030D-6E8A-4147-A177-3AD203B41FA5}">
                      <a16:colId xmlns:a16="http://schemas.microsoft.com/office/drawing/2014/main" val="1010123239"/>
                    </a:ext>
                  </a:extLst>
                </a:gridCol>
                <a:gridCol w="658368">
                  <a:extLst>
                    <a:ext uri="{9D8B030D-6E8A-4147-A177-3AD203B41FA5}">
                      <a16:colId xmlns:a16="http://schemas.microsoft.com/office/drawing/2014/main" val="3471738243"/>
                    </a:ext>
                  </a:extLst>
                </a:gridCol>
                <a:gridCol w="658368">
                  <a:extLst>
                    <a:ext uri="{9D8B030D-6E8A-4147-A177-3AD203B41FA5}">
                      <a16:colId xmlns:a16="http://schemas.microsoft.com/office/drawing/2014/main" val="652470437"/>
                    </a:ext>
                  </a:extLst>
                </a:gridCol>
                <a:gridCol w="658368">
                  <a:extLst>
                    <a:ext uri="{9D8B030D-6E8A-4147-A177-3AD203B41FA5}">
                      <a16:colId xmlns:a16="http://schemas.microsoft.com/office/drawing/2014/main" val="197127671"/>
                    </a:ext>
                  </a:extLst>
                </a:gridCol>
                <a:gridCol w="658368">
                  <a:extLst>
                    <a:ext uri="{9D8B030D-6E8A-4147-A177-3AD203B41FA5}">
                      <a16:colId xmlns:a16="http://schemas.microsoft.com/office/drawing/2014/main" val="41652141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31021694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dsv_nordisch - 2022-05-25 14:51:25</a:t>
                      </a:r>
                      <a:r>
                        <a:rPr kumimoji="0" lang="en-US" sz="1000" b="0" i="0" u="none" strike="noStrike" kern="1200" cap="none" spc="0" normalizeH="0" baseline="0" noProof="0">
                          <a:ln>
                            <a:noFill/>
                          </a:ln>
                          <a:solidFill>
                            <a:prstClr val="black"/>
                          </a:solidFill>
                          <a:effectLst/>
                          <a:uLnTx/>
                          <a:uFillTx/>
                          <a:latin typeface="+mn-lt"/>
                          <a:ea typeface="+mn-ea"/>
                          <a:cs typeface="+mn-cs"/>
                        </a:rPr>
                        <a:t>
 They say we rise by lifting others… 😉🦅 Don't try this at home. 🙈🚫 #SkiDeutschland #skijumping #skispringen #workoutchallenge #workoutoftheday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06/22/2022 18:14:41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14658</a:t>
                      </a:r>
                    </a:p>
                  </a:txBody>
                  <a:tcPr/>
                </a:tc>
                <a:extLst>
                  <a:ext uri="{0D108BD9-81ED-4DB2-BD59-A6C34878D82A}">
                    <a16:rowId xmlns:a16="http://schemas.microsoft.com/office/drawing/2014/main" val="41096639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dsv_biathlon - 2022-05-25 11:32:14</a:t>
                      </a:r>
                      <a:r>
                        <a:rPr kumimoji="0" lang="en-US" sz="1000" b="0" i="0" u="none" strike="noStrike" kern="1200" cap="none" spc="0" normalizeH="0" baseline="0" noProof="0">
                          <a:ln>
                            <a:noFill/>
                          </a:ln>
                          <a:solidFill>
                            <a:prstClr val="black"/>
                          </a:solidFill>
                          <a:effectLst/>
                          <a:uLnTx/>
                          <a:uFillTx/>
                          <a:latin typeface="+mn-lt"/>
                          <a:ea typeface="+mn-ea"/>
                          <a:cs typeface="+mn-cs"/>
                        </a:rPr>
                        <a:t>
 Anytime, anywhere! 💪🌳 #BackToTheRoots beim Krafttraining unserer Herren auf Mallorca. 👀 #SkiDeutschland #biathlon #workoutoftheday #anytimeanywhere #outdoorgym @davidzobel96 @benediktdollbiathlon @philippnawrathbiathlon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06/23/2022 00:13:29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35095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27396</a:t>
                      </a:r>
                    </a:p>
                  </a:txBody>
                  <a:tcPr/>
                </a:tc>
                <a:extLst>
                  <a:ext uri="{0D108BD9-81ED-4DB2-BD59-A6C34878D82A}">
                    <a16:rowId xmlns:a16="http://schemas.microsoft.com/office/drawing/2014/main" val="4179134837"/>
                  </a:ext>
                </a:extLst>
              </a:tr>
            </a:tbl>
          </a:graphicData>
        </a:graphic>
      </p:graphicFrame>
      <p:sp>
        <p:nvSpPr>
          <p:cNvPr id="4" name="Text Placeholder 3">
            <a:extLst>
              <a:ext uri="{FF2B5EF4-FFF2-40B4-BE49-F238E27FC236}">
                <a16:creationId xmlns:a16="http://schemas.microsoft.com/office/drawing/2014/main" id="{F02FF0D8-5952-4EC6-8F16-F8519CDE887A}"/>
              </a:ext>
            </a:extLst>
          </p:cNvPr>
          <p:cNvSpPr>
            <a:spLocks noGrp="1"/>
          </p:cNvSpPr>
          <p:nvPr>
            <p:ph type="body" sz="quarter" idx="14"/>
          </p:nvPr>
        </p:nvSpPr>
        <p:spPr/>
        <p:txBody>
          <a:bodyPr/>
          <a:lstStyle/>
          <a:p>
            <a:r>
              <a:rPr lang="en-US"/>
              <a:t>05/01/2022 - 05/31/2022</a:t>
            </a:r>
          </a:p>
        </p:txBody>
      </p:sp>
    </p:spTree>
    <p:extLst>
      <p:ext uri="{BB962C8B-B14F-4D97-AF65-F5344CB8AC3E}">
        <p14:creationId xmlns:p14="http://schemas.microsoft.com/office/powerpoint/2010/main" val="251971364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383A4C-A1DC-44E2-916A-011053F4C9FA}"/>
              </a:ext>
            </a:extLst>
          </p:cNvPr>
          <p:cNvSpPr>
            <a:spLocks noGrp="1"/>
          </p:cNvSpPr>
          <p:nvPr>
            <p:ph type="title"/>
          </p:nvPr>
        </p:nvSpPr>
        <p:spPr/>
        <p:txBody>
          <a:bodyPr/>
          <a:lstStyle/>
          <a:p>
            <a:r>
              <a:rPr lang="en-US"/>
              <a:t>Instagram Posts Table | DSV - 11 of 15</a:t>
            </a:r>
          </a:p>
        </p:txBody>
      </p:sp>
      <p:graphicFrame>
        <p:nvGraphicFramePr>
          <p:cNvPr id="5" name="Table Placeholder 4">
            <a:extLst>
              <a:ext uri="{FF2B5EF4-FFF2-40B4-BE49-F238E27FC236}">
                <a16:creationId xmlns:a16="http://schemas.microsoft.com/office/drawing/2014/main" id="{5B880322-F0F5-4AF6-AEB4-448F32602ADF}"/>
              </a:ext>
            </a:extLst>
          </p:cNvPr>
          <p:cNvGraphicFramePr>
            <a:graphicFrameLocks noGrp="1"/>
          </p:cNvGraphicFramePr>
          <p:nvPr>
            <p:ph type="tbl" sz="quarter" idx="13"/>
            <p:extLst>
              <p:ext uri="{D42A27DB-BD31-4B8C-83A1-F6EECF244321}">
                <p14:modId xmlns:p14="http://schemas.microsoft.com/office/powerpoint/2010/main" val="34882473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756228164"/>
                    </a:ext>
                  </a:extLst>
                </a:gridCol>
                <a:gridCol w="658368">
                  <a:extLst>
                    <a:ext uri="{9D8B030D-6E8A-4147-A177-3AD203B41FA5}">
                      <a16:colId xmlns:a16="http://schemas.microsoft.com/office/drawing/2014/main" val="1936832272"/>
                    </a:ext>
                  </a:extLst>
                </a:gridCol>
                <a:gridCol w="658368">
                  <a:extLst>
                    <a:ext uri="{9D8B030D-6E8A-4147-A177-3AD203B41FA5}">
                      <a16:colId xmlns:a16="http://schemas.microsoft.com/office/drawing/2014/main" val="3788614627"/>
                    </a:ext>
                  </a:extLst>
                </a:gridCol>
                <a:gridCol w="658368">
                  <a:extLst>
                    <a:ext uri="{9D8B030D-6E8A-4147-A177-3AD203B41FA5}">
                      <a16:colId xmlns:a16="http://schemas.microsoft.com/office/drawing/2014/main" val="2507137657"/>
                    </a:ext>
                  </a:extLst>
                </a:gridCol>
                <a:gridCol w="658368">
                  <a:extLst>
                    <a:ext uri="{9D8B030D-6E8A-4147-A177-3AD203B41FA5}">
                      <a16:colId xmlns:a16="http://schemas.microsoft.com/office/drawing/2014/main" val="3242569808"/>
                    </a:ext>
                  </a:extLst>
                </a:gridCol>
                <a:gridCol w="658368">
                  <a:extLst>
                    <a:ext uri="{9D8B030D-6E8A-4147-A177-3AD203B41FA5}">
                      <a16:colId xmlns:a16="http://schemas.microsoft.com/office/drawing/2014/main" val="3131321655"/>
                    </a:ext>
                  </a:extLst>
                </a:gridCol>
                <a:gridCol w="658368">
                  <a:extLst>
                    <a:ext uri="{9D8B030D-6E8A-4147-A177-3AD203B41FA5}">
                      <a16:colId xmlns:a16="http://schemas.microsoft.com/office/drawing/2014/main" val="3954081180"/>
                    </a:ext>
                  </a:extLst>
                </a:gridCol>
                <a:gridCol w="658368">
                  <a:extLst>
                    <a:ext uri="{9D8B030D-6E8A-4147-A177-3AD203B41FA5}">
                      <a16:colId xmlns:a16="http://schemas.microsoft.com/office/drawing/2014/main" val="3693520526"/>
                    </a:ext>
                  </a:extLst>
                </a:gridCol>
                <a:gridCol w="658368">
                  <a:extLst>
                    <a:ext uri="{9D8B030D-6E8A-4147-A177-3AD203B41FA5}">
                      <a16:colId xmlns:a16="http://schemas.microsoft.com/office/drawing/2014/main" val="385228075"/>
                    </a:ext>
                  </a:extLst>
                </a:gridCol>
                <a:gridCol w="658368">
                  <a:extLst>
                    <a:ext uri="{9D8B030D-6E8A-4147-A177-3AD203B41FA5}">
                      <a16:colId xmlns:a16="http://schemas.microsoft.com/office/drawing/2014/main" val="40131954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2998872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dsv_biathlon - 2022-05-25 07:42:30</a:t>
                      </a:r>
                      <a:r>
                        <a:rPr kumimoji="0" lang="en-US" sz="1000" b="0" i="0" u="none" strike="noStrike" kern="1200" cap="none" spc="0" normalizeH="0" baseline="0" noProof="0">
                          <a:ln>
                            <a:noFill/>
                          </a:ln>
                          <a:solidFill>
                            <a:prstClr val="black"/>
                          </a:solidFill>
                          <a:effectLst/>
                          <a:uLnTx/>
                          <a:uFillTx/>
                          <a:latin typeface="+mn-lt"/>
                          <a:ea typeface="+mn-ea"/>
                          <a:cs typeface="+mn-cs"/>
                        </a:rPr>
                        <a:t>
 Morning drills! ⛰ Lauf- und Schießtraining werden beim Lehrgang in Ruhpolding mit Laktatkontrolle und Videoanalyse ergänzt. 👀 #SkiDeutschland #biathlon #training #ruhpolding #insights #workoutoftheday @franziska_hildebrand @van.essavgt @vanessa_hinz_ @annaweidel 📷: @k_voigt_fotografie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06/23/2022 06:14:51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45638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35381</a:t>
                      </a:r>
                    </a:p>
                  </a:txBody>
                  <a:tcPr/>
                </a:tc>
                <a:extLst>
                  <a:ext uri="{0D108BD9-81ED-4DB2-BD59-A6C34878D82A}">
                    <a16:rowId xmlns:a16="http://schemas.microsoft.com/office/drawing/2014/main" val="35950729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dsv_alpin - 2022-05-25 06:19:42</a:t>
                      </a:r>
                      <a:r>
                        <a:rPr kumimoji="0" lang="en-US" sz="1000" b="0" i="0" u="none" strike="noStrike" kern="1200" cap="none" spc="0" normalizeH="0" baseline="0" noProof="0">
                          <a:ln>
                            <a:noFill/>
                          </a:ln>
                          <a:solidFill>
                            <a:prstClr val="black"/>
                          </a:solidFill>
                          <a:effectLst/>
                          <a:uLnTx/>
                          <a:uFillTx/>
                          <a:latin typeface="+mn-lt"/>
                          <a:ea typeface="+mn-ea"/>
                          <a:cs typeface="+mn-cs"/>
                        </a:rPr>
                        <a:t>
 It's gonna be a good day! 👌 Let's celebrate the birthday of @vito.backhausen! ✨ #SkiDeutschland #freeski #happybirthday #birthdayboy #goodday #party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06/23/2022 00:13:26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12848</a:t>
                      </a:r>
                    </a:p>
                  </a:txBody>
                  <a:tcPr/>
                </a:tc>
                <a:extLst>
                  <a:ext uri="{0D108BD9-81ED-4DB2-BD59-A6C34878D82A}">
                    <a16:rowId xmlns:a16="http://schemas.microsoft.com/office/drawing/2014/main" val="2200878546"/>
                  </a:ext>
                </a:extLst>
              </a:tr>
            </a:tbl>
          </a:graphicData>
        </a:graphic>
      </p:graphicFrame>
      <p:sp>
        <p:nvSpPr>
          <p:cNvPr id="4" name="Text Placeholder 3">
            <a:extLst>
              <a:ext uri="{FF2B5EF4-FFF2-40B4-BE49-F238E27FC236}">
                <a16:creationId xmlns:a16="http://schemas.microsoft.com/office/drawing/2014/main" id="{80B15CE5-EBE4-40A8-B827-ED6BBA7FAD68}"/>
              </a:ext>
            </a:extLst>
          </p:cNvPr>
          <p:cNvSpPr>
            <a:spLocks noGrp="1"/>
          </p:cNvSpPr>
          <p:nvPr>
            <p:ph type="body" sz="quarter" idx="14"/>
          </p:nvPr>
        </p:nvSpPr>
        <p:spPr/>
        <p:txBody>
          <a:bodyPr/>
          <a:lstStyle/>
          <a:p>
            <a:r>
              <a:rPr lang="en-US"/>
              <a:t>05/01/2022 - 05/31/2022</a:t>
            </a:r>
          </a:p>
        </p:txBody>
      </p:sp>
    </p:spTree>
    <p:extLst>
      <p:ext uri="{BB962C8B-B14F-4D97-AF65-F5344CB8AC3E}">
        <p14:creationId xmlns:p14="http://schemas.microsoft.com/office/powerpoint/2010/main" val="179169761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9F23DD-3459-4895-A3B4-8F96DFF5F085}"/>
              </a:ext>
            </a:extLst>
          </p:cNvPr>
          <p:cNvSpPr>
            <a:spLocks noGrp="1"/>
          </p:cNvSpPr>
          <p:nvPr>
            <p:ph type="title"/>
          </p:nvPr>
        </p:nvSpPr>
        <p:spPr/>
        <p:txBody>
          <a:bodyPr/>
          <a:lstStyle/>
          <a:p>
            <a:r>
              <a:rPr lang="en-US"/>
              <a:t>Instagram Posts Table | DSV - 12 of 15</a:t>
            </a:r>
          </a:p>
        </p:txBody>
      </p:sp>
      <p:graphicFrame>
        <p:nvGraphicFramePr>
          <p:cNvPr id="5" name="Table Placeholder 4">
            <a:extLst>
              <a:ext uri="{FF2B5EF4-FFF2-40B4-BE49-F238E27FC236}">
                <a16:creationId xmlns:a16="http://schemas.microsoft.com/office/drawing/2014/main" id="{807BE7E6-8573-40BB-A3C1-5C1499EE5045}"/>
              </a:ext>
            </a:extLst>
          </p:cNvPr>
          <p:cNvGraphicFramePr>
            <a:graphicFrameLocks noGrp="1"/>
          </p:cNvGraphicFramePr>
          <p:nvPr>
            <p:ph type="tbl" sz="quarter" idx="13"/>
            <p:extLst>
              <p:ext uri="{D42A27DB-BD31-4B8C-83A1-F6EECF244321}">
                <p14:modId xmlns:p14="http://schemas.microsoft.com/office/powerpoint/2010/main" val="31897019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054638662"/>
                    </a:ext>
                  </a:extLst>
                </a:gridCol>
                <a:gridCol w="658368">
                  <a:extLst>
                    <a:ext uri="{9D8B030D-6E8A-4147-A177-3AD203B41FA5}">
                      <a16:colId xmlns:a16="http://schemas.microsoft.com/office/drawing/2014/main" val="407822312"/>
                    </a:ext>
                  </a:extLst>
                </a:gridCol>
                <a:gridCol w="658368">
                  <a:extLst>
                    <a:ext uri="{9D8B030D-6E8A-4147-A177-3AD203B41FA5}">
                      <a16:colId xmlns:a16="http://schemas.microsoft.com/office/drawing/2014/main" val="263491040"/>
                    </a:ext>
                  </a:extLst>
                </a:gridCol>
                <a:gridCol w="658368">
                  <a:extLst>
                    <a:ext uri="{9D8B030D-6E8A-4147-A177-3AD203B41FA5}">
                      <a16:colId xmlns:a16="http://schemas.microsoft.com/office/drawing/2014/main" val="2794207046"/>
                    </a:ext>
                  </a:extLst>
                </a:gridCol>
                <a:gridCol w="658368">
                  <a:extLst>
                    <a:ext uri="{9D8B030D-6E8A-4147-A177-3AD203B41FA5}">
                      <a16:colId xmlns:a16="http://schemas.microsoft.com/office/drawing/2014/main" val="1777031235"/>
                    </a:ext>
                  </a:extLst>
                </a:gridCol>
                <a:gridCol w="658368">
                  <a:extLst>
                    <a:ext uri="{9D8B030D-6E8A-4147-A177-3AD203B41FA5}">
                      <a16:colId xmlns:a16="http://schemas.microsoft.com/office/drawing/2014/main" val="4244446866"/>
                    </a:ext>
                  </a:extLst>
                </a:gridCol>
                <a:gridCol w="658368">
                  <a:extLst>
                    <a:ext uri="{9D8B030D-6E8A-4147-A177-3AD203B41FA5}">
                      <a16:colId xmlns:a16="http://schemas.microsoft.com/office/drawing/2014/main" val="440772238"/>
                    </a:ext>
                  </a:extLst>
                </a:gridCol>
                <a:gridCol w="658368">
                  <a:extLst>
                    <a:ext uri="{9D8B030D-6E8A-4147-A177-3AD203B41FA5}">
                      <a16:colId xmlns:a16="http://schemas.microsoft.com/office/drawing/2014/main" val="793468938"/>
                    </a:ext>
                  </a:extLst>
                </a:gridCol>
                <a:gridCol w="658368">
                  <a:extLst>
                    <a:ext uri="{9D8B030D-6E8A-4147-A177-3AD203B41FA5}">
                      <a16:colId xmlns:a16="http://schemas.microsoft.com/office/drawing/2014/main" val="3153855362"/>
                    </a:ext>
                  </a:extLst>
                </a:gridCol>
                <a:gridCol w="658368">
                  <a:extLst>
                    <a:ext uri="{9D8B030D-6E8A-4147-A177-3AD203B41FA5}">
                      <a16:colId xmlns:a16="http://schemas.microsoft.com/office/drawing/2014/main" val="29024739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23767370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dsv_biathlon - 2022-05-25 05:41:21</a:t>
                      </a:r>
                      <a:r>
                        <a:rPr kumimoji="0" lang="en-US" sz="1000" b="0" i="0" u="none" strike="noStrike" kern="1200" cap="none" spc="0" normalizeH="0" baseline="0" noProof="0">
                          <a:ln>
                            <a:noFill/>
                          </a:ln>
                          <a:solidFill>
                            <a:prstClr val="black"/>
                          </a:solidFill>
                          <a:effectLst/>
                          <a:uLnTx/>
                          <a:uFillTx/>
                          <a:latin typeface="+mn-lt"/>
                          <a:ea typeface="+mn-ea"/>
                          <a:cs typeface="+mn-cs"/>
                        </a:rPr>
                        <a:t>
 We wish you only the best! 🙌 Enjoy your day, @annaweidel! 🎉 #SkiDeutschland #biathlon #birthday #allthebest #congratulations #birthdaygirl 📷 @nordicfocus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06/23/2022 06:14:51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31909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24619</a:t>
                      </a:r>
                    </a:p>
                  </a:txBody>
                  <a:tcPr/>
                </a:tc>
                <a:extLst>
                  <a:ext uri="{0D108BD9-81ED-4DB2-BD59-A6C34878D82A}">
                    <a16:rowId xmlns:a16="http://schemas.microsoft.com/office/drawing/2014/main" val="24778423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dsv_alpin - 2022-05-25 05:12:43</a:t>
                      </a:r>
                      <a:r>
                        <a:rPr kumimoji="0" lang="en-US" sz="1000" b="0" i="0" u="none" strike="noStrike" kern="1200" cap="none" spc="0" normalizeH="0" baseline="0" noProof="0">
                          <a:ln>
                            <a:noFill/>
                          </a:ln>
                          <a:solidFill>
                            <a:prstClr val="black"/>
                          </a:solidFill>
                          <a:effectLst/>
                          <a:uLnTx/>
                          <a:uFillTx/>
                          <a:latin typeface="+mn-lt"/>
                          <a:ea typeface="+mn-ea"/>
                          <a:cs typeface="+mn-cs"/>
                        </a:rPr>
                        <a:t>
 Birthday party calling! 🥳 Happy birthday, @simon_jocher! 🎈 #SkiDeutschland #skialpin #birthdayparty #letshaveaparty #birthdayboy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06/23/2022 06:14:48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15667</a:t>
                      </a:r>
                    </a:p>
                  </a:txBody>
                  <a:tcPr/>
                </a:tc>
                <a:extLst>
                  <a:ext uri="{0D108BD9-81ED-4DB2-BD59-A6C34878D82A}">
                    <a16:rowId xmlns:a16="http://schemas.microsoft.com/office/drawing/2014/main" val="3843539576"/>
                  </a:ext>
                </a:extLst>
              </a:tr>
            </a:tbl>
          </a:graphicData>
        </a:graphic>
      </p:graphicFrame>
      <p:sp>
        <p:nvSpPr>
          <p:cNvPr id="4" name="Text Placeholder 3">
            <a:extLst>
              <a:ext uri="{FF2B5EF4-FFF2-40B4-BE49-F238E27FC236}">
                <a16:creationId xmlns:a16="http://schemas.microsoft.com/office/drawing/2014/main" id="{1D7068DE-1674-434D-9B65-D7BDFEE999E6}"/>
              </a:ext>
            </a:extLst>
          </p:cNvPr>
          <p:cNvSpPr>
            <a:spLocks noGrp="1"/>
          </p:cNvSpPr>
          <p:nvPr>
            <p:ph type="body" sz="quarter" idx="14"/>
          </p:nvPr>
        </p:nvSpPr>
        <p:spPr/>
        <p:txBody>
          <a:bodyPr/>
          <a:lstStyle/>
          <a:p>
            <a:r>
              <a:rPr lang="en-US"/>
              <a:t>05/01/2022 - 05/31/2022</a:t>
            </a:r>
          </a:p>
        </p:txBody>
      </p:sp>
    </p:spTree>
    <p:extLst>
      <p:ext uri="{BB962C8B-B14F-4D97-AF65-F5344CB8AC3E}">
        <p14:creationId xmlns:p14="http://schemas.microsoft.com/office/powerpoint/2010/main" val="217712613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37E990-A7CF-469D-A1FA-3A21049BAF29}"/>
              </a:ext>
            </a:extLst>
          </p:cNvPr>
          <p:cNvSpPr>
            <a:spLocks noGrp="1"/>
          </p:cNvSpPr>
          <p:nvPr>
            <p:ph type="title"/>
          </p:nvPr>
        </p:nvSpPr>
        <p:spPr/>
        <p:txBody>
          <a:bodyPr/>
          <a:lstStyle/>
          <a:p>
            <a:r>
              <a:rPr lang="en-US"/>
              <a:t>Instagram Posts Table | DSV - 13 of 15</a:t>
            </a:r>
          </a:p>
        </p:txBody>
      </p:sp>
      <p:graphicFrame>
        <p:nvGraphicFramePr>
          <p:cNvPr id="5" name="Table Placeholder 4">
            <a:extLst>
              <a:ext uri="{FF2B5EF4-FFF2-40B4-BE49-F238E27FC236}">
                <a16:creationId xmlns:a16="http://schemas.microsoft.com/office/drawing/2014/main" id="{6640D914-F195-46E9-8309-E34F464427D5}"/>
              </a:ext>
            </a:extLst>
          </p:cNvPr>
          <p:cNvGraphicFramePr>
            <a:graphicFrameLocks noGrp="1"/>
          </p:cNvGraphicFramePr>
          <p:nvPr>
            <p:ph type="tbl" sz="quarter" idx="13"/>
            <p:extLst>
              <p:ext uri="{D42A27DB-BD31-4B8C-83A1-F6EECF244321}">
                <p14:modId xmlns:p14="http://schemas.microsoft.com/office/powerpoint/2010/main" val="74115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25212591"/>
                    </a:ext>
                  </a:extLst>
                </a:gridCol>
                <a:gridCol w="658368">
                  <a:extLst>
                    <a:ext uri="{9D8B030D-6E8A-4147-A177-3AD203B41FA5}">
                      <a16:colId xmlns:a16="http://schemas.microsoft.com/office/drawing/2014/main" val="2997967169"/>
                    </a:ext>
                  </a:extLst>
                </a:gridCol>
                <a:gridCol w="658368">
                  <a:extLst>
                    <a:ext uri="{9D8B030D-6E8A-4147-A177-3AD203B41FA5}">
                      <a16:colId xmlns:a16="http://schemas.microsoft.com/office/drawing/2014/main" val="4162527962"/>
                    </a:ext>
                  </a:extLst>
                </a:gridCol>
                <a:gridCol w="658368">
                  <a:extLst>
                    <a:ext uri="{9D8B030D-6E8A-4147-A177-3AD203B41FA5}">
                      <a16:colId xmlns:a16="http://schemas.microsoft.com/office/drawing/2014/main" val="531303928"/>
                    </a:ext>
                  </a:extLst>
                </a:gridCol>
                <a:gridCol w="658368">
                  <a:extLst>
                    <a:ext uri="{9D8B030D-6E8A-4147-A177-3AD203B41FA5}">
                      <a16:colId xmlns:a16="http://schemas.microsoft.com/office/drawing/2014/main" val="3412863985"/>
                    </a:ext>
                  </a:extLst>
                </a:gridCol>
                <a:gridCol w="658368">
                  <a:extLst>
                    <a:ext uri="{9D8B030D-6E8A-4147-A177-3AD203B41FA5}">
                      <a16:colId xmlns:a16="http://schemas.microsoft.com/office/drawing/2014/main" val="3605638075"/>
                    </a:ext>
                  </a:extLst>
                </a:gridCol>
                <a:gridCol w="658368">
                  <a:extLst>
                    <a:ext uri="{9D8B030D-6E8A-4147-A177-3AD203B41FA5}">
                      <a16:colId xmlns:a16="http://schemas.microsoft.com/office/drawing/2014/main" val="3163452098"/>
                    </a:ext>
                  </a:extLst>
                </a:gridCol>
                <a:gridCol w="658368">
                  <a:extLst>
                    <a:ext uri="{9D8B030D-6E8A-4147-A177-3AD203B41FA5}">
                      <a16:colId xmlns:a16="http://schemas.microsoft.com/office/drawing/2014/main" val="168286440"/>
                    </a:ext>
                  </a:extLst>
                </a:gridCol>
                <a:gridCol w="658368">
                  <a:extLst>
                    <a:ext uri="{9D8B030D-6E8A-4147-A177-3AD203B41FA5}">
                      <a16:colId xmlns:a16="http://schemas.microsoft.com/office/drawing/2014/main" val="1513364418"/>
                    </a:ext>
                  </a:extLst>
                </a:gridCol>
                <a:gridCol w="658368">
                  <a:extLst>
                    <a:ext uri="{9D8B030D-6E8A-4147-A177-3AD203B41FA5}">
                      <a16:colId xmlns:a16="http://schemas.microsoft.com/office/drawing/2014/main" val="28262308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26246949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dsv_biathlon - 2022-05-24 07:30:45</a:t>
                      </a:r>
                      <a:r>
                        <a:rPr kumimoji="0" lang="en-US" sz="1000" b="0" i="0" u="none" strike="noStrike" kern="1200" cap="none" spc="0" normalizeH="0" baseline="0" noProof="0">
                          <a:ln>
                            <a:noFill/>
                          </a:ln>
                          <a:solidFill>
                            <a:prstClr val="black"/>
                          </a:solidFill>
                          <a:effectLst/>
                          <a:uLnTx/>
                          <a:uFillTx/>
                          <a:latin typeface="+mn-lt"/>
                          <a:ea typeface="+mn-ea"/>
                          <a:cs typeface="+mn-cs"/>
                        </a:rPr>
                        <a:t>
 Back in business! 🤩 Erster Halt diesen Sommer: 📍 Ruhpolding - hier sind unsere Damen zu ihrem gemeinsamen Auftakt-Lehrgang zusammengekommen. 💪 #SkiDeutschland #biathlon #RoadToOberhof #ruhpolding #backatitagain 📷: @k_voigt_fotografie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06/23/2022 06:14:51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50436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32902</a:t>
                      </a:r>
                    </a:p>
                  </a:txBody>
                  <a:tcPr/>
                </a:tc>
                <a:extLst>
                  <a:ext uri="{0D108BD9-81ED-4DB2-BD59-A6C34878D82A}">
                    <a16:rowId xmlns:a16="http://schemas.microsoft.com/office/drawing/2014/main" val="16649536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dsv_nordisch - 2022-05-23 05:32:27</a:t>
                      </a:r>
                      <a:r>
                        <a:rPr kumimoji="0" lang="en-US" sz="1000" b="0" i="0" u="none" strike="noStrike" kern="1200" cap="none" spc="0" normalizeH="0" baseline="0" noProof="0">
                          <a:ln>
                            <a:noFill/>
                          </a:ln>
                          <a:solidFill>
                            <a:prstClr val="black"/>
                          </a:solidFill>
                          <a:effectLst/>
                          <a:uLnTx/>
                          <a:uFillTx/>
                          <a:latin typeface="+mn-lt"/>
                          <a:ea typeface="+mn-ea"/>
                          <a:cs typeface="+mn-cs"/>
                        </a:rPr>
                        <a:t>
 Oh happy day! 🤗 All the best to you, Katha! 🎁 #SkiDeutschland #skijumping #skispringen #happybirthday #allesgute #birthdaygirl @katharina_althaus 📷 @nordicfocus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06/22/2022 00:14:33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10742</a:t>
                      </a:r>
                    </a:p>
                  </a:txBody>
                  <a:tcPr/>
                </a:tc>
                <a:extLst>
                  <a:ext uri="{0D108BD9-81ED-4DB2-BD59-A6C34878D82A}">
                    <a16:rowId xmlns:a16="http://schemas.microsoft.com/office/drawing/2014/main" val="207448818"/>
                  </a:ext>
                </a:extLst>
              </a:tr>
            </a:tbl>
          </a:graphicData>
        </a:graphic>
      </p:graphicFrame>
      <p:sp>
        <p:nvSpPr>
          <p:cNvPr id="4" name="Text Placeholder 3">
            <a:extLst>
              <a:ext uri="{FF2B5EF4-FFF2-40B4-BE49-F238E27FC236}">
                <a16:creationId xmlns:a16="http://schemas.microsoft.com/office/drawing/2014/main" id="{14A14D40-F094-49BC-B751-E565891CF206}"/>
              </a:ext>
            </a:extLst>
          </p:cNvPr>
          <p:cNvSpPr>
            <a:spLocks noGrp="1"/>
          </p:cNvSpPr>
          <p:nvPr>
            <p:ph type="body" sz="quarter" idx="14"/>
          </p:nvPr>
        </p:nvSpPr>
        <p:spPr/>
        <p:txBody>
          <a:bodyPr/>
          <a:lstStyle/>
          <a:p>
            <a:r>
              <a:rPr lang="en-US"/>
              <a:t>05/01/2022 - 05/31/2022</a:t>
            </a:r>
          </a:p>
        </p:txBody>
      </p:sp>
    </p:spTree>
    <p:extLst>
      <p:ext uri="{BB962C8B-B14F-4D97-AF65-F5344CB8AC3E}">
        <p14:creationId xmlns:p14="http://schemas.microsoft.com/office/powerpoint/2010/main" val="382799230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E1367A-A5C2-4A02-BF4F-C75B75004FE4}"/>
              </a:ext>
            </a:extLst>
          </p:cNvPr>
          <p:cNvSpPr>
            <a:spLocks noGrp="1"/>
          </p:cNvSpPr>
          <p:nvPr>
            <p:ph type="title"/>
          </p:nvPr>
        </p:nvSpPr>
        <p:spPr/>
        <p:txBody>
          <a:bodyPr/>
          <a:lstStyle/>
          <a:p>
            <a:r>
              <a:rPr lang="en-US"/>
              <a:t>Instagram Posts Table | DSV - 14 of 15</a:t>
            </a:r>
          </a:p>
        </p:txBody>
      </p:sp>
      <p:graphicFrame>
        <p:nvGraphicFramePr>
          <p:cNvPr id="5" name="Table Placeholder 4">
            <a:extLst>
              <a:ext uri="{FF2B5EF4-FFF2-40B4-BE49-F238E27FC236}">
                <a16:creationId xmlns:a16="http://schemas.microsoft.com/office/drawing/2014/main" id="{9116D483-83A7-4B1F-9E67-1A1076A7E4E6}"/>
              </a:ext>
            </a:extLst>
          </p:cNvPr>
          <p:cNvGraphicFramePr>
            <a:graphicFrameLocks noGrp="1"/>
          </p:cNvGraphicFramePr>
          <p:nvPr>
            <p:ph type="tbl" sz="quarter" idx="13"/>
            <p:extLst>
              <p:ext uri="{D42A27DB-BD31-4B8C-83A1-F6EECF244321}">
                <p14:modId xmlns:p14="http://schemas.microsoft.com/office/powerpoint/2010/main" val="1127772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920010806"/>
                    </a:ext>
                  </a:extLst>
                </a:gridCol>
                <a:gridCol w="658368">
                  <a:extLst>
                    <a:ext uri="{9D8B030D-6E8A-4147-A177-3AD203B41FA5}">
                      <a16:colId xmlns:a16="http://schemas.microsoft.com/office/drawing/2014/main" val="490276036"/>
                    </a:ext>
                  </a:extLst>
                </a:gridCol>
                <a:gridCol w="658368">
                  <a:extLst>
                    <a:ext uri="{9D8B030D-6E8A-4147-A177-3AD203B41FA5}">
                      <a16:colId xmlns:a16="http://schemas.microsoft.com/office/drawing/2014/main" val="612726194"/>
                    </a:ext>
                  </a:extLst>
                </a:gridCol>
                <a:gridCol w="658368">
                  <a:extLst>
                    <a:ext uri="{9D8B030D-6E8A-4147-A177-3AD203B41FA5}">
                      <a16:colId xmlns:a16="http://schemas.microsoft.com/office/drawing/2014/main" val="2150281983"/>
                    </a:ext>
                  </a:extLst>
                </a:gridCol>
                <a:gridCol w="658368">
                  <a:extLst>
                    <a:ext uri="{9D8B030D-6E8A-4147-A177-3AD203B41FA5}">
                      <a16:colId xmlns:a16="http://schemas.microsoft.com/office/drawing/2014/main" val="1175140713"/>
                    </a:ext>
                  </a:extLst>
                </a:gridCol>
                <a:gridCol w="658368">
                  <a:extLst>
                    <a:ext uri="{9D8B030D-6E8A-4147-A177-3AD203B41FA5}">
                      <a16:colId xmlns:a16="http://schemas.microsoft.com/office/drawing/2014/main" val="443223373"/>
                    </a:ext>
                  </a:extLst>
                </a:gridCol>
                <a:gridCol w="658368">
                  <a:extLst>
                    <a:ext uri="{9D8B030D-6E8A-4147-A177-3AD203B41FA5}">
                      <a16:colId xmlns:a16="http://schemas.microsoft.com/office/drawing/2014/main" val="4063388157"/>
                    </a:ext>
                  </a:extLst>
                </a:gridCol>
                <a:gridCol w="658368">
                  <a:extLst>
                    <a:ext uri="{9D8B030D-6E8A-4147-A177-3AD203B41FA5}">
                      <a16:colId xmlns:a16="http://schemas.microsoft.com/office/drawing/2014/main" val="694166745"/>
                    </a:ext>
                  </a:extLst>
                </a:gridCol>
                <a:gridCol w="658368">
                  <a:extLst>
                    <a:ext uri="{9D8B030D-6E8A-4147-A177-3AD203B41FA5}">
                      <a16:colId xmlns:a16="http://schemas.microsoft.com/office/drawing/2014/main" val="3262573068"/>
                    </a:ext>
                  </a:extLst>
                </a:gridCol>
                <a:gridCol w="658368">
                  <a:extLst>
                    <a:ext uri="{9D8B030D-6E8A-4147-A177-3AD203B41FA5}">
                      <a16:colId xmlns:a16="http://schemas.microsoft.com/office/drawing/2014/main" val="6746535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5219336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dsv_biathlon - 2022-05-22 06:28:12</a:t>
                      </a:r>
                      <a:r>
                        <a:rPr kumimoji="0" lang="en-US" sz="1000" b="0" i="0" u="none" strike="noStrike" kern="1200" cap="none" spc="0" normalizeH="0" baseline="0" noProof="0">
                          <a:ln>
                            <a:noFill/>
                          </a:ln>
                          <a:solidFill>
                            <a:prstClr val="black"/>
                          </a:solidFill>
                          <a:effectLst/>
                          <a:uLnTx/>
                          <a:uFillTx/>
                          <a:latin typeface="+mn-lt"/>
                          <a:ea typeface="+mn-ea"/>
                          <a:cs typeface="+mn-cs"/>
                        </a:rPr>
                        <a:t>
 Join the movement! 🏃 Wir brauchen dich im DSV-Team beim #RunForTheOceans. Lass uns zusammen laufen, radeln, kicken, springen, trainieren und die Weltmeere von Plastikmüll befreien. 🐟
So kannst du dabei sein:
🌊 Lade die adidas Running App auf dein Handy
🌊 Tritt über den Link in unserer Story dem DSV-Team bei
🌊 Tracke jede Minute von 23. Mai bis 8. Juni.
10 Minuten Bewegung = 1 gesammelte Plastikflasche. Zusammen können wir also einiges bewegen - let’s go! 💪 #SkiDeutschland 
@denise_herrmann @adidas_de @adidasRuntastic @parley.TV #ImpossibleIsNothing #adidasParley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06/21/2022 06:13:40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66498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50958</a:t>
                      </a:r>
                    </a:p>
                  </a:txBody>
                  <a:tcPr/>
                </a:tc>
                <a:extLst>
                  <a:ext uri="{0D108BD9-81ED-4DB2-BD59-A6C34878D82A}">
                    <a16:rowId xmlns:a16="http://schemas.microsoft.com/office/drawing/2014/main" val="2619467986"/>
                  </a:ext>
                </a:extLst>
              </a:tr>
            </a:tbl>
          </a:graphicData>
        </a:graphic>
      </p:graphicFrame>
      <p:sp>
        <p:nvSpPr>
          <p:cNvPr id="4" name="Text Placeholder 3">
            <a:extLst>
              <a:ext uri="{FF2B5EF4-FFF2-40B4-BE49-F238E27FC236}">
                <a16:creationId xmlns:a16="http://schemas.microsoft.com/office/drawing/2014/main" id="{938D0BC8-EC8A-4088-B181-E418301C3628}"/>
              </a:ext>
            </a:extLst>
          </p:cNvPr>
          <p:cNvSpPr>
            <a:spLocks noGrp="1"/>
          </p:cNvSpPr>
          <p:nvPr>
            <p:ph type="body" sz="quarter" idx="14"/>
          </p:nvPr>
        </p:nvSpPr>
        <p:spPr/>
        <p:txBody>
          <a:bodyPr/>
          <a:lstStyle/>
          <a:p>
            <a:r>
              <a:rPr lang="en-US"/>
              <a:t>05/01/2022 - 05/31/2022</a:t>
            </a:r>
          </a:p>
        </p:txBody>
      </p:sp>
    </p:spTree>
    <p:extLst>
      <p:ext uri="{BB962C8B-B14F-4D97-AF65-F5344CB8AC3E}">
        <p14:creationId xmlns:p14="http://schemas.microsoft.com/office/powerpoint/2010/main" val="384220294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9C9423-D60D-4119-843D-C1C6FF57402C}"/>
              </a:ext>
            </a:extLst>
          </p:cNvPr>
          <p:cNvSpPr>
            <a:spLocks noGrp="1"/>
          </p:cNvSpPr>
          <p:nvPr>
            <p:ph type="title"/>
          </p:nvPr>
        </p:nvSpPr>
        <p:spPr/>
        <p:txBody>
          <a:bodyPr/>
          <a:lstStyle/>
          <a:p>
            <a:r>
              <a:rPr lang="en-US"/>
              <a:t>Instagram Posts Table | DSV - 15 of 15</a:t>
            </a:r>
          </a:p>
        </p:txBody>
      </p:sp>
      <p:graphicFrame>
        <p:nvGraphicFramePr>
          <p:cNvPr id="5" name="Table Placeholder 4">
            <a:extLst>
              <a:ext uri="{FF2B5EF4-FFF2-40B4-BE49-F238E27FC236}">
                <a16:creationId xmlns:a16="http://schemas.microsoft.com/office/drawing/2014/main" id="{030164DE-9CE4-4A07-9D71-8BA5F0A72599}"/>
              </a:ext>
            </a:extLst>
          </p:cNvPr>
          <p:cNvGraphicFramePr>
            <a:graphicFrameLocks noGrp="1"/>
          </p:cNvGraphicFramePr>
          <p:nvPr>
            <p:ph type="tbl" sz="quarter" idx="13"/>
            <p:extLst>
              <p:ext uri="{D42A27DB-BD31-4B8C-83A1-F6EECF244321}">
                <p14:modId xmlns:p14="http://schemas.microsoft.com/office/powerpoint/2010/main" val="2097609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38656423"/>
                    </a:ext>
                  </a:extLst>
                </a:gridCol>
                <a:gridCol w="658368">
                  <a:extLst>
                    <a:ext uri="{9D8B030D-6E8A-4147-A177-3AD203B41FA5}">
                      <a16:colId xmlns:a16="http://schemas.microsoft.com/office/drawing/2014/main" val="2132524549"/>
                    </a:ext>
                  </a:extLst>
                </a:gridCol>
                <a:gridCol w="658368">
                  <a:extLst>
                    <a:ext uri="{9D8B030D-6E8A-4147-A177-3AD203B41FA5}">
                      <a16:colId xmlns:a16="http://schemas.microsoft.com/office/drawing/2014/main" val="55513166"/>
                    </a:ext>
                  </a:extLst>
                </a:gridCol>
                <a:gridCol w="658368">
                  <a:extLst>
                    <a:ext uri="{9D8B030D-6E8A-4147-A177-3AD203B41FA5}">
                      <a16:colId xmlns:a16="http://schemas.microsoft.com/office/drawing/2014/main" val="3319295354"/>
                    </a:ext>
                  </a:extLst>
                </a:gridCol>
                <a:gridCol w="658368">
                  <a:extLst>
                    <a:ext uri="{9D8B030D-6E8A-4147-A177-3AD203B41FA5}">
                      <a16:colId xmlns:a16="http://schemas.microsoft.com/office/drawing/2014/main" val="2505926369"/>
                    </a:ext>
                  </a:extLst>
                </a:gridCol>
                <a:gridCol w="658368">
                  <a:extLst>
                    <a:ext uri="{9D8B030D-6E8A-4147-A177-3AD203B41FA5}">
                      <a16:colId xmlns:a16="http://schemas.microsoft.com/office/drawing/2014/main" val="1503407809"/>
                    </a:ext>
                  </a:extLst>
                </a:gridCol>
                <a:gridCol w="658368">
                  <a:extLst>
                    <a:ext uri="{9D8B030D-6E8A-4147-A177-3AD203B41FA5}">
                      <a16:colId xmlns:a16="http://schemas.microsoft.com/office/drawing/2014/main" val="2286567532"/>
                    </a:ext>
                  </a:extLst>
                </a:gridCol>
                <a:gridCol w="658368">
                  <a:extLst>
                    <a:ext uri="{9D8B030D-6E8A-4147-A177-3AD203B41FA5}">
                      <a16:colId xmlns:a16="http://schemas.microsoft.com/office/drawing/2014/main" val="4016407846"/>
                    </a:ext>
                  </a:extLst>
                </a:gridCol>
                <a:gridCol w="658368">
                  <a:extLst>
                    <a:ext uri="{9D8B030D-6E8A-4147-A177-3AD203B41FA5}">
                      <a16:colId xmlns:a16="http://schemas.microsoft.com/office/drawing/2014/main" val="2145022378"/>
                    </a:ext>
                  </a:extLst>
                </a:gridCol>
                <a:gridCol w="658368">
                  <a:extLst>
                    <a:ext uri="{9D8B030D-6E8A-4147-A177-3AD203B41FA5}">
                      <a16:colId xmlns:a16="http://schemas.microsoft.com/office/drawing/2014/main" val="9717633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42914624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dsv_alpin - 2022-05-20 13:52:36</a:t>
                      </a:r>
                      <a:r>
                        <a:rPr kumimoji="0" lang="de-DE" sz="1000" b="0" i="0" u="none" strike="noStrike" kern="1200" cap="none" spc="0" normalizeH="0" baseline="0" noProof="0">
                          <a:ln>
                            <a:noFill/>
                          </a:ln>
                          <a:solidFill>
                            <a:prstClr val="black"/>
                          </a:solidFill>
                          <a:effectLst/>
                          <a:uLnTx/>
                          <a:uFillTx/>
                          <a:latin typeface="+mn-lt"/>
                          <a:ea typeface="+mn-ea"/>
                          <a:cs typeface="+mn-cs"/>
                        </a:rPr>
                        <a:t>
 Caption this! ✍️⤵️ An was müsst ihr denken, wenn ihr das Bild seht? #SkiDeutschland #skialpin #summer #training #suissetech @thomas_dressen @manu_schmid_ @simon_jocher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06/19/2022 12:13:17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21240</a:t>
                      </a:r>
                    </a:p>
                  </a:txBody>
                  <a:tcPr/>
                </a:tc>
                <a:extLst>
                  <a:ext uri="{0D108BD9-81ED-4DB2-BD59-A6C34878D82A}">
                    <a16:rowId xmlns:a16="http://schemas.microsoft.com/office/drawing/2014/main" val="19878112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dsv_nordisch - 2022-05-20 12:01:40</a:t>
                      </a:r>
                      <a:r>
                        <a:rPr kumimoji="0" lang="en-US" sz="1000" b="0" i="0" u="none" strike="noStrike" kern="1200" cap="none" spc="0" normalizeH="0" baseline="0" noProof="0">
                          <a:ln>
                            <a:noFill/>
                          </a:ln>
                          <a:solidFill>
                            <a:prstClr val="black"/>
                          </a:solidFill>
                          <a:effectLst/>
                          <a:uLnTx/>
                          <a:uFillTx/>
                          <a:latin typeface="+mn-lt"/>
                          <a:ea typeface="+mn-ea"/>
                          <a:cs typeface="+mn-cs"/>
                        </a:rPr>
                        <a:t>
 One of our greatest! 👑 Die erste Olympia-Siegerin im Skispringen, Weltmeisterin und geschätzte Teamkollegin - @carina_vogt verlässt nach 10 Jahren im Weltcup die Skisprung-Bühne. Wir sagen DANKE, liebe Carina, und nur das Beste für deine Zukunft! 🍀 #SkiDeutschland #timetosaygoodbye #skijumping #skispringen #whatawoman 📷: @nordicfocus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06/19/2022 00:13:52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17678</a:t>
                      </a:r>
                    </a:p>
                  </a:txBody>
                  <a:tcPr/>
                </a:tc>
                <a:extLst>
                  <a:ext uri="{0D108BD9-81ED-4DB2-BD59-A6C34878D82A}">
                    <a16:rowId xmlns:a16="http://schemas.microsoft.com/office/drawing/2014/main" val="600103592"/>
                  </a:ext>
                </a:extLst>
              </a:tr>
            </a:tbl>
          </a:graphicData>
        </a:graphic>
      </p:graphicFrame>
      <p:sp>
        <p:nvSpPr>
          <p:cNvPr id="4" name="Text Placeholder 3">
            <a:extLst>
              <a:ext uri="{FF2B5EF4-FFF2-40B4-BE49-F238E27FC236}">
                <a16:creationId xmlns:a16="http://schemas.microsoft.com/office/drawing/2014/main" id="{F3F9D650-1E50-493D-B1E8-F9E7C14BAEEA}"/>
              </a:ext>
            </a:extLst>
          </p:cNvPr>
          <p:cNvSpPr>
            <a:spLocks noGrp="1"/>
          </p:cNvSpPr>
          <p:nvPr>
            <p:ph type="body" sz="quarter" idx="14"/>
          </p:nvPr>
        </p:nvSpPr>
        <p:spPr/>
        <p:txBody>
          <a:bodyPr/>
          <a:lstStyle/>
          <a:p>
            <a:r>
              <a:rPr lang="en-US"/>
              <a:t>05/01/2022 - 05/31/2022</a:t>
            </a:r>
          </a:p>
        </p:txBody>
      </p:sp>
    </p:spTree>
    <p:extLst>
      <p:ext uri="{BB962C8B-B14F-4D97-AF65-F5344CB8AC3E}">
        <p14:creationId xmlns:p14="http://schemas.microsoft.com/office/powerpoint/2010/main" val="135936964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C3564C-626D-4E24-B15F-F81E59557F83}"/>
              </a:ext>
            </a:extLst>
          </p:cNvPr>
          <p:cNvSpPr>
            <a:spLocks noGrp="1"/>
          </p:cNvSpPr>
          <p:nvPr>
            <p:ph type="title"/>
          </p:nvPr>
        </p:nvSpPr>
        <p:spPr/>
        <p:txBody>
          <a:bodyPr/>
          <a:lstStyle/>
          <a:p>
            <a:r>
              <a:rPr lang="en-US"/>
              <a:t>Facebook Own Posts Table | DSV - 1 of 13</a:t>
            </a:r>
          </a:p>
        </p:txBody>
      </p:sp>
      <p:graphicFrame>
        <p:nvGraphicFramePr>
          <p:cNvPr id="5" name="Table Placeholder 4">
            <a:extLst>
              <a:ext uri="{FF2B5EF4-FFF2-40B4-BE49-F238E27FC236}">
                <a16:creationId xmlns:a16="http://schemas.microsoft.com/office/drawing/2014/main" id="{36F2FC74-276E-4961-A33A-0C21FEFB5F8D}"/>
              </a:ext>
            </a:extLst>
          </p:cNvPr>
          <p:cNvGraphicFramePr>
            <a:graphicFrameLocks noGrp="1"/>
          </p:cNvGraphicFramePr>
          <p:nvPr>
            <p:ph type="tbl" sz="quarter" idx="13"/>
            <p:extLst>
              <p:ext uri="{D42A27DB-BD31-4B8C-83A1-F6EECF244321}">
                <p14:modId xmlns:p14="http://schemas.microsoft.com/office/powerpoint/2010/main" val="41948563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5">
                  <a:extLst>
                    <a:ext uri="{9D8B030D-6E8A-4147-A177-3AD203B41FA5}">
                      <a16:colId xmlns:a16="http://schemas.microsoft.com/office/drawing/2014/main" val="3874033149"/>
                    </a:ext>
                  </a:extLst>
                </a:gridCol>
                <a:gridCol w="1069847">
                  <a:extLst>
                    <a:ext uri="{9D8B030D-6E8A-4147-A177-3AD203B41FA5}">
                      <a16:colId xmlns:a16="http://schemas.microsoft.com/office/drawing/2014/main" val="1570593736"/>
                    </a:ext>
                  </a:extLst>
                </a:gridCol>
                <a:gridCol w="493776">
                  <a:extLst>
                    <a:ext uri="{9D8B030D-6E8A-4147-A177-3AD203B41FA5}">
                      <a16:colId xmlns:a16="http://schemas.microsoft.com/office/drawing/2014/main" val="2894149207"/>
                    </a:ext>
                  </a:extLst>
                </a:gridCol>
                <a:gridCol w="493776">
                  <a:extLst>
                    <a:ext uri="{9D8B030D-6E8A-4147-A177-3AD203B41FA5}">
                      <a16:colId xmlns:a16="http://schemas.microsoft.com/office/drawing/2014/main" val="2456974153"/>
                    </a:ext>
                  </a:extLst>
                </a:gridCol>
                <a:gridCol w="493776">
                  <a:extLst>
                    <a:ext uri="{9D8B030D-6E8A-4147-A177-3AD203B41FA5}">
                      <a16:colId xmlns:a16="http://schemas.microsoft.com/office/drawing/2014/main" val="1397800546"/>
                    </a:ext>
                  </a:extLst>
                </a:gridCol>
                <a:gridCol w="493776">
                  <a:extLst>
                    <a:ext uri="{9D8B030D-6E8A-4147-A177-3AD203B41FA5}">
                      <a16:colId xmlns:a16="http://schemas.microsoft.com/office/drawing/2014/main" val="1611700198"/>
                    </a:ext>
                  </a:extLst>
                </a:gridCol>
                <a:gridCol w="493776">
                  <a:extLst>
                    <a:ext uri="{9D8B030D-6E8A-4147-A177-3AD203B41FA5}">
                      <a16:colId xmlns:a16="http://schemas.microsoft.com/office/drawing/2014/main" val="3615241285"/>
                    </a:ext>
                  </a:extLst>
                </a:gridCol>
                <a:gridCol w="493776">
                  <a:extLst>
                    <a:ext uri="{9D8B030D-6E8A-4147-A177-3AD203B41FA5}">
                      <a16:colId xmlns:a16="http://schemas.microsoft.com/office/drawing/2014/main" val="3635869452"/>
                    </a:ext>
                  </a:extLst>
                </a:gridCol>
                <a:gridCol w="493776">
                  <a:extLst>
                    <a:ext uri="{9D8B030D-6E8A-4147-A177-3AD203B41FA5}">
                      <a16:colId xmlns:a16="http://schemas.microsoft.com/office/drawing/2014/main" val="2450812355"/>
                    </a:ext>
                  </a:extLst>
                </a:gridCol>
                <a:gridCol w="493776">
                  <a:extLst>
                    <a:ext uri="{9D8B030D-6E8A-4147-A177-3AD203B41FA5}">
                      <a16:colId xmlns:a16="http://schemas.microsoft.com/office/drawing/2014/main" val="3181361704"/>
                    </a:ext>
                  </a:extLst>
                </a:gridCol>
                <a:gridCol w="493776">
                  <a:extLst>
                    <a:ext uri="{9D8B030D-6E8A-4147-A177-3AD203B41FA5}">
                      <a16:colId xmlns:a16="http://schemas.microsoft.com/office/drawing/2014/main" val="15592493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6487831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DSV Ski &amp; Berge - 2022-05-31 15:36:04</a:t>
                      </a:r>
                      <a:r>
                        <a:rPr kumimoji="0" lang="de-DE" sz="1000" b="0" i="0" u="none" strike="noStrike" kern="1200" cap="none" spc="0" normalizeH="0" baseline="0" noProof="0">
                          <a:ln>
                            <a:noFill/>
                          </a:ln>
                          <a:solidFill>
                            <a:prstClr val="black"/>
                          </a:solidFill>
                          <a:effectLst/>
                          <a:uLnTx/>
                          <a:uFillTx/>
                          <a:latin typeface="+mn-lt"/>
                          <a:ea typeface="+mn-ea"/>
                          <a:cs typeface="+mn-cs"/>
                        </a:rPr>
                        <a:t>
 Juni = neue Challenge! 😎 Diesmal fordern euch Simon Schempp und Fritz Dopfer im Wandsitzen heraus. Ihr sitzt mit Eurem Team nebeneinander an der Wand und jeder versucht so lange wie möglich ohne absetzen die Position zu halten. Am Ende werden die Zeiten addiert. Wie macht mit? 🐒💪 #SkiDeutschland  
Mehr Infos:  ➡️ https://bit.ly/3Q2SWRA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06/23/2022 07:10:09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507349936"/>
                  </a:ext>
                </a:extLst>
              </a:tr>
            </a:tbl>
          </a:graphicData>
        </a:graphic>
      </p:graphicFrame>
      <p:sp>
        <p:nvSpPr>
          <p:cNvPr id="4" name="Text Placeholder 3">
            <a:extLst>
              <a:ext uri="{FF2B5EF4-FFF2-40B4-BE49-F238E27FC236}">
                <a16:creationId xmlns:a16="http://schemas.microsoft.com/office/drawing/2014/main" id="{F8CF6774-447C-4095-9B18-794504B6277C}"/>
              </a:ext>
            </a:extLst>
          </p:cNvPr>
          <p:cNvSpPr>
            <a:spLocks noGrp="1"/>
          </p:cNvSpPr>
          <p:nvPr>
            <p:ph type="body" sz="quarter" idx="14"/>
          </p:nvPr>
        </p:nvSpPr>
        <p:spPr/>
        <p:txBody>
          <a:bodyPr/>
          <a:lstStyle/>
          <a:p>
            <a:r>
              <a:rPr lang="en-US"/>
              <a:t>05/01/2022 - 05/31/2022</a:t>
            </a:r>
          </a:p>
        </p:txBody>
      </p:sp>
    </p:spTree>
    <p:extLst>
      <p:ext uri="{BB962C8B-B14F-4D97-AF65-F5344CB8AC3E}">
        <p14:creationId xmlns:p14="http://schemas.microsoft.com/office/powerpoint/2010/main" val="418668837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8A3A8A-B1B8-4509-825A-36AD5A424AA6}"/>
              </a:ext>
            </a:extLst>
          </p:cNvPr>
          <p:cNvSpPr>
            <a:spLocks noGrp="1"/>
          </p:cNvSpPr>
          <p:nvPr>
            <p:ph type="title"/>
          </p:nvPr>
        </p:nvSpPr>
        <p:spPr/>
        <p:txBody>
          <a:bodyPr/>
          <a:lstStyle/>
          <a:p>
            <a:r>
              <a:rPr lang="en-US"/>
              <a:t>Facebook Own Posts Table | DSV - 2 of 13</a:t>
            </a:r>
          </a:p>
        </p:txBody>
      </p:sp>
      <p:graphicFrame>
        <p:nvGraphicFramePr>
          <p:cNvPr id="5" name="Table Placeholder 4">
            <a:extLst>
              <a:ext uri="{FF2B5EF4-FFF2-40B4-BE49-F238E27FC236}">
                <a16:creationId xmlns:a16="http://schemas.microsoft.com/office/drawing/2014/main" id="{0DFA66D9-4992-40F1-A167-30D2CE23F783}"/>
              </a:ext>
            </a:extLst>
          </p:cNvPr>
          <p:cNvGraphicFramePr>
            <a:graphicFrameLocks noGrp="1"/>
          </p:cNvGraphicFramePr>
          <p:nvPr>
            <p:ph type="tbl" sz="quarter" idx="13"/>
            <p:extLst>
              <p:ext uri="{D42A27DB-BD31-4B8C-83A1-F6EECF244321}">
                <p14:modId xmlns:p14="http://schemas.microsoft.com/office/powerpoint/2010/main" val="26862478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5">
                  <a:extLst>
                    <a:ext uri="{9D8B030D-6E8A-4147-A177-3AD203B41FA5}">
                      <a16:colId xmlns:a16="http://schemas.microsoft.com/office/drawing/2014/main" val="3680912052"/>
                    </a:ext>
                  </a:extLst>
                </a:gridCol>
                <a:gridCol w="1069847">
                  <a:extLst>
                    <a:ext uri="{9D8B030D-6E8A-4147-A177-3AD203B41FA5}">
                      <a16:colId xmlns:a16="http://schemas.microsoft.com/office/drawing/2014/main" val="573246244"/>
                    </a:ext>
                  </a:extLst>
                </a:gridCol>
                <a:gridCol w="493776">
                  <a:extLst>
                    <a:ext uri="{9D8B030D-6E8A-4147-A177-3AD203B41FA5}">
                      <a16:colId xmlns:a16="http://schemas.microsoft.com/office/drawing/2014/main" val="35977957"/>
                    </a:ext>
                  </a:extLst>
                </a:gridCol>
                <a:gridCol w="493776">
                  <a:extLst>
                    <a:ext uri="{9D8B030D-6E8A-4147-A177-3AD203B41FA5}">
                      <a16:colId xmlns:a16="http://schemas.microsoft.com/office/drawing/2014/main" val="3789486882"/>
                    </a:ext>
                  </a:extLst>
                </a:gridCol>
                <a:gridCol w="493776">
                  <a:extLst>
                    <a:ext uri="{9D8B030D-6E8A-4147-A177-3AD203B41FA5}">
                      <a16:colId xmlns:a16="http://schemas.microsoft.com/office/drawing/2014/main" val="2427164985"/>
                    </a:ext>
                  </a:extLst>
                </a:gridCol>
                <a:gridCol w="493776">
                  <a:extLst>
                    <a:ext uri="{9D8B030D-6E8A-4147-A177-3AD203B41FA5}">
                      <a16:colId xmlns:a16="http://schemas.microsoft.com/office/drawing/2014/main" val="2254767103"/>
                    </a:ext>
                  </a:extLst>
                </a:gridCol>
                <a:gridCol w="493776">
                  <a:extLst>
                    <a:ext uri="{9D8B030D-6E8A-4147-A177-3AD203B41FA5}">
                      <a16:colId xmlns:a16="http://schemas.microsoft.com/office/drawing/2014/main" val="3165028676"/>
                    </a:ext>
                  </a:extLst>
                </a:gridCol>
                <a:gridCol w="493776">
                  <a:extLst>
                    <a:ext uri="{9D8B030D-6E8A-4147-A177-3AD203B41FA5}">
                      <a16:colId xmlns:a16="http://schemas.microsoft.com/office/drawing/2014/main" val="1715730193"/>
                    </a:ext>
                  </a:extLst>
                </a:gridCol>
                <a:gridCol w="493776">
                  <a:extLst>
                    <a:ext uri="{9D8B030D-6E8A-4147-A177-3AD203B41FA5}">
                      <a16:colId xmlns:a16="http://schemas.microsoft.com/office/drawing/2014/main" val="527112940"/>
                    </a:ext>
                  </a:extLst>
                </a:gridCol>
                <a:gridCol w="493776">
                  <a:extLst>
                    <a:ext uri="{9D8B030D-6E8A-4147-A177-3AD203B41FA5}">
                      <a16:colId xmlns:a16="http://schemas.microsoft.com/office/drawing/2014/main" val="2145707203"/>
                    </a:ext>
                  </a:extLst>
                </a:gridCol>
                <a:gridCol w="493776">
                  <a:extLst>
                    <a:ext uri="{9D8B030D-6E8A-4147-A177-3AD203B41FA5}">
                      <a16:colId xmlns:a16="http://schemas.microsoft.com/office/drawing/2014/main" val="37526316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0365033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DSV Alpin - 2022-05-31 15:29:04</a:t>
                      </a:r>
                      <a:r>
                        <a:rPr kumimoji="0" lang="en-US" sz="1000" b="0" i="0" u="none" strike="noStrike" kern="1200" cap="none" spc="0" normalizeH="0" baseline="0" noProof="0">
                          <a:ln>
                            <a:noFill/>
                          </a:ln>
                          <a:solidFill>
                            <a:prstClr val="black"/>
                          </a:solidFill>
                          <a:effectLst/>
                          <a:uLnTx/>
                          <a:uFillTx/>
                          <a:latin typeface="+mn-lt"/>
                          <a:ea typeface="+mn-ea"/>
                          <a:cs typeface="+mn-cs"/>
                        </a:rPr>
                        <a:t>
 Same people, different outfit! 😉🧑‍✈️ Die Silber-Medaillengewinner aus Peking wurden von Bundespräsident Frank-Walter Steinmeier mit dem silbernen Lorbeerblatt in Berlin ausgezeichnet. Was ein Ehre! 🙏#SkiDeutschland Linus Strasser Alex Schmid Lena Dürr Julian Rauchfuss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06/23/2022 07:09:48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0.2854 %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7008606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DSV Ski &amp; Berge - 2022-05-31 15:23:00</a:t>
                      </a:r>
                      <a:r>
                        <a:rPr kumimoji="0" lang="de-DE" sz="1000" b="0" i="0" u="none" strike="noStrike" kern="1200" cap="none" spc="0" normalizeH="0" baseline="0" noProof="0">
                          <a:ln>
                            <a:noFill/>
                          </a:ln>
                          <a:solidFill>
                            <a:prstClr val="black"/>
                          </a:solidFill>
                          <a:effectLst/>
                          <a:uLnTx/>
                          <a:uFillTx/>
                          <a:latin typeface="+mn-lt"/>
                          <a:ea typeface="+mn-ea"/>
                          <a:cs typeface="+mn-cs"/>
                        </a:rPr>
                        <a:t>
 Mountain love! 🏔 Eines der schönsten Gipfelkreuze der bayerischen Alpen findet ihr am Wallberg! Wie ihr dorthin kommt, erfahrt ihr in den nächsten Tagen in unserer Story! 🤩  #SkiDeutschland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06/23/2022 07:10:09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398713488"/>
                  </a:ext>
                </a:extLst>
              </a:tr>
            </a:tbl>
          </a:graphicData>
        </a:graphic>
      </p:graphicFrame>
      <p:sp>
        <p:nvSpPr>
          <p:cNvPr id="4" name="Text Placeholder 3">
            <a:extLst>
              <a:ext uri="{FF2B5EF4-FFF2-40B4-BE49-F238E27FC236}">
                <a16:creationId xmlns:a16="http://schemas.microsoft.com/office/drawing/2014/main" id="{D20A70E4-8371-4DC4-B144-DCD8CA3DC741}"/>
              </a:ext>
            </a:extLst>
          </p:cNvPr>
          <p:cNvSpPr>
            <a:spLocks noGrp="1"/>
          </p:cNvSpPr>
          <p:nvPr>
            <p:ph type="body" sz="quarter" idx="14"/>
          </p:nvPr>
        </p:nvSpPr>
        <p:spPr/>
        <p:txBody>
          <a:bodyPr/>
          <a:lstStyle/>
          <a:p>
            <a:r>
              <a:rPr lang="en-US"/>
              <a:t>05/01/2022 - 05/31/2022</a:t>
            </a:r>
          </a:p>
        </p:txBody>
      </p:sp>
    </p:spTree>
    <p:extLst>
      <p:ext uri="{BB962C8B-B14F-4D97-AF65-F5344CB8AC3E}">
        <p14:creationId xmlns:p14="http://schemas.microsoft.com/office/powerpoint/2010/main" val="412216927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274F61-DF64-4134-88F9-ABDFB92F95DA}"/>
              </a:ext>
            </a:extLst>
          </p:cNvPr>
          <p:cNvSpPr>
            <a:spLocks noGrp="1"/>
          </p:cNvSpPr>
          <p:nvPr>
            <p:ph type="title"/>
          </p:nvPr>
        </p:nvSpPr>
        <p:spPr/>
        <p:txBody>
          <a:bodyPr/>
          <a:lstStyle/>
          <a:p>
            <a:r>
              <a:rPr lang="en-US"/>
              <a:t>Facebook Own Posts Table | DSV - 3 of 13</a:t>
            </a:r>
          </a:p>
        </p:txBody>
      </p:sp>
      <p:graphicFrame>
        <p:nvGraphicFramePr>
          <p:cNvPr id="5" name="Table Placeholder 4">
            <a:extLst>
              <a:ext uri="{FF2B5EF4-FFF2-40B4-BE49-F238E27FC236}">
                <a16:creationId xmlns:a16="http://schemas.microsoft.com/office/drawing/2014/main" id="{B565BF50-D704-466D-A549-09127940B818}"/>
              </a:ext>
            </a:extLst>
          </p:cNvPr>
          <p:cNvGraphicFramePr>
            <a:graphicFrameLocks noGrp="1"/>
          </p:cNvGraphicFramePr>
          <p:nvPr>
            <p:ph type="tbl" sz="quarter" idx="13"/>
            <p:extLst>
              <p:ext uri="{D42A27DB-BD31-4B8C-83A1-F6EECF244321}">
                <p14:modId xmlns:p14="http://schemas.microsoft.com/office/powerpoint/2010/main" val="33524573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5">
                  <a:extLst>
                    <a:ext uri="{9D8B030D-6E8A-4147-A177-3AD203B41FA5}">
                      <a16:colId xmlns:a16="http://schemas.microsoft.com/office/drawing/2014/main" val="1303388596"/>
                    </a:ext>
                  </a:extLst>
                </a:gridCol>
                <a:gridCol w="1069847">
                  <a:extLst>
                    <a:ext uri="{9D8B030D-6E8A-4147-A177-3AD203B41FA5}">
                      <a16:colId xmlns:a16="http://schemas.microsoft.com/office/drawing/2014/main" val="1980322477"/>
                    </a:ext>
                  </a:extLst>
                </a:gridCol>
                <a:gridCol w="493776">
                  <a:extLst>
                    <a:ext uri="{9D8B030D-6E8A-4147-A177-3AD203B41FA5}">
                      <a16:colId xmlns:a16="http://schemas.microsoft.com/office/drawing/2014/main" val="3182605963"/>
                    </a:ext>
                  </a:extLst>
                </a:gridCol>
                <a:gridCol w="493776">
                  <a:extLst>
                    <a:ext uri="{9D8B030D-6E8A-4147-A177-3AD203B41FA5}">
                      <a16:colId xmlns:a16="http://schemas.microsoft.com/office/drawing/2014/main" val="2461227617"/>
                    </a:ext>
                  </a:extLst>
                </a:gridCol>
                <a:gridCol w="493776">
                  <a:extLst>
                    <a:ext uri="{9D8B030D-6E8A-4147-A177-3AD203B41FA5}">
                      <a16:colId xmlns:a16="http://schemas.microsoft.com/office/drawing/2014/main" val="3876787760"/>
                    </a:ext>
                  </a:extLst>
                </a:gridCol>
                <a:gridCol w="493776">
                  <a:extLst>
                    <a:ext uri="{9D8B030D-6E8A-4147-A177-3AD203B41FA5}">
                      <a16:colId xmlns:a16="http://schemas.microsoft.com/office/drawing/2014/main" val="4107776358"/>
                    </a:ext>
                  </a:extLst>
                </a:gridCol>
                <a:gridCol w="493776">
                  <a:extLst>
                    <a:ext uri="{9D8B030D-6E8A-4147-A177-3AD203B41FA5}">
                      <a16:colId xmlns:a16="http://schemas.microsoft.com/office/drawing/2014/main" val="3815627463"/>
                    </a:ext>
                  </a:extLst>
                </a:gridCol>
                <a:gridCol w="493776">
                  <a:extLst>
                    <a:ext uri="{9D8B030D-6E8A-4147-A177-3AD203B41FA5}">
                      <a16:colId xmlns:a16="http://schemas.microsoft.com/office/drawing/2014/main" val="1171005136"/>
                    </a:ext>
                  </a:extLst>
                </a:gridCol>
                <a:gridCol w="493776">
                  <a:extLst>
                    <a:ext uri="{9D8B030D-6E8A-4147-A177-3AD203B41FA5}">
                      <a16:colId xmlns:a16="http://schemas.microsoft.com/office/drawing/2014/main" val="1897751630"/>
                    </a:ext>
                  </a:extLst>
                </a:gridCol>
                <a:gridCol w="493776">
                  <a:extLst>
                    <a:ext uri="{9D8B030D-6E8A-4147-A177-3AD203B41FA5}">
                      <a16:colId xmlns:a16="http://schemas.microsoft.com/office/drawing/2014/main" val="212771688"/>
                    </a:ext>
                  </a:extLst>
                </a:gridCol>
                <a:gridCol w="493776">
                  <a:extLst>
                    <a:ext uri="{9D8B030D-6E8A-4147-A177-3AD203B41FA5}">
                      <a16:colId xmlns:a16="http://schemas.microsoft.com/office/drawing/2014/main" val="22281148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7417359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DSV Nordisch - 2022-05-31 11:22:34</a:t>
                      </a:r>
                      <a:r>
                        <a:rPr kumimoji="0" lang="en-US" sz="1000" b="0" i="0" u="none" strike="noStrike" kern="1200" cap="none" spc="0" normalizeH="0" baseline="0" noProof="0">
                          <a:ln>
                            <a:noFill/>
                          </a:ln>
                          <a:solidFill>
                            <a:prstClr val="black"/>
                          </a:solidFill>
                          <a:effectLst/>
                          <a:uLnTx/>
                          <a:uFillTx/>
                          <a:latin typeface="+mn-lt"/>
                          <a:ea typeface="+mn-ea"/>
                          <a:cs typeface="+mn-cs"/>
                        </a:rPr>
                        <a:t>
 Girl gang! 🤜🤛 Mit 13 Damen und 6 Trainern waren unsere Kombiniererinnen zum Kickoff-Trainingslehrgang in Rastbüchl. So viel geballte Frauenpower sehen wir doch gerne. 🤩 #SkiDeutschland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06/23/2022 07:14:21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0.4394 %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9270180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DSV Biathlon - 2022-05-31 11:02:33</a:t>
                      </a:r>
                      <a:r>
                        <a:rPr kumimoji="0" lang="de-DE" sz="1000" b="0" i="0" u="none" strike="noStrike" kern="1200" cap="none" spc="0" normalizeH="0" baseline="0" noProof="0">
                          <a:ln>
                            <a:noFill/>
                          </a:ln>
                          <a:solidFill>
                            <a:prstClr val="black"/>
                          </a:solidFill>
                          <a:effectLst/>
                          <a:uLnTx/>
                          <a:uFillTx/>
                          <a:latin typeface="+mn-lt"/>
                          <a:ea typeface="+mn-ea"/>
                          <a:cs typeface="+mn-cs"/>
                        </a:rPr>
                        <a:t>
 What an honor! 🤩 Unserer Bronze-Medaillengewinnerinnen aus Peking wurden gestern von Bundespräsident Frank-Walter Steinmeier mit dem Silbernen Lorbeerblatt ausgezeichnet. So können sich unsere Damen auch sehen lassen, oder? 👩‍✈️ #SkiDeutschland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06/23/2022 07:12:06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63794447"/>
                  </a:ext>
                </a:extLst>
              </a:tr>
            </a:tbl>
          </a:graphicData>
        </a:graphic>
      </p:graphicFrame>
      <p:sp>
        <p:nvSpPr>
          <p:cNvPr id="4" name="Text Placeholder 3">
            <a:extLst>
              <a:ext uri="{FF2B5EF4-FFF2-40B4-BE49-F238E27FC236}">
                <a16:creationId xmlns:a16="http://schemas.microsoft.com/office/drawing/2014/main" id="{74FE80A0-5335-4776-9E22-C784B86F6790}"/>
              </a:ext>
            </a:extLst>
          </p:cNvPr>
          <p:cNvSpPr>
            <a:spLocks noGrp="1"/>
          </p:cNvSpPr>
          <p:nvPr>
            <p:ph type="body" sz="quarter" idx="14"/>
          </p:nvPr>
        </p:nvSpPr>
        <p:spPr/>
        <p:txBody>
          <a:bodyPr/>
          <a:lstStyle/>
          <a:p>
            <a:r>
              <a:rPr lang="en-US"/>
              <a:t>05/01/2022 - 05/31/2022</a:t>
            </a:r>
          </a:p>
        </p:txBody>
      </p:sp>
    </p:spTree>
    <p:extLst>
      <p:ext uri="{BB962C8B-B14F-4D97-AF65-F5344CB8AC3E}">
        <p14:creationId xmlns:p14="http://schemas.microsoft.com/office/powerpoint/2010/main" val="85534026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46BAAE-97AF-423B-A4A6-0368315CF390}"/>
              </a:ext>
            </a:extLst>
          </p:cNvPr>
          <p:cNvSpPr>
            <a:spLocks noGrp="1"/>
          </p:cNvSpPr>
          <p:nvPr>
            <p:ph type="title"/>
          </p:nvPr>
        </p:nvSpPr>
        <p:spPr/>
        <p:txBody>
          <a:bodyPr/>
          <a:lstStyle/>
          <a:p>
            <a:r>
              <a:rPr lang="en-US"/>
              <a:t>Facebook Own Posts Table | DSV - 4 of 13</a:t>
            </a:r>
          </a:p>
        </p:txBody>
      </p:sp>
      <p:graphicFrame>
        <p:nvGraphicFramePr>
          <p:cNvPr id="5" name="Table Placeholder 4">
            <a:extLst>
              <a:ext uri="{FF2B5EF4-FFF2-40B4-BE49-F238E27FC236}">
                <a16:creationId xmlns:a16="http://schemas.microsoft.com/office/drawing/2014/main" id="{17AA0806-5F21-4C97-B9C3-C2462406BD38}"/>
              </a:ext>
            </a:extLst>
          </p:cNvPr>
          <p:cNvGraphicFramePr>
            <a:graphicFrameLocks noGrp="1"/>
          </p:cNvGraphicFramePr>
          <p:nvPr>
            <p:ph type="tbl" sz="quarter" idx="13"/>
            <p:extLst>
              <p:ext uri="{D42A27DB-BD31-4B8C-83A1-F6EECF244321}">
                <p14:modId xmlns:p14="http://schemas.microsoft.com/office/powerpoint/2010/main" val="6526708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5">
                  <a:extLst>
                    <a:ext uri="{9D8B030D-6E8A-4147-A177-3AD203B41FA5}">
                      <a16:colId xmlns:a16="http://schemas.microsoft.com/office/drawing/2014/main" val="2261249707"/>
                    </a:ext>
                  </a:extLst>
                </a:gridCol>
                <a:gridCol w="1069847">
                  <a:extLst>
                    <a:ext uri="{9D8B030D-6E8A-4147-A177-3AD203B41FA5}">
                      <a16:colId xmlns:a16="http://schemas.microsoft.com/office/drawing/2014/main" val="2827506443"/>
                    </a:ext>
                  </a:extLst>
                </a:gridCol>
                <a:gridCol w="493776">
                  <a:extLst>
                    <a:ext uri="{9D8B030D-6E8A-4147-A177-3AD203B41FA5}">
                      <a16:colId xmlns:a16="http://schemas.microsoft.com/office/drawing/2014/main" val="210060102"/>
                    </a:ext>
                  </a:extLst>
                </a:gridCol>
                <a:gridCol w="493776">
                  <a:extLst>
                    <a:ext uri="{9D8B030D-6E8A-4147-A177-3AD203B41FA5}">
                      <a16:colId xmlns:a16="http://schemas.microsoft.com/office/drawing/2014/main" val="2050588027"/>
                    </a:ext>
                  </a:extLst>
                </a:gridCol>
                <a:gridCol w="493776">
                  <a:extLst>
                    <a:ext uri="{9D8B030D-6E8A-4147-A177-3AD203B41FA5}">
                      <a16:colId xmlns:a16="http://schemas.microsoft.com/office/drawing/2014/main" val="1536368229"/>
                    </a:ext>
                  </a:extLst>
                </a:gridCol>
                <a:gridCol w="493776">
                  <a:extLst>
                    <a:ext uri="{9D8B030D-6E8A-4147-A177-3AD203B41FA5}">
                      <a16:colId xmlns:a16="http://schemas.microsoft.com/office/drawing/2014/main" val="3234777174"/>
                    </a:ext>
                  </a:extLst>
                </a:gridCol>
                <a:gridCol w="493776">
                  <a:extLst>
                    <a:ext uri="{9D8B030D-6E8A-4147-A177-3AD203B41FA5}">
                      <a16:colId xmlns:a16="http://schemas.microsoft.com/office/drawing/2014/main" val="2755703194"/>
                    </a:ext>
                  </a:extLst>
                </a:gridCol>
                <a:gridCol w="493776">
                  <a:extLst>
                    <a:ext uri="{9D8B030D-6E8A-4147-A177-3AD203B41FA5}">
                      <a16:colId xmlns:a16="http://schemas.microsoft.com/office/drawing/2014/main" val="532529067"/>
                    </a:ext>
                  </a:extLst>
                </a:gridCol>
                <a:gridCol w="493776">
                  <a:extLst>
                    <a:ext uri="{9D8B030D-6E8A-4147-A177-3AD203B41FA5}">
                      <a16:colId xmlns:a16="http://schemas.microsoft.com/office/drawing/2014/main" val="1455498259"/>
                    </a:ext>
                  </a:extLst>
                </a:gridCol>
                <a:gridCol w="493776">
                  <a:extLst>
                    <a:ext uri="{9D8B030D-6E8A-4147-A177-3AD203B41FA5}">
                      <a16:colId xmlns:a16="http://schemas.microsoft.com/office/drawing/2014/main" val="396613708"/>
                    </a:ext>
                  </a:extLst>
                </a:gridCol>
                <a:gridCol w="493776">
                  <a:extLst>
                    <a:ext uri="{9D8B030D-6E8A-4147-A177-3AD203B41FA5}">
                      <a16:colId xmlns:a16="http://schemas.microsoft.com/office/drawing/2014/main" val="21740731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917148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DSV Ski &amp; Berge - 2022-05-31 08:12:49</a:t>
                      </a:r>
                      <a:r>
                        <a:rPr kumimoji="0" lang="de-DE" sz="1000" b="0" i="0" u="none" strike="noStrike" kern="1200" cap="none" spc="0" normalizeH="0" baseline="0" noProof="0">
                          <a:ln>
                            <a:noFill/>
                          </a:ln>
                          <a:solidFill>
                            <a:prstClr val="black"/>
                          </a:solidFill>
                          <a:effectLst/>
                          <a:uLnTx/>
                          <a:uFillTx/>
                          <a:latin typeface="+mn-lt"/>
                          <a:ea typeface="+mn-ea"/>
                          <a:cs typeface="+mn-cs"/>
                        </a:rPr>
                        <a:t>
 Coach to be! 😉 Junge Sportler auf dem Weg zum Spitzensport begleiten und gleichzeitig eine hoch anerkannte Ausbildung absolvieren? 🤔 Der Deutsche Skiverband bietet in Kooperation mit der DHGS Deutsche Hochschule für Gesundheit &amp; Sport eine Ausbildungsstelle für einen hauptamtlichen Trainer (m/w/d) im DSV-Verbundstudium mit dem Ausbildungsziel "Trainer im Skisport Ski Alpin" am Standort Berchtesgaden ab September 2022. 😎 Du fühlst dich angesprochen? Unter folgendem Link findest du alle Infos und Ansprechpartner. Wir freuen uns auf deine Bewerbung! 🙌😁 #SkiDeutschland 
➡️ https://www.deutscherskiverband.de/detail_news_de,468463,1420168,detail.html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06/23/2022 07:10:09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858008254"/>
                  </a:ext>
                </a:extLst>
              </a:tr>
            </a:tbl>
          </a:graphicData>
        </a:graphic>
      </p:graphicFrame>
      <p:sp>
        <p:nvSpPr>
          <p:cNvPr id="4" name="Text Placeholder 3">
            <a:extLst>
              <a:ext uri="{FF2B5EF4-FFF2-40B4-BE49-F238E27FC236}">
                <a16:creationId xmlns:a16="http://schemas.microsoft.com/office/drawing/2014/main" id="{7FD3EE90-C370-4BA7-A515-3F325DFA477A}"/>
              </a:ext>
            </a:extLst>
          </p:cNvPr>
          <p:cNvSpPr>
            <a:spLocks noGrp="1"/>
          </p:cNvSpPr>
          <p:nvPr>
            <p:ph type="body" sz="quarter" idx="14"/>
          </p:nvPr>
        </p:nvSpPr>
        <p:spPr/>
        <p:txBody>
          <a:bodyPr/>
          <a:lstStyle/>
          <a:p>
            <a:r>
              <a:rPr lang="en-US"/>
              <a:t>05/01/2022 - 05/31/2022</a:t>
            </a:r>
          </a:p>
        </p:txBody>
      </p:sp>
    </p:spTree>
    <p:extLst>
      <p:ext uri="{BB962C8B-B14F-4D97-AF65-F5344CB8AC3E}">
        <p14:creationId xmlns:p14="http://schemas.microsoft.com/office/powerpoint/2010/main" val="232134443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399970-0201-4A78-852B-5F95746EF2C5}"/>
              </a:ext>
            </a:extLst>
          </p:cNvPr>
          <p:cNvSpPr>
            <a:spLocks noGrp="1"/>
          </p:cNvSpPr>
          <p:nvPr>
            <p:ph type="title"/>
          </p:nvPr>
        </p:nvSpPr>
        <p:spPr/>
        <p:txBody>
          <a:bodyPr/>
          <a:lstStyle/>
          <a:p>
            <a:r>
              <a:rPr lang="en-US"/>
              <a:t>Facebook Own Posts Table | DSV - 5 of 13</a:t>
            </a:r>
          </a:p>
        </p:txBody>
      </p:sp>
      <p:graphicFrame>
        <p:nvGraphicFramePr>
          <p:cNvPr id="5" name="Table Placeholder 4">
            <a:extLst>
              <a:ext uri="{FF2B5EF4-FFF2-40B4-BE49-F238E27FC236}">
                <a16:creationId xmlns:a16="http://schemas.microsoft.com/office/drawing/2014/main" id="{93AE5693-8026-4D4C-A568-0C7B16829802}"/>
              </a:ext>
            </a:extLst>
          </p:cNvPr>
          <p:cNvGraphicFramePr>
            <a:graphicFrameLocks noGrp="1"/>
          </p:cNvGraphicFramePr>
          <p:nvPr>
            <p:ph type="tbl" sz="quarter" idx="13"/>
            <p:extLst>
              <p:ext uri="{D42A27DB-BD31-4B8C-83A1-F6EECF244321}">
                <p14:modId xmlns:p14="http://schemas.microsoft.com/office/powerpoint/2010/main" val="11271445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5">
                  <a:extLst>
                    <a:ext uri="{9D8B030D-6E8A-4147-A177-3AD203B41FA5}">
                      <a16:colId xmlns:a16="http://schemas.microsoft.com/office/drawing/2014/main" val="999149140"/>
                    </a:ext>
                  </a:extLst>
                </a:gridCol>
                <a:gridCol w="1069847">
                  <a:extLst>
                    <a:ext uri="{9D8B030D-6E8A-4147-A177-3AD203B41FA5}">
                      <a16:colId xmlns:a16="http://schemas.microsoft.com/office/drawing/2014/main" val="3043013393"/>
                    </a:ext>
                  </a:extLst>
                </a:gridCol>
                <a:gridCol w="493776">
                  <a:extLst>
                    <a:ext uri="{9D8B030D-6E8A-4147-A177-3AD203B41FA5}">
                      <a16:colId xmlns:a16="http://schemas.microsoft.com/office/drawing/2014/main" val="2283507274"/>
                    </a:ext>
                  </a:extLst>
                </a:gridCol>
                <a:gridCol w="493776">
                  <a:extLst>
                    <a:ext uri="{9D8B030D-6E8A-4147-A177-3AD203B41FA5}">
                      <a16:colId xmlns:a16="http://schemas.microsoft.com/office/drawing/2014/main" val="1367199948"/>
                    </a:ext>
                  </a:extLst>
                </a:gridCol>
                <a:gridCol w="493776">
                  <a:extLst>
                    <a:ext uri="{9D8B030D-6E8A-4147-A177-3AD203B41FA5}">
                      <a16:colId xmlns:a16="http://schemas.microsoft.com/office/drawing/2014/main" val="2237652107"/>
                    </a:ext>
                  </a:extLst>
                </a:gridCol>
                <a:gridCol w="493776">
                  <a:extLst>
                    <a:ext uri="{9D8B030D-6E8A-4147-A177-3AD203B41FA5}">
                      <a16:colId xmlns:a16="http://schemas.microsoft.com/office/drawing/2014/main" val="4177073986"/>
                    </a:ext>
                  </a:extLst>
                </a:gridCol>
                <a:gridCol w="493776">
                  <a:extLst>
                    <a:ext uri="{9D8B030D-6E8A-4147-A177-3AD203B41FA5}">
                      <a16:colId xmlns:a16="http://schemas.microsoft.com/office/drawing/2014/main" val="3790721432"/>
                    </a:ext>
                  </a:extLst>
                </a:gridCol>
                <a:gridCol w="493776">
                  <a:extLst>
                    <a:ext uri="{9D8B030D-6E8A-4147-A177-3AD203B41FA5}">
                      <a16:colId xmlns:a16="http://schemas.microsoft.com/office/drawing/2014/main" val="2293644624"/>
                    </a:ext>
                  </a:extLst>
                </a:gridCol>
                <a:gridCol w="493776">
                  <a:extLst>
                    <a:ext uri="{9D8B030D-6E8A-4147-A177-3AD203B41FA5}">
                      <a16:colId xmlns:a16="http://schemas.microsoft.com/office/drawing/2014/main" val="3402307958"/>
                    </a:ext>
                  </a:extLst>
                </a:gridCol>
                <a:gridCol w="493776">
                  <a:extLst>
                    <a:ext uri="{9D8B030D-6E8A-4147-A177-3AD203B41FA5}">
                      <a16:colId xmlns:a16="http://schemas.microsoft.com/office/drawing/2014/main" val="4157029214"/>
                    </a:ext>
                  </a:extLst>
                </a:gridCol>
                <a:gridCol w="493776">
                  <a:extLst>
                    <a:ext uri="{9D8B030D-6E8A-4147-A177-3AD203B41FA5}">
                      <a16:colId xmlns:a16="http://schemas.microsoft.com/office/drawing/2014/main" val="13037569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1745545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DSV Biathlon - 2022-05-30 13:30:15</a:t>
                      </a:r>
                      <a:r>
                        <a:rPr kumimoji="0" lang="en-US" sz="1000" b="0" i="0" u="none" strike="noStrike" kern="1200" cap="none" spc="0" normalizeH="0" baseline="0" noProof="0">
                          <a:ln>
                            <a:noFill/>
                          </a:ln>
                          <a:solidFill>
                            <a:prstClr val="black"/>
                          </a:solidFill>
                          <a:effectLst/>
                          <a:uLnTx/>
                          <a:uFillTx/>
                          <a:latin typeface="+mn-lt"/>
                          <a:ea typeface="+mn-ea"/>
                          <a:cs typeface="+mn-cs"/>
                        </a:rPr>
                        <a:t>
 Ticket time! ⏰ Vom 25.-28. August findet in Ruhpolding die Biathlon-Sommer-WM statt. Noch bis morgen könnt ihr euch Early Bird Tickets zum Sonderpreis sichern. 😉 Schnell zuschlagen! 🎟 #SkiDeutschland
Hier geht's lang: ➡️ https://bit.ly/3a7dlnO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06/23/2022 07:12:06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0.1741 %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374284522"/>
                  </a:ext>
                </a:extLst>
              </a:tr>
            </a:tbl>
          </a:graphicData>
        </a:graphic>
      </p:graphicFrame>
      <p:sp>
        <p:nvSpPr>
          <p:cNvPr id="4" name="Text Placeholder 3">
            <a:extLst>
              <a:ext uri="{FF2B5EF4-FFF2-40B4-BE49-F238E27FC236}">
                <a16:creationId xmlns:a16="http://schemas.microsoft.com/office/drawing/2014/main" id="{05001C2F-334E-46AA-A12E-EE4CF181E48A}"/>
              </a:ext>
            </a:extLst>
          </p:cNvPr>
          <p:cNvSpPr>
            <a:spLocks noGrp="1"/>
          </p:cNvSpPr>
          <p:nvPr>
            <p:ph type="body" sz="quarter" idx="14"/>
          </p:nvPr>
        </p:nvSpPr>
        <p:spPr/>
        <p:txBody>
          <a:bodyPr/>
          <a:lstStyle/>
          <a:p>
            <a:r>
              <a:rPr lang="en-US"/>
              <a:t>05/01/2022 - 05/31/2022</a:t>
            </a:r>
          </a:p>
        </p:txBody>
      </p:sp>
    </p:spTree>
    <p:extLst>
      <p:ext uri="{BB962C8B-B14F-4D97-AF65-F5344CB8AC3E}">
        <p14:creationId xmlns:p14="http://schemas.microsoft.com/office/powerpoint/2010/main" val="403009920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9203CB-D095-4DB6-99E5-DC8EB1A8F4D3}"/>
              </a:ext>
            </a:extLst>
          </p:cNvPr>
          <p:cNvSpPr>
            <a:spLocks noGrp="1"/>
          </p:cNvSpPr>
          <p:nvPr>
            <p:ph type="title"/>
          </p:nvPr>
        </p:nvSpPr>
        <p:spPr/>
        <p:txBody>
          <a:bodyPr/>
          <a:lstStyle/>
          <a:p>
            <a:r>
              <a:rPr lang="en-US"/>
              <a:t>Facebook Own Posts Table | DSV - 6 of 13</a:t>
            </a:r>
          </a:p>
        </p:txBody>
      </p:sp>
      <p:graphicFrame>
        <p:nvGraphicFramePr>
          <p:cNvPr id="5" name="Table Placeholder 4">
            <a:extLst>
              <a:ext uri="{FF2B5EF4-FFF2-40B4-BE49-F238E27FC236}">
                <a16:creationId xmlns:a16="http://schemas.microsoft.com/office/drawing/2014/main" id="{39ED27DA-F9A7-4AC7-B2D9-6DE0D669AFFE}"/>
              </a:ext>
            </a:extLst>
          </p:cNvPr>
          <p:cNvGraphicFramePr>
            <a:graphicFrameLocks noGrp="1"/>
          </p:cNvGraphicFramePr>
          <p:nvPr>
            <p:ph type="tbl" sz="quarter" idx="13"/>
            <p:extLst>
              <p:ext uri="{D42A27DB-BD31-4B8C-83A1-F6EECF244321}">
                <p14:modId xmlns:p14="http://schemas.microsoft.com/office/powerpoint/2010/main" val="9149166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5">
                  <a:extLst>
                    <a:ext uri="{9D8B030D-6E8A-4147-A177-3AD203B41FA5}">
                      <a16:colId xmlns:a16="http://schemas.microsoft.com/office/drawing/2014/main" val="3388546886"/>
                    </a:ext>
                  </a:extLst>
                </a:gridCol>
                <a:gridCol w="1069847">
                  <a:extLst>
                    <a:ext uri="{9D8B030D-6E8A-4147-A177-3AD203B41FA5}">
                      <a16:colId xmlns:a16="http://schemas.microsoft.com/office/drawing/2014/main" val="1220824152"/>
                    </a:ext>
                  </a:extLst>
                </a:gridCol>
                <a:gridCol w="493776">
                  <a:extLst>
                    <a:ext uri="{9D8B030D-6E8A-4147-A177-3AD203B41FA5}">
                      <a16:colId xmlns:a16="http://schemas.microsoft.com/office/drawing/2014/main" val="2008948175"/>
                    </a:ext>
                  </a:extLst>
                </a:gridCol>
                <a:gridCol w="493776">
                  <a:extLst>
                    <a:ext uri="{9D8B030D-6E8A-4147-A177-3AD203B41FA5}">
                      <a16:colId xmlns:a16="http://schemas.microsoft.com/office/drawing/2014/main" val="2626841295"/>
                    </a:ext>
                  </a:extLst>
                </a:gridCol>
                <a:gridCol w="493776">
                  <a:extLst>
                    <a:ext uri="{9D8B030D-6E8A-4147-A177-3AD203B41FA5}">
                      <a16:colId xmlns:a16="http://schemas.microsoft.com/office/drawing/2014/main" val="1358702254"/>
                    </a:ext>
                  </a:extLst>
                </a:gridCol>
                <a:gridCol w="493776">
                  <a:extLst>
                    <a:ext uri="{9D8B030D-6E8A-4147-A177-3AD203B41FA5}">
                      <a16:colId xmlns:a16="http://schemas.microsoft.com/office/drawing/2014/main" val="2889355221"/>
                    </a:ext>
                  </a:extLst>
                </a:gridCol>
                <a:gridCol w="493776">
                  <a:extLst>
                    <a:ext uri="{9D8B030D-6E8A-4147-A177-3AD203B41FA5}">
                      <a16:colId xmlns:a16="http://schemas.microsoft.com/office/drawing/2014/main" val="1260726786"/>
                    </a:ext>
                  </a:extLst>
                </a:gridCol>
                <a:gridCol w="493776">
                  <a:extLst>
                    <a:ext uri="{9D8B030D-6E8A-4147-A177-3AD203B41FA5}">
                      <a16:colId xmlns:a16="http://schemas.microsoft.com/office/drawing/2014/main" val="2311689499"/>
                    </a:ext>
                  </a:extLst>
                </a:gridCol>
                <a:gridCol w="493776">
                  <a:extLst>
                    <a:ext uri="{9D8B030D-6E8A-4147-A177-3AD203B41FA5}">
                      <a16:colId xmlns:a16="http://schemas.microsoft.com/office/drawing/2014/main" val="3418173491"/>
                    </a:ext>
                  </a:extLst>
                </a:gridCol>
                <a:gridCol w="493776">
                  <a:extLst>
                    <a:ext uri="{9D8B030D-6E8A-4147-A177-3AD203B41FA5}">
                      <a16:colId xmlns:a16="http://schemas.microsoft.com/office/drawing/2014/main" val="1840910138"/>
                    </a:ext>
                  </a:extLst>
                </a:gridCol>
                <a:gridCol w="493776">
                  <a:extLst>
                    <a:ext uri="{9D8B030D-6E8A-4147-A177-3AD203B41FA5}">
                      <a16:colId xmlns:a16="http://schemas.microsoft.com/office/drawing/2014/main" val="38049383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6082595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DSV Biathlon - 2022-05-30 10:09:04</a:t>
                      </a:r>
                      <a:r>
                        <a:rPr kumimoji="0" lang="de-DE" sz="1000" b="0" i="0" u="none" strike="noStrike" kern="1200" cap="none" spc="0" normalizeH="0" baseline="0" noProof="0">
                          <a:ln>
                            <a:noFill/>
                          </a:ln>
                          <a:solidFill>
                            <a:prstClr val="black"/>
                          </a:solidFill>
                          <a:effectLst/>
                          <a:uLnTx/>
                          <a:uFillTx/>
                          <a:latin typeface="+mn-lt"/>
                          <a:ea typeface="+mn-ea"/>
                          <a:cs typeface="+mn-cs"/>
                        </a:rPr>
                        <a:t>
 Looking back, moving forward! 🎯💪 Was für eine Saison für unsere Perspektivathleten - kleine und große Meilensteine auf dem Weg in den Weltcup oder sogar ganz bis hin nach Peking geben unserem #DKBKaderMitPerspektive Rückenwind zum Sommerstart. Die Highlights für euch zusammengefasst gibt es hier: ➡️ https://bit.ly/3M4huWR #SkiDeutschland #daskannbank DKB - Deutsche Kreditbank AG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06/23/2022 07:12:06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2592246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DSV Nordisch - 2022-05-30 09:56:02</a:t>
                      </a:r>
                      <a:r>
                        <a:rPr kumimoji="0" lang="de-DE" sz="1000" b="0" i="0" u="none" strike="noStrike" kern="1200" cap="none" spc="0" normalizeH="0" baseline="0" noProof="0">
                          <a:ln>
                            <a:noFill/>
                          </a:ln>
                          <a:solidFill>
                            <a:prstClr val="black"/>
                          </a:solidFill>
                          <a:effectLst/>
                          <a:uLnTx/>
                          <a:uFillTx/>
                          <a:latin typeface="+mn-lt"/>
                          <a:ea typeface="+mn-ea"/>
                          <a:cs typeface="+mn-cs"/>
                        </a:rPr>
                        <a:t>
 Unsere Stimmung diesen Montag im Büro so… 😐⤵️ Dann würden doch gerne gegen euer Trampolin tauschen, Jungs!  🦘 #SkiDeutschland #EinBisschenSpaßMussSein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06/23/2022 07:14:21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0.1949 %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358355939"/>
                  </a:ext>
                </a:extLst>
              </a:tr>
            </a:tbl>
          </a:graphicData>
        </a:graphic>
      </p:graphicFrame>
      <p:sp>
        <p:nvSpPr>
          <p:cNvPr id="4" name="Text Placeholder 3">
            <a:extLst>
              <a:ext uri="{FF2B5EF4-FFF2-40B4-BE49-F238E27FC236}">
                <a16:creationId xmlns:a16="http://schemas.microsoft.com/office/drawing/2014/main" id="{5A039329-97EF-4836-8F8E-801FEE9A6932}"/>
              </a:ext>
            </a:extLst>
          </p:cNvPr>
          <p:cNvSpPr>
            <a:spLocks noGrp="1"/>
          </p:cNvSpPr>
          <p:nvPr>
            <p:ph type="body" sz="quarter" idx="14"/>
          </p:nvPr>
        </p:nvSpPr>
        <p:spPr/>
        <p:txBody>
          <a:bodyPr/>
          <a:lstStyle/>
          <a:p>
            <a:r>
              <a:rPr lang="en-US"/>
              <a:t>05/01/2022 - 05/31/2022</a:t>
            </a:r>
          </a:p>
        </p:txBody>
      </p:sp>
    </p:spTree>
    <p:extLst>
      <p:ext uri="{BB962C8B-B14F-4D97-AF65-F5344CB8AC3E}">
        <p14:creationId xmlns:p14="http://schemas.microsoft.com/office/powerpoint/2010/main" val="11412794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E099DF-9419-45F0-A25B-EF068CA94A20}"/>
              </a:ext>
            </a:extLst>
          </p:cNvPr>
          <p:cNvSpPr>
            <a:spLocks noGrp="1"/>
          </p:cNvSpPr>
          <p:nvPr>
            <p:ph type="title"/>
          </p:nvPr>
        </p:nvSpPr>
        <p:spPr/>
        <p:txBody>
          <a:bodyPr/>
          <a:lstStyle/>
          <a:p>
            <a:r>
              <a:rPr lang="en-US"/>
              <a:t>Facebook Own Posts Table | DSV - 7 of 13</a:t>
            </a:r>
          </a:p>
        </p:txBody>
      </p:sp>
      <p:graphicFrame>
        <p:nvGraphicFramePr>
          <p:cNvPr id="5" name="Table Placeholder 4">
            <a:extLst>
              <a:ext uri="{FF2B5EF4-FFF2-40B4-BE49-F238E27FC236}">
                <a16:creationId xmlns:a16="http://schemas.microsoft.com/office/drawing/2014/main" id="{183A6E4F-753B-42CC-9AF5-3BBF4879AAC7}"/>
              </a:ext>
            </a:extLst>
          </p:cNvPr>
          <p:cNvGraphicFramePr>
            <a:graphicFrameLocks noGrp="1"/>
          </p:cNvGraphicFramePr>
          <p:nvPr>
            <p:ph type="tbl" sz="quarter" idx="13"/>
            <p:extLst>
              <p:ext uri="{D42A27DB-BD31-4B8C-83A1-F6EECF244321}">
                <p14:modId xmlns:p14="http://schemas.microsoft.com/office/powerpoint/2010/main" val="14868047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5">
                  <a:extLst>
                    <a:ext uri="{9D8B030D-6E8A-4147-A177-3AD203B41FA5}">
                      <a16:colId xmlns:a16="http://schemas.microsoft.com/office/drawing/2014/main" val="493109991"/>
                    </a:ext>
                  </a:extLst>
                </a:gridCol>
                <a:gridCol w="1069847">
                  <a:extLst>
                    <a:ext uri="{9D8B030D-6E8A-4147-A177-3AD203B41FA5}">
                      <a16:colId xmlns:a16="http://schemas.microsoft.com/office/drawing/2014/main" val="4116450721"/>
                    </a:ext>
                  </a:extLst>
                </a:gridCol>
                <a:gridCol w="493776">
                  <a:extLst>
                    <a:ext uri="{9D8B030D-6E8A-4147-A177-3AD203B41FA5}">
                      <a16:colId xmlns:a16="http://schemas.microsoft.com/office/drawing/2014/main" val="1366359649"/>
                    </a:ext>
                  </a:extLst>
                </a:gridCol>
                <a:gridCol w="493776">
                  <a:extLst>
                    <a:ext uri="{9D8B030D-6E8A-4147-A177-3AD203B41FA5}">
                      <a16:colId xmlns:a16="http://schemas.microsoft.com/office/drawing/2014/main" val="2372815957"/>
                    </a:ext>
                  </a:extLst>
                </a:gridCol>
                <a:gridCol w="493776">
                  <a:extLst>
                    <a:ext uri="{9D8B030D-6E8A-4147-A177-3AD203B41FA5}">
                      <a16:colId xmlns:a16="http://schemas.microsoft.com/office/drawing/2014/main" val="2719783202"/>
                    </a:ext>
                  </a:extLst>
                </a:gridCol>
                <a:gridCol w="493776">
                  <a:extLst>
                    <a:ext uri="{9D8B030D-6E8A-4147-A177-3AD203B41FA5}">
                      <a16:colId xmlns:a16="http://schemas.microsoft.com/office/drawing/2014/main" val="3695382066"/>
                    </a:ext>
                  </a:extLst>
                </a:gridCol>
                <a:gridCol w="493776">
                  <a:extLst>
                    <a:ext uri="{9D8B030D-6E8A-4147-A177-3AD203B41FA5}">
                      <a16:colId xmlns:a16="http://schemas.microsoft.com/office/drawing/2014/main" val="850843751"/>
                    </a:ext>
                  </a:extLst>
                </a:gridCol>
                <a:gridCol w="493776">
                  <a:extLst>
                    <a:ext uri="{9D8B030D-6E8A-4147-A177-3AD203B41FA5}">
                      <a16:colId xmlns:a16="http://schemas.microsoft.com/office/drawing/2014/main" val="204897598"/>
                    </a:ext>
                  </a:extLst>
                </a:gridCol>
                <a:gridCol w="493776">
                  <a:extLst>
                    <a:ext uri="{9D8B030D-6E8A-4147-A177-3AD203B41FA5}">
                      <a16:colId xmlns:a16="http://schemas.microsoft.com/office/drawing/2014/main" val="604128782"/>
                    </a:ext>
                  </a:extLst>
                </a:gridCol>
                <a:gridCol w="493776">
                  <a:extLst>
                    <a:ext uri="{9D8B030D-6E8A-4147-A177-3AD203B41FA5}">
                      <a16:colId xmlns:a16="http://schemas.microsoft.com/office/drawing/2014/main" val="738957391"/>
                    </a:ext>
                  </a:extLst>
                </a:gridCol>
                <a:gridCol w="493776">
                  <a:extLst>
                    <a:ext uri="{9D8B030D-6E8A-4147-A177-3AD203B41FA5}">
                      <a16:colId xmlns:a16="http://schemas.microsoft.com/office/drawing/2014/main" val="41257207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3992435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DSV Biathlon - 2022-05-28 12:52:24</a:t>
                      </a:r>
                      <a:r>
                        <a:rPr kumimoji="0" lang="de-DE" sz="1000" b="0" i="0" u="none" strike="noStrike" kern="1200" cap="none" spc="0" normalizeH="0" baseline="0" noProof="0">
                          <a:ln>
                            <a:noFill/>
                          </a:ln>
                          <a:solidFill>
                            <a:prstClr val="black"/>
                          </a:solidFill>
                          <a:effectLst/>
                          <a:uLnTx/>
                          <a:uFillTx/>
                          <a:latin typeface="+mn-lt"/>
                          <a:ea typeface="+mn-ea"/>
                          <a:cs typeface="+mn-cs"/>
                        </a:rPr>
                        <a:t>
 Wenn Schießstand-Vormittage so aussehen… 🤩☀️ Erkennt ihr, wer hier am Trainieren ist? 🎯 #SkiDeutschland
📷: Kevin Voigt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06/23/2022 07:12:06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8861513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DSV Biathlon - 2022-05-28 07:52:06</a:t>
                      </a:r>
                      <a:r>
                        <a:rPr kumimoji="0" lang="de-DE" sz="1000" b="0" i="0" u="none" strike="noStrike" kern="1200" cap="none" spc="0" normalizeH="0" baseline="0" noProof="0">
                          <a:ln>
                            <a:noFill/>
                          </a:ln>
                          <a:solidFill>
                            <a:prstClr val="black"/>
                          </a:solidFill>
                          <a:effectLst/>
                          <a:uLnTx/>
                          <a:uFillTx/>
                          <a:latin typeface="+mn-lt"/>
                          <a:ea typeface="+mn-ea"/>
                          <a:cs typeface="+mn-cs"/>
                        </a:rPr>
                        <a:t>
 What a journey! 📈 Nach einer Saison im #DKBKaderMitPerspektive hat sich Vanessa Voigt im vergangenen Winter fest im Weltcup-Team etabliert. Im #Perspektivwechsel schauen wir gemeinsam auf ihren Weg zurück. Schaut rein: ➡️ https://bit.ly/3MU8Ewo! 🤳 #SkiDeutschland #geldverbesserer #daskannbank DKB - Deutsche Kreditbank AG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06/23/2022 07:12:06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0.4966 %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234719946"/>
                  </a:ext>
                </a:extLst>
              </a:tr>
            </a:tbl>
          </a:graphicData>
        </a:graphic>
      </p:graphicFrame>
      <p:sp>
        <p:nvSpPr>
          <p:cNvPr id="4" name="Text Placeholder 3">
            <a:extLst>
              <a:ext uri="{FF2B5EF4-FFF2-40B4-BE49-F238E27FC236}">
                <a16:creationId xmlns:a16="http://schemas.microsoft.com/office/drawing/2014/main" id="{124F3A5C-E696-4C11-AE67-BFB21CE7CF39}"/>
              </a:ext>
            </a:extLst>
          </p:cNvPr>
          <p:cNvSpPr>
            <a:spLocks noGrp="1"/>
          </p:cNvSpPr>
          <p:nvPr>
            <p:ph type="body" sz="quarter" idx="14"/>
          </p:nvPr>
        </p:nvSpPr>
        <p:spPr/>
        <p:txBody>
          <a:bodyPr/>
          <a:lstStyle/>
          <a:p>
            <a:r>
              <a:rPr lang="en-US"/>
              <a:t>05/01/2022 - 05/31/2022</a:t>
            </a:r>
          </a:p>
        </p:txBody>
      </p:sp>
    </p:spTree>
    <p:extLst>
      <p:ext uri="{BB962C8B-B14F-4D97-AF65-F5344CB8AC3E}">
        <p14:creationId xmlns:p14="http://schemas.microsoft.com/office/powerpoint/2010/main" val="2847626354"/>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632E78-47FF-4890-966F-6ED6A2811621}"/>
              </a:ext>
            </a:extLst>
          </p:cNvPr>
          <p:cNvSpPr>
            <a:spLocks noGrp="1"/>
          </p:cNvSpPr>
          <p:nvPr>
            <p:ph type="title"/>
          </p:nvPr>
        </p:nvSpPr>
        <p:spPr/>
        <p:txBody>
          <a:bodyPr/>
          <a:lstStyle/>
          <a:p>
            <a:r>
              <a:rPr lang="en-US"/>
              <a:t>Facebook Own Posts Table | DSV - 8 of 13</a:t>
            </a:r>
          </a:p>
        </p:txBody>
      </p:sp>
      <p:graphicFrame>
        <p:nvGraphicFramePr>
          <p:cNvPr id="5" name="Table Placeholder 4">
            <a:extLst>
              <a:ext uri="{FF2B5EF4-FFF2-40B4-BE49-F238E27FC236}">
                <a16:creationId xmlns:a16="http://schemas.microsoft.com/office/drawing/2014/main" id="{1A26E77F-52FE-4F3E-9B9C-E6F6E5908890}"/>
              </a:ext>
            </a:extLst>
          </p:cNvPr>
          <p:cNvGraphicFramePr>
            <a:graphicFrameLocks noGrp="1"/>
          </p:cNvGraphicFramePr>
          <p:nvPr>
            <p:ph type="tbl" sz="quarter" idx="13"/>
            <p:extLst>
              <p:ext uri="{D42A27DB-BD31-4B8C-83A1-F6EECF244321}">
                <p14:modId xmlns:p14="http://schemas.microsoft.com/office/powerpoint/2010/main" val="24080597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5">
                  <a:extLst>
                    <a:ext uri="{9D8B030D-6E8A-4147-A177-3AD203B41FA5}">
                      <a16:colId xmlns:a16="http://schemas.microsoft.com/office/drawing/2014/main" val="878281147"/>
                    </a:ext>
                  </a:extLst>
                </a:gridCol>
                <a:gridCol w="1069847">
                  <a:extLst>
                    <a:ext uri="{9D8B030D-6E8A-4147-A177-3AD203B41FA5}">
                      <a16:colId xmlns:a16="http://schemas.microsoft.com/office/drawing/2014/main" val="72608518"/>
                    </a:ext>
                  </a:extLst>
                </a:gridCol>
                <a:gridCol w="493776">
                  <a:extLst>
                    <a:ext uri="{9D8B030D-6E8A-4147-A177-3AD203B41FA5}">
                      <a16:colId xmlns:a16="http://schemas.microsoft.com/office/drawing/2014/main" val="2239260901"/>
                    </a:ext>
                  </a:extLst>
                </a:gridCol>
                <a:gridCol w="493776">
                  <a:extLst>
                    <a:ext uri="{9D8B030D-6E8A-4147-A177-3AD203B41FA5}">
                      <a16:colId xmlns:a16="http://schemas.microsoft.com/office/drawing/2014/main" val="2132434447"/>
                    </a:ext>
                  </a:extLst>
                </a:gridCol>
                <a:gridCol w="493776">
                  <a:extLst>
                    <a:ext uri="{9D8B030D-6E8A-4147-A177-3AD203B41FA5}">
                      <a16:colId xmlns:a16="http://schemas.microsoft.com/office/drawing/2014/main" val="3217968298"/>
                    </a:ext>
                  </a:extLst>
                </a:gridCol>
                <a:gridCol w="493776">
                  <a:extLst>
                    <a:ext uri="{9D8B030D-6E8A-4147-A177-3AD203B41FA5}">
                      <a16:colId xmlns:a16="http://schemas.microsoft.com/office/drawing/2014/main" val="2690506525"/>
                    </a:ext>
                  </a:extLst>
                </a:gridCol>
                <a:gridCol w="493776">
                  <a:extLst>
                    <a:ext uri="{9D8B030D-6E8A-4147-A177-3AD203B41FA5}">
                      <a16:colId xmlns:a16="http://schemas.microsoft.com/office/drawing/2014/main" val="3385352404"/>
                    </a:ext>
                  </a:extLst>
                </a:gridCol>
                <a:gridCol w="493776">
                  <a:extLst>
                    <a:ext uri="{9D8B030D-6E8A-4147-A177-3AD203B41FA5}">
                      <a16:colId xmlns:a16="http://schemas.microsoft.com/office/drawing/2014/main" val="3920249065"/>
                    </a:ext>
                  </a:extLst>
                </a:gridCol>
                <a:gridCol w="493776">
                  <a:extLst>
                    <a:ext uri="{9D8B030D-6E8A-4147-A177-3AD203B41FA5}">
                      <a16:colId xmlns:a16="http://schemas.microsoft.com/office/drawing/2014/main" val="2756467709"/>
                    </a:ext>
                  </a:extLst>
                </a:gridCol>
                <a:gridCol w="493776">
                  <a:extLst>
                    <a:ext uri="{9D8B030D-6E8A-4147-A177-3AD203B41FA5}">
                      <a16:colId xmlns:a16="http://schemas.microsoft.com/office/drawing/2014/main" val="3282454263"/>
                    </a:ext>
                  </a:extLst>
                </a:gridCol>
                <a:gridCol w="493776">
                  <a:extLst>
                    <a:ext uri="{9D8B030D-6E8A-4147-A177-3AD203B41FA5}">
                      <a16:colId xmlns:a16="http://schemas.microsoft.com/office/drawing/2014/main" val="23959564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5584577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DSV Ski &amp; Berge - 2022-05-28 06:56:00</a:t>
                      </a:r>
                      <a:r>
                        <a:rPr kumimoji="0" lang="de-DE" sz="1000" b="0" i="0" u="none" strike="noStrike" kern="1200" cap="none" spc="0" normalizeH="0" baseline="0" noProof="0">
                          <a:ln>
                            <a:noFill/>
                          </a:ln>
                          <a:solidFill>
                            <a:prstClr val="black"/>
                          </a:solidFill>
                          <a:effectLst/>
                          <a:uLnTx/>
                          <a:uFillTx/>
                          <a:latin typeface="+mn-lt"/>
                          <a:ea typeface="+mn-ea"/>
                          <a:cs typeface="+mn-cs"/>
                        </a:rPr>
                        <a:t>
 Heute ist Weltspieltag! 🥳 Mal wieder so richtig austoben, geht am besten in den Bergen! Aber vorsicht, manchmal begegnet ihr wilden Kreaturen… 👀 #SkiDeutschland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06/23/2022 07:10:09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2160787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DSV Biathlon - 2022-05-27 15:24:03</a:t>
                      </a:r>
                      <a:r>
                        <a:rPr kumimoji="0" lang="en-US" sz="1000" b="0" i="0" u="none" strike="noStrike" kern="1200" cap="none" spc="0" normalizeH="0" baseline="0" noProof="0">
                          <a:ln>
                            <a:noFill/>
                          </a:ln>
                          <a:solidFill>
                            <a:prstClr val="black"/>
                          </a:solidFill>
                          <a:effectLst/>
                          <a:uLnTx/>
                          <a:uFillTx/>
                          <a:latin typeface="+mn-lt"/>
                          <a:ea typeface="+mn-ea"/>
                          <a:cs typeface="+mn-cs"/>
                        </a:rPr>
                        <a:t>
 Putting the work in! 💪 Auch Nachmittage im Kraftraum gehören zum Trainingsprogramm unserer Damen. 🏋️ #SkiDeutschland
📷: Kevin Voigt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06/23/2022 07:12:06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0.2545 %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3061678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DSV Biathlon - 2022-05-27 08:18:00</a:t>
                      </a:r>
                      <a:r>
                        <a:rPr kumimoji="0" lang="en-US" sz="1000" b="0" i="0" u="none" strike="noStrike" kern="1200" cap="none" spc="0" normalizeH="0" baseline="0" noProof="0">
                          <a:ln>
                            <a:noFill/>
                          </a:ln>
                          <a:solidFill>
                            <a:prstClr val="black"/>
                          </a:solidFill>
                          <a:effectLst/>
                          <a:uLnTx/>
                          <a:uFillTx/>
                          <a:latin typeface="+mn-lt"/>
                          <a:ea typeface="+mn-ea"/>
                          <a:cs typeface="+mn-cs"/>
                        </a:rPr>
                        <a:t>
 Another morning's hard work! 💪 Intensives Lauf- und Schießtraining heute Morgen in der Chiemgau Arena. ⛰ #SkiDeutschland
📷: Kevin Voigt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06/23/2022 07:12:06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0.3924 %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849825821"/>
                  </a:ext>
                </a:extLst>
              </a:tr>
            </a:tbl>
          </a:graphicData>
        </a:graphic>
      </p:graphicFrame>
      <p:sp>
        <p:nvSpPr>
          <p:cNvPr id="4" name="Text Placeholder 3">
            <a:extLst>
              <a:ext uri="{FF2B5EF4-FFF2-40B4-BE49-F238E27FC236}">
                <a16:creationId xmlns:a16="http://schemas.microsoft.com/office/drawing/2014/main" id="{7D176E61-E0CB-4E60-8C27-27DB4B975F6E}"/>
              </a:ext>
            </a:extLst>
          </p:cNvPr>
          <p:cNvSpPr>
            <a:spLocks noGrp="1"/>
          </p:cNvSpPr>
          <p:nvPr>
            <p:ph type="body" sz="quarter" idx="14"/>
          </p:nvPr>
        </p:nvSpPr>
        <p:spPr/>
        <p:txBody>
          <a:bodyPr/>
          <a:lstStyle/>
          <a:p>
            <a:r>
              <a:rPr lang="en-US"/>
              <a:t>05/01/2022 - 05/31/2022</a:t>
            </a:r>
          </a:p>
        </p:txBody>
      </p:sp>
    </p:spTree>
    <p:extLst>
      <p:ext uri="{BB962C8B-B14F-4D97-AF65-F5344CB8AC3E}">
        <p14:creationId xmlns:p14="http://schemas.microsoft.com/office/powerpoint/2010/main" val="1194639883"/>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50DA7B-A6A4-4B6C-A71F-49EE3A787985}"/>
              </a:ext>
            </a:extLst>
          </p:cNvPr>
          <p:cNvSpPr>
            <a:spLocks noGrp="1"/>
          </p:cNvSpPr>
          <p:nvPr>
            <p:ph type="title"/>
          </p:nvPr>
        </p:nvSpPr>
        <p:spPr/>
        <p:txBody>
          <a:bodyPr/>
          <a:lstStyle/>
          <a:p>
            <a:r>
              <a:rPr lang="en-US"/>
              <a:t>Facebook Own Posts Table | DSV - 9 of 13</a:t>
            </a:r>
          </a:p>
        </p:txBody>
      </p:sp>
      <p:graphicFrame>
        <p:nvGraphicFramePr>
          <p:cNvPr id="5" name="Table Placeholder 4">
            <a:extLst>
              <a:ext uri="{FF2B5EF4-FFF2-40B4-BE49-F238E27FC236}">
                <a16:creationId xmlns:a16="http://schemas.microsoft.com/office/drawing/2014/main" id="{04301705-C485-4866-BF43-8F315DB4043C}"/>
              </a:ext>
            </a:extLst>
          </p:cNvPr>
          <p:cNvGraphicFramePr>
            <a:graphicFrameLocks noGrp="1"/>
          </p:cNvGraphicFramePr>
          <p:nvPr>
            <p:ph type="tbl" sz="quarter" idx="13"/>
            <p:extLst>
              <p:ext uri="{D42A27DB-BD31-4B8C-83A1-F6EECF244321}">
                <p14:modId xmlns:p14="http://schemas.microsoft.com/office/powerpoint/2010/main" val="17050056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5">
                  <a:extLst>
                    <a:ext uri="{9D8B030D-6E8A-4147-A177-3AD203B41FA5}">
                      <a16:colId xmlns:a16="http://schemas.microsoft.com/office/drawing/2014/main" val="2848474385"/>
                    </a:ext>
                  </a:extLst>
                </a:gridCol>
                <a:gridCol w="1069847">
                  <a:extLst>
                    <a:ext uri="{9D8B030D-6E8A-4147-A177-3AD203B41FA5}">
                      <a16:colId xmlns:a16="http://schemas.microsoft.com/office/drawing/2014/main" val="3012387961"/>
                    </a:ext>
                  </a:extLst>
                </a:gridCol>
                <a:gridCol w="493776">
                  <a:extLst>
                    <a:ext uri="{9D8B030D-6E8A-4147-A177-3AD203B41FA5}">
                      <a16:colId xmlns:a16="http://schemas.microsoft.com/office/drawing/2014/main" val="3064023516"/>
                    </a:ext>
                  </a:extLst>
                </a:gridCol>
                <a:gridCol w="493776">
                  <a:extLst>
                    <a:ext uri="{9D8B030D-6E8A-4147-A177-3AD203B41FA5}">
                      <a16:colId xmlns:a16="http://schemas.microsoft.com/office/drawing/2014/main" val="4106938516"/>
                    </a:ext>
                  </a:extLst>
                </a:gridCol>
                <a:gridCol w="493776">
                  <a:extLst>
                    <a:ext uri="{9D8B030D-6E8A-4147-A177-3AD203B41FA5}">
                      <a16:colId xmlns:a16="http://schemas.microsoft.com/office/drawing/2014/main" val="2900803606"/>
                    </a:ext>
                  </a:extLst>
                </a:gridCol>
                <a:gridCol w="493776">
                  <a:extLst>
                    <a:ext uri="{9D8B030D-6E8A-4147-A177-3AD203B41FA5}">
                      <a16:colId xmlns:a16="http://schemas.microsoft.com/office/drawing/2014/main" val="3973615819"/>
                    </a:ext>
                  </a:extLst>
                </a:gridCol>
                <a:gridCol w="493776">
                  <a:extLst>
                    <a:ext uri="{9D8B030D-6E8A-4147-A177-3AD203B41FA5}">
                      <a16:colId xmlns:a16="http://schemas.microsoft.com/office/drawing/2014/main" val="1693987418"/>
                    </a:ext>
                  </a:extLst>
                </a:gridCol>
                <a:gridCol w="493776">
                  <a:extLst>
                    <a:ext uri="{9D8B030D-6E8A-4147-A177-3AD203B41FA5}">
                      <a16:colId xmlns:a16="http://schemas.microsoft.com/office/drawing/2014/main" val="168673805"/>
                    </a:ext>
                  </a:extLst>
                </a:gridCol>
                <a:gridCol w="493776">
                  <a:extLst>
                    <a:ext uri="{9D8B030D-6E8A-4147-A177-3AD203B41FA5}">
                      <a16:colId xmlns:a16="http://schemas.microsoft.com/office/drawing/2014/main" val="401378850"/>
                    </a:ext>
                  </a:extLst>
                </a:gridCol>
                <a:gridCol w="493776">
                  <a:extLst>
                    <a:ext uri="{9D8B030D-6E8A-4147-A177-3AD203B41FA5}">
                      <a16:colId xmlns:a16="http://schemas.microsoft.com/office/drawing/2014/main" val="4152338877"/>
                    </a:ext>
                  </a:extLst>
                </a:gridCol>
                <a:gridCol w="493776">
                  <a:extLst>
                    <a:ext uri="{9D8B030D-6E8A-4147-A177-3AD203B41FA5}">
                      <a16:colId xmlns:a16="http://schemas.microsoft.com/office/drawing/2014/main" val="6112473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492300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DSV Ski &amp; Berge - 2022-05-26 13:20:03</a:t>
                      </a:r>
                      <a:r>
                        <a:rPr kumimoji="0" lang="de-DE" sz="1000" b="0" i="0" u="none" strike="noStrike" kern="1200" cap="none" spc="0" normalizeH="0" baseline="0" noProof="0">
                          <a:ln>
                            <a:noFill/>
                          </a:ln>
                          <a:solidFill>
                            <a:prstClr val="black"/>
                          </a:solidFill>
                          <a:effectLst/>
                          <a:uLnTx/>
                          <a:uFillTx/>
                          <a:latin typeface="+mn-lt"/>
                          <a:ea typeface="+mn-ea"/>
                          <a:cs typeface="+mn-cs"/>
                        </a:rPr>
                        <a:t>
 Tipp für Klickpedalen-Einsteiger! 💡 Lasst die Härte der Feder zum Ein- und Ausklicken möglichst weich einstellen, um leichter rein und aus der Pedale raus zu kommen. Sobald ihr das drauf habt, könnt ihr loslegen! 😉 #SkiDeutschland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06/23/2022 07:10:09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8636026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DSV Biathlon - 2022-05-26 10:32:00</a:t>
                      </a:r>
                      <a:r>
                        <a:rPr kumimoji="0" lang="en-US" sz="1000" b="0" i="0" u="none" strike="noStrike" kern="1200" cap="none" spc="0" normalizeH="0" baseline="0" noProof="0">
                          <a:ln>
                            <a:noFill/>
                          </a:ln>
                          <a:solidFill>
                            <a:prstClr val="black"/>
                          </a:solidFill>
                          <a:effectLst/>
                          <a:uLnTx/>
                          <a:uFillTx/>
                          <a:latin typeface="+mn-lt"/>
                          <a:ea typeface="+mn-ea"/>
                          <a:cs typeface="+mn-cs"/>
                        </a:rPr>
                        <a:t>
 Made it to the top! ⛰ 880 Höhenmeter und 18 nasse Strümpfe später ➡️ 9 glückliche Gesichter. Worth it! 😉💪 #SkiDeutschland
📷: Kevin Voigt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06/23/2022 07:12:06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0.8226 %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5076351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DSV Alpin - 2022-05-26 08:12:02</a:t>
                      </a:r>
                      <a:r>
                        <a:rPr kumimoji="0" lang="en-US" sz="1000" b="0" i="0" u="none" strike="noStrike" kern="1200" cap="none" spc="0" normalizeH="0" baseline="0" noProof="0">
                          <a:ln>
                            <a:noFill/>
                          </a:ln>
                          <a:solidFill>
                            <a:prstClr val="black"/>
                          </a:solidFill>
                          <a:effectLst/>
                          <a:uLnTx/>
                          <a:uFillTx/>
                          <a:latin typeface="+mn-lt"/>
                          <a:ea typeface="+mn-ea"/>
                          <a:cs typeface="+mn-cs"/>
                        </a:rPr>
                        <a:t>
 New year of life, new luck! 🍀 Wir wünschen dir nur das Beste, Jessica! 🙌 #SkiDeutschland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06/23/2022 07:09:48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0.2353 %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991015907"/>
                  </a:ext>
                </a:extLst>
              </a:tr>
            </a:tbl>
          </a:graphicData>
        </a:graphic>
      </p:graphicFrame>
      <p:sp>
        <p:nvSpPr>
          <p:cNvPr id="4" name="Text Placeholder 3">
            <a:extLst>
              <a:ext uri="{FF2B5EF4-FFF2-40B4-BE49-F238E27FC236}">
                <a16:creationId xmlns:a16="http://schemas.microsoft.com/office/drawing/2014/main" id="{4059D955-8470-4F2A-A39B-4643A85AD4DB}"/>
              </a:ext>
            </a:extLst>
          </p:cNvPr>
          <p:cNvSpPr>
            <a:spLocks noGrp="1"/>
          </p:cNvSpPr>
          <p:nvPr>
            <p:ph type="body" sz="quarter" idx="14"/>
          </p:nvPr>
        </p:nvSpPr>
        <p:spPr/>
        <p:txBody>
          <a:bodyPr/>
          <a:lstStyle/>
          <a:p>
            <a:r>
              <a:rPr lang="en-US"/>
              <a:t>05/01/2022 - 05/31/2022</a:t>
            </a:r>
          </a:p>
        </p:txBody>
      </p:sp>
    </p:spTree>
    <p:extLst>
      <p:ext uri="{BB962C8B-B14F-4D97-AF65-F5344CB8AC3E}">
        <p14:creationId xmlns:p14="http://schemas.microsoft.com/office/powerpoint/2010/main" val="907363641"/>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AFB786-D622-4CEC-9644-0B9835C0A7B5}"/>
              </a:ext>
            </a:extLst>
          </p:cNvPr>
          <p:cNvSpPr>
            <a:spLocks noGrp="1"/>
          </p:cNvSpPr>
          <p:nvPr>
            <p:ph type="title"/>
          </p:nvPr>
        </p:nvSpPr>
        <p:spPr/>
        <p:txBody>
          <a:bodyPr/>
          <a:lstStyle/>
          <a:p>
            <a:r>
              <a:rPr lang="en-US"/>
              <a:t>Facebook Own Posts Table | DSV - 10 of 13</a:t>
            </a:r>
          </a:p>
        </p:txBody>
      </p:sp>
      <p:graphicFrame>
        <p:nvGraphicFramePr>
          <p:cNvPr id="5" name="Table Placeholder 4">
            <a:extLst>
              <a:ext uri="{FF2B5EF4-FFF2-40B4-BE49-F238E27FC236}">
                <a16:creationId xmlns:a16="http://schemas.microsoft.com/office/drawing/2014/main" id="{EB92AB2F-D419-49AA-A3CC-A341CEE08979}"/>
              </a:ext>
            </a:extLst>
          </p:cNvPr>
          <p:cNvGraphicFramePr>
            <a:graphicFrameLocks noGrp="1"/>
          </p:cNvGraphicFramePr>
          <p:nvPr>
            <p:ph type="tbl" sz="quarter" idx="13"/>
            <p:extLst>
              <p:ext uri="{D42A27DB-BD31-4B8C-83A1-F6EECF244321}">
                <p14:modId xmlns:p14="http://schemas.microsoft.com/office/powerpoint/2010/main" val="18511626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5">
                  <a:extLst>
                    <a:ext uri="{9D8B030D-6E8A-4147-A177-3AD203B41FA5}">
                      <a16:colId xmlns:a16="http://schemas.microsoft.com/office/drawing/2014/main" val="1265968745"/>
                    </a:ext>
                  </a:extLst>
                </a:gridCol>
                <a:gridCol w="1069847">
                  <a:extLst>
                    <a:ext uri="{9D8B030D-6E8A-4147-A177-3AD203B41FA5}">
                      <a16:colId xmlns:a16="http://schemas.microsoft.com/office/drawing/2014/main" val="2669574603"/>
                    </a:ext>
                  </a:extLst>
                </a:gridCol>
                <a:gridCol w="493776">
                  <a:extLst>
                    <a:ext uri="{9D8B030D-6E8A-4147-A177-3AD203B41FA5}">
                      <a16:colId xmlns:a16="http://schemas.microsoft.com/office/drawing/2014/main" val="1404580156"/>
                    </a:ext>
                  </a:extLst>
                </a:gridCol>
                <a:gridCol w="493776">
                  <a:extLst>
                    <a:ext uri="{9D8B030D-6E8A-4147-A177-3AD203B41FA5}">
                      <a16:colId xmlns:a16="http://schemas.microsoft.com/office/drawing/2014/main" val="3106382515"/>
                    </a:ext>
                  </a:extLst>
                </a:gridCol>
                <a:gridCol w="493776">
                  <a:extLst>
                    <a:ext uri="{9D8B030D-6E8A-4147-A177-3AD203B41FA5}">
                      <a16:colId xmlns:a16="http://schemas.microsoft.com/office/drawing/2014/main" val="2791907985"/>
                    </a:ext>
                  </a:extLst>
                </a:gridCol>
                <a:gridCol w="493776">
                  <a:extLst>
                    <a:ext uri="{9D8B030D-6E8A-4147-A177-3AD203B41FA5}">
                      <a16:colId xmlns:a16="http://schemas.microsoft.com/office/drawing/2014/main" val="2745643225"/>
                    </a:ext>
                  </a:extLst>
                </a:gridCol>
                <a:gridCol w="493776">
                  <a:extLst>
                    <a:ext uri="{9D8B030D-6E8A-4147-A177-3AD203B41FA5}">
                      <a16:colId xmlns:a16="http://schemas.microsoft.com/office/drawing/2014/main" val="1194124038"/>
                    </a:ext>
                  </a:extLst>
                </a:gridCol>
                <a:gridCol w="493776">
                  <a:extLst>
                    <a:ext uri="{9D8B030D-6E8A-4147-A177-3AD203B41FA5}">
                      <a16:colId xmlns:a16="http://schemas.microsoft.com/office/drawing/2014/main" val="3429655730"/>
                    </a:ext>
                  </a:extLst>
                </a:gridCol>
                <a:gridCol w="493776">
                  <a:extLst>
                    <a:ext uri="{9D8B030D-6E8A-4147-A177-3AD203B41FA5}">
                      <a16:colId xmlns:a16="http://schemas.microsoft.com/office/drawing/2014/main" val="29499399"/>
                    </a:ext>
                  </a:extLst>
                </a:gridCol>
                <a:gridCol w="493776">
                  <a:extLst>
                    <a:ext uri="{9D8B030D-6E8A-4147-A177-3AD203B41FA5}">
                      <a16:colId xmlns:a16="http://schemas.microsoft.com/office/drawing/2014/main" val="3209253155"/>
                    </a:ext>
                  </a:extLst>
                </a:gridCol>
                <a:gridCol w="493776">
                  <a:extLst>
                    <a:ext uri="{9D8B030D-6E8A-4147-A177-3AD203B41FA5}">
                      <a16:colId xmlns:a16="http://schemas.microsoft.com/office/drawing/2014/main" val="24658443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6071837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DSV Alpin - 2022-05-26 05:11:01</a:t>
                      </a:r>
                      <a:r>
                        <a:rPr kumimoji="0" lang="de-DE" sz="1000" b="0" i="0" u="none" strike="noStrike" kern="1200" cap="none" spc="0" normalizeH="0" baseline="0" noProof="0">
                          <a:ln>
                            <a:noFill/>
                          </a:ln>
                          <a:solidFill>
                            <a:prstClr val="black"/>
                          </a:solidFill>
                          <a:effectLst/>
                          <a:uLnTx/>
                          <a:uFillTx/>
                          <a:latin typeface="+mn-lt"/>
                          <a:ea typeface="+mn-ea"/>
                          <a:cs typeface="+mn-cs"/>
                        </a:rPr>
                        <a:t>
 No World Championship for us! ❌ Der FIS-Kongress hat die Alpine Ski-WM 2027 an Crans Montana vergeben. Garmisch-Partenkirchen, die sich gemeinsam mit uns zum zweiten Mal für die Ausrichtung der Titelkämpfe beworben hatten, geht damit erneut leer aus. Die Enttäuschung ist riesig. 😞 #SkiDeutschland 
Mehr Infos zur Entscheidung: ➡️ https://bit.ly/3NAIsXl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06/23/2022 07:09:48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0.4305 %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192996975"/>
                  </a:ext>
                </a:extLst>
              </a:tr>
            </a:tbl>
          </a:graphicData>
        </a:graphic>
      </p:graphicFrame>
      <p:sp>
        <p:nvSpPr>
          <p:cNvPr id="4" name="Text Placeholder 3">
            <a:extLst>
              <a:ext uri="{FF2B5EF4-FFF2-40B4-BE49-F238E27FC236}">
                <a16:creationId xmlns:a16="http://schemas.microsoft.com/office/drawing/2014/main" id="{686651C9-DCFD-409C-8090-6923A8D51D45}"/>
              </a:ext>
            </a:extLst>
          </p:cNvPr>
          <p:cNvSpPr>
            <a:spLocks noGrp="1"/>
          </p:cNvSpPr>
          <p:nvPr>
            <p:ph type="body" sz="quarter" idx="14"/>
          </p:nvPr>
        </p:nvSpPr>
        <p:spPr/>
        <p:txBody>
          <a:bodyPr/>
          <a:lstStyle/>
          <a:p>
            <a:r>
              <a:rPr lang="en-US"/>
              <a:t>05/01/2022 - 05/31/2022</a:t>
            </a:r>
          </a:p>
        </p:txBody>
      </p:sp>
    </p:spTree>
    <p:extLst>
      <p:ext uri="{BB962C8B-B14F-4D97-AF65-F5344CB8AC3E}">
        <p14:creationId xmlns:p14="http://schemas.microsoft.com/office/powerpoint/2010/main" val="1401638486"/>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068D4E-9D0A-46A5-B9B0-E8289EFFF5F3}"/>
              </a:ext>
            </a:extLst>
          </p:cNvPr>
          <p:cNvSpPr>
            <a:spLocks noGrp="1"/>
          </p:cNvSpPr>
          <p:nvPr>
            <p:ph type="title"/>
          </p:nvPr>
        </p:nvSpPr>
        <p:spPr/>
        <p:txBody>
          <a:bodyPr/>
          <a:lstStyle/>
          <a:p>
            <a:r>
              <a:rPr lang="en-US"/>
              <a:t>Facebook Own Posts Table | DSV - 11 of 13</a:t>
            </a:r>
          </a:p>
        </p:txBody>
      </p:sp>
      <p:graphicFrame>
        <p:nvGraphicFramePr>
          <p:cNvPr id="5" name="Table Placeholder 4">
            <a:extLst>
              <a:ext uri="{FF2B5EF4-FFF2-40B4-BE49-F238E27FC236}">
                <a16:creationId xmlns:a16="http://schemas.microsoft.com/office/drawing/2014/main" id="{6845009B-DFB8-4ABC-A424-0B9FCA6F1EF2}"/>
              </a:ext>
            </a:extLst>
          </p:cNvPr>
          <p:cNvGraphicFramePr>
            <a:graphicFrameLocks noGrp="1"/>
          </p:cNvGraphicFramePr>
          <p:nvPr>
            <p:ph type="tbl" sz="quarter" idx="13"/>
            <p:extLst>
              <p:ext uri="{D42A27DB-BD31-4B8C-83A1-F6EECF244321}">
                <p14:modId xmlns:p14="http://schemas.microsoft.com/office/powerpoint/2010/main" val="15206694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5">
                  <a:extLst>
                    <a:ext uri="{9D8B030D-6E8A-4147-A177-3AD203B41FA5}">
                      <a16:colId xmlns:a16="http://schemas.microsoft.com/office/drawing/2014/main" val="158537056"/>
                    </a:ext>
                  </a:extLst>
                </a:gridCol>
                <a:gridCol w="1069847">
                  <a:extLst>
                    <a:ext uri="{9D8B030D-6E8A-4147-A177-3AD203B41FA5}">
                      <a16:colId xmlns:a16="http://schemas.microsoft.com/office/drawing/2014/main" val="3712132238"/>
                    </a:ext>
                  </a:extLst>
                </a:gridCol>
                <a:gridCol w="493776">
                  <a:extLst>
                    <a:ext uri="{9D8B030D-6E8A-4147-A177-3AD203B41FA5}">
                      <a16:colId xmlns:a16="http://schemas.microsoft.com/office/drawing/2014/main" val="2627570426"/>
                    </a:ext>
                  </a:extLst>
                </a:gridCol>
                <a:gridCol w="493776">
                  <a:extLst>
                    <a:ext uri="{9D8B030D-6E8A-4147-A177-3AD203B41FA5}">
                      <a16:colId xmlns:a16="http://schemas.microsoft.com/office/drawing/2014/main" val="1981618843"/>
                    </a:ext>
                  </a:extLst>
                </a:gridCol>
                <a:gridCol w="493776">
                  <a:extLst>
                    <a:ext uri="{9D8B030D-6E8A-4147-A177-3AD203B41FA5}">
                      <a16:colId xmlns:a16="http://schemas.microsoft.com/office/drawing/2014/main" val="4164185044"/>
                    </a:ext>
                  </a:extLst>
                </a:gridCol>
                <a:gridCol w="493776">
                  <a:extLst>
                    <a:ext uri="{9D8B030D-6E8A-4147-A177-3AD203B41FA5}">
                      <a16:colId xmlns:a16="http://schemas.microsoft.com/office/drawing/2014/main" val="2086367563"/>
                    </a:ext>
                  </a:extLst>
                </a:gridCol>
                <a:gridCol w="493776">
                  <a:extLst>
                    <a:ext uri="{9D8B030D-6E8A-4147-A177-3AD203B41FA5}">
                      <a16:colId xmlns:a16="http://schemas.microsoft.com/office/drawing/2014/main" val="3592125921"/>
                    </a:ext>
                  </a:extLst>
                </a:gridCol>
                <a:gridCol w="493776">
                  <a:extLst>
                    <a:ext uri="{9D8B030D-6E8A-4147-A177-3AD203B41FA5}">
                      <a16:colId xmlns:a16="http://schemas.microsoft.com/office/drawing/2014/main" val="1687546345"/>
                    </a:ext>
                  </a:extLst>
                </a:gridCol>
                <a:gridCol w="493776">
                  <a:extLst>
                    <a:ext uri="{9D8B030D-6E8A-4147-A177-3AD203B41FA5}">
                      <a16:colId xmlns:a16="http://schemas.microsoft.com/office/drawing/2014/main" val="2102999358"/>
                    </a:ext>
                  </a:extLst>
                </a:gridCol>
                <a:gridCol w="493776">
                  <a:extLst>
                    <a:ext uri="{9D8B030D-6E8A-4147-A177-3AD203B41FA5}">
                      <a16:colId xmlns:a16="http://schemas.microsoft.com/office/drawing/2014/main" val="455953974"/>
                    </a:ext>
                  </a:extLst>
                </a:gridCol>
                <a:gridCol w="493776">
                  <a:extLst>
                    <a:ext uri="{9D8B030D-6E8A-4147-A177-3AD203B41FA5}">
                      <a16:colId xmlns:a16="http://schemas.microsoft.com/office/drawing/2014/main" val="27354893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5737252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DSV Nordisch - 2022-05-25 17:26:30</a:t>
                      </a:r>
                      <a:r>
                        <a:rPr kumimoji="0" lang="de-DE" sz="1000" b="0" i="0" u="none" strike="noStrike" kern="1200" cap="none" spc="0" normalizeH="0" baseline="0" noProof="0">
                          <a:ln>
                            <a:noFill/>
                          </a:ln>
                          <a:solidFill>
                            <a:prstClr val="black"/>
                          </a:solidFill>
                          <a:effectLst/>
                          <a:uLnTx/>
                          <a:uFillTx/>
                          <a:latin typeface="+mn-lt"/>
                          <a:ea typeface="+mn-ea"/>
                          <a:cs typeface="+mn-cs"/>
                        </a:rPr>
                        <a:t>
 It's coming home! 🇩🇪 Oberstdorf wird Austragungsort der Skiflug-WM 2026. Das Council des Internationalen Skiverbandes FIS hat der südlichsten Gemeinde Deutschlands erwartungsgemäß und zum insgesamt siebten Mal das Mandat für die Austragung der Titelkämpfe erteilt. Unsere Vorfreude ist riesig! 🙌 #SkiDeutschland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06/23/2022 07:14:21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0.8490 %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2538217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DSV Biathlon - 2022-05-25 16:11:00</a:t>
                      </a:r>
                      <a:r>
                        <a:rPr kumimoji="0" lang="en-US" sz="1000" b="0" i="0" u="none" strike="noStrike" kern="1200" cap="none" spc="0" normalizeH="0" baseline="0" noProof="0">
                          <a:ln>
                            <a:noFill/>
                          </a:ln>
                          <a:solidFill>
                            <a:prstClr val="black"/>
                          </a:solidFill>
                          <a:effectLst/>
                          <a:uLnTx/>
                          <a:uFillTx/>
                          <a:latin typeface="+mn-lt"/>
                          <a:ea typeface="+mn-ea"/>
                          <a:cs typeface="+mn-cs"/>
                        </a:rPr>
                        <a:t>
 Ending the day right! 💪 Eine Doppelstockeinheit mit Technikanalyse beendet unseren nächsten Lehrgangstag in Ruhpolding. ⛰ #SkiDeutschland 
📷: Kevin Voigt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06/23/2022 07:12:06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858597233"/>
                  </a:ext>
                </a:extLst>
              </a:tr>
            </a:tbl>
          </a:graphicData>
        </a:graphic>
      </p:graphicFrame>
      <p:sp>
        <p:nvSpPr>
          <p:cNvPr id="4" name="Text Placeholder 3">
            <a:extLst>
              <a:ext uri="{FF2B5EF4-FFF2-40B4-BE49-F238E27FC236}">
                <a16:creationId xmlns:a16="http://schemas.microsoft.com/office/drawing/2014/main" id="{59DF43B4-60B9-4EF6-8F05-37C99C36FF2D}"/>
              </a:ext>
            </a:extLst>
          </p:cNvPr>
          <p:cNvSpPr>
            <a:spLocks noGrp="1"/>
          </p:cNvSpPr>
          <p:nvPr>
            <p:ph type="body" sz="quarter" idx="14"/>
          </p:nvPr>
        </p:nvSpPr>
        <p:spPr/>
        <p:txBody>
          <a:bodyPr/>
          <a:lstStyle/>
          <a:p>
            <a:r>
              <a:rPr lang="en-US"/>
              <a:t>05/01/2022 - 05/31/2022</a:t>
            </a:r>
          </a:p>
        </p:txBody>
      </p:sp>
    </p:spTree>
    <p:extLst>
      <p:ext uri="{BB962C8B-B14F-4D97-AF65-F5344CB8AC3E}">
        <p14:creationId xmlns:p14="http://schemas.microsoft.com/office/powerpoint/2010/main" val="1995965329"/>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00ED36-81D7-4625-AE34-D1DDB341666D}"/>
              </a:ext>
            </a:extLst>
          </p:cNvPr>
          <p:cNvSpPr>
            <a:spLocks noGrp="1"/>
          </p:cNvSpPr>
          <p:nvPr>
            <p:ph type="title"/>
          </p:nvPr>
        </p:nvSpPr>
        <p:spPr/>
        <p:txBody>
          <a:bodyPr/>
          <a:lstStyle/>
          <a:p>
            <a:r>
              <a:rPr lang="en-US"/>
              <a:t>Facebook Own Posts Table | DSV - 12 of 13</a:t>
            </a:r>
          </a:p>
        </p:txBody>
      </p:sp>
      <p:graphicFrame>
        <p:nvGraphicFramePr>
          <p:cNvPr id="5" name="Table Placeholder 4">
            <a:extLst>
              <a:ext uri="{FF2B5EF4-FFF2-40B4-BE49-F238E27FC236}">
                <a16:creationId xmlns:a16="http://schemas.microsoft.com/office/drawing/2014/main" id="{83CA6BE2-227E-43D1-93D1-ECD9FCEBC51E}"/>
              </a:ext>
            </a:extLst>
          </p:cNvPr>
          <p:cNvGraphicFramePr>
            <a:graphicFrameLocks noGrp="1"/>
          </p:cNvGraphicFramePr>
          <p:nvPr>
            <p:ph type="tbl" sz="quarter" idx="13"/>
            <p:extLst>
              <p:ext uri="{D42A27DB-BD31-4B8C-83A1-F6EECF244321}">
                <p14:modId xmlns:p14="http://schemas.microsoft.com/office/powerpoint/2010/main" val="36362269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5">
                  <a:extLst>
                    <a:ext uri="{9D8B030D-6E8A-4147-A177-3AD203B41FA5}">
                      <a16:colId xmlns:a16="http://schemas.microsoft.com/office/drawing/2014/main" val="3943111958"/>
                    </a:ext>
                  </a:extLst>
                </a:gridCol>
                <a:gridCol w="1069847">
                  <a:extLst>
                    <a:ext uri="{9D8B030D-6E8A-4147-A177-3AD203B41FA5}">
                      <a16:colId xmlns:a16="http://schemas.microsoft.com/office/drawing/2014/main" val="940339425"/>
                    </a:ext>
                  </a:extLst>
                </a:gridCol>
                <a:gridCol w="493776">
                  <a:extLst>
                    <a:ext uri="{9D8B030D-6E8A-4147-A177-3AD203B41FA5}">
                      <a16:colId xmlns:a16="http://schemas.microsoft.com/office/drawing/2014/main" val="928592948"/>
                    </a:ext>
                  </a:extLst>
                </a:gridCol>
                <a:gridCol w="493776">
                  <a:extLst>
                    <a:ext uri="{9D8B030D-6E8A-4147-A177-3AD203B41FA5}">
                      <a16:colId xmlns:a16="http://schemas.microsoft.com/office/drawing/2014/main" val="3600516573"/>
                    </a:ext>
                  </a:extLst>
                </a:gridCol>
                <a:gridCol w="493776">
                  <a:extLst>
                    <a:ext uri="{9D8B030D-6E8A-4147-A177-3AD203B41FA5}">
                      <a16:colId xmlns:a16="http://schemas.microsoft.com/office/drawing/2014/main" val="1116006491"/>
                    </a:ext>
                  </a:extLst>
                </a:gridCol>
                <a:gridCol w="493776">
                  <a:extLst>
                    <a:ext uri="{9D8B030D-6E8A-4147-A177-3AD203B41FA5}">
                      <a16:colId xmlns:a16="http://schemas.microsoft.com/office/drawing/2014/main" val="1498873036"/>
                    </a:ext>
                  </a:extLst>
                </a:gridCol>
                <a:gridCol w="493776">
                  <a:extLst>
                    <a:ext uri="{9D8B030D-6E8A-4147-A177-3AD203B41FA5}">
                      <a16:colId xmlns:a16="http://schemas.microsoft.com/office/drawing/2014/main" val="1736906422"/>
                    </a:ext>
                  </a:extLst>
                </a:gridCol>
                <a:gridCol w="493776">
                  <a:extLst>
                    <a:ext uri="{9D8B030D-6E8A-4147-A177-3AD203B41FA5}">
                      <a16:colId xmlns:a16="http://schemas.microsoft.com/office/drawing/2014/main" val="1356630646"/>
                    </a:ext>
                  </a:extLst>
                </a:gridCol>
                <a:gridCol w="493776">
                  <a:extLst>
                    <a:ext uri="{9D8B030D-6E8A-4147-A177-3AD203B41FA5}">
                      <a16:colId xmlns:a16="http://schemas.microsoft.com/office/drawing/2014/main" val="2671216485"/>
                    </a:ext>
                  </a:extLst>
                </a:gridCol>
                <a:gridCol w="493776">
                  <a:extLst>
                    <a:ext uri="{9D8B030D-6E8A-4147-A177-3AD203B41FA5}">
                      <a16:colId xmlns:a16="http://schemas.microsoft.com/office/drawing/2014/main" val="1956846356"/>
                    </a:ext>
                  </a:extLst>
                </a:gridCol>
                <a:gridCol w="493776">
                  <a:extLst>
                    <a:ext uri="{9D8B030D-6E8A-4147-A177-3AD203B41FA5}">
                      <a16:colId xmlns:a16="http://schemas.microsoft.com/office/drawing/2014/main" val="17376135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0635537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DSV Nordisch - 2022-05-25 14:51:05</a:t>
                      </a:r>
                      <a:r>
                        <a:rPr kumimoji="0" lang="en-US" sz="1000" b="0" i="0" u="none" strike="noStrike" kern="1200" cap="none" spc="0" normalizeH="0" baseline="0" noProof="0">
                          <a:ln>
                            <a:noFill/>
                          </a:ln>
                          <a:solidFill>
                            <a:prstClr val="black"/>
                          </a:solidFill>
                          <a:effectLst/>
                          <a:uLnTx/>
                          <a:uFillTx/>
                          <a:latin typeface="+mn-lt"/>
                          <a:ea typeface="+mn-ea"/>
                          <a:cs typeface="+mn-cs"/>
                        </a:rPr>
                        <a:t>
 They say we rise by lifting others… 😉🦅 Bitte trotzdem nicht zuhause probieren. 🙈🚫 #SkiDeutschland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06/23/2022 07:14:21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0.2270 %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9923865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DSV Biathlon - 2022-05-25 10:36:03</a:t>
                      </a:r>
                      <a:r>
                        <a:rPr kumimoji="0" lang="en-US" sz="1000" b="0" i="0" u="none" strike="noStrike" kern="1200" cap="none" spc="0" normalizeH="0" baseline="0" noProof="0">
                          <a:ln>
                            <a:noFill/>
                          </a:ln>
                          <a:solidFill>
                            <a:prstClr val="black"/>
                          </a:solidFill>
                          <a:effectLst/>
                          <a:uLnTx/>
                          <a:uFillTx/>
                          <a:latin typeface="+mn-lt"/>
                          <a:ea typeface="+mn-ea"/>
                          <a:cs typeface="+mn-cs"/>
                        </a:rPr>
                        <a:t>
 Anytime, anywhere! 💪🌳 #BackToTheRoots beim Krafttraining unserer Herren auf Mallorca. 👀 #SkiDeutschland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06/23/2022 07:12:06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0.1979 %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965173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DSV Alpin - 2022-05-25 06:19:00</a:t>
                      </a:r>
                      <a:r>
                        <a:rPr kumimoji="0" lang="en-US" sz="1000" b="0" i="0" u="none" strike="noStrike" kern="1200" cap="none" spc="0" normalizeH="0" baseline="0" noProof="0">
                          <a:ln>
                            <a:noFill/>
                          </a:ln>
                          <a:solidFill>
                            <a:prstClr val="black"/>
                          </a:solidFill>
                          <a:effectLst/>
                          <a:uLnTx/>
                          <a:uFillTx/>
                          <a:latin typeface="+mn-lt"/>
                          <a:ea typeface="+mn-ea"/>
                          <a:cs typeface="+mn-cs"/>
                        </a:rPr>
                        <a:t>
 This guy turns 21 today! 🤙 Feier schön, Vito Backhausen! 🎁 #SkiDeutschland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06/23/2022 07:09:48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65883776"/>
                  </a:ext>
                </a:extLst>
              </a:tr>
            </a:tbl>
          </a:graphicData>
        </a:graphic>
      </p:graphicFrame>
      <p:sp>
        <p:nvSpPr>
          <p:cNvPr id="4" name="Text Placeholder 3">
            <a:extLst>
              <a:ext uri="{FF2B5EF4-FFF2-40B4-BE49-F238E27FC236}">
                <a16:creationId xmlns:a16="http://schemas.microsoft.com/office/drawing/2014/main" id="{94BEF991-736C-410B-8622-EB459F7AB947}"/>
              </a:ext>
            </a:extLst>
          </p:cNvPr>
          <p:cNvSpPr>
            <a:spLocks noGrp="1"/>
          </p:cNvSpPr>
          <p:nvPr>
            <p:ph type="body" sz="quarter" idx="14"/>
          </p:nvPr>
        </p:nvSpPr>
        <p:spPr/>
        <p:txBody>
          <a:bodyPr/>
          <a:lstStyle/>
          <a:p>
            <a:r>
              <a:rPr lang="en-US"/>
              <a:t>05/01/2022 - 05/31/2022</a:t>
            </a:r>
          </a:p>
        </p:txBody>
      </p:sp>
    </p:spTree>
    <p:extLst>
      <p:ext uri="{BB962C8B-B14F-4D97-AF65-F5344CB8AC3E}">
        <p14:creationId xmlns:p14="http://schemas.microsoft.com/office/powerpoint/2010/main" val="3113834085"/>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9AEA5E-DDA7-480A-8202-3B5E0CE0F397}"/>
              </a:ext>
            </a:extLst>
          </p:cNvPr>
          <p:cNvSpPr>
            <a:spLocks noGrp="1"/>
          </p:cNvSpPr>
          <p:nvPr>
            <p:ph type="title"/>
          </p:nvPr>
        </p:nvSpPr>
        <p:spPr/>
        <p:txBody>
          <a:bodyPr/>
          <a:lstStyle/>
          <a:p>
            <a:r>
              <a:rPr lang="en-US"/>
              <a:t>Facebook Own Posts Table | DSV - 13 of 13</a:t>
            </a:r>
          </a:p>
        </p:txBody>
      </p:sp>
      <p:graphicFrame>
        <p:nvGraphicFramePr>
          <p:cNvPr id="5" name="Table Placeholder 4">
            <a:extLst>
              <a:ext uri="{FF2B5EF4-FFF2-40B4-BE49-F238E27FC236}">
                <a16:creationId xmlns:a16="http://schemas.microsoft.com/office/drawing/2014/main" id="{8AD030A5-12DA-4CAE-B770-F86928DB16DE}"/>
              </a:ext>
            </a:extLst>
          </p:cNvPr>
          <p:cNvGraphicFramePr>
            <a:graphicFrameLocks noGrp="1"/>
          </p:cNvGraphicFramePr>
          <p:nvPr>
            <p:ph type="tbl" sz="quarter" idx="13"/>
            <p:extLst>
              <p:ext uri="{D42A27DB-BD31-4B8C-83A1-F6EECF244321}">
                <p14:modId xmlns:p14="http://schemas.microsoft.com/office/powerpoint/2010/main" val="31278662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5">
                  <a:extLst>
                    <a:ext uri="{9D8B030D-6E8A-4147-A177-3AD203B41FA5}">
                      <a16:colId xmlns:a16="http://schemas.microsoft.com/office/drawing/2014/main" val="3761934599"/>
                    </a:ext>
                  </a:extLst>
                </a:gridCol>
                <a:gridCol w="1069847">
                  <a:extLst>
                    <a:ext uri="{9D8B030D-6E8A-4147-A177-3AD203B41FA5}">
                      <a16:colId xmlns:a16="http://schemas.microsoft.com/office/drawing/2014/main" val="21992335"/>
                    </a:ext>
                  </a:extLst>
                </a:gridCol>
                <a:gridCol w="493776">
                  <a:extLst>
                    <a:ext uri="{9D8B030D-6E8A-4147-A177-3AD203B41FA5}">
                      <a16:colId xmlns:a16="http://schemas.microsoft.com/office/drawing/2014/main" val="760987443"/>
                    </a:ext>
                  </a:extLst>
                </a:gridCol>
                <a:gridCol w="493776">
                  <a:extLst>
                    <a:ext uri="{9D8B030D-6E8A-4147-A177-3AD203B41FA5}">
                      <a16:colId xmlns:a16="http://schemas.microsoft.com/office/drawing/2014/main" val="4230541864"/>
                    </a:ext>
                  </a:extLst>
                </a:gridCol>
                <a:gridCol w="493776">
                  <a:extLst>
                    <a:ext uri="{9D8B030D-6E8A-4147-A177-3AD203B41FA5}">
                      <a16:colId xmlns:a16="http://schemas.microsoft.com/office/drawing/2014/main" val="2219804949"/>
                    </a:ext>
                  </a:extLst>
                </a:gridCol>
                <a:gridCol w="493776">
                  <a:extLst>
                    <a:ext uri="{9D8B030D-6E8A-4147-A177-3AD203B41FA5}">
                      <a16:colId xmlns:a16="http://schemas.microsoft.com/office/drawing/2014/main" val="3085758984"/>
                    </a:ext>
                  </a:extLst>
                </a:gridCol>
                <a:gridCol w="493776">
                  <a:extLst>
                    <a:ext uri="{9D8B030D-6E8A-4147-A177-3AD203B41FA5}">
                      <a16:colId xmlns:a16="http://schemas.microsoft.com/office/drawing/2014/main" val="763447153"/>
                    </a:ext>
                  </a:extLst>
                </a:gridCol>
                <a:gridCol w="493776">
                  <a:extLst>
                    <a:ext uri="{9D8B030D-6E8A-4147-A177-3AD203B41FA5}">
                      <a16:colId xmlns:a16="http://schemas.microsoft.com/office/drawing/2014/main" val="918334385"/>
                    </a:ext>
                  </a:extLst>
                </a:gridCol>
                <a:gridCol w="493776">
                  <a:extLst>
                    <a:ext uri="{9D8B030D-6E8A-4147-A177-3AD203B41FA5}">
                      <a16:colId xmlns:a16="http://schemas.microsoft.com/office/drawing/2014/main" val="42497441"/>
                    </a:ext>
                  </a:extLst>
                </a:gridCol>
                <a:gridCol w="493776">
                  <a:extLst>
                    <a:ext uri="{9D8B030D-6E8A-4147-A177-3AD203B41FA5}">
                      <a16:colId xmlns:a16="http://schemas.microsoft.com/office/drawing/2014/main" val="805103236"/>
                    </a:ext>
                  </a:extLst>
                </a:gridCol>
                <a:gridCol w="493776">
                  <a:extLst>
                    <a:ext uri="{9D8B030D-6E8A-4147-A177-3AD203B41FA5}">
                      <a16:colId xmlns:a16="http://schemas.microsoft.com/office/drawing/2014/main" val="12376973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5671143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DSV Ski &amp; Berge - 2022-05-25 06:17:04</a:t>
                      </a:r>
                      <a:r>
                        <a:rPr kumimoji="0" lang="de-DE" sz="1000" b="0" i="0" u="none" strike="noStrike" kern="1200" cap="none" spc="0" normalizeH="0" baseline="0" noProof="0">
                          <a:ln>
                            <a:noFill/>
                          </a:ln>
                          <a:solidFill>
                            <a:prstClr val="black"/>
                          </a:solidFill>
                          <a:effectLst/>
                          <a:uLnTx/>
                          <a:uFillTx/>
                          <a:latin typeface="+mn-lt"/>
                          <a:ea typeface="+mn-ea"/>
                          <a:cs typeface="+mn-cs"/>
                        </a:rPr>
                        <a:t>
 Stay safe! 😎 Falls ihr die Bikesaison mit einem neuen Rad mit Klickpedalen eröffnet: Die größte Herausforderung ist das Ein- und Ausklicken beim losfahren und anhalten. Damit es euch nicht gleich umhaut, übt erstmal auf ebenen Plätzen. 😉🙌 #SkiDeutschland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06/23/2022 07:10:09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2454438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DSV Biathlon - 2022-05-25 05:41:04</a:t>
                      </a:r>
                      <a:r>
                        <a:rPr kumimoji="0" lang="en-US" sz="1000" b="0" i="0" u="none" strike="noStrike" kern="1200" cap="none" spc="0" normalizeH="0" baseline="0" noProof="0">
                          <a:ln>
                            <a:noFill/>
                          </a:ln>
                          <a:solidFill>
                            <a:prstClr val="black"/>
                          </a:solidFill>
                          <a:effectLst/>
                          <a:uLnTx/>
                          <a:uFillTx/>
                          <a:latin typeface="+mn-lt"/>
                          <a:ea typeface="+mn-ea"/>
                          <a:cs typeface="+mn-cs"/>
                        </a:rPr>
                        <a:t>
 Queen of the day! 👸 Hoch sollst du leben, Anna Weidel! 🎊 #SkiDeutschland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06/23/2022 07:12:06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0.4603 %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4258289957"/>
                  </a:ext>
                </a:extLst>
              </a:tr>
            </a:tbl>
          </a:graphicData>
        </a:graphic>
      </p:graphicFrame>
      <p:sp>
        <p:nvSpPr>
          <p:cNvPr id="4" name="Text Placeholder 3">
            <a:extLst>
              <a:ext uri="{FF2B5EF4-FFF2-40B4-BE49-F238E27FC236}">
                <a16:creationId xmlns:a16="http://schemas.microsoft.com/office/drawing/2014/main" id="{D2F54342-5D11-43FF-BE90-85D2BEE9AE9C}"/>
              </a:ext>
            </a:extLst>
          </p:cNvPr>
          <p:cNvSpPr>
            <a:spLocks noGrp="1"/>
          </p:cNvSpPr>
          <p:nvPr>
            <p:ph type="body" sz="quarter" idx="14"/>
          </p:nvPr>
        </p:nvSpPr>
        <p:spPr/>
        <p:txBody>
          <a:bodyPr/>
          <a:lstStyle/>
          <a:p>
            <a:r>
              <a:rPr lang="en-US"/>
              <a:t>05/01/2022 - 05/31/2022</a:t>
            </a:r>
          </a:p>
        </p:txBody>
      </p:sp>
    </p:spTree>
    <p:extLst>
      <p:ext uri="{BB962C8B-B14F-4D97-AF65-F5344CB8AC3E}">
        <p14:creationId xmlns:p14="http://schemas.microsoft.com/office/powerpoint/2010/main" val="3021456589"/>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84D708-D800-4785-8634-80A33DECAE7E}"/>
              </a:ext>
            </a:extLst>
          </p:cNvPr>
          <p:cNvSpPr>
            <a:spLocks noGrp="1"/>
          </p:cNvSpPr>
          <p:nvPr>
            <p:ph type="title"/>
          </p:nvPr>
        </p:nvSpPr>
        <p:spPr/>
        <p:txBody>
          <a:bodyPr/>
          <a:lstStyle/>
          <a:p>
            <a:r>
              <a:rPr lang="en-US"/>
              <a:t>Facebook Own Posts Table | DSV - 1 of 24</a:t>
            </a:r>
          </a:p>
        </p:txBody>
      </p:sp>
      <p:graphicFrame>
        <p:nvGraphicFramePr>
          <p:cNvPr id="5" name="Table Placeholder 4">
            <a:extLst>
              <a:ext uri="{FF2B5EF4-FFF2-40B4-BE49-F238E27FC236}">
                <a16:creationId xmlns:a16="http://schemas.microsoft.com/office/drawing/2014/main" id="{FCE8E715-DCF5-4B9B-925E-B39C07FF23B1}"/>
              </a:ext>
            </a:extLst>
          </p:cNvPr>
          <p:cNvGraphicFramePr>
            <a:graphicFrameLocks noGrp="1"/>
          </p:cNvGraphicFramePr>
          <p:nvPr>
            <p:ph type="tbl" sz="quarter" idx="13"/>
            <p:extLst>
              <p:ext uri="{D42A27DB-BD31-4B8C-83A1-F6EECF244321}">
                <p14:modId xmlns:p14="http://schemas.microsoft.com/office/powerpoint/2010/main" val="40146054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3">
                  <a:extLst>
                    <a:ext uri="{9D8B030D-6E8A-4147-A177-3AD203B41FA5}">
                      <a16:colId xmlns:a16="http://schemas.microsoft.com/office/drawing/2014/main" val="2188861007"/>
                    </a:ext>
                  </a:extLst>
                </a:gridCol>
                <a:gridCol w="493776">
                  <a:extLst>
                    <a:ext uri="{9D8B030D-6E8A-4147-A177-3AD203B41FA5}">
                      <a16:colId xmlns:a16="http://schemas.microsoft.com/office/drawing/2014/main" val="2113073102"/>
                    </a:ext>
                  </a:extLst>
                </a:gridCol>
                <a:gridCol w="329184">
                  <a:extLst>
                    <a:ext uri="{9D8B030D-6E8A-4147-A177-3AD203B41FA5}">
                      <a16:colId xmlns:a16="http://schemas.microsoft.com/office/drawing/2014/main" val="792305666"/>
                    </a:ext>
                  </a:extLst>
                </a:gridCol>
                <a:gridCol w="329184">
                  <a:extLst>
                    <a:ext uri="{9D8B030D-6E8A-4147-A177-3AD203B41FA5}">
                      <a16:colId xmlns:a16="http://schemas.microsoft.com/office/drawing/2014/main" val="2982008031"/>
                    </a:ext>
                  </a:extLst>
                </a:gridCol>
                <a:gridCol w="329184">
                  <a:extLst>
                    <a:ext uri="{9D8B030D-6E8A-4147-A177-3AD203B41FA5}">
                      <a16:colId xmlns:a16="http://schemas.microsoft.com/office/drawing/2014/main" val="2791737061"/>
                    </a:ext>
                  </a:extLst>
                </a:gridCol>
                <a:gridCol w="329184">
                  <a:extLst>
                    <a:ext uri="{9D8B030D-6E8A-4147-A177-3AD203B41FA5}">
                      <a16:colId xmlns:a16="http://schemas.microsoft.com/office/drawing/2014/main" val="1825175533"/>
                    </a:ext>
                  </a:extLst>
                </a:gridCol>
                <a:gridCol w="329184">
                  <a:extLst>
                    <a:ext uri="{9D8B030D-6E8A-4147-A177-3AD203B41FA5}">
                      <a16:colId xmlns:a16="http://schemas.microsoft.com/office/drawing/2014/main" val="810401659"/>
                    </a:ext>
                  </a:extLst>
                </a:gridCol>
                <a:gridCol w="329184">
                  <a:extLst>
                    <a:ext uri="{9D8B030D-6E8A-4147-A177-3AD203B41FA5}">
                      <a16:colId xmlns:a16="http://schemas.microsoft.com/office/drawing/2014/main" val="534384903"/>
                    </a:ext>
                  </a:extLst>
                </a:gridCol>
                <a:gridCol w="329184">
                  <a:extLst>
                    <a:ext uri="{9D8B030D-6E8A-4147-A177-3AD203B41FA5}">
                      <a16:colId xmlns:a16="http://schemas.microsoft.com/office/drawing/2014/main" val="3031483741"/>
                    </a:ext>
                  </a:extLst>
                </a:gridCol>
                <a:gridCol w="329184">
                  <a:extLst>
                    <a:ext uri="{9D8B030D-6E8A-4147-A177-3AD203B41FA5}">
                      <a16:colId xmlns:a16="http://schemas.microsoft.com/office/drawing/2014/main" val="807278275"/>
                    </a:ext>
                  </a:extLst>
                </a:gridCol>
                <a:gridCol w="329184">
                  <a:extLst>
                    <a:ext uri="{9D8B030D-6E8A-4147-A177-3AD203B41FA5}">
                      <a16:colId xmlns:a16="http://schemas.microsoft.com/office/drawing/2014/main" val="834006220"/>
                    </a:ext>
                  </a:extLst>
                </a:gridCol>
                <a:gridCol w="329184">
                  <a:extLst>
                    <a:ext uri="{9D8B030D-6E8A-4147-A177-3AD203B41FA5}">
                      <a16:colId xmlns:a16="http://schemas.microsoft.com/office/drawing/2014/main" val="1161575426"/>
                    </a:ext>
                  </a:extLst>
                </a:gridCol>
                <a:gridCol w="329184">
                  <a:extLst>
                    <a:ext uri="{9D8B030D-6E8A-4147-A177-3AD203B41FA5}">
                      <a16:colId xmlns:a16="http://schemas.microsoft.com/office/drawing/2014/main" val="1528386746"/>
                    </a:ext>
                  </a:extLst>
                </a:gridCol>
                <a:gridCol w="329184">
                  <a:extLst>
                    <a:ext uri="{9D8B030D-6E8A-4147-A177-3AD203B41FA5}">
                      <a16:colId xmlns:a16="http://schemas.microsoft.com/office/drawing/2014/main" val="4266169661"/>
                    </a:ext>
                  </a:extLst>
                </a:gridCol>
                <a:gridCol w="329184">
                  <a:extLst>
                    <a:ext uri="{9D8B030D-6E8A-4147-A177-3AD203B41FA5}">
                      <a16:colId xmlns:a16="http://schemas.microsoft.com/office/drawing/2014/main" val="1510964936"/>
                    </a:ext>
                  </a:extLst>
                </a:gridCol>
                <a:gridCol w="329184">
                  <a:extLst>
                    <a:ext uri="{9D8B030D-6E8A-4147-A177-3AD203B41FA5}">
                      <a16:colId xmlns:a16="http://schemas.microsoft.com/office/drawing/2014/main" val="1528127199"/>
                    </a:ext>
                  </a:extLst>
                </a:gridCol>
                <a:gridCol w="329184">
                  <a:extLst>
                    <a:ext uri="{9D8B030D-6E8A-4147-A177-3AD203B41FA5}">
                      <a16:colId xmlns:a16="http://schemas.microsoft.com/office/drawing/2014/main" val="1091421651"/>
                    </a:ext>
                  </a:extLst>
                </a:gridCol>
                <a:gridCol w="329184">
                  <a:extLst>
                    <a:ext uri="{9D8B030D-6E8A-4147-A177-3AD203B41FA5}">
                      <a16:colId xmlns:a16="http://schemas.microsoft.com/office/drawing/2014/main" val="619885213"/>
                    </a:ext>
                  </a:extLst>
                </a:gridCol>
                <a:gridCol w="329184">
                  <a:extLst>
                    <a:ext uri="{9D8B030D-6E8A-4147-A177-3AD203B41FA5}">
                      <a16:colId xmlns:a16="http://schemas.microsoft.com/office/drawing/2014/main" val="32822003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3103432979"/>
                  </a:ext>
                </a:extLst>
              </a:tr>
            </a:tbl>
          </a:graphicData>
        </a:graphic>
      </p:graphicFrame>
      <p:sp>
        <p:nvSpPr>
          <p:cNvPr id="4" name="Text Placeholder 3">
            <a:extLst>
              <a:ext uri="{FF2B5EF4-FFF2-40B4-BE49-F238E27FC236}">
                <a16:creationId xmlns:a16="http://schemas.microsoft.com/office/drawing/2014/main" id="{9A47244B-214D-438C-BC87-6C67657E7DD1}"/>
              </a:ext>
            </a:extLst>
          </p:cNvPr>
          <p:cNvSpPr>
            <a:spLocks noGrp="1"/>
          </p:cNvSpPr>
          <p:nvPr>
            <p:ph type="body" sz="quarter" idx="14"/>
          </p:nvPr>
        </p:nvSpPr>
        <p:spPr/>
        <p:txBody>
          <a:bodyPr/>
          <a:lstStyle/>
          <a:p>
            <a:r>
              <a:rPr lang="en-US"/>
              <a:t>05/01/2022 - 05/31/2022</a:t>
            </a:r>
          </a:p>
        </p:txBody>
      </p:sp>
    </p:spTree>
    <p:extLst>
      <p:ext uri="{BB962C8B-B14F-4D97-AF65-F5344CB8AC3E}">
        <p14:creationId xmlns:p14="http://schemas.microsoft.com/office/powerpoint/2010/main" val="2382972801"/>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793A39-222D-422E-9C6A-A8F3BA2A9425}"/>
              </a:ext>
            </a:extLst>
          </p:cNvPr>
          <p:cNvSpPr>
            <a:spLocks noGrp="1"/>
          </p:cNvSpPr>
          <p:nvPr>
            <p:ph type="title"/>
          </p:nvPr>
        </p:nvSpPr>
        <p:spPr/>
        <p:txBody>
          <a:bodyPr/>
          <a:lstStyle/>
          <a:p>
            <a:r>
              <a:rPr lang="en-US"/>
              <a:t>Facebook Own Posts Table | DSV - 2 of 24</a:t>
            </a:r>
          </a:p>
        </p:txBody>
      </p:sp>
      <p:graphicFrame>
        <p:nvGraphicFramePr>
          <p:cNvPr id="5" name="Table Placeholder 4">
            <a:extLst>
              <a:ext uri="{FF2B5EF4-FFF2-40B4-BE49-F238E27FC236}">
                <a16:creationId xmlns:a16="http://schemas.microsoft.com/office/drawing/2014/main" id="{017B9BEA-2178-48A9-B819-D2EBF494338E}"/>
              </a:ext>
            </a:extLst>
          </p:cNvPr>
          <p:cNvGraphicFramePr>
            <a:graphicFrameLocks noGrp="1"/>
          </p:cNvGraphicFramePr>
          <p:nvPr>
            <p:ph type="tbl" sz="quarter" idx="13"/>
            <p:extLst>
              <p:ext uri="{D42A27DB-BD31-4B8C-83A1-F6EECF244321}">
                <p14:modId xmlns:p14="http://schemas.microsoft.com/office/powerpoint/2010/main" val="33451489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3">
                  <a:extLst>
                    <a:ext uri="{9D8B030D-6E8A-4147-A177-3AD203B41FA5}">
                      <a16:colId xmlns:a16="http://schemas.microsoft.com/office/drawing/2014/main" val="4021846681"/>
                    </a:ext>
                  </a:extLst>
                </a:gridCol>
                <a:gridCol w="493776">
                  <a:extLst>
                    <a:ext uri="{9D8B030D-6E8A-4147-A177-3AD203B41FA5}">
                      <a16:colId xmlns:a16="http://schemas.microsoft.com/office/drawing/2014/main" val="2205623509"/>
                    </a:ext>
                  </a:extLst>
                </a:gridCol>
                <a:gridCol w="329184">
                  <a:extLst>
                    <a:ext uri="{9D8B030D-6E8A-4147-A177-3AD203B41FA5}">
                      <a16:colId xmlns:a16="http://schemas.microsoft.com/office/drawing/2014/main" val="2099214776"/>
                    </a:ext>
                  </a:extLst>
                </a:gridCol>
                <a:gridCol w="329184">
                  <a:extLst>
                    <a:ext uri="{9D8B030D-6E8A-4147-A177-3AD203B41FA5}">
                      <a16:colId xmlns:a16="http://schemas.microsoft.com/office/drawing/2014/main" val="2750304759"/>
                    </a:ext>
                  </a:extLst>
                </a:gridCol>
                <a:gridCol w="329184">
                  <a:extLst>
                    <a:ext uri="{9D8B030D-6E8A-4147-A177-3AD203B41FA5}">
                      <a16:colId xmlns:a16="http://schemas.microsoft.com/office/drawing/2014/main" val="4180970623"/>
                    </a:ext>
                  </a:extLst>
                </a:gridCol>
                <a:gridCol w="329184">
                  <a:extLst>
                    <a:ext uri="{9D8B030D-6E8A-4147-A177-3AD203B41FA5}">
                      <a16:colId xmlns:a16="http://schemas.microsoft.com/office/drawing/2014/main" val="400957004"/>
                    </a:ext>
                  </a:extLst>
                </a:gridCol>
                <a:gridCol w="329184">
                  <a:extLst>
                    <a:ext uri="{9D8B030D-6E8A-4147-A177-3AD203B41FA5}">
                      <a16:colId xmlns:a16="http://schemas.microsoft.com/office/drawing/2014/main" val="3521182646"/>
                    </a:ext>
                  </a:extLst>
                </a:gridCol>
                <a:gridCol w="329184">
                  <a:extLst>
                    <a:ext uri="{9D8B030D-6E8A-4147-A177-3AD203B41FA5}">
                      <a16:colId xmlns:a16="http://schemas.microsoft.com/office/drawing/2014/main" val="785023620"/>
                    </a:ext>
                  </a:extLst>
                </a:gridCol>
                <a:gridCol w="329184">
                  <a:extLst>
                    <a:ext uri="{9D8B030D-6E8A-4147-A177-3AD203B41FA5}">
                      <a16:colId xmlns:a16="http://schemas.microsoft.com/office/drawing/2014/main" val="561087012"/>
                    </a:ext>
                  </a:extLst>
                </a:gridCol>
                <a:gridCol w="329184">
                  <a:extLst>
                    <a:ext uri="{9D8B030D-6E8A-4147-A177-3AD203B41FA5}">
                      <a16:colId xmlns:a16="http://schemas.microsoft.com/office/drawing/2014/main" val="2882675963"/>
                    </a:ext>
                  </a:extLst>
                </a:gridCol>
                <a:gridCol w="329184">
                  <a:extLst>
                    <a:ext uri="{9D8B030D-6E8A-4147-A177-3AD203B41FA5}">
                      <a16:colId xmlns:a16="http://schemas.microsoft.com/office/drawing/2014/main" val="2456370550"/>
                    </a:ext>
                  </a:extLst>
                </a:gridCol>
                <a:gridCol w="329184">
                  <a:extLst>
                    <a:ext uri="{9D8B030D-6E8A-4147-A177-3AD203B41FA5}">
                      <a16:colId xmlns:a16="http://schemas.microsoft.com/office/drawing/2014/main" val="1485047137"/>
                    </a:ext>
                  </a:extLst>
                </a:gridCol>
                <a:gridCol w="329184">
                  <a:extLst>
                    <a:ext uri="{9D8B030D-6E8A-4147-A177-3AD203B41FA5}">
                      <a16:colId xmlns:a16="http://schemas.microsoft.com/office/drawing/2014/main" val="2762687955"/>
                    </a:ext>
                  </a:extLst>
                </a:gridCol>
                <a:gridCol w="329184">
                  <a:extLst>
                    <a:ext uri="{9D8B030D-6E8A-4147-A177-3AD203B41FA5}">
                      <a16:colId xmlns:a16="http://schemas.microsoft.com/office/drawing/2014/main" val="343475593"/>
                    </a:ext>
                  </a:extLst>
                </a:gridCol>
                <a:gridCol w="329184">
                  <a:extLst>
                    <a:ext uri="{9D8B030D-6E8A-4147-A177-3AD203B41FA5}">
                      <a16:colId xmlns:a16="http://schemas.microsoft.com/office/drawing/2014/main" val="2620416699"/>
                    </a:ext>
                  </a:extLst>
                </a:gridCol>
                <a:gridCol w="329184">
                  <a:extLst>
                    <a:ext uri="{9D8B030D-6E8A-4147-A177-3AD203B41FA5}">
                      <a16:colId xmlns:a16="http://schemas.microsoft.com/office/drawing/2014/main" val="243937243"/>
                    </a:ext>
                  </a:extLst>
                </a:gridCol>
                <a:gridCol w="329184">
                  <a:extLst>
                    <a:ext uri="{9D8B030D-6E8A-4147-A177-3AD203B41FA5}">
                      <a16:colId xmlns:a16="http://schemas.microsoft.com/office/drawing/2014/main" val="104537032"/>
                    </a:ext>
                  </a:extLst>
                </a:gridCol>
                <a:gridCol w="329184">
                  <a:extLst>
                    <a:ext uri="{9D8B030D-6E8A-4147-A177-3AD203B41FA5}">
                      <a16:colId xmlns:a16="http://schemas.microsoft.com/office/drawing/2014/main" val="1232290356"/>
                    </a:ext>
                  </a:extLst>
                </a:gridCol>
                <a:gridCol w="329184">
                  <a:extLst>
                    <a:ext uri="{9D8B030D-6E8A-4147-A177-3AD203B41FA5}">
                      <a16:colId xmlns:a16="http://schemas.microsoft.com/office/drawing/2014/main" val="42100259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106333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DSV Ski &amp; Berge - 2022-05-31 15:36:04</a:t>
                      </a:r>
                      <a:r>
                        <a:rPr kumimoji="0" lang="de-DE" sz="1000" b="0" i="0" u="none" strike="noStrike" kern="1200" cap="none" spc="0" normalizeH="0" baseline="0" noProof="0">
                          <a:ln>
                            <a:noFill/>
                          </a:ln>
                          <a:solidFill>
                            <a:prstClr val="black"/>
                          </a:solidFill>
                          <a:effectLst/>
                          <a:uLnTx/>
                          <a:uFillTx/>
                          <a:latin typeface="+mn-lt"/>
                          <a:ea typeface="+mn-ea"/>
                          <a:cs typeface="+mn-cs"/>
                        </a:rPr>
                        <a:t>
 Juni = neue Challenge! 😎 Diesmal fordern euch Simon Schempp und Fritz Dopfer im Wandsitzen heraus. Ihr sitzt mit Eurem Team nebeneinander an der Wand und jeder versucht so lange wie möglich ohne absetzen die Position zu halten. Am Ende werden die Zeiten addiert. Wie macht mit? 🐒💪 #SkiDeutschland  
Mehr Infos:  ➡️ https://bit.ly/3Q2SWRA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06/23/2022 06:12:32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3.5264 %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583828880"/>
                  </a:ext>
                </a:extLst>
              </a:tr>
            </a:tbl>
          </a:graphicData>
        </a:graphic>
      </p:graphicFrame>
      <p:sp>
        <p:nvSpPr>
          <p:cNvPr id="4" name="Text Placeholder 3">
            <a:extLst>
              <a:ext uri="{FF2B5EF4-FFF2-40B4-BE49-F238E27FC236}">
                <a16:creationId xmlns:a16="http://schemas.microsoft.com/office/drawing/2014/main" id="{83087D4C-0F74-440D-AA86-EEE2D95BAE38}"/>
              </a:ext>
            </a:extLst>
          </p:cNvPr>
          <p:cNvSpPr>
            <a:spLocks noGrp="1"/>
          </p:cNvSpPr>
          <p:nvPr>
            <p:ph type="body" sz="quarter" idx="14"/>
          </p:nvPr>
        </p:nvSpPr>
        <p:spPr/>
        <p:txBody>
          <a:bodyPr/>
          <a:lstStyle/>
          <a:p>
            <a:r>
              <a:rPr lang="en-US"/>
              <a:t>05/01/2022 - 05/31/2022</a:t>
            </a:r>
          </a:p>
        </p:txBody>
      </p:sp>
    </p:spTree>
    <p:extLst>
      <p:ext uri="{BB962C8B-B14F-4D97-AF65-F5344CB8AC3E}">
        <p14:creationId xmlns:p14="http://schemas.microsoft.com/office/powerpoint/2010/main" val="1629184844"/>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34CF04-9B6A-410C-8BC6-6D4202F6F0F7}"/>
              </a:ext>
            </a:extLst>
          </p:cNvPr>
          <p:cNvSpPr>
            <a:spLocks noGrp="1"/>
          </p:cNvSpPr>
          <p:nvPr>
            <p:ph type="title"/>
          </p:nvPr>
        </p:nvSpPr>
        <p:spPr/>
        <p:txBody>
          <a:bodyPr/>
          <a:lstStyle/>
          <a:p>
            <a:r>
              <a:rPr lang="en-US"/>
              <a:t>Facebook Own Posts Table | DSV - 3 of 24</a:t>
            </a:r>
          </a:p>
        </p:txBody>
      </p:sp>
      <p:graphicFrame>
        <p:nvGraphicFramePr>
          <p:cNvPr id="5" name="Table Placeholder 4">
            <a:extLst>
              <a:ext uri="{FF2B5EF4-FFF2-40B4-BE49-F238E27FC236}">
                <a16:creationId xmlns:a16="http://schemas.microsoft.com/office/drawing/2014/main" id="{330A6078-692E-45BF-A756-36E360B3F0EF}"/>
              </a:ext>
            </a:extLst>
          </p:cNvPr>
          <p:cNvGraphicFramePr>
            <a:graphicFrameLocks noGrp="1"/>
          </p:cNvGraphicFramePr>
          <p:nvPr>
            <p:ph type="tbl" sz="quarter" idx="13"/>
            <p:extLst>
              <p:ext uri="{D42A27DB-BD31-4B8C-83A1-F6EECF244321}">
                <p14:modId xmlns:p14="http://schemas.microsoft.com/office/powerpoint/2010/main" val="23236999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3">
                  <a:extLst>
                    <a:ext uri="{9D8B030D-6E8A-4147-A177-3AD203B41FA5}">
                      <a16:colId xmlns:a16="http://schemas.microsoft.com/office/drawing/2014/main" val="3382341941"/>
                    </a:ext>
                  </a:extLst>
                </a:gridCol>
                <a:gridCol w="493776">
                  <a:extLst>
                    <a:ext uri="{9D8B030D-6E8A-4147-A177-3AD203B41FA5}">
                      <a16:colId xmlns:a16="http://schemas.microsoft.com/office/drawing/2014/main" val="2165286314"/>
                    </a:ext>
                  </a:extLst>
                </a:gridCol>
                <a:gridCol w="329184">
                  <a:extLst>
                    <a:ext uri="{9D8B030D-6E8A-4147-A177-3AD203B41FA5}">
                      <a16:colId xmlns:a16="http://schemas.microsoft.com/office/drawing/2014/main" val="1528471162"/>
                    </a:ext>
                  </a:extLst>
                </a:gridCol>
                <a:gridCol w="329184">
                  <a:extLst>
                    <a:ext uri="{9D8B030D-6E8A-4147-A177-3AD203B41FA5}">
                      <a16:colId xmlns:a16="http://schemas.microsoft.com/office/drawing/2014/main" val="1433071066"/>
                    </a:ext>
                  </a:extLst>
                </a:gridCol>
                <a:gridCol w="329184">
                  <a:extLst>
                    <a:ext uri="{9D8B030D-6E8A-4147-A177-3AD203B41FA5}">
                      <a16:colId xmlns:a16="http://schemas.microsoft.com/office/drawing/2014/main" val="3926468549"/>
                    </a:ext>
                  </a:extLst>
                </a:gridCol>
                <a:gridCol w="329184">
                  <a:extLst>
                    <a:ext uri="{9D8B030D-6E8A-4147-A177-3AD203B41FA5}">
                      <a16:colId xmlns:a16="http://schemas.microsoft.com/office/drawing/2014/main" val="226380500"/>
                    </a:ext>
                  </a:extLst>
                </a:gridCol>
                <a:gridCol w="329184">
                  <a:extLst>
                    <a:ext uri="{9D8B030D-6E8A-4147-A177-3AD203B41FA5}">
                      <a16:colId xmlns:a16="http://schemas.microsoft.com/office/drawing/2014/main" val="1163598519"/>
                    </a:ext>
                  </a:extLst>
                </a:gridCol>
                <a:gridCol w="329184">
                  <a:extLst>
                    <a:ext uri="{9D8B030D-6E8A-4147-A177-3AD203B41FA5}">
                      <a16:colId xmlns:a16="http://schemas.microsoft.com/office/drawing/2014/main" val="648729130"/>
                    </a:ext>
                  </a:extLst>
                </a:gridCol>
                <a:gridCol w="329184">
                  <a:extLst>
                    <a:ext uri="{9D8B030D-6E8A-4147-A177-3AD203B41FA5}">
                      <a16:colId xmlns:a16="http://schemas.microsoft.com/office/drawing/2014/main" val="728231797"/>
                    </a:ext>
                  </a:extLst>
                </a:gridCol>
                <a:gridCol w="329184">
                  <a:extLst>
                    <a:ext uri="{9D8B030D-6E8A-4147-A177-3AD203B41FA5}">
                      <a16:colId xmlns:a16="http://schemas.microsoft.com/office/drawing/2014/main" val="2044204566"/>
                    </a:ext>
                  </a:extLst>
                </a:gridCol>
                <a:gridCol w="329184">
                  <a:extLst>
                    <a:ext uri="{9D8B030D-6E8A-4147-A177-3AD203B41FA5}">
                      <a16:colId xmlns:a16="http://schemas.microsoft.com/office/drawing/2014/main" val="3924525399"/>
                    </a:ext>
                  </a:extLst>
                </a:gridCol>
                <a:gridCol w="329184">
                  <a:extLst>
                    <a:ext uri="{9D8B030D-6E8A-4147-A177-3AD203B41FA5}">
                      <a16:colId xmlns:a16="http://schemas.microsoft.com/office/drawing/2014/main" val="4034153274"/>
                    </a:ext>
                  </a:extLst>
                </a:gridCol>
                <a:gridCol w="329184">
                  <a:extLst>
                    <a:ext uri="{9D8B030D-6E8A-4147-A177-3AD203B41FA5}">
                      <a16:colId xmlns:a16="http://schemas.microsoft.com/office/drawing/2014/main" val="670054401"/>
                    </a:ext>
                  </a:extLst>
                </a:gridCol>
                <a:gridCol w="329184">
                  <a:extLst>
                    <a:ext uri="{9D8B030D-6E8A-4147-A177-3AD203B41FA5}">
                      <a16:colId xmlns:a16="http://schemas.microsoft.com/office/drawing/2014/main" val="2365309899"/>
                    </a:ext>
                  </a:extLst>
                </a:gridCol>
                <a:gridCol w="329184">
                  <a:extLst>
                    <a:ext uri="{9D8B030D-6E8A-4147-A177-3AD203B41FA5}">
                      <a16:colId xmlns:a16="http://schemas.microsoft.com/office/drawing/2014/main" val="3822366582"/>
                    </a:ext>
                  </a:extLst>
                </a:gridCol>
                <a:gridCol w="329184">
                  <a:extLst>
                    <a:ext uri="{9D8B030D-6E8A-4147-A177-3AD203B41FA5}">
                      <a16:colId xmlns:a16="http://schemas.microsoft.com/office/drawing/2014/main" val="3715581027"/>
                    </a:ext>
                  </a:extLst>
                </a:gridCol>
                <a:gridCol w="329184">
                  <a:extLst>
                    <a:ext uri="{9D8B030D-6E8A-4147-A177-3AD203B41FA5}">
                      <a16:colId xmlns:a16="http://schemas.microsoft.com/office/drawing/2014/main" val="2969843949"/>
                    </a:ext>
                  </a:extLst>
                </a:gridCol>
                <a:gridCol w="329184">
                  <a:extLst>
                    <a:ext uri="{9D8B030D-6E8A-4147-A177-3AD203B41FA5}">
                      <a16:colId xmlns:a16="http://schemas.microsoft.com/office/drawing/2014/main" val="2579148787"/>
                    </a:ext>
                  </a:extLst>
                </a:gridCol>
                <a:gridCol w="329184">
                  <a:extLst>
                    <a:ext uri="{9D8B030D-6E8A-4147-A177-3AD203B41FA5}">
                      <a16:colId xmlns:a16="http://schemas.microsoft.com/office/drawing/2014/main" val="13776490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19353102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DSV Alpin - 2022-05-31 15:29:04</a:t>
                      </a:r>
                      <a:r>
                        <a:rPr kumimoji="0" lang="en-US" sz="1000" b="0" i="0" u="none" strike="noStrike" kern="1200" cap="none" spc="0" normalizeH="0" baseline="0" noProof="0">
                          <a:ln>
                            <a:noFill/>
                          </a:ln>
                          <a:solidFill>
                            <a:prstClr val="black"/>
                          </a:solidFill>
                          <a:effectLst/>
                          <a:uLnTx/>
                          <a:uFillTx/>
                          <a:latin typeface="+mn-lt"/>
                          <a:ea typeface="+mn-ea"/>
                          <a:cs typeface="+mn-cs"/>
                        </a:rPr>
                        <a:t>
 Same people, different outfit! 😉🧑‍✈️ Die Silber-Medaillengewinner aus Peking wurden von Bundespräsident Frank-Walter Steinmeier mit dem silbernen Lorbeerblatt in Berlin ausgezeichnet. Was ein Ehre! 🙏#SkiDeutschland Linus Strasser Alex Schmid Lena Dürr Julian Rauchfuss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06/23/2022 06:12:32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259436391"/>
                  </a:ext>
                </a:extLst>
              </a:tr>
            </a:tbl>
          </a:graphicData>
        </a:graphic>
      </p:graphicFrame>
      <p:sp>
        <p:nvSpPr>
          <p:cNvPr id="4" name="Text Placeholder 3">
            <a:extLst>
              <a:ext uri="{FF2B5EF4-FFF2-40B4-BE49-F238E27FC236}">
                <a16:creationId xmlns:a16="http://schemas.microsoft.com/office/drawing/2014/main" id="{EA39CA25-5FB0-4D64-AB20-C6E9A27565DD}"/>
              </a:ext>
            </a:extLst>
          </p:cNvPr>
          <p:cNvSpPr>
            <a:spLocks noGrp="1"/>
          </p:cNvSpPr>
          <p:nvPr>
            <p:ph type="body" sz="quarter" idx="14"/>
          </p:nvPr>
        </p:nvSpPr>
        <p:spPr/>
        <p:txBody>
          <a:bodyPr/>
          <a:lstStyle/>
          <a:p>
            <a:r>
              <a:rPr lang="en-US"/>
              <a:t>05/01/2022 - 05/31/2022</a:t>
            </a:r>
          </a:p>
        </p:txBody>
      </p:sp>
    </p:spTree>
    <p:extLst>
      <p:ext uri="{BB962C8B-B14F-4D97-AF65-F5344CB8AC3E}">
        <p14:creationId xmlns:p14="http://schemas.microsoft.com/office/powerpoint/2010/main" val="1356554611"/>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EAFC01-B9A9-4874-9227-C7FA2EB389BA}"/>
              </a:ext>
            </a:extLst>
          </p:cNvPr>
          <p:cNvSpPr>
            <a:spLocks noGrp="1"/>
          </p:cNvSpPr>
          <p:nvPr>
            <p:ph type="title"/>
          </p:nvPr>
        </p:nvSpPr>
        <p:spPr/>
        <p:txBody>
          <a:bodyPr/>
          <a:lstStyle/>
          <a:p>
            <a:r>
              <a:rPr lang="en-US"/>
              <a:t>Facebook Own Posts Table | DSV - 4 of 24</a:t>
            </a:r>
          </a:p>
        </p:txBody>
      </p:sp>
      <p:graphicFrame>
        <p:nvGraphicFramePr>
          <p:cNvPr id="5" name="Table Placeholder 4">
            <a:extLst>
              <a:ext uri="{FF2B5EF4-FFF2-40B4-BE49-F238E27FC236}">
                <a16:creationId xmlns:a16="http://schemas.microsoft.com/office/drawing/2014/main" id="{561932CD-EAC7-4A32-818F-8D0B621FE44D}"/>
              </a:ext>
            </a:extLst>
          </p:cNvPr>
          <p:cNvGraphicFramePr>
            <a:graphicFrameLocks noGrp="1"/>
          </p:cNvGraphicFramePr>
          <p:nvPr>
            <p:ph type="tbl" sz="quarter" idx="13"/>
            <p:extLst>
              <p:ext uri="{D42A27DB-BD31-4B8C-83A1-F6EECF244321}">
                <p14:modId xmlns:p14="http://schemas.microsoft.com/office/powerpoint/2010/main" val="2234459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3">
                  <a:extLst>
                    <a:ext uri="{9D8B030D-6E8A-4147-A177-3AD203B41FA5}">
                      <a16:colId xmlns:a16="http://schemas.microsoft.com/office/drawing/2014/main" val="2716259669"/>
                    </a:ext>
                  </a:extLst>
                </a:gridCol>
                <a:gridCol w="493776">
                  <a:extLst>
                    <a:ext uri="{9D8B030D-6E8A-4147-A177-3AD203B41FA5}">
                      <a16:colId xmlns:a16="http://schemas.microsoft.com/office/drawing/2014/main" val="2909252710"/>
                    </a:ext>
                  </a:extLst>
                </a:gridCol>
                <a:gridCol w="329184">
                  <a:extLst>
                    <a:ext uri="{9D8B030D-6E8A-4147-A177-3AD203B41FA5}">
                      <a16:colId xmlns:a16="http://schemas.microsoft.com/office/drawing/2014/main" val="1373890187"/>
                    </a:ext>
                  </a:extLst>
                </a:gridCol>
                <a:gridCol w="329184">
                  <a:extLst>
                    <a:ext uri="{9D8B030D-6E8A-4147-A177-3AD203B41FA5}">
                      <a16:colId xmlns:a16="http://schemas.microsoft.com/office/drawing/2014/main" val="1327647049"/>
                    </a:ext>
                  </a:extLst>
                </a:gridCol>
                <a:gridCol w="329184">
                  <a:extLst>
                    <a:ext uri="{9D8B030D-6E8A-4147-A177-3AD203B41FA5}">
                      <a16:colId xmlns:a16="http://schemas.microsoft.com/office/drawing/2014/main" val="3683952176"/>
                    </a:ext>
                  </a:extLst>
                </a:gridCol>
                <a:gridCol w="329184">
                  <a:extLst>
                    <a:ext uri="{9D8B030D-6E8A-4147-A177-3AD203B41FA5}">
                      <a16:colId xmlns:a16="http://schemas.microsoft.com/office/drawing/2014/main" val="4233474669"/>
                    </a:ext>
                  </a:extLst>
                </a:gridCol>
                <a:gridCol w="329184">
                  <a:extLst>
                    <a:ext uri="{9D8B030D-6E8A-4147-A177-3AD203B41FA5}">
                      <a16:colId xmlns:a16="http://schemas.microsoft.com/office/drawing/2014/main" val="547118413"/>
                    </a:ext>
                  </a:extLst>
                </a:gridCol>
                <a:gridCol w="329184">
                  <a:extLst>
                    <a:ext uri="{9D8B030D-6E8A-4147-A177-3AD203B41FA5}">
                      <a16:colId xmlns:a16="http://schemas.microsoft.com/office/drawing/2014/main" val="2585296417"/>
                    </a:ext>
                  </a:extLst>
                </a:gridCol>
                <a:gridCol w="329184">
                  <a:extLst>
                    <a:ext uri="{9D8B030D-6E8A-4147-A177-3AD203B41FA5}">
                      <a16:colId xmlns:a16="http://schemas.microsoft.com/office/drawing/2014/main" val="1624068828"/>
                    </a:ext>
                  </a:extLst>
                </a:gridCol>
                <a:gridCol w="329184">
                  <a:extLst>
                    <a:ext uri="{9D8B030D-6E8A-4147-A177-3AD203B41FA5}">
                      <a16:colId xmlns:a16="http://schemas.microsoft.com/office/drawing/2014/main" val="1281663910"/>
                    </a:ext>
                  </a:extLst>
                </a:gridCol>
                <a:gridCol w="329184">
                  <a:extLst>
                    <a:ext uri="{9D8B030D-6E8A-4147-A177-3AD203B41FA5}">
                      <a16:colId xmlns:a16="http://schemas.microsoft.com/office/drawing/2014/main" val="2748120312"/>
                    </a:ext>
                  </a:extLst>
                </a:gridCol>
                <a:gridCol w="329184">
                  <a:extLst>
                    <a:ext uri="{9D8B030D-6E8A-4147-A177-3AD203B41FA5}">
                      <a16:colId xmlns:a16="http://schemas.microsoft.com/office/drawing/2014/main" val="2578087315"/>
                    </a:ext>
                  </a:extLst>
                </a:gridCol>
                <a:gridCol w="329184">
                  <a:extLst>
                    <a:ext uri="{9D8B030D-6E8A-4147-A177-3AD203B41FA5}">
                      <a16:colId xmlns:a16="http://schemas.microsoft.com/office/drawing/2014/main" val="4053853379"/>
                    </a:ext>
                  </a:extLst>
                </a:gridCol>
                <a:gridCol w="329184">
                  <a:extLst>
                    <a:ext uri="{9D8B030D-6E8A-4147-A177-3AD203B41FA5}">
                      <a16:colId xmlns:a16="http://schemas.microsoft.com/office/drawing/2014/main" val="2690012704"/>
                    </a:ext>
                  </a:extLst>
                </a:gridCol>
                <a:gridCol w="329184">
                  <a:extLst>
                    <a:ext uri="{9D8B030D-6E8A-4147-A177-3AD203B41FA5}">
                      <a16:colId xmlns:a16="http://schemas.microsoft.com/office/drawing/2014/main" val="969951552"/>
                    </a:ext>
                  </a:extLst>
                </a:gridCol>
                <a:gridCol w="329184">
                  <a:extLst>
                    <a:ext uri="{9D8B030D-6E8A-4147-A177-3AD203B41FA5}">
                      <a16:colId xmlns:a16="http://schemas.microsoft.com/office/drawing/2014/main" val="3387156539"/>
                    </a:ext>
                  </a:extLst>
                </a:gridCol>
                <a:gridCol w="329184">
                  <a:extLst>
                    <a:ext uri="{9D8B030D-6E8A-4147-A177-3AD203B41FA5}">
                      <a16:colId xmlns:a16="http://schemas.microsoft.com/office/drawing/2014/main" val="803436502"/>
                    </a:ext>
                  </a:extLst>
                </a:gridCol>
                <a:gridCol w="329184">
                  <a:extLst>
                    <a:ext uri="{9D8B030D-6E8A-4147-A177-3AD203B41FA5}">
                      <a16:colId xmlns:a16="http://schemas.microsoft.com/office/drawing/2014/main" val="3853289567"/>
                    </a:ext>
                  </a:extLst>
                </a:gridCol>
                <a:gridCol w="329184">
                  <a:extLst>
                    <a:ext uri="{9D8B030D-6E8A-4147-A177-3AD203B41FA5}">
                      <a16:colId xmlns:a16="http://schemas.microsoft.com/office/drawing/2014/main" val="14630372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12572471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DSV Ski &amp; Berge - 2022-05-31 15:23:00</a:t>
                      </a:r>
                      <a:r>
                        <a:rPr kumimoji="0" lang="de-DE" sz="1000" b="0" i="0" u="none" strike="noStrike" kern="1200" cap="none" spc="0" normalizeH="0" baseline="0" noProof="0">
                          <a:ln>
                            <a:noFill/>
                          </a:ln>
                          <a:solidFill>
                            <a:prstClr val="black"/>
                          </a:solidFill>
                          <a:effectLst/>
                          <a:uLnTx/>
                          <a:uFillTx/>
                          <a:latin typeface="+mn-lt"/>
                          <a:ea typeface="+mn-ea"/>
                          <a:cs typeface="+mn-cs"/>
                        </a:rPr>
                        <a:t>
 Mountain love! 🏔 Eines der schönsten Gipfelkreuze der bayerischen Alpen findet ihr am Wallberg! Wie ihr dorthin kommt, erfahrt ihr in den nächsten Tagen in unserer Story! 🤩  #SkiDeutschland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06/23/2022 06:12:32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379416429"/>
                  </a:ext>
                </a:extLst>
              </a:tr>
            </a:tbl>
          </a:graphicData>
        </a:graphic>
      </p:graphicFrame>
      <p:sp>
        <p:nvSpPr>
          <p:cNvPr id="4" name="Text Placeholder 3">
            <a:extLst>
              <a:ext uri="{FF2B5EF4-FFF2-40B4-BE49-F238E27FC236}">
                <a16:creationId xmlns:a16="http://schemas.microsoft.com/office/drawing/2014/main" id="{EEEF2ABD-39FE-4423-A1FF-E68D83C4DC1E}"/>
              </a:ext>
            </a:extLst>
          </p:cNvPr>
          <p:cNvSpPr>
            <a:spLocks noGrp="1"/>
          </p:cNvSpPr>
          <p:nvPr>
            <p:ph type="body" sz="quarter" idx="14"/>
          </p:nvPr>
        </p:nvSpPr>
        <p:spPr/>
        <p:txBody>
          <a:bodyPr/>
          <a:lstStyle/>
          <a:p>
            <a:r>
              <a:rPr lang="en-US"/>
              <a:t>05/01/2022 - 05/31/2022</a:t>
            </a:r>
          </a:p>
        </p:txBody>
      </p:sp>
    </p:spTree>
    <p:extLst>
      <p:ext uri="{BB962C8B-B14F-4D97-AF65-F5344CB8AC3E}">
        <p14:creationId xmlns:p14="http://schemas.microsoft.com/office/powerpoint/2010/main" val="2098308513"/>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9B8DC4-D175-4946-9A20-E1CCEF1229F4}"/>
              </a:ext>
            </a:extLst>
          </p:cNvPr>
          <p:cNvSpPr>
            <a:spLocks noGrp="1"/>
          </p:cNvSpPr>
          <p:nvPr>
            <p:ph type="title"/>
          </p:nvPr>
        </p:nvSpPr>
        <p:spPr/>
        <p:txBody>
          <a:bodyPr/>
          <a:lstStyle/>
          <a:p>
            <a:r>
              <a:rPr lang="en-US"/>
              <a:t>Facebook Own Posts Table | DSV - 5 of 24</a:t>
            </a:r>
          </a:p>
        </p:txBody>
      </p:sp>
      <p:graphicFrame>
        <p:nvGraphicFramePr>
          <p:cNvPr id="5" name="Table Placeholder 4">
            <a:extLst>
              <a:ext uri="{FF2B5EF4-FFF2-40B4-BE49-F238E27FC236}">
                <a16:creationId xmlns:a16="http://schemas.microsoft.com/office/drawing/2014/main" id="{56A98066-BD4B-4784-B272-9CFB7ED1E011}"/>
              </a:ext>
            </a:extLst>
          </p:cNvPr>
          <p:cNvGraphicFramePr>
            <a:graphicFrameLocks noGrp="1"/>
          </p:cNvGraphicFramePr>
          <p:nvPr>
            <p:ph type="tbl" sz="quarter" idx="13"/>
            <p:extLst>
              <p:ext uri="{D42A27DB-BD31-4B8C-83A1-F6EECF244321}">
                <p14:modId xmlns:p14="http://schemas.microsoft.com/office/powerpoint/2010/main" val="38876805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3">
                  <a:extLst>
                    <a:ext uri="{9D8B030D-6E8A-4147-A177-3AD203B41FA5}">
                      <a16:colId xmlns:a16="http://schemas.microsoft.com/office/drawing/2014/main" val="1705679604"/>
                    </a:ext>
                  </a:extLst>
                </a:gridCol>
                <a:gridCol w="493776">
                  <a:extLst>
                    <a:ext uri="{9D8B030D-6E8A-4147-A177-3AD203B41FA5}">
                      <a16:colId xmlns:a16="http://schemas.microsoft.com/office/drawing/2014/main" val="2788909221"/>
                    </a:ext>
                  </a:extLst>
                </a:gridCol>
                <a:gridCol w="329184">
                  <a:extLst>
                    <a:ext uri="{9D8B030D-6E8A-4147-A177-3AD203B41FA5}">
                      <a16:colId xmlns:a16="http://schemas.microsoft.com/office/drawing/2014/main" val="1894453958"/>
                    </a:ext>
                  </a:extLst>
                </a:gridCol>
                <a:gridCol w="329184">
                  <a:extLst>
                    <a:ext uri="{9D8B030D-6E8A-4147-A177-3AD203B41FA5}">
                      <a16:colId xmlns:a16="http://schemas.microsoft.com/office/drawing/2014/main" val="680228364"/>
                    </a:ext>
                  </a:extLst>
                </a:gridCol>
                <a:gridCol w="329184">
                  <a:extLst>
                    <a:ext uri="{9D8B030D-6E8A-4147-A177-3AD203B41FA5}">
                      <a16:colId xmlns:a16="http://schemas.microsoft.com/office/drawing/2014/main" val="2206981337"/>
                    </a:ext>
                  </a:extLst>
                </a:gridCol>
                <a:gridCol w="329184">
                  <a:extLst>
                    <a:ext uri="{9D8B030D-6E8A-4147-A177-3AD203B41FA5}">
                      <a16:colId xmlns:a16="http://schemas.microsoft.com/office/drawing/2014/main" val="2684955026"/>
                    </a:ext>
                  </a:extLst>
                </a:gridCol>
                <a:gridCol w="329184">
                  <a:extLst>
                    <a:ext uri="{9D8B030D-6E8A-4147-A177-3AD203B41FA5}">
                      <a16:colId xmlns:a16="http://schemas.microsoft.com/office/drawing/2014/main" val="4206100236"/>
                    </a:ext>
                  </a:extLst>
                </a:gridCol>
                <a:gridCol w="329184">
                  <a:extLst>
                    <a:ext uri="{9D8B030D-6E8A-4147-A177-3AD203B41FA5}">
                      <a16:colId xmlns:a16="http://schemas.microsoft.com/office/drawing/2014/main" val="2153429850"/>
                    </a:ext>
                  </a:extLst>
                </a:gridCol>
                <a:gridCol w="329184">
                  <a:extLst>
                    <a:ext uri="{9D8B030D-6E8A-4147-A177-3AD203B41FA5}">
                      <a16:colId xmlns:a16="http://schemas.microsoft.com/office/drawing/2014/main" val="1900077817"/>
                    </a:ext>
                  </a:extLst>
                </a:gridCol>
                <a:gridCol w="329184">
                  <a:extLst>
                    <a:ext uri="{9D8B030D-6E8A-4147-A177-3AD203B41FA5}">
                      <a16:colId xmlns:a16="http://schemas.microsoft.com/office/drawing/2014/main" val="752164643"/>
                    </a:ext>
                  </a:extLst>
                </a:gridCol>
                <a:gridCol w="329184">
                  <a:extLst>
                    <a:ext uri="{9D8B030D-6E8A-4147-A177-3AD203B41FA5}">
                      <a16:colId xmlns:a16="http://schemas.microsoft.com/office/drawing/2014/main" val="1927688942"/>
                    </a:ext>
                  </a:extLst>
                </a:gridCol>
                <a:gridCol w="329184">
                  <a:extLst>
                    <a:ext uri="{9D8B030D-6E8A-4147-A177-3AD203B41FA5}">
                      <a16:colId xmlns:a16="http://schemas.microsoft.com/office/drawing/2014/main" val="3126929751"/>
                    </a:ext>
                  </a:extLst>
                </a:gridCol>
                <a:gridCol w="329184">
                  <a:extLst>
                    <a:ext uri="{9D8B030D-6E8A-4147-A177-3AD203B41FA5}">
                      <a16:colId xmlns:a16="http://schemas.microsoft.com/office/drawing/2014/main" val="1063720183"/>
                    </a:ext>
                  </a:extLst>
                </a:gridCol>
                <a:gridCol w="329184">
                  <a:extLst>
                    <a:ext uri="{9D8B030D-6E8A-4147-A177-3AD203B41FA5}">
                      <a16:colId xmlns:a16="http://schemas.microsoft.com/office/drawing/2014/main" val="154167652"/>
                    </a:ext>
                  </a:extLst>
                </a:gridCol>
                <a:gridCol w="329184">
                  <a:extLst>
                    <a:ext uri="{9D8B030D-6E8A-4147-A177-3AD203B41FA5}">
                      <a16:colId xmlns:a16="http://schemas.microsoft.com/office/drawing/2014/main" val="2691055486"/>
                    </a:ext>
                  </a:extLst>
                </a:gridCol>
                <a:gridCol w="329184">
                  <a:extLst>
                    <a:ext uri="{9D8B030D-6E8A-4147-A177-3AD203B41FA5}">
                      <a16:colId xmlns:a16="http://schemas.microsoft.com/office/drawing/2014/main" val="731686771"/>
                    </a:ext>
                  </a:extLst>
                </a:gridCol>
                <a:gridCol w="329184">
                  <a:extLst>
                    <a:ext uri="{9D8B030D-6E8A-4147-A177-3AD203B41FA5}">
                      <a16:colId xmlns:a16="http://schemas.microsoft.com/office/drawing/2014/main" val="568224846"/>
                    </a:ext>
                  </a:extLst>
                </a:gridCol>
                <a:gridCol w="329184">
                  <a:extLst>
                    <a:ext uri="{9D8B030D-6E8A-4147-A177-3AD203B41FA5}">
                      <a16:colId xmlns:a16="http://schemas.microsoft.com/office/drawing/2014/main" val="235546118"/>
                    </a:ext>
                  </a:extLst>
                </a:gridCol>
                <a:gridCol w="329184">
                  <a:extLst>
                    <a:ext uri="{9D8B030D-6E8A-4147-A177-3AD203B41FA5}">
                      <a16:colId xmlns:a16="http://schemas.microsoft.com/office/drawing/2014/main" val="10241950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1814288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DSV Nordisch - 2022-05-31 11:22:34</a:t>
                      </a:r>
                      <a:r>
                        <a:rPr kumimoji="0" lang="en-US" sz="1000" b="0" i="0" u="none" strike="noStrike" kern="1200" cap="none" spc="0" normalizeH="0" baseline="0" noProof="0">
                          <a:ln>
                            <a:noFill/>
                          </a:ln>
                          <a:solidFill>
                            <a:prstClr val="black"/>
                          </a:solidFill>
                          <a:effectLst/>
                          <a:uLnTx/>
                          <a:uFillTx/>
                          <a:latin typeface="+mn-lt"/>
                          <a:ea typeface="+mn-ea"/>
                          <a:cs typeface="+mn-cs"/>
                        </a:rPr>
                        <a:t>
 Girl gang! 🤜🤛 Mit 13 Damen und 6 Trainern waren unsere Kombiniererinnen zum Kickoff-Trainingslehrgang in Rastbüchl. So viel geballte Frauenpower sehen wir doch gerne. 🤩 #SkiDeutschland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06/23/2022 06:12:30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48267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48267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4.2058 %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391246105"/>
                  </a:ext>
                </a:extLst>
              </a:tr>
            </a:tbl>
          </a:graphicData>
        </a:graphic>
      </p:graphicFrame>
      <p:sp>
        <p:nvSpPr>
          <p:cNvPr id="4" name="Text Placeholder 3">
            <a:extLst>
              <a:ext uri="{FF2B5EF4-FFF2-40B4-BE49-F238E27FC236}">
                <a16:creationId xmlns:a16="http://schemas.microsoft.com/office/drawing/2014/main" id="{E1519AAB-E122-40E9-8214-97FD72263AF8}"/>
              </a:ext>
            </a:extLst>
          </p:cNvPr>
          <p:cNvSpPr>
            <a:spLocks noGrp="1"/>
          </p:cNvSpPr>
          <p:nvPr>
            <p:ph type="body" sz="quarter" idx="14"/>
          </p:nvPr>
        </p:nvSpPr>
        <p:spPr/>
        <p:txBody>
          <a:bodyPr/>
          <a:lstStyle/>
          <a:p>
            <a:r>
              <a:rPr lang="en-US"/>
              <a:t>05/01/2022 - 05/31/2022</a:t>
            </a:r>
          </a:p>
        </p:txBody>
      </p:sp>
    </p:spTree>
    <p:extLst>
      <p:ext uri="{BB962C8B-B14F-4D97-AF65-F5344CB8AC3E}">
        <p14:creationId xmlns:p14="http://schemas.microsoft.com/office/powerpoint/2010/main" val="2176143353"/>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5AF847-EE39-4E67-9B56-FC537D38C910}"/>
              </a:ext>
            </a:extLst>
          </p:cNvPr>
          <p:cNvSpPr>
            <a:spLocks noGrp="1"/>
          </p:cNvSpPr>
          <p:nvPr>
            <p:ph type="title"/>
          </p:nvPr>
        </p:nvSpPr>
        <p:spPr/>
        <p:txBody>
          <a:bodyPr/>
          <a:lstStyle/>
          <a:p>
            <a:r>
              <a:rPr lang="en-US"/>
              <a:t>Facebook Own Posts Table | DSV - 6 of 24</a:t>
            </a:r>
          </a:p>
        </p:txBody>
      </p:sp>
      <p:graphicFrame>
        <p:nvGraphicFramePr>
          <p:cNvPr id="5" name="Table Placeholder 4">
            <a:extLst>
              <a:ext uri="{FF2B5EF4-FFF2-40B4-BE49-F238E27FC236}">
                <a16:creationId xmlns:a16="http://schemas.microsoft.com/office/drawing/2014/main" id="{32B08A0A-3D7E-46CD-AEC7-0CB01378E6F9}"/>
              </a:ext>
            </a:extLst>
          </p:cNvPr>
          <p:cNvGraphicFramePr>
            <a:graphicFrameLocks noGrp="1"/>
          </p:cNvGraphicFramePr>
          <p:nvPr>
            <p:ph type="tbl" sz="quarter" idx="13"/>
            <p:extLst>
              <p:ext uri="{D42A27DB-BD31-4B8C-83A1-F6EECF244321}">
                <p14:modId xmlns:p14="http://schemas.microsoft.com/office/powerpoint/2010/main" val="27811721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3">
                  <a:extLst>
                    <a:ext uri="{9D8B030D-6E8A-4147-A177-3AD203B41FA5}">
                      <a16:colId xmlns:a16="http://schemas.microsoft.com/office/drawing/2014/main" val="2811468414"/>
                    </a:ext>
                  </a:extLst>
                </a:gridCol>
                <a:gridCol w="493776">
                  <a:extLst>
                    <a:ext uri="{9D8B030D-6E8A-4147-A177-3AD203B41FA5}">
                      <a16:colId xmlns:a16="http://schemas.microsoft.com/office/drawing/2014/main" val="1893094543"/>
                    </a:ext>
                  </a:extLst>
                </a:gridCol>
                <a:gridCol w="329184">
                  <a:extLst>
                    <a:ext uri="{9D8B030D-6E8A-4147-A177-3AD203B41FA5}">
                      <a16:colId xmlns:a16="http://schemas.microsoft.com/office/drawing/2014/main" val="400150820"/>
                    </a:ext>
                  </a:extLst>
                </a:gridCol>
                <a:gridCol w="329184">
                  <a:extLst>
                    <a:ext uri="{9D8B030D-6E8A-4147-A177-3AD203B41FA5}">
                      <a16:colId xmlns:a16="http://schemas.microsoft.com/office/drawing/2014/main" val="183067495"/>
                    </a:ext>
                  </a:extLst>
                </a:gridCol>
                <a:gridCol w="329184">
                  <a:extLst>
                    <a:ext uri="{9D8B030D-6E8A-4147-A177-3AD203B41FA5}">
                      <a16:colId xmlns:a16="http://schemas.microsoft.com/office/drawing/2014/main" val="2064401742"/>
                    </a:ext>
                  </a:extLst>
                </a:gridCol>
                <a:gridCol w="329184">
                  <a:extLst>
                    <a:ext uri="{9D8B030D-6E8A-4147-A177-3AD203B41FA5}">
                      <a16:colId xmlns:a16="http://schemas.microsoft.com/office/drawing/2014/main" val="3620827579"/>
                    </a:ext>
                  </a:extLst>
                </a:gridCol>
                <a:gridCol w="329184">
                  <a:extLst>
                    <a:ext uri="{9D8B030D-6E8A-4147-A177-3AD203B41FA5}">
                      <a16:colId xmlns:a16="http://schemas.microsoft.com/office/drawing/2014/main" val="3659965371"/>
                    </a:ext>
                  </a:extLst>
                </a:gridCol>
                <a:gridCol w="329184">
                  <a:extLst>
                    <a:ext uri="{9D8B030D-6E8A-4147-A177-3AD203B41FA5}">
                      <a16:colId xmlns:a16="http://schemas.microsoft.com/office/drawing/2014/main" val="3472152778"/>
                    </a:ext>
                  </a:extLst>
                </a:gridCol>
                <a:gridCol w="329184">
                  <a:extLst>
                    <a:ext uri="{9D8B030D-6E8A-4147-A177-3AD203B41FA5}">
                      <a16:colId xmlns:a16="http://schemas.microsoft.com/office/drawing/2014/main" val="796502859"/>
                    </a:ext>
                  </a:extLst>
                </a:gridCol>
                <a:gridCol w="329184">
                  <a:extLst>
                    <a:ext uri="{9D8B030D-6E8A-4147-A177-3AD203B41FA5}">
                      <a16:colId xmlns:a16="http://schemas.microsoft.com/office/drawing/2014/main" val="495202631"/>
                    </a:ext>
                  </a:extLst>
                </a:gridCol>
                <a:gridCol w="329184">
                  <a:extLst>
                    <a:ext uri="{9D8B030D-6E8A-4147-A177-3AD203B41FA5}">
                      <a16:colId xmlns:a16="http://schemas.microsoft.com/office/drawing/2014/main" val="1553040152"/>
                    </a:ext>
                  </a:extLst>
                </a:gridCol>
                <a:gridCol w="329184">
                  <a:extLst>
                    <a:ext uri="{9D8B030D-6E8A-4147-A177-3AD203B41FA5}">
                      <a16:colId xmlns:a16="http://schemas.microsoft.com/office/drawing/2014/main" val="3496417206"/>
                    </a:ext>
                  </a:extLst>
                </a:gridCol>
                <a:gridCol w="329184">
                  <a:extLst>
                    <a:ext uri="{9D8B030D-6E8A-4147-A177-3AD203B41FA5}">
                      <a16:colId xmlns:a16="http://schemas.microsoft.com/office/drawing/2014/main" val="1993804156"/>
                    </a:ext>
                  </a:extLst>
                </a:gridCol>
                <a:gridCol w="329184">
                  <a:extLst>
                    <a:ext uri="{9D8B030D-6E8A-4147-A177-3AD203B41FA5}">
                      <a16:colId xmlns:a16="http://schemas.microsoft.com/office/drawing/2014/main" val="4230973463"/>
                    </a:ext>
                  </a:extLst>
                </a:gridCol>
                <a:gridCol w="329184">
                  <a:extLst>
                    <a:ext uri="{9D8B030D-6E8A-4147-A177-3AD203B41FA5}">
                      <a16:colId xmlns:a16="http://schemas.microsoft.com/office/drawing/2014/main" val="3666709787"/>
                    </a:ext>
                  </a:extLst>
                </a:gridCol>
                <a:gridCol w="329184">
                  <a:extLst>
                    <a:ext uri="{9D8B030D-6E8A-4147-A177-3AD203B41FA5}">
                      <a16:colId xmlns:a16="http://schemas.microsoft.com/office/drawing/2014/main" val="527671057"/>
                    </a:ext>
                  </a:extLst>
                </a:gridCol>
                <a:gridCol w="329184">
                  <a:extLst>
                    <a:ext uri="{9D8B030D-6E8A-4147-A177-3AD203B41FA5}">
                      <a16:colId xmlns:a16="http://schemas.microsoft.com/office/drawing/2014/main" val="1228699249"/>
                    </a:ext>
                  </a:extLst>
                </a:gridCol>
                <a:gridCol w="329184">
                  <a:extLst>
                    <a:ext uri="{9D8B030D-6E8A-4147-A177-3AD203B41FA5}">
                      <a16:colId xmlns:a16="http://schemas.microsoft.com/office/drawing/2014/main" val="1745980914"/>
                    </a:ext>
                  </a:extLst>
                </a:gridCol>
                <a:gridCol w="329184">
                  <a:extLst>
                    <a:ext uri="{9D8B030D-6E8A-4147-A177-3AD203B41FA5}">
                      <a16:colId xmlns:a16="http://schemas.microsoft.com/office/drawing/2014/main" val="9610950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15872431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DSV Biathlon - 2022-05-31 11:02:33</a:t>
                      </a:r>
                      <a:r>
                        <a:rPr kumimoji="0" lang="de-DE" sz="1000" b="0" i="0" u="none" strike="noStrike" kern="1200" cap="none" spc="0" normalizeH="0" baseline="0" noProof="0">
                          <a:ln>
                            <a:noFill/>
                          </a:ln>
                          <a:solidFill>
                            <a:prstClr val="black"/>
                          </a:solidFill>
                          <a:effectLst/>
                          <a:uLnTx/>
                          <a:uFillTx/>
                          <a:latin typeface="+mn-lt"/>
                          <a:ea typeface="+mn-ea"/>
                          <a:cs typeface="+mn-cs"/>
                        </a:rPr>
                        <a:t>
 What an honor! 🤩 Unserer Bronze-Medaillengewinnerinnen aus Peking wurden gestern von Bundespräsident Frank-Walter Steinmeier mit dem Silbernen Lorbeerblatt ausgezeichnet. So können sich unsere Damen auch sehen lassen, oder? 👩‍✈️ #SkiDeutschland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06/23/2022 06:12:33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56982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56982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9.8066 %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473949284"/>
                  </a:ext>
                </a:extLst>
              </a:tr>
            </a:tbl>
          </a:graphicData>
        </a:graphic>
      </p:graphicFrame>
      <p:sp>
        <p:nvSpPr>
          <p:cNvPr id="4" name="Text Placeholder 3">
            <a:extLst>
              <a:ext uri="{FF2B5EF4-FFF2-40B4-BE49-F238E27FC236}">
                <a16:creationId xmlns:a16="http://schemas.microsoft.com/office/drawing/2014/main" id="{9D72CD00-AD2F-48F6-AEE6-1B76261EFDEB}"/>
              </a:ext>
            </a:extLst>
          </p:cNvPr>
          <p:cNvSpPr>
            <a:spLocks noGrp="1"/>
          </p:cNvSpPr>
          <p:nvPr>
            <p:ph type="body" sz="quarter" idx="14"/>
          </p:nvPr>
        </p:nvSpPr>
        <p:spPr/>
        <p:txBody>
          <a:bodyPr/>
          <a:lstStyle/>
          <a:p>
            <a:r>
              <a:rPr lang="en-US"/>
              <a:t>05/01/2022 - 05/31/2022</a:t>
            </a:r>
          </a:p>
        </p:txBody>
      </p:sp>
    </p:spTree>
    <p:extLst>
      <p:ext uri="{BB962C8B-B14F-4D97-AF65-F5344CB8AC3E}">
        <p14:creationId xmlns:p14="http://schemas.microsoft.com/office/powerpoint/2010/main" val="3316807428"/>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7E97DF-6754-445D-917A-A515257CC3E3}"/>
              </a:ext>
            </a:extLst>
          </p:cNvPr>
          <p:cNvSpPr>
            <a:spLocks noGrp="1"/>
          </p:cNvSpPr>
          <p:nvPr>
            <p:ph type="title"/>
          </p:nvPr>
        </p:nvSpPr>
        <p:spPr/>
        <p:txBody>
          <a:bodyPr/>
          <a:lstStyle/>
          <a:p>
            <a:r>
              <a:rPr lang="en-US"/>
              <a:t>Facebook Own Posts Table | DSV - 7 of 24</a:t>
            </a:r>
          </a:p>
        </p:txBody>
      </p:sp>
      <p:graphicFrame>
        <p:nvGraphicFramePr>
          <p:cNvPr id="5" name="Table Placeholder 4">
            <a:extLst>
              <a:ext uri="{FF2B5EF4-FFF2-40B4-BE49-F238E27FC236}">
                <a16:creationId xmlns:a16="http://schemas.microsoft.com/office/drawing/2014/main" id="{2810B7BE-CF03-4959-91C0-B89D16655A39}"/>
              </a:ext>
            </a:extLst>
          </p:cNvPr>
          <p:cNvGraphicFramePr>
            <a:graphicFrameLocks noGrp="1"/>
          </p:cNvGraphicFramePr>
          <p:nvPr>
            <p:ph type="tbl" sz="quarter" idx="13"/>
            <p:extLst>
              <p:ext uri="{D42A27DB-BD31-4B8C-83A1-F6EECF244321}">
                <p14:modId xmlns:p14="http://schemas.microsoft.com/office/powerpoint/2010/main" val="29177038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3">
                  <a:extLst>
                    <a:ext uri="{9D8B030D-6E8A-4147-A177-3AD203B41FA5}">
                      <a16:colId xmlns:a16="http://schemas.microsoft.com/office/drawing/2014/main" val="532340811"/>
                    </a:ext>
                  </a:extLst>
                </a:gridCol>
                <a:gridCol w="493776">
                  <a:extLst>
                    <a:ext uri="{9D8B030D-6E8A-4147-A177-3AD203B41FA5}">
                      <a16:colId xmlns:a16="http://schemas.microsoft.com/office/drawing/2014/main" val="2758006746"/>
                    </a:ext>
                  </a:extLst>
                </a:gridCol>
                <a:gridCol w="329184">
                  <a:extLst>
                    <a:ext uri="{9D8B030D-6E8A-4147-A177-3AD203B41FA5}">
                      <a16:colId xmlns:a16="http://schemas.microsoft.com/office/drawing/2014/main" val="1147608903"/>
                    </a:ext>
                  </a:extLst>
                </a:gridCol>
                <a:gridCol w="329184">
                  <a:extLst>
                    <a:ext uri="{9D8B030D-6E8A-4147-A177-3AD203B41FA5}">
                      <a16:colId xmlns:a16="http://schemas.microsoft.com/office/drawing/2014/main" val="2978687754"/>
                    </a:ext>
                  </a:extLst>
                </a:gridCol>
                <a:gridCol w="329184">
                  <a:extLst>
                    <a:ext uri="{9D8B030D-6E8A-4147-A177-3AD203B41FA5}">
                      <a16:colId xmlns:a16="http://schemas.microsoft.com/office/drawing/2014/main" val="3628766312"/>
                    </a:ext>
                  </a:extLst>
                </a:gridCol>
                <a:gridCol w="329184">
                  <a:extLst>
                    <a:ext uri="{9D8B030D-6E8A-4147-A177-3AD203B41FA5}">
                      <a16:colId xmlns:a16="http://schemas.microsoft.com/office/drawing/2014/main" val="2122264943"/>
                    </a:ext>
                  </a:extLst>
                </a:gridCol>
                <a:gridCol w="329184">
                  <a:extLst>
                    <a:ext uri="{9D8B030D-6E8A-4147-A177-3AD203B41FA5}">
                      <a16:colId xmlns:a16="http://schemas.microsoft.com/office/drawing/2014/main" val="4049135487"/>
                    </a:ext>
                  </a:extLst>
                </a:gridCol>
                <a:gridCol w="329184">
                  <a:extLst>
                    <a:ext uri="{9D8B030D-6E8A-4147-A177-3AD203B41FA5}">
                      <a16:colId xmlns:a16="http://schemas.microsoft.com/office/drawing/2014/main" val="2269670376"/>
                    </a:ext>
                  </a:extLst>
                </a:gridCol>
                <a:gridCol w="329184">
                  <a:extLst>
                    <a:ext uri="{9D8B030D-6E8A-4147-A177-3AD203B41FA5}">
                      <a16:colId xmlns:a16="http://schemas.microsoft.com/office/drawing/2014/main" val="683524859"/>
                    </a:ext>
                  </a:extLst>
                </a:gridCol>
                <a:gridCol w="329184">
                  <a:extLst>
                    <a:ext uri="{9D8B030D-6E8A-4147-A177-3AD203B41FA5}">
                      <a16:colId xmlns:a16="http://schemas.microsoft.com/office/drawing/2014/main" val="3052044507"/>
                    </a:ext>
                  </a:extLst>
                </a:gridCol>
                <a:gridCol w="329184">
                  <a:extLst>
                    <a:ext uri="{9D8B030D-6E8A-4147-A177-3AD203B41FA5}">
                      <a16:colId xmlns:a16="http://schemas.microsoft.com/office/drawing/2014/main" val="807454530"/>
                    </a:ext>
                  </a:extLst>
                </a:gridCol>
                <a:gridCol w="329184">
                  <a:extLst>
                    <a:ext uri="{9D8B030D-6E8A-4147-A177-3AD203B41FA5}">
                      <a16:colId xmlns:a16="http://schemas.microsoft.com/office/drawing/2014/main" val="741299443"/>
                    </a:ext>
                  </a:extLst>
                </a:gridCol>
                <a:gridCol w="329184">
                  <a:extLst>
                    <a:ext uri="{9D8B030D-6E8A-4147-A177-3AD203B41FA5}">
                      <a16:colId xmlns:a16="http://schemas.microsoft.com/office/drawing/2014/main" val="3621727307"/>
                    </a:ext>
                  </a:extLst>
                </a:gridCol>
                <a:gridCol w="329184">
                  <a:extLst>
                    <a:ext uri="{9D8B030D-6E8A-4147-A177-3AD203B41FA5}">
                      <a16:colId xmlns:a16="http://schemas.microsoft.com/office/drawing/2014/main" val="1663557017"/>
                    </a:ext>
                  </a:extLst>
                </a:gridCol>
                <a:gridCol w="329184">
                  <a:extLst>
                    <a:ext uri="{9D8B030D-6E8A-4147-A177-3AD203B41FA5}">
                      <a16:colId xmlns:a16="http://schemas.microsoft.com/office/drawing/2014/main" val="474441038"/>
                    </a:ext>
                  </a:extLst>
                </a:gridCol>
                <a:gridCol w="329184">
                  <a:extLst>
                    <a:ext uri="{9D8B030D-6E8A-4147-A177-3AD203B41FA5}">
                      <a16:colId xmlns:a16="http://schemas.microsoft.com/office/drawing/2014/main" val="363742847"/>
                    </a:ext>
                  </a:extLst>
                </a:gridCol>
                <a:gridCol w="329184">
                  <a:extLst>
                    <a:ext uri="{9D8B030D-6E8A-4147-A177-3AD203B41FA5}">
                      <a16:colId xmlns:a16="http://schemas.microsoft.com/office/drawing/2014/main" val="414486452"/>
                    </a:ext>
                  </a:extLst>
                </a:gridCol>
                <a:gridCol w="329184">
                  <a:extLst>
                    <a:ext uri="{9D8B030D-6E8A-4147-A177-3AD203B41FA5}">
                      <a16:colId xmlns:a16="http://schemas.microsoft.com/office/drawing/2014/main" val="2859717393"/>
                    </a:ext>
                  </a:extLst>
                </a:gridCol>
                <a:gridCol w="329184">
                  <a:extLst>
                    <a:ext uri="{9D8B030D-6E8A-4147-A177-3AD203B41FA5}">
                      <a16:colId xmlns:a16="http://schemas.microsoft.com/office/drawing/2014/main" val="39389662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1647470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DSV Ski &amp; Berge - 2022-05-31 08:12:49</a:t>
                      </a:r>
                      <a:r>
                        <a:rPr kumimoji="0" lang="de-DE" sz="1000" b="0" i="0" u="none" strike="noStrike" kern="1200" cap="none" spc="0" normalizeH="0" baseline="0" noProof="0">
                          <a:ln>
                            <a:noFill/>
                          </a:ln>
                          <a:solidFill>
                            <a:prstClr val="black"/>
                          </a:solidFill>
                          <a:effectLst/>
                          <a:uLnTx/>
                          <a:uFillTx/>
                          <a:latin typeface="+mn-lt"/>
                          <a:ea typeface="+mn-ea"/>
                          <a:cs typeface="+mn-cs"/>
                        </a:rPr>
                        <a:t>
 Coach to be! 😉 Junge Sportler auf dem Weg zum Spitzensport begleiten und gleichzeitig eine hoch anerkannte Ausbildung absolvieren? 🤔 Der Deutsche Skiverband bietet in Kooperation mit der DHGS Deutsche Hochschule für Gesundheit &amp; Sport eine Ausbildungsstelle für einen hauptamtlichen Trainer (m/w/d) im DSV-Verbundstudium mit dem Ausbildungsziel "Trainer im Skisport Ski Alpin" am Standort Berchtesgaden ab September 2022. 😎 Du fühlst dich angesprochen? Unter folgendem Link findest du alle Infos und Ansprechpartner. Wir freuen uns auf deine Bewerbung! 🙌😁 #SkiDeutschland 
➡️ https://www.deutscherskiverband.de/detail_news_de,468463,1420168,detail.html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06/23/2022 06:12:32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5.5938 %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979977176"/>
                  </a:ext>
                </a:extLst>
              </a:tr>
            </a:tbl>
          </a:graphicData>
        </a:graphic>
      </p:graphicFrame>
      <p:sp>
        <p:nvSpPr>
          <p:cNvPr id="4" name="Text Placeholder 3">
            <a:extLst>
              <a:ext uri="{FF2B5EF4-FFF2-40B4-BE49-F238E27FC236}">
                <a16:creationId xmlns:a16="http://schemas.microsoft.com/office/drawing/2014/main" id="{EE884352-4B06-4A4E-8E71-5608CDF5D39B}"/>
              </a:ext>
            </a:extLst>
          </p:cNvPr>
          <p:cNvSpPr>
            <a:spLocks noGrp="1"/>
          </p:cNvSpPr>
          <p:nvPr>
            <p:ph type="body" sz="quarter" idx="14"/>
          </p:nvPr>
        </p:nvSpPr>
        <p:spPr/>
        <p:txBody>
          <a:bodyPr/>
          <a:lstStyle/>
          <a:p>
            <a:r>
              <a:rPr lang="en-US"/>
              <a:t>05/01/2022 - 05/31/2022</a:t>
            </a:r>
          </a:p>
        </p:txBody>
      </p:sp>
    </p:spTree>
    <p:extLst>
      <p:ext uri="{BB962C8B-B14F-4D97-AF65-F5344CB8AC3E}">
        <p14:creationId xmlns:p14="http://schemas.microsoft.com/office/powerpoint/2010/main" val="853813524"/>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671F14-D37B-442A-BADF-7512BFEF50E2}"/>
              </a:ext>
            </a:extLst>
          </p:cNvPr>
          <p:cNvSpPr>
            <a:spLocks noGrp="1"/>
          </p:cNvSpPr>
          <p:nvPr>
            <p:ph type="title"/>
          </p:nvPr>
        </p:nvSpPr>
        <p:spPr/>
        <p:txBody>
          <a:bodyPr/>
          <a:lstStyle/>
          <a:p>
            <a:r>
              <a:rPr lang="en-US"/>
              <a:t>Facebook Own Posts Table | DSV - 8 of 24</a:t>
            </a:r>
          </a:p>
        </p:txBody>
      </p:sp>
      <p:graphicFrame>
        <p:nvGraphicFramePr>
          <p:cNvPr id="5" name="Table Placeholder 4">
            <a:extLst>
              <a:ext uri="{FF2B5EF4-FFF2-40B4-BE49-F238E27FC236}">
                <a16:creationId xmlns:a16="http://schemas.microsoft.com/office/drawing/2014/main" id="{D906C6BC-F83C-407C-9C7E-885F27156BCB}"/>
              </a:ext>
            </a:extLst>
          </p:cNvPr>
          <p:cNvGraphicFramePr>
            <a:graphicFrameLocks noGrp="1"/>
          </p:cNvGraphicFramePr>
          <p:nvPr>
            <p:ph type="tbl" sz="quarter" idx="13"/>
            <p:extLst>
              <p:ext uri="{D42A27DB-BD31-4B8C-83A1-F6EECF244321}">
                <p14:modId xmlns:p14="http://schemas.microsoft.com/office/powerpoint/2010/main" val="31169236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3">
                  <a:extLst>
                    <a:ext uri="{9D8B030D-6E8A-4147-A177-3AD203B41FA5}">
                      <a16:colId xmlns:a16="http://schemas.microsoft.com/office/drawing/2014/main" val="3346075137"/>
                    </a:ext>
                  </a:extLst>
                </a:gridCol>
                <a:gridCol w="493776">
                  <a:extLst>
                    <a:ext uri="{9D8B030D-6E8A-4147-A177-3AD203B41FA5}">
                      <a16:colId xmlns:a16="http://schemas.microsoft.com/office/drawing/2014/main" val="4129339944"/>
                    </a:ext>
                  </a:extLst>
                </a:gridCol>
                <a:gridCol w="329184">
                  <a:extLst>
                    <a:ext uri="{9D8B030D-6E8A-4147-A177-3AD203B41FA5}">
                      <a16:colId xmlns:a16="http://schemas.microsoft.com/office/drawing/2014/main" val="784168153"/>
                    </a:ext>
                  </a:extLst>
                </a:gridCol>
                <a:gridCol w="329184">
                  <a:extLst>
                    <a:ext uri="{9D8B030D-6E8A-4147-A177-3AD203B41FA5}">
                      <a16:colId xmlns:a16="http://schemas.microsoft.com/office/drawing/2014/main" val="1223186480"/>
                    </a:ext>
                  </a:extLst>
                </a:gridCol>
                <a:gridCol w="329184">
                  <a:extLst>
                    <a:ext uri="{9D8B030D-6E8A-4147-A177-3AD203B41FA5}">
                      <a16:colId xmlns:a16="http://schemas.microsoft.com/office/drawing/2014/main" val="821273837"/>
                    </a:ext>
                  </a:extLst>
                </a:gridCol>
                <a:gridCol w="329184">
                  <a:extLst>
                    <a:ext uri="{9D8B030D-6E8A-4147-A177-3AD203B41FA5}">
                      <a16:colId xmlns:a16="http://schemas.microsoft.com/office/drawing/2014/main" val="1571296253"/>
                    </a:ext>
                  </a:extLst>
                </a:gridCol>
                <a:gridCol w="329184">
                  <a:extLst>
                    <a:ext uri="{9D8B030D-6E8A-4147-A177-3AD203B41FA5}">
                      <a16:colId xmlns:a16="http://schemas.microsoft.com/office/drawing/2014/main" val="680127644"/>
                    </a:ext>
                  </a:extLst>
                </a:gridCol>
                <a:gridCol w="329184">
                  <a:extLst>
                    <a:ext uri="{9D8B030D-6E8A-4147-A177-3AD203B41FA5}">
                      <a16:colId xmlns:a16="http://schemas.microsoft.com/office/drawing/2014/main" val="307299977"/>
                    </a:ext>
                  </a:extLst>
                </a:gridCol>
                <a:gridCol w="329184">
                  <a:extLst>
                    <a:ext uri="{9D8B030D-6E8A-4147-A177-3AD203B41FA5}">
                      <a16:colId xmlns:a16="http://schemas.microsoft.com/office/drawing/2014/main" val="1970106256"/>
                    </a:ext>
                  </a:extLst>
                </a:gridCol>
                <a:gridCol w="329184">
                  <a:extLst>
                    <a:ext uri="{9D8B030D-6E8A-4147-A177-3AD203B41FA5}">
                      <a16:colId xmlns:a16="http://schemas.microsoft.com/office/drawing/2014/main" val="2829900290"/>
                    </a:ext>
                  </a:extLst>
                </a:gridCol>
                <a:gridCol w="329184">
                  <a:extLst>
                    <a:ext uri="{9D8B030D-6E8A-4147-A177-3AD203B41FA5}">
                      <a16:colId xmlns:a16="http://schemas.microsoft.com/office/drawing/2014/main" val="1528493579"/>
                    </a:ext>
                  </a:extLst>
                </a:gridCol>
                <a:gridCol w="329184">
                  <a:extLst>
                    <a:ext uri="{9D8B030D-6E8A-4147-A177-3AD203B41FA5}">
                      <a16:colId xmlns:a16="http://schemas.microsoft.com/office/drawing/2014/main" val="3001389922"/>
                    </a:ext>
                  </a:extLst>
                </a:gridCol>
                <a:gridCol w="329184">
                  <a:extLst>
                    <a:ext uri="{9D8B030D-6E8A-4147-A177-3AD203B41FA5}">
                      <a16:colId xmlns:a16="http://schemas.microsoft.com/office/drawing/2014/main" val="57998420"/>
                    </a:ext>
                  </a:extLst>
                </a:gridCol>
                <a:gridCol w="329184">
                  <a:extLst>
                    <a:ext uri="{9D8B030D-6E8A-4147-A177-3AD203B41FA5}">
                      <a16:colId xmlns:a16="http://schemas.microsoft.com/office/drawing/2014/main" val="880787674"/>
                    </a:ext>
                  </a:extLst>
                </a:gridCol>
                <a:gridCol w="329184">
                  <a:extLst>
                    <a:ext uri="{9D8B030D-6E8A-4147-A177-3AD203B41FA5}">
                      <a16:colId xmlns:a16="http://schemas.microsoft.com/office/drawing/2014/main" val="2150368603"/>
                    </a:ext>
                  </a:extLst>
                </a:gridCol>
                <a:gridCol w="329184">
                  <a:extLst>
                    <a:ext uri="{9D8B030D-6E8A-4147-A177-3AD203B41FA5}">
                      <a16:colId xmlns:a16="http://schemas.microsoft.com/office/drawing/2014/main" val="2592212042"/>
                    </a:ext>
                  </a:extLst>
                </a:gridCol>
                <a:gridCol w="329184">
                  <a:extLst>
                    <a:ext uri="{9D8B030D-6E8A-4147-A177-3AD203B41FA5}">
                      <a16:colId xmlns:a16="http://schemas.microsoft.com/office/drawing/2014/main" val="3872935073"/>
                    </a:ext>
                  </a:extLst>
                </a:gridCol>
                <a:gridCol w="329184">
                  <a:extLst>
                    <a:ext uri="{9D8B030D-6E8A-4147-A177-3AD203B41FA5}">
                      <a16:colId xmlns:a16="http://schemas.microsoft.com/office/drawing/2014/main" val="4140807545"/>
                    </a:ext>
                  </a:extLst>
                </a:gridCol>
                <a:gridCol w="329184">
                  <a:extLst>
                    <a:ext uri="{9D8B030D-6E8A-4147-A177-3AD203B41FA5}">
                      <a16:colId xmlns:a16="http://schemas.microsoft.com/office/drawing/2014/main" val="25667665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13760510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DSV Biathlon - 2022-05-30 13:30:15</a:t>
                      </a:r>
                      <a:r>
                        <a:rPr kumimoji="0" lang="en-US" sz="1000" b="0" i="0" u="none" strike="noStrike" kern="1200" cap="none" spc="0" normalizeH="0" baseline="0" noProof="0">
                          <a:ln>
                            <a:noFill/>
                          </a:ln>
                          <a:solidFill>
                            <a:prstClr val="black"/>
                          </a:solidFill>
                          <a:effectLst/>
                          <a:uLnTx/>
                          <a:uFillTx/>
                          <a:latin typeface="+mn-lt"/>
                          <a:ea typeface="+mn-ea"/>
                          <a:cs typeface="+mn-cs"/>
                        </a:rPr>
                        <a:t>
 Ticket time! ⏰ Vom 25.-28. August findet in Ruhpolding die Biathlon-Sommer-WM statt. Noch bis morgen könnt ihr euch Early Bird Tickets zum Sonderpreis sichern. 😉 Schnell zuschlagen! 🎟 #SkiDeutschland
Hier geht's lang: ➡️ https://bit.ly/3a7dlnO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06/23/2022 06:12:33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39048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39048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93815931"/>
                  </a:ext>
                </a:extLst>
              </a:tr>
            </a:tbl>
          </a:graphicData>
        </a:graphic>
      </p:graphicFrame>
      <p:sp>
        <p:nvSpPr>
          <p:cNvPr id="4" name="Text Placeholder 3">
            <a:extLst>
              <a:ext uri="{FF2B5EF4-FFF2-40B4-BE49-F238E27FC236}">
                <a16:creationId xmlns:a16="http://schemas.microsoft.com/office/drawing/2014/main" id="{2FDA45D9-B78A-494B-9CFF-E331ADE1CD52}"/>
              </a:ext>
            </a:extLst>
          </p:cNvPr>
          <p:cNvSpPr>
            <a:spLocks noGrp="1"/>
          </p:cNvSpPr>
          <p:nvPr>
            <p:ph type="body" sz="quarter" idx="14"/>
          </p:nvPr>
        </p:nvSpPr>
        <p:spPr/>
        <p:txBody>
          <a:bodyPr/>
          <a:lstStyle/>
          <a:p>
            <a:r>
              <a:rPr lang="en-US"/>
              <a:t>05/01/2022 - 05/31/2022</a:t>
            </a:r>
          </a:p>
        </p:txBody>
      </p:sp>
    </p:spTree>
    <p:extLst>
      <p:ext uri="{BB962C8B-B14F-4D97-AF65-F5344CB8AC3E}">
        <p14:creationId xmlns:p14="http://schemas.microsoft.com/office/powerpoint/2010/main" val="1752011479"/>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1F6858-FF69-42DC-A8D4-E02023C6AC84}"/>
              </a:ext>
            </a:extLst>
          </p:cNvPr>
          <p:cNvSpPr>
            <a:spLocks noGrp="1"/>
          </p:cNvSpPr>
          <p:nvPr>
            <p:ph type="title"/>
          </p:nvPr>
        </p:nvSpPr>
        <p:spPr/>
        <p:txBody>
          <a:bodyPr/>
          <a:lstStyle/>
          <a:p>
            <a:r>
              <a:rPr lang="en-US"/>
              <a:t>Facebook Own Posts Table | DSV - 9 of 24</a:t>
            </a:r>
          </a:p>
        </p:txBody>
      </p:sp>
      <p:graphicFrame>
        <p:nvGraphicFramePr>
          <p:cNvPr id="5" name="Table Placeholder 4">
            <a:extLst>
              <a:ext uri="{FF2B5EF4-FFF2-40B4-BE49-F238E27FC236}">
                <a16:creationId xmlns:a16="http://schemas.microsoft.com/office/drawing/2014/main" id="{B87900B8-3A7D-4717-A1A9-C2FBE66A0775}"/>
              </a:ext>
            </a:extLst>
          </p:cNvPr>
          <p:cNvGraphicFramePr>
            <a:graphicFrameLocks noGrp="1"/>
          </p:cNvGraphicFramePr>
          <p:nvPr>
            <p:ph type="tbl" sz="quarter" idx="13"/>
            <p:extLst>
              <p:ext uri="{D42A27DB-BD31-4B8C-83A1-F6EECF244321}">
                <p14:modId xmlns:p14="http://schemas.microsoft.com/office/powerpoint/2010/main" val="11933189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3">
                  <a:extLst>
                    <a:ext uri="{9D8B030D-6E8A-4147-A177-3AD203B41FA5}">
                      <a16:colId xmlns:a16="http://schemas.microsoft.com/office/drawing/2014/main" val="2525715834"/>
                    </a:ext>
                  </a:extLst>
                </a:gridCol>
                <a:gridCol w="493776">
                  <a:extLst>
                    <a:ext uri="{9D8B030D-6E8A-4147-A177-3AD203B41FA5}">
                      <a16:colId xmlns:a16="http://schemas.microsoft.com/office/drawing/2014/main" val="180810029"/>
                    </a:ext>
                  </a:extLst>
                </a:gridCol>
                <a:gridCol w="329184">
                  <a:extLst>
                    <a:ext uri="{9D8B030D-6E8A-4147-A177-3AD203B41FA5}">
                      <a16:colId xmlns:a16="http://schemas.microsoft.com/office/drawing/2014/main" val="368574031"/>
                    </a:ext>
                  </a:extLst>
                </a:gridCol>
                <a:gridCol w="329184">
                  <a:extLst>
                    <a:ext uri="{9D8B030D-6E8A-4147-A177-3AD203B41FA5}">
                      <a16:colId xmlns:a16="http://schemas.microsoft.com/office/drawing/2014/main" val="346832145"/>
                    </a:ext>
                  </a:extLst>
                </a:gridCol>
                <a:gridCol w="329184">
                  <a:extLst>
                    <a:ext uri="{9D8B030D-6E8A-4147-A177-3AD203B41FA5}">
                      <a16:colId xmlns:a16="http://schemas.microsoft.com/office/drawing/2014/main" val="2740453808"/>
                    </a:ext>
                  </a:extLst>
                </a:gridCol>
                <a:gridCol w="329184">
                  <a:extLst>
                    <a:ext uri="{9D8B030D-6E8A-4147-A177-3AD203B41FA5}">
                      <a16:colId xmlns:a16="http://schemas.microsoft.com/office/drawing/2014/main" val="710404392"/>
                    </a:ext>
                  </a:extLst>
                </a:gridCol>
                <a:gridCol w="329184">
                  <a:extLst>
                    <a:ext uri="{9D8B030D-6E8A-4147-A177-3AD203B41FA5}">
                      <a16:colId xmlns:a16="http://schemas.microsoft.com/office/drawing/2014/main" val="4109387766"/>
                    </a:ext>
                  </a:extLst>
                </a:gridCol>
                <a:gridCol w="329184">
                  <a:extLst>
                    <a:ext uri="{9D8B030D-6E8A-4147-A177-3AD203B41FA5}">
                      <a16:colId xmlns:a16="http://schemas.microsoft.com/office/drawing/2014/main" val="1398707074"/>
                    </a:ext>
                  </a:extLst>
                </a:gridCol>
                <a:gridCol w="329184">
                  <a:extLst>
                    <a:ext uri="{9D8B030D-6E8A-4147-A177-3AD203B41FA5}">
                      <a16:colId xmlns:a16="http://schemas.microsoft.com/office/drawing/2014/main" val="568191172"/>
                    </a:ext>
                  </a:extLst>
                </a:gridCol>
                <a:gridCol w="329184">
                  <a:extLst>
                    <a:ext uri="{9D8B030D-6E8A-4147-A177-3AD203B41FA5}">
                      <a16:colId xmlns:a16="http://schemas.microsoft.com/office/drawing/2014/main" val="3079089479"/>
                    </a:ext>
                  </a:extLst>
                </a:gridCol>
                <a:gridCol w="329184">
                  <a:extLst>
                    <a:ext uri="{9D8B030D-6E8A-4147-A177-3AD203B41FA5}">
                      <a16:colId xmlns:a16="http://schemas.microsoft.com/office/drawing/2014/main" val="2028789558"/>
                    </a:ext>
                  </a:extLst>
                </a:gridCol>
                <a:gridCol w="329184">
                  <a:extLst>
                    <a:ext uri="{9D8B030D-6E8A-4147-A177-3AD203B41FA5}">
                      <a16:colId xmlns:a16="http://schemas.microsoft.com/office/drawing/2014/main" val="3482694425"/>
                    </a:ext>
                  </a:extLst>
                </a:gridCol>
                <a:gridCol w="329184">
                  <a:extLst>
                    <a:ext uri="{9D8B030D-6E8A-4147-A177-3AD203B41FA5}">
                      <a16:colId xmlns:a16="http://schemas.microsoft.com/office/drawing/2014/main" val="562077069"/>
                    </a:ext>
                  </a:extLst>
                </a:gridCol>
                <a:gridCol w="329184">
                  <a:extLst>
                    <a:ext uri="{9D8B030D-6E8A-4147-A177-3AD203B41FA5}">
                      <a16:colId xmlns:a16="http://schemas.microsoft.com/office/drawing/2014/main" val="1787477810"/>
                    </a:ext>
                  </a:extLst>
                </a:gridCol>
                <a:gridCol w="329184">
                  <a:extLst>
                    <a:ext uri="{9D8B030D-6E8A-4147-A177-3AD203B41FA5}">
                      <a16:colId xmlns:a16="http://schemas.microsoft.com/office/drawing/2014/main" val="2633036452"/>
                    </a:ext>
                  </a:extLst>
                </a:gridCol>
                <a:gridCol w="329184">
                  <a:extLst>
                    <a:ext uri="{9D8B030D-6E8A-4147-A177-3AD203B41FA5}">
                      <a16:colId xmlns:a16="http://schemas.microsoft.com/office/drawing/2014/main" val="2576852087"/>
                    </a:ext>
                  </a:extLst>
                </a:gridCol>
                <a:gridCol w="329184">
                  <a:extLst>
                    <a:ext uri="{9D8B030D-6E8A-4147-A177-3AD203B41FA5}">
                      <a16:colId xmlns:a16="http://schemas.microsoft.com/office/drawing/2014/main" val="2809648546"/>
                    </a:ext>
                  </a:extLst>
                </a:gridCol>
                <a:gridCol w="329184">
                  <a:extLst>
                    <a:ext uri="{9D8B030D-6E8A-4147-A177-3AD203B41FA5}">
                      <a16:colId xmlns:a16="http://schemas.microsoft.com/office/drawing/2014/main" val="4288430684"/>
                    </a:ext>
                  </a:extLst>
                </a:gridCol>
                <a:gridCol w="329184">
                  <a:extLst>
                    <a:ext uri="{9D8B030D-6E8A-4147-A177-3AD203B41FA5}">
                      <a16:colId xmlns:a16="http://schemas.microsoft.com/office/drawing/2014/main" val="10692612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38600110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DSV Biathlon - 2022-05-30 10:09:04</a:t>
                      </a:r>
                      <a:r>
                        <a:rPr kumimoji="0" lang="de-DE" sz="1000" b="0" i="0" u="none" strike="noStrike" kern="1200" cap="none" spc="0" normalizeH="0" baseline="0" noProof="0">
                          <a:ln>
                            <a:noFill/>
                          </a:ln>
                          <a:solidFill>
                            <a:prstClr val="black"/>
                          </a:solidFill>
                          <a:effectLst/>
                          <a:uLnTx/>
                          <a:uFillTx/>
                          <a:latin typeface="+mn-lt"/>
                          <a:ea typeface="+mn-ea"/>
                          <a:cs typeface="+mn-cs"/>
                        </a:rPr>
                        <a:t>
 Looking back, moving forward! 🎯💪 Was für eine Saison für unsere Perspektivathleten - kleine und große Meilensteine auf dem Weg in den Weltcup oder sogar ganz bis hin nach Peking geben unserem #DKBKaderMitPerspektive Rückenwind zum Sommerstart. Die Highlights für euch zusammengefasst gibt es hier: ➡️ https://bit.ly/3M4huWR #SkiDeutschland #daskannbank DKB - Deutsche Kreditbank AG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06/23/2022 06:12:33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336026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30756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312711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0.6967 %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4251048725"/>
                  </a:ext>
                </a:extLst>
              </a:tr>
            </a:tbl>
          </a:graphicData>
        </a:graphic>
      </p:graphicFrame>
      <p:sp>
        <p:nvSpPr>
          <p:cNvPr id="4" name="Text Placeholder 3">
            <a:extLst>
              <a:ext uri="{FF2B5EF4-FFF2-40B4-BE49-F238E27FC236}">
                <a16:creationId xmlns:a16="http://schemas.microsoft.com/office/drawing/2014/main" id="{0125C4DB-C120-435F-8F01-20838AFD849A}"/>
              </a:ext>
            </a:extLst>
          </p:cNvPr>
          <p:cNvSpPr>
            <a:spLocks noGrp="1"/>
          </p:cNvSpPr>
          <p:nvPr>
            <p:ph type="body" sz="quarter" idx="14"/>
          </p:nvPr>
        </p:nvSpPr>
        <p:spPr/>
        <p:txBody>
          <a:bodyPr/>
          <a:lstStyle/>
          <a:p>
            <a:r>
              <a:rPr lang="en-US"/>
              <a:t>05/01/2022 - 05/31/2022</a:t>
            </a:r>
          </a:p>
        </p:txBody>
      </p:sp>
    </p:spTree>
    <p:extLst>
      <p:ext uri="{BB962C8B-B14F-4D97-AF65-F5344CB8AC3E}">
        <p14:creationId xmlns:p14="http://schemas.microsoft.com/office/powerpoint/2010/main" val="3404504484"/>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44F593-3351-4973-83DA-DAA17D26AB38}"/>
              </a:ext>
            </a:extLst>
          </p:cNvPr>
          <p:cNvSpPr>
            <a:spLocks noGrp="1"/>
          </p:cNvSpPr>
          <p:nvPr>
            <p:ph type="title"/>
          </p:nvPr>
        </p:nvSpPr>
        <p:spPr/>
        <p:txBody>
          <a:bodyPr/>
          <a:lstStyle/>
          <a:p>
            <a:r>
              <a:rPr lang="en-US"/>
              <a:t>Facebook Own Posts Table | DSV - 10 of 24</a:t>
            </a:r>
          </a:p>
        </p:txBody>
      </p:sp>
      <p:graphicFrame>
        <p:nvGraphicFramePr>
          <p:cNvPr id="5" name="Table Placeholder 4">
            <a:extLst>
              <a:ext uri="{FF2B5EF4-FFF2-40B4-BE49-F238E27FC236}">
                <a16:creationId xmlns:a16="http://schemas.microsoft.com/office/drawing/2014/main" id="{90591E07-BBE7-4CFE-871E-72448482DD6D}"/>
              </a:ext>
            </a:extLst>
          </p:cNvPr>
          <p:cNvGraphicFramePr>
            <a:graphicFrameLocks noGrp="1"/>
          </p:cNvGraphicFramePr>
          <p:nvPr>
            <p:ph type="tbl" sz="quarter" idx="13"/>
            <p:extLst>
              <p:ext uri="{D42A27DB-BD31-4B8C-83A1-F6EECF244321}">
                <p14:modId xmlns:p14="http://schemas.microsoft.com/office/powerpoint/2010/main" val="3286896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3">
                  <a:extLst>
                    <a:ext uri="{9D8B030D-6E8A-4147-A177-3AD203B41FA5}">
                      <a16:colId xmlns:a16="http://schemas.microsoft.com/office/drawing/2014/main" val="3705185018"/>
                    </a:ext>
                  </a:extLst>
                </a:gridCol>
                <a:gridCol w="493776">
                  <a:extLst>
                    <a:ext uri="{9D8B030D-6E8A-4147-A177-3AD203B41FA5}">
                      <a16:colId xmlns:a16="http://schemas.microsoft.com/office/drawing/2014/main" val="4000754715"/>
                    </a:ext>
                  </a:extLst>
                </a:gridCol>
                <a:gridCol w="329184">
                  <a:extLst>
                    <a:ext uri="{9D8B030D-6E8A-4147-A177-3AD203B41FA5}">
                      <a16:colId xmlns:a16="http://schemas.microsoft.com/office/drawing/2014/main" val="2917055878"/>
                    </a:ext>
                  </a:extLst>
                </a:gridCol>
                <a:gridCol w="329184">
                  <a:extLst>
                    <a:ext uri="{9D8B030D-6E8A-4147-A177-3AD203B41FA5}">
                      <a16:colId xmlns:a16="http://schemas.microsoft.com/office/drawing/2014/main" val="1857973602"/>
                    </a:ext>
                  </a:extLst>
                </a:gridCol>
                <a:gridCol w="329184">
                  <a:extLst>
                    <a:ext uri="{9D8B030D-6E8A-4147-A177-3AD203B41FA5}">
                      <a16:colId xmlns:a16="http://schemas.microsoft.com/office/drawing/2014/main" val="1395917332"/>
                    </a:ext>
                  </a:extLst>
                </a:gridCol>
                <a:gridCol w="329184">
                  <a:extLst>
                    <a:ext uri="{9D8B030D-6E8A-4147-A177-3AD203B41FA5}">
                      <a16:colId xmlns:a16="http://schemas.microsoft.com/office/drawing/2014/main" val="4127386449"/>
                    </a:ext>
                  </a:extLst>
                </a:gridCol>
                <a:gridCol w="329184">
                  <a:extLst>
                    <a:ext uri="{9D8B030D-6E8A-4147-A177-3AD203B41FA5}">
                      <a16:colId xmlns:a16="http://schemas.microsoft.com/office/drawing/2014/main" val="126947855"/>
                    </a:ext>
                  </a:extLst>
                </a:gridCol>
                <a:gridCol w="329184">
                  <a:extLst>
                    <a:ext uri="{9D8B030D-6E8A-4147-A177-3AD203B41FA5}">
                      <a16:colId xmlns:a16="http://schemas.microsoft.com/office/drawing/2014/main" val="3024579216"/>
                    </a:ext>
                  </a:extLst>
                </a:gridCol>
                <a:gridCol w="329184">
                  <a:extLst>
                    <a:ext uri="{9D8B030D-6E8A-4147-A177-3AD203B41FA5}">
                      <a16:colId xmlns:a16="http://schemas.microsoft.com/office/drawing/2014/main" val="2657636097"/>
                    </a:ext>
                  </a:extLst>
                </a:gridCol>
                <a:gridCol w="329184">
                  <a:extLst>
                    <a:ext uri="{9D8B030D-6E8A-4147-A177-3AD203B41FA5}">
                      <a16:colId xmlns:a16="http://schemas.microsoft.com/office/drawing/2014/main" val="78735299"/>
                    </a:ext>
                  </a:extLst>
                </a:gridCol>
                <a:gridCol w="329184">
                  <a:extLst>
                    <a:ext uri="{9D8B030D-6E8A-4147-A177-3AD203B41FA5}">
                      <a16:colId xmlns:a16="http://schemas.microsoft.com/office/drawing/2014/main" val="3955171603"/>
                    </a:ext>
                  </a:extLst>
                </a:gridCol>
                <a:gridCol w="329184">
                  <a:extLst>
                    <a:ext uri="{9D8B030D-6E8A-4147-A177-3AD203B41FA5}">
                      <a16:colId xmlns:a16="http://schemas.microsoft.com/office/drawing/2014/main" val="2613595800"/>
                    </a:ext>
                  </a:extLst>
                </a:gridCol>
                <a:gridCol w="329184">
                  <a:extLst>
                    <a:ext uri="{9D8B030D-6E8A-4147-A177-3AD203B41FA5}">
                      <a16:colId xmlns:a16="http://schemas.microsoft.com/office/drawing/2014/main" val="2243790487"/>
                    </a:ext>
                  </a:extLst>
                </a:gridCol>
                <a:gridCol w="329184">
                  <a:extLst>
                    <a:ext uri="{9D8B030D-6E8A-4147-A177-3AD203B41FA5}">
                      <a16:colId xmlns:a16="http://schemas.microsoft.com/office/drawing/2014/main" val="40320224"/>
                    </a:ext>
                  </a:extLst>
                </a:gridCol>
                <a:gridCol w="329184">
                  <a:extLst>
                    <a:ext uri="{9D8B030D-6E8A-4147-A177-3AD203B41FA5}">
                      <a16:colId xmlns:a16="http://schemas.microsoft.com/office/drawing/2014/main" val="1508298845"/>
                    </a:ext>
                  </a:extLst>
                </a:gridCol>
                <a:gridCol w="329184">
                  <a:extLst>
                    <a:ext uri="{9D8B030D-6E8A-4147-A177-3AD203B41FA5}">
                      <a16:colId xmlns:a16="http://schemas.microsoft.com/office/drawing/2014/main" val="2807901923"/>
                    </a:ext>
                  </a:extLst>
                </a:gridCol>
                <a:gridCol w="329184">
                  <a:extLst>
                    <a:ext uri="{9D8B030D-6E8A-4147-A177-3AD203B41FA5}">
                      <a16:colId xmlns:a16="http://schemas.microsoft.com/office/drawing/2014/main" val="9029767"/>
                    </a:ext>
                  </a:extLst>
                </a:gridCol>
                <a:gridCol w="329184">
                  <a:extLst>
                    <a:ext uri="{9D8B030D-6E8A-4147-A177-3AD203B41FA5}">
                      <a16:colId xmlns:a16="http://schemas.microsoft.com/office/drawing/2014/main" val="1683686339"/>
                    </a:ext>
                  </a:extLst>
                </a:gridCol>
                <a:gridCol w="329184">
                  <a:extLst>
                    <a:ext uri="{9D8B030D-6E8A-4147-A177-3AD203B41FA5}">
                      <a16:colId xmlns:a16="http://schemas.microsoft.com/office/drawing/2014/main" val="19997156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900886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DSV Nordisch - 2022-05-30 09:56:02</a:t>
                      </a:r>
                      <a:r>
                        <a:rPr kumimoji="0" lang="de-DE" sz="1000" b="0" i="0" u="none" strike="noStrike" kern="1200" cap="none" spc="0" normalizeH="0" baseline="0" noProof="0">
                          <a:ln>
                            <a:noFill/>
                          </a:ln>
                          <a:solidFill>
                            <a:prstClr val="black"/>
                          </a:solidFill>
                          <a:effectLst/>
                          <a:uLnTx/>
                          <a:uFillTx/>
                          <a:latin typeface="+mn-lt"/>
                          <a:ea typeface="+mn-ea"/>
                          <a:cs typeface="+mn-cs"/>
                        </a:rPr>
                        <a:t>
 Unsere Stimmung diesen Montag im Büro so… 😐⤵️ Dann würden doch gerne gegen euer Trampolin tauschen, Jungs!  🦘 #SkiDeutschland #EinBisschenSpaßMussSein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06/23/2022 06:12:30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37983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37983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609696472"/>
                  </a:ext>
                </a:extLst>
              </a:tr>
            </a:tbl>
          </a:graphicData>
        </a:graphic>
      </p:graphicFrame>
      <p:sp>
        <p:nvSpPr>
          <p:cNvPr id="4" name="Text Placeholder 3">
            <a:extLst>
              <a:ext uri="{FF2B5EF4-FFF2-40B4-BE49-F238E27FC236}">
                <a16:creationId xmlns:a16="http://schemas.microsoft.com/office/drawing/2014/main" id="{E4CC6C7C-87FA-4071-9AC6-38E7ED02B933}"/>
              </a:ext>
            </a:extLst>
          </p:cNvPr>
          <p:cNvSpPr>
            <a:spLocks noGrp="1"/>
          </p:cNvSpPr>
          <p:nvPr>
            <p:ph type="body" sz="quarter" idx="14"/>
          </p:nvPr>
        </p:nvSpPr>
        <p:spPr/>
        <p:txBody>
          <a:bodyPr/>
          <a:lstStyle/>
          <a:p>
            <a:r>
              <a:rPr lang="en-US"/>
              <a:t>05/01/2022 - 05/31/2022</a:t>
            </a:r>
          </a:p>
        </p:txBody>
      </p:sp>
    </p:spTree>
    <p:extLst>
      <p:ext uri="{BB962C8B-B14F-4D97-AF65-F5344CB8AC3E}">
        <p14:creationId xmlns:p14="http://schemas.microsoft.com/office/powerpoint/2010/main" val="1387457128"/>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1B0918-90AA-4887-917A-70A821C1E02B}"/>
              </a:ext>
            </a:extLst>
          </p:cNvPr>
          <p:cNvSpPr>
            <a:spLocks noGrp="1"/>
          </p:cNvSpPr>
          <p:nvPr>
            <p:ph type="title"/>
          </p:nvPr>
        </p:nvSpPr>
        <p:spPr/>
        <p:txBody>
          <a:bodyPr/>
          <a:lstStyle/>
          <a:p>
            <a:r>
              <a:rPr lang="en-US"/>
              <a:t>Facebook Own Posts Table | DSV - 11 of 24</a:t>
            </a:r>
          </a:p>
        </p:txBody>
      </p:sp>
      <p:graphicFrame>
        <p:nvGraphicFramePr>
          <p:cNvPr id="5" name="Table Placeholder 4">
            <a:extLst>
              <a:ext uri="{FF2B5EF4-FFF2-40B4-BE49-F238E27FC236}">
                <a16:creationId xmlns:a16="http://schemas.microsoft.com/office/drawing/2014/main" id="{E641D988-4054-4648-BB03-36A9A7F279F1}"/>
              </a:ext>
            </a:extLst>
          </p:cNvPr>
          <p:cNvGraphicFramePr>
            <a:graphicFrameLocks noGrp="1"/>
          </p:cNvGraphicFramePr>
          <p:nvPr>
            <p:ph type="tbl" sz="quarter" idx="13"/>
            <p:extLst>
              <p:ext uri="{D42A27DB-BD31-4B8C-83A1-F6EECF244321}">
                <p14:modId xmlns:p14="http://schemas.microsoft.com/office/powerpoint/2010/main" val="23781433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3">
                  <a:extLst>
                    <a:ext uri="{9D8B030D-6E8A-4147-A177-3AD203B41FA5}">
                      <a16:colId xmlns:a16="http://schemas.microsoft.com/office/drawing/2014/main" val="3861538420"/>
                    </a:ext>
                  </a:extLst>
                </a:gridCol>
                <a:gridCol w="493776">
                  <a:extLst>
                    <a:ext uri="{9D8B030D-6E8A-4147-A177-3AD203B41FA5}">
                      <a16:colId xmlns:a16="http://schemas.microsoft.com/office/drawing/2014/main" val="1837694960"/>
                    </a:ext>
                  </a:extLst>
                </a:gridCol>
                <a:gridCol w="329184">
                  <a:extLst>
                    <a:ext uri="{9D8B030D-6E8A-4147-A177-3AD203B41FA5}">
                      <a16:colId xmlns:a16="http://schemas.microsoft.com/office/drawing/2014/main" val="2533441624"/>
                    </a:ext>
                  </a:extLst>
                </a:gridCol>
                <a:gridCol w="329184">
                  <a:extLst>
                    <a:ext uri="{9D8B030D-6E8A-4147-A177-3AD203B41FA5}">
                      <a16:colId xmlns:a16="http://schemas.microsoft.com/office/drawing/2014/main" val="2458722027"/>
                    </a:ext>
                  </a:extLst>
                </a:gridCol>
                <a:gridCol w="329184">
                  <a:extLst>
                    <a:ext uri="{9D8B030D-6E8A-4147-A177-3AD203B41FA5}">
                      <a16:colId xmlns:a16="http://schemas.microsoft.com/office/drawing/2014/main" val="270704566"/>
                    </a:ext>
                  </a:extLst>
                </a:gridCol>
                <a:gridCol w="329184">
                  <a:extLst>
                    <a:ext uri="{9D8B030D-6E8A-4147-A177-3AD203B41FA5}">
                      <a16:colId xmlns:a16="http://schemas.microsoft.com/office/drawing/2014/main" val="452742540"/>
                    </a:ext>
                  </a:extLst>
                </a:gridCol>
                <a:gridCol w="329184">
                  <a:extLst>
                    <a:ext uri="{9D8B030D-6E8A-4147-A177-3AD203B41FA5}">
                      <a16:colId xmlns:a16="http://schemas.microsoft.com/office/drawing/2014/main" val="3294730873"/>
                    </a:ext>
                  </a:extLst>
                </a:gridCol>
                <a:gridCol w="329184">
                  <a:extLst>
                    <a:ext uri="{9D8B030D-6E8A-4147-A177-3AD203B41FA5}">
                      <a16:colId xmlns:a16="http://schemas.microsoft.com/office/drawing/2014/main" val="278745566"/>
                    </a:ext>
                  </a:extLst>
                </a:gridCol>
                <a:gridCol w="329184">
                  <a:extLst>
                    <a:ext uri="{9D8B030D-6E8A-4147-A177-3AD203B41FA5}">
                      <a16:colId xmlns:a16="http://schemas.microsoft.com/office/drawing/2014/main" val="2598179650"/>
                    </a:ext>
                  </a:extLst>
                </a:gridCol>
                <a:gridCol w="329184">
                  <a:extLst>
                    <a:ext uri="{9D8B030D-6E8A-4147-A177-3AD203B41FA5}">
                      <a16:colId xmlns:a16="http://schemas.microsoft.com/office/drawing/2014/main" val="2937404696"/>
                    </a:ext>
                  </a:extLst>
                </a:gridCol>
                <a:gridCol w="329184">
                  <a:extLst>
                    <a:ext uri="{9D8B030D-6E8A-4147-A177-3AD203B41FA5}">
                      <a16:colId xmlns:a16="http://schemas.microsoft.com/office/drawing/2014/main" val="2712217210"/>
                    </a:ext>
                  </a:extLst>
                </a:gridCol>
                <a:gridCol w="329184">
                  <a:extLst>
                    <a:ext uri="{9D8B030D-6E8A-4147-A177-3AD203B41FA5}">
                      <a16:colId xmlns:a16="http://schemas.microsoft.com/office/drawing/2014/main" val="648389391"/>
                    </a:ext>
                  </a:extLst>
                </a:gridCol>
                <a:gridCol w="329184">
                  <a:extLst>
                    <a:ext uri="{9D8B030D-6E8A-4147-A177-3AD203B41FA5}">
                      <a16:colId xmlns:a16="http://schemas.microsoft.com/office/drawing/2014/main" val="97989982"/>
                    </a:ext>
                  </a:extLst>
                </a:gridCol>
                <a:gridCol w="329184">
                  <a:extLst>
                    <a:ext uri="{9D8B030D-6E8A-4147-A177-3AD203B41FA5}">
                      <a16:colId xmlns:a16="http://schemas.microsoft.com/office/drawing/2014/main" val="591565208"/>
                    </a:ext>
                  </a:extLst>
                </a:gridCol>
                <a:gridCol w="329184">
                  <a:extLst>
                    <a:ext uri="{9D8B030D-6E8A-4147-A177-3AD203B41FA5}">
                      <a16:colId xmlns:a16="http://schemas.microsoft.com/office/drawing/2014/main" val="2014433227"/>
                    </a:ext>
                  </a:extLst>
                </a:gridCol>
                <a:gridCol w="329184">
                  <a:extLst>
                    <a:ext uri="{9D8B030D-6E8A-4147-A177-3AD203B41FA5}">
                      <a16:colId xmlns:a16="http://schemas.microsoft.com/office/drawing/2014/main" val="844746044"/>
                    </a:ext>
                  </a:extLst>
                </a:gridCol>
                <a:gridCol w="329184">
                  <a:extLst>
                    <a:ext uri="{9D8B030D-6E8A-4147-A177-3AD203B41FA5}">
                      <a16:colId xmlns:a16="http://schemas.microsoft.com/office/drawing/2014/main" val="1668083028"/>
                    </a:ext>
                  </a:extLst>
                </a:gridCol>
                <a:gridCol w="329184">
                  <a:extLst>
                    <a:ext uri="{9D8B030D-6E8A-4147-A177-3AD203B41FA5}">
                      <a16:colId xmlns:a16="http://schemas.microsoft.com/office/drawing/2014/main" val="967891969"/>
                    </a:ext>
                  </a:extLst>
                </a:gridCol>
                <a:gridCol w="329184">
                  <a:extLst>
                    <a:ext uri="{9D8B030D-6E8A-4147-A177-3AD203B41FA5}">
                      <a16:colId xmlns:a16="http://schemas.microsoft.com/office/drawing/2014/main" val="5406375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19608147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DSV Biathlon - 2022-05-28 12:52:24</a:t>
                      </a:r>
                      <a:r>
                        <a:rPr kumimoji="0" lang="de-DE" sz="1000" b="0" i="0" u="none" strike="noStrike" kern="1200" cap="none" spc="0" normalizeH="0" baseline="0" noProof="0">
                          <a:ln>
                            <a:noFill/>
                          </a:ln>
                          <a:solidFill>
                            <a:prstClr val="black"/>
                          </a:solidFill>
                          <a:effectLst/>
                          <a:uLnTx/>
                          <a:uFillTx/>
                          <a:latin typeface="+mn-lt"/>
                          <a:ea typeface="+mn-ea"/>
                          <a:cs typeface="+mn-cs"/>
                        </a:rPr>
                        <a:t>
 Wenn Schießstand-Vormittage so aussehen… 🤩☀️ Erkennt ihr, wer hier am Trainieren ist? 🎯 #SkiDeutschland
📷: Kevin Voigt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06/23/2022 06:12:33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23685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23685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4.2643 %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022941391"/>
                  </a:ext>
                </a:extLst>
              </a:tr>
            </a:tbl>
          </a:graphicData>
        </a:graphic>
      </p:graphicFrame>
      <p:sp>
        <p:nvSpPr>
          <p:cNvPr id="4" name="Text Placeholder 3">
            <a:extLst>
              <a:ext uri="{FF2B5EF4-FFF2-40B4-BE49-F238E27FC236}">
                <a16:creationId xmlns:a16="http://schemas.microsoft.com/office/drawing/2014/main" id="{58DD83A8-350C-4351-A15D-D0CFCDC4E0B2}"/>
              </a:ext>
            </a:extLst>
          </p:cNvPr>
          <p:cNvSpPr>
            <a:spLocks noGrp="1"/>
          </p:cNvSpPr>
          <p:nvPr>
            <p:ph type="body" sz="quarter" idx="14"/>
          </p:nvPr>
        </p:nvSpPr>
        <p:spPr/>
        <p:txBody>
          <a:bodyPr/>
          <a:lstStyle/>
          <a:p>
            <a:r>
              <a:rPr lang="en-US"/>
              <a:t>05/01/2022 - 05/31/2022</a:t>
            </a:r>
          </a:p>
        </p:txBody>
      </p:sp>
    </p:spTree>
    <p:extLst>
      <p:ext uri="{BB962C8B-B14F-4D97-AF65-F5344CB8AC3E}">
        <p14:creationId xmlns:p14="http://schemas.microsoft.com/office/powerpoint/2010/main" val="39260535"/>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580D85-6197-452C-879A-75765FFF69BD}"/>
              </a:ext>
            </a:extLst>
          </p:cNvPr>
          <p:cNvSpPr>
            <a:spLocks noGrp="1"/>
          </p:cNvSpPr>
          <p:nvPr>
            <p:ph type="title"/>
          </p:nvPr>
        </p:nvSpPr>
        <p:spPr/>
        <p:txBody>
          <a:bodyPr/>
          <a:lstStyle/>
          <a:p>
            <a:r>
              <a:rPr lang="en-US"/>
              <a:t>Facebook Own Posts Table | DSV - 12 of 24</a:t>
            </a:r>
          </a:p>
        </p:txBody>
      </p:sp>
      <p:graphicFrame>
        <p:nvGraphicFramePr>
          <p:cNvPr id="5" name="Table Placeholder 4">
            <a:extLst>
              <a:ext uri="{FF2B5EF4-FFF2-40B4-BE49-F238E27FC236}">
                <a16:creationId xmlns:a16="http://schemas.microsoft.com/office/drawing/2014/main" id="{7DF016D0-5653-4EA1-8B1B-9C35563E07A7}"/>
              </a:ext>
            </a:extLst>
          </p:cNvPr>
          <p:cNvGraphicFramePr>
            <a:graphicFrameLocks noGrp="1"/>
          </p:cNvGraphicFramePr>
          <p:nvPr>
            <p:ph type="tbl" sz="quarter" idx="13"/>
            <p:extLst>
              <p:ext uri="{D42A27DB-BD31-4B8C-83A1-F6EECF244321}">
                <p14:modId xmlns:p14="http://schemas.microsoft.com/office/powerpoint/2010/main" val="13480241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3">
                  <a:extLst>
                    <a:ext uri="{9D8B030D-6E8A-4147-A177-3AD203B41FA5}">
                      <a16:colId xmlns:a16="http://schemas.microsoft.com/office/drawing/2014/main" val="795507137"/>
                    </a:ext>
                  </a:extLst>
                </a:gridCol>
                <a:gridCol w="493776">
                  <a:extLst>
                    <a:ext uri="{9D8B030D-6E8A-4147-A177-3AD203B41FA5}">
                      <a16:colId xmlns:a16="http://schemas.microsoft.com/office/drawing/2014/main" val="1453285596"/>
                    </a:ext>
                  </a:extLst>
                </a:gridCol>
                <a:gridCol w="329184">
                  <a:extLst>
                    <a:ext uri="{9D8B030D-6E8A-4147-A177-3AD203B41FA5}">
                      <a16:colId xmlns:a16="http://schemas.microsoft.com/office/drawing/2014/main" val="2284211839"/>
                    </a:ext>
                  </a:extLst>
                </a:gridCol>
                <a:gridCol w="329184">
                  <a:extLst>
                    <a:ext uri="{9D8B030D-6E8A-4147-A177-3AD203B41FA5}">
                      <a16:colId xmlns:a16="http://schemas.microsoft.com/office/drawing/2014/main" val="1292108599"/>
                    </a:ext>
                  </a:extLst>
                </a:gridCol>
                <a:gridCol w="329184">
                  <a:extLst>
                    <a:ext uri="{9D8B030D-6E8A-4147-A177-3AD203B41FA5}">
                      <a16:colId xmlns:a16="http://schemas.microsoft.com/office/drawing/2014/main" val="2298826531"/>
                    </a:ext>
                  </a:extLst>
                </a:gridCol>
                <a:gridCol w="329184">
                  <a:extLst>
                    <a:ext uri="{9D8B030D-6E8A-4147-A177-3AD203B41FA5}">
                      <a16:colId xmlns:a16="http://schemas.microsoft.com/office/drawing/2014/main" val="4052893751"/>
                    </a:ext>
                  </a:extLst>
                </a:gridCol>
                <a:gridCol w="329184">
                  <a:extLst>
                    <a:ext uri="{9D8B030D-6E8A-4147-A177-3AD203B41FA5}">
                      <a16:colId xmlns:a16="http://schemas.microsoft.com/office/drawing/2014/main" val="2616756140"/>
                    </a:ext>
                  </a:extLst>
                </a:gridCol>
                <a:gridCol w="329184">
                  <a:extLst>
                    <a:ext uri="{9D8B030D-6E8A-4147-A177-3AD203B41FA5}">
                      <a16:colId xmlns:a16="http://schemas.microsoft.com/office/drawing/2014/main" val="1904724373"/>
                    </a:ext>
                  </a:extLst>
                </a:gridCol>
                <a:gridCol w="329184">
                  <a:extLst>
                    <a:ext uri="{9D8B030D-6E8A-4147-A177-3AD203B41FA5}">
                      <a16:colId xmlns:a16="http://schemas.microsoft.com/office/drawing/2014/main" val="618356491"/>
                    </a:ext>
                  </a:extLst>
                </a:gridCol>
                <a:gridCol w="329184">
                  <a:extLst>
                    <a:ext uri="{9D8B030D-6E8A-4147-A177-3AD203B41FA5}">
                      <a16:colId xmlns:a16="http://schemas.microsoft.com/office/drawing/2014/main" val="817449701"/>
                    </a:ext>
                  </a:extLst>
                </a:gridCol>
                <a:gridCol w="329184">
                  <a:extLst>
                    <a:ext uri="{9D8B030D-6E8A-4147-A177-3AD203B41FA5}">
                      <a16:colId xmlns:a16="http://schemas.microsoft.com/office/drawing/2014/main" val="2561118168"/>
                    </a:ext>
                  </a:extLst>
                </a:gridCol>
                <a:gridCol w="329184">
                  <a:extLst>
                    <a:ext uri="{9D8B030D-6E8A-4147-A177-3AD203B41FA5}">
                      <a16:colId xmlns:a16="http://schemas.microsoft.com/office/drawing/2014/main" val="1450043485"/>
                    </a:ext>
                  </a:extLst>
                </a:gridCol>
                <a:gridCol w="329184">
                  <a:extLst>
                    <a:ext uri="{9D8B030D-6E8A-4147-A177-3AD203B41FA5}">
                      <a16:colId xmlns:a16="http://schemas.microsoft.com/office/drawing/2014/main" val="3774112839"/>
                    </a:ext>
                  </a:extLst>
                </a:gridCol>
                <a:gridCol w="329184">
                  <a:extLst>
                    <a:ext uri="{9D8B030D-6E8A-4147-A177-3AD203B41FA5}">
                      <a16:colId xmlns:a16="http://schemas.microsoft.com/office/drawing/2014/main" val="535044749"/>
                    </a:ext>
                  </a:extLst>
                </a:gridCol>
                <a:gridCol w="329184">
                  <a:extLst>
                    <a:ext uri="{9D8B030D-6E8A-4147-A177-3AD203B41FA5}">
                      <a16:colId xmlns:a16="http://schemas.microsoft.com/office/drawing/2014/main" val="1395228016"/>
                    </a:ext>
                  </a:extLst>
                </a:gridCol>
                <a:gridCol w="329184">
                  <a:extLst>
                    <a:ext uri="{9D8B030D-6E8A-4147-A177-3AD203B41FA5}">
                      <a16:colId xmlns:a16="http://schemas.microsoft.com/office/drawing/2014/main" val="3343358952"/>
                    </a:ext>
                  </a:extLst>
                </a:gridCol>
                <a:gridCol w="329184">
                  <a:extLst>
                    <a:ext uri="{9D8B030D-6E8A-4147-A177-3AD203B41FA5}">
                      <a16:colId xmlns:a16="http://schemas.microsoft.com/office/drawing/2014/main" val="1461301338"/>
                    </a:ext>
                  </a:extLst>
                </a:gridCol>
                <a:gridCol w="329184">
                  <a:extLst>
                    <a:ext uri="{9D8B030D-6E8A-4147-A177-3AD203B41FA5}">
                      <a16:colId xmlns:a16="http://schemas.microsoft.com/office/drawing/2014/main" val="607736440"/>
                    </a:ext>
                  </a:extLst>
                </a:gridCol>
                <a:gridCol w="329184">
                  <a:extLst>
                    <a:ext uri="{9D8B030D-6E8A-4147-A177-3AD203B41FA5}">
                      <a16:colId xmlns:a16="http://schemas.microsoft.com/office/drawing/2014/main" val="41027759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37845047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DSV Biathlon - 2022-05-28 07:52:06</a:t>
                      </a:r>
                      <a:r>
                        <a:rPr kumimoji="0" lang="de-DE" sz="1000" b="0" i="0" u="none" strike="noStrike" kern="1200" cap="none" spc="0" normalizeH="0" baseline="0" noProof="0">
                          <a:ln>
                            <a:noFill/>
                          </a:ln>
                          <a:solidFill>
                            <a:prstClr val="black"/>
                          </a:solidFill>
                          <a:effectLst/>
                          <a:uLnTx/>
                          <a:uFillTx/>
                          <a:latin typeface="+mn-lt"/>
                          <a:ea typeface="+mn-ea"/>
                          <a:cs typeface="+mn-cs"/>
                        </a:rPr>
                        <a:t>
 What a journey! 📈 Nach einer Saison im #DKBKaderMitPerspektive hat sich Vanessa Voigt im vergangenen Winter fest im Weltcup-Team etabliert. Im #Perspektivwechsel schauen wir gemeinsam auf ihren Weg zurück. Schaut rein: ➡️ https://bit.ly/3MU8Ewo! 🤳 #SkiDeutschland #geldverbesserer #daskannbank DKB - Deutsche Kreditbank AG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06/23/2022 06:12:33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326605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49761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282900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25699281"/>
                  </a:ext>
                </a:extLst>
              </a:tr>
            </a:tbl>
          </a:graphicData>
        </a:graphic>
      </p:graphicFrame>
      <p:sp>
        <p:nvSpPr>
          <p:cNvPr id="4" name="Text Placeholder 3">
            <a:extLst>
              <a:ext uri="{FF2B5EF4-FFF2-40B4-BE49-F238E27FC236}">
                <a16:creationId xmlns:a16="http://schemas.microsoft.com/office/drawing/2014/main" id="{37628F04-8732-47D4-A828-4901699DE17C}"/>
              </a:ext>
            </a:extLst>
          </p:cNvPr>
          <p:cNvSpPr>
            <a:spLocks noGrp="1"/>
          </p:cNvSpPr>
          <p:nvPr>
            <p:ph type="body" sz="quarter" idx="14"/>
          </p:nvPr>
        </p:nvSpPr>
        <p:spPr/>
        <p:txBody>
          <a:bodyPr/>
          <a:lstStyle/>
          <a:p>
            <a:r>
              <a:rPr lang="en-US"/>
              <a:t>05/01/2022 - 05/31/2022</a:t>
            </a:r>
          </a:p>
        </p:txBody>
      </p:sp>
    </p:spTree>
    <p:extLst>
      <p:ext uri="{BB962C8B-B14F-4D97-AF65-F5344CB8AC3E}">
        <p14:creationId xmlns:p14="http://schemas.microsoft.com/office/powerpoint/2010/main" val="2340391947"/>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222120-C489-4F83-AC7A-6E1171C557E6}"/>
              </a:ext>
            </a:extLst>
          </p:cNvPr>
          <p:cNvSpPr>
            <a:spLocks noGrp="1"/>
          </p:cNvSpPr>
          <p:nvPr>
            <p:ph type="title"/>
          </p:nvPr>
        </p:nvSpPr>
        <p:spPr/>
        <p:txBody>
          <a:bodyPr/>
          <a:lstStyle/>
          <a:p>
            <a:r>
              <a:rPr lang="en-US"/>
              <a:t>Facebook Own Posts Table | DSV - 13 of 24</a:t>
            </a:r>
          </a:p>
        </p:txBody>
      </p:sp>
      <p:graphicFrame>
        <p:nvGraphicFramePr>
          <p:cNvPr id="5" name="Table Placeholder 4">
            <a:extLst>
              <a:ext uri="{FF2B5EF4-FFF2-40B4-BE49-F238E27FC236}">
                <a16:creationId xmlns:a16="http://schemas.microsoft.com/office/drawing/2014/main" id="{7FDE859F-85ED-4039-9899-BADB3F6CFEE6}"/>
              </a:ext>
            </a:extLst>
          </p:cNvPr>
          <p:cNvGraphicFramePr>
            <a:graphicFrameLocks noGrp="1"/>
          </p:cNvGraphicFramePr>
          <p:nvPr>
            <p:ph type="tbl" sz="quarter" idx="13"/>
            <p:extLst>
              <p:ext uri="{D42A27DB-BD31-4B8C-83A1-F6EECF244321}">
                <p14:modId xmlns:p14="http://schemas.microsoft.com/office/powerpoint/2010/main" val="4321687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3">
                  <a:extLst>
                    <a:ext uri="{9D8B030D-6E8A-4147-A177-3AD203B41FA5}">
                      <a16:colId xmlns:a16="http://schemas.microsoft.com/office/drawing/2014/main" val="3213767506"/>
                    </a:ext>
                  </a:extLst>
                </a:gridCol>
                <a:gridCol w="493776">
                  <a:extLst>
                    <a:ext uri="{9D8B030D-6E8A-4147-A177-3AD203B41FA5}">
                      <a16:colId xmlns:a16="http://schemas.microsoft.com/office/drawing/2014/main" val="3374430166"/>
                    </a:ext>
                  </a:extLst>
                </a:gridCol>
                <a:gridCol w="329184">
                  <a:extLst>
                    <a:ext uri="{9D8B030D-6E8A-4147-A177-3AD203B41FA5}">
                      <a16:colId xmlns:a16="http://schemas.microsoft.com/office/drawing/2014/main" val="1194039800"/>
                    </a:ext>
                  </a:extLst>
                </a:gridCol>
                <a:gridCol w="329184">
                  <a:extLst>
                    <a:ext uri="{9D8B030D-6E8A-4147-A177-3AD203B41FA5}">
                      <a16:colId xmlns:a16="http://schemas.microsoft.com/office/drawing/2014/main" val="1446151831"/>
                    </a:ext>
                  </a:extLst>
                </a:gridCol>
                <a:gridCol w="329184">
                  <a:extLst>
                    <a:ext uri="{9D8B030D-6E8A-4147-A177-3AD203B41FA5}">
                      <a16:colId xmlns:a16="http://schemas.microsoft.com/office/drawing/2014/main" val="2918143876"/>
                    </a:ext>
                  </a:extLst>
                </a:gridCol>
                <a:gridCol w="329184">
                  <a:extLst>
                    <a:ext uri="{9D8B030D-6E8A-4147-A177-3AD203B41FA5}">
                      <a16:colId xmlns:a16="http://schemas.microsoft.com/office/drawing/2014/main" val="2406404108"/>
                    </a:ext>
                  </a:extLst>
                </a:gridCol>
                <a:gridCol w="329184">
                  <a:extLst>
                    <a:ext uri="{9D8B030D-6E8A-4147-A177-3AD203B41FA5}">
                      <a16:colId xmlns:a16="http://schemas.microsoft.com/office/drawing/2014/main" val="3272256258"/>
                    </a:ext>
                  </a:extLst>
                </a:gridCol>
                <a:gridCol w="329184">
                  <a:extLst>
                    <a:ext uri="{9D8B030D-6E8A-4147-A177-3AD203B41FA5}">
                      <a16:colId xmlns:a16="http://schemas.microsoft.com/office/drawing/2014/main" val="2920669902"/>
                    </a:ext>
                  </a:extLst>
                </a:gridCol>
                <a:gridCol w="329184">
                  <a:extLst>
                    <a:ext uri="{9D8B030D-6E8A-4147-A177-3AD203B41FA5}">
                      <a16:colId xmlns:a16="http://schemas.microsoft.com/office/drawing/2014/main" val="2176393580"/>
                    </a:ext>
                  </a:extLst>
                </a:gridCol>
                <a:gridCol w="329184">
                  <a:extLst>
                    <a:ext uri="{9D8B030D-6E8A-4147-A177-3AD203B41FA5}">
                      <a16:colId xmlns:a16="http://schemas.microsoft.com/office/drawing/2014/main" val="1458032549"/>
                    </a:ext>
                  </a:extLst>
                </a:gridCol>
                <a:gridCol w="329184">
                  <a:extLst>
                    <a:ext uri="{9D8B030D-6E8A-4147-A177-3AD203B41FA5}">
                      <a16:colId xmlns:a16="http://schemas.microsoft.com/office/drawing/2014/main" val="2174667195"/>
                    </a:ext>
                  </a:extLst>
                </a:gridCol>
                <a:gridCol w="329184">
                  <a:extLst>
                    <a:ext uri="{9D8B030D-6E8A-4147-A177-3AD203B41FA5}">
                      <a16:colId xmlns:a16="http://schemas.microsoft.com/office/drawing/2014/main" val="944699"/>
                    </a:ext>
                  </a:extLst>
                </a:gridCol>
                <a:gridCol w="329184">
                  <a:extLst>
                    <a:ext uri="{9D8B030D-6E8A-4147-A177-3AD203B41FA5}">
                      <a16:colId xmlns:a16="http://schemas.microsoft.com/office/drawing/2014/main" val="2398241184"/>
                    </a:ext>
                  </a:extLst>
                </a:gridCol>
                <a:gridCol w="329184">
                  <a:extLst>
                    <a:ext uri="{9D8B030D-6E8A-4147-A177-3AD203B41FA5}">
                      <a16:colId xmlns:a16="http://schemas.microsoft.com/office/drawing/2014/main" val="670461272"/>
                    </a:ext>
                  </a:extLst>
                </a:gridCol>
                <a:gridCol w="329184">
                  <a:extLst>
                    <a:ext uri="{9D8B030D-6E8A-4147-A177-3AD203B41FA5}">
                      <a16:colId xmlns:a16="http://schemas.microsoft.com/office/drawing/2014/main" val="2901008132"/>
                    </a:ext>
                  </a:extLst>
                </a:gridCol>
                <a:gridCol w="329184">
                  <a:extLst>
                    <a:ext uri="{9D8B030D-6E8A-4147-A177-3AD203B41FA5}">
                      <a16:colId xmlns:a16="http://schemas.microsoft.com/office/drawing/2014/main" val="1969710747"/>
                    </a:ext>
                  </a:extLst>
                </a:gridCol>
                <a:gridCol w="329184">
                  <a:extLst>
                    <a:ext uri="{9D8B030D-6E8A-4147-A177-3AD203B41FA5}">
                      <a16:colId xmlns:a16="http://schemas.microsoft.com/office/drawing/2014/main" val="2712047997"/>
                    </a:ext>
                  </a:extLst>
                </a:gridCol>
                <a:gridCol w="329184">
                  <a:extLst>
                    <a:ext uri="{9D8B030D-6E8A-4147-A177-3AD203B41FA5}">
                      <a16:colId xmlns:a16="http://schemas.microsoft.com/office/drawing/2014/main" val="153190877"/>
                    </a:ext>
                  </a:extLst>
                </a:gridCol>
                <a:gridCol w="329184">
                  <a:extLst>
                    <a:ext uri="{9D8B030D-6E8A-4147-A177-3AD203B41FA5}">
                      <a16:colId xmlns:a16="http://schemas.microsoft.com/office/drawing/2014/main" val="42917172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31267739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DSV Ski &amp; Berge - 2022-05-28 06:56:00</a:t>
                      </a:r>
                      <a:r>
                        <a:rPr kumimoji="0" lang="de-DE" sz="1000" b="0" i="0" u="none" strike="noStrike" kern="1200" cap="none" spc="0" normalizeH="0" baseline="0" noProof="0">
                          <a:ln>
                            <a:noFill/>
                          </a:ln>
                          <a:solidFill>
                            <a:prstClr val="black"/>
                          </a:solidFill>
                          <a:effectLst/>
                          <a:uLnTx/>
                          <a:uFillTx/>
                          <a:latin typeface="+mn-lt"/>
                          <a:ea typeface="+mn-ea"/>
                          <a:cs typeface="+mn-cs"/>
                        </a:rPr>
                        <a:t>
 Heute ist Weltspieltag! 🥳 Mal wieder so richtig austoben, geht am besten in den Bergen! Aber vorsicht, manchmal begegnet ihr wilden Kreaturen… 👀 #SkiDeutschland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06/23/2022 06:12:32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531396357"/>
                  </a:ext>
                </a:extLst>
              </a:tr>
            </a:tbl>
          </a:graphicData>
        </a:graphic>
      </p:graphicFrame>
      <p:sp>
        <p:nvSpPr>
          <p:cNvPr id="4" name="Text Placeholder 3">
            <a:extLst>
              <a:ext uri="{FF2B5EF4-FFF2-40B4-BE49-F238E27FC236}">
                <a16:creationId xmlns:a16="http://schemas.microsoft.com/office/drawing/2014/main" id="{53562789-19B1-40A5-9CDE-29148F6E4EF2}"/>
              </a:ext>
            </a:extLst>
          </p:cNvPr>
          <p:cNvSpPr>
            <a:spLocks noGrp="1"/>
          </p:cNvSpPr>
          <p:nvPr>
            <p:ph type="body" sz="quarter" idx="14"/>
          </p:nvPr>
        </p:nvSpPr>
        <p:spPr/>
        <p:txBody>
          <a:bodyPr/>
          <a:lstStyle/>
          <a:p>
            <a:r>
              <a:rPr lang="en-US"/>
              <a:t>05/01/2022 - 05/31/2022</a:t>
            </a:r>
          </a:p>
        </p:txBody>
      </p:sp>
    </p:spTree>
    <p:extLst>
      <p:ext uri="{BB962C8B-B14F-4D97-AF65-F5344CB8AC3E}">
        <p14:creationId xmlns:p14="http://schemas.microsoft.com/office/powerpoint/2010/main" val="4225927053"/>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71B03A-2BD9-4634-A118-72937E0959A3}"/>
              </a:ext>
            </a:extLst>
          </p:cNvPr>
          <p:cNvSpPr>
            <a:spLocks noGrp="1"/>
          </p:cNvSpPr>
          <p:nvPr>
            <p:ph type="title"/>
          </p:nvPr>
        </p:nvSpPr>
        <p:spPr/>
        <p:txBody>
          <a:bodyPr/>
          <a:lstStyle/>
          <a:p>
            <a:r>
              <a:rPr lang="en-US"/>
              <a:t>Facebook Own Posts Table | DSV - 14 of 24</a:t>
            </a:r>
          </a:p>
        </p:txBody>
      </p:sp>
      <p:graphicFrame>
        <p:nvGraphicFramePr>
          <p:cNvPr id="5" name="Table Placeholder 4">
            <a:extLst>
              <a:ext uri="{FF2B5EF4-FFF2-40B4-BE49-F238E27FC236}">
                <a16:creationId xmlns:a16="http://schemas.microsoft.com/office/drawing/2014/main" id="{0A30197F-B398-4CD2-AABE-EBBA9CAFA250}"/>
              </a:ext>
            </a:extLst>
          </p:cNvPr>
          <p:cNvGraphicFramePr>
            <a:graphicFrameLocks noGrp="1"/>
          </p:cNvGraphicFramePr>
          <p:nvPr>
            <p:ph type="tbl" sz="quarter" idx="13"/>
            <p:extLst>
              <p:ext uri="{D42A27DB-BD31-4B8C-83A1-F6EECF244321}">
                <p14:modId xmlns:p14="http://schemas.microsoft.com/office/powerpoint/2010/main" val="35777684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3">
                  <a:extLst>
                    <a:ext uri="{9D8B030D-6E8A-4147-A177-3AD203B41FA5}">
                      <a16:colId xmlns:a16="http://schemas.microsoft.com/office/drawing/2014/main" val="915016400"/>
                    </a:ext>
                  </a:extLst>
                </a:gridCol>
                <a:gridCol w="493776">
                  <a:extLst>
                    <a:ext uri="{9D8B030D-6E8A-4147-A177-3AD203B41FA5}">
                      <a16:colId xmlns:a16="http://schemas.microsoft.com/office/drawing/2014/main" val="4057427634"/>
                    </a:ext>
                  </a:extLst>
                </a:gridCol>
                <a:gridCol w="329184">
                  <a:extLst>
                    <a:ext uri="{9D8B030D-6E8A-4147-A177-3AD203B41FA5}">
                      <a16:colId xmlns:a16="http://schemas.microsoft.com/office/drawing/2014/main" val="914639210"/>
                    </a:ext>
                  </a:extLst>
                </a:gridCol>
                <a:gridCol w="329184">
                  <a:extLst>
                    <a:ext uri="{9D8B030D-6E8A-4147-A177-3AD203B41FA5}">
                      <a16:colId xmlns:a16="http://schemas.microsoft.com/office/drawing/2014/main" val="2978153551"/>
                    </a:ext>
                  </a:extLst>
                </a:gridCol>
                <a:gridCol w="329184">
                  <a:extLst>
                    <a:ext uri="{9D8B030D-6E8A-4147-A177-3AD203B41FA5}">
                      <a16:colId xmlns:a16="http://schemas.microsoft.com/office/drawing/2014/main" val="2486967021"/>
                    </a:ext>
                  </a:extLst>
                </a:gridCol>
                <a:gridCol w="329184">
                  <a:extLst>
                    <a:ext uri="{9D8B030D-6E8A-4147-A177-3AD203B41FA5}">
                      <a16:colId xmlns:a16="http://schemas.microsoft.com/office/drawing/2014/main" val="1629638517"/>
                    </a:ext>
                  </a:extLst>
                </a:gridCol>
                <a:gridCol w="329184">
                  <a:extLst>
                    <a:ext uri="{9D8B030D-6E8A-4147-A177-3AD203B41FA5}">
                      <a16:colId xmlns:a16="http://schemas.microsoft.com/office/drawing/2014/main" val="1282968618"/>
                    </a:ext>
                  </a:extLst>
                </a:gridCol>
                <a:gridCol w="329184">
                  <a:extLst>
                    <a:ext uri="{9D8B030D-6E8A-4147-A177-3AD203B41FA5}">
                      <a16:colId xmlns:a16="http://schemas.microsoft.com/office/drawing/2014/main" val="2381793547"/>
                    </a:ext>
                  </a:extLst>
                </a:gridCol>
                <a:gridCol w="329184">
                  <a:extLst>
                    <a:ext uri="{9D8B030D-6E8A-4147-A177-3AD203B41FA5}">
                      <a16:colId xmlns:a16="http://schemas.microsoft.com/office/drawing/2014/main" val="417399140"/>
                    </a:ext>
                  </a:extLst>
                </a:gridCol>
                <a:gridCol w="329184">
                  <a:extLst>
                    <a:ext uri="{9D8B030D-6E8A-4147-A177-3AD203B41FA5}">
                      <a16:colId xmlns:a16="http://schemas.microsoft.com/office/drawing/2014/main" val="3246205268"/>
                    </a:ext>
                  </a:extLst>
                </a:gridCol>
                <a:gridCol w="329184">
                  <a:extLst>
                    <a:ext uri="{9D8B030D-6E8A-4147-A177-3AD203B41FA5}">
                      <a16:colId xmlns:a16="http://schemas.microsoft.com/office/drawing/2014/main" val="3682238023"/>
                    </a:ext>
                  </a:extLst>
                </a:gridCol>
                <a:gridCol w="329184">
                  <a:extLst>
                    <a:ext uri="{9D8B030D-6E8A-4147-A177-3AD203B41FA5}">
                      <a16:colId xmlns:a16="http://schemas.microsoft.com/office/drawing/2014/main" val="536089436"/>
                    </a:ext>
                  </a:extLst>
                </a:gridCol>
                <a:gridCol w="329184">
                  <a:extLst>
                    <a:ext uri="{9D8B030D-6E8A-4147-A177-3AD203B41FA5}">
                      <a16:colId xmlns:a16="http://schemas.microsoft.com/office/drawing/2014/main" val="4067853665"/>
                    </a:ext>
                  </a:extLst>
                </a:gridCol>
                <a:gridCol w="329184">
                  <a:extLst>
                    <a:ext uri="{9D8B030D-6E8A-4147-A177-3AD203B41FA5}">
                      <a16:colId xmlns:a16="http://schemas.microsoft.com/office/drawing/2014/main" val="139745614"/>
                    </a:ext>
                  </a:extLst>
                </a:gridCol>
                <a:gridCol w="329184">
                  <a:extLst>
                    <a:ext uri="{9D8B030D-6E8A-4147-A177-3AD203B41FA5}">
                      <a16:colId xmlns:a16="http://schemas.microsoft.com/office/drawing/2014/main" val="765137305"/>
                    </a:ext>
                  </a:extLst>
                </a:gridCol>
                <a:gridCol w="329184">
                  <a:extLst>
                    <a:ext uri="{9D8B030D-6E8A-4147-A177-3AD203B41FA5}">
                      <a16:colId xmlns:a16="http://schemas.microsoft.com/office/drawing/2014/main" val="2968867969"/>
                    </a:ext>
                  </a:extLst>
                </a:gridCol>
                <a:gridCol w="329184">
                  <a:extLst>
                    <a:ext uri="{9D8B030D-6E8A-4147-A177-3AD203B41FA5}">
                      <a16:colId xmlns:a16="http://schemas.microsoft.com/office/drawing/2014/main" val="2979791793"/>
                    </a:ext>
                  </a:extLst>
                </a:gridCol>
                <a:gridCol w="329184">
                  <a:extLst>
                    <a:ext uri="{9D8B030D-6E8A-4147-A177-3AD203B41FA5}">
                      <a16:colId xmlns:a16="http://schemas.microsoft.com/office/drawing/2014/main" val="2167547816"/>
                    </a:ext>
                  </a:extLst>
                </a:gridCol>
                <a:gridCol w="329184">
                  <a:extLst>
                    <a:ext uri="{9D8B030D-6E8A-4147-A177-3AD203B41FA5}">
                      <a16:colId xmlns:a16="http://schemas.microsoft.com/office/drawing/2014/main" val="2466387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18372128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DSV Biathlon - 2022-05-27 15:24:03</a:t>
                      </a:r>
                      <a:r>
                        <a:rPr kumimoji="0" lang="en-US" sz="1000" b="0" i="0" u="none" strike="noStrike" kern="1200" cap="none" spc="0" normalizeH="0" baseline="0" noProof="0">
                          <a:ln>
                            <a:noFill/>
                          </a:ln>
                          <a:solidFill>
                            <a:prstClr val="black"/>
                          </a:solidFill>
                          <a:effectLst/>
                          <a:uLnTx/>
                          <a:uFillTx/>
                          <a:latin typeface="+mn-lt"/>
                          <a:ea typeface="+mn-ea"/>
                          <a:cs typeface="+mn-cs"/>
                        </a:rPr>
                        <a:t>
 Putting the work in! 💪 Auch Nachmittage im Kraftraum gehören zum Trainingsprogramm unserer Damen. 🏋️ #SkiDeutschland
📷: Kevin Voigt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06/23/2022 06:12:33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34753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34753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3.3004 %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876513071"/>
                  </a:ext>
                </a:extLst>
              </a:tr>
            </a:tbl>
          </a:graphicData>
        </a:graphic>
      </p:graphicFrame>
      <p:sp>
        <p:nvSpPr>
          <p:cNvPr id="4" name="Text Placeholder 3">
            <a:extLst>
              <a:ext uri="{FF2B5EF4-FFF2-40B4-BE49-F238E27FC236}">
                <a16:creationId xmlns:a16="http://schemas.microsoft.com/office/drawing/2014/main" id="{D5DB5660-1744-4221-84F7-1AB74BCD69C1}"/>
              </a:ext>
            </a:extLst>
          </p:cNvPr>
          <p:cNvSpPr>
            <a:spLocks noGrp="1"/>
          </p:cNvSpPr>
          <p:nvPr>
            <p:ph type="body" sz="quarter" idx="14"/>
          </p:nvPr>
        </p:nvSpPr>
        <p:spPr/>
        <p:txBody>
          <a:bodyPr/>
          <a:lstStyle/>
          <a:p>
            <a:r>
              <a:rPr lang="en-US"/>
              <a:t>05/01/2022 - 05/31/2022</a:t>
            </a:r>
          </a:p>
        </p:txBody>
      </p:sp>
    </p:spTree>
    <p:extLst>
      <p:ext uri="{BB962C8B-B14F-4D97-AF65-F5344CB8AC3E}">
        <p14:creationId xmlns:p14="http://schemas.microsoft.com/office/powerpoint/2010/main" val="1153929700"/>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8C944E-B1A9-49ED-942A-39346C33BDDC}"/>
              </a:ext>
            </a:extLst>
          </p:cNvPr>
          <p:cNvSpPr>
            <a:spLocks noGrp="1"/>
          </p:cNvSpPr>
          <p:nvPr>
            <p:ph type="title"/>
          </p:nvPr>
        </p:nvSpPr>
        <p:spPr/>
        <p:txBody>
          <a:bodyPr/>
          <a:lstStyle/>
          <a:p>
            <a:r>
              <a:rPr lang="en-US"/>
              <a:t>Facebook Own Posts Table | DSV - 15 of 24</a:t>
            </a:r>
          </a:p>
        </p:txBody>
      </p:sp>
      <p:graphicFrame>
        <p:nvGraphicFramePr>
          <p:cNvPr id="5" name="Table Placeholder 4">
            <a:extLst>
              <a:ext uri="{FF2B5EF4-FFF2-40B4-BE49-F238E27FC236}">
                <a16:creationId xmlns:a16="http://schemas.microsoft.com/office/drawing/2014/main" id="{1195405C-FE07-4BF4-85E4-EC3A3E3DA67B}"/>
              </a:ext>
            </a:extLst>
          </p:cNvPr>
          <p:cNvGraphicFramePr>
            <a:graphicFrameLocks noGrp="1"/>
          </p:cNvGraphicFramePr>
          <p:nvPr>
            <p:ph type="tbl" sz="quarter" idx="13"/>
            <p:extLst>
              <p:ext uri="{D42A27DB-BD31-4B8C-83A1-F6EECF244321}">
                <p14:modId xmlns:p14="http://schemas.microsoft.com/office/powerpoint/2010/main" val="35388174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3">
                  <a:extLst>
                    <a:ext uri="{9D8B030D-6E8A-4147-A177-3AD203B41FA5}">
                      <a16:colId xmlns:a16="http://schemas.microsoft.com/office/drawing/2014/main" val="154143508"/>
                    </a:ext>
                  </a:extLst>
                </a:gridCol>
                <a:gridCol w="493776">
                  <a:extLst>
                    <a:ext uri="{9D8B030D-6E8A-4147-A177-3AD203B41FA5}">
                      <a16:colId xmlns:a16="http://schemas.microsoft.com/office/drawing/2014/main" val="930970587"/>
                    </a:ext>
                  </a:extLst>
                </a:gridCol>
                <a:gridCol w="329184">
                  <a:extLst>
                    <a:ext uri="{9D8B030D-6E8A-4147-A177-3AD203B41FA5}">
                      <a16:colId xmlns:a16="http://schemas.microsoft.com/office/drawing/2014/main" val="2848004179"/>
                    </a:ext>
                  </a:extLst>
                </a:gridCol>
                <a:gridCol w="329184">
                  <a:extLst>
                    <a:ext uri="{9D8B030D-6E8A-4147-A177-3AD203B41FA5}">
                      <a16:colId xmlns:a16="http://schemas.microsoft.com/office/drawing/2014/main" val="3931964064"/>
                    </a:ext>
                  </a:extLst>
                </a:gridCol>
                <a:gridCol w="329184">
                  <a:extLst>
                    <a:ext uri="{9D8B030D-6E8A-4147-A177-3AD203B41FA5}">
                      <a16:colId xmlns:a16="http://schemas.microsoft.com/office/drawing/2014/main" val="2948264935"/>
                    </a:ext>
                  </a:extLst>
                </a:gridCol>
                <a:gridCol w="329184">
                  <a:extLst>
                    <a:ext uri="{9D8B030D-6E8A-4147-A177-3AD203B41FA5}">
                      <a16:colId xmlns:a16="http://schemas.microsoft.com/office/drawing/2014/main" val="4182783594"/>
                    </a:ext>
                  </a:extLst>
                </a:gridCol>
                <a:gridCol w="329184">
                  <a:extLst>
                    <a:ext uri="{9D8B030D-6E8A-4147-A177-3AD203B41FA5}">
                      <a16:colId xmlns:a16="http://schemas.microsoft.com/office/drawing/2014/main" val="3339528011"/>
                    </a:ext>
                  </a:extLst>
                </a:gridCol>
                <a:gridCol w="329184">
                  <a:extLst>
                    <a:ext uri="{9D8B030D-6E8A-4147-A177-3AD203B41FA5}">
                      <a16:colId xmlns:a16="http://schemas.microsoft.com/office/drawing/2014/main" val="3954644201"/>
                    </a:ext>
                  </a:extLst>
                </a:gridCol>
                <a:gridCol w="329184">
                  <a:extLst>
                    <a:ext uri="{9D8B030D-6E8A-4147-A177-3AD203B41FA5}">
                      <a16:colId xmlns:a16="http://schemas.microsoft.com/office/drawing/2014/main" val="927282087"/>
                    </a:ext>
                  </a:extLst>
                </a:gridCol>
                <a:gridCol w="329184">
                  <a:extLst>
                    <a:ext uri="{9D8B030D-6E8A-4147-A177-3AD203B41FA5}">
                      <a16:colId xmlns:a16="http://schemas.microsoft.com/office/drawing/2014/main" val="1312079068"/>
                    </a:ext>
                  </a:extLst>
                </a:gridCol>
                <a:gridCol w="329184">
                  <a:extLst>
                    <a:ext uri="{9D8B030D-6E8A-4147-A177-3AD203B41FA5}">
                      <a16:colId xmlns:a16="http://schemas.microsoft.com/office/drawing/2014/main" val="769090633"/>
                    </a:ext>
                  </a:extLst>
                </a:gridCol>
                <a:gridCol w="329184">
                  <a:extLst>
                    <a:ext uri="{9D8B030D-6E8A-4147-A177-3AD203B41FA5}">
                      <a16:colId xmlns:a16="http://schemas.microsoft.com/office/drawing/2014/main" val="3841314864"/>
                    </a:ext>
                  </a:extLst>
                </a:gridCol>
                <a:gridCol w="329184">
                  <a:extLst>
                    <a:ext uri="{9D8B030D-6E8A-4147-A177-3AD203B41FA5}">
                      <a16:colId xmlns:a16="http://schemas.microsoft.com/office/drawing/2014/main" val="3492345405"/>
                    </a:ext>
                  </a:extLst>
                </a:gridCol>
                <a:gridCol w="329184">
                  <a:extLst>
                    <a:ext uri="{9D8B030D-6E8A-4147-A177-3AD203B41FA5}">
                      <a16:colId xmlns:a16="http://schemas.microsoft.com/office/drawing/2014/main" val="353572007"/>
                    </a:ext>
                  </a:extLst>
                </a:gridCol>
                <a:gridCol w="329184">
                  <a:extLst>
                    <a:ext uri="{9D8B030D-6E8A-4147-A177-3AD203B41FA5}">
                      <a16:colId xmlns:a16="http://schemas.microsoft.com/office/drawing/2014/main" val="3581362351"/>
                    </a:ext>
                  </a:extLst>
                </a:gridCol>
                <a:gridCol w="329184">
                  <a:extLst>
                    <a:ext uri="{9D8B030D-6E8A-4147-A177-3AD203B41FA5}">
                      <a16:colId xmlns:a16="http://schemas.microsoft.com/office/drawing/2014/main" val="765180076"/>
                    </a:ext>
                  </a:extLst>
                </a:gridCol>
                <a:gridCol w="329184">
                  <a:extLst>
                    <a:ext uri="{9D8B030D-6E8A-4147-A177-3AD203B41FA5}">
                      <a16:colId xmlns:a16="http://schemas.microsoft.com/office/drawing/2014/main" val="1070854322"/>
                    </a:ext>
                  </a:extLst>
                </a:gridCol>
                <a:gridCol w="329184">
                  <a:extLst>
                    <a:ext uri="{9D8B030D-6E8A-4147-A177-3AD203B41FA5}">
                      <a16:colId xmlns:a16="http://schemas.microsoft.com/office/drawing/2014/main" val="3439078593"/>
                    </a:ext>
                  </a:extLst>
                </a:gridCol>
                <a:gridCol w="329184">
                  <a:extLst>
                    <a:ext uri="{9D8B030D-6E8A-4147-A177-3AD203B41FA5}">
                      <a16:colId xmlns:a16="http://schemas.microsoft.com/office/drawing/2014/main" val="28537622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40511535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DSV Biathlon - 2022-05-27 08:18:00</a:t>
                      </a:r>
                      <a:r>
                        <a:rPr kumimoji="0" lang="en-US" sz="1000" b="0" i="0" u="none" strike="noStrike" kern="1200" cap="none" spc="0" normalizeH="0" baseline="0" noProof="0">
                          <a:ln>
                            <a:noFill/>
                          </a:ln>
                          <a:solidFill>
                            <a:prstClr val="black"/>
                          </a:solidFill>
                          <a:effectLst/>
                          <a:uLnTx/>
                          <a:uFillTx/>
                          <a:latin typeface="+mn-lt"/>
                          <a:ea typeface="+mn-ea"/>
                          <a:cs typeface="+mn-cs"/>
                        </a:rPr>
                        <a:t>
 Another morning's hard work! 💪 Intensives Lauf- und Schießtraining heute Morgen in der Chiemgau Arena. ⛰ #SkiDeutschland
📷: Kevin Voigt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06/23/2022 06:12:33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45708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45708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5.7780 %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980727443"/>
                  </a:ext>
                </a:extLst>
              </a:tr>
            </a:tbl>
          </a:graphicData>
        </a:graphic>
      </p:graphicFrame>
      <p:sp>
        <p:nvSpPr>
          <p:cNvPr id="4" name="Text Placeholder 3">
            <a:extLst>
              <a:ext uri="{FF2B5EF4-FFF2-40B4-BE49-F238E27FC236}">
                <a16:creationId xmlns:a16="http://schemas.microsoft.com/office/drawing/2014/main" id="{D445BE2E-D43E-4D0F-8255-440185B8C5DF}"/>
              </a:ext>
            </a:extLst>
          </p:cNvPr>
          <p:cNvSpPr>
            <a:spLocks noGrp="1"/>
          </p:cNvSpPr>
          <p:nvPr>
            <p:ph type="body" sz="quarter" idx="14"/>
          </p:nvPr>
        </p:nvSpPr>
        <p:spPr/>
        <p:txBody>
          <a:bodyPr/>
          <a:lstStyle/>
          <a:p>
            <a:r>
              <a:rPr lang="en-US"/>
              <a:t>05/01/2022 - 05/31/2022</a:t>
            </a:r>
          </a:p>
        </p:txBody>
      </p:sp>
    </p:spTree>
    <p:extLst>
      <p:ext uri="{BB962C8B-B14F-4D97-AF65-F5344CB8AC3E}">
        <p14:creationId xmlns:p14="http://schemas.microsoft.com/office/powerpoint/2010/main" val="3208093664"/>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B79EFF-8E1B-4DB2-88E5-B809ABA1565D}"/>
              </a:ext>
            </a:extLst>
          </p:cNvPr>
          <p:cNvSpPr>
            <a:spLocks noGrp="1"/>
          </p:cNvSpPr>
          <p:nvPr>
            <p:ph type="title"/>
          </p:nvPr>
        </p:nvSpPr>
        <p:spPr/>
        <p:txBody>
          <a:bodyPr/>
          <a:lstStyle/>
          <a:p>
            <a:r>
              <a:rPr lang="en-US"/>
              <a:t>Facebook Own Posts Table | DSV - 16 of 24</a:t>
            </a:r>
          </a:p>
        </p:txBody>
      </p:sp>
      <p:graphicFrame>
        <p:nvGraphicFramePr>
          <p:cNvPr id="5" name="Table Placeholder 4">
            <a:extLst>
              <a:ext uri="{FF2B5EF4-FFF2-40B4-BE49-F238E27FC236}">
                <a16:creationId xmlns:a16="http://schemas.microsoft.com/office/drawing/2014/main" id="{73462656-601B-411A-B187-C728D2D94FFF}"/>
              </a:ext>
            </a:extLst>
          </p:cNvPr>
          <p:cNvGraphicFramePr>
            <a:graphicFrameLocks noGrp="1"/>
          </p:cNvGraphicFramePr>
          <p:nvPr>
            <p:ph type="tbl" sz="quarter" idx="13"/>
            <p:extLst>
              <p:ext uri="{D42A27DB-BD31-4B8C-83A1-F6EECF244321}">
                <p14:modId xmlns:p14="http://schemas.microsoft.com/office/powerpoint/2010/main" val="35432346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3">
                  <a:extLst>
                    <a:ext uri="{9D8B030D-6E8A-4147-A177-3AD203B41FA5}">
                      <a16:colId xmlns:a16="http://schemas.microsoft.com/office/drawing/2014/main" val="2518382212"/>
                    </a:ext>
                  </a:extLst>
                </a:gridCol>
                <a:gridCol w="493776">
                  <a:extLst>
                    <a:ext uri="{9D8B030D-6E8A-4147-A177-3AD203B41FA5}">
                      <a16:colId xmlns:a16="http://schemas.microsoft.com/office/drawing/2014/main" val="2114504443"/>
                    </a:ext>
                  </a:extLst>
                </a:gridCol>
                <a:gridCol w="329184">
                  <a:extLst>
                    <a:ext uri="{9D8B030D-6E8A-4147-A177-3AD203B41FA5}">
                      <a16:colId xmlns:a16="http://schemas.microsoft.com/office/drawing/2014/main" val="3534206234"/>
                    </a:ext>
                  </a:extLst>
                </a:gridCol>
                <a:gridCol w="329184">
                  <a:extLst>
                    <a:ext uri="{9D8B030D-6E8A-4147-A177-3AD203B41FA5}">
                      <a16:colId xmlns:a16="http://schemas.microsoft.com/office/drawing/2014/main" val="1689125973"/>
                    </a:ext>
                  </a:extLst>
                </a:gridCol>
                <a:gridCol w="329184">
                  <a:extLst>
                    <a:ext uri="{9D8B030D-6E8A-4147-A177-3AD203B41FA5}">
                      <a16:colId xmlns:a16="http://schemas.microsoft.com/office/drawing/2014/main" val="1705437823"/>
                    </a:ext>
                  </a:extLst>
                </a:gridCol>
                <a:gridCol w="329184">
                  <a:extLst>
                    <a:ext uri="{9D8B030D-6E8A-4147-A177-3AD203B41FA5}">
                      <a16:colId xmlns:a16="http://schemas.microsoft.com/office/drawing/2014/main" val="1567546394"/>
                    </a:ext>
                  </a:extLst>
                </a:gridCol>
                <a:gridCol w="329184">
                  <a:extLst>
                    <a:ext uri="{9D8B030D-6E8A-4147-A177-3AD203B41FA5}">
                      <a16:colId xmlns:a16="http://schemas.microsoft.com/office/drawing/2014/main" val="3078582224"/>
                    </a:ext>
                  </a:extLst>
                </a:gridCol>
                <a:gridCol w="329184">
                  <a:extLst>
                    <a:ext uri="{9D8B030D-6E8A-4147-A177-3AD203B41FA5}">
                      <a16:colId xmlns:a16="http://schemas.microsoft.com/office/drawing/2014/main" val="2719399030"/>
                    </a:ext>
                  </a:extLst>
                </a:gridCol>
                <a:gridCol w="329184">
                  <a:extLst>
                    <a:ext uri="{9D8B030D-6E8A-4147-A177-3AD203B41FA5}">
                      <a16:colId xmlns:a16="http://schemas.microsoft.com/office/drawing/2014/main" val="647290365"/>
                    </a:ext>
                  </a:extLst>
                </a:gridCol>
                <a:gridCol w="329184">
                  <a:extLst>
                    <a:ext uri="{9D8B030D-6E8A-4147-A177-3AD203B41FA5}">
                      <a16:colId xmlns:a16="http://schemas.microsoft.com/office/drawing/2014/main" val="2724310626"/>
                    </a:ext>
                  </a:extLst>
                </a:gridCol>
                <a:gridCol w="329184">
                  <a:extLst>
                    <a:ext uri="{9D8B030D-6E8A-4147-A177-3AD203B41FA5}">
                      <a16:colId xmlns:a16="http://schemas.microsoft.com/office/drawing/2014/main" val="2925441543"/>
                    </a:ext>
                  </a:extLst>
                </a:gridCol>
                <a:gridCol w="329184">
                  <a:extLst>
                    <a:ext uri="{9D8B030D-6E8A-4147-A177-3AD203B41FA5}">
                      <a16:colId xmlns:a16="http://schemas.microsoft.com/office/drawing/2014/main" val="4033684592"/>
                    </a:ext>
                  </a:extLst>
                </a:gridCol>
                <a:gridCol w="329184">
                  <a:extLst>
                    <a:ext uri="{9D8B030D-6E8A-4147-A177-3AD203B41FA5}">
                      <a16:colId xmlns:a16="http://schemas.microsoft.com/office/drawing/2014/main" val="513497687"/>
                    </a:ext>
                  </a:extLst>
                </a:gridCol>
                <a:gridCol w="329184">
                  <a:extLst>
                    <a:ext uri="{9D8B030D-6E8A-4147-A177-3AD203B41FA5}">
                      <a16:colId xmlns:a16="http://schemas.microsoft.com/office/drawing/2014/main" val="3089647866"/>
                    </a:ext>
                  </a:extLst>
                </a:gridCol>
                <a:gridCol w="329184">
                  <a:extLst>
                    <a:ext uri="{9D8B030D-6E8A-4147-A177-3AD203B41FA5}">
                      <a16:colId xmlns:a16="http://schemas.microsoft.com/office/drawing/2014/main" val="2497938744"/>
                    </a:ext>
                  </a:extLst>
                </a:gridCol>
                <a:gridCol w="329184">
                  <a:extLst>
                    <a:ext uri="{9D8B030D-6E8A-4147-A177-3AD203B41FA5}">
                      <a16:colId xmlns:a16="http://schemas.microsoft.com/office/drawing/2014/main" val="3893042205"/>
                    </a:ext>
                  </a:extLst>
                </a:gridCol>
                <a:gridCol w="329184">
                  <a:extLst>
                    <a:ext uri="{9D8B030D-6E8A-4147-A177-3AD203B41FA5}">
                      <a16:colId xmlns:a16="http://schemas.microsoft.com/office/drawing/2014/main" val="63289167"/>
                    </a:ext>
                  </a:extLst>
                </a:gridCol>
                <a:gridCol w="329184">
                  <a:extLst>
                    <a:ext uri="{9D8B030D-6E8A-4147-A177-3AD203B41FA5}">
                      <a16:colId xmlns:a16="http://schemas.microsoft.com/office/drawing/2014/main" val="3072824103"/>
                    </a:ext>
                  </a:extLst>
                </a:gridCol>
                <a:gridCol w="329184">
                  <a:extLst>
                    <a:ext uri="{9D8B030D-6E8A-4147-A177-3AD203B41FA5}">
                      <a16:colId xmlns:a16="http://schemas.microsoft.com/office/drawing/2014/main" val="9665868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26745614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DSV Ski &amp; Berge - 2022-05-26 13:20:03</a:t>
                      </a:r>
                      <a:r>
                        <a:rPr kumimoji="0" lang="de-DE" sz="1000" b="0" i="0" u="none" strike="noStrike" kern="1200" cap="none" spc="0" normalizeH="0" baseline="0" noProof="0">
                          <a:ln>
                            <a:noFill/>
                          </a:ln>
                          <a:solidFill>
                            <a:prstClr val="black"/>
                          </a:solidFill>
                          <a:effectLst/>
                          <a:uLnTx/>
                          <a:uFillTx/>
                          <a:latin typeface="+mn-lt"/>
                          <a:ea typeface="+mn-ea"/>
                          <a:cs typeface="+mn-cs"/>
                        </a:rPr>
                        <a:t>
 Tipp für Klickpedalen-Einsteiger! 💡 Lasst die Härte der Feder zum Ein- und Ausklicken möglichst weich einstellen, um leichter rein und aus der Pedale raus zu kommen. Sobald ihr das drauf habt, könnt ihr loslegen! 😉 #SkiDeutschland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06/23/2022 06:12:32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047063209"/>
                  </a:ext>
                </a:extLst>
              </a:tr>
            </a:tbl>
          </a:graphicData>
        </a:graphic>
      </p:graphicFrame>
      <p:sp>
        <p:nvSpPr>
          <p:cNvPr id="4" name="Text Placeholder 3">
            <a:extLst>
              <a:ext uri="{FF2B5EF4-FFF2-40B4-BE49-F238E27FC236}">
                <a16:creationId xmlns:a16="http://schemas.microsoft.com/office/drawing/2014/main" id="{9F3569BA-EAF3-44B9-80D3-E33B2CF6AED7}"/>
              </a:ext>
            </a:extLst>
          </p:cNvPr>
          <p:cNvSpPr>
            <a:spLocks noGrp="1"/>
          </p:cNvSpPr>
          <p:nvPr>
            <p:ph type="body" sz="quarter" idx="14"/>
          </p:nvPr>
        </p:nvSpPr>
        <p:spPr/>
        <p:txBody>
          <a:bodyPr/>
          <a:lstStyle/>
          <a:p>
            <a:r>
              <a:rPr lang="en-US"/>
              <a:t>05/01/2022 - 05/31/2022</a:t>
            </a:r>
          </a:p>
        </p:txBody>
      </p:sp>
    </p:spTree>
    <p:extLst>
      <p:ext uri="{BB962C8B-B14F-4D97-AF65-F5344CB8AC3E}">
        <p14:creationId xmlns:p14="http://schemas.microsoft.com/office/powerpoint/2010/main" val="3901403886"/>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F0E1FC-4A54-4E0B-AD16-B210533F45C8}"/>
              </a:ext>
            </a:extLst>
          </p:cNvPr>
          <p:cNvSpPr>
            <a:spLocks noGrp="1"/>
          </p:cNvSpPr>
          <p:nvPr>
            <p:ph type="title"/>
          </p:nvPr>
        </p:nvSpPr>
        <p:spPr/>
        <p:txBody>
          <a:bodyPr/>
          <a:lstStyle/>
          <a:p>
            <a:r>
              <a:rPr lang="en-US"/>
              <a:t>Facebook Own Posts Table | DSV - 17 of 24</a:t>
            </a:r>
          </a:p>
        </p:txBody>
      </p:sp>
      <p:graphicFrame>
        <p:nvGraphicFramePr>
          <p:cNvPr id="5" name="Table Placeholder 4">
            <a:extLst>
              <a:ext uri="{FF2B5EF4-FFF2-40B4-BE49-F238E27FC236}">
                <a16:creationId xmlns:a16="http://schemas.microsoft.com/office/drawing/2014/main" id="{F1EC6AC4-75F4-4994-BBE6-632AE3B778BE}"/>
              </a:ext>
            </a:extLst>
          </p:cNvPr>
          <p:cNvGraphicFramePr>
            <a:graphicFrameLocks noGrp="1"/>
          </p:cNvGraphicFramePr>
          <p:nvPr>
            <p:ph type="tbl" sz="quarter" idx="13"/>
            <p:extLst>
              <p:ext uri="{D42A27DB-BD31-4B8C-83A1-F6EECF244321}">
                <p14:modId xmlns:p14="http://schemas.microsoft.com/office/powerpoint/2010/main" val="23634440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3">
                  <a:extLst>
                    <a:ext uri="{9D8B030D-6E8A-4147-A177-3AD203B41FA5}">
                      <a16:colId xmlns:a16="http://schemas.microsoft.com/office/drawing/2014/main" val="320694509"/>
                    </a:ext>
                  </a:extLst>
                </a:gridCol>
                <a:gridCol w="493776">
                  <a:extLst>
                    <a:ext uri="{9D8B030D-6E8A-4147-A177-3AD203B41FA5}">
                      <a16:colId xmlns:a16="http://schemas.microsoft.com/office/drawing/2014/main" val="55590010"/>
                    </a:ext>
                  </a:extLst>
                </a:gridCol>
                <a:gridCol w="329184">
                  <a:extLst>
                    <a:ext uri="{9D8B030D-6E8A-4147-A177-3AD203B41FA5}">
                      <a16:colId xmlns:a16="http://schemas.microsoft.com/office/drawing/2014/main" val="2057015757"/>
                    </a:ext>
                  </a:extLst>
                </a:gridCol>
                <a:gridCol w="329184">
                  <a:extLst>
                    <a:ext uri="{9D8B030D-6E8A-4147-A177-3AD203B41FA5}">
                      <a16:colId xmlns:a16="http://schemas.microsoft.com/office/drawing/2014/main" val="2164844051"/>
                    </a:ext>
                  </a:extLst>
                </a:gridCol>
                <a:gridCol w="329184">
                  <a:extLst>
                    <a:ext uri="{9D8B030D-6E8A-4147-A177-3AD203B41FA5}">
                      <a16:colId xmlns:a16="http://schemas.microsoft.com/office/drawing/2014/main" val="4030538409"/>
                    </a:ext>
                  </a:extLst>
                </a:gridCol>
                <a:gridCol w="329184">
                  <a:extLst>
                    <a:ext uri="{9D8B030D-6E8A-4147-A177-3AD203B41FA5}">
                      <a16:colId xmlns:a16="http://schemas.microsoft.com/office/drawing/2014/main" val="3126826758"/>
                    </a:ext>
                  </a:extLst>
                </a:gridCol>
                <a:gridCol w="329184">
                  <a:extLst>
                    <a:ext uri="{9D8B030D-6E8A-4147-A177-3AD203B41FA5}">
                      <a16:colId xmlns:a16="http://schemas.microsoft.com/office/drawing/2014/main" val="1987591808"/>
                    </a:ext>
                  </a:extLst>
                </a:gridCol>
                <a:gridCol w="329184">
                  <a:extLst>
                    <a:ext uri="{9D8B030D-6E8A-4147-A177-3AD203B41FA5}">
                      <a16:colId xmlns:a16="http://schemas.microsoft.com/office/drawing/2014/main" val="2967993685"/>
                    </a:ext>
                  </a:extLst>
                </a:gridCol>
                <a:gridCol w="329184">
                  <a:extLst>
                    <a:ext uri="{9D8B030D-6E8A-4147-A177-3AD203B41FA5}">
                      <a16:colId xmlns:a16="http://schemas.microsoft.com/office/drawing/2014/main" val="2718078166"/>
                    </a:ext>
                  </a:extLst>
                </a:gridCol>
                <a:gridCol w="329184">
                  <a:extLst>
                    <a:ext uri="{9D8B030D-6E8A-4147-A177-3AD203B41FA5}">
                      <a16:colId xmlns:a16="http://schemas.microsoft.com/office/drawing/2014/main" val="1897983967"/>
                    </a:ext>
                  </a:extLst>
                </a:gridCol>
                <a:gridCol w="329184">
                  <a:extLst>
                    <a:ext uri="{9D8B030D-6E8A-4147-A177-3AD203B41FA5}">
                      <a16:colId xmlns:a16="http://schemas.microsoft.com/office/drawing/2014/main" val="113678456"/>
                    </a:ext>
                  </a:extLst>
                </a:gridCol>
                <a:gridCol w="329184">
                  <a:extLst>
                    <a:ext uri="{9D8B030D-6E8A-4147-A177-3AD203B41FA5}">
                      <a16:colId xmlns:a16="http://schemas.microsoft.com/office/drawing/2014/main" val="3847175359"/>
                    </a:ext>
                  </a:extLst>
                </a:gridCol>
                <a:gridCol w="329184">
                  <a:extLst>
                    <a:ext uri="{9D8B030D-6E8A-4147-A177-3AD203B41FA5}">
                      <a16:colId xmlns:a16="http://schemas.microsoft.com/office/drawing/2014/main" val="217105280"/>
                    </a:ext>
                  </a:extLst>
                </a:gridCol>
                <a:gridCol w="329184">
                  <a:extLst>
                    <a:ext uri="{9D8B030D-6E8A-4147-A177-3AD203B41FA5}">
                      <a16:colId xmlns:a16="http://schemas.microsoft.com/office/drawing/2014/main" val="3069432239"/>
                    </a:ext>
                  </a:extLst>
                </a:gridCol>
                <a:gridCol w="329184">
                  <a:extLst>
                    <a:ext uri="{9D8B030D-6E8A-4147-A177-3AD203B41FA5}">
                      <a16:colId xmlns:a16="http://schemas.microsoft.com/office/drawing/2014/main" val="644910256"/>
                    </a:ext>
                  </a:extLst>
                </a:gridCol>
                <a:gridCol w="329184">
                  <a:extLst>
                    <a:ext uri="{9D8B030D-6E8A-4147-A177-3AD203B41FA5}">
                      <a16:colId xmlns:a16="http://schemas.microsoft.com/office/drawing/2014/main" val="3032487374"/>
                    </a:ext>
                  </a:extLst>
                </a:gridCol>
                <a:gridCol w="329184">
                  <a:extLst>
                    <a:ext uri="{9D8B030D-6E8A-4147-A177-3AD203B41FA5}">
                      <a16:colId xmlns:a16="http://schemas.microsoft.com/office/drawing/2014/main" val="951036683"/>
                    </a:ext>
                  </a:extLst>
                </a:gridCol>
                <a:gridCol w="329184">
                  <a:extLst>
                    <a:ext uri="{9D8B030D-6E8A-4147-A177-3AD203B41FA5}">
                      <a16:colId xmlns:a16="http://schemas.microsoft.com/office/drawing/2014/main" val="172851653"/>
                    </a:ext>
                  </a:extLst>
                </a:gridCol>
                <a:gridCol w="329184">
                  <a:extLst>
                    <a:ext uri="{9D8B030D-6E8A-4147-A177-3AD203B41FA5}">
                      <a16:colId xmlns:a16="http://schemas.microsoft.com/office/drawing/2014/main" val="6447960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19049366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DSV Biathlon - 2022-05-26 10:32:00</a:t>
                      </a:r>
                      <a:r>
                        <a:rPr kumimoji="0" lang="en-US" sz="1000" b="0" i="0" u="none" strike="noStrike" kern="1200" cap="none" spc="0" normalizeH="0" baseline="0" noProof="0">
                          <a:ln>
                            <a:noFill/>
                          </a:ln>
                          <a:solidFill>
                            <a:prstClr val="black"/>
                          </a:solidFill>
                          <a:effectLst/>
                          <a:uLnTx/>
                          <a:uFillTx/>
                          <a:latin typeface="+mn-lt"/>
                          <a:ea typeface="+mn-ea"/>
                          <a:cs typeface="+mn-cs"/>
                        </a:rPr>
                        <a:t>
 Made it to the top! ⛰ 880 Höhenmeter und 18 nasse Strümpfe später ➡️ 9 glückliche Gesichter. Worth it! 😉💪 #SkiDeutschland
📷: Kevin Voigt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06/23/2022 06:12:33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53291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53291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8.3204 %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42208373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DSV Alpin - 2022-05-26 08:12:02</a:t>
                      </a:r>
                      <a:r>
                        <a:rPr kumimoji="0" lang="en-US" sz="1000" b="0" i="0" u="none" strike="noStrike" kern="1200" cap="none" spc="0" normalizeH="0" baseline="0" noProof="0">
                          <a:ln>
                            <a:noFill/>
                          </a:ln>
                          <a:solidFill>
                            <a:prstClr val="black"/>
                          </a:solidFill>
                          <a:effectLst/>
                          <a:uLnTx/>
                          <a:uFillTx/>
                          <a:latin typeface="+mn-lt"/>
                          <a:ea typeface="+mn-ea"/>
                          <a:cs typeface="+mn-cs"/>
                        </a:rPr>
                        <a:t>
 New year of life, new luck! 🍀 Wir wünschen dir nur das Beste, Jessica! 🙌 #SkiDeutschland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06/23/2022 06:12:32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701719840"/>
                  </a:ext>
                </a:extLst>
              </a:tr>
            </a:tbl>
          </a:graphicData>
        </a:graphic>
      </p:graphicFrame>
      <p:sp>
        <p:nvSpPr>
          <p:cNvPr id="4" name="Text Placeholder 3">
            <a:extLst>
              <a:ext uri="{FF2B5EF4-FFF2-40B4-BE49-F238E27FC236}">
                <a16:creationId xmlns:a16="http://schemas.microsoft.com/office/drawing/2014/main" id="{7F1ADEA7-CADA-4BC6-AC11-DDB9A4CBCA69}"/>
              </a:ext>
            </a:extLst>
          </p:cNvPr>
          <p:cNvSpPr>
            <a:spLocks noGrp="1"/>
          </p:cNvSpPr>
          <p:nvPr>
            <p:ph type="body" sz="quarter" idx="14"/>
          </p:nvPr>
        </p:nvSpPr>
        <p:spPr/>
        <p:txBody>
          <a:bodyPr/>
          <a:lstStyle/>
          <a:p>
            <a:r>
              <a:rPr lang="en-US"/>
              <a:t>05/01/2022 - 05/31/2022</a:t>
            </a:r>
          </a:p>
        </p:txBody>
      </p:sp>
    </p:spTree>
    <p:extLst>
      <p:ext uri="{BB962C8B-B14F-4D97-AF65-F5344CB8AC3E}">
        <p14:creationId xmlns:p14="http://schemas.microsoft.com/office/powerpoint/2010/main" val="3723413007"/>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A19829-08FB-42BC-BBF5-9E83F8CDEDD0}"/>
              </a:ext>
            </a:extLst>
          </p:cNvPr>
          <p:cNvSpPr>
            <a:spLocks noGrp="1"/>
          </p:cNvSpPr>
          <p:nvPr>
            <p:ph type="title"/>
          </p:nvPr>
        </p:nvSpPr>
        <p:spPr/>
        <p:txBody>
          <a:bodyPr/>
          <a:lstStyle/>
          <a:p>
            <a:r>
              <a:rPr lang="en-US"/>
              <a:t>Facebook Own Posts Table | DSV - 18 of 24</a:t>
            </a:r>
          </a:p>
        </p:txBody>
      </p:sp>
      <p:graphicFrame>
        <p:nvGraphicFramePr>
          <p:cNvPr id="5" name="Table Placeholder 4">
            <a:extLst>
              <a:ext uri="{FF2B5EF4-FFF2-40B4-BE49-F238E27FC236}">
                <a16:creationId xmlns:a16="http://schemas.microsoft.com/office/drawing/2014/main" id="{F5FC2BFB-51C4-4862-B71C-C08000169F52}"/>
              </a:ext>
            </a:extLst>
          </p:cNvPr>
          <p:cNvGraphicFramePr>
            <a:graphicFrameLocks noGrp="1"/>
          </p:cNvGraphicFramePr>
          <p:nvPr>
            <p:ph type="tbl" sz="quarter" idx="13"/>
            <p:extLst>
              <p:ext uri="{D42A27DB-BD31-4B8C-83A1-F6EECF244321}">
                <p14:modId xmlns:p14="http://schemas.microsoft.com/office/powerpoint/2010/main" val="6995909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3">
                  <a:extLst>
                    <a:ext uri="{9D8B030D-6E8A-4147-A177-3AD203B41FA5}">
                      <a16:colId xmlns:a16="http://schemas.microsoft.com/office/drawing/2014/main" val="3218306508"/>
                    </a:ext>
                  </a:extLst>
                </a:gridCol>
                <a:gridCol w="493776">
                  <a:extLst>
                    <a:ext uri="{9D8B030D-6E8A-4147-A177-3AD203B41FA5}">
                      <a16:colId xmlns:a16="http://schemas.microsoft.com/office/drawing/2014/main" val="3951868819"/>
                    </a:ext>
                  </a:extLst>
                </a:gridCol>
                <a:gridCol w="329184">
                  <a:extLst>
                    <a:ext uri="{9D8B030D-6E8A-4147-A177-3AD203B41FA5}">
                      <a16:colId xmlns:a16="http://schemas.microsoft.com/office/drawing/2014/main" val="2690078336"/>
                    </a:ext>
                  </a:extLst>
                </a:gridCol>
                <a:gridCol w="329184">
                  <a:extLst>
                    <a:ext uri="{9D8B030D-6E8A-4147-A177-3AD203B41FA5}">
                      <a16:colId xmlns:a16="http://schemas.microsoft.com/office/drawing/2014/main" val="2804598287"/>
                    </a:ext>
                  </a:extLst>
                </a:gridCol>
                <a:gridCol w="329184">
                  <a:extLst>
                    <a:ext uri="{9D8B030D-6E8A-4147-A177-3AD203B41FA5}">
                      <a16:colId xmlns:a16="http://schemas.microsoft.com/office/drawing/2014/main" val="512726770"/>
                    </a:ext>
                  </a:extLst>
                </a:gridCol>
                <a:gridCol w="329184">
                  <a:extLst>
                    <a:ext uri="{9D8B030D-6E8A-4147-A177-3AD203B41FA5}">
                      <a16:colId xmlns:a16="http://schemas.microsoft.com/office/drawing/2014/main" val="830364410"/>
                    </a:ext>
                  </a:extLst>
                </a:gridCol>
                <a:gridCol w="329184">
                  <a:extLst>
                    <a:ext uri="{9D8B030D-6E8A-4147-A177-3AD203B41FA5}">
                      <a16:colId xmlns:a16="http://schemas.microsoft.com/office/drawing/2014/main" val="522684327"/>
                    </a:ext>
                  </a:extLst>
                </a:gridCol>
                <a:gridCol w="329184">
                  <a:extLst>
                    <a:ext uri="{9D8B030D-6E8A-4147-A177-3AD203B41FA5}">
                      <a16:colId xmlns:a16="http://schemas.microsoft.com/office/drawing/2014/main" val="1246923383"/>
                    </a:ext>
                  </a:extLst>
                </a:gridCol>
                <a:gridCol w="329184">
                  <a:extLst>
                    <a:ext uri="{9D8B030D-6E8A-4147-A177-3AD203B41FA5}">
                      <a16:colId xmlns:a16="http://schemas.microsoft.com/office/drawing/2014/main" val="2693622734"/>
                    </a:ext>
                  </a:extLst>
                </a:gridCol>
                <a:gridCol w="329184">
                  <a:extLst>
                    <a:ext uri="{9D8B030D-6E8A-4147-A177-3AD203B41FA5}">
                      <a16:colId xmlns:a16="http://schemas.microsoft.com/office/drawing/2014/main" val="1812619061"/>
                    </a:ext>
                  </a:extLst>
                </a:gridCol>
                <a:gridCol w="329184">
                  <a:extLst>
                    <a:ext uri="{9D8B030D-6E8A-4147-A177-3AD203B41FA5}">
                      <a16:colId xmlns:a16="http://schemas.microsoft.com/office/drawing/2014/main" val="3662849853"/>
                    </a:ext>
                  </a:extLst>
                </a:gridCol>
                <a:gridCol w="329184">
                  <a:extLst>
                    <a:ext uri="{9D8B030D-6E8A-4147-A177-3AD203B41FA5}">
                      <a16:colId xmlns:a16="http://schemas.microsoft.com/office/drawing/2014/main" val="2301245262"/>
                    </a:ext>
                  </a:extLst>
                </a:gridCol>
                <a:gridCol w="329184">
                  <a:extLst>
                    <a:ext uri="{9D8B030D-6E8A-4147-A177-3AD203B41FA5}">
                      <a16:colId xmlns:a16="http://schemas.microsoft.com/office/drawing/2014/main" val="4181173112"/>
                    </a:ext>
                  </a:extLst>
                </a:gridCol>
                <a:gridCol w="329184">
                  <a:extLst>
                    <a:ext uri="{9D8B030D-6E8A-4147-A177-3AD203B41FA5}">
                      <a16:colId xmlns:a16="http://schemas.microsoft.com/office/drawing/2014/main" val="4119729215"/>
                    </a:ext>
                  </a:extLst>
                </a:gridCol>
                <a:gridCol w="329184">
                  <a:extLst>
                    <a:ext uri="{9D8B030D-6E8A-4147-A177-3AD203B41FA5}">
                      <a16:colId xmlns:a16="http://schemas.microsoft.com/office/drawing/2014/main" val="846517355"/>
                    </a:ext>
                  </a:extLst>
                </a:gridCol>
                <a:gridCol w="329184">
                  <a:extLst>
                    <a:ext uri="{9D8B030D-6E8A-4147-A177-3AD203B41FA5}">
                      <a16:colId xmlns:a16="http://schemas.microsoft.com/office/drawing/2014/main" val="1627148778"/>
                    </a:ext>
                  </a:extLst>
                </a:gridCol>
                <a:gridCol w="329184">
                  <a:extLst>
                    <a:ext uri="{9D8B030D-6E8A-4147-A177-3AD203B41FA5}">
                      <a16:colId xmlns:a16="http://schemas.microsoft.com/office/drawing/2014/main" val="1645626210"/>
                    </a:ext>
                  </a:extLst>
                </a:gridCol>
                <a:gridCol w="329184">
                  <a:extLst>
                    <a:ext uri="{9D8B030D-6E8A-4147-A177-3AD203B41FA5}">
                      <a16:colId xmlns:a16="http://schemas.microsoft.com/office/drawing/2014/main" val="2264586747"/>
                    </a:ext>
                  </a:extLst>
                </a:gridCol>
                <a:gridCol w="329184">
                  <a:extLst>
                    <a:ext uri="{9D8B030D-6E8A-4147-A177-3AD203B41FA5}">
                      <a16:colId xmlns:a16="http://schemas.microsoft.com/office/drawing/2014/main" val="6854042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38533433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DSV Alpin - 2022-05-26 05:11:01</a:t>
                      </a:r>
                      <a:r>
                        <a:rPr kumimoji="0" lang="de-DE" sz="1000" b="0" i="0" u="none" strike="noStrike" kern="1200" cap="none" spc="0" normalizeH="0" baseline="0" noProof="0">
                          <a:ln>
                            <a:noFill/>
                          </a:ln>
                          <a:solidFill>
                            <a:prstClr val="black"/>
                          </a:solidFill>
                          <a:effectLst/>
                          <a:uLnTx/>
                          <a:uFillTx/>
                          <a:latin typeface="+mn-lt"/>
                          <a:ea typeface="+mn-ea"/>
                          <a:cs typeface="+mn-cs"/>
                        </a:rPr>
                        <a:t>
 No World Championship for us! ❌ Der FIS-Kongress hat die Alpine Ski-WM 2027 an Crans Montana vergeben. Garmisch-Partenkirchen, die sich gemeinsam mit uns zum zweiten Mal für die Ausrichtung der Titelkämpfe beworben hatten, geht damit erneut leer aus. Die Enttäuschung ist riesig. 😞 #SkiDeutschland 
Mehr Infos zur Entscheidung: ➡️ https://bit.ly/3NAIsXl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06/23/2022 06:12:32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31169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31169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5.2167 %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431786788"/>
                  </a:ext>
                </a:extLst>
              </a:tr>
            </a:tbl>
          </a:graphicData>
        </a:graphic>
      </p:graphicFrame>
      <p:sp>
        <p:nvSpPr>
          <p:cNvPr id="4" name="Text Placeholder 3">
            <a:extLst>
              <a:ext uri="{FF2B5EF4-FFF2-40B4-BE49-F238E27FC236}">
                <a16:creationId xmlns:a16="http://schemas.microsoft.com/office/drawing/2014/main" id="{BDAFCF09-7BEA-4FCF-A7A2-B0046F8CC3EC}"/>
              </a:ext>
            </a:extLst>
          </p:cNvPr>
          <p:cNvSpPr>
            <a:spLocks noGrp="1"/>
          </p:cNvSpPr>
          <p:nvPr>
            <p:ph type="body" sz="quarter" idx="14"/>
          </p:nvPr>
        </p:nvSpPr>
        <p:spPr/>
        <p:txBody>
          <a:bodyPr/>
          <a:lstStyle/>
          <a:p>
            <a:r>
              <a:rPr lang="en-US"/>
              <a:t>05/01/2022 - 05/31/2022</a:t>
            </a:r>
          </a:p>
        </p:txBody>
      </p:sp>
    </p:spTree>
    <p:extLst>
      <p:ext uri="{BB962C8B-B14F-4D97-AF65-F5344CB8AC3E}">
        <p14:creationId xmlns:p14="http://schemas.microsoft.com/office/powerpoint/2010/main" val="3468401518"/>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146AE8-787D-4CF4-B5F8-90961095E44A}"/>
              </a:ext>
            </a:extLst>
          </p:cNvPr>
          <p:cNvSpPr>
            <a:spLocks noGrp="1"/>
          </p:cNvSpPr>
          <p:nvPr>
            <p:ph type="title"/>
          </p:nvPr>
        </p:nvSpPr>
        <p:spPr/>
        <p:txBody>
          <a:bodyPr/>
          <a:lstStyle/>
          <a:p>
            <a:r>
              <a:rPr lang="en-US"/>
              <a:t>Facebook Own Posts Table | DSV - 19 of 24</a:t>
            </a:r>
          </a:p>
        </p:txBody>
      </p:sp>
      <p:graphicFrame>
        <p:nvGraphicFramePr>
          <p:cNvPr id="5" name="Table Placeholder 4">
            <a:extLst>
              <a:ext uri="{FF2B5EF4-FFF2-40B4-BE49-F238E27FC236}">
                <a16:creationId xmlns:a16="http://schemas.microsoft.com/office/drawing/2014/main" id="{EF113512-560A-4DCD-A954-E8F53088AC5C}"/>
              </a:ext>
            </a:extLst>
          </p:cNvPr>
          <p:cNvGraphicFramePr>
            <a:graphicFrameLocks noGrp="1"/>
          </p:cNvGraphicFramePr>
          <p:nvPr>
            <p:ph type="tbl" sz="quarter" idx="13"/>
            <p:extLst>
              <p:ext uri="{D42A27DB-BD31-4B8C-83A1-F6EECF244321}">
                <p14:modId xmlns:p14="http://schemas.microsoft.com/office/powerpoint/2010/main" val="29296256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3">
                  <a:extLst>
                    <a:ext uri="{9D8B030D-6E8A-4147-A177-3AD203B41FA5}">
                      <a16:colId xmlns:a16="http://schemas.microsoft.com/office/drawing/2014/main" val="3915448357"/>
                    </a:ext>
                  </a:extLst>
                </a:gridCol>
                <a:gridCol w="493776">
                  <a:extLst>
                    <a:ext uri="{9D8B030D-6E8A-4147-A177-3AD203B41FA5}">
                      <a16:colId xmlns:a16="http://schemas.microsoft.com/office/drawing/2014/main" val="3834771796"/>
                    </a:ext>
                  </a:extLst>
                </a:gridCol>
                <a:gridCol w="329184">
                  <a:extLst>
                    <a:ext uri="{9D8B030D-6E8A-4147-A177-3AD203B41FA5}">
                      <a16:colId xmlns:a16="http://schemas.microsoft.com/office/drawing/2014/main" val="1353370308"/>
                    </a:ext>
                  </a:extLst>
                </a:gridCol>
                <a:gridCol w="329184">
                  <a:extLst>
                    <a:ext uri="{9D8B030D-6E8A-4147-A177-3AD203B41FA5}">
                      <a16:colId xmlns:a16="http://schemas.microsoft.com/office/drawing/2014/main" val="851836625"/>
                    </a:ext>
                  </a:extLst>
                </a:gridCol>
                <a:gridCol w="329184">
                  <a:extLst>
                    <a:ext uri="{9D8B030D-6E8A-4147-A177-3AD203B41FA5}">
                      <a16:colId xmlns:a16="http://schemas.microsoft.com/office/drawing/2014/main" val="1973844630"/>
                    </a:ext>
                  </a:extLst>
                </a:gridCol>
                <a:gridCol w="329184">
                  <a:extLst>
                    <a:ext uri="{9D8B030D-6E8A-4147-A177-3AD203B41FA5}">
                      <a16:colId xmlns:a16="http://schemas.microsoft.com/office/drawing/2014/main" val="3418441711"/>
                    </a:ext>
                  </a:extLst>
                </a:gridCol>
                <a:gridCol w="329184">
                  <a:extLst>
                    <a:ext uri="{9D8B030D-6E8A-4147-A177-3AD203B41FA5}">
                      <a16:colId xmlns:a16="http://schemas.microsoft.com/office/drawing/2014/main" val="3092850797"/>
                    </a:ext>
                  </a:extLst>
                </a:gridCol>
                <a:gridCol w="329184">
                  <a:extLst>
                    <a:ext uri="{9D8B030D-6E8A-4147-A177-3AD203B41FA5}">
                      <a16:colId xmlns:a16="http://schemas.microsoft.com/office/drawing/2014/main" val="1751963027"/>
                    </a:ext>
                  </a:extLst>
                </a:gridCol>
                <a:gridCol w="329184">
                  <a:extLst>
                    <a:ext uri="{9D8B030D-6E8A-4147-A177-3AD203B41FA5}">
                      <a16:colId xmlns:a16="http://schemas.microsoft.com/office/drawing/2014/main" val="3482064669"/>
                    </a:ext>
                  </a:extLst>
                </a:gridCol>
                <a:gridCol w="329184">
                  <a:extLst>
                    <a:ext uri="{9D8B030D-6E8A-4147-A177-3AD203B41FA5}">
                      <a16:colId xmlns:a16="http://schemas.microsoft.com/office/drawing/2014/main" val="2734743643"/>
                    </a:ext>
                  </a:extLst>
                </a:gridCol>
                <a:gridCol w="329184">
                  <a:extLst>
                    <a:ext uri="{9D8B030D-6E8A-4147-A177-3AD203B41FA5}">
                      <a16:colId xmlns:a16="http://schemas.microsoft.com/office/drawing/2014/main" val="2243392345"/>
                    </a:ext>
                  </a:extLst>
                </a:gridCol>
                <a:gridCol w="329184">
                  <a:extLst>
                    <a:ext uri="{9D8B030D-6E8A-4147-A177-3AD203B41FA5}">
                      <a16:colId xmlns:a16="http://schemas.microsoft.com/office/drawing/2014/main" val="536951625"/>
                    </a:ext>
                  </a:extLst>
                </a:gridCol>
                <a:gridCol w="329184">
                  <a:extLst>
                    <a:ext uri="{9D8B030D-6E8A-4147-A177-3AD203B41FA5}">
                      <a16:colId xmlns:a16="http://schemas.microsoft.com/office/drawing/2014/main" val="1752343951"/>
                    </a:ext>
                  </a:extLst>
                </a:gridCol>
                <a:gridCol w="329184">
                  <a:extLst>
                    <a:ext uri="{9D8B030D-6E8A-4147-A177-3AD203B41FA5}">
                      <a16:colId xmlns:a16="http://schemas.microsoft.com/office/drawing/2014/main" val="3493192482"/>
                    </a:ext>
                  </a:extLst>
                </a:gridCol>
                <a:gridCol w="329184">
                  <a:extLst>
                    <a:ext uri="{9D8B030D-6E8A-4147-A177-3AD203B41FA5}">
                      <a16:colId xmlns:a16="http://schemas.microsoft.com/office/drawing/2014/main" val="2661090021"/>
                    </a:ext>
                  </a:extLst>
                </a:gridCol>
                <a:gridCol w="329184">
                  <a:extLst>
                    <a:ext uri="{9D8B030D-6E8A-4147-A177-3AD203B41FA5}">
                      <a16:colId xmlns:a16="http://schemas.microsoft.com/office/drawing/2014/main" val="2448404639"/>
                    </a:ext>
                  </a:extLst>
                </a:gridCol>
                <a:gridCol w="329184">
                  <a:extLst>
                    <a:ext uri="{9D8B030D-6E8A-4147-A177-3AD203B41FA5}">
                      <a16:colId xmlns:a16="http://schemas.microsoft.com/office/drawing/2014/main" val="1574509818"/>
                    </a:ext>
                  </a:extLst>
                </a:gridCol>
                <a:gridCol w="329184">
                  <a:extLst>
                    <a:ext uri="{9D8B030D-6E8A-4147-A177-3AD203B41FA5}">
                      <a16:colId xmlns:a16="http://schemas.microsoft.com/office/drawing/2014/main" val="4012528421"/>
                    </a:ext>
                  </a:extLst>
                </a:gridCol>
                <a:gridCol w="329184">
                  <a:extLst>
                    <a:ext uri="{9D8B030D-6E8A-4147-A177-3AD203B41FA5}">
                      <a16:colId xmlns:a16="http://schemas.microsoft.com/office/drawing/2014/main" val="41805359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19765543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DSV Nordisch - 2022-05-25 17:26:30</a:t>
                      </a:r>
                      <a:r>
                        <a:rPr kumimoji="0" lang="de-DE" sz="1000" b="0" i="0" u="none" strike="noStrike" kern="1200" cap="none" spc="0" normalizeH="0" baseline="0" noProof="0">
                          <a:ln>
                            <a:noFill/>
                          </a:ln>
                          <a:solidFill>
                            <a:prstClr val="black"/>
                          </a:solidFill>
                          <a:effectLst/>
                          <a:uLnTx/>
                          <a:uFillTx/>
                          <a:latin typeface="+mn-lt"/>
                          <a:ea typeface="+mn-ea"/>
                          <a:cs typeface="+mn-cs"/>
                        </a:rPr>
                        <a:t>
 It's coming home! 🇩🇪 Oberstdorf wird Austragungsort der Skiflug-WM 2026. Das Council des Internationalen Skiverbandes FIS hat der südlichsten Gemeinde Deutschlands erwartungsgemäß und zum insgesamt siebten Mal das Mandat für die Austragung der Titelkämpfe erteilt. Unsere Vorfreude ist riesig! 🙌 #SkiDeutschland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06/23/2022 06:12:30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23818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23818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3.7493 %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408902507"/>
                  </a:ext>
                </a:extLst>
              </a:tr>
            </a:tbl>
          </a:graphicData>
        </a:graphic>
      </p:graphicFrame>
      <p:sp>
        <p:nvSpPr>
          <p:cNvPr id="4" name="Text Placeholder 3">
            <a:extLst>
              <a:ext uri="{FF2B5EF4-FFF2-40B4-BE49-F238E27FC236}">
                <a16:creationId xmlns:a16="http://schemas.microsoft.com/office/drawing/2014/main" id="{FAF50518-FA19-4BFD-863A-E6A200783BE0}"/>
              </a:ext>
            </a:extLst>
          </p:cNvPr>
          <p:cNvSpPr>
            <a:spLocks noGrp="1"/>
          </p:cNvSpPr>
          <p:nvPr>
            <p:ph type="body" sz="quarter" idx="14"/>
          </p:nvPr>
        </p:nvSpPr>
        <p:spPr/>
        <p:txBody>
          <a:bodyPr/>
          <a:lstStyle/>
          <a:p>
            <a:r>
              <a:rPr lang="en-US"/>
              <a:t>05/01/2022 - 05/31/2022</a:t>
            </a:r>
          </a:p>
        </p:txBody>
      </p:sp>
    </p:spTree>
    <p:extLst>
      <p:ext uri="{BB962C8B-B14F-4D97-AF65-F5344CB8AC3E}">
        <p14:creationId xmlns:p14="http://schemas.microsoft.com/office/powerpoint/2010/main" val="2107997551"/>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5B1AD3-813A-4D6D-839B-2C340AEAD376}"/>
              </a:ext>
            </a:extLst>
          </p:cNvPr>
          <p:cNvSpPr>
            <a:spLocks noGrp="1"/>
          </p:cNvSpPr>
          <p:nvPr>
            <p:ph type="title"/>
          </p:nvPr>
        </p:nvSpPr>
        <p:spPr/>
        <p:txBody>
          <a:bodyPr/>
          <a:lstStyle/>
          <a:p>
            <a:r>
              <a:rPr lang="en-US"/>
              <a:t>Facebook Own Posts Table | DSV - 20 of 24</a:t>
            </a:r>
          </a:p>
        </p:txBody>
      </p:sp>
      <p:graphicFrame>
        <p:nvGraphicFramePr>
          <p:cNvPr id="5" name="Table Placeholder 4">
            <a:extLst>
              <a:ext uri="{FF2B5EF4-FFF2-40B4-BE49-F238E27FC236}">
                <a16:creationId xmlns:a16="http://schemas.microsoft.com/office/drawing/2014/main" id="{E2D6BDCC-C3E2-4643-B9DE-FC6D08F832F6}"/>
              </a:ext>
            </a:extLst>
          </p:cNvPr>
          <p:cNvGraphicFramePr>
            <a:graphicFrameLocks noGrp="1"/>
          </p:cNvGraphicFramePr>
          <p:nvPr>
            <p:ph type="tbl" sz="quarter" idx="13"/>
            <p:extLst>
              <p:ext uri="{D42A27DB-BD31-4B8C-83A1-F6EECF244321}">
                <p14:modId xmlns:p14="http://schemas.microsoft.com/office/powerpoint/2010/main" val="32996711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3">
                  <a:extLst>
                    <a:ext uri="{9D8B030D-6E8A-4147-A177-3AD203B41FA5}">
                      <a16:colId xmlns:a16="http://schemas.microsoft.com/office/drawing/2014/main" val="33926941"/>
                    </a:ext>
                  </a:extLst>
                </a:gridCol>
                <a:gridCol w="493776">
                  <a:extLst>
                    <a:ext uri="{9D8B030D-6E8A-4147-A177-3AD203B41FA5}">
                      <a16:colId xmlns:a16="http://schemas.microsoft.com/office/drawing/2014/main" val="3783901004"/>
                    </a:ext>
                  </a:extLst>
                </a:gridCol>
                <a:gridCol w="329184">
                  <a:extLst>
                    <a:ext uri="{9D8B030D-6E8A-4147-A177-3AD203B41FA5}">
                      <a16:colId xmlns:a16="http://schemas.microsoft.com/office/drawing/2014/main" val="355809669"/>
                    </a:ext>
                  </a:extLst>
                </a:gridCol>
                <a:gridCol w="329184">
                  <a:extLst>
                    <a:ext uri="{9D8B030D-6E8A-4147-A177-3AD203B41FA5}">
                      <a16:colId xmlns:a16="http://schemas.microsoft.com/office/drawing/2014/main" val="3890084929"/>
                    </a:ext>
                  </a:extLst>
                </a:gridCol>
                <a:gridCol w="329184">
                  <a:extLst>
                    <a:ext uri="{9D8B030D-6E8A-4147-A177-3AD203B41FA5}">
                      <a16:colId xmlns:a16="http://schemas.microsoft.com/office/drawing/2014/main" val="3007476151"/>
                    </a:ext>
                  </a:extLst>
                </a:gridCol>
                <a:gridCol w="329184">
                  <a:extLst>
                    <a:ext uri="{9D8B030D-6E8A-4147-A177-3AD203B41FA5}">
                      <a16:colId xmlns:a16="http://schemas.microsoft.com/office/drawing/2014/main" val="2688082910"/>
                    </a:ext>
                  </a:extLst>
                </a:gridCol>
                <a:gridCol w="329184">
                  <a:extLst>
                    <a:ext uri="{9D8B030D-6E8A-4147-A177-3AD203B41FA5}">
                      <a16:colId xmlns:a16="http://schemas.microsoft.com/office/drawing/2014/main" val="398265108"/>
                    </a:ext>
                  </a:extLst>
                </a:gridCol>
                <a:gridCol w="329184">
                  <a:extLst>
                    <a:ext uri="{9D8B030D-6E8A-4147-A177-3AD203B41FA5}">
                      <a16:colId xmlns:a16="http://schemas.microsoft.com/office/drawing/2014/main" val="3360793993"/>
                    </a:ext>
                  </a:extLst>
                </a:gridCol>
                <a:gridCol w="329184">
                  <a:extLst>
                    <a:ext uri="{9D8B030D-6E8A-4147-A177-3AD203B41FA5}">
                      <a16:colId xmlns:a16="http://schemas.microsoft.com/office/drawing/2014/main" val="955848302"/>
                    </a:ext>
                  </a:extLst>
                </a:gridCol>
                <a:gridCol w="329184">
                  <a:extLst>
                    <a:ext uri="{9D8B030D-6E8A-4147-A177-3AD203B41FA5}">
                      <a16:colId xmlns:a16="http://schemas.microsoft.com/office/drawing/2014/main" val="3862199116"/>
                    </a:ext>
                  </a:extLst>
                </a:gridCol>
                <a:gridCol w="329184">
                  <a:extLst>
                    <a:ext uri="{9D8B030D-6E8A-4147-A177-3AD203B41FA5}">
                      <a16:colId xmlns:a16="http://schemas.microsoft.com/office/drawing/2014/main" val="3617171655"/>
                    </a:ext>
                  </a:extLst>
                </a:gridCol>
                <a:gridCol w="329184">
                  <a:extLst>
                    <a:ext uri="{9D8B030D-6E8A-4147-A177-3AD203B41FA5}">
                      <a16:colId xmlns:a16="http://schemas.microsoft.com/office/drawing/2014/main" val="783229300"/>
                    </a:ext>
                  </a:extLst>
                </a:gridCol>
                <a:gridCol w="329184">
                  <a:extLst>
                    <a:ext uri="{9D8B030D-6E8A-4147-A177-3AD203B41FA5}">
                      <a16:colId xmlns:a16="http://schemas.microsoft.com/office/drawing/2014/main" val="391373575"/>
                    </a:ext>
                  </a:extLst>
                </a:gridCol>
                <a:gridCol w="329184">
                  <a:extLst>
                    <a:ext uri="{9D8B030D-6E8A-4147-A177-3AD203B41FA5}">
                      <a16:colId xmlns:a16="http://schemas.microsoft.com/office/drawing/2014/main" val="3136484823"/>
                    </a:ext>
                  </a:extLst>
                </a:gridCol>
                <a:gridCol w="329184">
                  <a:extLst>
                    <a:ext uri="{9D8B030D-6E8A-4147-A177-3AD203B41FA5}">
                      <a16:colId xmlns:a16="http://schemas.microsoft.com/office/drawing/2014/main" val="2712532483"/>
                    </a:ext>
                  </a:extLst>
                </a:gridCol>
                <a:gridCol w="329184">
                  <a:extLst>
                    <a:ext uri="{9D8B030D-6E8A-4147-A177-3AD203B41FA5}">
                      <a16:colId xmlns:a16="http://schemas.microsoft.com/office/drawing/2014/main" val="281302477"/>
                    </a:ext>
                  </a:extLst>
                </a:gridCol>
                <a:gridCol w="329184">
                  <a:extLst>
                    <a:ext uri="{9D8B030D-6E8A-4147-A177-3AD203B41FA5}">
                      <a16:colId xmlns:a16="http://schemas.microsoft.com/office/drawing/2014/main" val="2218803996"/>
                    </a:ext>
                  </a:extLst>
                </a:gridCol>
                <a:gridCol w="329184">
                  <a:extLst>
                    <a:ext uri="{9D8B030D-6E8A-4147-A177-3AD203B41FA5}">
                      <a16:colId xmlns:a16="http://schemas.microsoft.com/office/drawing/2014/main" val="1254728427"/>
                    </a:ext>
                  </a:extLst>
                </a:gridCol>
                <a:gridCol w="329184">
                  <a:extLst>
                    <a:ext uri="{9D8B030D-6E8A-4147-A177-3AD203B41FA5}">
                      <a16:colId xmlns:a16="http://schemas.microsoft.com/office/drawing/2014/main" val="36254451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31319171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DSV Biathlon - 2022-05-25 16:11:00</a:t>
                      </a:r>
                      <a:r>
                        <a:rPr kumimoji="0" lang="en-US" sz="1000" b="0" i="0" u="none" strike="noStrike" kern="1200" cap="none" spc="0" normalizeH="0" baseline="0" noProof="0">
                          <a:ln>
                            <a:noFill/>
                          </a:ln>
                          <a:solidFill>
                            <a:prstClr val="black"/>
                          </a:solidFill>
                          <a:effectLst/>
                          <a:uLnTx/>
                          <a:uFillTx/>
                          <a:latin typeface="+mn-lt"/>
                          <a:ea typeface="+mn-ea"/>
                          <a:cs typeface="+mn-cs"/>
                        </a:rPr>
                        <a:t>
 Ending the day right! 💪 Eine Doppelstockeinheit mit Technikanalyse beendet unseren nächsten Lehrgangstag in Ruhpolding. ⛰ #SkiDeutschland 
📷: Kevin Voigt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06/23/2022 06:12:33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40979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40979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4.6926 %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571952631"/>
                  </a:ext>
                </a:extLst>
              </a:tr>
            </a:tbl>
          </a:graphicData>
        </a:graphic>
      </p:graphicFrame>
      <p:sp>
        <p:nvSpPr>
          <p:cNvPr id="4" name="Text Placeholder 3">
            <a:extLst>
              <a:ext uri="{FF2B5EF4-FFF2-40B4-BE49-F238E27FC236}">
                <a16:creationId xmlns:a16="http://schemas.microsoft.com/office/drawing/2014/main" id="{E921398F-9656-4AFE-BD1E-EF356B68495B}"/>
              </a:ext>
            </a:extLst>
          </p:cNvPr>
          <p:cNvSpPr>
            <a:spLocks noGrp="1"/>
          </p:cNvSpPr>
          <p:nvPr>
            <p:ph type="body" sz="quarter" idx="14"/>
          </p:nvPr>
        </p:nvSpPr>
        <p:spPr/>
        <p:txBody>
          <a:bodyPr/>
          <a:lstStyle/>
          <a:p>
            <a:r>
              <a:rPr lang="en-US"/>
              <a:t>05/01/2022 - 05/31/2022</a:t>
            </a:r>
          </a:p>
        </p:txBody>
      </p:sp>
    </p:spTree>
    <p:extLst>
      <p:ext uri="{BB962C8B-B14F-4D97-AF65-F5344CB8AC3E}">
        <p14:creationId xmlns:p14="http://schemas.microsoft.com/office/powerpoint/2010/main" val="281092031"/>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A5B3A5-8363-4AAA-BE51-97DA8184024D}"/>
              </a:ext>
            </a:extLst>
          </p:cNvPr>
          <p:cNvSpPr>
            <a:spLocks noGrp="1"/>
          </p:cNvSpPr>
          <p:nvPr>
            <p:ph type="title"/>
          </p:nvPr>
        </p:nvSpPr>
        <p:spPr/>
        <p:txBody>
          <a:bodyPr/>
          <a:lstStyle/>
          <a:p>
            <a:r>
              <a:rPr lang="en-US"/>
              <a:t>Facebook Own Posts Table | DSV - 21 of 24</a:t>
            </a:r>
          </a:p>
        </p:txBody>
      </p:sp>
      <p:graphicFrame>
        <p:nvGraphicFramePr>
          <p:cNvPr id="5" name="Table Placeholder 4">
            <a:extLst>
              <a:ext uri="{FF2B5EF4-FFF2-40B4-BE49-F238E27FC236}">
                <a16:creationId xmlns:a16="http://schemas.microsoft.com/office/drawing/2014/main" id="{A1863A0E-DED9-4902-9D2D-34003770AE6D}"/>
              </a:ext>
            </a:extLst>
          </p:cNvPr>
          <p:cNvGraphicFramePr>
            <a:graphicFrameLocks noGrp="1"/>
          </p:cNvGraphicFramePr>
          <p:nvPr>
            <p:ph type="tbl" sz="quarter" idx="13"/>
            <p:extLst>
              <p:ext uri="{D42A27DB-BD31-4B8C-83A1-F6EECF244321}">
                <p14:modId xmlns:p14="http://schemas.microsoft.com/office/powerpoint/2010/main" val="10079837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3">
                  <a:extLst>
                    <a:ext uri="{9D8B030D-6E8A-4147-A177-3AD203B41FA5}">
                      <a16:colId xmlns:a16="http://schemas.microsoft.com/office/drawing/2014/main" val="1187171994"/>
                    </a:ext>
                  </a:extLst>
                </a:gridCol>
                <a:gridCol w="493776">
                  <a:extLst>
                    <a:ext uri="{9D8B030D-6E8A-4147-A177-3AD203B41FA5}">
                      <a16:colId xmlns:a16="http://schemas.microsoft.com/office/drawing/2014/main" val="2508613529"/>
                    </a:ext>
                  </a:extLst>
                </a:gridCol>
                <a:gridCol w="329184">
                  <a:extLst>
                    <a:ext uri="{9D8B030D-6E8A-4147-A177-3AD203B41FA5}">
                      <a16:colId xmlns:a16="http://schemas.microsoft.com/office/drawing/2014/main" val="3387796002"/>
                    </a:ext>
                  </a:extLst>
                </a:gridCol>
                <a:gridCol w="329184">
                  <a:extLst>
                    <a:ext uri="{9D8B030D-6E8A-4147-A177-3AD203B41FA5}">
                      <a16:colId xmlns:a16="http://schemas.microsoft.com/office/drawing/2014/main" val="2751275352"/>
                    </a:ext>
                  </a:extLst>
                </a:gridCol>
                <a:gridCol w="329184">
                  <a:extLst>
                    <a:ext uri="{9D8B030D-6E8A-4147-A177-3AD203B41FA5}">
                      <a16:colId xmlns:a16="http://schemas.microsoft.com/office/drawing/2014/main" val="3021665982"/>
                    </a:ext>
                  </a:extLst>
                </a:gridCol>
                <a:gridCol w="329184">
                  <a:extLst>
                    <a:ext uri="{9D8B030D-6E8A-4147-A177-3AD203B41FA5}">
                      <a16:colId xmlns:a16="http://schemas.microsoft.com/office/drawing/2014/main" val="2182397343"/>
                    </a:ext>
                  </a:extLst>
                </a:gridCol>
                <a:gridCol w="329184">
                  <a:extLst>
                    <a:ext uri="{9D8B030D-6E8A-4147-A177-3AD203B41FA5}">
                      <a16:colId xmlns:a16="http://schemas.microsoft.com/office/drawing/2014/main" val="3398320274"/>
                    </a:ext>
                  </a:extLst>
                </a:gridCol>
                <a:gridCol w="329184">
                  <a:extLst>
                    <a:ext uri="{9D8B030D-6E8A-4147-A177-3AD203B41FA5}">
                      <a16:colId xmlns:a16="http://schemas.microsoft.com/office/drawing/2014/main" val="1809723466"/>
                    </a:ext>
                  </a:extLst>
                </a:gridCol>
                <a:gridCol w="329184">
                  <a:extLst>
                    <a:ext uri="{9D8B030D-6E8A-4147-A177-3AD203B41FA5}">
                      <a16:colId xmlns:a16="http://schemas.microsoft.com/office/drawing/2014/main" val="188334648"/>
                    </a:ext>
                  </a:extLst>
                </a:gridCol>
                <a:gridCol w="329184">
                  <a:extLst>
                    <a:ext uri="{9D8B030D-6E8A-4147-A177-3AD203B41FA5}">
                      <a16:colId xmlns:a16="http://schemas.microsoft.com/office/drawing/2014/main" val="589817261"/>
                    </a:ext>
                  </a:extLst>
                </a:gridCol>
                <a:gridCol w="329184">
                  <a:extLst>
                    <a:ext uri="{9D8B030D-6E8A-4147-A177-3AD203B41FA5}">
                      <a16:colId xmlns:a16="http://schemas.microsoft.com/office/drawing/2014/main" val="3558143264"/>
                    </a:ext>
                  </a:extLst>
                </a:gridCol>
                <a:gridCol w="329184">
                  <a:extLst>
                    <a:ext uri="{9D8B030D-6E8A-4147-A177-3AD203B41FA5}">
                      <a16:colId xmlns:a16="http://schemas.microsoft.com/office/drawing/2014/main" val="2775806167"/>
                    </a:ext>
                  </a:extLst>
                </a:gridCol>
                <a:gridCol w="329184">
                  <a:extLst>
                    <a:ext uri="{9D8B030D-6E8A-4147-A177-3AD203B41FA5}">
                      <a16:colId xmlns:a16="http://schemas.microsoft.com/office/drawing/2014/main" val="1427380941"/>
                    </a:ext>
                  </a:extLst>
                </a:gridCol>
                <a:gridCol w="329184">
                  <a:extLst>
                    <a:ext uri="{9D8B030D-6E8A-4147-A177-3AD203B41FA5}">
                      <a16:colId xmlns:a16="http://schemas.microsoft.com/office/drawing/2014/main" val="3932266234"/>
                    </a:ext>
                  </a:extLst>
                </a:gridCol>
                <a:gridCol w="329184">
                  <a:extLst>
                    <a:ext uri="{9D8B030D-6E8A-4147-A177-3AD203B41FA5}">
                      <a16:colId xmlns:a16="http://schemas.microsoft.com/office/drawing/2014/main" val="54648046"/>
                    </a:ext>
                  </a:extLst>
                </a:gridCol>
                <a:gridCol w="329184">
                  <a:extLst>
                    <a:ext uri="{9D8B030D-6E8A-4147-A177-3AD203B41FA5}">
                      <a16:colId xmlns:a16="http://schemas.microsoft.com/office/drawing/2014/main" val="2083438847"/>
                    </a:ext>
                  </a:extLst>
                </a:gridCol>
                <a:gridCol w="329184">
                  <a:extLst>
                    <a:ext uri="{9D8B030D-6E8A-4147-A177-3AD203B41FA5}">
                      <a16:colId xmlns:a16="http://schemas.microsoft.com/office/drawing/2014/main" val="1131283834"/>
                    </a:ext>
                  </a:extLst>
                </a:gridCol>
                <a:gridCol w="329184">
                  <a:extLst>
                    <a:ext uri="{9D8B030D-6E8A-4147-A177-3AD203B41FA5}">
                      <a16:colId xmlns:a16="http://schemas.microsoft.com/office/drawing/2014/main" val="722676942"/>
                    </a:ext>
                  </a:extLst>
                </a:gridCol>
                <a:gridCol w="329184">
                  <a:extLst>
                    <a:ext uri="{9D8B030D-6E8A-4147-A177-3AD203B41FA5}">
                      <a16:colId xmlns:a16="http://schemas.microsoft.com/office/drawing/2014/main" val="25722976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7552609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DSV Nordisch - 2022-05-25 14:51:05</a:t>
                      </a:r>
                      <a:r>
                        <a:rPr kumimoji="0" lang="en-US" sz="1000" b="0" i="0" u="none" strike="noStrike" kern="1200" cap="none" spc="0" normalizeH="0" baseline="0" noProof="0">
                          <a:ln>
                            <a:noFill/>
                          </a:ln>
                          <a:solidFill>
                            <a:prstClr val="black"/>
                          </a:solidFill>
                          <a:effectLst/>
                          <a:uLnTx/>
                          <a:uFillTx/>
                          <a:latin typeface="+mn-lt"/>
                          <a:ea typeface="+mn-ea"/>
                          <a:cs typeface="+mn-cs"/>
                        </a:rPr>
                        <a:t>
 They say we rise by lifting others… 😉🦅 Bitte trotzdem nicht zuhause probieren. 🙈🚫 #SkiDeutschland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06/23/2022 06:12:30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3.6768 %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5442299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DSV Biathlon - 2022-05-25 10:36:03</a:t>
                      </a:r>
                      <a:r>
                        <a:rPr kumimoji="0" lang="en-US" sz="1000" b="0" i="0" u="none" strike="noStrike" kern="1200" cap="none" spc="0" normalizeH="0" baseline="0" noProof="0">
                          <a:ln>
                            <a:noFill/>
                          </a:ln>
                          <a:solidFill>
                            <a:prstClr val="black"/>
                          </a:solidFill>
                          <a:effectLst/>
                          <a:uLnTx/>
                          <a:uFillTx/>
                          <a:latin typeface="+mn-lt"/>
                          <a:ea typeface="+mn-ea"/>
                          <a:cs typeface="+mn-cs"/>
                        </a:rPr>
                        <a:t>
 Anytime, anywhere! 💪🌳 #BackToTheRoots beim Krafttraining unserer Herren auf Mallorca. 👀 #SkiDeutschland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06/23/2022 06:12:33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34909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34909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4.1594 %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85419478"/>
                  </a:ext>
                </a:extLst>
              </a:tr>
            </a:tbl>
          </a:graphicData>
        </a:graphic>
      </p:graphicFrame>
      <p:sp>
        <p:nvSpPr>
          <p:cNvPr id="4" name="Text Placeholder 3">
            <a:extLst>
              <a:ext uri="{FF2B5EF4-FFF2-40B4-BE49-F238E27FC236}">
                <a16:creationId xmlns:a16="http://schemas.microsoft.com/office/drawing/2014/main" id="{1E103819-3694-4374-90C8-BE3C6668C1A4}"/>
              </a:ext>
            </a:extLst>
          </p:cNvPr>
          <p:cNvSpPr>
            <a:spLocks noGrp="1"/>
          </p:cNvSpPr>
          <p:nvPr>
            <p:ph type="body" sz="quarter" idx="14"/>
          </p:nvPr>
        </p:nvSpPr>
        <p:spPr/>
        <p:txBody>
          <a:bodyPr/>
          <a:lstStyle/>
          <a:p>
            <a:r>
              <a:rPr lang="en-US"/>
              <a:t>05/01/2022 - 05/31/2022</a:t>
            </a:r>
          </a:p>
        </p:txBody>
      </p:sp>
    </p:spTree>
    <p:extLst>
      <p:ext uri="{BB962C8B-B14F-4D97-AF65-F5344CB8AC3E}">
        <p14:creationId xmlns:p14="http://schemas.microsoft.com/office/powerpoint/2010/main" val="65825886"/>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745201-6DBC-452E-B942-231D71225961}"/>
              </a:ext>
            </a:extLst>
          </p:cNvPr>
          <p:cNvSpPr>
            <a:spLocks noGrp="1"/>
          </p:cNvSpPr>
          <p:nvPr>
            <p:ph type="title"/>
          </p:nvPr>
        </p:nvSpPr>
        <p:spPr/>
        <p:txBody>
          <a:bodyPr/>
          <a:lstStyle/>
          <a:p>
            <a:r>
              <a:rPr lang="en-US"/>
              <a:t>Facebook Own Posts Table | DSV - 22 of 24</a:t>
            </a:r>
          </a:p>
        </p:txBody>
      </p:sp>
      <p:graphicFrame>
        <p:nvGraphicFramePr>
          <p:cNvPr id="5" name="Table Placeholder 4">
            <a:extLst>
              <a:ext uri="{FF2B5EF4-FFF2-40B4-BE49-F238E27FC236}">
                <a16:creationId xmlns:a16="http://schemas.microsoft.com/office/drawing/2014/main" id="{69B780ED-30E9-4BAA-B520-48128CAE00AA}"/>
              </a:ext>
            </a:extLst>
          </p:cNvPr>
          <p:cNvGraphicFramePr>
            <a:graphicFrameLocks noGrp="1"/>
          </p:cNvGraphicFramePr>
          <p:nvPr>
            <p:ph type="tbl" sz="quarter" idx="13"/>
            <p:extLst>
              <p:ext uri="{D42A27DB-BD31-4B8C-83A1-F6EECF244321}">
                <p14:modId xmlns:p14="http://schemas.microsoft.com/office/powerpoint/2010/main" val="2148284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3">
                  <a:extLst>
                    <a:ext uri="{9D8B030D-6E8A-4147-A177-3AD203B41FA5}">
                      <a16:colId xmlns:a16="http://schemas.microsoft.com/office/drawing/2014/main" val="3106924020"/>
                    </a:ext>
                  </a:extLst>
                </a:gridCol>
                <a:gridCol w="493776">
                  <a:extLst>
                    <a:ext uri="{9D8B030D-6E8A-4147-A177-3AD203B41FA5}">
                      <a16:colId xmlns:a16="http://schemas.microsoft.com/office/drawing/2014/main" val="1239670286"/>
                    </a:ext>
                  </a:extLst>
                </a:gridCol>
                <a:gridCol w="329184">
                  <a:extLst>
                    <a:ext uri="{9D8B030D-6E8A-4147-A177-3AD203B41FA5}">
                      <a16:colId xmlns:a16="http://schemas.microsoft.com/office/drawing/2014/main" val="4182859945"/>
                    </a:ext>
                  </a:extLst>
                </a:gridCol>
                <a:gridCol w="329184">
                  <a:extLst>
                    <a:ext uri="{9D8B030D-6E8A-4147-A177-3AD203B41FA5}">
                      <a16:colId xmlns:a16="http://schemas.microsoft.com/office/drawing/2014/main" val="3324323557"/>
                    </a:ext>
                  </a:extLst>
                </a:gridCol>
                <a:gridCol w="329184">
                  <a:extLst>
                    <a:ext uri="{9D8B030D-6E8A-4147-A177-3AD203B41FA5}">
                      <a16:colId xmlns:a16="http://schemas.microsoft.com/office/drawing/2014/main" val="4021436129"/>
                    </a:ext>
                  </a:extLst>
                </a:gridCol>
                <a:gridCol w="329184">
                  <a:extLst>
                    <a:ext uri="{9D8B030D-6E8A-4147-A177-3AD203B41FA5}">
                      <a16:colId xmlns:a16="http://schemas.microsoft.com/office/drawing/2014/main" val="3173451590"/>
                    </a:ext>
                  </a:extLst>
                </a:gridCol>
                <a:gridCol w="329184">
                  <a:extLst>
                    <a:ext uri="{9D8B030D-6E8A-4147-A177-3AD203B41FA5}">
                      <a16:colId xmlns:a16="http://schemas.microsoft.com/office/drawing/2014/main" val="3424858387"/>
                    </a:ext>
                  </a:extLst>
                </a:gridCol>
                <a:gridCol w="329184">
                  <a:extLst>
                    <a:ext uri="{9D8B030D-6E8A-4147-A177-3AD203B41FA5}">
                      <a16:colId xmlns:a16="http://schemas.microsoft.com/office/drawing/2014/main" val="706086988"/>
                    </a:ext>
                  </a:extLst>
                </a:gridCol>
                <a:gridCol w="329184">
                  <a:extLst>
                    <a:ext uri="{9D8B030D-6E8A-4147-A177-3AD203B41FA5}">
                      <a16:colId xmlns:a16="http://schemas.microsoft.com/office/drawing/2014/main" val="1388058068"/>
                    </a:ext>
                  </a:extLst>
                </a:gridCol>
                <a:gridCol w="329184">
                  <a:extLst>
                    <a:ext uri="{9D8B030D-6E8A-4147-A177-3AD203B41FA5}">
                      <a16:colId xmlns:a16="http://schemas.microsoft.com/office/drawing/2014/main" val="1590067028"/>
                    </a:ext>
                  </a:extLst>
                </a:gridCol>
                <a:gridCol w="329184">
                  <a:extLst>
                    <a:ext uri="{9D8B030D-6E8A-4147-A177-3AD203B41FA5}">
                      <a16:colId xmlns:a16="http://schemas.microsoft.com/office/drawing/2014/main" val="204975680"/>
                    </a:ext>
                  </a:extLst>
                </a:gridCol>
                <a:gridCol w="329184">
                  <a:extLst>
                    <a:ext uri="{9D8B030D-6E8A-4147-A177-3AD203B41FA5}">
                      <a16:colId xmlns:a16="http://schemas.microsoft.com/office/drawing/2014/main" val="3975910787"/>
                    </a:ext>
                  </a:extLst>
                </a:gridCol>
                <a:gridCol w="329184">
                  <a:extLst>
                    <a:ext uri="{9D8B030D-6E8A-4147-A177-3AD203B41FA5}">
                      <a16:colId xmlns:a16="http://schemas.microsoft.com/office/drawing/2014/main" val="1424552291"/>
                    </a:ext>
                  </a:extLst>
                </a:gridCol>
                <a:gridCol w="329184">
                  <a:extLst>
                    <a:ext uri="{9D8B030D-6E8A-4147-A177-3AD203B41FA5}">
                      <a16:colId xmlns:a16="http://schemas.microsoft.com/office/drawing/2014/main" val="3220737900"/>
                    </a:ext>
                  </a:extLst>
                </a:gridCol>
                <a:gridCol w="329184">
                  <a:extLst>
                    <a:ext uri="{9D8B030D-6E8A-4147-A177-3AD203B41FA5}">
                      <a16:colId xmlns:a16="http://schemas.microsoft.com/office/drawing/2014/main" val="2007836895"/>
                    </a:ext>
                  </a:extLst>
                </a:gridCol>
                <a:gridCol w="329184">
                  <a:extLst>
                    <a:ext uri="{9D8B030D-6E8A-4147-A177-3AD203B41FA5}">
                      <a16:colId xmlns:a16="http://schemas.microsoft.com/office/drawing/2014/main" val="1825824374"/>
                    </a:ext>
                  </a:extLst>
                </a:gridCol>
                <a:gridCol w="329184">
                  <a:extLst>
                    <a:ext uri="{9D8B030D-6E8A-4147-A177-3AD203B41FA5}">
                      <a16:colId xmlns:a16="http://schemas.microsoft.com/office/drawing/2014/main" val="2639542842"/>
                    </a:ext>
                  </a:extLst>
                </a:gridCol>
                <a:gridCol w="329184">
                  <a:extLst>
                    <a:ext uri="{9D8B030D-6E8A-4147-A177-3AD203B41FA5}">
                      <a16:colId xmlns:a16="http://schemas.microsoft.com/office/drawing/2014/main" val="1145395525"/>
                    </a:ext>
                  </a:extLst>
                </a:gridCol>
                <a:gridCol w="329184">
                  <a:extLst>
                    <a:ext uri="{9D8B030D-6E8A-4147-A177-3AD203B41FA5}">
                      <a16:colId xmlns:a16="http://schemas.microsoft.com/office/drawing/2014/main" val="40571030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14992305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DSV Alpin - 2022-05-25 06:19:00</a:t>
                      </a:r>
                      <a:r>
                        <a:rPr kumimoji="0" lang="en-US" sz="1000" b="0" i="0" u="none" strike="noStrike" kern="1200" cap="none" spc="0" normalizeH="0" baseline="0" noProof="0">
                          <a:ln>
                            <a:noFill/>
                          </a:ln>
                          <a:solidFill>
                            <a:prstClr val="black"/>
                          </a:solidFill>
                          <a:effectLst/>
                          <a:uLnTx/>
                          <a:uFillTx/>
                          <a:latin typeface="+mn-lt"/>
                          <a:ea typeface="+mn-ea"/>
                          <a:cs typeface="+mn-cs"/>
                        </a:rPr>
                        <a:t>
 This guy turns 21 today! 🤙 Feier schön, Vito Backhausen! 🎁 #SkiDeutschland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06/23/2022 06:12:32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446981710"/>
                  </a:ext>
                </a:extLst>
              </a:tr>
            </a:tbl>
          </a:graphicData>
        </a:graphic>
      </p:graphicFrame>
      <p:sp>
        <p:nvSpPr>
          <p:cNvPr id="4" name="Text Placeholder 3">
            <a:extLst>
              <a:ext uri="{FF2B5EF4-FFF2-40B4-BE49-F238E27FC236}">
                <a16:creationId xmlns:a16="http://schemas.microsoft.com/office/drawing/2014/main" id="{484F833F-3CEF-46B9-AFC5-79EF15DEAA35}"/>
              </a:ext>
            </a:extLst>
          </p:cNvPr>
          <p:cNvSpPr>
            <a:spLocks noGrp="1"/>
          </p:cNvSpPr>
          <p:nvPr>
            <p:ph type="body" sz="quarter" idx="14"/>
          </p:nvPr>
        </p:nvSpPr>
        <p:spPr/>
        <p:txBody>
          <a:bodyPr/>
          <a:lstStyle/>
          <a:p>
            <a:r>
              <a:rPr lang="en-US"/>
              <a:t>05/01/2022 - 05/31/2022</a:t>
            </a:r>
          </a:p>
        </p:txBody>
      </p:sp>
    </p:spTree>
    <p:extLst>
      <p:ext uri="{BB962C8B-B14F-4D97-AF65-F5344CB8AC3E}">
        <p14:creationId xmlns:p14="http://schemas.microsoft.com/office/powerpoint/2010/main" val="812179036"/>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47C386-8879-4140-BFFC-21B4CD5DB2AC}"/>
              </a:ext>
            </a:extLst>
          </p:cNvPr>
          <p:cNvSpPr>
            <a:spLocks noGrp="1"/>
          </p:cNvSpPr>
          <p:nvPr>
            <p:ph type="title"/>
          </p:nvPr>
        </p:nvSpPr>
        <p:spPr/>
        <p:txBody>
          <a:bodyPr/>
          <a:lstStyle/>
          <a:p>
            <a:r>
              <a:rPr lang="en-US"/>
              <a:t>Facebook Own Posts Table | DSV - 23 of 24</a:t>
            </a:r>
          </a:p>
        </p:txBody>
      </p:sp>
      <p:graphicFrame>
        <p:nvGraphicFramePr>
          <p:cNvPr id="5" name="Table Placeholder 4">
            <a:extLst>
              <a:ext uri="{FF2B5EF4-FFF2-40B4-BE49-F238E27FC236}">
                <a16:creationId xmlns:a16="http://schemas.microsoft.com/office/drawing/2014/main" id="{DB5DF411-1F65-43F8-A822-31FC835AAD46}"/>
              </a:ext>
            </a:extLst>
          </p:cNvPr>
          <p:cNvGraphicFramePr>
            <a:graphicFrameLocks noGrp="1"/>
          </p:cNvGraphicFramePr>
          <p:nvPr>
            <p:ph type="tbl" sz="quarter" idx="13"/>
            <p:extLst>
              <p:ext uri="{D42A27DB-BD31-4B8C-83A1-F6EECF244321}">
                <p14:modId xmlns:p14="http://schemas.microsoft.com/office/powerpoint/2010/main" val="35050034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3">
                  <a:extLst>
                    <a:ext uri="{9D8B030D-6E8A-4147-A177-3AD203B41FA5}">
                      <a16:colId xmlns:a16="http://schemas.microsoft.com/office/drawing/2014/main" val="1510769152"/>
                    </a:ext>
                  </a:extLst>
                </a:gridCol>
                <a:gridCol w="493776">
                  <a:extLst>
                    <a:ext uri="{9D8B030D-6E8A-4147-A177-3AD203B41FA5}">
                      <a16:colId xmlns:a16="http://schemas.microsoft.com/office/drawing/2014/main" val="1230955992"/>
                    </a:ext>
                  </a:extLst>
                </a:gridCol>
                <a:gridCol w="329184">
                  <a:extLst>
                    <a:ext uri="{9D8B030D-6E8A-4147-A177-3AD203B41FA5}">
                      <a16:colId xmlns:a16="http://schemas.microsoft.com/office/drawing/2014/main" val="2902272414"/>
                    </a:ext>
                  </a:extLst>
                </a:gridCol>
                <a:gridCol w="329184">
                  <a:extLst>
                    <a:ext uri="{9D8B030D-6E8A-4147-A177-3AD203B41FA5}">
                      <a16:colId xmlns:a16="http://schemas.microsoft.com/office/drawing/2014/main" val="2608789837"/>
                    </a:ext>
                  </a:extLst>
                </a:gridCol>
                <a:gridCol w="329184">
                  <a:extLst>
                    <a:ext uri="{9D8B030D-6E8A-4147-A177-3AD203B41FA5}">
                      <a16:colId xmlns:a16="http://schemas.microsoft.com/office/drawing/2014/main" val="2325275452"/>
                    </a:ext>
                  </a:extLst>
                </a:gridCol>
                <a:gridCol w="329184">
                  <a:extLst>
                    <a:ext uri="{9D8B030D-6E8A-4147-A177-3AD203B41FA5}">
                      <a16:colId xmlns:a16="http://schemas.microsoft.com/office/drawing/2014/main" val="2846148562"/>
                    </a:ext>
                  </a:extLst>
                </a:gridCol>
                <a:gridCol w="329184">
                  <a:extLst>
                    <a:ext uri="{9D8B030D-6E8A-4147-A177-3AD203B41FA5}">
                      <a16:colId xmlns:a16="http://schemas.microsoft.com/office/drawing/2014/main" val="1199967855"/>
                    </a:ext>
                  </a:extLst>
                </a:gridCol>
                <a:gridCol w="329184">
                  <a:extLst>
                    <a:ext uri="{9D8B030D-6E8A-4147-A177-3AD203B41FA5}">
                      <a16:colId xmlns:a16="http://schemas.microsoft.com/office/drawing/2014/main" val="2194470073"/>
                    </a:ext>
                  </a:extLst>
                </a:gridCol>
                <a:gridCol w="329184">
                  <a:extLst>
                    <a:ext uri="{9D8B030D-6E8A-4147-A177-3AD203B41FA5}">
                      <a16:colId xmlns:a16="http://schemas.microsoft.com/office/drawing/2014/main" val="3953288048"/>
                    </a:ext>
                  </a:extLst>
                </a:gridCol>
                <a:gridCol w="329184">
                  <a:extLst>
                    <a:ext uri="{9D8B030D-6E8A-4147-A177-3AD203B41FA5}">
                      <a16:colId xmlns:a16="http://schemas.microsoft.com/office/drawing/2014/main" val="1031099099"/>
                    </a:ext>
                  </a:extLst>
                </a:gridCol>
                <a:gridCol w="329184">
                  <a:extLst>
                    <a:ext uri="{9D8B030D-6E8A-4147-A177-3AD203B41FA5}">
                      <a16:colId xmlns:a16="http://schemas.microsoft.com/office/drawing/2014/main" val="2650570851"/>
                    </a:ext>
                  </a:extLst>
                </a:gridCol>
                <a:gridCol w="329184">
                  <a:extLst>
                    <a:ext uri="{9D8B030D-6E8A-4147-A177-3AD203B41FA5}">
                      <a16:colId xmlns:a16="http://schemas.microsoft.com/office/drawing/2014/main" val="1274659981"/>
                    </a:ext>
                  </a:extLst>
                </a:gridCol>
                <a:gridCol w="329184">
                  <a:extLst>
                    <a:ext uri="{9D8B030D-6E8A-4147-A177-3AD203B41FA5}">
                      <a16:colId xmlns:a16="http://schemas.microsoft.com/office/drawing/2014/main" val="738060268"/>
                    </a:ext>
                  </a:extLst>
                </a:gridCol>
                <a:gridCol w="329184">
                  <a:extLst>
                    <a:ext uri="{9D8B030D-6E8A-4147-A177-3AD203B41FA5}">
                      <a16:colId xmlns:a16="http://schemas.microsoft.com/office/drawing/2014/main" val="3854202346"/>
                    </a:ext>
                  </a:extLst>
                </a:gridCol>
                <a:gridCol w="329184">
                  <a:extLst>
                    <a:ext uri="{9D8B030D-6E8A-4147-A177-3AD203B41FA5}">
                      <a16:colId xmlns:a16="http://schemas.microsoft.com/office/drawing/2014/main" val="911681354"/>
                    </a:ext>
                  </a:extLst>
                </a:gridCol>
                <a:gridCol w="329184">
                  <a:extLst>
                    <a:ext uri="{9D8B030D-6E8A-4147-A177-3AD203B41FA5}">
                      <a16:colId xmlns:a16="http://schemas.microsoft.com/office/drawing/2014/main" val="3153864970"/>
                    </a:ext>
                  </a:extLst>
                </a:gridCol>
                <a:gridCol w="329184">
                  <a:extLst>
                    <a:ext uri="{9D8B030D-6E8A-4147-A177-3AD203B41FA5}">
                      <a16:colId xmlns:a16="http://schemas.microsoft.com/office/drawing/2014/main" val="3367505642"/>
                    </a:ext>
                  </a:extLst>
                </a:gridCol>
                <a:gridCol w="329184">
                  <a:extLst>
                    <a:ext uri="{9D8B030D-6E8A-4147-A177-3AD203B41FA5}">
                      <a16:colId xmlns:a16="http://schemas.microsoft.com/office/drawing/2014/main" val="1790389861"/>
                    </a:ext>
                  </a:extLst>
                </a:gridCol>
                <a:gridCol w="329184">
                  <a:extLst>
                    <a:ext uri="{9D8B030D-6E8A-4147-A177-3AD203B41FA5}">
                      <a16:colId xmlns:a16="http://schemas.microsoft.com/office/drawing/2014/main" val="33640473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26794339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DSV Ski &amp; Berge - 2022-05-25 06:17:04</a:t>
                      </a:r>
                      <a:r>
                        <a:rPr kumimoji="0" lang="de-DE" sz="1000" b="0" i="0" u="none" strike="noStrike" kern="1200" cap="none" spc="0" normalizeH="0" baseline="0" noProof="0">
                          <a:ln>
                            <a:noFill/>
                          </a:ln>
                          <a:solidFill>
                            <a:prstClr val="black"/>
                          </a:solidFill>
                          <a:effectLst/>
                          <a:uLnTx/>
                          <a:uFillTx/>
                          <a:latin typeface="+mn-lt"/>
                          <a:ea typeface="+mn-ea"/>
                          <a:cs typeface="+mn-cs"/>
                        </a:rPr>
                        <a:t>
 Stay safe! 😎 Falls ihr die Bikesaison mit einem neuen Rad mit Klickpedalen eröffnet: Die größte Herausforderung ist das Ein- und Ausklicken beim losfahren und anhalten. Damit es euch nicht gleich umhaut, übt erstmal auf ebenen Plätzen. 😉🙌 #SkiDeutschland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06/23/2022 06:12:32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0.2636 %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697703698"/>
                  </a:ext>
                </a:extLst>
              </a:tr>
            </a:tbl>
          </a:graphicData>
        </a:graphic>
      </p:graphicFrame>
      <p:sp>
        <p:nvSpPr>
          <p:cNvPr id="4" name="Text Placeholder 3">
            <a:extLst>
              <a:ext uri="{FF2B5EF4-FFF2-40B4-BE49-F238E27FC236}">
                <a16:creationId xmlns:a16="http://schemas.microsoft.com/office/drawing/2014/main" id="{4B82788A-30FA-4C70-8CB8-05B1C7FA1304}"/>
              </a:ext>
            </a:extLst>
          </p:cNvPr>
          <p:cNvSpPr>
            <a:spLocks noGrp="1"/>
          </p:cNvSpPr>
          <p:nvPr>
            <p:ph type="body" sz="quarter" idx="14"/>
          </p:nvPr>
        </p:nvSpPr>
        <p:spPr/>
        <p:txBody>
          <a:bodyPr/>
          <a:lstStyle/>
          <a:p>
            <a:r>
              <a:rPr lang="en-US"/>
              <a:t>05/01/2022 - 05/31/2022</a:t>
            </a:r>
          </a:p>
        </p:txBody>
      </p:sp>
    </p:spTree>
    <p:extLst>
      <p:ext uri="{BB962C8B-B14F-4D97-AF65-F5344CB8AC3E}">
        <p14:creationId xmlns:p14="http://schemas.microsoft.com/office/powerpoint/2010/main" val="1303632900"/>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B524B7-5067-4B8E-9DB4-49904E1F4585}"/>
              </a:ext>
            </a:extLst>
          </p:cNvPr>
          <p:cNvSpPr>
            <a:spLocks noGrp="1"/>
          </p:cNvSpPr>
          <p:nvPr>
            <p:ph type="title"/>
          </p:nvPr>
        </p:nvSpPr>
        <p:spPr/>
        <p:txBody>
          <a:bodyPr/>
          <a:lstStyle/>
          <a:p>
            <a:r>
              <a:rPr lang="en-US"/>
              <a:t>Facebook Own Posts Table | DSV - 24 of 24</a:t>
            </a:r>
          </a:p>
        </p:txBody>
      </p:sp>
      <p:graphicFrame>
        <p:nvGraphicFramePr>
          <p:cNvPr id="5" name="Table Placeholder 4">
            <a:extLst>
              <a:ext uri="{FF2B5EF4-FFF2-40B4-BE49-F238E27FC236}">
                <a16:creationId xmlns:a16="http://schemas.microsoft.com/office/drawing/2014/main" id="{9E6F1225-51BD-445A-91BF-0F25967E0F84}"/>
              </a:ext>
            </a:extLst>
          </p:cNvPr>
          <p:cNvGraphicFramePr>
            <a:graphicFrameLocks noGrp="1"/>
          </p:cNvGraphicFramePr>
          <p:nvPr>
            <p:ph type="tbl" sz="quarter" idx="13"/>
            <p:extLst>
              <p:ext uri="{D42A27DB-BD31-4B8C-83A1-F6EECF244321}">
                <p14:modId xmlns:p14="http://schemas.microsoft.com/office/powerpoint/2010/main" val="25337808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3">
                  <a:extLst>
                    <a:ext uri="{9D8B030D-6E8A-4147-A177-3AD203B41FA5}">
                      <a16:colId xmlns:a16="http://schemas.microsoft.com/office/drawing/2014/main" val="2283042920"/>
                    </a:ext>
                  </a:extLst>
                </a:gridCol>
                <a:gridCol w="493776">
                  <a:extLst>
                    <a:ext uri="{9D8B030D-6E8A-4147-A177-3AD203B41FA5}">
                      <a16:colId xmlns:a16="http://schemas.microsoft.com/office/drawing/2014/main" val="3968587139"/>
                    </a:ext>
                  </a:extLst>
                </a:gridCol>
                <a:gridCol w="329184">
                  <a:extLst>
                    <a:ext uri="{9D8B030D-6E8A-4147-A177-3AD203B41FA5}">
                      <a16:colId xmlns:a16="http://schemas.microsoft.com/office/drawing/2014/main" val="298772734"/>
                    </a:ext>
                  </a:extLst>
                </a:gridCol>
                <a:gridCol w="329184">
                  <a:extLst>
                    <a:ext uri="{9D8B030D-6E8A-4147-A177-3AD203B41FA5}">
                      <a16:colId xmlns:a16="http://schemas.microsoft.com/office/drawing/2014/main" val="709541460"/>
                    </a:ext>
                  </a:extLst>
                </a:gridCol>
                <a:gridCol w="329184">
                  <a:extLst>
                    <a:ext uri="{9D8B030D-6E8A-4147-A177-3AD203B41FA5}">
                      <a16:colId xmlns:a16="http://schemas.microsoft.com/office/drawing/2014/main" val="2189467602"/>
                    </a:ext>
                  </a:extLst>
                </a:gridCol>
                <a:gridCol w="329184">
                  <a:extLst>
                    <a:ext uri="{9D8B030D-6E8A-4147-A177-3AD203B41FA5}">
                      <a16:colId xmlns:a16="http://schemas.microsoft.com/office/drawing/2014/main" val="4255234333"/>
                    </a:ext>
                  </a:extLst>
                </a:gridCol>
                <a:gridCol w="329184">
                  <a:extLst>
                    <a:ext uri="{9D8B030D-6E8A-4147-A177-3AD203B41FA5}">
                      <a16:colId xmlns:a16="http://schemas.microsoft.com/office/drawing/2014/main" val="3957189259"/>
                    </a:ext>
                  </a:extLst>
                </a:gridCol>
                <a:gridCol w="329184">
                  <a:extLst>
                    <a:ext uri="{9D8B030D-6E8A-4147-A177-3AD203B41FA5}">
                      <a16:colId xmlns:a16="http://schemas.microsoft.com/office/drawing/2014/main" val="4164399098"/>
                    </a:ext>
                  </a:extLst>
                </a:gridCol>
                <a:gridCol w="329184">
                  <a:extLst>
                    <a:ext uri="{9D8B030D-6E8A-4147-A177-3AD203B41FA5}">
                      <a16:colId xmlns:a16="http://schemas.microsoft.com/office/drawing/2014/main" val="2506605975"/>
                    </a:ext>
                  </a:extLst>
                </a:gridCol>
                <a:gridCol w="329184">
                  <a:extLst>
                    <a:ext uri="{9D8B030D-6E8A-4147-A177-3AD203B41FA5}">
                      <a16:colId xmlns:a16="http://schemas.microsoft.com/office/drawing/2014/main" val="1252189065"/>
                    </a:ext>
                  </a:extLst>
                </a:gridCol>
                <a:gridCol w="329184">
                  <a:extLst>
                    <a:ext uri="{9D8B030D-6E8A-4147-A177-3AD203B41FA5}">
                      <a16:colId xmlns:a16="http://schemas.microsoft.com/office/drawing/2014/main" val="473174546"/>
                    </a:ext>
                  </a:extLst>
                </a:gridCol>
                <a:gridCol w="329184">
                  <a:extLst>
                    <a:ext uri="{9D8B030D-6E8A-4147-A177-3AD203B41FA5}">
                      <a16:colId xmlns:a16="http://schemas.microsoft.com/office/drawing/2014/main" val="1564098960"/>
                    </a:ext>
                  </a:extLst>
                </a:gridCol>
                <a:gridCol w="329184">
                  <a:extLst>
                    <a:ext uri="{9D8B030D-6E8A-4147-A177-3AD203B41FA5}">
                      <a16:colId xmlns:a16="http://schemas.microsoft.com/office/drawing/2014/main" val="2613388615"/>
                    </a:ext>
                  </a:extLst>
                </a:gridCol>
                <a:gridCol w="329184">
                  <a:extLst>
                    <a:ext uri="{9D8B030D-6E8A-4147-A177-3AD203B41FA5}">
                      <a16:colId xmlns:a16="http://schemas.microsoft.com/office/drawing/2014/main" val="3095331677"/>
                    </a:ext>
                  </a:extLst>
                </a:gridCol>
                <a:gridCol w="329184">
                  <a:extLst>
                    <a:ext uri="{9D8B030D-6E8A-4147-A177-3AD203B41FA5}">
                      <a16:colId xmlns:a16="http://schemas.microsoft.com/office/drawing/2014/main" val="175482457"/>
                    </a:ext>
                  </a:extLst>
                </a:gridCol>
                <a:gridCol w="329184">
                  <a:extLst>
                    <a:ext uri="{9D8B030D-6E8A-4147-A177-3AD203B41FA5}">
                      <a16:colId xmlns:a16="http://schemas.microsoft.com/office/drawing/2014/main" val="1306104442"/>
                    </a:ext>
                  </a:extLst>
                </a:gridCol>
                <a:gridCol w="329184">
                  <a:extLst>
                    <a:ext uri="{9D8B030D-6E8A-4147-A177-3AD203B41FA5}">
                      <a16:colId xmlns:a16="http://schemas.microsoft.com/office/drawing/2014/main" val="1100324277"/>
                    </a:ext>
                  </a:extLst>
                </a:gridCol>
                <a:gridCol w="329184">
                  <a:extLst>
                    <a:ext uri="{9D8B030D-6E8A-4147-A177-3AD203B41FA5}">
                      <a16:colId xmlns:a16="http://schemas.microsoft.com/office/drawing/2014/main" val="2258894699"/>
                    </a:ext>
                  </a:extLst>
                </a:gridCol>
                <a:gridCol w="329184">
                  <a:extLst>
                    <a:ext uri="{9D8B030D-6E8A-4147-A177-3AD203B41FA5}">
                      <a16:colId xmlns:a16="http://schemas.microsoft.com/office/drawing/2014/main" val="22179142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29894199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DSV Biathlon - 2022-05-25 05:41:04</a:t>
                      </a:r>
                      <a:r>
                        <a:rPr kumimoji="0" lang="en-US" sz="1000" b="0" i="0" u="none" strike="noStrike" kern="1200" cap="none" spc="0" normalizeH="0" baseline="0" noProof="0">
                          <a:ln>
                            <a:noFill/>
                          </a:ln>
                          <a:solidFill>
                            <a:prstClr val="black"/>
                          </a:solidFill>
                          <a:effectLst/>
                          <a:uLnTx/>
                          <a:uFillTx/>
                          <a:latin typeface="+mn-lt"/>
                          <a:ea typeface="+mn-ea"/>
                          <a:cs typeface="+mn-cs"/>
                        </a:rPr>
                        <a:t>
 Queen of the day! 👸 Hoch sollst du leben, Anna Weidel! 🎊 #SkiDeutschland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06/23/2022 06:12:33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29851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29851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2.6230 %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658716721"/>
                  </a:ext>
                </a:extLst>
              </a:tr>
            </a:tbl>
          </a:graphicData>
        </a:graphic>
      </p:graphicFrame>
      <p:sp>
        <p:nvSpPr>
          <p:cNvPr id="4" name="Text Placeholder 3">
            <a:extLst>
              <a:ext uri="{FF2B5EF4-FFF2-40B4-BE49-F238E27FC236}">
                <a16:creationId xmlns:a16="http://schemas.microsoft.com/office/drawing/2014/main" id="{6040A60D-15E9-4748-9777-C5C9510E446B}"/>
              </a:ext>
            </a:extLst>
          </p:cNvPr>
          <p:cNvSpPr>
            <a:spLocks noGrp="1"/>
          </p:cNvSpPr>
          <p:nvPr>
            <p:ph type="body" sz="quarter" idx="14"/>
          </p:nvPr>
        </p:nvSpPr>
        <p:spPr/>
        <p:txBody>
          <a:bodyPr/>
          <a:lstStyle/>
          <a:p>
            <a:r>
              <a:rPr lang="en-US"/>
              <a:t>05/01/2022 - 05/31/2022</a:t>
            </a:r>
          </a:p>
        </p:txBody>
      </p:sp>
    </p:spTree>
    <p:extLst>
      <p:ext uri="{BB962C8B-B14F-4D97-AF65-F5344CB8AC3E}">
        <p14:creationId xmlns:p14="http://schemas.microsoft.com/office/powerpoint/2010/main" val="696053637"/>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6A838C-6F9D-4F5D-BC75-888E0C98F792}"/>
              </a:ext>
            </a:extLst>
          </p:cNvPr>
          <p:cNvSpPr>
            <a:spLocks noGrp="1"/>
          </p:cNvSpPr>
          <p:nvPr>
            <p:ph type="title"/>
          </p:nvPr>
        </p:nvSpPr>
        <p:spPr/>
        <p:txBody>
          <a:bodyPr/>
          <a:lstStyle/>
          <a:p>
            <a:r>
              <a:rPr lang="en-US"/>
              <a:t>Instagram Total Interactions | DSV</a:t>
            </a:r>
          </a:p>
        </p:txBody>
      </p:sp>
      <p:graphicFrame>
        <p:nvGraphicFramePr>
          <p:cNvPr id="6" name="Chart Placeholder 5">
            <a:extLst>
              <a:ext uri="{FF2B5EF4-FFF2-40B4-BE49-F238E27FC236}">
                <a16:creationId xmlns:a16="http://schemas.microsoft.com/office/drawing/2014/main" id="{FC971C21-0CEA-4434-86A7-B882478F35EB}"/>
              </a:ext>
            </a:extLst>
          </p:cNvPr>
          <p:cNvGraphicFramePr>
            <a:graphicFrameLocks noGrp="1"/>
          </p:cNvGraphicFramePr>
          <p:nvPr>
            <p:ph type="chart" sz="quarter" idx="13"/>
            <p:extLst>
              <p:ext uri="{D42A27DB-BD31-4B8C-83A1-F6EECF244321}">
                <p14:modId xmlns:p14="http://schemas.microsoft.com/office/powerpoint/2010/main" val="180361390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51C8449-BBD2-472C-A81A-AEA3920451DF}"/>
              </a:ext>
            </a:extLst>
          </p:cNvPr>
          <p:cNvSpPr>
            <a:spLocks noGrp="1"/>
          </p:cNvSpPr>
          <p:nvPr>
            <p:ph type="body" sz="quarter" idx="14"/>
          </p:nvPr>
        </p:nvSpPr>
        <p:spPr/>
        <p:txBody>
          <a:bodyPr/>
          <a:lstStyle/>
          <a:p>
            <a:r>
              <a:rPr lang="en-US"/>
              <a:t>05/01/2022 - 05/31/2022</a:t>
            </a:r>
          </a:p>
        </p:txBody>
      </p:sp>
      <p:sp>
        <p:nvSpPr>
          <p:cNvPr id="5" name="Footer Placeholder 4">
            <a:extLst>
              <a:ext uri="{FF2B5EF4-FFF2-40B4-BE49-F238E27FC236}">
                <a16:creationId xmlns:a16="http://schemas.microsoft.com/office/drawing/2014/main" id="{6581ACB3-0A3B-44B0-AF95-5CEBD2C02EB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34605106"/>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9E3C97-CADA-4E9F-850F-2FAC9A693A2D}"/>
              </a:ext>
            </a:extLst>
          </p:cNvPr>
          <p:cNvSpPr>
            <a:spLocks noGrp="1"/>
          </p:cNvSpPr>
          <p:nvPr>
            <p:ph type="title"/>
          </p:nvPr>
        </p:nvSpPr>
        <p:spPr/>
        <p:txBody>
          <a:bodyPr/>
          <a:lstStyle/>
          <a:p>
            <a:r>
              <a:rPr lang="en-US"/>
              <a:t>Instagram Key Metrics Table | DSV</a:t>
            </a:r>
          </a:p>
        </p:txBody>
      </p:sp>
      <p:graphicFrame>
        <p:nvGraphicFramePr>
          <p:cNvPr id="5" name="Table Placeholder 4">
            <a:extLst>
              <a:ext uri="{FF2B5EF4-FFF2-40B4-BE49-F238E27FC236}">
                <a16:creationId xmlns:a16="http://schemas.microsoft.com/office/drawing/2014/main" id="{17FE5F67-8975-47D2-9AE4-CBFB7D824F4D}"/>
              </a:ext>
            </a:extLst>
          </p:cNvPr>
          <p:cNvGraphicFramePr>
            <a:graphicFrameLocks noGrp="1"/>
          </p:cNvGraphicFramePr>
          <p:nvPr>
            <p:ph type="tbl" sz="quarter" idx="13"/>
            <p:extLst>
              <p:ext uri="{D42A27DB-BD31-4B8C-83A1-F6EECF244321}">
                <p14:modId xmlns:p14="http://schemas.microsoft.com/office/powerpoint/2010/main" val="21344817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090383597"/>
                    </a:ext>
                  </a:extLst>
                </a:gridCol>
                <a:gridCol w="658368">
                  <a:extLst>
                    <a:ext uri="{9D8B030D-6E8A-4147-A177-3AD203B41FA5}">
                      <a16:colId xmlns:a16="http://schemas.microsoft.com/office/drawing/2014/main" val="3122950927"/>
                    </a:ext>
                  </a:extLst>
                </a:gridCol>
                <a:gridCol w="658368">
                  <a:extLst>
                    <a:ext uri="{9D8B030D-6E8A-4147-A177-3AD203B41FA5}">
                      <a16:colId xmlns:a16="http://schemas.microsoft.com/office/drawing/2014/main" val="2895913069"/>
                    </a:ext>
                  </a:extLst>
                </a:gridCol>
                <a:gridCol w="658368">
                  <a:extLst>
                    <a:ext uri="{9D8B030D-6E8A-4147-A177-3AD203B41FA5}">
                      <a16:colId xmlns:a16="http://schemas.microsoft.com/office/drawing/2014/main" val="2661517802"/>
                    </a:ext>
                  </a:extLst>
                </a:gridCol>
                <a:gridCol w="658368">
                  <a:extLst>
                    <a:ext uri="{9D8B030D-6E8A-4147-A177-3AD203B41FA5}">
                      <a16:colId xmlns:a16="http://schemas.microsoft.com/office/drawing/2014/main" val="4104906638"/>
                    </a:ext>
                  </a:extLst>
                </a:gridCol>
                <a:gridCol w="658368">
                  <a:extLst>
                    <a:ext uri="{9D8B030D-6E8A-4147-A177-3AD203B41FA5}">
                      <a16:colId xmlns:a16="http://schemas.microsoft.com/office/drawing/2014/main" val="2777525883"/>
                    </a:ext>
                  </a:extLst>
                </a:gridCol>
                <a:gridCol w="658368">
                  <a:extLst>
                    <a:ext uri="{9D8B030D-6E8A-4147-A177-3AD203B41FA5}">
                      <a16:colId xmlns:a16="http://schemas.microsoft.com/office/drawing/2014/main" val="3396543622"/>
                    </a:ext>
                  </a:extLst>
                </a:gridCol>
                <a:gridCol w="658368">
                  <a:extLst>
                    <a:ext uri="{9D8B030D-6E8A-4147-A177-3AD203B41FA5}">
                      <a16:colId xmlns:a16="http://schemas.microsoft.com/office/drawing/2014/main" val="2758665378"/>
                    </a:ext>
                  </a:extLst>
                </a:gridCol>
                <a:gridCol w="658368">
                  <a:extLst>
                    <a:ext uri="{9D8B030D-6E8A-4147-A177-3AD203B41FA5}">
                      <a16:colId xmlns:a16="http://schemas.microsoft.com/office/drawing/2014/main" val="1594817477"/>
                    </a:ext>
                  </a:extLst>
                </a:gridCol>
                <a:gridCol w="658368">
                  <a:extLst>
                    <a:ext uri="{9D8B030D-6E8A-4147-A177-3AD203B41FA5}">
                      <a16:colId xmlns:a16="http://schemas.microsoft.com/office/drawing/2014/main" val="2077211299"/>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2012510091"/>
                  </a:ext>
                </a:extLst>
              </a:tr>
              <a:tr h="370840">
                <a:tc>
                  <a:txBody>
                    <a:bodyPr/>
                    <a:lstStyle/>
                    <a:p>
                      <a:r>
                        <a:rPr lang="en-US" sz="1000"/>
                        <a:t>dsv_biathlon</a:t>
                      </a:r>
                    </a:p>
                  </a:txBody>
                  <a:tcPr/>
                </a:tc>
                <a:tc>
                  <a:txBody>
                    <a:bodyPr/>
                    <a:lstStyle/>
                    <a:p>
                      <a:r>
                        <a:rPr lang="en-US" sz="1000"/>
                        <a:t>86194</a:t>
                      </a:r>
                    </a:p>
                  </a:txBody>
                  <a:tcPr/>
                </a:tc>
                <a:tc>
                  <a:txBody>
                    <a:bodyPr/>
                    <a:lstStyle/>
                    <a:p>
                      <a:r>
                        <a:rPr lang="en-US" sz="1000"/>
                        <a:t>-193</a:t>
                      </a:r>
                    </a:p>
                  </a:txBody>
                  <a:tcPr/>
                </a:tc>
                <a:tc>
                  <a:txBody>
                    <a:bodyPr/>
                    <a:lstStyle/>
                    <a:p>
                      <a:r>
                        <a:rPr lang="en-US" sz="1000"/>
                        <a:t>4</a:t>
                      </a:r>
                    </a:p>
                  </a:txBody>
                  <a:tcPr/>
                </a:tc>
                <a:tc>
                  <a:txBody>
                    <a:bodyPr/>
                    <a:lstStyle/>
                    <a:p>
                      <a:r>
                        <a:rPr lang="en-US" sz="1000"/>
                        <a:t>16</a:t>
                      </a:r>
                    </a:p>
                  </a:txBody>
                  <a:tcPr/>
                </a:tc>
                <a:tc>
                  <a:txBody>
                    <a:bodyPr/>
                    <a:lstStyle/>
                    <a:p>
                      <a:r>
                        <a:rPr lang="en-US" sz="1000"/>
                        <a:t>0</a:t>
                      </a:r>
                    </a:p>
                  </a:txBody>
                  <a:tcPr/>
                </a:tc>
                <a:tc>
                  <a:txBody>
                    <a:bodyPr/>
                    <a:lstStyle/>
                    <a:p>
                      <a:r>
                        <a:rPr lang="en-US" sz="1000"/>
                        <a:t>20</a:t>
                      </a:r>
                    </a:p>
                  </a:txBody>
                  <a:tcPr/>
                </a:tc>
                <a:tc>
                  <a:txBody>
                    <a:bodyPr/>
                    <a:lstStyle/>
                    <a:p>
                      <a:r>
                        <a:rPr lang="en-US" sz="1000"/>
                        <a:t>52613</a:t>
                      </a:r>
                    </a:p>
                  </a:txBody>
                  <a:tcPr/>
                </a:tc>
                <a:tc>
                  <a:txBody>
                    <a:bodyPr/>
                    <a:lstStyle/>
                    <a:p>
                      <a:r>
                        <a:rPr lang="en-US" sz="1000"/>
                        <a:t>143</a:t>
                      </a:r>
                    </a:p>
                  </a:txBody>
                  <a:tcPr/>
                </a:tc>
                <a:tc>
                  <a:txBody>
                    <a:bodyPr/>
                    <a:lstStyle/>
                    <a:p>
                      <a:r>
                        <a:rPr lang="en-US" sz="1000"/>
                        <a:t>3.0569 %</a:t>
                      </a:r>
                    </a:p>
                  </a:txBody>
                  <a:tcPr/>
                </a:tc>
                <a:extLst>
                  <a:ext uri="{0D108BD9-81ED-4DB2-BD59-A6C34878D82A}">
                    <a16:rowId xmlns:a16="http://schemas.microsoft.com/office/drawing/2014/main" val="3291559872"/>
                  </a:ext>
                </a:extLst>
              </a:tr>
              <a:tr h="370840">
                <a:tc>
                  <a:txBody>
                    <a:bodyPr/>
                    <a:lstStyle/>
                    <a:p>
                      <a:r>
                        <a:rPr lang="en-US" sz="1000"/>
                        <a:t>dsv_alpin</a:t>
                      </a:r>
                    </a:p>
                  </a:txBody>
                  <a:tcPr/>
                </a:tc>
                <a:tc>
                  <a:txBody>
                    <a:bodyPr/>
                    <a:lstStyle/>
                    <a:p>
                      <a:r>
                        <a:rPr lang="en-US" sz="1000"/>
                        <a:t>53601</a:t>
                      </a:r>
                    </a:p>
                  </a:txBody>
                  <a:tcPr/>
                </a:tc>
                <a:tc>
                  <a:txBody>
                    <a:bodyPr/>
                    <a:lstStyle/>
                    <a:p>
                      <a:r>
                        <a:rPr lang="en-US" sz="1000"/>
                        <a:t>-70</a:t>
                      </a:r>
                    </a:p>
                  </a:txBody>
                  <a:tcPr/>
                </a:tc>
                <a:tc>
                  <a:txBody>
                    <a:bodyPr/>
                    <a:lstStyle/>
                    <a:p>
                      <a:r>
                        <a:rPr lang="en-US" sz="1000"/>
                        <a:t>5</a:t>
                      </a:r>
                    </a:p>
                  </a:txBody>
                  <a:tcPr/>
                </a:tc>
                <a:tc>
                  <a:txBody>
                    <a:bodyPr/>
                    <a:lstStyle/>
                    <a:p>
                      <a:r>
                        <a:rPr lang="en-US" sz="1000"/>
                        <a:t>10</a:t>
                      </a:r>
                    </a:p>
                  </a:txBody>
                  <a:tcPr/>
                </a:tc>
                <a:tc>
                  <a:txBody>
                    <a:bodyPr/>
                    <a:lstStyle/>
                    <a:p>
                      <a:r>
                        <a:rPr lang="en-US" sz="1000"/>
                        <a:t>0</a:t>
                      </a:r>
                    </a:p>
                  </a:txBody>
                  <a:tcPr/>
                </a:tc>
                <a:tc>
                  <a:txBody>
                    <a:bodyPr/>
                    <a:lstStyle/>
                    <a:p>
                      <a:r>
                        <a:rPr lang="en-US" sz="1000"/>
                        <a:t>15</a:t>
                      </a:r>
                    </a:p>
                  </a:txBody>
                  <a:tcPr/>
                </a:tc>
                <a:tc>
                  <a:txBody>
                    <a:bodyPr/>
                    <a:lstStyle/>
                    <a:p>
                      <a:r>
                        <a:rPr lang="en-US" sz="1000"/>
                        <a:t>16188</a:t>
                      </a:r>
                    </a:p>
                  </a:txBody>
                  <a:tcPr/>
                </a:tc>
                <a:tc>
                  <a:txBody>
                    <a:bodyPr/>
                    <a:lstStyle/>
                    <a:p>
                      <a:r>
                        <a:rPr lang="en-US" sz="1000"/>
                        <a:t>65</a:t>
                      </a:r>
                    </a:p>
                  </a:txBody>
                  <a:tcPr/>
                </a:tc>
                <a:tc>
                  <a:txBody>
                    <a:bodyPr/>
                    <a:lstStyle/>
                    <a:p>
                      <a:r>
                        <a:rPr lang="en-US" sz="1000"/>
                        <a:t>2.0202 %</a:t>
                      </a:r>
                    </a:p>
                  </a:txBody>
                  <a:tcPr/>
                </a:tc>
                <a:extLst>
                  <a:ext uri="{0D108BD9-81ED-4DB2-BD59-A6C34878D82A}">
                    <a16:rowId xmlns:a16="http://schemas.microsoft.com/office/drawing/2014/main" val="861412751"/>
                  </a:ext>
                </a:extLst>
              </a:tr>
              <a:tr h="370840">
                <a:tc>
                  <a:txBody>
                    <a:bodyPr/>
                    <a:lstStyle/>
                    <a:p>
                      <a:r>
                        <a:rPr lang="en-US" sz="1000"/>
                        <a:t>dsv_nordisch</a:t>
                      </a:r>
                    </a:p>
                  </a:txBody>
                  <a:tcPr/>
                </a:tc>
                <a:tc>
                  <a:txBody>
                    <a:bodyPr/>
                    <a:lstStyle/>
                    <a:p>
                      <a:r>
                        <a:rPr lang="en-US" sz="1000"/>
                        <a:t>32406</a:t>
                      </a:r>
                    </a:p>
                  </a:txBody>
                  <a:tcPr/>
                </a:tc>
                <a:tc>
                  <a:txBody>
                    <a:bodyPr/>
                    <a:lstStyle/>
                    <a:p>
                      <a:r>
                        <a:rPr lang="en-US" sz="1000"/>
                        <a:t>6</a:t>
                      </a:r>
                    </a:p>
                  </a:txBody>
                  <a:tcPr/>
                </a:tc>
                <a:tc>
                  <a:txBody>
                    <a:bodyPr/>
                    <a:lstStyle/>
                    <a:p>
                      <a:r>
                        <a:rPr lang="en-US" sz="1000"/>
                        <a:t>4</a:t>
                      </a:r>
                    </a:p>
                  </a:txBody>
                  <a:tcPr/>
                </a:tc>
                <a:tc>
                  <a:txBody>
                    <a:bodyPr/>
                    <a:lstStyle/>
                    <a:p>
                      <a:r>
                        <a:rPr lang="en-US" sz="1000"/>
                        <a:t>12</a:t>
                      </a:r>
                    </a:p>
                  </a:txBody>
                  <a:tcPr/>
                </a:tc>
                <a:tc>
                  <a:txBody>
                    <a:bodyPr/>
                    <a:lstStyle/>
                    <a:p>
                      <a:r>
                        <a:rPr lang="en-US" sz="1000"/>
                        <a:t>1</a:t>
                      </a:r>
                    </a:p>
                  </a:txBody>
                  <a:tcPr/>
                </a:tc>
                <a:tc>
                  <a:txBody>
                    <a:bodyPr/>
                    <a:lstStyle/>
                    <a:p>
                      <a:r>
                        <a:rPr lang="en-US" sz="1000"/>
                        <a:t>17</a:t>
                      </a:r>
                    </a:p>
                  </a:txBody>
                  <a:tcPr/>
                </a:tc>
                <a:tc>
                  <a:txBody>
                    <a:bodyPr/>
                    <a:lstStyle/>
                    <a:p>
                      <a:r>
                        <a:rPr lang="en-US" sz="1000"/>
                        <a:t>24001</a:t>
                      </a:r>
                    </a:p>
                  </a:txBody>
                  <a:tcPr/>
                </a:tc>
                <a:tc>
                  <a:txBody>
                    <a:bodyPr/>
                    <a:lstStyle/>
                    <a:p>
                      <a:r>
                        <a:rPr lang="en-US" sz="1000"/>
                        <a:t>115</a:t>
                      </a:r>
                    </a:p>
                  </a:txBody>
                  <a:tcPr/>
                </a:tc>
                <a:tc>
                  <a:txBody>
                    <a:bodyPr/>
                    <a:lstStyle/>
                    <a:p>
                      <a:r>
                        <a:rPr lang="en-US" sz="1000"/>
                        <a:t>4.3780 %</a:t>
                      </a:r>
                    </a:p>
                  </a:txBody>
                  <a:tcPr/>
                </a:tc>
                <a:extLst>
                  <a:ext uri="{0D108BD9-81ED-4DB2-BD59-A6C34878D82A}">
                    <a16:rowId xmlns:a16="http://schemas.microsoft.com/office/drawing/2014/main" val="1455470535"/>
                  </a:ext>
                </a:extLst>
              </a:tr>
            </a:tbl>
          </a:graphicData>
        </a:graphic>
      </p:graphicFrame>
      <p:sp>
        <p:nvSpPr>
          <p:cNvPr id="4" name="Text Placeholder 3">
            <a:extLst>
              <a:ext uri="{FF2B5EF4-FFF2-40B4-BE49-F238E27FC236}">
                <a16:creationId xmlns:a16="http://schemas.microsoft.com/office/drawing/2014/main" id="{07360E93-2688-41ED-94FC-13DE742BDE85}"/>
              </a:ext>
            </a:extLst>
          </p:cNvPr>
          <p:cNvSpPr>
            <a:spLocks noGrp="1"/>
          </p:cNvSpPr>
          <p:nvPr>
            <p:ph type="body" sz="quarter" idx="14"/>
          </p:nvPr>
        </p:nvSpPr>
        <p:spPr/>
        <p:txBody>
          <a:bodyPr/>
          <a:lstStyle/>
          <a:p>
            <a:r>
              <a:rPr lang="en-US"/>
              <a:t>05/01/2022 - 05/31/2022</a:t>
            </a:r>
          </a:p>
        </p:txBody>
      </p:sp>
    </p:spTree>
    <p:extLst>
      <p:ext uri="{BB962C8B-B14F-4D97-AF65-F5344CB8AC3E}">
        <p14:creationId xmlns:p14="http://schemas.microsoft.com/office/powerpoint/2010/main" val="1659196645"/>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CCBADA-2FCF-4B01-835F-3E4315255A22}"/>
              </a:ext>
            </a:extLst>
          </p:cNvPr>
          <p:cNvSpPr>
            <a:spLocks noGrp="1"/>
          </p:cNvSpPr>
          <p:nvPr>
            <p:ph type="title"/>
          </p:nvPr>
        </p:nvSpPr>
        <p:spPr/>
        <p:txBody>
          <a:bodyPr/>
          <a:lstStyle/>
          <a:p>
            <a:r>
              <a:rPr lang="en-US"/>
              <a:t>Instagram Impressions  | DSV</a:t>
            </a:r>
          </a:p>
        </p:txBody>
      </p:sp>
      <p:graphicFrame>
        <p:nvGraphicFramePr>
          <p:cNvPr id="6" name="Chart Placeholder 5">
            <a:extLst>
              <a:ext uri="{FF2B5EF4-FFF2-40B4-BE49-F238E27FC236}">
                <a16:creationId xmlns:a16="http://schemas.microsoft.com/office/drawing/2014/main" id="{B65E7808-473D-4D03-A469-989D2DA6423E}"/>
              </a:ext>
            </a:extLst>
          </p:cNvPr>
          <p:cNvGraphicFramePr>
            <a:graphicFrameLocks noGrp="1"/>
          </p:cNvGraphicFramePr>
          <p:nvPr>
            <p:ph type="chart" sz="quarter" idx="13"/>
            <p:extLst>
              <p:ext uri="{D42A27DB-BD31-4B8C-83A1-F6EECF244321}">
                <p14:modId xmlns:p14="http://schemas.microsoft.com/office/powerpoint/2010/main" val="331356680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FDBF08E-BEBD-4073-B079-0004DCBD27E9}"/>
              </a:ext>
            </a:extLst>
          </p:cNvPr>
          <p:cNvSpPr>
            <a:spLocks noGrp="1"/>
          </p:cNvSpPr>
          <p:nvPr>
            <p:ph type="body" sz="quarter" idx="14"/>
          </p:nvPr>
        </p:nvSpPr>
        <p:spPr/>
        <p:txBody>
          <a:bodyPr/>
          <a:lstStyle/>
          <a:p>
            <a:r>
              <a:rPr lang="en-US"/>
              <a:t>05/01/2022 - 05/31/2022</a:t>
            </a:r>
          </a:p>
        </p:txBody>
      </p:sp>
      <p:sp>
        <p:nvSpPr>
          <p:cNvPr id="5" name="Footer Placeholder 4">
            <a:extLst>
              <a:ext uri="{FF2B5EF4-FFF2-40B4-BE49-F238E27FC236}">
                <a16:creationId xmlns:a16="http://schemas.microsoft.com/office/drawing/2014/main" id="{AF41BB03-B6D9-4101-A3F4-7F4E2D7636F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65991790"/>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6E05C8-E344-4625-BD7B-987E4C0B99C5}"/>
              </a:ext>
            </a:extLst>
          </p:cNvPr>
          <p:cNvSpPr>
            <a:spLocks noGrp="1"/>
          </p:cNvSpPr>
          <p:nvPr>
            <p:ph type="title"/>
          </p:nvPr>
        </p:nvSpPr>
        <p:spPr/>
        <p:txBody>
          <a:bodyPr/>
          <a:lstStyle/>
          <a:p>
            <a:r>
              <a:rPr lang="en-US"/>
              <a:t>Facebook Post Type Distribution | DSV</a:t>
            </a:r>
          </a:p>
        </p:txBody>
      </p:sp>
      <p:graphicFrame>
        <p:nvGraphicFramePr>
          <p:cNvPr id="6" name="Chart Placeholder 5">
            <a:extLst>
              <a:ext uri="{FF2B5EF4-FFF2-40B4-BE49-F238E27FC236}">
                <a16:creationId xmlns:a16="http://schemas.microsoft.com/office/drawing/2014/main" id="{F4DE3318-29FF-45DB-8CD4-0AA799254824}"/>
              </a:ext>
            </a:extLst>
          </p:cNvPr>
          <p:cNvGraphicFramePr>
            <a:graphicFrameLocks noGrp="1"/>
          </p:cNvGraphicFramePr>
          <p:nvPr>
            <p:ph type="chart" sz="quarter" idx="13"/>
            <p:extLst>
              <p:ext uri="{D42A27DB-BD31-4B8C-83A1-F6EECF244321}">
                <p14:modId xmlns:p14="http://schemas.microsoft.com/office/powerpoint/2010/main" val="21698904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7AE96FA-B080-48AC-839C-F0C4A84E3E87}"/>
              </a:ext>
            </a:extLst>
          </p:cNvPr>
          <p:cNvSpPr>
            <a:spLocks noGrp="1"/>
          </p:cNvSpPr>
          <p:nvPr>
            <p:ph type="body" sz="quarter" idx="14"/>
          </p:nvPr>
        </p:nvSpPr>
        <p:spPr/>
        <p:txBody>
          <a:bodyPr/>
          <a:lstStyle/>
          <a:p>
            <a:r>
              <a:rPr lang="en-US"/>
              <a:t>05/01/2022 - 05/31/2022</a:t>
            </a:r>
          </a:p>
        </p:txBody>
      </p:sp>
      <p:sp>
        <p:nvSpPr>
          <p:cNvPr id="5" name="Footer Placeholder 4">
            <a:extLst>
              <a:ext uri="{FF2B5EF4-FFF2-40B4-BE49-F238E27FC236}">
                <a16:creationId xmlns:a16="http://schemas.microsoft.com/office/drawing/2014/main" id="{C2A9C745-06F4-447B-AC89-48EFB970BA9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69758287"/>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B8164A-58EA-4613-881A-2E92AD761E8B}"/>
              </a:ext>
            </a:extLst>
          </p:cNvPr>
          <p:cNvSpPr>
            <a:spLocks noGrp="1"/>
          </p:cNvSpPr>
          <p:nvPr>
            <p:ph type="title"/>
          </p:nvPr>
        </p:nvSpPr>
        <p:spPr/>
        <p:txBody>
          <a:bodyPr/>
          <a:lstStyle/>
          <a:p>
            <a:r>
              <a:rPr lang="en-US"/>
              <a:t>Facebook Engaged Users | DSV</a:t>
            </a:r>
          </a:p>
        </p:txBody>
      </p:sp>
      <p:graphicFrame>
        <p:nvGraphicFramePr>
          <p:cNvPr id="6" name="Chart Placeholder 5">
            <a:extLst>
              <a:ext uri="{FF2B5EF4-FFF2-40B4-BE49-F238E27FC236}">
                <a16:creationId xmlns:a16="http://schemas.microsoft.com/office/drawing/2014/main" id="{6F4805E2-99E6-4108-9D1C-A1C91870EA3F}"/>
              </a:ext>
            </a:extLst>
          </p:cNvPr>
          <p:cNvGraphicFramePr>
            <a:graphicFrameLocks noGrp="1"/>
          </p:cNvGraphicFramePr>
          <p:nvPr>
            <p:ph type="chart" sz="quarter" idx="13"/>
            <p:extLst>
              <p:ext uri="{D42A27DB-BD31-4B8C-83A1-F6EECF244321}">
                <p14:modId xmlns:p14="http://schemas.microsoft.com/office/powerpoint/2010/main" val="25502781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15F7DA4-9A7C-46AE-826B-A11B27C6672D}"/>
              </a:ext>
            </a:extLst>
          </p:cNvPr>
          <p:cNvSpPr>
            <a:spLocks noGrp="1"/>
          </p:cNvSpPr>
          <p:nvPr>
            <p:ph type="body" sz="quarter" idx="14"/>
          </p:nvPr>
        </p:nvSpPr>
        <p:spPr/>
        <p:txBody>
          <a:bodyPr/>
          <a:lstStyle/>
          <a:p>
            <a:r>
              <a:rPr lang="en-US"/>
              <a:t>05/01/2022 - 05/31/2022</a:t>
            </a:r>
          </a:p>
        </p:txBody>
      </p:sp>
      <p:sp>
        <p:nvSpPr>
          <p:cNvPr id="5" name="Footer Placeholder 4">
            <a:extLst>
              <a:ext uri="{FF2B5EF4-FFF2-40B4-BE49-F238E27FC236}">
                <a16:creationId xmlns:a16="http://schemas.microsoft.com/office/drawing/2014/main" id="{27822829-0855-406F-8477-F1D3A8995FB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39491719"/>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9E33D5-54BE-4419-B64F-7FC3C5177341}"/>
              </a:ext>
            </a:extLst>
          </p:cNvPr>
          <p:cNvSpPr>
            <a:spLocks noGrp="1"/>
          </p:cNvSpPr>
          <p:nvPr>
            <p:ph type="title"/>
          </p:nvPr>
        </p:nvSpPr>
        <p:spPr/>
        <p:txBody>
          <a:bodyPr/>
          <a:lstStyle/>
          <a:p>
            <a:r>
              <a:rPr lang="en-US"/>
              <a:t>Instagram Reach | DSV</a:t>
            </a:r>
          </a:p>
        </p:txBody>
      </p:sp>
      <p:graphicFrame>
        <p:nvGraphicFramePr>
          <p:cNvPr id="6" name="Chart Placeholder 5">
            <a:extLst>
              <a:ext uri="{FF2B5EF4-FFF2-40B4-BE49-F238E27FC236}">
                <a16:creationId xmlns:a16="http://schemas.microsoft.com/office/drawing/2014/main" id="{67A3FBF1-84F3-408A-AB6E-0D4824CFE581}"/>
              </a:ext>
            </a:extLst>
          </p:cNvPr>
          <p:cNvGraphicFramePr>
            <a:graphicFrameLocks noGrp="1"/>
          </p:cNvGraphicFramePr>
          <p:nvPr>
            <p:ph type="chart" sz="quarter" idx="13"/>
            <p:extLst>
              <p:ext uri="{D42A27DB-BD31-4B8C-83A1-F6EECF244321}">
                <p14:modId xmlns:p14="http://schemas.microsoft.com/office/powerpoint/2010/main" val="1853964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02A20E5-BC05-45E3-9A2A-37BC1218ADC2}"/>
              </a:ext>
            </a:extLst>
          </p:cNvPr>
          <p:cNvSpPr>
            <a:spLocks noGrp="1"/>
          </p:cNvSpPr>
          <p:nvPr>
            <p:ph type="body" sz="quarter" idx="14"/>
          </p:nvPr>
        </p:nvSpPr>
        <p:spPr/>
        <p:txBody>
          <a:bodyPr/>
          <a:lstStyle/>
          <a:p>
            <a:r>
              <a:rPr lang="en-US"/>
              <a:t>05/01/2022 - 05/31/2022</a:t>
            </a:r>
          </a:p>
        </p:txBody>
      </p:sp>
      <p:sp>
        <p:nvSpPr>
          <p:cNvPr id="5" name="Footer Placeholder 4">
            <a:extLst>
              <a:ext uri="{FF2B5EF4-FFF2-40B4-BE49-F238E27FC236}">
                <a16:creationId xmlns:a16="http://schemas.microsoft.com/office/drawing/2014/main" id="{DC749983-D1C5-4F97-B317-4BACF643BC6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82422389"/>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7</TotalTime>
  <Words>5954</Words>
  <Application>Microsoft Office PowerPoint</Application>
  <PresentationFormat>On-screen Show (4:3)</PresentationFormat>
  <Paragraphs>2782</Paragraphs>
  <Slides>97</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97</vt:i4>
      </vt:variant>
    </vt:vector>
  </HeadingPairs>
  <TitlesOfParts>
    <vt:vector size="100" baseType="lpstr">
      <vt:lpstr>Arial</vt:lpstr>
      <vt:lpstr>Calibri</vt:lpstr>
      <vt:lpstr>quintly_template</vt:lpstr>
      <vt:lpstr>DSV_Biathlon</vt:lpstr>
      <vt:lpstr>Instagram Followers Total | DSV</vt:lpstr>
      <vt:lpstr>Instagram Posts Table | DSV - 1 of 9</vt:lpstr>
      <vt:lpstr>Instagram Posts Table | DSV - 2 of 9</vt:lpstr>
      <vt:lpstr>Instagram Posts Table | DSV - 3 of 9</vt:lpstr>
      <vt:lpstr>Instagram Posts Table | DSV - 4 of 9</vt:lpstr>
      <vt:lpstr>Instagram Posts Table | DSV - 5 of 9</vt:lpstr>
      <vt:lpstr>Instagram Posts Table | DSV - 6 of 9</vt:lpstr>
      <vt:lpstr>Instagram Posts Table | DSV - 7 of 9</vt:lpstr>
      <vt:lpstr>Instagram Posts Table | DSV - 8 of 9</vt:lpstr>
      <vt:lpstr>Instagram Posts Table | DSV - 9 of 9</vt:lpstr>
      <vt:lpstr>Instagram Interaction Rate | DSV</vt:lpstr>
      <vt:lpstr>Instagram Posts | DSV</vt:lpstr>
      <vt:lpstr>Instagram Posts Table | DSV - 1 of 15</vt:lpstr>
      <vt:lpstr>Instagram Posts Table | DSV - 2 of 15</vt:lpstr>
      <vt:lpstr>Instagram Posts Table | DSV - 3 of 15</vt:lpstr>
      <vt:lpstr>Instagram Posts Table | DSV - 4 of 15</vt:lpstr>
      <vt:lpstr>Instagram Posts Table | DSV - 5 of 15</vt:lpstr>
      <vt:lpstr>Instagram Posts Table | DSV - 6 of 15</vt:lpstr>
      <vt:lpstr>Instagram Posts Table | DSV - 7 of 15</vt:lpstr>
      <vt:lpstr>Instagram Posts Table | DSV - 8 of 15</vt:lpstr>
      <vt:lpstr>Instagram Posts Table | DSV - 9 of 15</vt:lpstr>
      <vt:lpstr>Instagram Posts Table | DSV - 10 of 15</vt:lpstr>
      <vt:lpstr>Instagram Posts Table | DSV - 11 of 15</vt:lpstr>
      <vt:lpstr>Instagram Posts Table | DSV - 12 of 15</vt:lpstr>
      <vt:lpstr>Instagram Posts Table | DSV - 13 of 15</vt:lpstr>
      <vt:lpstr>Instagram Posts Table | DSV - 14 of 15</vt:lpstr>
      <vt:lpstr>Instagram Posts Table | DSV - 15 of 15</vt:lpstr>
      <vt:lpstr>Instagram Hashtag Detection | DSV - 1 of 3</vt:lpstr>
      <vt:lpstr>Instagram Hashtag Detection | DSV - 2 of 3</vt:lpstr>
      <vt:lpstr>Instagram Hashtag Detection | DSV - 3 of 3</vt:lpstr>
      <vt:lpstr>Facebook Fans or Followers Total | DSV</vt:lpstr>
      <vt:lpstr>Facebook Own Posts | DSV</vt:lpstr>
      <vt:lpstr>Facebook Interaction Rate By Post Type | DSV</vt:lpstr>
      <vt:lpstr>Facebook Interaction Rate | DSV</vt:lpstr>
      <vt:lpstr>Facebook Interactions Distribution | DSV</vt:lpstr>
      <vt:lpstr>Facebook Fans Table | DSV</vt:lpstr>
      <vt:lpstr>Facebook Reach | DSV</vt:lpstr>
      <vt:lpstr>Facebook Impressions | DSV</vt:lpstr>
      <vt:lpstr>Instagram Posts Table | DSV - 1 of 15</vt:lpstr>
      <vt:lpstr>Instagram Posts Table | DSV - 2 of 15</vt:lpstr>
      <vt:lpstr>Instagram Posts Table | DSV - 3 of 15</vt:lpstr>
      <vt:lpstr>Instagram Posts Table | DSV - 4 of 15</vt:lpstr>
      <vt:lpstr>Instagram Posts Table | DSV - 5 of 15</vt:lpstr>
      <vt:lpstr>Instagram Posts Table | DSV - 6 of 15</vt:lpstr>
      <vt:lpstr>Instagram Posts Table | DSV - 7 of 15</vt:lpstr>
      <vt:lpstr>Instagram Posts Table | DSV - 8 of 15</vt:lpstr>
      <vt:lpstr>Instagram Posts Table | DSV - 9 of 15</vt:lpstr>
      <vt:lpstr>Instagram Posts Table | DSV - 10 of 15</vt:lpstr>
      <vt:lpstr>Instagram Posts Table | DSV - 11 of 15</vt:lpstr>
      <vt:lpstr>Instagram Posts Table | DSV - 12 of 15</vt:lpstr>
      <vt:lpstr>Instagram Posts Table | DSV - 13 of 15</vt:lpstr>
      <vt:lpstr>Instagram Posts Table | DSV - 14 of 15</vt:lpstr>
      <vt:lpstr>Instagram Posts Table | DSV - 15 of 15</vt:lpstr>
      <vt:lpstr>Facebook Own Posts Table | DSV - 1 of 13</vt:lpstr>
      <vt:lpstr>Facebook Own Posts Table | DSV - 2 of 13</vt:lpstr>
      <vt:lpstr>Facebook Own Posts Table | DSV - 3 of 13</vt:lpstr>
      <vt:lpstr>Facebook Own Posts Table | DSV - 4 of 13</vt:lpstr>
      <vt:lpstr>Facebook Own Posts Table | DSV - 5 of 13</vt:lpstr>
      <vt:lpstr>Facebook Own Posts Table | DSV - 6 of 13</vt:lpstr>
      <vt:lpstr>Facebook Own Posts Table | DSV - 7 of 13</vt:lpstr>
      <vt:lpstr>Facebook Own Posts Table | DSV - 8 of 13</vt:lpstr>
      <vt:lpstr>Facebook Own Posts Table | DSV - 9 of 13</vt:lpstr>
      <vt:lpstr>Facebook Own Posts Table | DSV - 10 of 13</vt:lpstr>
      <vt:lpstr>Facebook Own Posts Table | DSV - 11 of 13</vt:lpstr>
      <vt:lpstr>Facebook Own Posts Table | DSV - 12 of 13</vt:lpstr>
      <vt:lpstr>Facebook Own Posts Table | DSV - 13 of 13</vt:lpstr>
      <vt:lpstr>Facebook Own Posts Table | DSV - 1 of 24</vt:lpstr>
      <vt:lpstr>Facebook Own Posts Table | DSV - 2 of 24</vt:lpstr>
      <vt:lpstr>Facebook Own Posts Table | DSV - 3 of 24</vt:lpstr>
      <vt:lpstr>Facebook Own Posts Table | DSV - 4 of 24</vt:lpstr>
      <vt:lpstr>Facebook Own Posts Table | DSV - 5 of 24</vt:lpstr>
      <vt:lpstr>Facebook Own Posts Table | DSV - 6 of 24</vt:lpstr>
      <vt:lpstr>Facebook Own Posts Table | DSV - 7 of 24</vt:lpstr>
      <vt:lpstr>Facebook Own Posts Table | DSV - 8 of 24</vt:lpstr>
      <vt:lpstr>Facebook Own Posts Table | DSV - 9 of 24</vt:lpstr>
      <vt:lpstr>Facebook Own Posts Table | DSV - 10 of 24</vt:lpstr>
      <vt:lpstr>Facebook Own Posts Table | DSV - 11 of 24</vt:lpstr>
      <vt:lpstr>Facebook Own Posts Table | DSV - 12 of 24</vt:lpstr>
      <vt:lpstr>Facebook Own Posts Table | DSV - 13 of 24</vt:lpstr>
      <vt:lpstr>Facebook Own Posts Table | DSV - 14 of 24</vt:lpstr>
      <vt:lpstr>Facebook Own Posts Table | DSV - 15 of 24</vt:lpstr>
      <vt:lpstr>Facebook Own Posts Table | DSV - 16 of 24</vt:lpstr>
      <vt:lpstr>Facebook Own Posts Table | DSV - 17 of 24</vt:lpstr>
      <vt:lpstr>Facebook Own Posts Table | DSV - 18 of 24</vt:lpstr>
      <vt:lpstr>Facebook Own Posts Table | DSV - 19 of 24</vt:lpstr>
      <vt:lpstr>Facebook Own Posts Table | DSV - 20 of 24</vt:lpstr>
      <vt:lpstr>Facebook Own Posts Table | DSV - 21 of 24</vt:lpstr>
      <vt:lpstr>Facebook Own Posts Table | DSV - 22 of 24</vt:lpstr>
      <vt:lpstr>Facebook Own Posts Table | DSV - 23 of 24</vt:lpstr>
      <vt:lpstr>Facebook Own Posts Table | DSV - 24 of 24</vt:lpstr>
      <vt:lpstr>Instagram Total Interactions | DSV</vt:lpstr>
      <vt:lpstr>Instagram Key Metrics Table | DSV</vt:lpstr>
      <vt:lpstr>Instagram Impressions  | DSV</vt:lpstr>
      <vt:lpstr>Facebook Post Type Distribution | DSV</vt:lpstr>
      <vt:lpstr>Facebook Engaged Users | DSV</vt:lpstr>
      <vt:lpstr>Instagram Reach | DSV</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DSV_Biathlon</dc:title>
  <dc:creator>Administrator</dc:creator>
  <cp:lastModifiedBy>Administrator</cp:lastModifiedBy>
  <cp:revision>1</cp:revision>
  <dcterms:created xsi:type="dcterms:W3CDTF">2022-06-23T08:16:06Z</dcterms:created>
  <dcterms:modified xsi:type="dcterms:W3CDTF">2022-06-23T08:23:08Z</dcterms:modified>
</cp:coreProperties>
</file>