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71846-ECC1-44D3-AD09-F5F68E97C7FC}"/>
              </a:ext>
            </a:extLst>
          </p:cNvPr>
          <p:cNvSpPr>
            <a:spLocks noGrp="1"/>
          </p:cNvSpPr>
          <p:nvPr>
            <p:ph type="title"/>
          </p:nvPr>
        </p:nvSpPr>
        <p:spPr/>
        <p:txBody>
          <a:bodyPr/>
          <a:lstStyle/>
          <a:p>
            <a:r>
              <a:rPr lang="en-US"/>
              <a:t>Instagram Posts Table with Fans | sporthilfe - 1 of 25</a:t>
            </a:r>
          </a:p>
        </p:txBody>
      </p:sp>
      <p:graphicFrame>
        <p:nvGraphicFramePr>
          <p:cNvPr id="5" name="Table Placeholder 4">
            <a:extLst>
              <a:ext uri="{FF2B5EF4-FFF2-40B4-BE49-F238E27FC236}">
                <a16:creationId xmlns:a16="http://schemas.microsoft.com/office/drawing/2014/main" id="{F5D2DA82-C583-4D3D-8EBB-BF816EF8EC4F}"/>
              </a:ext>
            </a:extLst>
          </p:cNvPr>
          <p:cNvGraphicFramePr>
            <a:graphicFrameLocks noGrp="1"/>
          </p:cNvGraphicFramePr>
          <p:nvPr>
            <p:ph type="tbl" sz="quarter" idx="13"/>
            <p:extLst>
              <p:ext uri="{D42A27DB-BD31-4B8C-83A1-F6EECF244321}">
                <p14:modId xmlns:p14="http://schemas.microsoft.com/office/powerpoint/2010/main" val="1337344343"/>
              </p:ext>
            </p:extLst>
          </p:nvPr>
        </p:nvGraphicFramePr>
        <p:xfrm>
          <a:off x="457200" y="1731963"/>
          <a:ext cx="7653527" cy="853440"/>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93534518"/>
                    </a:ext>
                  </a:extLst>
                </a:gridCol>
                <a:gridCol w="576072">
                  <a:extLst>
                    <a:ext uri="{9D8B030D-6E8A-4147-A177-3AD203B41FA5}">
                      <a16:colId xmlns:a16="http://schemas.microsoft.com/office/drawing/2014/main" val="2915573742"/>
                    </a:ext>
                  </a:extLst>
                </a:gridCol>
                <a:gridCol w="576072">
                  <a:extLst>
                    <a:ext uri="{9D8B030D-6E8A-4147-A177-3AD203B41FA5}">
                      <a16:colId xmlns:a16="http://schemas.microsoft.com/office/drawing/2014/main" val="2312303078"/>
                    </a:ext>
                  </a:extLst>
                </a:gridCol>
                <a:gridCol w="576072">
                  <a:extLst>
                    <a:ext uri="{9D8B030D-6E8A-4147-A177-3AD203B41FA5}">
                      <a16:colId xmlns:a16="http://schemas.microsoft.com/office/drawing/2014/main" val="3454682934"/>
                    </a:ext>
                  </a:extLst>
                </a:gridCol>
                <a:gridCol w="576072">
                  <a:extLst>
                    <a:ext uri="{9D8B030D-6E8A-4147-A177-3AD203B41FA5}">
                      <a16:colId xmlns:a16="http://schemas.microsoft.com/office/drawing/2014/main" val="2538042066"/>
                    </a:ext>
                  </a:extLst>
                </a:gridCol>
                <a:gridCol w="576072">
                  <a:extLst>
                    <a:ext uri="{9D8B030D-6E8A-4147-A177-3AD203B41FA5}">
                      <a16:colId xmlns:a16="http://schemas.microsoft.com/office/drawing/2014/main" val="124969477"/>
                    </a:ext>
                  </a:extLst>
                </a:gridCol>
                <a:gridCol w="576072">
                  <a:extLst>
                    <a:ext uri="{9D8B030D-6E8A-4147-A177-3AD203B41FA5}">
                      <a16:colId xmlns:a16="http://schemas.microsoft.com/office/drawing/2014/main" val="2543701072"/>
                    </a:ext>
                  </a:extLst>
                </a:gridCol>
                <a:gridCol w="576072">
                  <a:extLst>
                    <a:ext uri="{9D8B030D-6E8A-4147-A177-3AD203B41FA5}">
                      <a16:colId xmlns:a16="http://schemas.microsoft.com/office/drawing/2014/main" val="76445767"/>
                    </a:ext>
                  </a:extLst>
                </a:gridCol>
                <a:gridCol w="576072">
                  <a:extLst>
                    <a:ext uri="{9D8B030D-6E8A-4147-A177-3AD203B41FA5}">
                      <a16:colId xmlns:a16="http://schemas.microsoft.com/office/drawing/2014/main" val="1112643748"/>
                    </a:ext>
                  </a:extLst>
                </a:gridCol>
                <a:gridCol w="576072">
                  <a:extLst>
                    <a:ext uri="{9D8B030D-6E8A-4147-A177-3AD203B41FA5}">
                      <a16:colId xmlns:a16="http://schemas.microsoft.com/office/drawing/2014/main" val="2640656465"/>
                    </a:ext>
                  </a:extLst>
                </a:gridCol>
                <a:gridCol w="576072">
                  <a:extLst>
                    <a:ext uri="{9D8B030D-6E8A-4147-A177-3AD203B41FA5}">
                      <a16:colId xmlns:a16="http://schemas.microsoft.com/office/drawing/2014/main" val="3283999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508080259"/>
                  </a:ext>
                </a:extLst>
              </a:tr>
            </a:tbl>
          </a:graphicData>
        </a:graphic>
      </p:graphicFrame>
      <p:sp>
        <p:nvSpPr>
          <p:cNvPr id="4" name="Text Placeholder 3">
            <a:extLst>
              <a:ext uri="{FF2B5EF4-FFF2-40B4-BE49-F238E27FC236}">
                <a16:creationId xmlns:a16="http://schemas.microsoft.com/office/drawing/2014/main" id="{6B2017E3-B5D1-47AE-9BCF-6B519FB6FA40}"/>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1566315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524B5-C7F9-4048-BD97-6F50882C1171}"/>
              </a:ext>
            </a:extLst>
          </p:cNvPr>
          <p:cNvSpPr>
            <a:spLocks noGrp="1"/>
          </p:cNvSpPr>
          <p:nvPr>
            <p:ph type="title"/>
          </p:nvPr>
        </p:nvSpPr>
        <p:spPr/>
        <p:txBody>
          <a:bodyPr/>
          <a:lstStyle/>
          <a:p>
            <a:r>
              <a:rPr lang="en-US"/>
              <a:t>Instagram Posts Table with Fans | sporthilfe - 2 of 25</a:t>
            </a:r>
          </a:p>
        </p:txBody>
      </p:sp>
      <p:graphicFrame>
        <p:nvGraphicFramePr>
          <p:cNvPr id="5" name="Table Placeholder 4">
            <a:extLst>
              <a:ext uri="{FF2B5EF4-FFF2-40B4-BE49-F238E27FC236}">
                <a16:creationId xmlns:a16="http://schemas.microsoft.com/office/drawing/2014/main" id="{0B00497D-D57B-4FDE-AF85-11743977D835}"/>
              </a:ext>
            </a:extLst>
          </p:cNvPr>
          <p:cNvGraphicFramePr>
            <a:graphicFrameLocks noGrp="1"/>
          </p:cNvGraphicFramePr>
          <p:nvPr>
            <p:ph type="tbl" sz="quarter" idx="13"/>
            <p:extLst>
              <p:ext uri="{D42A27DB-BD31-4B8C-83A1-F6EECF244321}">
                <p14:modId xmlns:p14="http://schemas.microsoft.com/office/powerpoint/2010/main" val="1561771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126814413"/>
                    </a:ext>
                  </a:extLst>
                </a:gridCol>
                <a:gridCol w="576072">
                  <a:extLst>
                    <a:ext uri="{9D8B030D-6E8A-4147-A177-3AD203B41FA5}">
                      <a16:colId xmlns:a16="http://schemas.microsoft.com/office/drawing/2014/main" val="59332243"/>
                    </a:ext>
                  </a:extLst>
                </a:gridCol>
                <a:gridCol w="576072">
                  <a:extLst>
                    <a:ext uri="{9D8B030D-6E8A-4147-A177-3AD203B41FA5}">
                      <a16:colId xmlns:a16="http://schemas.microsoft.com/office/drawing/2014/main" val="1787540822"/>
                    </a:ext>
                  </a:extLst>
                </a:gridCol>
                <a:gridCol w="576072">
                  <a:extLst>
                    <a:ext uri="{9D8B030D-6E8A-4147-A177-3AD203B41FA5}">
                      <a16:colId xmlns:a16="http://schemas.microsoft.com/office/drawing/2014/main" val="2996621618"/>
                    </a:ext>
                  </a:extLst>
                </a:gridCol>
                <a:gridCol w="576072">
                  <a:extLst>
                    <a:ext uri="{9D8B030D-6E8A-4147-A177-3AD203B41FA5}">
                      <a16:colId xmlns:a16="http://schemas.microsoft.com/office/drawing/2014/main" val="515372617"/>
                    </a:ext>
                  </a:extLst>
                </a:gridCol>
                <a:gridCol w="576072">
                  <a:extLst>
                    <a:ext uri="{9D8B030D-6E8A-4147-A177-3AD203B41FA5}">
                      <a16:colId xmlns:a16="http://schemas.microsoft.com/office/drawing/2014/main" val="4027953482"/>
                    </a:ext>
                  </a:extLst>
                </a:gridCol>
                <a:gridCol w="576072">
                  <a:extLst>
                    <a:ext uri="{9D8B030D-6E8A-4147-A177-3AD203B41FA5}">
                      <a16:colId xmlns:a16="http://schemas.microsoft.com/office/drawing/2014/main" val="2508836968"/>
                    </a:ext>
                  </a:extLst>
                </a:gridCol>
                <a:gridCol w="576072">
                  <a:extLst>
                    <a:ext uri="{9D8B030D-6E8A-4147-A177-3AD203B41FA5}">
                      <a16:colId xmlns:a16="http://schemas.microsoft.com/office/drawing/2014/main" val="1619453829"/>
                    </a:ext>
                  </a:extLst>
                </a:gridCol>
                <a:gridCol w="576072">
                  <a:extLst>
                    <a:ext uri="{9D8B030D-6E8A-4147-A177-3AD203B41FA5}">
                      <a16:colId xmlns:a16="http://schemas.microsoft.com/office/drawing/2014/main" val="3742524472"/>
                    </a:ext>
                  </a:extLst>
                </a:gridCol>
                <a:gridCol w="576072">
                  <a:extLst>
                    <a:ext uri="{9D8B030D-6E8A-4147-A177-3AD203B41FA5}">
                      <a16:colId xmlns:a16="http://schemas.microsoft.com/office/drawing/2014/main" val="1958274164"/>
                    </a:ext>
                  </a:extLst>
                </a:gridCol>
                <a:gridCol w="576072">
                  <a:extLst>
                    <a:ext uri="{9D8B030D-6E8A-4147-A177-3AD203B41FA5}">
                      <a16:colId xmlns:a16="http://schemas.microsoft.com/office/drawing/2014/main" val="1243644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513463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sporthilfe - 2022-05-31 16:21:19</a:t>
                      </a:r>
                      <a:r>
                        <a:rPr kumimoji="0" lang="de-DE" sz="1000" b="0" i="0" u="none" strike="noStrike" kern="1200" cap="none" spc="0" normalizeH="0" baseline="0" noProof="0">
                          <a:ln>
                            <a:noFill/>
                          </a:ln>
                          <a:solidFill>
                            <a:prstClr val="black"/>
                          </a:solidFill>
                          <a:effectLst/>
                          <a:uLnTx/>
                          <a:uFillTx/>
                          <a:latin typeface="+mn-lt"/>
                          <a:ea typeface="+mn-ea"/>
                          <a:cs typeface="+mn-cs"/>
                        </a:rPr>
                        <a:t>
 Natalie Geisenberger hat allen Grund zu jubeln! Bei den Olympischen Winterspielen 2022 gewinnt sie zum 3. Mal das Gold-Double im Einzel und im Team. Mit ihren insgesamt 6 Gold- und einer Bronzemedaille ist sie die erfolgreichste deutsche Winter-Olympionikin aller Zeiten. 
Auch die 17-Jährige Melina Fischer konnte zu Jahresbeginn gleich zweimal triumphieren. Sie gewann den EM-Titel der Junior:innen im Einzel und im Team.  Damit hat sie schon früh den Startschuss für eine erfolgsversprechende Karriere gesetzt, um eines Tages in die Fußstapfen von Natalie Geisenberger treten zu können. 
Dafür benötigen sie und auch andere Nachwuchsathlet:innen tatkräftige Unterstützung. Du kannst dabei helfen! Spende jetzt Zukunft über den Link in der Bio!
#spendezukunft! 
***
#sporthilfe #spendezukunft #rodeln
📸 @dpa_picturealliance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06/13/2022 12:13:29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4142</a:t>
                      </a:r>
                    </a:p>
                  </a:txBody>
                  <a:tcPr/>
                </a:tc>
                <a:extLst>
                  <a:ext uri="{0D108BD9-81ED-4DB2-BD59-A6C34878D82A}">
                    <a16:rowId xmlns:a16="http://schemas.microsoft.com/office/drawing/2014/main" val="3751728719"/>
                  </a:ext>
                </a:extLst>
              </a:tr>
            </a:tbl>
          </a:graphicData>
        </a:graphic>
      </p:graphicFrame>
      <p:sp>
        <p:nvSpPr>
          <p:cNvPr id="4" name="Text Placeholder 3">
            <a:extLst>
              <a:ext uri="{FF2B5EF4-FFF2-40B4-BE49-F238E27FC236}">
                <a16:creationId xmlns:a16="http://schemas.microsoft.com/office/drawing/2014/main" id="{2D32B31C-001C-41CC-B1DA-6135E95E1B07}"/>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153181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83337-10B7-4B3B-9743-EF762B653B12}"/>
              </a:ext>
            </a:extLst>
          </p:cNvPr>
          <p:cNvSpPr>
            <a:spLocks noGrp="1"/>
          </p:cNvSpPr>
          <p:nvPr>
            <p:ph type="title"/>
          </p:nvPr>
        </p:nvSpPr>
        <p:spPr/>
        <p:txBody>
          <a:bodyPr/>
          <a:lstStyle/>
          <a:p>
            <a:r>
              <a:rPr lang="en-US"/>
              <a:t>Instagram Posts Table with Fans | sporthilfe - 3 of 25</a:t>
            </a:r>
          </a:p>
        </p:txBody>
      </p:sp>
      <p:graphicFrame>
        <p:nvGraphicFramePr>
          <p:cNvPr id="5" name="Table Placeholder 4">
            <a:extLst>
              <a:ext uri="{FF2B5EF4-FFF2-40B4-BE49-F238E27FC236}">
                <a16:creationId xmlns:a16="http://schemas.microsoft.com/office/drawing/2014/main" id="{393A7727-4267-49CA-895B-E0025102B0E2}"/>
              </a:ext>
            </a:extLst>
          </p:cNvPr>
          <p:cNvGraphicFramePr>
            <a:graphicFrameLocks noGrp="1"/>
          </p:cNvGraphicFramePr>
          <p:nvPr>
            <p:ph type="tbl" sz="quarter" idx="13"/>
            <p:extLst>
              <p:ext uri="{D42A27DB-BD31-4B8C-83A1-F6EECF244321}">
                <p14:modId xmlns:p14="http://schemas.microsoft.com/office/powerpoint/2010/main" val="1400583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916332400"/>
                    </a:ext>
                  </a:extLst>
                </a:gridCol>
                <a:gridCol w="576072">
                  <a:extLst>
                    <a:ext uri="{9D8B030D-6E8A-4147-A177-3AD203B41FA5}">
                      <a16:colId xmlns:a16="http://schemas.microsoft.com/office/drawing/2014/main" val="548886427"/>
                    </a:ext>
                  </a:extLst>
                </a:gridCol>
                <a:gridCol w="576072">
                  <a:extLst>
                    <a:ext uri="{9D8B030D-6E8A-4147-A177-3AD203B41FA5}">
                      <a16:colId xmlns:a16="http://schemas.microsoft.com/office/drawing/2014/main" val="414269971"/>
                    </a:ext>
                  </a:extLst>
                </a:gridCol>
                <a:gridCol w="576072">
                  <a:extLst>
                    <a:ext uri="{9D8B030D-6E8A-4147-A177-3AD203B41FA5}">
                      <a16:colId xmlns:a16="http://schemas.microsoft.com/office/drawing/2014/main" val="4287383272"/>
                    </a:ext>
                  </a:extLst>
                </a:gridCol>
                <a:gridCol w="576072">
                  <a:extLst>
                    <a:ext uri="{9D8B030D-6E8A-4147-A177-3AD203B41FA5}">
                      <a16:colId xmlns:a16="http://schemas.microsoft.com/office/drawing/2014/main" val="4287940173"/>
                    </a:ext>
                  </a:extLst>
                </a:gridCol>
                <a:gridCol w="576072">
                  <a:extLst>
                    <a:ext uri="{9D8B030D-6E8A-4147-A177-3AD203B41FA5}">
                      <a16:colId xmlns:a16="http://schemas.microsoft.com/office/drawing/2014/main" val="3065695119"/>
                    </a:ext>
                  </a:extLst>
                </a:gridCol>
                <a:gridCol w="576072">
                  <a:extLst>
                    <a:ext uri="{9D8B030D-6E8A-4147-A177-3AD203B41FA5}">
                      <a16:colId xmlns:a16="http://schemas.microsoft.com/office/drawing/2014/main" val="520196963"/>
                    </a:ext>
                  </a:extLst>
                </a:gridCol>
                <a:gridCol w="576072">
                  <a:extLst>
                    <a:ext uri="{9D8B030D-6E8A-4147-A177-3AD203B41FA5}">
                      <a16:colId xmlns:a16="http://schemas.microsoft.com/office/drawing/2014/main" val="977906899"/>
                    </a:ext>
                  </a:extLst>
                </a:gridCol>
                <a:gridCol w="576072">
                  <a:extLst>
                    <a:ext uri="{9D8B030D-6E8A-4147-A177-3AD203B41FA5}">
                      <a16:colId xmlns:a16="http://schemas.microsoft.com/office/drawing/2014/main" val="1568588395"/>
                    </a:ext>
                  </a:extLst>
                </a:gridCol>
                <a:gridCol w="576072">
                  <a:extLst>
                    <a:ext uri="{9D8B030D-6E8A-4147-A177-3AD203B41FA5}">
                      <a16:colId xmlns:a16="http://schemas.microsoft.com/office/drawing/2014/main" val="2924273141"/>
                    </a:ext>
                  </a:extLst>
                </a:gridCol>
                <a:gridCol w="576072">
                  <a:extLst>
                    <a:ext uri="{9D8B030D-6E8A-4147-A177-3AD203B41FA5}">
                      <a16:colId xmlns:a16="http://schemas.microsoft.com/office/drawing/2014/main" val="728948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667210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sporthilfe - 2022-05-31 13:57:53</a:t>
                      </a:r>
                      <a:r>
                        <a:rPr kumimoji="0" lang="de-DE" sz="1000" b="0" i="0" u="none" strike="noStrike" kern="1200" cap="none" spc="0" normalizeH="0" baseline="0" noProof="0">
                          <a:ln>
                            <a:noFill/>
                          </a:ln>
                          <a:solidFill>
                            <a:prstClr val="black"/>
                          </a:solidFill>
                          <a:effectLst/>
                          <a:uLnTx/>
                          <a:uFillTx/>
                          <a:latin typeface="+mn-lt"/>
                          <a:ea typeface="+mn-ea"/>
                          <a:cs typeface="+mn-cs"/>
                        </a:rPr>
                        <a:t>
 Große Freude bei der Box-EM! 🥊
Am Montag siegte @nevboxing im Finale des Superschwergewichts gegen seinen spanischen Gegner und gewinnt EM-Gold 🥇 
Damit konnte er nicht nur seinen größten internationalen Erfolg feiern, sondern sicherte Deutschland den ersten Titel nach fünf Jahren im Boxen! Wir gratulieren! 💪🏼
***
#sporthilfe #athleth #boxen #em
📸 @aiba_official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06/13/2022 12:13:29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4626</a:t>
                      </a:r>
                    </a:p>
                  </a:txBody>
                  <a:tcPr/>
                </a:tc>
                <a:extLst>
                  <a:ext uri="{0D108BD9-81ED-4DB2-BD59-A6C34878D82A}">
                    <a16:rowId xmlns:a16="http://schemas.microsoft.com/office/drawing/2014/main" val="766046784"/>
                  </a:ext>
                </a:extLst>
              </a:tr>
            </a:tbl>
          </a:graphicData>
        </a:graphic>
      </p:graphicFrame>
      <p:sp>
        <p:nvSpPr>
          <p:cNvPr id="4" name="Text Placeholder 3">
            <a:extLst>
              <a:ext uri="{FF2B5EF4-FFF2-40B4-BE49-F238E27FC236}">
                <a16:creationId xmlns:a16="http://schemas.microsoft.com/office/drawing/2014/main" id="{B2847622-3B81-4807-A205-3B21DB0B2595}"/>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417206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22F53-C84F-44A3-8C01-6950FA3A3756}"/>
              </a:ext>
            </a:extLst>
          </p:cNvPr>
          <p:cNvSpPr>
            <a:spLocks noGrp="1"/>
          </p:cNvSpPr>
          <p:nvPr>
            <p:ph type="title"/>
          </p:nvPr>
        </p:nvSpPr>
        <p:spPr/>
        <p:txBody>
          <a:bodyPr/>
          <a:lstStyle/>
          <a:p>
            <a:r>
              <a:rPr lang="en-US"/>
              <a:t>Instagram Posts Table with Fans | sporthilfe - 4 of 25</a:t>
            </a:r>
          </a:p>
        </p:txBody>
      </p:sp>
      <p:graphicFrame>
        <p:nvGraphicFramePr>
          <p:cNvPr id="5" name="Table Placeholder 4">
            <a:extLst>
              <a:ext uri="{FF2B5EF4-FFF2-40B4-BE49-F238E27FC236}">
                <a16:creationId xmlns:a16="http://schemas.microsoft.com/office/drawing/2014/main" id="{CE588E14-B18E-4685-BCA1-902CAEA2530A}"/>
              </a:ext>
            </a:extLst>
          </p:cNvPr>
          <p:cNvGraphicFramePr>
            <a:graphicFrameLocks noGrp="1"/>
          </p:cNvGraphicFramePr>
          <p:nvPr>
            <p:ph type="tbl" sz="quarter" idx="13"/>
            <p:extLst>
              <p:ext uri="{D42A27DB-BD31-4B8C-83A1-F6EECF244321}">
                <p14:modId xmlns:p14="http://schemas.microsoft.com/office/powerpoint/2010/main" val="1384881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041596201"/>
                    </a:ext>
                  </a:extLst>
                </a:gridCol>
                <a:gridCol w="576072">
                  <a:extLst>
                    <a:ext uri="{9D8B030D-6E8A-4147-A177-3AD203B41FA5}">
                      <a16:colId xmlns:a16="http://schemas.microsoft.com/office/drawing/2014/main" val="3567031866"/>
                    </a:ext>
                  </a:extLst>
                </a:gridCol>
                <a:gridCol w="576072">
                  <a:extLst>
                    <a:ext uri="{9D8B030D-6E8A-4147-A177-3AD203B41FA5}">
                      <a16:colId xmlns:a16="http://schemas.microsoft.com/office/drawing/2014/main" val="2737267810"/>
                    </a:ext>
                  </a:extLst>
                </a:gridCol>
                <a:gridCol w="576072">
                  <a:extLst>
                    <a:ext uri="{9D8B030D-6E8A-4147-A177-3AD203B41FA5}">
                      <a16:colId xmlns:a16="http://schemas.microsoft.com/office/drawing/2014/main" val="1105765215"/>
                    </a:ext>
                  </a:extLst>
                </a:gridCol>
                <a:gridCol w="576072">
                  <a:extLst>
                    <a:ext uri="{9D8B030D-6E8A-4147-A177-3AD203B41FA5}">
                      <a16:colId xmlns:a16="http://schemas.microsoft.com/office/drawing/2014/main" val="2598835875"/>
                    </a:ext>
                  </a:extLst>
                </a:gridCol>
                <a:gridCol w="576072">
                  <a:extLst>
                    <a:ext uri="{9D8B030D-6E8A-4147-A177-3AD203B41FA5}">
                      <a16:colId xmlns:a16="http://schemas.microsoft.com/office/drawing/2014/main" val="3928706040"/>
                    </a:ext>
                  </a:extLst>
                </a:gridCol>
                <a:gridCol w="576072">
                  <a:extLst>
                    <a:ext uri="{9D8B030D-6E8A-4147-A177-3AD203B41FA5}">
                      <a16:colId xmlns:a16="http://schemas.microsoft.com/office/drawing/2014/main" val="1145136462"/>
                    </a:ext>
                  </a:extLst>
                </a:gridCol>
                <a:gridCol w="576072">
                  <a:extLst>
                    <a:ext uri="{9D8B030D-6E8A-4147-A177-3AD203B41FA5}">
                      <a16:colId xmlns:a16="http://schemas.microsoft.com/office/drawing/2014/main" val="1982316687"/>
                    </a:ext>
                  </a:extLst>
                </a:gridCol>
                <a:gridCol w="576072">
                  <a:extLst>
                    <a:ext uri="{9D8B030D-6E8A-4147-A177-3AD203B41FA5}">
                      <a16:colId xmlns:a16="http://schemas.microsoft.com/office/drawing/2014/main" val="4244871746"/>
                    </a:ext>
                  </a:extLst>
                </a:gridCol>
                <a:gridCol w="576072">
                  <a:extLst>
                    <a:ext uri="{9D8B030D-6E8A-4147-A177-3AD203B41FA5}">
                      <a16:colId xmlns:a16="http://schemas.microsoft.com/office/drawing/2014/main" val="1950480007"/>
                    </a:ext>
                  </a:extLst>
                </a:gridCol>
                <a:gridCol w="576072">
                  <a:extLst>
                    <a:ext uri="{9D8B030D-6E8A-4147-A177-3AD203B41FA5}">
                      <a16:colId xmlns:a16="http://schemas.microsoft.com/office/drawing/2014/main" val="4171152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422294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sporthilfe - 2022-05-30 16:04:43</a:t>
                      </a:r>
                      <a:r>
                        <a:rPr kumimoji="0" lang="en-US" sz="1000" b="0" i="0" u="none" strike="noStrike" kern="1200" cap="none" spc="0" normalizeH="0" baseline="0" noProof="0">
                          <a:ln>
                            <a:noFill/>
                          </a:ln>
                          <a:solidFill>
                            <a:prstClr val="black"/>
                          </a:solidFill>
                          <a:effectLst/>
                          <a:uLnTx/>
                          <a:uFillTx/>
                          <a:latin typeface="+mn-lt"/>
                          <a:ea typeface="+mn-ea"/>
                          <a:cs typeface="+mn-cs"/>
                        </a:rPr>
                        <a:t>
 Überragende Leistung von @svenjamueller01 und @cinjatillmann bei der #beachprotour🥇 Knapp 2 Wochen vor der WM schnappt sich das Beachvolleyball-Duo den ersten Platz – Chapeau! 👏🏽
***
#sporthilfe #beachvolleyball #elite16 #congratulations #athlete 
📸 @dpa_picturealliance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06/13/2022 12:13:29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4382</a:t>
                      </a:r>
                    </a:p>
                  </a:txBody>
                  <a:tcPr/>
                </a:tc>
                <a:extLst>
                  <a:ext uri="{0D108BD9-81ED-4DB2-BD59-A6C34878D82A}">
                    <a16:rowId xmlns:a16="http://schemas.microsoft.com/office/drawing/2014/main" val="2578507107"/>
                  </a:ext>
                </a:extLst>
              </a:tr>
            </a:tbl>
          </a:graphicData>
        </a:graphic>
      </p:graphicFrame>
      <p:sp>
        <p:nvSpPr>
          <p:cNvPr id="4" name="Text Placeholder 3">
            <a:extLst>
              <a:ext uri="{FF2B5EF4-FFF2-40B4-BE49-F238E27FC236}">
                <a16:creationId xmlns:a16="http://schemas.microsoft.com/office/drawing/2014/main" id="{E1B386F5-2811-4A47-9C0C-BBDCDE30C94E}"/>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686430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64C4C-B116-44C1-885E-AD90FC0D950E}"/>
              </a:ext>
            </a:extLst>
          </p:cNvPr>
          <p:cNvSpPr>
            <a:spLocks noGrp="1"/>
          </p:cNvSpPr>
          <p:nvPr>
            <p:ph type="title"/>
          </p:nvPr>
        </p:nvSpPr>
        <p:spPr/>
        <p:txBody>
          <a:bodyPr/>
          <a:lstStyle/>
          <a:p>
            <a:r>
              <a:rPr lang="en-US"/>
              <a:t>Instagram Posts Table with Fans | sporthilfe - 5 of 25</a:t>
            </a:r>
          </a:p>
        </p:txBody>
      </p:sp>
      <p:graphicFrame>
        <p:nvGraphicFramePr>
          <p:cNvPr id="5" name="Table Placeholder 4">
            <a:extLst>
              <a:ext uri="{FF2B5EF4-FFF2-40B4-BE49-F238E27FC236}">
                <a16:creationId xmlns:a16="http://schemas.microsoft.com/office/drawing/2014/main" id="{A0498D7D-8C85-46ED-A8F6-8DC2BE7B04E9}"/>
              </a:ext>
            </a:extLst>
          </p:cNvPr>
          <p:cNvGraphicFramePr>
            <a:graphicFrameLocks noGrp="1"/>
          </p:cNvGraphicFramePr>
          <p:nvPr>
            <p:ph type="tbl" sz="quarter" idx="13"/>
            <p:extLst>
              <p:ext uri="{D42A27DB-BD31-4B8C-83A1-F6EECF244321}">
                <p14:modId xmlns:p14="http://schemas.microsoft.com/office/powerpoint/2010/main" val="2527787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160430678"/>
                    </a:ext>
                  </a:extLst>
                </a:gridCol>
                <a:gridCol w="576072">
                  <a:extLst>
                    <a:ext uri="{9D8B030D-6E8A-4147-A177-3AD203B41FA5}">
                      <a16:colId xmlns:a16="http://schemas.microsoft.com/office/drawing/2014/main" val="1776511681"/>
                    </a:ext>
                  </a:extLst>
                </a:gridCol>
                <a:gridCol w="576072">
                  <a:extLst>
                    <a:ext uri="{9D8B030D-6E8A-4147-A177-3AD203B41FA5}">
                      <a16:colId xmlns:a16="http://schemas.microsoft.com/office/drawing/2014/main" val="3659318009"/>
                    </a:ext>
                  </a:extLst>
                </a:gridCol>
                <a:gridCol w="576072">
                  <a:extLst>
                    <a:ext uri="{9D8B030D-6E8A-4147-A177-3AD203B41FA5}">
                      <a16:colId xmlns:a16="http://schemas.microsoft.com/office/drawing/2014/main" val="3575800827"/>
                    </a:ext>
                  </a:extLst>
                </a:gridCol>
                <a:gridCol w="576072">
                  <a:extLst>
                    <a:ext uri="{9D8B030D-6E8A-4147-A177-3AD203B41FA5}">
                      <a16:colId xmlns:a16="http://schemas.microsoft.com/office/drawing/2014/main" val="3311396780"/>
                    </a:ext>
                  </a:extLst>
                </a:gridCol>
                <a:gridCol w="576072">
                  <a:extLst>
                    <a:ext uri="{9D8B030D-6E8A-4147-A177-3AD203B41FA5}">
                      <a16:colId xmlns:a16="http://schemas.microsoft.com/office/drawing/2014/main" val="882477222"/>
                    </a:ext>
                  </a:extLst>
                </a:gridCol>
                <a:gridCol w="576072">
                  <a:extLst>
                    <a:ext uri="{9D8B030D-6E8A-4147-A177-3AD203B41FA5}">
                      <a16:colId xmlns:a16="http://schemas.microsoft.com/office/drawing/2014/main" val="3659991818"/>
                    </a:ext>
                  </a:extLst>
                </a:gridCol>
                <a:gridCol w="576072">
                  <a:extLst>
                    <a:ext uri="{9D8B030D-6E8A-4147-A177-3AD203B41FA5}">
                      <a16:colId xmlns:a16="http://schemas.microsoft.com/office/drawing/2014/main" val="2070113450"/>
                    </a:ext>
                  </a:extLst>
                </a:gridCol>
                <a:gridCol w="576072">
                  <a:extLst>
                    <a:ext uri="{9D8B030D-6E8A-4147-A177-3AD203B41FA5}">
                      <a16:colId xmlns:a16="http://schemas.microsoft.com/office/drawing/2014/main" val="1487365996"/>
                    </a:ext>
                  </a:extLst>
                </a:gridCol>
                <a:gridCol w="576072">
                  <a:extLst>
                    <a:ext uri="{9D8B030D-6E8A-4147-A177-3AD203B41FA5}">
                      <a16:colId xmlns:a16="http://schemas.microsoft.com/office/drawing/2014/main" val="97625624"/>
                    </a:ext>
                  </a:extLst>
                </a:gridCol>
                <a:gridCol w="576072">
                  <a:extLst>
                    <a:ext uri="{9D8B030D-6E8A-4147-A177-3AD203B41FA5}">
                      <a16:colId xmlns:a16="http://schemas.microsoft.com/office/drawing/2014/main" val="1641200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57700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sporthilfe - 2022-05-29 15:52:14</a:t>
                      </a:r>
                      <a:r>
                        <a:rPr kumimoji="0" lang="de-DE" sz="1000" b="0" i="0" u="none" strike="noStrike" kern="1200" cap="none" spc="0" normalizeH="0" baseline="0" noProof="0">
                          <a:ln>
                            <a:noFill/>
                          </a:ln>
                          <a:solidFill>
                            <a:prstClr val="black"/>
                          </a:solidFill>
                          <a:effectLst/>
                          <a:uLnTx/>
                          <a:uFillTx/>
                          <a:latin typeface="+mn-lt"/>
                          <a:ea typeface="+mn-ea"/>
                          <a:cs typeface="+mn-cs"/>
                        </a:rPr>
                        <a:t>
 Der Olympiasieg von @matthiassteiner_official bei den Olympischen Spielen 2008 in Peking ist sensationell und emotional zugleich. Im letzten Versuch mobilisiert er ein letztes Mal seine Kräfte, zieht am bislang Führenden vorbei und gewinnt die Goldmedaille. Diese nimmt er bei der Siegerehrung mit einem Foto von seiner im Jahr zuvor tragisch ums Leben gekommenen Ehefrau entgegen und berührt die Menschen. 
Sein Erfolg bewegt die Massen und motiviert die Gewichtheber:innen von morgen in seine Fußstapfen zu treten! Erst vor kurzem konnte Antonia Ackermann ebenfalls einen historischen Erfolg feiern. Sie sicherste sich bei der Junioren-WM die Bronzemedaille im Gewichtheben. Die erste nach 26 Jahren für Deutschland!
Um Antonia und andere  Nachwuchsathlet:innen auf ihrem Weg zur aufstrebenden Karriere zu unterstützen benötigen sie Deine Unterstützung! #spendezukunft über den Link in der Bio!
***
#sporthilfe #spendezukunft #gewichtheben 
📸 @dpa_picturealliance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06/13/2022 12:13:29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5932</a:t>
                      </a:r>
                    </a:p>
                  </a:txBody>
                  <a:tcPr/>
                </a:tc>
                <a:extLst>
                  <a:ext uri="{0D108BD9-81ED-4DB2-BD59-A6C34878D82A}">
                    <a16:rowId xmlns:a16="http://schemas.microsoft.com/office/drawing/2014/main" val="3168682526"/>
                  </a:ext>
                </a:extLst>
              </a:tr>
            </a:tbl>
          </a:graphicData>
        </a:graphic>
      </p:graphicFrame>
      <p:sp>
        <p:nvSpPr>
          <p:cNvPr id="4" name="Text Placeholder 3">
            <a:extLst>
              <a:ext uri="{FF2B5EF4-FFF2-40B4-BE49-F238E27FC236}">
                <a16:creationId xmlns:a16="http://schemas.microsoft.com/office/drawing/2014/main" id="{B02E854B-4110-43D6-A327-32E5D5DFD566}"/>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7198564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0DEF9-047C-4993-9B61-05188D601BF1}"/>
              </a:ext>
            </a:extLst>
          </p:cNvPr>
          <p:cNvSpPr>
            <a:spLocks noGrp="1"/>
          </p:cNvSpPr>
          <p:nvPr>
            <p:ph type="title"/>
          </p:nvPr>
        </p:nvSpPr>
        <p:spPr/>
        <p:txBody>
          <a:bodyPr/>
          <a:lstStyle/>
          <a:p>
            <a:r>
              <a:rPr lang="en-US"/>
              <a:t>Instagram Posts Table with Fans | sporthilfe - 6 of 25</a:t>
            </a:r>
          </a:p>
        </p:txBody>
      </p:sp>
      <p:graphicFrame>
        <p:nvGraphicFramePr>
          <p:cNvPr id="5" name="Table Placeholder 4">
            <a:extLst>
              <a:ext uri="{FF2B5EF4-FFF2-40B4-BE49-F238E27FC236}">
                <a16:creationId xmlns:a16="http://schemas.microsoft.com/office/drawing/2014/main" id="{93AF7046-21B3-44C7-9552-68491131006F}"/>
              </a:ext>
            </a:extLst>
          </p:cNvPr>
          <p:cNvGraphicFramePr>
            <a:graphicFrameLocks noGrp="1"/>
          </p:cNvGraphicFramePr>
          <p:nvPr>
            <p:ph type="tbl" sz="quarter" idx="13"/>
            <p:extLst>
              <p:ext uri="{D42A27DB-BD31-4B8C-83A1-F6EECF244321}">
                <p14:modId xmlns:p14="http://schemas.microsoft.com/office/powerpoint/2010/main" val="2241758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092953754"/>
                    </a:ext>
                  </a:extLst>
                </a:gridCol>
                <a:gridCol w="576072">
                  <a:extLst>
                    <a:ext uri="{9D8B030D-6E8A-4147-A177-3AD203B41FA5}">
                      <a16:colId xmlns:a16="http://schemas.microsoft.com/office/drawing/2014/main" val="2415605975"/>
                    </a:ext>
                  </a:extLst>
                </a:gridCol>
                <a:gridCol w="576072">
                  <a:extLst>
                    <a:ext uri="{9D8B030D-6E8A-4147-A177-3AD203B41FA5}">
                      <a16:colId xmlns:a16="http://schemas.microsoft.com/office/drawing/2014/main" val="1037355429"/>
                    </a:ext>
                  </a:extLst>
                </a:gridCol>
                <a:gridCol w="576072">
                  <a:extLst>
                    <a:ext uri="{9D8B030D-6E8A-4147-A177-3AD203B41FA5}">
                      <a16:colId xmlns:a16="http://schemas.microsoft.com/office/drawing/2014/main" val="3719648230"/>
                    </a:ext>
                  </a:extLst>
                </a:gridCol>
                <a:gridCol w="576072">
                  <a:extLst>
                    <a:ext uri="{9D8B030D-6E8A-4147-A177-3AD203B41FA5}">
                      <a16:colId xmlns:a16="http://schemas.microsoft.com/office/drawing/2014/main" val="2992200825"/>
                    </a:ext>
                  </a:extLst>
                </a:gridCol>
                <a:gridCol w="576072">
                  <a:extLst>
                    <a:ext uri="{9D8B030D-6E8A-4147-A177-3AD203B41FA5}">
                      <a16:colId xmlns:a16="http://schemas.microsoft.com/office/drawing/2014/main" val="4294462285"/>
                    </a:ext>
                  </a:extLst>
                </a:gridCol>
                <a:gridCol w="576072">
                  <a:extLst>
                    <a:ext uri="{9D8B030D-6E8A-4147-A177-3AD203B41FA5}">
                      <a16:colId xmlns:a16="http://schemas.microsoft.com/office/drawing/2014/main" val="2912760333"/>
                    </a:ext>
                  </a:extLst>
                </a:gridCol>
                <a:gridCol w="576072">
                  <a:extLst>
                    <a:ext uri="{9D8B030D-6E8A-4147-A177-3AD203B41FA5}">
                      <a16:colId xmlns:a16="http://schemas.microsoft.com/office/drawing/2014/main" val="2723199466"/>
                    </a:ext>
                  </a:extLst>
                </a:gridCol>
                <a:gridCol w="576072">
                  <a:extLst>
                    <a:ext uri="{9D8B030D-6E8A-4147-A177-3AD203B41FA5}">
                      <a16:colId xmlns:a16="http://schemas.microsoft.com/office/drawing/2014/main" val="3641138364"/>
                    </a:ext>
                  </a:extLst>
                </a:gridCol>
                <a:gridCol w="576072">
                  <a:extLst>
                    <a:ext uri="{9D8B030D-6E8A-4147-A177-3AD203B41FA5}">
                      <a16:colId xmlns:a16="http://schemas.microsoft.com/office/drawing/2014/main" val="3256794452"/>
                    </a:ext>
                  </a:extLst>
                </a:gridCol>
                <a:gridCol w="576072">
                  <a:extLst>
                    <a:ext uri="{9D8B030D-6E8A-4147-A177-3AD203B41FA5}">
                      <a16:colId xmlns:a16="http://schemas.microsoft.com/office/drawing/2014/main" val="3536745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346931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sporthilfe - 2022-05-28 15:11:50</a:t>
                      </a:r>
                      <a:r>
                        <a:rPr kumimoji="0" lang="de-DE" sz="1000" b="0" i="0" u="none" strike="noStrike" kern="1200" cap="none" spc="0" normalizeH="0" baseline="0" noProof="0">
                          <a:ln>
                            <a:noFill/>
                          </a:ln>
                          <a:solidFill>
                            <a:prstClr val="black"/>
                          </a:solidFill>
                          <a:effectLst/>
                          <a:uLnTx/>
                          <a:uFillTx/>
                          <a:latin typeface="+mn-lt"/>
                          <a:ea typeface="+mn-ea"/>
                          <a:cs typeface="+mn-cs"/>
                        </a:rPr>
                        <a:t>
 Glückwünsche zum 55. Geburtstag der @sporthilfe von der Kunstturnerin @sarah.vossi 😍 
Um auch in Zukunft die nächste Generation an talentierten Athlet:innen unterstützen zu können, ist Eure Hilfe gefragt! Spendet jetzt für die Athlet:innen von morgen über den Link in der Bio, damit wir auch in Zukunft großartig Karrieren begleiten können!
Übrigens: Jede Spende wird von unserem Nationalen Förderer @generali_deutschland &amp; @deutsche_vermoegensberatung verdoppelt 🙏🏽
***
#sporthilfe #spendezukunft #kunstturnen #sarahvoss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06/13/2022 12:13:29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5930</a:t>
                      </a:r>
                    </a:p>
                  </a:txBody>
                  <a:tcPr/>
                </a:tc>
                <a:extLst>
                  <a:ext uri="{0D108BD9-81ED-4DB2-BD59-A6C34878D82A}">
                    <a16:rowId xmlns:a16="http://schemas.microsoft.com/office/drawing/2014/main" val="1148843559"/>
                  </a:ext>
                </a:extLst>
              </a:tr>
            </a:tbl>
          </a:graphicData>
        </a:graphic>
      </p:graphicFrame>
      <p:sp>
        <p:nvSpPr>
          <p:cNvPr id="4" name="Text Placeholder 3">
            <a:extLst>
              <a:ext uri="{FF2B5EF4-FFF2-40B4-BE49-F238E27FC236}">
                <a16:creationId xmlns:a16="http://schemas.microsoft.com/office/drawing/2014/main" id="{235A606E-81CE-467A-9BDD-E90E4D8F4C71}"/>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584572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D377F-1C90-45CC-BB37-E0893018FDB5}"/>
              </a:ext>
            </a:extLst>
          </p:cNvPr>
          <p:cNvSpPr>
            <a:spLocks noGrp="1"/>
          </p:cNvSpPr>
          <p:nvPr>
            <p:ph type="title"/>
          </p:nvPr>
        </p:nvSpPr>
        <p:spPr/>
        <p:txBody>
          <a:bodyPr/>
          <a:lstStyle/>
          <a:p>
            <a:r>
              <a:rPr lang="en-US"/>
              <a:t>Instagram Posts Table with Fans | sporthilfe - 7 of 25</a:t>
            </a:r>
          </a:p>
        </p:txBody>
      </p:sp>
      <p:graphicFrame>
        <p:nvGraphicFramePr>
          <p:cNvPr id="5" name="Table Placeholder 4">
            <a:extLst>
              <a:ext uri="{FF2B5EF4-FFF2-40B4-BE49-F238E27FC236}">
                <a16:creationId xmlns:a16="http://schemas.microsoft.com/office/drawing/2014/main" id="{7026CC33-4E16-4055-8E8E-E2092891FB1F}"/>
              </a:ext>
            </a:extLst>
          </p:cNvPr>
          <p:cNvGraphicFramePr>
            <a:graphicFrameLocks noGrp="1"/>
          </p:cNvGraphicFramePr>
          <p:nvPr>
            <p:ph type="tbl" sz="quarter" idx="13"/>
            <p:extLst>
              <p:ext uri="{D42A27DB-BD31-4B8C-83A1-F6EECF244321}">
                <p14:modId xmlns:p14="http://schemas.microsoft.com/office/powerpoint/2010/main" val="4265421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84133643"/>
                    </a:ext>
                  </a:extLst>
                </a:gridCol>
                <a:gridCol w="576072">
                  <a:extLst>
                    <a:ext uri="{9D8B030D-6E8A-4147-A177-3AD203B41FA5}">
                      <a16:colId xmlns:a16="http://schemas.microsoft.com/office/drawing/2014/main" val="2944499988"/>
                    </a:ext>
                  </a:extLst>
                </a:gridCol>
                <a:gridCol w="576072">
                  <a:extLst>
                    <a:ext uri="{9D8B030D-6E8A-4147-A177-3AD203B41FA5}">
                      <a16:colId xmlns:a16="http://schemas.microsoft.com/office/drawing/2014/main" val="1335946876"/>
                    </a:ext>
                  </a:extLst>
                </a:gridCol>
                <a:gridCol w="576072">
                  <a:extLst>
                    <a:ext uri="{9D8B030D-6E8A-4147-A177-3AD203B41FA5}">
                      <a16:colId xmlns:a16="http://schemas.microsoft.com/office/drawing/2014/main" val="1577218183"/>
                    </a:ext>
                  </a:extLst>
                </a:gridCol>
                <a:gridCol w="576072">
                  <a:extLst>
                    <a:ext uri="{9D8B030D-6E8A-4147-A177-3AD203B41FA5}">
                      <a16:colId xmlns:a16="http://schemas.microsoft.com/office/drawing/2014/main" val="3353633184"/>
                    </a:ext>
                  </a:extLst>
                </a:gridCol>
                <a:gridCol w="576072">
                  <a:extLst>
                    <a:ext uri="{9D8B030D-6E8A-4147-A177-3AD203B41FA5}">
                      <a16:colId xmlns:a16="http://schemas.microsoft.com/office/drawing/2014/main" val="1397221042"/>
                    </a:ext>
                  </a:extLst>
                </a:gridCol>
                <a:gridCol w="576072">
                  <a:extLst>
                    <a:ext uri="{9D8B030D-6E8A-4147-A177-3AD203B41FA5}">
                      <a16:colId xmlns:a16="http://schemas.microsoft.com/office/drawing/2014/main" val="726235011"/>
                    </a:ext>
                  </a:extLst>
                </a:gridCol>
                <a:gridCol w="576072">
                  <a:extLst>
                    <a:ext uri="{9D8B030D-6E8A-4147-A177-3AD203B41FA5}">
                      <a16:colId xmlns:a16="http://schemas.microsoft.com/office/drawing/2014/main" val="2536481820"/>
                    </a:ext>
                  </a:extLst>
                </a:gridCol>
                <a:gridCol w="576072">
                  <a:extLst>
                    <a:ext uri="{9D8B030D-6E8A-4147-A177-3AD203B41FA5}">
                      <a16:colId xmlns:a16="http://schemas.microsoft.com/office/drawing/2014/main" val="14058602"/>
                    </a:ext>
                  </a:extLst>
                </a:gridCol>
                <a:gridCol w="576072">
                  <a:extLst>
                    <a:ext uri="{9D8B030D-6E8A-4147-A177-3AD203B41FA5}">
                      <a16:colId xmlns:a16="http://schemas.microsoft.com/office/drawing/2014/main" val="3439734643"/>
                    </a:ext>
                  </a:extLst>
                </a:gridCol>
                <a:gridCol w="576072">
                  <a:extLst>
                    <a:ext uri="{9D8B030D-6E8A-4147-A177-3AD203B41FA5}">
                      <a16:colId xmlns:a16="http://schemas.microsoft.com/office/drawing/2014/main" val="591145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816542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sporthilfe - 2022-05-27 10:18:17</a:t>
                      </a:r>
                      <a:r>
                        <a:rPr kumimoji="0" lang="de-DE" sz="1000" b="0" i="0" u="none" strike="noStrike" kern="1200" cap="none" spc="0" normalizeH="0" baseline="0" noProof="0">
                          <a:ln>
                            <a:noFill/>
                          </a:ln>
                          <a:solidFill>
                            <a:prstClr val="black"/>
                          </a:solidFill>
                          <a:effectLst/>
                          <a:uLnTx/>
                          <a:uFillTx/>
                          <a:latin typeface="+mn-lt"/>
                          <a:ea typeface="+mn-ea"/>
                          <a:cs typeface="+mn-cs"/>
                        </a:rPr>
                        <a:t>
 Für den einen ist es Geschichte, für die andere der große Traum.🤩
Frank Busemann liegt bei den Olympischen Spielen 1996 völlig erschöpft auf der Tartanbahn im Stadion von Atlanta. Sekunden zuvor hatte er sensationell Silber geholt. „Der glücklichste Moment war der, als ich über die Ziellinie kam und wusste, jetzt kann nichts mehr passieren“, erinnert sich der Zehnkämpfer. Auch Marie Dehning kennt das Foto. Erinnerungen an den Wettkampf hat sie jedoch keine. Die heute 18-Jährige war damals schließlich noch nicht geboren. „Natürlich motiviert mich das“, sagt sie. „So einen Moment zu erleben, wenn man so was geschafft hat...“. Die Nachwuchs-Siebenkämpferin hat im vergangenen Jahr selbst Bronze bei der U20-EM gewonnen. „Das war auch ein sehr schöner Moment, aber kein Vergleich zu Olympia.“ 2028 will sie sich diesen Traum erfüllen.
Um diese Träume zu erfüllen, benötigen unsere Talente Deine Unterstützung! Spende Zukunft über den Link in der Bio!
***
#sporthilfe #spendezukunft
📸 @dpa_picturealliance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06/13/2022 12:13:29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5338</a:t>
                      </a:r>
                    </a:p>
                  </a:txBody>
                  <a:tcPr/>
                </a:tc>
                <a:extLst>
                  <a:ext uri="{0D108BD9-81ED-4DB2-BD59-A6C34878D82A}">
                    <a16:rowId xmlns:a16="http://schemas.microsoft.com/office/drawing/2014/main" val="1198287590"/>
                  </a:ext>
                </a:extLst>
              </a:tr>
            </a:tbl>
          </a:graphicData>
        </a:graphic>
      </p:graphicFrame>
      <p:sp>
        <p:nvSpPr>
          <p:cNvPr id="4" name="Text Placeholder 3">
            <a:extLst>
              <a:ext uri="{FF2B5EF4-FFF2-40B4-BE49-F238E27FC236}">
                <a16:creationId xmlns:a16="http://schemas.microsoft.com/office/drawing/2014/main" id="{3D29742E-BEF0-49DC-977B-5C348151359C}"/>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615843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B0D58-2E59-4BA5-82A2-CC271EE9395B}"/>
              </a:ext>
            </a:extLst>
          </p:cNvPr>
          <p:cNvSpPr>
            <a:spLocks noGrp="1"/>
          </p:cNvSpPr>
          <p:nvPr>
            <p:ph type="title"/>
          </p:nvPr>
        </p:nvSpPr>
        <p:spPr/>
        <p:txBody>
          <a:bodyPr/>
          <a:lstStyle/>
          <a:p>
            <a:r>
              <a:rPr lang="en-US"/>
              <a:t>Instagram Posts Table with Fans | sporthilfe - 8 of 25</a:t>
            </a:r>
          </a:p>
        </p:txBody>
      </p:sp>
      <p:graphicFrame>
        <p:nvGraphicFramePr>
          <p:cNvPr id="5" name="Table Placeholder 4">
            <a:extLst>
              <a:ext uri="{FF2B5EF4-FFF2-40B4-BE49-F238E27FC236}">
                <a16:creationId xmlns:a16="http://schemas.microsoft.com/office/drawing/2014/main" id="{257F40BC-6BA2-4CED-9B52-E87F3D3771F2}"/>
              </a:ext>
            </a:extLst>
          </p:cNvPr>
          <p:cNvGraphicFramePr>
            <a:graphicFrameLocks noGrp="1"/>
          </p:cNvGraphicFramePr>
          <p:nvPr>
            <p:ph type="tbl" sz="quarter" idx="13"/>
            <p:extLst>
              <p:ext uri="{D42A27DB-BD31-4B8C-83A1-F6EECF244321}">
                <p14:modId xmlns:p14="http://schemas.microsoft.com/office/powerpoint/2010/main" val="1018224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457591173"/>
                    </a:ext>
                  </a:extLst>
                </a:gridCol>
                <a:gridCol w="576072">
                  <a:extLst>
                    <a:ext uri="{9D8B030D-6E8A-4147-A177-3AD203B41FA5}">
                      <a16:colId xmlns:a16="http://schemas.microsoft.com/office/drawing/2014/main" val="987586647"/>
                    </a:ext>
                  </a:extLst>
                </a:gridCol>
                <a:gridCol w="576072">
                  <a:extLst>
                    <a:ext uri="{9D8B030D-6E8A-4147-A177-3AD203B41FA5}">
                      <a16:colId xmlns:a16="http://schemas.microsoft.com/office/drawing/2014/main" val="2941541276"/>
                    </a:ext>
                  </a:extLst>
                </a:gridCol>
                <a:gridCol w="576072">
                  <a:extLst>
                    <a:ext uri="{9D8B030D-6E8A-4147-A177-3AD203B41FA5}">
                      <a16:colId xmlns:a16="http://schemas.microsoft.com/office/drawing/2014/main" val="572882463"/>
                    </a:ext>
                  </a:extLst>
                </a:gridCol>
                <a:gridCol w="576072">
                  <a:extLst>
                    <a:ext uri="{9D8B030D-6E8A-4147-A177-3AD203B41FA5}">
                      <a16:colId xmlns:a16="http://schemas.microsoft.com/office/drawing/2014/main" val="1324084281"/>
                    </a:ext>
                  </a:extLst>
                </a:gridCol>
                <a:gridCol w="576072">
                  <a:extLst>
                    <a:ext uri="{9D8B030D-6E8A-4147-A177-3AD203B41FA5}">
                      <a16:colId xmlns:a16="http://schemas.microsoft.com/office/drawing/2014/main" val="2073340672"/>
                    </a:ext>
                  </a:extLst>
                </a:gridCol>
                <a:gridCol w="576072">
                  <a:extLst>
                    <a:ext uri="{9D8B030D-6E8A-4147-A177-3AD203B41FA5}">
                      <a16:colId xmlns:a16="http://schemas.microsoft.com/office/drawing/2014/main" val="3853325909"/>
                    </a:ext>
                  </a:extLst>
                </a:gridCol>
                <a:gridCol w="576072">
                  <a:extLst>
                    <a:ext uri="{9D8B030D-6E8A-4147-A177-3AD203B41FA5}">
                      <a16:colId xmlns:a16="http://schemas.microsoft.com/office/drawing/2014/main" val="4242629136"/>
                    </a:ext>
                  </a:extLst>
                </a:gridCol>
                <a:gridCol w="576072">
                  <a:extLst>
                    <a:ext uri="{9D8B030D-6E8A-4147-A177-3AD203B41FA5}">
                      <a16:colId xmlns:a16="http://schemas.microsoft.com/office/drawing/2014/main" val="2186056781"/>
                    </a:ext>
                  </a:extLst>
                </a:gridCol>
                <a:gridCol w="576072">
                  <a:extLst>
                    <a:ext uri="{9D8B030D-6E8A-4147-A177-3AD203B41FA5}">
                      <a16:colId xmlns:a16="http://schemas.microsoft.com/office/drawing/2014/main" val="1852002183"/>
                    </a:ext>
                  </a:extLst>
                </a:gridCol>
                <a:gridCol w="576072">
                  <a:extLst>
                    <a:ext uri="{9D8B030D-6E8A-4147-A177-3AD203B41FA5}">
                      <a16:colId xmlns:a16="http://schemas.microsoft.com/office/drawing/2014/main" val="495988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128325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sporthilfe - 2022-05-26 15:06:01</a:t>
                      </a:r>
                      <a:r>
                        <a:rPr kumimoji="0" lang="de-DE" sz="1000" b="0" i="0" u="none" strike="noStrike" kern="1200" cap="none" spc="0" normalizeH="0" baseline="0" noProof="0">
                          <a:ln>
                            <a:noFill/>
                          </a:ln>
                          <a:solidFill>
                            <a:prstClr val="black"/>
                          </a:solidFill>
                          <a:effectLst/>
                          <a:uLnTx/>
                          <a:uFillTx/>
                          <a:latin typeface="+mn-lt"/>
                          <a:ea typeface="+mn-ea"/>
                          <a:cs typeface="+mn-cs"/>
                        </a:rPr>
                        <a:t>
 Vielen Dank für die Glückwünsche zum 55. Geburtstag der @sporthilfe, lieber @fabian.hambuechen!
•
Damit auch zukünftige Generationen an großartige Erfolge wie die von Olympiasieger Fabi Hambüchen anknüpfen können, brauchen wir eure Unterstützung. Spendet jetzt für die Champions von morgen über den Link in der Bio!
•
Übrigens: Jede Spende wird von unserem Nationalen Förderer @generali_deutschland &amp; @deutsche_vermoegensberatung verdoppelt. 😍 Das motiviert doch zusätzlich!
•
#sporthilfe #spendezukunft #gymnastics #hambüchen #turnen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06/13/2022 12:13:29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6367</a:t>
                      </a:r>
                    </a:p>
                  </a:txBody>
                  <a:tcPr/>
                </a:tc>
                <a:extLst>
                  <a:ext uri="{0D108BD9-81ED-4DB2-BD59-A6C34878D82A}">
                    <a16:rowId xmlns:a16="http://schemas.microsoft.com/office/drawing/2014/main" val="1393142234"/>
                  </a:ext>
                </a:extLst>
              </a:tr>
            </a:tbl>
          </a:graphicData>
        </a:graphic>
      </p:graphicFrame>
      <p:sp>
        <p:nvSpPr>
          <p:cNvPr id="4" name="Text Placeholder 3">
            <a:extLst>
              <a:ext uri="{FF2B5EF4-FFF2-40B4-BE49-F238E27FC236}">
                <a16:creationId xmlns:a16="http://schemas.microsoft.com/office/drawing/2014/main" id="{69B575B2-F4F9-48E7-9806-221B1DC6C61A}"/>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964090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2FD6C-9C3E-493A-9363-FD1EC6CAF2D9}"/>
              </a:ext>
            </a:extLst>
          </p:cNvPr>
          <p:cNvSpPr>
            <a:spLocks noGrp="1"/>
          </p:cNvSpPr>
          <p:nvPr>
            <p:ph type="title"/>
          </p:nvPr>
        </p:nvSpPr>
        <p:spPr/>
        <p:txBody>
          <a:bodyPr/>
          <a:lstStyle/>
          <a:p>
            <a:r>
              <a:rPr lang="en-US"/>
              <a:t>Instagram Posts Table with Fans | sporthilfe - 9 of 25</a:t>
            </a:r>
          </a:p>
        </p:txBody>
      </p:sp>
      <p:graphicFrame>
        <p:nvGraphicFramePr>
          <p:cNvPr id="5" name="Table Placeholder 4">
            <a:extLst>
              <a:ext uri="{FF2B5EF4-FFF2-40B4-BE49-F238E27FC236}">
                <a16:creationId xmlns:a16="http://schemas.microsoft.com/office/drawing/2014/main" id="{7E2EA7CA-CC26-49D2-B47A-FAB98033DBEC}"/>
              </a:ext>
            </a:extLst>
          </p:cNvPr>
          <p:cNvGraphicFramePr>
            <a:graphicFrameLocks noGrp="1"/>
          </p:cNvGraphicFramePr>
          <p:nvPr>
            <p:ph type="tbl" sz="quarter" idx="13"/>
            <p:extLst>
              <p:ext uri="{D42A27DB-BD31-4B8C-83A1-F6EECF244321}">
                <p14:modId xmlns:p14="http://schemas.microsoft.com/office/powerpoint/2010/main" val="1058662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784461916"/>
                    </a:ext>
                  </a:extLst>
                </a:gridCol>
                <a:gridCol w="576072">
                  <a:extLst>
                    <a:ext uri="{9D8B030D-6E8A-4147-A177-3AD203B41FA5}">
                      <a16:colId xmlns:a16="http://schemas.microsoft.com/office/drawing/2014/main" val="2673951194"/>
                    </a:ext>
                  </a:extLst>
                </a:gridCol>
                <a:gridCol w="576072">
                  <a:extLst>
                    <a:ext uri="{9D8B030D-6E8A-4147-A177-3AD203B41FA5}">
                      <a16:colId xmlns:a16="http://schemas.microsoft.com/office/drawing/2014/main" val="2969389921"/>
                    </a:ext>
                  </a:extLst>
                </a:gridCol>
                <a:gridCol w="576072">
                  <a:extLst>
                    <a:ext uri="{9D8B030D-6E8A-4147-A177-3AD203B41FA5}">
                      <a16:colId xmlns:a16="http://schemas.microsoft.com/office/drawing/2014/main" val="3844636664"/>
                    </a:ext>
                  </a:extLst>
                </a:gridCol>
                <a:gridCol w="576072">
                  <a:extLst>
                    <a:ext uri="{9D8B030D-6E8A-4147-A177-3AD203B41FA5}">
                      <a16:colId xmlns:a16="http://schemas.microsoft.com/office/drawing/2014/main" val="1898160613"/>
                    </a:ext>
                  </a:extLst>
                </a:gridCol>
                <a:gridCol w="576072">
                  <a:extLst>
                    <a:ext uri="{9D8B030D-6E8A-4147-A177-3AD203B41FA5}">
                      <a16:colId xmlns:a16="http://schemas.microsoft.com/office/drawing/2014/main" val="1684631491"/>
                    </a:ext>
                  </a:extLst>
                </a:gridCol>
                <a:gridCol w="576072">
                  <a:extLst>
                    <a:ext uri="{9D8B030D-6E8A-4147-A177-3AD203B41FA5}">
                      <a16:colId xmlns:a16="http://schemas.microsoft.com/office/drawing/2014/main" val="2047838072"/>
                    </a:ext>
                  </a:extLst>
                </a:gridCol>
                <a:gridCol w="576072">
                  <a:extLst>
                    <a:ext uri="{9D8B030D-6E8A-4147-A177-3AD203B41FA5}">
                      <a16:colId xmlns:a16="http://schemas.microsoft.com/office/drawing/2014/main" val="1674893933"/>
                    </a:ext>
                  </a:extLst>
                </a:gridCol>
                <a:gridCol w="576072">
                  <a:extLst>
                    <a:ext uri="{9D8B030D-6E8A-4147-A177-3AD203B41FA5}">
                      <a16:colId xmlns:a16="http://schemas.microsoft.com/office/drawing/2014/main" val="2284704226"/>
                    </a:ext>
                  </a:extLst>
                </a:gridCol>
                <a:gridCol w="576072">
                  <a:extLst>
                    <a:ext uri="{9D8B030D-6E8A-4147-A177-3AD203B41FA5}">
                      <a16:colId xmlns:a16="http://schemas.microsoft.com/office/drawing/2014/main" val="3230259697"/>
                    </a:ext>
                  </a:extLst>
                </a:gridCol>
                <a:gridCol w="576072">
                  <a:extLst>
                    <a:ext uri="{9D8B030D-6E8A-4147-A177-3AD203B41FA5}">
                      <a16:colId xmlns:a16="http://schemas.microsoft.com/office/drawing/2014/main" val="494452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60351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sporthilfe - 2022-05-26 08:29:00</a:t>
                      </a:r>
                      <a:r>
                        <a:rPr kumimoji="0" lang="de-DE" sz="1000" b="0" i="0" u="none" strike="noStrike" kern="1200" cap="none" spc="0" normalizeH="0" baseline="0" noProof="0">
                          <a:ln>
                            <a:noFill/>
                          </a:ln>
                          <a:solidFill>
                            <a:prstClr val="black"/>
                          </a:solidFill>
                          <a:effectLst/>
                          <a:uLnTx/>
                          <a:uFillTx/>
                          <a:latin typeface="+mn-lt"/>
                          <a:ea typeface="+mn-ea"/>
                          <a:cs typeface="+mn-cs"/>
                        </a:rPr>
                        <a:t>
 55 Jahre Sporthilfe 🎂🎉🎈
•
Am 26. Mai 1967 wurde die Stiftung gegründet und seitdem über 54.000 Athlet:innen auf ihrem Weg in die Weltspitze unterstützt, mit Erfolg: Bei Olympischen und Paralympischen Spielen wurden mehr als 90 Prozent der deutschen Teilnehmer:innen von der Deutschen Sporthilfe gefördert. Insgesamt gewannen Sporthilfe-geförderte Athlet:innen 270 Goldmedaillen bei Olympischen Spielen sowie 358 Mal Gold bei den Paralympics.
Um auch in Zukunft für Jubel-Momente zu sorgen, brauchen unsere größten Talente jetzt Deine Unterstützung. Spende Zukunft über den Link in der Bio!
•
#sporthilfe #spendezukunft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06/13/2022 12:13:29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16065</a:t>
                      </a:r>
                    </a:p>
                  </a:txBody>
                  <a:tcPr/>
                </a:tc>
                <a:extLst>
                  <a:ext uri="{0D108BD9-81ED-4DB2-BD59-A6C34878D82A}">
                    <a16:rowId xmlns:a16="http://schemas.microsoft.com/office/drawing/2014/main" val="845728406"/>
                  </a:ext>
                </a:extLst>
              </a:tr>
            </a:tbl>
          </a:graphicData>
        </a:graphic>
      </p:graphicFrame>
      <p:sp>
        <p:nvSpPr>
          <p:cNvPr id="4" name="Text Placeholder 3">
            <a:extLst>
              <a:ext uri="{FF2B5EF4-FFF2-40B4-BE49-F238E27FC236}">
                <a16:creationId xmlns:a16="http://schemas.microsoft.com/office/drawing/2014/main" id="{2A43B306-63BA-4556-BE80-167F6426BD5D}"/>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675611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29EEA-EB81-45AC-BDCE-1F617094D6E7}"/>
              </a:ext>
            </a:extLst>
          </p:cNvPr>
          <p:cNvSpPr>
            <a:spLocks noGrp="1"/>
          </p:cNvSpPr>
          <p:nvPr>
            <p:ph type="title"/>
          </p:nvPr>
        </p:nvSpPr>
        <p:spPr/>
        <p:txBody>
          <a:bodyPr/>
          <a:lstStyle/>
          <a:p>
            <a:r>
              <a:rPr lang="en-US"/>
              <a:t>Instagram Posts Table with Fans | sporthilfe - 10 of 25</a:t>
            </a:r>
          </a:p>
        </p:txBody>
      </p:sp>
      <p:graphicFrame>
        <p:nvGraphicFramePr>
          <p:cNvPr id="5" name="Table Placeholder 4">
            <a:extLst>
              <a:ext uri="{FF2B5EF4-FFF2-40B4-BE49-F238E27FC236}">
                <a16:creationId xmlns:a16="http://schemas.microsoft.com/office/drawing/2014/main" id="{0AEB2ECD-586E-4978-B43B-741949C90065}"/>
              </a:ext>
            </a:extLst>
          </p:cNvPr>
          <p:cNvGraphicFramePr>
            <a:graphicFrameLocks noGrp="1"/>
          </p:cNvGraphicFramePr>
          <p:nvPr>
            <p:ph type="tbl" sz="quarter" idx="13"/>
            <p:extLst>
              <p:ext uri="{D42A27DB-BD31-4B8C-83A1-F6EECF244321}">
                <p14:modId xmlns:p14="http://schemas.microsoft.com/office/powerpoint/2010/main" val="2248358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812639547"/>
                    </a:ext>
                  </a:extLst>
                </a:gridCol>
                <a:gridCol w="576072">
                  <a:extLst>
                    <a:ext uri="{9D8B030D-6E8A-4147-A177-3AD203B41FA5}">
                      <a16:colId xmlns:a16="http://schemas.microsoft.com/office/drawing/2014/main" val="4018498916"/>
                    </a:ext>
                  </a:extLst>
                </a:gridCol>
                <a:gridCol w="576072">
                  <a:extLst>
                    <a:ext uri="{9D8B030D-6E8A-4147-A177-3AD203B41FA5}">
                      <a16:colId xmlns:a16="http://schemas.microsoft.com/office/drawing/2014/main" val="1529547348"/>
                    </a:ext>
                  </a:extLst>
                </a:gridCol>
                <a:gridCol w="576072">
                  <a:extLst>
                    <a:ext uri="{9D8B030D-6E8A-4147-A177-3AD203B41FA5}">
                      <a16:colId xmlns:a16="http://schemas.microsoft.com/office/drawing/2014/main" val="2825693045"/>
                    </a:ext>
                  </a:extLst>
                </a:gridCol>
                <a:gridCol w="576072">
                  <a:extLst>
                    <a:ext uri="{9D8B030D-6E8A-4147-A177-3AD203B41FA5}">
                      <a16:colId xmlns:a16="http://schemas.microsoft.com/office/drawing/2014/main" val="301217920"/>
                    </a:ext>
                  </a:extLst>
                </a:gridCol>
                <a:gridCol w="576072">
                  <a:extLst>
                    <a:ext uri="{9D8B030D-6E8A-4147-A177-3AD203B41FA5}">
                      <a16:colId xmlns:a16="http://schemas.microsoft.com/office/drawing/2014/main" val="3905162364"/>
                    </a:ext>
                  </a:extLst>
                </a:gridCol>
                <a:gridCol w="576072">
                  <a:extLst>
                    <a:ext uri="{9D8B030D-6E8A-4147-A177-3AD203B41FA5}">
                      <a16:colId xmlns:a16="http://schemas.microsoft.com/office/drawing/2014/main" val="3026430021"/>
                    </a:ext>
                  </a:extLst>
                </a:gridCol>
                <a:gridCol w="576072">
                  <a:extLst>
                    <a:ext uri="{9D8B030D-6E8A-4147-A177-3AD203B41FA5}">
                      <a16:colId xmlns:a16="http://schemas.microsoft.com/office/drawing/2014/main" val="1017346327"/>
                    </a:ext>
                  </a:extLst>
                </a:gridCol>
                <a:gridCol w="576072">
                  <a:extLst>
                    <a:ext uri="{9D8B030D-6E8A-4147-A177-3AD203B41FA5}">
                      <a16:colId xmlns:a16="http://schemas.microsoft.com/office/drawing/2014/main" val="289754324"/>
                    </a:ext>
                  </a:extLst>
                </a:gridCol>
                <a:gridCol w="576072">
                  <a:extLst>
                    <a:ext uri="{9D8B030D-6E8A-4147-A177-3AD203B41FA5}">
                      <a16:colId xmlns:a16="http://schemas.microsoft.com/office/drawing/2014/main" val="982715550"/>
                    </a:ext>
                  </a:extLst>
                </a:gridCol>
                <a:gridCol w="576072">
                  <a:extLst>
                    <a:ext uri="{9D8B030D-6E8A-4147-A177-3AD203B41FA5}">
                      <a16:colId xmlns:a16="http://schemas.microsoft.com/office/drawing/2014/main" val="4269683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942649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sporthilfe - 2022-05-25 14:14:36</a:t>
                      </a:r>
                      <a:r>
                        <a:rPr kumimoji="0" lang="de-DE" sz="1000" b="0" i="0" u="none" strike="noStrike" kern="1200" cap="none" spc="0" normalizeH="0" baseline="0" noProof="0">
                          <a:ln>
                            <a:noFill/>
                          </a:ln>
                          <a:solidFill>
                            <a:prstClr val="black"/>
                          </a:solidFill>
                          <a:effectLst/>
                          <a:uLnTx/>
                          <a:uFillTx/>
                          <a:latin typeface="+mn-lt"/>
                          <a:ea typeface="+mn-ea"/>
                          <a:cs typeface="+mn-cs"/>
                        </a:rPr>
                        <a:t>
 Ihr habt gewählt! 🤩 
Anlässlich des 55. Geburtstags der Stiftung Deutschen Sporthilfe am morgigen Donnerstag konntet Ihr aus den größten sportlichen Highlights der letzten 55 Jahre euren Favoriten wählen. Die Wahl fiel dabei auf Katarina Witts Gold-Kür bei den Olympischen Winterspielen 1988 in Calgary, Steffi Grafs „Golden Slam“ mit dem Olympiasieg 1988 in Seoul, Matthias Steiners emotionale Siegerehrung bei den Olympischen Spielen 2008 in Peking sowie die Erfolge der deutschen Fußballnationalmannschaft bei den Weltmeisterschaften 1974 und 2014.
Mit der Wahl der Top 5-Momente soll auch der Blick auf die nächste Generation hoffungsvoller Talente gerichtet werden. Daher startet wir morgen zu unserem 55. Geburtstag die Spendenaktion #SpendeZukunft. Wenn Ihr auch untersützen möchtet, könnt Ihr das mit dem Link in der Bio tun! Und noch etwas Besonderes: Der neue gemeinsame Nationale Förderer der Sporthilfe @generali_deutschland &amp; @deutsche_vermoegensberatung verdoppelt jede eingehende Spende! 🙏🏽
*** 
#sporthilfe #spendezukunft 
📸 @dpa_picturealliance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06/13/2022 12:13:29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4645</a:t>
                      </a:r>
                    </a:p>
                  </a:txBody>
                  <a:tcPr/>
                </a:tc>
                <a:extLst>
                  <a:ext uri="{0D108BD9-81ED-4DB2-BD59-A6C34878D82A}">
                    <a16:rowId xmlns:a16="http://schemas.microsoft.com/office/drawing/2014/main" val="3461926177"/>
                  </a:ext>
                </a:extLst>
              </a:tr>
            </a:tbl>
          </a:graphicData>
        </a:graphic>
      </p:graphicFrame>
      <p:sp>
        <p:nvSpPr>
          <p:cNvPr id="4" name="Text Placeholder 3">
            <a:extLst>
              <a:ext uri="{FF2B5EF4-FFF2-40B4-BE49-F238E27FC236}">
                <a16:creationId xmlns:a16="http://schemas.microsoft.com/office/drawing/2014/main" id="{872A0C12-BBDA-4FE7-8A07-075DF0EEC116}"/>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435023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AA991-370B-45CD-B150-8AD08E0AFD1D}"/>
              </a:ext>
            </a:extLst>
          </p:cNvPr>
          <p:cNvSpPr>
            <a:spLocks noGrp="1"/>
          </p:cNvSpPr>
          <p:nvPr>
            <p:ph type="title"/>
          </p:nvPr>
        </p:nvSpPr>
        <p:spPr/>
        <p:txBody>
          <a:bodyPr/>
          <a:lstStyle/>
          <a:p>
            <a:r>
              <a:rPr lang="en-US"/>
              <a:t>Instagram Posts Table with Fans | sporthilfe - 11 of 25</a:t>
            </a:r>
          </a:p>
        </p:txBody>
      </p:sp>
      <p:graphicFrame>
        <p:nvGraphicFramePr>
          <p:cNvPr id="5" name="Table Placeholder 4">
            <a:extLst>
              <a:ext uri="{FF2B5EF4-FFF2-40B4-BE49-F238E27FC236}">
                <a16:creationId xmlns:a16="http://schemas.microsoft.com/office/drawing/2014/main" id="{B839E4D4-8A74-4F39-8E97-AB30A6ED9B04}"/>
              </a:ext>
            </a:extLst>
          </p:cNvPr>
          <p:cNvGraphicFramePr>
            <a:graphicFrameLocks noGrp="1"/>
          </p:cNvGraphicFramePr>
          <p:nvPr>
            <p:ph type="tbl" sz="quarter" idx="13"/>
            <p:extLst>
              <p:ext uri="{D42A27DB-BD31-4B8C-83A1-F6EECF244321}">
                <p14:modId xmlns:p14="http://schemas.microsoft.com/office/powerpoint/2010/main" val="868268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75951245"/>
                    </a:ext>
                  </a:extLst>
                </a:gridCol>
                <a:gridCol w="576072">
                  <a:extLst>
                    <a:ext uri="{9D8B030D-6E8A-4147-A177-3AD203B41FA5}">
                      <a16:colId xmlns:a16="http://schemas.microsoft.com/office/drawing/2014/main" val="3019781360"/>
                    </a:ext>
                  </a:extLst>
                </a:gridCol>
                <a:gridCol w="576072">
                  <a:extLst>
                    <a:ext uri="{9D8B030D-6E8A-4147-A177-3AD203B41FA5}">
                      <a16:colId xmlns:a16="http://schemas.microsoft.com/office/drawing/2014/main" val="3626293579"/>
                    </a:ext>
                  </a:extLst>
                </a:gridCol>
                <a:gridCol w="576072">
                  <a:extLst>
                    <a:ext uri="{9D8B030D-6E8A-4147-A177-3AD203B41FA5}">
                      <a16:colId xmlns:a16="http://schemas.microsoft.com/office/drawing/2014/main" val="2535592189"/>
                    </a:ext>
                  </a:extLst>
                </a:gridCol>
                <a:gridCol w="576072">
                  <a:extLst>
                    <a:ext uri="{9D8B030D-6E8A-4147-A177-3AD203B41FA5}">
                      <a16:colId xmlns:a16="http://schemas.microsoft.com/office/drawing/2014/main" val="1212441669"/>
                    </a:ext>
                  </a:extLst>
                </a:gridCol>
                <a:gridCol w="576072">
                  <a:extLst>
                    <a:ext uri="{9D8B030D-6E8A-4147-A177-3AD203B41FA5}">
                      <a16:colId xmlns:a16="http://schemas.microsoft.com/office/drawing/2014/main" val="3027943574"/>
                    </a:ext>
                  </a:extLst>
                </a:gridCol>
                <a:gridCol w="576072">
                  <a:extLst>
                    <a:ext uri="{9D8B030D-6E8A-4147-A177-3AD203B41FA5}">
                      <a16:colId xmlns:a16="http://schemas.microsoft.com/office/drawing/2014/main" val="4056882243"/>
                    </a:ext>
                  </a:extLst>
                </a:gridCol>
                <a:gridCol w="576072">
                  <a:extLst>
                    <a:ext uri="{9D8B030D-6E8A-4147-A177-3AD203B41FA5}">
                      <a16:colId xmlns:a16="http://schemas.microsoft.com/office/drawing/2014/main" val="1126643663"/>
                    </a:ext>
                  </a:extLst>
                </a:gridCol>
                <a:gridCol w="576072">
                  <a:extLst>
                    <a:ext uri="{9D8B030D-6E8A-4147-A177-3AD203B41FA5}">
                      <a16:colId xmlns:a16="http://schemas.microsoft.com/office/drawing/2014/main" val="1461634166"/>
                    </a:ext>
                  </a:extLst>
                </a:gridCol>
                <a:gridCol w="576072">
                  <a:extLst>
                    <a:ext uri="{9D8B030D-6E8A-4147-A177-3AD203B41FA5}">
                      <a16:colId xmlns:a16="http://schemas.microsoft.com/office/drawing/2014/main" val="3451753171"/>
                    </a:ext>
                  </a:extLst>
                </a:gridCol>
                <a:gridCol w="576072">
                  <a:extLst>
                    <a:ext uri="{9D8B030D-6E8A-4147-A177-3AD203B41FA5}">
                      <a16:colId xmlns:a16="http://schemas.microsoft.com/office/drawing/2014/main" val="2789279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711392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sporthilfe - 2022-05-23 14:44:56</a:t>
                      </a:r>
                      <a:r>
                        <a:rPr kumimoji="0" lang="en-US" sz="1000" b="0" i="0" u="none" strike="noStrike" kern="1200" cap="none" spc="0" normalizeH="0" baseline="0" noProof="0">
                          <a:ln>
                            <a:noFill/>
                          </a:ln>
                          <a:solidFill>
                            <a:prstClr val="black"/>
                          </a:solidFill>
                          <a:effectLst/>
                          <a:uLnTx/>
                          <a:uFillTx/>
                          <a:latin typeface="+mn-lt"/>
                          <a:ea typeface="+mn-ea"/>
                          <a:cs typeface="+mn-cs"/>
                        </a:rPr>
                        <a:t>
 14,94 Meter = Weltrekord! 🆕️ @niko.kappel hat bei den Werfertagen in Halle die bisherige Bestmarke im Kugelstoßen um 63 Zentimeter getoppt! 😳
***
#sporthilfe #kugelstoßen #congratulations #leichtathletik #athlete
📸 @dpa_picturealliance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06/13/2022 12:13:29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5657</a:t>
                      </a:r>
                    </a:p>
                  </a:txBody>
                  <a:tcPr/>
                </a:tc>
                <a:extLst>
                  <a:ext uri="{0D108BD9-81ED-4DB2-BD59-A6C34878D82A}">
                    <a16:rowId xmlns:a16="http://schemas.microsoft.com/office/drawing/2014/main" val="4036977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sporthilfe - 2022-05-21 15:17:47</a:t>
                      </a:r>
                      <a:r>
                        <a:rPr kumimoji="0" lang="de-DE" sz="1000" b="0" i="0" u="none" strike="noStrike" kern="1200" cap="none" spc="0" normalizeH="0" baseline="0" noProof="0">
                          <a:ln>
                            <a:noFill/>
                          </a:ln>
                          <a:solidFill>
                            <a:prstClr val="black"/>
                          </a:solidFill>
                          <a:effectLst/>
                          <a:uLnTx/>
                          <a:uFillTx/>
                          <a:latin typeface="+mn-lt"/>
                          <a:ea typeface="+mn-ea"/>
                          <a:cs typeface="+mn-cs"/>
                        </a:rPr>
                        <a:t>
 Starke Worte bei der Verleihung der Goldenen Sportpyramide in Berlin! 💪🏽 Wir haben für euch einige Stimmen eingesammelt 🗣️
***
#sporthilfe #GoldeneSportpyramide #words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06/13/2022 12:13:29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7021</a:t>
                      </a:r>
                    </a:p>
                  </a:txBody>
                  <a:tcPr/>
                </a:tc>
                <a:extLst>
                  <a:ext uri="{0D108BD9-81ED-4DB2-BD59-A6C34878D82A}">
                    <a16:rowId xmlns:a16="http://schemas.microsoft.com/office/drawing/2014/main" val="3450802010"/>
                  </a:ext>
                </a:extLst>
              </a:tr>
            </a:tbl>
          </a:graphicData>
        </a:graphic>
      </p:graphicFrame>
      <p:sp>
        <p:nvSpPr>
          <p:cNvPr id="4" name="Text Placeholder 3">
            <a:extLst>
              <a:ext uri="{FF2B5EF4-FFF2-40B4-BE49-F238E27FC236}">
                <a16:creationId xmlns:a16="http://schemas.microsoft.com/office/drawing/2014/main" id="{F3A567A9-4ADA-4A04-A8C8-D2694C8A0D59}"/>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649228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0065C-196B-4808-8CA9-1D0AD891B475}"/>
              </a:ext>
            </a:extLst>
          </p:cNvPr>
          <p:cNvSpPr>
            <a:spLocks noGrp="1"/>
          </p:cNvSpPr>
          <p:nvPr>
            <p:ph type="title"/>
          </p:nvPr>
        </p:nvSpPr>
        <p:spPr/>
        <p:txBody>
          <a:bodyPr/>
          <a:lstStyle/>
          <a:p>
            <a:r>
              <a:rPr lang="en-US"/>
              <a:t>Instagram Posts Table with Fans | sporthilfe - 12 of 25</a:t>
            </a:r>
          </a:p>
        </p:txBody>
      </p:sp>
      <p:graphicFrame>
        <p:nvGraphicFramePr>
          <p:cNvPr id="5" name="Table Placeholder 4">
            <a:extLst>
              <a:ext uri="{FF2B5EF4-FFF2-40B4-BE49-F238E27FC236}">
                <a16:creationId xmlns:a16="http://schemas.microsoft.com/office/drawing/2014/main" id="{0BDAAA91-9E17-4B7C-BED1-ECDC2BDB9C25}"/>
              </a:ext>
            </a:extLst>
          </p:cNvPr>
          <p:cNvGraphicFramePr>
            <a:graphicFrameLocks noGrp="1"/>
          </p:cNvGraphicFramePr>
          <p:nvPr>
            <p:ph type="tbl" sz="quarter" idx="13"/>
            <p:extLst>
              <p:ext uri="{D42A27DB-BD31-4B8C-83A1-F6EECF244321}">
                <p14:modId xmlns:p14="http://schemas.microsoft.com/office/powerpoint/2010/main" val="2814052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429617657"/>
                    </a:ext>
                  </a:extLst>
                </a:gridCol>
                <a:gridCol w="576072">
                  <a:extLst>
                    <a:ext uri="{9D8B030D-6E8A-4147-A177-3AD203B41FA5}">
                      <a16:colId xmlns:a16="http://schemas.microsoft.com/office/drawing/2014/main" val="3829658901"/>
                    </a:ext>
                  </a:extLst>
                </a:gridCol>
                <a:gridCol w="576072">
                  <a:extLst>
                    <a:ext uri="{9D8B030D-6E8A-4147-A177-3AD203B41FA5}">
                      <a16:colId xmlns:a16="http://schemas.microsoft.com/office/drawing/2014/main" val="1079052822"/>
                    </a:ext>
                  </a:extLst>
                </a:gridCol>
                <a:gridCol w="576072">
                  <a:extLst>
                    <a:ext uri="{9D8B030D-6E8A-4147-A177-3AD203B41FA5}">
                      <a16:colId xmlns:a16="http://schemas.microsoft.com/office/drawing/2014/main" val="1833148548"/>
                    </a:ext>
                  </a:extLst>
                </a:gridCol>
                <a:gridCol w="576072">
                  <a:extLst>
                    <a:ext uri="{9D8B030D-6E8A-4147-A177-3AD203B41FA5}">
                      <a16:colId xmlns:a16="http://schemas.microsoft.com/office/drawing/2014/main" val="3026152370"/>
                    </a:ext>
                  </a:extLst>
                </a:gridCol>
                <a:gridCol w="576072">
                  <a:extLst>
                    <a:ext uri="{9D8B030D-6E8A-4147-A177-3AD203B41FA5}">
                      <a16:colId xmlns:a16="http://schemas.microsoft.com/office/drawing/2014/main" val="327196578"/>
                    </a:ext>
                  </a:extLst>
                </a:gridCol>
                <a:gridCol w="576072">
                  <a:extLst>
                    <a:ext uri="{9D8B030D-6E8A-4147-A177-3AD203B41FA5}">
                      <a16:colId xmlns:a16="http://schemas.microsoft.com/office/drawing/2014/main" val="3295876980"/>
                    </a:ext>
                  </a:extLst>
                </a:gridCol>
                <a:gridCol w="576072">
                  <a:extLst>
                    <a:ext uri="{9D8B030D-6E8A-4147-A177-3AD203B41FA5}">
                      <a16:colId xmlns:a16="http://schemas.microsoft.com/office/drawing/2014/main" val="2265790814"/>
                    </a:ext>
                  </a:extLst>
                </a:gridCol>
                <a:gridCol w="576072">
                  <a:extLst>
                    <a:ext uri="{9D8B030D-6E8A-4147-A177-3AD203B41FA5}">
                      <a16:colId xmlns:a16="http://schemas.microsoft.com/office/drawing/2014/main" val="198319930"/>
                    </a:ext>
                  </a:extLst>
                </a:gridCol>
                <a:gridCol w="576072">
                  <a:extLst>
                    <a:ext uri="{9D8B030D-6E8A-4147-A177-3AD203B41FA5}">
                      <a16:colId xmlns:a16="http://schemas.microsoft.com/office/drawing/2014/main" val="750411719"/>
                    </a:ext>
                  </a:extLst>
                </a:gridCol>
                <a:gridCol w="576072">
                  <a:extLst>
                    <a:ext uri="{9D8B030D-6E8A-4147-A177-3AD203B41FA5}">
                      <a16:colId xmlns:a16="http://schemas.microsoft.com/office/drawing/2014/main" val="872212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776513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sporthilfe - 2022-05-20 14:12:59</a:t>
                      </a:r>
                      <a:r>
                        <a:rPr kumimoji="0" lang="en-US" sz="1000" b="0" i="0" u="none" strike="noStrike" kern="1200" cap="none" spc="0" normalizeH="0" baseline="0" noProof="0">
                          <a:ln>
                            <a:noFill/>
                          </a:ln>
                          <a:solidFill>
                            <a:prstClr val="black"/>
                          </a:solidFill>
                          <a:effectLst/>
                          <a:uLnTx/>
                          <a:uFillTx/>
                          <a:latin typeface="+mn-lt"/>
                          <a:ea typeface="+mn-ea"/>
                          <a:cs typeface="+mn-cs"/>
                        </a:rPr>
                        <a:t>
 In wenigen Stunden steht die Verleihung der Goldenen Sportpyramide 2022 an.🏆 Für uns der Moment, um euch nochmal mit Fakten zum Event zu versorgen! 👨‍🏫
***
#sporthilfe #goldene #sportpyramide #rolemodel #athlete #Sohn #congratulations 
📷 @dpa_picturealliance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06/13/2022 12:13:29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5847</a:t>
                      </a:r>
                    </a:p>
                  </a:txBody>
                  <a:tcPr/>
                </a:tc>
                <a:extLst>
                  <a:ext uri="{0D108BD9-81ED-4DB2-BD59-A6C34878D82A}">
                    <a16:rowId xmlns:a16="http://schemas.microsoft.com/office/drawing/2014/main" val="144405109"/>
                  </a:ext>
                </a:extLst>
              </a:tr>
            </a:tbl>
          </a:graphicData>
        </a:graphic>
      </p:graphicFrame>
      <p:sp>
        <p:nvSpPr>
          <p:cNvPr id="4" name="Text Placeholder 3">
            <a:extLst>
              <a:ext uri="{FF2B5EF4-FFF2-40B4-BE49-F238E27FC236}">
                <a16:creationId xmlns:a16="http://schemas.microsoft.com/office/drawing/2014/main" id="{F28CBD5D-C0AB-4BBC-A880-5EFCB5E1C3D7}"/>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517475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79EB6-8A34-4A65-8FFE-909EDDDC421C}"/>
              </a:ext>
            </a:extLst>
          </p:cNvPr>
          <p:cNvSpPr>
            <a:spLocks noGrp="1"/>
          </p:cNvSpPr>
          <p:nvPr>
            <p:ph type="title"/>
          </p:nvPr>
        </p:nvSpPr>
        <p:spPr/>
        <p:txBody>
          <a:bodyPr/>
          <a:lstStyle/>
          <a:p>
            <a:r>
              <a:rPr lang="en-US"/>
              <a:t>Instagram Posts Table with Fans | sporthilfe - 13 of 25</a:t>
            </a:r>
          </a:p>
        </p:txBody>
      </p:sp>
      <p:graphicFrame>
        <p:nvGraphicFramePr>
          <p:cNvPr id="5" name="Table Placeholder 4">
            <a:extLst>
              <a:ext uri="{FF2B5EF4-FFF2-40B4-BE49-F238E27FC236}">
                <a16:creationId xmlns:a16="http://schemas.microsoft.com/office/drawing/2014/main" id="{2022FE99-4521-4EC4-B6E2-5705863F6B98}"/>
              </a:ext>
            </a:extLst>
          </p:cNvPr>
          <p:cNvGraphicFramePr>
            <a:graphicFrameLocks noGrp="1"/>
          </p:cNvGraphicFramePr>
          <p:nvPr>
            <p:ph type="tbl" sz="quarter" idx="13"/>
            <p:extLst>
              <p:ext uri="{D42A27DB-BD31-4B8C-83A1-F6EECF244321}">
                <p14:modId xmlns:p14="http://schemas.microsoft.com/office/powerpoint/2010/main" val="1262510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407468228"/>
                    </a:ext>
                  </a:extLst>
                </a:gridCol>
                <a:gridCol w="576072">
                  <a:extLst>
                    <a:ext uri="{9D8B030D-6E8A-4147-A177-3AD203B41FA5}">
                      <a16:colId xmlns:a16="http://schemas.microsoft.com/office/drawing/2014/main" val="2986512285"/>
                    </a:ext>
                  </a:extLst>
                </a:gridCol>
                <a:gridCol w="576072">
                  <a:extLst>
                    <a:ext uri="{9D8B030D-6E8A-4147-A177-3AD203B41FA5}">
                      <a16:colId xmlns:a16="http://schemas.microsoft.com/office/drawing/2014/main" val="1422207287"/>
                    </a:ext>
                  </a:extLst>
                </a:gridCol>
                <a:gridCol w="576072">
                  <a:extLst>
                    <a:ext uri="{9D8B030D-6E8A-4147-A177-3AD203B41FA5}">
                      <a16:colId xmlns:a16="http://schemas.microsoft.com/office/drawing/2014/main" val="1521008648"/>
                    </a:ext>
                  </a:extLst>
                </a:gridCol>
                <a:gridCol w="576072">
                  <a:extLst>
                    <a:ext uri="{9D8B030D-6E8A-4147-A177-3AD203B41FA5}">
                      <a16:colId xmlns:a16="http://schemas.microsoft.com/office/drawing/2014/main" val="3708786404"/>
                    </a:ext>
                  </a:extLst>
                </a:gridCol>
                <a:gridCol w="576072">
                  <a:extLst>
                    <a:ext uri="{9D8B030D-6E8A-4147-A177-3AD203B41FA5}">
                      <a16:colId xmlns:a16="http://schemas.microsoft.com/office/drawing/2014/main" val="3581048025"/>
                    </a:ext>
                  </a:extLst>
                </a:gridCol>
                <a:gridCol w="576072">
                  <a:extLst>
                    <a:ext uri="{9D8B030D-6E8A-4147-A177-3AD203B41FA5}">
                      <a16:colId xmlns:a16="http://schemas.microsoft.com/office/drawing/2014/main" val="1295331698"/>
                    </a:ext>
                  </a:extLst>
                </a:gridCol>
                <a:gridCol w="576072">
                  <a:extLst>
                    <a:ext uri="{9D8B030D-6E8A-4147-A177-3AD203B41FA5}">
                      <a16:colId xmlns:a16="http://schemas.microsoft.com/office/drawing/2014/main" val="672266508"/>
                    </a:ext>
                  </a:extLst>
                </a:gridCol>
                <a:gridCol w="576072">
                  <a:extLst>
                    <a:ext uri="{9D8B030D-6E8A-4147-A177-3AD203B41FA5}">
                      <a16:colId xmlns:a16="http://schemas.microsoft.com/office/drawing/2014/main" val="509197476"/>
                    </a:ext>
                  </a:extLst>
                </a:gridCol>
                <a:gridCol w="576072">
                  <a:extLst>
                    <a:ext uri="{9D8B030D-6E8A-4147-A177-3AD203B41FA5}">
                      <a16:colId xmlns:a16="http://schemas.microsoft.com/office/drawing/2014/main" val="2558090436"/>
                    </a:ext>
                  </a:extLst>
                </a:gridCol>
                <a:gridCol w="576072">
                  <a:extLst>
                    <a:ext uri="{9D8B030D-6E8A-4147-A177-3AD203B41FA5}">
                      <a16:colId xmlns:a16="http://schemas.microsoft.com/office/drawing/2014/main" val="1510890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796956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sporthilfe - 2022-05-17 14:11:11</a:t>
                      </a:r>
                      <a:r>
                        <a:rPr kumimoji="0" lang="de-DE" sz="1000" b="0" i="0" u="none" strike="noStrike" kern="1200" cap="none" spc="0" normalizeH="0" baseline="0" noProof="0">
                          <a:ln>
                            <a:noFill/>
                          </a:ln>
                          <a:solidFill>
                            <a:prstClr val="black"/>
                          </a:solidFill>
                          <a:effectLst/>
                          <a:uLnTx/>
                          <a:uFillTx/>
                          <a:latin typeface="+mn-lt"/>
                          <a:ea typeface="+mn-ea"/>
                          <a:cs typeface="+mn-cs"/>
                        </a:rPr>
                        <a:t>
 @jo_luedi sagt Adieu!👋🏼 Wir blicken auf eine beeindruckende Karriere zurück! 👑
Mittlerweile kann er auf drei Olympia-Gold-Medaillen, eine Bronze-Medaille und einige WM- und EM-Titel zurückblicken. Sein größter sportlicher Erfolg war aber sicherlich die Gold-Medaille im Einsitzer in Peking 2022.
Bei unseren Sporthilfe-Events war er ebenfalls ein gern gesehener Gast! Johannes war 2x beim Champion des Jahres (heute Sporthilfe Club der Besten) dabei🏆
Wir wünschen alles Gute für den neuen Lebensabschnitt 🍀 
***
#sporthilfe #karriereende #rennrodeln #olympia 
📸 @dpa_picturealliance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06/13/2022 12:13:29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7342</a:t>
                      </a:r>
                    </a:p>
                  </a:txBody>
                  <a:tcPr/>
                </a:tc>
                <a:extLst>
                  <a:ext uri="{0D108BD9-81ED-4DB2-BD59-A6C34878D82A}">
                    <a16:rowId xmlns:a16="http://schemas.microsoft.com/office/drawing/2014/main" val="2274538988"/>
                  </a:ext>
                </a:extLst>
              </a:tr>
            </a:tbl>
          </a:graphicData>
        </a:graphic>
      </p:graphicFrame>
      <p:sp>
        <p:nvSpPr>
          <p:cNvPr id="4" name="Text Placeholder 3">
            <a:extLst>
              <a:ext uri="{FF2B5EF4-FFF2-40B4-BE49-F238E27FC236}">
                <a16:creationId xmlns:a16="http://schemas.microsoft.com/office/drawing/2014/main" id="{65C56BD1-DA1E-4743-BFBC-1540ADD2AE41}"/>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994699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6313A-75A2-4063-BDA4-7F282DC3E7F2}"/>
              </a:ext>
            </a:extLst>
          </p:cNvPr>
          <p:cNvSpPr>
            <a:spLocks noGrp="1"/>
          </p:cNvSpPr>
          <p:nvPr>
            <p:ph type="title"/>
          </p:nvPr>
        </p:nvSpPr>
        <p:spPr/>
        <p:txBody>
          <a:bodyPr/>
          <a:lstStyle/>
          <a:p>
            <a:r>
              <a:rPr lang="en-US"/>
              <a:t>Instagram Posts Table with Fans | sporthilfe - 14 of 25</a:t>
            </a:r>
          </a:p>
        </p:txBody>
      </p:sp>
      <p:graphicFrame>
        <p:nvGraphicFramePr>
          <p:cNvPr id="5" name="Table Placeholder 4">
            <a:extLst>
              <a:ext uri="{FF2B5EF4-FFF2-40B4-BE49-F238E27FC236}">
                <a16:creationId xmlns:a16="http://schemas.microsoft.com/office/drawing/2014/main" id="{BC4370B2-3164-4396-B0B9-42CF5774AE82}"/>
              </a:ext>
            </a:extLst>
          </p:cNvPr>
          <p:cNvGraphicFramePr>
            <a:graphicFrameLocks noGrp="1"/>
          </p:cNvGraphicFramePr>
          <p:nvPr>
            <p:ph type="tbl" sz="quarter" idx="13"/>
            <p:extLst>
              <p:ext uri="{D42A27DB-BD31-4B8C-83A1-F6EECF244321}">
                <p14:modId xmlns:p14="http://schemas.microsoft.com/office/powerpoint/2010/main" val="271462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121864628"/>
                    </a:ext>
                  </a:extLst>
                </a:gridCol>
                <a:gridCol w="576072">
                  <a:extLst>
                    <a:ext uri="{9D8B030D-6E8A-4147-A177-3AD203B41FA5}">
                      <a16:colId xmlns:a16="http://schemas.microsoft.com/office/drawing/2014/main" val="1265649590"/>
                    </a:ext>
                  </a:extLst>
                </a:gridCol>
                <a:gridCol w="576072">
                  <a:extLst>
                    <a:ext uri="{9D8B030D-6E8A-4147-A177-3AD203B41FA5}">
                      <a16:colId xmlns:a16="http://schemas.microsoft.com/office/drawing/2014/main" val="2610934479"/>
                    </a:ext>
                  </a:extLst>
                </a:gridCol>
                <a:gridCol w="576072">
                  <a:extLst>
                    <a:ext uri="{9D8B030D-6E8A-4147-A177-3AD203B41FA5}">
                      <a16:colId xmlns:a16="http://schemas.microsoft.com/office/drawing/2014/main" val="2163510401"/>
                    </a:ext>
                  </a:extLst>
                </a:gridCol>
                <a:gridCol w="576072">
                  <a:extLst>
                    <a:ext uri="{9D8B030D-6E8A-4147-A177-3AD203B41FA5}">
                      <a16:colId xmlns:a16="http://schemas.microsoft.com/office/drawing/2014/main" val="1758368355"/>
                    </a:ext>
                  </a:extLst>
                </a:gridCol>
                <a:gridCol w="576072">
                  <a:extLst>
                    <a:ext uri="{9D8B030D-6E8A-4147-A177-3AD203B41FA5}">
                      <a16:colId xmlns:a16="http://schemas.microsoft.com/office/drawing/2014/main" val="664004864"/>
                    </a:ext>
                  </a:extLst>
                </a:gridCol>
                <a:gridCol w="576072">
                  <a:extLst>
                    <a:ext uri="{9D8B030D-6E8A-4147-A177-3AD203B41FA5}">
                      <a16:colId xmlns:a16="http://schemas.microsoft.com/office/drawing/2014/main" val="2885095968"/>
                    </a:ext>
                  </a:extLst>
                </a:gridCol>
                <a:gridCol w="576072">
                  <a:extLst>
                    <a:ext uri="{9D8B030D-6E8A-4147-A177-3AD203B41FA5}">
                      <a16:colId xmlns:a16="http://schemas.microsoft.com/office/drawing/2014/main" val="902410623"/>
                    </a:ext>
                  </a:extLst>
                </a:gridCol>
                <a:gridCol w="576072">
                  <a:extLst>
                    <a:ext uri="{9D8B030D-6E8A-4147-A177-3AD203B41FA5}">
                      <a16:colId xmlns:a16="http://schemas.microsoft.com/office/drawing/2014/main" val="1218144838"/>
                    </a:ext>
                  </a:extLst>
                </a:gridCol>
                <a:gridCol w="576072">
                  <a:extLst>
                    <a:ext uri="{9D8B030D-6E8A-4147-A177-3AD203B41FA5}">
                      <a16:colId xmlns:a16="http://schemas.microsoft.com/office/drawing/2014/main" val="2768015786"/>
                    </a:ext>
                  </a:extLst>
                </a:gridCol>
                <a:gridCol w="576072">
                  <a:extLst>
                    <a:ext uri="{9D8B030D-6E8A-4147-A177-3AD203B41FA5}">
                      <a16:colId xmlns:a16="http://schemas.microsoft.com/office/drawing/2014/main" val="275607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914697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sporthilfe - 2022-05-16 16:26:04</a:t>
                      </a:r>
                      <a:r>
                        <a:rPr kumimoji="0" lang="de-DE" sz="1000" b="0" i="0" u="none" strike="noStrike" kern="1200" cap="none" spc="0" normalizeH="0" baseline="0" noProof="0">
                          <a:ln>
                            <a:noFill/>
                          </a:ln>
                          <a:solidFill>
                            <a:prstClr val="black"/>
                          </a:solidFill>
                          <a:effectLst/>
                          <a:uLnTx/>
                          <a:uFillTx/>
                          <a:latin typeface="+mn-lt"/>
                          <a:ea typeface="+mn-ea"/>
                          <a:cs typeface="+mn-cs"/>
                        </a:rPr>
                        <a:t>
 Der letzte Teil unsereres Rückblicks zu 5️⃣5️⃣ Jahren Sporthilfe-Geschichte!
21) Im Endspiel der Olympischen Spiele von London warten auf Jonas Reckermann und @juliusbrink die Top-Favoriten aus Brasilien. In einem dramatischen Finale nutzen die Deutschen im Tiebreak ihren vierten Matchball und holen das erste europäische Beachvolleyball-Gold überhaupt. 
22) Nach dem 7:1 im Halbfinale gegen Gastgeber Brasilien ist die Brust der deutschen Fußballnationalmannschaft im Endspiel gegen Argentinien breit wie nie. In einem engen Finale schießt der eingewechselte @mariogotze in der Verlängerung das Siegtor zum WM-Titel.
23) @the.bladejumper startet bei der Deutschen Meisterschaft der nichtbehinderten Weitspringer 2014 und gewinnt. Das Resultat gilt nur unter Vorbehalt, da geklärt werden soll, ob seine Prothese ihm einen unerlaubten Vorteil verschafft. Der DLV entscheidet, dass Rehm seinen Titel als Weitsprung-Meister behalten und auch in Zukunft mit nichtbehinderten Sportlern starten darf, aber getrennt von ihnen gewertet wird. 
24) @andy_toba verletzt sich während der Qualifikation im Mannschaftswettbewerb am Kreuzband. Statt ins Krankenhaus zu fahren quält er sich ans Pauschenpferd und schließt die Übung mit der höchsten Wertung im deutschen Quartett ab. Für das Team reicht das zum Finaleinzug.
25) @nataliegeisenberger triumphiert bei den  Winterspielen in Peking nach dem Olympiasieg im Einzel auch mit dem Rennrodel-Team. Mit insgesamt sechs Gold- und einer Bronzemedaille avanciert sie gleichzeitig zur bisher erfolgreichsten deutschen Winter-Olympionikin aller Zeiten.
Bis 18. Mai habt ihr noch die Chance für euer sportliches Highlight zu stimmen und einen von vielen tollen Preisen zu gewinnen! 🤞
***
📷 @dpa_picturealliance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06/13/2022 12:13:29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4664</a:t>
                      </a:r>
                    </a:p>
                  </a:txBody>
                  <a:tcPr/>
                </a:tc>
                <a:extLst>
                  <a:ext uri="{0D108BD9-81ED-4DB2-BD59-A6C34878D82A}">
                    <a16:rowId xmlns:a16="http://schemas.microsoft.com/office/drawing/2014/main" val="2300123667"/>
                  </a:ext>
                </a:extLst>
              </a:tr>
            </a:tbl>
          </a:graphicData>
        </a:graphic>
      </p:graphicFrame>
      <p:sp>
        <p:nvSpPr>
          <p:cNvPr id="4" name="Text Placeholder 3">
            <a:extLst>
              <a:ext uri="{FF2B5EF4-FFF2-40B4-BE49-F238E27FC236}">
                <a16:creationId xmlns:a16="http://schemas.microsoft.com/office/drawing/2014/main" id="{FC40E878-C276-4B03-9D58-347DFE459D54}"/>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94622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E7418-8023-4A78-9102-70BFB8050A92}"/>
              </a:ext>
            </a:extLst>
          </p:cNvPr>
          <p:cNvSpPr>
            <a:spLocks noGrp="1"/>
          </p:cNvSpPr>
          <p:nvPr>
            <p:ph type="title"/>
          </p:nvPr>
        </p:nvSpPr>
        <p:spPr/>
        <p:txBody>
          <a:bodyPr/>
          <a:lstStyle/>
          <a:p>
            <a:r>
              <a:rPr lang="en-US"/>
              <a:t>Instagram Posts Table with Fans | sporthilfe - 15 of 25</a:t>
            </a:r>
          </a:p>
        </p:txBody>
      </p:sp>
      <p:graphicFrame>
        <p:nvGraphicFramePr>
          <p:cNvPr id="5" name="Table Placeholder 4">
            <a:extLst>
              <a:ext uri="{FF2B5EF4-FFF2-40B4-BE49-F238E27FC236}">
                <a16:creationId xmlns:a16="http://schemas.microsoft.com/office/drawing/2014/main" id="{05987A2C-C1FD-41B2-83C8-728AB7027CEE}"/>
              </a:ext>
            </a:extLst>
          </p:cNvPr>
          <p:cNvGraphicFramePr>
            <a:graphicFrameLocks noGrp="1"/>
          </p:cNvGraphicFramePr>
          <p:nvPr>
            <p:ph type="tbl" sz="quarter" idx="13"/>
            <p:extLst>
              <p:ext uri="{D42A27DB-BD31-4B8C-83A1-F6EECF244321}">
                <p14:modId xmlns:p14="http://schemas.microsoft.com/office/powerpoint/2010/main" val="188897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225418369"/>
                    </a:ext>
                  </a:extLst>
                </a:gridCol>
                <a:gridCol w="576072">
                  <a:extLst>
                    <a:ext uri="{9D8B030D-6E8A-4147-A177-3AD203B41FA5}">
                      <a16:colId xmlns:a16="http://schemas.microsoft.com/office/drawing/2014/main" val="3313814225"/>
                    </a:ext>
                  </a:extLst>
                </a:gridCol>
                <a:gridCol w="576072">
                  <a:extLst>
                    <a:ext uri="{9D8B030D-6E8A-4147-A177-3AD203B41FA5}">
                      <a16:colId xmlns:a16="http://schemas.microsoft.com/office/drawing/2014/main" val="175048399"/>
                    </a:ext>
                  </a:extLst>
                </a:gridCol>
                <a:gridCol w="576072">
                  <a:extLst>
                    <a:ext uri="{9D8B030D-6E8A-4147-A177-3AD203B41FA5}">
                      <a16:colId xmlns:a16="http://schemas.microsoft.com/office/drawing/2014/main" val="1719572702"/>
                    </a:ext>
                  </a:extLst>
                </a:gridCol>
                <a:gridCol w="576072">
                  <a:extLst>
                    <a:ext uri="{9D8B030D-6E8A-4147-A177-3AD203B41FA5}">
                      <a16:colId xmlns:a16="http://schemas.microsoft.com/office/drawing/2014/main" val="3152158555"/>
                    </a:ext>
                  </a:extLst>
                </a:gridCol>
                <a:gridCol w="576072">
                  <a:extLst>
                    <a:ext uri="{9D8B030D-6E8A-4147-A177-3AD203B41FA5}">
                      <a16:colId xmlns:a16="http://schemas.microsoft.com/office/drawing/2014/main" val="365922532"/>
                    </a:ext>
                  </a:extLst>
                </a:gridCol>
                <a:gridCol w="576072">
                  <a:extLst>
                    <a:ext uri="{9D8B030D-6E8A-4147-A177-3AD203B41FA5}">
                      <a16:colId xmlns:a16="http://schemas.microsoft.com/office/drawing/2014/main" val="463650422"/>
                    </a:ext>
                  </a:extLst>
                </a:gridCol>
                <a:gridCol w="576072">
                  <a:extLst>
                    <a:ext uri="{9D8B030D-6E8A-4147-A177-3AD203B41FA5}">
                      <a16:colId xmlns:a16="http://schemas.microsoft.com/office/drawing/2014/main" val="4276254868"/>
                    </a:ext>
                  </a:extLst>
                </a:gridCol>
                <a:gridCol w="576072">
                  <a:extLst>
                    <a:ext uri="{9D8B030D-6E8A-4147-A177-3AD203B41FA5}">
                      <a16:colId xmlns:a16="http://schemas.microsoft.com/office/drawing/2014/main" val="707764278"/>
                    </a:ext>
                  </a:extLst>
                </a:gridCol>
                <a:gridCol w="576072">
                  <a:extLst>
                    <a:ext uri="{9D8B030D-6E8A-4147-A177-3AD203B41FA5}">
                      <a16:colId xmlns:a16="http://schemas.microsoft.com/office/drawing/2014/main" val="1107987594"/>
                    </a:ext>
                  </a:extLst>
                </a:gridCol>
                <a:gridCol w="576072">
                  <a:extLst>
                    <a:ext uri="{9D8B030D-6E8A-4147-A177-3AD203B41FA5}">
                      <a16:colId xmlns:a16="http://schemas.microsoft.com/office/drawing/2014/main" val="2101035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448004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sporthilfe - 2022-05-14 15:42:10</a:t>
                      </a:r>
                      <a:r>
                        <a:rPr kumimoji="0" lang="de-DE" sz="1000" b="0" i="0" u="none" strike="noStrike" kern="1200" cap="none" spc="0" normalizeH="0" baseline="0" noProof="0">
                          <a:ln>
                            <a:noFill/>
                          </a:ln>
                          <a:solidFill>
                            <a:prstClr val="black"/>
                          </a:solidFill>
                          <a:effectLst/>
                          <a:uLnTx/>
                          <a:uFillTx/>
                          <a:latin typeface="+mn-lt"/>
                          <a:ea typeface="+mn-ea"/>
                          <a:cs typeface="+mn-cs"/>
                        </a:rPr>
                        <a:t>
 Die nächsten 5 Highlights aus 55 Jahren Sporthilfe Geschichte! 💯
16) Bei der Heim-WM 2007 entwickelte sich das Deutsche Handball-Team zum Titelkandidaten und schafft in einem emotionalen Finale gegen Polen das ,,Wintermärchen" und wird Weltmeister.
17) Beim Olympischen Wettbewerb im Schwergewicht 2008 schafft @matthiassteiner_official im letzten Versuch den Sprung auf Platz 1. Bei der Siegerehrung widmet er seinen Erfolg seiner ein Jahr zuvor ums Leben gekommenen Ehefrau.
18) @derharting schafft bei der Heim-WM 2009 den Titelgewinn . Beim Jubel zerreißt er sein Trikot. Der Beginn eines Rituals, das sich unter anderem nach Gold bei den Olympischen Spielen 2012 wiederholen wird. 
19) @gerdschoenfelder70 erlebt bei seinem letzten Paralymischen-Rennen eine ganz besondere Super-Kombination. Bei der Siegerehrung ertönen plötzlich „Papa, Papa“-Rufe aus dem deutschen Block. Neben seiner 16. Goldmedaille gibt es die Geburt seines zweiten Kindes zu feiern.
20) Nach 24-jähriger olympischer Durststrecke ist der @deutschlandachter 2010 wieder ein nationales Erfolgssymbol. Völlig ausgepumpt fehlt den Athleten die Kraft zum Jubeln. Nur Schlagmann Kristof Wilke scheint zu realisieren, was sie geleistet haben.
Stimmt über den Link in der Bio für euren Favoriten! ✍️🏽
***
#sporthilfe #spendezukunft
📸 @dpa_picturealliance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06/13/2022 12:13:29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5218</a:t>
                      </a:r>
                    </a:p>
                  </a:txBody>
                  <a:tcPr/>
                </a:tc>
                <a:extLst>
                  <a:ext uri="{0D108BD9-81ED-4DB2-BD59-A6C34878D82A}">
                    <a16:rowId xmlns:a16="http://schemas.microsoft.com/office/drawing/2014/main" val="1671448177"/>
                  </a:ext>
                </a:extLst>
              </a:tr>
            </a:tbl>
          </a:graphicData>
        </a:graphic>
      </p:graphicFrame>
      <p:sp>
        <p:nvSpPr>
          <p:cNvPr id="4" name="Text Placeholder 3">
            <a:extLst>
              <a:ext uri="{FF2B5EF4-FFF2-40B4-BE49-F238E27FC236}">
                <a16:creationId xmlns:a16="http://schemas.microsoft.com/office/drawing/2014/main" id="{C3395FEA-27A0-45D2-919D-30D643E168E3}"/>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4233654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D2EDB-C02D-458A-8A0E-A0DD8CF58B04}"/>
              </a:ext>
            </a:extLst>
          </p:cNvPr>
          <p:cNvSpPr>
            <a:spLocks noGrp="1"/>
          </p:cNvSpPr>
          <p:nvPr>
            <p:ph type="title"/>
          </p:nvPr>
        </p:nvSpPr>
        <p:spPr/>
        <p:txBody>
          <a:bodyPr/>
          <a:lstStyle/>
          <a:p>
            <a:r>
              <a:rPr lang="en-US"/>
              <a:t>Instagram Posts Table with Fans | sporthilfe - 16 of 25</a:t>
            </a:r>
          </a:p>
        </p:txBody>
      </p:sp>
      <p:graphicFrame>
        <p:nvGraphicFramePr>
          <p:cNvPr id="5" name="Table Placeholder 4">
            <a:extLst>
              <a:ext uri="{FF2B5EF4-FFF2-40B4-BE49-F238E27FC236}">
                <a16:creationId xmlns:a16="http://schemas.microsoft.com/office/drawing/2014/main" id="{E13F3401-C360-4C96-89F6-C38980FCE005}"/>
              </a:ext>
            </a:extLst>
          </p:cNvPr>
          <p:cNvGraphicFramePr>
            <a:graphicFrameLocks noGrp="1"/>
          </p:cNvGraphicFramePr>
          <p:nvPr>
            <p:ph type="tbl" sz="quarter" idx="13"/>
            <p:extLst>
              <p:ext uri="{D42A27DB-BD31-4B8C-83A1-F6EECF244321}">
                <p14:modId xmlns:p14="http://schemas.microsoft.com/office/powerpoint/2010/main" val="3373440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564323079"/>
                    </a:ext>
                  </a:extLst>
                </a:gridCol>
                <a:gridCol w="576072">
                  <a:extLst>
                    <a:ext uri="{9D8B030D-6E8A-4147-A177-3AD203B41FA5}">
                      <a16:colId xmlns:a16="http://schemas.microsoft.com/office/drawing/2014/main" val="944014019"/>
                    </a:ext>
                  </a:extLst>
                </a:gridCol>
                <a:gridCol w="576072">
                  <a:extLst>
                    <a:ext uri="{9D8B030D-6E8A-4147-A177-3AD203B41FA5}">
                      <a16:colId xmlns:a16="http://schemas.microsoft.com/office/drawing/2014/main" val="2261977406"/>
                    </a:ext>
                  </a:extLst>
                </a:gridCol>
                <a:gridCol w="576072">
                  <a:extLst>
                    <a:ext uri="{9D8B030D-6E8A-4147-A177-3AD203B41FA5}">
                      <a16:colId xmlns:a16="http://schemas.microsoft.com/office/drawing/2014/main" val="3330727363"/>
                    </a:ext>
                  </a:extLst>
                </a:gridCol>
                <a:gridCol w="576072">
                  <a:extLst>
                    <a:ext uri="{9D8B030D-6E8A-4147-A177-3AD203B41FA5}">
                      <a16:colId xmlns:a16="http://schemas.microsoft.com/office/drawing/2014/main" val="1919117390"/>
                    </a:ext>
                  </a:extLst>
                </a:gridCol>
                <a:gridCol w="576072">
                  <a:extLst>
                    <a:ext uri="{9D8B030D-6E8A-4147-A177-3AD203B41FA5}">
                      <a16:colId xmlns:a16="http://schemas.microsoft.com/office/drawing/2014/main" val="930146289"/>
                    </a:ext>
                  </a:extLst>
                </a:gridCol>
                <a:gridCol w="576072">
                  <a:extLst>
                    <a:ext uri="{9D8B030D-6E8A-4147-A177-3AD203B41FA5}">
                      <a16:colId xmlns:a16="http://schemas.microsoft.com/office/drawing/2014/main" val="977866416"/>
                    </a:ext>
                  </a:extLst>
                </a:gridCol>
                <a:gridCol w="576072">
                  <a:extLst>
                    <a:ext uri="{9D8B030D-6E8A-4147-A177-3AD203B41FA5}">
                      <a16:colId xmlns:a16="http://schemas.microsoft.com/office/drawing/2014/main" val="1219702684"/>
                    </a:ext>
                  </a:extLst>
                </a:gridCol>
                <a:gridCol w="576072">
                  <a:extLst>
                    <a:ext uri="{9D8B030D-6E8A-4147-A177-3AD203B41FA5}">
                      <a16:colId xmlns:a16="http://schemas.microsoft.com/office/drawing/2014/main" val="1768336599"/>
                    </a:ext>
                  </a:extLst>
                </a:gridCol>
                <a:gridCol w="576072">
                  <a:extLst>
                    <a:ext uri="{9D8B030D-6E8A-4147-A177-3AD203B41FA5}">
                      <a16:colId xmlns:a16="http://schemas.microsoft.com/office/drawing/2014/main" val="2565892159"/>
                    </a:ext>
                  </a:extLst>
                </a:gridCol>
                <a:gridCol w="576072">
                  <a:extLst>
                    <a:ext uri="{9D8B030D-6E8A-4147-A177-3AD203B41FA5}">
                      <a16:colId xmlns:a16="http://schemas.microsoft.com/office/drawing/2014/main" val="2352573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756805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sporthilfe - 2022-05-14 09:41:14</a:t>
                      </a:r>
                      <a:r>
                        <a:rPr kumimoji="0" lang="en-US" sz="1000" b="0" i="0" u="none" strike="noStrike" kern="1200" cap="none" spc="0" normalizeH="0" baseline="0" noProof="0">
                          <a:ln>
                            <a:noFill/>
                          </a:ln>
                          <a:solidFill>
                            <a:prstClr val="black"/>
                          </a:solidFill>
                          <a:effectLst/>
                          <a:uLnTx/>
                          <a:uFillTx/>
                          <a:latin typeface="+mn-lt"/>
                          <a:ea typeface="+mn-ea"/>
                          <a:cs typeface="+mn-cs"/>
                        </a:rPr>
                        <a:t>
 @emma_hinzee is on 🔥
Heute: Sieg im Sprint-Turnier 🏆 
Gestern: Gemeinsam mit @mrsleasophie &amp; @pauline_grabosch Platz 1 im Teamsprint 💪🏽
***
#sporthilfe #bahnrad
#cycling #nationscup #congratulations #athlete
📷 @dpa_picturealliance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06/13/2022 06:14:42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3808</a:t>
                      </a:r>
                    </a:p>
                  </a:txBody>
                  <a:tcPr/>
                </a:tc>
                <a:extLst>
                  <a:ext uri="{0D108BD9-81ED-4DB2-BD59-A6C34878D82A}">
                    <a16:rowId xmlns:a16="http://schemas.microsoft.com/office/drawing/2014/main" val="2080514970"/>
                  </a:ext>
                </a:extLst>
              </a:tr>
            </a:tbl>
          </a:graphicData>
        </a:graphic>
      </p:graphicFrame>
      <p:sp>
        <p:nvSpPr>
          <p:cNvPr id="4" name="Text Placeholder 3">
            <a:extLst>
              <a:ext uri="{FF2B5EF4-FFF2-40B4-BE49-F238E27FC236}">
                <a16:creationId xmlns:a16="http://schemas.microsoft.com/office/drawing/2014/main" id="{6C1E4561-68EB-4A62-A324-7ABAEF90B066}"/>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762619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4EB21-8E01-4A3B-ACE3-49D3CC19A68D}"/>
              </a:ext>
            </a:extLst>
          </p:cNvPr>
          <p:cNvSpPr>
            <a:spLocks noGrp="1"/>
          </p:cNvSpPr>
          <p:nvPr>
            <p:ph type="title"/>
          </p:nvPr>
        </p:nvSpPr>
        <p:spPr/>
        <p:txBody>
          <a:bodyPr/>
          <a:lstStyle/>
          <a:p>
            <a:r>
              <a:rPr lang="en-US"/>
              <a:t>Instagram Posts Table with Fans | sporthilfe - 17 of 25</a:t>
            </a:r>
          </a:p>
        </p:txBody>
      </p:sp>
      <p:graphicFrame>
        <p:nvGraphicFramePr>
          <p:cNvPr id="5" name="Table Placeholder 4">
            <a:extLst>
              <a:ext uri="{FF2B5EF4-FFF2-40B4-BE49-F238E27FC236}">
                <a16:creationId xmlns:a16="http://schemas.microsoft.com/office/drawing/2014/main" id="{4D16AAF3-CBB6-459C-A34A-82D7809CB7FA}"/>
              </a:ext>
            </a:extLst>
          </p:cNvPr>
          <p:cNvGraphicFramePr>
            <a:graphicFrameLocks noGrp="1"/>
          </p:cNvGraphicFramePr>
          <p:nvPr>
            <p:ph type="tbl" sz="quarter" idx="13"/>
            <p:extLst>
              <p:ext uri="{D42A27DB-BD31-4B8C-83A1-F6EECF244321}">
                <p14:modId xmlns:p14="http://schemas.microsoft.com/office/powerpoint/2010/main" val="24379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846907697"/>
                    </a:ext>
                  </a:extLst>
                </a:gridCol>
                <a:gridCol w="576072">
                  <a:extLst>
                    <a:ext uri="{9D8B030D-6E8A-4147-A177-3AD203B41FA5}">
                      <a16:colId xmlns:a16="http://schemas.microsoft.com/office/drawing/2014/main" val="680380494"/>
                    </a:ext>
                  </a:extLst>
                </a:gridCol>
                <a:gridCol w="576072">
                  <a:extLst>
                    <a:ext uri="{9D8B030D-6E8A-4147-A177-3AD203B41FA5}">
                      <a16:colId xmlns:a16="http://schemas.microsoft.com/office/drawing/2014/main" val="1473193630"/>
                    </a:ext>
                  </a:extLst>
                </a:gridCol>
                <a:gridCol w="576072">
                  <a:extLst>
                    <a:ext uri="{9D8B030D-6E8A-4147-A177-3AD203B41FA5}">
                      <a16:colId xmlns:a16="http://schemas.microsoft.com/office/drawing/2014/main" val="661963557"/>
                    </a:ext>
                  </a:extLst>
                </a:gridCol>
                <a:gridCol w="576072">
                  <a:extLst>
                    <a:ext uri="{9D8B030D-6E8A-4147-A177-3AD203B41FA5}">
                      <a16:colId xmlns:a16="http://schemas.microsoft.com/office/drawing/2014/main" val="3797344729"/>
                    </a:ext>
                  </a:extLst>
                </a:gridCol>
                <a:gridCol w="576072">
                  <a:extLst>
                    <a:ext uri="{9D8B030D-6E8A-4147-A177-3AD203B41FA5}">
                      <a16:colId xmlns:a16="http://schemas.microsoft.com/office/drawing/2014/main" val="2736941652"/>
                    </a:ext>
                  </a:extLst>
                </a:gridCol>
                <a:gridCol w="576072">
                  <a:extLst>
                    <a:ext uri="{9D8B030D-6E8A-4147-A177-3AD203B41FA5}">
                      <a16:colId xmlns:a16="http://schemas.microsoft.com/office/drawing/2014/main" val="262911224"/>
                    </a:ext>
                  </a:extLst>
                </a:gridCol>
                <a:gridCol w="576072">
                  <a:extLst>
                    <a:ext uri="{9D8B030D-6E8A-4147-A177-3AD203B41FA5}">
                      <a16:colId xmlns:a16="http://schemas.microsoft.com/office/drawing/2014/main" val="1216529074"/>
                    </a:ext>
                  </a:extLst>
                </a:gridCol>
                <a:gridCol w="576072">
                  <a:extLst>
                    <a:ext uri="{9D8B030D-6E8A-4147-A177-3AD203B41FA5}">
                      <a16:colId xmlns:a16="http://schemas.microsoft.com/office/drawing/2014/main" val="2371704884"/>
                    </a:ext>
                  </a:extLst>
                </a:gridCol>
                <a:gridCol w="576072">
                  <a:extLst>
                    <a:ext uri="{9D8B030D-6E8A-4147-A177-3AD203B41FA5}">
                      <a16:colId xmlns:a16="http://schemas.microsoft.com/office/drawing/2014/main" val="1047420986"/>
                    </a:ext>
                  </a:extLst>
                </a:gridCol>
                <a:gridCol w="576072">
                  <a:extLst>
                    <a:ext uri="{9D8B030D-6E8A-4147-A177-3AD203B41FA5}">
                      <a16:colId xmlns:a16="http://schemas.microsoft.com/office/drawing/2014/main" val="1816378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108347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sporthilfe - 2022-05-13 17:31:57</a:t>
                      </a:r>
                      <a:r>
                        <a:rPr kumimoji="0" lang="de-DE" sz="1000" b="0" i="0" u="none" strike="noStrike" kern="1200" cap="none" spc="0" normalizeH="0" baseline="0" noProof="0">
                          <a:ln>
                            <a:noFill/>
                          </a:ln>
                          <a:solidFill>
                            <a:prstClr val="black"/>
                          </a:solidFill>
                          <a:effectLst/>
                          <a:uLnTx/>
                          <a:uFillTx/>
                          <a:latin typeface="+mn-lt"/>
                          <a:ea typeface="+mn-ea"/>
                          <a:cs typeface="+mn-cs"/>
                        </a:rPr>
                        <a:t>
 Was ist euer größtes Sporthighlight aus 55 Jahren Sporthilfe? Weiter geht‘s mit den nächsten 5 von 25 besonderen Momenten:
11) Henry Maske wird 1993 erstmals IBF-Box-Weltmeister und setzt den Startschuss für einen Box-Boom in Deutschland.
12) @frankbusemann1975 gewinnt bei den Olympischen Spielen 1996 völlig überraschend Silber im Zehnkampf und wird über Nacht zum Liebling der Massen.
13) 1998 gelingt Katja Seizinger, @_martina_ertl und @hildegerg am Mount Karamatsudake der erste dreifache alpine Olympia-Erfolg für Deutschland. 
14) 2002 gewinnt @sven_hannawald als erster Skispringer überhaupt alle vier Stationen der legendären Vierschanzentournee.
15) Die deutschen Hockey-Damen bezwingen 2004 im olympischen Finale den Favoriten und schaffen damit eine der größten Überraschungen der Olympischen Spiele in Athen.
Nenne uns deinen Favoriten über den Link in der Bio und gewinne ein neues iPad Pro! 🔝
***
#sporthilfe #spendezukunft 
📸 @dpa_picturealliance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06/11/2022 18:14:06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5154</a:t>
                      </a:r>
                    </a:p>
                  </a:txBody>
                  <a:tcPr/>
                </a:tc>
                <a:extLst>
                  <a:ext uri="{0D108BD9-81ED-4DB2-BD59-A6C34878D82A}">
                    <a16:rowId xmlns:a16="http://schemas.microsoft.com/office/drawing/2014/main" val="2477564469"/>
                  </a:ext>
                </a:extLst>
              </a:tr>
            </a:tbl>
          </a:graphicData>
        </a:graphic>
      </p:graphicFrame>
      <p:sp>
        <p:nvSpPr>
          <p:cNvPr id="4" name="Text Placeholder 3">
            <a:extLst>
              <a:ext uri="{FF2B5EF4-FFF2-40B4-BE49-F238E27FC236}">
                <a16:creationId xmlns:a16="http://schemas.microsoft.com/office/drawing/2014/main" id="{D5BE5D13-17A7-45DF-8382-99D111EEB624}"/>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1795128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AE969-F53D-4AF8-B330-2B90C879C4AD}"/>
              </a:ext>
            </a:extLst>
          </p:cNvPr>
          <p:cNvSpPr>
            <a:spLocks noGrp="1"/>
          </p:cNvSpPr>
          <p:nvPr>
            <p:ph type="title"/>
          </p:nvPr>
        </p:nvSpPr>
        <p:spPr/>
        <p:txBody>
          <a:bodyPr/>
          <a:lstStyle/>
          <a:p>
            <a:r>
              <a:rPr lang="en-US"/>
              <a:t>Instagram Posts Table with Fans | sporthilfe - 18 of 25</a:t>
            </a:r>
          </a:p>
        </p:txBody>
      </p:sp>
      <p:graphicFrame>
        <p:nvGraphicFramePr>
          <p:cNvPr id="5" name="Table Placeholder 4">
            <a:extLst>
              <a:ext uri="{FF2B5EF4-FFF2-40B4-BE49-F238E27FC236}">
                <a16:creationId xmlns:a16="http://schemas.microsoft.com/office/drawing/2014/main" id="{7422EDCE-C9DA-4326-8FF3-9672916BE9AE}"/>
              </a:ext>
            </a:extLst>
          </p:cNvPr>
          <p:cNvGraphicFramePr>
            <a:graphicFrameLocks noGrp="1"/>
          </p:cNvGraphicFramePr>
          <p:nvPr>
            <p:ph type="tbl" sz="quarter" idx="13"/>
            <p:extLst>
              <p:ext uri="{D42A27DB-BD31-4B8C-83A1-F6EECF244321}">
                <p14:modId xmlns:p14="http://schemas.microsoft.com/office/powerpoint/2010/main" val="10494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713939243"/>
                    </a:ext>
                  </a:extLst>
                </a:gridCol>
                <a:gridCol w="576072">
                  <a:extLst>
                    <a:ext uri="{9D8B030D-6E8A-4147-A177-3AD203B41FA5}">
                      <a16:colId xmlns:a16="http://schemas.microsoft.com/office/drawing/2014/main" val="2827442417"/>
                    </a:ext>
                  </a:extLst>
                </a:gridCol>
                <a:gridCol w="576072">
                  <a:extLst>
                    <a:ext uri="{9D8B030D-6E8A-4147-A177-3AD203B41FA5}">
                      <a16:colId xmlns:a16="http://schemas.microsoft.com/office/drawing/2014/main" val="223269406"/>
                    </a:ext>
                  </a:extLst>
                </a:gridCol>
                <a:gridCol w="576072">
                  <a:extLst>
                    <a:ext uri="{9D8B030D-6E8A-4147-A177-3AD203B41FA5}">
                      <a16:colId xmlns:a16="http://schemas.microsoft.com/office/drawing/2014/main" val="3818161035"/>
                    </a:ext>
                  </a:extLst>
                </a:gridCol>
                <a:gridCol w="576072">
                  <a:extLst>
                    <a:ext uri="{9D8B030D-6E8A-4147-A177-3AD203B41FA5}">
                      <a16:colId xmlns:a16="http://schemas.microsoft.com/office/drawing/2014/main" val="2541517626"/>
                    </a:ext>
                  </a:extLst>
                </a:gridCol>
                <a:gridCol w="576072">
                  <a:extLst>
                    <a:ext uri="{9D8B030D-6E8A-4147-A177-3AD203B41FA5}">
                      <a16:colId xmlns:a16="http://schemas.microsoft.com/office/drawing/2014/main" val="388065417"/>
                    </a:ext>
                  </a:extLst>
                </a:gridCol>
                <a:gridCol w="576072">
                  <a:extLst>
                    <a:ext uri="{9D8B030D-6E8A-4147-A177-3AD203B41FA5}">
                      <a16:colId xmlns:a16="http://schemas.microsoft.com/office/drawing/2014/main" val="175932109"/>
                    </a:ext>
                  </a:extLst>
                </a:gridCol>
                <a:gridCol w="576072">
                  <a:extLst>
                    <a:ext uri="{9D8B030D-6E8A-4147-A177-3AD203B41FA5}">
                      <a16:colId xmlns:a16="http://schemas.microsoft.com/office/drawing/2014/main" val="361654883"/>
                    </a:ext>
                  </a:extLst>
                </a:gridCol>
                <a:gridCol w="576072">
                  <a:extLst>
                    <a:ext uri="{9D8B030D-6E8A-4147-A177-3AD203B41FA5}">
                      <a16:colId xmlns:a16="http://schemas.microsoft.com/office/drawing/2014/main" val="1580560829"/>
                    </a:ext>
                  </a:extLst>
                </a:gridCol>
                <a:gridCol w="576072">
                  <a:extLst>
                    <a:ext uri="{9D8B030D-6E8A-4147-A177-3AD203B41FA5}">
                      <a16:colId xmlns:a16="http://schemas.microsoft.com/office/drawing/2014/main" val="548434827"/>
                    </a:ext>
                  </a:extLst>
                </a:gridCol>
                <a:gridCol w="576072">
                  <a:extLst>
                    <a:ext uri="{9D8B030D-6E8A-4147-A177-3AD203B41FA5}">
                      <a16:colId xmlns:a16="http://schemas.microsoft.com/office/drawing/2014/main" val="1435214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756817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sporthilfe - 2022-05-13 15:17:27</a:t>
                      </a:r>
                      <a:r>
                        <a:rPr kumimoji="0" lang="de-DE" sz="1000" b="0" i="0" u="none" strike="noStrike" kern="1200" cap="none" spc="0" normalizeH="0" baseline="0" noProof="0">
                          <a:ln>
                            <a:noFill/>
                          </a:ln>
                          <a:solidFill>
                            <a:prstClr val="black"/>
                          </a:solidFill>
                          <a:effectLst/>
                          <a:uLnTx/>
                          <a:uFillTx/>
                          <a:latin typeface="+mn-lt"/>
                          <a:ea typeface="+mn-ea"/>
                          <a:cs typeface="+mn-cs"/>
                        </a:rPr>
                        <a:t>
 Die Goldene Sportpyramide 2022 für einen Überflieger: Eberhard Gienger, der frühere Turn-Weltmeister, erfolgreiche Werbemanager, Sportfunktionär und Politiker erhält die Auszeichnung für sein Lebenswerk. Alle Preisträger:innen sind gleichzeitig Mitglied der Hall of Fame des deutschen Sports, die aktuell aus 128 Mitgliedern besteht.  Eberhard Gienger war in den 1970er einer der prägendsten Turner. Sein kreierter Gienger-Salto gehört heute zu den Standardelementen am Reck, an dem er 1974 Weltmeister, 1976 Olympiadritter und 3x Europameister wurde. Nach seiner aktiven Karriere engagierte er sich in besonderem Maße ehrenamtlich für den Sport, im @deutscherturnerbund, als persönliches Mitglied im NOK, als Vizepräsident für Leistungssport im DOSB und Mitglied des Stiftungsvorstands der Sporthilfe, die er seit 1999 als Kurator unterstützt. Beruflich hat er sich einen Namen als Werbemanager, aber insbesondere auch als Quereinsteiger in die Politik gemacht: Von 2002 bis Ende 2021 war er ununterbrochen Mitglied des Deutschen Bundestags. 
Zur Briefmarkenübergabe, die Anfang dieser Woche in Berlin stattfand, flog der Hobbyfallschirmspringer die neuen Marken symbolisch in das Berliner Olympiastadion.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06/12/2022 12:13:26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4674</a:t>
                      </a:r>
                    </a:p>
                  </a:txBody>
                  <a:tcPr/>
                </a:tc>
                <a:extLst>
                  <a:ext uri="{0D108BD9-81ED-4DB2-BD59-A6C34878D82A}">
                    <a16:rowId xmlns:a16="http://schemas.microsoft.com/office/drawing/2014/main" val="2466705958"/>
                  </a:ext>
                </a:extLst>
              </a:tr>
            </a:tbl>
          </a:graphicData>
        </a:graphic>
      </p:graphicFrame>
      <p:sp>
        <p:nvSpPr>
          <p:cNvPr id="4" name="Text Placeholder 3">
            <a:extLst>
              <a:ext uri="{FF2B5EF4-FFF2-40B4-BE49-F238E27FC236}">
                <a16:creationId xmlns:a16="http://schemas.microsoft.com/office/drawing/2014/main" id="{9197845C-728A-460D-842F-EAEB46248494}"/>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1237337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19D91-D1FC-46E9-B6E2-038F9B966D39}"/>
              </a:ext>
            </a:extLst>
          </p:cNvPr>
          <p:cNvSpPr>
            <a:spLocks noGrp="1"/>
          </p:cNvSpPr>
          <p:nvPr>
            <p:ph type="title"/>
          </p:nvPr>
        </p:nvSpPr>
        <p:spPr/>
        <p:txBody>
          <a:bodyPr/>
          <a:lstStyle/>
          <a:p>
            <a:r>
              <a:rPr lang="en-US"/>
              <a:t>Instagram Posts Table with Fans | sporthilfe - 19 of 25</a:t>
            </a:r>
          </a:p>
        </p:txBody>
      </p:sp>
      <p:graphicFrame>
        <p:nvGraphicFramePr>
          <p:cNvPr id="5" name="Table Placeholder 4">
            <a:extLst>
              <a:ext uri="{FF2B5EF4-FFF2-40B4-BE49-F238E27FC236}">
                <a16:creationId xmlns:a16="http://schemas.microsoft.com/office/drawing/2014/main" id="{A66AC26D-54B1-4099-B4F6-581265A57718}"/>
              </a:ext>
            </a:extLst>
          </p:cNvPr>
          <p:cNvGraphicFramePr>
            <a:graphicFrameLocks noGrp="1"/>
          </p:cNvGraphicFramePr>
          <p:nvPr>
            <p:ph type="tbl" sz="quarter" idx="13"/>
            <p:extLst>
              <p:ext uri="{D42A27DB-BD31-4B8C-83A1-F6EECF244321}">
                <p14:modId xmlns:p14="http://schemas.microsoft.com/office/powerpoint/2010/main" val="3515278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610330934"/>
                    </a:ext>
                  </a:extLst>
                </a:gridCol>
                <a:gridCol w="576072">
                  <a:extLst>
                    <a:ext uri="{9D8B030D-6E8A-4147-A177-3AD203B41FA5}">
                      <a16:colId xmlns:a16="http://schemas.microsoft.com/office/drawing/2014/main" val="579680323"/>
                    </a:ext>
                  </a:extLst>
                </a:gridCol>
                <a:gridCol w="576072">
                  <a:extLst>
                    <a:ext uri="{9D8B030D-6E8A-4147-A177-3AD203B41FA5}">
                      <a16:colId xmlns:a16="http://schemas.microsoft.com/office/drawing/2014/main" val="1918991316"/>
                    </a:ext>
                  </a:extLst>
                </a:gridCol>
                <a:gridCol w="576072">
                  <a:extLst>
                    <a:ext uri="{9D8B030D-6E8A-4147-A177-3AD203B41FA5}">
                      <a16:colId xmlns:a16="http://schemas.microsoft.com/office/drawing/2014/main" val="2568134144"/>
                    </a:ext>
                  </a:extLst>
                </a:gridCol>
                <a:gridCol w="576072">
                  <a:extLst>
                    <a:ext uri="{9D8B030D-6E8A-4147-A177-3AD203B41FA5}">
                      <a16:colId xmlns:a16="http://schemas.microsoft.com/office/drawing/2014/main" val="970699148"/>
                    </a:ext>
                  </a:extLst>
                </a:gridCol>
                <a:gridCol w="576072">
                  <a:extLst>
                    <a:ext uri="{9D8B030D-6E8A-4147-A177-3AD203B41FA5}">
                      <a16:colId xmlns:a16="http://schemas.microsoft.com/office/drawing/2014/main" val="152110936"/>
                    </a:ext>
                  </a:extLst>
                </a:gridCol>
                <a:gridCol w="576072">
                  <a:extLst>
                    <a:ext uri="{9D8B030D-6E8A-4147-A177-3AD203B41FA5}">
                      <a16:colId xmlns:a16="http://schemas.microsoft.com/office/drawing/2014/main" val="423831039"/>
                    </a:ext>
                  </a:extLst>
                </a:gridCol>
                <a:gridCol w="576072">
                  <a:extLst>
                    <a:ext uri="{9D8B030D-6E8A-4147-A177-3AD203B41FA5}">
                      <a16:colId xmlns:a16="http://schemas.microsoft.com/office/drawing/2014/main" val="3223402278"/>
                    </a:ext>
                  </a:extLst>
                </a:gridCol>
                <a:gridCol w="576072">
                  <a:extLst>
                    <a:ext uri="{9D8B030D-6E8A-4147-A177-3AD203B41FA5}">
                      <a16:colId xmlns:a16="http://schemas.microsoft.com/office/drawing/2014/main" val="2939843948"/>
                    </a:ext>
                  </a:extLst>
                </a:gridCol>
                <a:gridCol w="576072">
                  <a:extLst>
                    <a:ext uri="{9D8B030D-6E8A-4147-A177-3AD203B41FA5}">
                      <a16:colId xmlns:a16="http://schemas.microsoft.com/office/drawing/2014/main" val="3706033479"/>
                    </a:ext>
                  </a:extLst>
                </a:gridCol>
                <a:gridCol w="576072">
                  <a:extLst>
                    <a:ext uri="{9D8B030D-6E8A-4147-A177-3AD203B41FA5}">
                      <a16:colId xmlns:a16="http://schemas.microsoft.com/office/drawing/2014/main" val="1124136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52971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sporthilfe - 2022-05-12 16:59:17</a:t>
                      </a:r>
                      <a:r>
                        <a:rPr kumimoji="0" lang="de-DE" sz="1000" b="0" i="0" u="none" strike="noStrike" kern="1200" cap="none" spc="0" normalizeH="0" baseline="0" noProof="0">
                          <a:ln>
                            <a:noFill/>
                          </a:ln>
                          <a:solidFill>
                            <a:prstClr val="black"/>
                          </a:solidFill>
                          <a:effectLst/>
                          <a:uLnTx/>
                          <a:uFillTx/>
                          <a:latin typeface="+mn-lt"/>
                          <a:ea typeface="+mn-ea"/>
                          <a:cs typeface="+mn-cs"/>
                        </a:rPr>
                        <a:t>
 Glückliche Gesichter beim Zukunftsworkshop Anfang dieser Woche 🤩
Der Workshop #HinterDerZiellinie ist nur eines der vielen Sporthilfe-Angebote im Bereich Persönlichkeitsentwicklung und #DualeKarriere, um die Athlet:innen auf die Zeit nach der sportlichen Laufbahn vorzubereiten. 
Durch ein mehrtägiges Coaching von @kuffnerandreas und @friederike_lindenberg wurde Athlet:innen wie Kanu-Olympiasieger @ronald.rauhe, Bob-Olympiasiegerin @mari_j_jam, der Taekwondoka @jazminrchtr und Kunstturnerin @_kim.bui_ wichtige Hilfsmittel für die Zeit nach der aktiven Karriere mit auf den Weg gegeben. 
***
#sporthilfe #hinterderziellinie #zukunftsworkshop #DualeKarriere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06/11/2022 06:14:20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5691</a:t>
                      </a:r>
                    </a:p>
                  </a:txBody>
                  <a:tcPr/>
                </a:tc>
                <a:extLst>
                  <a:ext uri="{0D108BD9-81ED-4DB2-BD59-A6C34878D82A}">
                    <a16:rowId xmlns:a16="http://schemas.microsoft.com/office/drawing/2014/main" val="1927694822"/>
                  </a:ext>
                </a:extLst>
              </a:tr>
            </a:tbl>
          </a:graphicData>
        </a:graphic>
      </p:graphicFrame>
      <p:sp>
        <p:nvSpPr>
          <p:cNvPr id="4" name="Text Placeholder 3">
            <a:extLst>
              <a:ext uri="{FF2B5EF4-FFF2-40B4-BE49-F238E27FC236}">
                <a16:creationId xmlns:a16="http://schemas.microsoft.com/office/drawing/2014/main" id="{89357214-9162-49A9-B216-5A7D29D5902B}"/>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079997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25C0F-3671-404D-9EAB-DC87C31E978E}"/>
              </a:ext>
            </a:extLst>
          </p:cNvPr>
          <p:cNvSpPr>
            <a:spLocks noGrp="1"/>
          </p:cNvSpPr>
          <p:nvPr>
            <p:ph type="title"/>
          </p:nvPr>
        </p:nvSpPr>
        <p:spPr/>
        <p:txBody>
          <a:bodyPr/>
          <a:lstStyle/>
          <a:p>
            <a:r>
              <a:rPr lang="en-US"/>
              <a:t>Instagram Posts Table with Fans | sporthilfe - 20 of 25</a:t>
            </a:r>
          </a:p>
        </p:txBody>
      </p:sp>
      <p:graphicFrame>
        <p:nvGraphicFramePr>
          <p:cNvPr id="5" name="Table Placeholder 4">
            <a:extLst>
              <a:ext uri="{FF2B5EF4-FFF2-40B4-BE49-F238E27FC236}">
                <a16:creationId xmlns:a16="http://schemas.microsoft.com/office/drawing/2014/main" id="{1EF26A4F-9A03-4D1D-A758-1724ED3E0F91}"/>
              </a:ext>
            </a:extLst>
          </p:cNvPr>
          <p:cNvGraphicFramePr>
            <a:graphicFrameLocks noGrp="1"/>
          </p:cNvGraphicFramePr>
          <p:nvPr>
            <p:ph type="tbl" sz="quarter" idx="13"/>
            <p:extLst>
              <p:ext uri="{D42A27DB-BD31-4B8C-83A1-F6EECF244321}">
                <p14:modId xmlns:p14="http://schemas.microsoft.com/office/powerpoint/2010/main" val="1118279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706959632"/>
                    </a:ext>
                  </a:extLst>
                </a:gridCol>
                <a:gridCol w="576072">
                  <a:extLst>
                    <a:ext uri="{9D8B030D-6E8A-4147-A177-3AD203B41FA5}">
                      <a16:colId xmlns:a16="http://schemas.microsoft.com/office/drawing/2014/main" val="4219605974"/>
                    </a:ext>
                  </a:extLst>
                </a:gridCol>
                <a:gridCol w="576072">
                  <a:extLst>
                    <a:ext uri="{9D8B030D-6E8A-4147-A177-3AD203B41FA5}">
                      <a16:colId xmlns:a16="http://schemas.microsoft.com/office/drawing/2014/main" val="38596865"/>
                    </a:ext>
                  </a:extLst>
                </a:gridCol>
                <a:gridCol w="576072">
                  <a:extLst>
                    <a:ext uri="{9D8B030D-6E8A-4147-A177-3AD203B41FA5}">
                      <a16:colId xmlns:a16="http://schemas.microsoft.com/office/drawing/2014/main" val="4165659603"/>
                    </a:ext>
                  </a:extLst>
                </a:gridCol>
                <a:gridCol w="576072">
                  <a:extLst>
                    <a:ext uri="{9D8B030D-6E8A-4147-A177-3AD203B41FA5}">
                      <a16:colId xmlns:a16="http://schemas.microsoft.com/office/drawing/2014/main" val="1194046672"/>
                    </a:ext>
                  </a:extLst>
                </a:gridCol>
                <a:gridCol w="576072">
                  <a:extLst>
                    <a:ext uri="{9D8B030D-6E8A-4147-A177-3AD203B41FA5}">
                      <a16:colId xmlns:a16="http://schemas.microsoft.com/office/drawing/2014/main" val="3275976060"/>
                    </a:ext>
                  </a:extLst>
                </a:gridCol>
                <a:gridCol w="576072">
                  <a:extLst>
                    <a:ext uri="{9D8B030D-6E8A-4147-A177-3AD203B41FA5}">
                      <a16:colId xmlns:a16="http://schemas.microsoft.com/office/drawing/2014/main" val="2789402255"/>
                    </a:ext>
                  </a:extLst>
                </a:gridCol>
                <a:gridCol w="576072">
                  <a:extLst>
                    <a:ext uri="{9D8B030D-6E8A-4147-A177-3AD203B41FA5}">
                      <a16:colId xmlns:a16="http://schemas.microsoft.com/office/drawing/2014/main" val="1460835851"/>
                    </a:ext>
                  </a:extLst>
                </a:gridCol>
                <a:gridCol w="576072">
                  <a:extLst>
                    <a:ext uri="{9D8B030D-6E8A-4147-A177-3AD203B41FA5}">
                      <a16:colId xmlns:a16="http://schemas.microsoft.com/office/drawing/2014/main" val="525959321"/>
                    </a:ext>
                  </a:extLst>
                </a:gridCol>
                <a:gridCol w="576072">
                  <a:extLst>
                    <a:ext uri="{9D8B030D-6E8A-4147-A177-3AD203B41FA5}">
                      <a16:colId xmlns:a16="http://schemas.microsoft.com/office/drawing/2014/main" val="777661246"/>
                    </a:ext>
                  </a:extLst>
                </a:gridCol>
                <a:gridCol w="576072">
                  <a:extLst>
                    <a:ext uri="{9D8B030D-6E8A-4147-A177-3AD203B41FA5}">
                      <a16:colId xmlns:a16="http://schemas.microsoft.com/office/drawing/2014/main" val="3247697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697084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sporthilfe - 2022-05-11 12:30:10</a:t>
                      </a:r>
                      <a:r>
                        <a:rPr kumimoji="0" lang="de-DE" sz="1000" b="0" i="0" u="none" strike="noStrike" kern="1200" cap="none" spc="0" normalizeH="0" baseline="0" noProof="0">
                          <a:ln>
                            <a:noFill/>
                          </a:ln>
                          <a:solidFill>
                            <a:prstClr val="black"/>
                          </a:solidFill>
                          <a:effectLst/>
                          <a:uLnTx/>
                          <a:uFillTx/>
                          <a:latin typeface="+mn-lt"/>
                          <a:ea typeface="+mn-ea"/>
                          <a:cs typeface="+mn-cs"/>
                        </a:rPr>
                        <a:t>
 Weiter geht es: Hier sind fünf historische Momente aus 55 Jahren Sporthilfe Geschichte. Stimmt über den Link in der Bio für euren Favoriten und habt die Chance auf ein iPad Pro!
6) Der 17-Jährige @borisbeckerofficial siegt im Juli 1985 als erster ungesetzter Spieler, erster Deutscher und jüngster Sieger überhaupt bei den Wimbledon Championships in London im Einzel. 
7) @katarinawitt überzeugt 1988 beim „Battle of the Carmens“ und gewinnt erneut Olympia-Gold. 
8) Deutsche Fechter feiern 1988 Olympiasieger Arnd Schmitt der im Finale Nerven aus Stahl beweist.
9) Nachdem Steffi Graf 1988 alle vier Grand Slam-Turniere gewinnt, krönt sie das Jahr mit dem Sieg im Final des Olympischen Tennisturniers und holt als bisher einzige Tennisspielerin den „Golden Slam“.
10) @franziskavanalmsick schwimmt sich mit gerade einmal 14 Jahren bei den olympischen Spielen zum „Liebling der Nation“.
***
#sporthilfe #spendezukunft 
📸 @dpa_picturealliance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06/10/2022 12:13:53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6839</a:t>
                      </a:r>
                    </a:p>
                  </a:txBody>
                  <a:tcPr/>
                </a:tc>
                <a:extLst>
                  <a:ext uri="{0D108BD9-81ED-4DB2-BD59-A6C34878D82A}">
                    <a16:rowId xmlns:a16="http://schemas.microsoft.com/office/drawing/2014/main" val="1470182323"/>
                  </a:ext>
                </a:extLst>
              </a:tr>
            </a:tbl>
          </a:graphicData>
        </a:graphic>
      </p:graphicFrame>
      <p:sp>
        <p:nvSpPr>
          <p:cNvPr id="4" name="Text Placeholder 3">
            <a:extLst>
              <a:ext uri="{FF2B5EF4-FFF2-40B4-BE49-F238E27FC236}">
                <a16:creationId xmlns:a16="http://schemas.microsoft.com/office/drawing/2014/main" id="{AA56824D-BA3A-4EC0-AA0C-15B9D2885EC6}"/>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9461910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A22B6-9D07-4C8D-A036-8F71D06CE2FF}"/>
              </a:ext>
            </a:extLst>
          </p:cNvPr>
          <p:cNvSpPr>
            <a:spLocks noGrp="1"/>
          </p:cNvSpPr>
          <p:nvPr>
            <p:ph type="title"/>
          </p:nvPr>
        </p:nvSpPr>
        <p:spPr/>
        <p:txBody>
          <a:bodyPr/>
          <a:lstStyle/>
          <a:p>
            <a:r>
              <a:rPr lang="en-US"/>
              <a:t>Instagram Posts Table with Fans | sporthilfe - 21 of 25</a:t>
            </a:r>
          </a:p>
        </p:txBody>
      </p:sp>
      <p:graphicFrame>
        <p:nvGraphicFramePr>
          <p:cNvPr id="5" name="Table Placeholder 4">
            <a:extLst>
              <a:ext uri="{FF2B5EF4-FFF2-40B4-BE49-F238E27FC236}">
                <a16:creationId xmlns:a16="http://schemas.microsoft.com/office/drawing/2014/main" id="{6234A2AB-C54D-423E-B360-F36B0A1E00CC}"/>
              </a:ext>
            </a:extLst>
          </p:cNvPr>
          <p:cNvGraphicFramePr>
            <a:graphicFrameLocks noGrp="1"/>
          </p:cNvGraphicFramePr>
          <p:nvPr>
            <p:ph type="tbl" sz="quarter" idx="13"/>
            <p:extLst>
              <p:ext uri="{D42A27DB-BD31-4B8C-83A1-F6EECF244321}">
                <p14:modId xmlns:p14="http://schemas.microsoft.com/office/powerpoint/2010/main" val="1846982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202047035"/>
                    </a:ext>
                  </a:extLst>
                </a:gridCol>
                <a:gridCol w="576072">
                  <a:extLst>
                    <a:ext uri="{9D8B030D-6E8A-4147-A177-3AD203B41FA5}">
                      <a16:colId xmlns:a16="http://schemas.microsoft.com/office/drawing/2014/main" val="842210388"/>
                    </a:ext>
                  </a:extLst>
                </a:gridCol>
                <a:gridCol w="576072">
                  <a:extLst>
                    <a:ext uri="{9D8B030D-6E8A-4147-A177-3AD203B41FA5}">
                      <a16:colId xmlns:a16="http://schemas.microsoft.com/office/drawing/2014/main" val="228787317"/>
                    </a:ext>
                  </a:extLst>
                </a:gridCol>
                <a:gridCol w="576072">
                  <a:extLst>
                    <a:ext uri="{9D8B030D-6E8A-4147-A177-3AD203B41FA5}">
                      <a16:colId xmlns:a16="http://schemas.microsoft.com/office/drawing/2014/main" val="920877175"/>
                    </a:ext>
                  </a:extLst>
                </a:gridCol>
                <a:gridCol w="576072">
                  <a:extLst>
                    <a:ext uri="{9D8B030D-6E8A-4147-A177-3AD203B41FA5}">
                      <a16:colId xmlns:a16="http://schemas.microsoft.com/office/drawing/2014/main" val="990716616"/>
                    </a:ext>
                  </a:extLst>
                </a:gridCol>
                <a:gridCol w="576072">
                  <a:extLst>
                    <a:ext uri="{9D8B030D-6E8A-4147-A177-3AD203B41FA5}">
                      <a16:colId xmlns:a16="http://schemas.microsoft.com/office/drawing/2014/main" val="2270726807"/>
                    </a:ext>
                  </a:extLst>
                </a:gridCol>
                <a:gridCol w="576072">
                  <a:extLst>
                    <a:ext uri="{9D8B030D-6E8A-4147-A177-3AD203B41FA5}">
                      <a16:colId xmlns:a16="http://schemas.microsoft.com/office/drawing/2014/main" val="217071569"/>
                    </a:ext>
                  </a:extLst>
                </a:gridCol>
                <a:gridCol w="576072">
                  <a:extLst>
                    <a:ext uri="{9D8B030D-6E8A-4147-A177-3AD203B41FA5}">
                      <a16:colId xmlns:a16="http://schemas.microsoft.com/office/drawing/2014/main" val="310653992"/>
                    </a:ext>
                  </a:extLst>
                </a:gridCol>
                <a:gridCol w="576072">
                  <a:extLst>
                    <a:ext uri="{9D8B030D-6E8A-4147-A177-3AD203B41FA5}">
                      <a16:colId xmlns:a16="http://schemas.microsoft.com/office/drawing/2014/main" val="1065999225"/>
                    </a:ext>
                  </a:extLst>
                </a:gridCol>
                <a:gridCol w="576072">
                  <a:extLst>
                    <a:ext uri="{9D8B030D-6E8A-4147-A177-3AD203B41FA5}">
                      <a16:colId xmlns:a16="http://schemas.microsoft.com/office/drawing/2014/main" val="4167508472"/>
                    </a:ext>
                  </a:extLst>
                </a:gridCol>
                <a:gridCol w="576072">
                  <a:extLst>
                    <a:ext uri="{9D8B030D-6E8A-4147-A177-3AD203B41FA5}">
                      <a16:colId xmlns:a16="http://schemas.microsoft.com/office/drawing/2014/main" val="2108701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591664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sporthilfe - 2022-05-10 14:07:31</a:t>
                      </a:r>
                      <a:r>
                        <a:rPr kumimoji="0" lang="en-US" sz="1000" b="0" i="0" u="none" strike="noStrike" kern="1200" cap="none" spc="0" normalizeH="0" baseline="0" noProof="0">
                          <a:ln>
                            <a:noFill/>
                          </a:ln>
                          <a:solidFill>
                            <a:prstClr val="black"/>
                          </a:solidFill>
                          <a:effectLst/>
                          <a:uLnTx/>
                          <a:uFillTx/>
                          <a:latin typeface="+mn-lt"/>
                          <a:ea typeface="+mn-ea"/>
                          <a:cs typeface="+mn-cs"/>
                        </a:rPr>
                        <a:t>
 Wir waren mit der Kamera bei der Briefmarkenübergabe im Berliner Olympiastadion 📸 Mit dabei: Fallschirmspringer @skydiverstefan, Wakeboarderin @vanniwake und Faustballspielerin @sokripfro! #swiped euch durch unsere Galerie 🧐
***
#sporthilfe #briefmarken
#skydiving #faustball #wakeboarding 
📸 @dpa_picturealliance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06/09/2022 12:14:19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5956</a:t>
                      </a:r>
                    </a:p>
                  </a:txBody>
                  <a:tcPr/>
                </a:tc>
                <a:extLst>
                  <a:ext uri="{0D108BD9-81ED-4DB2-BD59-A6C34878D82A}">
                    <a16:rowId xmlns:a16="http://schemas.microsoft.com/office/drawing/2014/main" val="3024479411"/>
                  </a:ext>
                </a:extLst>
              </a:tr>
            </a:tbl>
          </a:graphicData>
        </a:graphic>
      </p:graphicFrame>
      <p:sp>
        <p:nvSpPr>
          <p:cNvPr id="4" name="Text Placeholder 3">
            <a:extLst>
              <a:ext uri="{FF2B5EF4-FFF2-40B4-BE49-F238E27FC236}">
                <a16:creationId xmlns:a16="http://schemas.microsoft.com/office/drawing/2014/main" id="{A8310CC8-2E7A-4BD5-83B9-E178D8BD0CED}"/>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6778138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D5B1A-6B6F-473D-BD56-ED8093983AF0}"/>
              </a:ext>
            </a:extLst>
          </p:cNvPr>
          <p:cNvSpPr>
            <a:spLocks noGrp="1"/>
          </p:cNvSpPr>
          <p:nvPr>
            <p:ph type="title"/>
          </p:nvPr>
        </p:nvSpPr>
        <p:spPr/>
        <p:txBody>
          <a:bodyPr/>
          <a:lstStyle/>
          <a:p>
            <a:r>
              <a:rPr lang="en-US"/>
              <a:t>Instagram Posts Table with Fans | sporthilfe - 22 of 25</a:t>
            </a:r>
          </a:p>
        </p:txBody>
      </p:sp>
      <p:graphicFrame>
        <p:nvGraphicFramePr>
          <p:cNvPr id="5" name="Table Placeholder 4">
            <a:extLst>
              <a:ext uri="{FF2B5EF4-FFF2-40B4-BE49-F238E27FC236}">
                <a16:creationId xmlns:a16="http://schemas.microsoft.com/office/drawing/2014/main" id="{9EFCDAED-2C9C-4698-B033-AEB913F359EC}"/>
              </a:ext>
            </a:extLst>
          </p:cNvPr>
          <p:cNvGraphicFramePr>
            <a:graphicFrameLocks noGrp="1"/>
          </p:cNvGraphicFramePr>
          <p:nvPr>
            <p:ph type="tbl" sz="quarter" idx="13"/>
            <p:extLst>
              <p:ext uri="{D42A27DB-BD31-4B8C-83A1-F6EECF244321}">
                <p14:modId xmlns:p14="http://schemas.microsoft.com/office/powerpoint/2010/main" val="1100275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396364811"/>
                    </a:ext>
                  </a:extLst>
                </a:gridCol>
                <a:gridCol w="576072">
                  <a:extLst>
                    <a:ext uri="{9D8B030D-6E8A-4147-A177-3AD203B41FA5}">
                      <a16:colId xmlns:a16="http://schemas.microsoft.com/office/drawing/2014/main" val="1407890414"/>
                    </a:ext>
                  </a:extLst>
                </a:gridCol>
                <a:gridCol w="576072">
                  <a:extLst>
                    <a:ext uri="{9D8B030D-6E8A-4147-A177-3AD203B41FA5}">
                      <a16:colId xmlns:a16="http://schemas.microsoft.com/office/drawing/2014/main" val="2325941533"/>
                    </a:ext>
                  </a:extLst>
                </a:gridCol>
                <a:gridCol w="576072">
                  <a:extLst>
                    <a:ext uri="{9D8B030D-6E8A-4147-A177-3AD203B41FA5}">
                      <a16:colId xmlns:a16="http://schemas.microsoft.com/office/drawing/2014/main" val="3169159238"/>
                    </a:ext>
                  </a:extLst>
                </a:gridCol>
                <a:gridCol w="576072">
                  <a:extLst>
                    <a:ext uri="{9D8B030D-6E8A-4147-A177-3AD203B41FA5}">
                      <a16:colId xmlns:a16="http://schemas.microsoft.com/office/drawing/2014/main" val="3746753577"/>
                    </a:ext>
                  </a:extLst>
                </a:gridCol>
                <a:gridCol w="576072">
                  <a:extLst>
                    <a:ext uri="{9D8B030D-6E8A-4147-A177-3AD203B41FA5}">
                      <a16:colId xmlns:a16="http://schemas.microsoft.com/office/drawing/2014/main" val="3707805055"/>
                    </a:ext>
                  </a:extLst>
                </a:gridCol>
                <a:gridCol w="576072">
                  <a:extLst>
                    <a:ext uri="{9D8B030D-6E8A-4147-A177-3AD203B41FA5}">
                      <a16:colId xmlns:a16="http://schemas.microsoft.com/office/drawing/2014/main" val="1094414722"/>
                    </a:ext>
                  </a:extLst>
                </a:gridCol>
                <a:gridCol w="576072">
                  <a:extLst>
                    <a:ext uri="{9D8B030D-6E8A-4147-A177-3AD203B41FA5}">
                      <a16:colId xmlns:a16="http://schemas.microsoft.com/office/drawing/2014/main" val="1733377729"/>
                    </a:ext>
                  </a:extLst>
                </a:gridCol>
                <a:gridCol w="576072">
                  <a:extLst>
                    <a:ext uri="{9D8B030D-6E8A-4147-A177-3AD203B41FA5}">
                      <a16:colId xmlns:a16="http://schemas.microsoft.com/office/drawing/2014/main" val="3438249970"/>
                    </a:ext>
                  </a:extLst>
                </a:gridCol>
                <a:gridCol w="576072">
                  <a:extLst>
                    <a:ext uri="{9D8B030D-6E8A-4147-A177-3AD203B41FA5}">
                      <a16:colId xmlns:a16="http://schemas.microsoft.com/office/drawing/2014/main" val="2276182448"/>
                    </a:ext>
                  </a:extLst>
                </a:gridCol>
                <a:gridCol w="576072">
                  <a:extLst>
                    <a:ext uri="{9D8B030D-6E8A-4147-A177-3AD203B41FA5}">
                      <a16:colId xmlns:a16="http://schemas.microsoft.com/office/drawing/2014/main" val="2117087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624980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sporthilfe - 2022-05-10 09:43:47</a:t>
                      </a:r>
                      <a:r>
                        <a:rPr kumimoji="0" lang="de-DE" sz="1000" b="0" i="0" u="none" strike="noStrike" kern="1200" cap="none" spc="0" normalizeH="0" baseline="0" noProof="0">
                          <a:ln>
                            <a:noFill/>
                          </a:ln>
                          <a:solidFill>
                            <a:prstClr val="black"/>
                          </a:solidFill>
                          <a:effectLst/>
                          <a:uLnTx/>
                          <a:uFillTx/>
                          <a:latin typeface="+mn-lt"/>
                          <a:ea typeface="+mn-ea"/>
                          <a:cs typeface="+mn-cs"/>
                        </a:rPr>
                        <a:t>
 Fallschirmspringen, Wakeboarden und Faustball auf einer Briefmarke? Gar kein Problem! 💪🏼 Gemeinsam mit unserem Nationalen Förderer @deutschepost und dem @bundesfinanzministerium bringen wir auch in diesem Jahr wieder eine neue Briefmarkenserie „Für den Sport“ an den Start ✉️ Und das schon seit über 50 Jahren. Wer hätte es gedacht? 🤩
***
#sporthilfe #deutschepost #fürdensport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06/08/2022 06:14:15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5168</a:t>
                      </a:r>
                    </a:p>
                  </a:txBody>
                  <a:tcPr/>
                </a:tc>
                <a:extLst>
                  <a:ext uri="{0D108BD9-81ED-4DB2-BD59-A6C34878D82A}">
                    <a16:rowId xmlns:a16="http://schemas.microsoft.com/office/drawing/2014/main" val="2197987692"/>
                  </a:ext>
                </a:extLst>
              </a:tr>
            </a:tbl>
          </a:graphicData>
        </a:graphic>
      </p:graphicFrame>
      <p:sp>
        <p:nvSpPr>
          <p:cNvPr id="4" name="Text Placeholder 3">
            <a:extLst>
              <a:ext uri="{FF2B5EF4-FFF2-40B4-BE49-F238E27FC236}">
                <a16:creationId xmlns:a16="http://schemas.microsoft.com/office/drawing/2014/main" id="{1EB1948C-711D-4A0F-80B4-56C8330E8A0A}"/>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6442907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EF647-3D23-40AB-9940-FC7870A91AD8}"/>
              </a:ext>
            </a:extLst>
          </p:cNvPr>
          <p:cNvSpPr>
            <a:spLocks noGrp="1"/>
          </p:cNvSpPr>
          <p:nvPr>
            <p:ph type="title"/>
          </p:nvPr>
        </p:nvSpPr>
        <p:spPr/>
        <p:txBody>
          <a:bodyPr/>
          <a:lstStyle/>
          <a:p>
            <a:r>
              <a:rPr lang="en-US"/>
              <a:t>Instagram Posts Table with Fans | sporthilfe - 23 of 25</a:t>
            </a:r>
          </a:p>
        </p:txBody>
      </p:sp>
      <p:graphicFrame>
        <p:nvGraphicFramePr>
          <p:cNvPr id="5" name="Table Placeholder 4">
            <a:extLst>
              <a:ext uri="{FF2B5EF4-FFF2-40B4-BE49-F238E27FC236}">
                <a16:creationId xmlns:a16="http://schemas.microsoft.com/office/drawing/2014/main" id="{7D34CD23-7DC9-44BD-95AA-9DA43CD2EC0F}"/>
              </a:ext>
            </a:extLst>
          </p:cNvPr>
          <p:cNvGraphicFramePr>
            <a:graphicFrameLocks noGrp="1"/>
          </p:cNvGraphicFramePr>
          <p:nvPr>
            <p:ph type="tbl" sz="quarter" idx="13"/>
            <p:extLst>
              <p:ext uri="{D42A27DB-BD31-4B8C-83A1-F6EECF244321}">
                <p14:modId xmlns:p14="http://schemas.microsoft.com/office/powerpoint/2010/main" val="995300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745964071"/>
                    </a:ext>
                  </a:extLst>
                </a:gridCol>
                <a:gridCol w="576072">
                  <a:extLst>
                    <a:ext uri="{9D8B030D-6E8A-4147-A177-3AD203B41FA5}">
                      <a16:colId xmlns:a16="http://schemas.microsoft.com/office/drawing/2014/main" val="49802980"/>
                    </a:ext>
                  </a:extLst>
                </a:gridCol>
                <a:gridCol w="576072">
                  <a:extLst>
                    <a:ext uri="{9D8B030D-6E8A-4147-A177-3AD203B41FA5}">
                      <a16:colId xmlns:a16="http://schemas.microsoft.com/office/drawing/2014/main" val="3492348565"/>
                    </a:ext>
                  </a:extLst>
                </a:gridCol>
                <a:gridCol w="576072">
                  <a:extLst>
                    <a:ext uri="{9D8B030D-6E8A-4147-A177-3AD203B41FA5}">
                      <a16:colId xmlns:a16="http://schemas.microsoft.com/office/drawing/2014/main" val="2141276654"/>
                    </a:ext>
                  </a:extLst>
                </a:gridCol>
                <a:gridCol w="576072">
                  <a:extLst>
                    <a:ext uri="{9D8B030D-6E8A-4147-A177-3AD203B41FA5}">
                      <a16:colId xmlns:a16="http://schemas.microsoft.com/office/drawing/2014/main" val="2710300266"/>
                    </a:ext>
                  </a:extLst>
                </a:gridCol>
                <a:gridCol w="576072">
                  <a:extLst>
                    <a:ext uri="{9D8B030D-6E8A-4147-A177-3AD203B41FA5}">
                      <a16:colId xmlns:a16="http://schemas.microsoft.com/office/drawing/2014/main" val="2698192811"/>
                    </a:ext>
                  </a:extLst>
                </a:gridCol>
                <a:gridCol w="576072">
                  <a:extLst>
                    <a:ext uri="{9D8B030D-6E8A-4147-A177-3AD203B41FA5}">
                      <a16:colId xmlns:a16="http://schemas.microsoft.com/office/drawing/2014/main" val="3029585539"/>
                    </a:ext>
                  </a:extLst>
                </a:gridCol>
                <a:gridCol w="576072">
                  <a:extLst>
                    <a:ext uri="{9D8B030D-6E8A-4147-A177-3AD203B41FA5}">
                      <a16:colId xmlns:a16="http://schemas.microsoft.com/office/drawing/2014/main" val="2875451482"/>
                    </a:ext>
                  </a:extLst>
                </a:gridCol>
                <a:gridCol w="576072">
                  <a:extLst>
                    <a:ext uri="{9D8B030D-6E8A-4147-A177-3AD203B41FA5}">
                      <a16:colId xmlns:a16="http://schemas.microsoft.com/office/drawing/2014/main" val="1479538911"/>
                    </a:ext>
                  </a:extLst>
                </a:gridCol>
                <a:gridCol w="576072">
                  <a:extLst>
                    <a:ext uri="{9D8B030D-6E8A-4147-A177-3AD203B41FA5}">
                      <a16:colId xmlns:a16="http://schemas.microsoft.com/office/drawing/2014/main" val="2278341378"/>
                    </a:ext>
                  </a:extLst>
                </a:gridCol>
                <a:gridCol w="576072">
                  <a:extLst>
                    <a:ext uri="{9D8B030D-6E8A-4147-A177-3AD203B41FA5}">
                      <a16:colId xmlns:a16="http://schemas.microsoft.com/office/drawing/2014/main" val="759290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291494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sporthilfe - 2022-05-09 11:09:33</a:t>
                      </a:r>
                      <a:r>
                        <a:rPr kumimoji="0" lang="de-DE" sz="1000" b="0" i="0" u="none" strike="noStrike" kern="1200" cap="none" spc="0" normalizeH="0" baseline="0" noProof="0">
                          <a:ln>
                            <a:noFill/>
                          </a:ln>
                          <a:solidFill>
                            <a:prstClr val="black"/>
                          </a:solidFill>
                          <a:effectLst/>
                          <a:uLnTx/>
                          <a:uFillTx/>
                          <a:latin typeface="+mn-lt"/>
                          <a:ea typeface="+mn-ea"/>
                          <a:cs typeface="+mn-cs"/>
                        </a:rPr>
                        <a:t>
 3 neue Athlet:innen für die Hall of Fame des deutschen Sports:
1) @reginahalmich, die Pionierin des Frauen-Boxens und bis zu ihrem Karriereende ungeschlagene Weltmeisterin der WIBF.
2) @heikehenkel1992, die überragende Hochspringerin der 90er Jahre und Olympiasiegerin von 1992.
3) @matthiassteiner_official, der eine beeindruckende Karriere mit dem Olympiasieg 2008 im Gewichtheben krönte.
Herzlichen Glückwunsch! 👏🏽👑
***
#sporthilfe #halloffame #congratulations #athlete #boxen #hochsprung #gewichtheben 
📸 @dpa_picturealliance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06/08/2022 06:14:15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7350</a:t>
                      </a:r>
                    </a:p>
                  </a:txBody>
                  <a:tcPr/>
                </a:tc>
                <a:extLst>
                  <a:ext uri="{0D108BD9-81ED-4DB2-BD59-A6C34878D82A}">
                    <a16:rowId xmlns:a16="http://schemas.microsoft.com/office/drawing/2014/main" val="2725127528"/>
                  </a:ext>
                </a:extLst>
              </a:tr>
            </a:tbl>
          </a:graphicData>
        </a:graphic>
      </p:graphicFrame>
      <p:sp>
        <p:nvSpPr>
          <p:cNvPr id="4" name="Text Placeholder 3">
            <a:extLst>
              <a:ext uri="{FF2B5EF4-FFF2-40B4-BE49-F238E27FC236}">
                <a16:creationId xmlns:a16="http://schemas.microsoft.com/office/drawing/2014/main" id="{0C60F064-F260-400F-B4F6-099B3AA96226}"/>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40419388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0C596-0730-4DCC-BA42-C0A4EA5389A4}"/>
              </a:ext>
            </a:extLst>
          </p:cNvPr>
          <p:cNvSpPr>
            <a:spLocks noGrp="1"/>
          </p:cNvSpPr>
          <p:nvPr>
            <p:ph type="title"/>
          </p:nvPr>
        </p:nvSpPr>
        <p:spPr/>
        <p:txBody>
          <a:bodyPr/>
          <a:lstStyle/>
          <a:p>
            <a:r>
              <a:rPr lang="en-US"/>
              <a:t>Instagram Posts Table with Fans | sporthilfe - 24 of 25</a:t>
            </a:r>
          </a:p>
        </p:txBody>
      </p:sp>
      <p:graphicFrame>
        <p:nvGraphicFramePr>
          <p:cNvPr id="5" name="Table Placeholder 4">
            <a:extLst>
              <a:ext uri="{FF2B5EF4-FFF2-40B4-BE49-F238E27FC236}">
                <a16:creationId xmlns:a16="http://schemas.microsoft.com/office/drawing/2014/main" id="{2872D697-14B9-4807-9570-8C91B516D8AE}"/>
              </a:ext>
            </a:extLst>
          </p:cNvPr>
          <p:cNvGraphicFramePr>
            <a:graphicFrameLocks noGrp="1"/>
          </p:cNvGraphicFramePr>
          <p:nvPr>
            <p:ph type="tbl" sz="quarter" idx="13"/>
            <p:extLst>
              <p:ext uri="{D42A27DB-BD31-4B8C-83A1-F6EECF244321}">
                <p14:modId xmlns:p14="http://schemas.microsoft.com/office/powerpoint/2010/main" val="2172717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387166387"/>
                    </a:ext>
                  </a:extLst>
                </a:gridCol>
                <a:gridCol w="576072">
                  <a:extLst>
                    <a:ext uri="{9D8B030D-6E8A-4147-A177-3AD203B41FA5}">
                      <a16:colId xmlns:a16="http://schemas.microsoft.com/office/drawing/2014/main" val="3226675554"/>
                    </a:ext>
                  </a:extLst>
                </a:gridCol>
                <a:gridCol w="576072">
                  <a:extLst>
                    <a:ext uri="{9D8B030D-6E8A-4147-A177-3AD203B41FA5}">
                      <a16:colId xmlns:a16="http://schemas.microsoft.com/office/drawing/2014/main" val="1845947395"/>
                    </a:ext>
                  </a:extLst>
                </a:gridCol>
                <a:gridCol w="576072">
                  <a:extLst>
                    <a:ext uri="{9D8B030D-6E8A-4147-A177-3AD203B41FA5}">
                      <a16:colId xmlns:a16="http://schemas.microsoft.com/office/drawing/2014/main" val="1362020262"/>
                    </a:ext>
                  </a:extLst>
                </a:gridCol>
                <a:gridCol w="576072">
                  <a:extLst>
                    <a:ext uri="{9D8B030D-6E8A-4147-A177-3AD203B41FA5}">
                      <a16:colId xmlns:a16="http://schemas.microsoft.com/office/drawing/2014/main" val="3634449986"/>
                    </a:ext>
                  </a:extLst>
                </a:gridCol>
                <a:gridCol w="576072">
                  <a:extLst>
                    <a:ext uri="{9D8B030D-6E8A-4147-A177-3AD203B41FA5}">
                      <a16:colId xmlns:a16="http://schemas.microsoft.com/office/drawing/2014/main" val="2836986872"/>
                    </a:ext>
                  </a:extLst>
                </a:gridCol>
                <a:gridCol w="576072">
                  <a:extLst>
                    <a:ext uri="{9D8B030D-6E8A-4147-A177-3AD203B41FA5}">
                      <a16:colId xmlns:a16="http://schemas.microsoft.com/office/drawing/2014/main" val="2846882364"/>
                    </a:ext>
                  </a:extLst>
                </a:gridCol>
                <a:gridCol w="576072">
                  <a:extLst>
                    <a:ext uri="{9D8B030D-6E8A-4147-A177-3AD203B41FA5}">
                      <a16:colId xmlns:a16="http://schemas.microsoft.com/office/drawing/2014/main" val="1042690587"/>
                    </a:ext>
                  </a:extLst>
                </a:gridCol>
                <a:gridCol w="576072">
                  <a:extLst>
                    <a:ext uri="{9D8B030D-6E8A-4147-A177-3AD203B41FA5}">
                      <a16:colId xmlns:a16="http://schemas.microsoft.com/office/drawing/2014/main" val="3306299731"/>
                    </a:ext>
                  </a:extLst>
                </a:gridCol>
                <a:gridCol w="576072">
                  <a:extLst>
                    <a:ext uri="{9D8B030D-6E8A-4147-A177-3AD203B41FA5}">
                      <a16:colId xmlns:a16="http://schemas.microsoft.com/office/drawing/2014/main" val="936858006"/>
                    </a:ext>
                  </a:extLst>
                </a:gridCol>
                <a:gridCol w="576072">
                  <a:extLst>
                    <a:ext uri="{9D8B030D-6E8A-4147-A177-3AD203B41FA5}">
                      <a16:colId xmlns:a16="http://schemas.microsoft.com/office/drawing/2014/main" val="2846567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314764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sporthilfe - 2022-05-08 13:47:12</a:t>
                      </a:r>
                      <a:r>
                        <a:rPr kumimoji="0" lang="de-DE" sz="1000" b="0" i="0" u="none" strike="noStrike" kern="1200" cap="none" spc="0" normalizeH="0" baseline="0" noProof="0">
                          <a:ln>
                            <a:noFill/>
                          </a:ln>
                          <a:solidFill>
                            <a:prstClr val="black"/>
                          </a:solidFill>
                          <a:effectLst/>
                          <a:uLnTx/>
                          <a:uFillTx/>
                          <a:latin typeface="+mn-lt"/>
                          <a:ea typeface="+mn-ea"/>
                          <a:cs typeface="+mn-cs"/>
                        </a:rPr>
                        <a:t>
 5 Bilder, 5 unvergessliche Momente. Wir suchen das größte Highlight in 55 Jahren Sporthilfe Geschichte! Heute präsentieren wir Euch: 
1) Ulrike Meyfahrts Goldsprung mit gerade einmal 16 Jahren in München 1972
2) Das Deutsch-Deutsche Fotofinish olympisches Staffelfinale 1972
3) Gerd Müller schießt Deutschland 1974 als „Bomber der Nation“ zum WM-Sieg
4) „Gold-Rosi“ überrascht und dominiert 1976 in Innsbruck die Ski-Piste
5) Die Handball-Nationalmannschaft wird als Außenseiter 1978 mit nur einem Tor Vorsprung Weltmeister
Stimme für deinen Favoriten über den Link in der Bio ab!
***
#sporthilfe #spendezukunft 
📸 @dpa_picturealliance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12:14:29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5491</a:t>
                      </a:r>
                    </a:p>
                  </a:txBody>
                  <a:tcPr/>
                </a:tc>
                <a:extLst>
                  <a:ext uri="{0D108BD9-81ED-4DB2-BD59-A6C34878D82A}">
                    <a16:rowId xmlns:a16="http://schemas.microsoft.com/office/drawing/2014/main" val="3208294251"/>
                  </a:ext>
                </a:extLst>
              </a:tr>
            </a:tbl>
          </a:graphicData>
        </a:graphic>
      </p:graphicFrame>
      <p:sp>
        <p:nvSpPr>
          <p:cNvPr id="4" name="Text Placeholder 3">
            <a:extLst>
              <a:ext uri="{FF2B5EF4-FFF2-40B4-BE49-F238E27FC236}">
                <a16:creationId xmlns:a16="http://schemas.microsoft.com/office/drawing/2014/main" id="{FBFDF260-18B2-461D-AF38-F94796FDFE31}"/>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1580691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22BC9-7114-4D76-A4CC-815CCE2F95D3}"/>
              </a:ext>
            </a:extLst>
          </p:cNvPr>
          <p:cNvSpPr>
            <a:spLocks noGrp="1"/>
          </p:cNvSpPr>
          <p:nvPr>
            <p:ph type="title"/>
          </p:nvPr>
        </p:nvSpPr>
        <p:spPr/>
        <p:txBody>
          <a:bodyPr/>
          <a:lstStyle/>
          <a:p>
            <a:r>
              <a:rPr lang="en-US"/>
              <a:t>Instagram Posts Table with Fans | sporthilfe - 25 of 25</a:t>
            </a:r>
          </a:p>
        </p:txBody>
      </p:sp>
      <p:graphicFrame>
        <p:nvGraphicFramePr>
          <p:cNvPr id="5" name="Table Placeholder 4">
            <a:extLst>
              <a:ext uri="{FF2B5EF4-FFF2-40B4-BE49-F238E27FC236}">
                <a16:creationId xmlns:a16="http://schemas.microsoft.com/office/drawing/2014/main" id="{EB08600A-95F2-4B8E-B5FB-F25B3A4A9EC3}"/>
              </a:ext>
            </a:extLst>
          </p:cNvPr>
          <p:cNvGraphicFramePr>
            <a:graphicFrameLocks noGrp="1"/>
          </p:cNvGraphicFramePr>
          <p:nvPr>
            <p:ph type="tbl" sz="quarter" idx="13"/>
            <p:extLst>
              <p:ext uri="{D42A27DB-BD31-4B8C-83A1-F6EECF244321}">
                <p14:modId xmlns:p14="http://schemas.microsoft.com/office/powerpoint/2010/main" val="561347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595803554"/>
                    </a:ext>
                  </a:extLst>
                </a:gridCol>
                <a:gridCol w="576072">
                  <a:extLst>
                    <a:ext uri="{9D8B030D-6E8A-4147-A177-3AD203B41FA5}">
                      <a16:colId xmlns:a16="http://schemas.microsoft.com/office/drawing/2014/main" val="3333996477"/>
                    </a:ext>
                  </a:extLst>
                </a:gridCol>
                <a:gridCol w="576072">
                  <a:extLst>
                    <a:ext uri="{9D8B030D-6E8A-4147-A177-3AD203B41FA5}">
                      <a16:colId xmlns:a16="http://schemas.microsoft.com/office/drawing/2014/main" val="745733613"/>
                    </a:ext>
                  </a:extLst>
                </a:gridCol>
                <a:gridCol w="576072">
                  <a:extLst>
                    <a:ext uri="{9D8B030D-6E8A-4147-A177-3AD203B41FA5}">
                      <a16:colId xmlns:a16="http://schemas.microsoft.com/office/drawing/2014/main" val="3353273970"/>
                    </a:ext>
                  </a:extLst>
                </a:gridCol>
                <a:gridCol w="576072">
                  <a:extLst>
                    <a:ext uri="{9D8B030D-6E8A-4147-A177-3AD203B41FA5}">
                      <a16:colId xmlns:a16="http://schemas.microsoft.com/office/drawing/2014/main" val="167897320"/>
                    </a:ext>
                  </a:extLst>
                </a:gridCol>
                <a:gridCol w="576072">
                  <a:extLst>
                    <a:ext uri="{9D8B030D-6E8A-4147-A177-3AD203B41FA5}">
                      <a16:colId xmlns:a16="http://schemas.microsoft.com/office/drawing/2014/main" val="4248013159"/>
                    </a:ext>
                  </a:extLst>
                </a:gridCol>
                <a:gridCol w="576072">
                  <a:extLst>
                    <a:ext uri="{9D8B030D-6E8A-4147-A177-3AD203B41FA5}">
                      <a16:colId xmlns:a16="http://schemas.microsoft.com/office/drawing/2014/main" val="212919986"/>
                    </a:ext>
                  </a:extLst>
                </a:gridCol>
                <a:gridCol w="576072">
                  <a:extLst>
                    <a:ext uri="{9D8B030D-6E8A-4147-A177-3AD203B41FA5}">
                      <a16:colId xmlns:a16="http://schemas.microsoft.com/office/drawing/2014/main" val="1604474939"/>
                    </a:ext>
                  </a:extLst>
                </a:gridCol>
                <a:gridCol w="576072">
                  <a:extLst>
                    <a:ext uri="{9D8B030D-6E8A-4147-A177-3AD203B41FA5}">
                      <a16:colId xmlns:a16="http://schemas.microsoft.com/office/drawing/2014/main" val="2989973374"/>
                    </a:ext>
                  </a:extLst>
                </a:gridCol>
                <a:gridCol w="576072">
                  <a:extLst>
                    <a:ext uri="{9D8B030D-6E8A-4147-A177-3AD203B41FA5}">
                      <a16:colId xmlns:a16="http://schemas.microsoft.com/office/drawing/2014/main" val="2962294584"/>
                    </a:ext>
                  </a:extLst>
                </a:gridCol>
                <a:gridCol w="576072">
                  <a:extLst>
                    <a:ext uri="{9D8B030D-6E8A-4147-A177-3AD203B41FA5}">
                      <a16:colId xmlns:a16="http://schemas.microsoft.com/office/drawing/2014/main" val="932084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678224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sporthilfe - 2022-05-08 12:04:50</a:t>
                      </a:r>
                      <a:r>
                        <a:rPr kumimoji="0" lang="de-DE" sz="1000" b="0" i="0" u="none" strike="noStrike" kern="1200" cap="none" spc="0" normalizeH="0" baseline="0" noProof="0">
                          <a:ln>
                            <a:noFill/>
                          </a:ln>
                          <a:solidFill>
                            <a:prstClr val="black"/>
                          </a:solidFill>
                          <a:effectLst/>
                          <a:uLnTx/>
                          <a:uFillTx/>
                          <a:latin typeface="+mn-lt"/>
                          <a:ea typeface="+mn-ea"/>
                          <a:cs typeface="+mn-cs"/>
                        </a:rPr>
                        <a:t>
 5 Bilder, 5 unvergessliche Momente. Wir suchen das größte Highlight in 55 Jahren Sporthilfe Geschichte. Stimmt über den Link in der Bio für euren Favoriten ab! 
***
#sporthilfe #spendezukunft 
📸 @dpa_picturealliance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05/08/2022 12:14:22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10460635"/>
                  </a:ext>
                </a:extLst>
              </a:tr>
            </a:tbl>
          </a:graphicData>
        </a:graphic>
      </p:graphicFrame>
      <p:sp>
        <p:nvSpPr>
          <p:cNvPr id="4" name="Text Placeholder 3">
            <a:extLst>
              <a:ext uri="{FF2B5EF4-FFF2-40B4-BE49-F238E27FC236}">
                <a16:creationId xmlns:a16="http://schemas.microsoft.com/office/drawing/2014/main" id="{B42DC7BE-91FD-4D44-9EDC-9E5A091AB944}"/>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6304009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1601</Words>
  <Application>Microsoft Office PowerPoint</Application>
  <PresentationFormat>On-screen Show (4:3)</PresentationFormat>
  <Paragraphs>600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Instagram Posts Table with Fans | sporthilfe - 1 of 25</vt:lpstr>
      <vt:lpstr>Instagram Posts Table with Fans | sporthilfe - 2 of 25</vt:lpstr>
      <vt:lpstr>Instagram Posts Table with Fans | sporthilfe - 3 of 25</vt:lpstr>
      <vt:lpstr>Instagram Posts Table with Fans | sporthilfe - 4 of 25</vt:lpstr>
      <vt:lpstr>Instagram Posts Table with Fans | sporthilfe - 5 of 25</vt:lpstr>
      <vt:lpstr>Instagram Posts Table with Fans | sporthilfe - 6 of 25</vt:lpstr>
      <vt:lpstr>Instagram Posts Table with Fans | sporthilfe - 7 of 25</vt:lpstr>
      <vt:lpstr>Instagram Posts Table with Fans | sporthilfe - 8 of 25</vt:lpstr>
      <vt:lpstr>Instagram Posts Table with Fans | sporthilfe - 9 of 25</vt:lpstr>
      <vt:lpstr>Instagram Posts Table with Fans | sporthilfe - 10 of 25</vt:lpstr>
      <vt:lpstr>Instagram Posts Table with Fans | sporthilfe - 11 of 25</vt:lpstr>
      <vt:lpstr>Instagram Posts Table with Fans | sporthilfe - 12 of 25</vt:lpstr>
      <vt:lpstr>Instagram Posts Table with Fans | sporthilfe - 13 of 25</vt:lpstr>
      <vt:lpstr>Instagram Posts Table with Fans | sporthilfe - 14 of 25</vt:lpstr>
      <vt:lpstr>Instagram Posts Table with Fans | sporthilfe - 15 of 25</vt:lpstr>
      <vt:lpstr>Instagram Posts Table with Fans | sporthilfe - 16 of 25</vt:lpstr>
      <vt:lpstr>Instagram Posts Table with Fans | sporthilfe - 17 of 25</vt:lpstr>
      <vt:lpstr>Instagram Posts Table with Fans | sporthilfe - 18 of 25</vt:lpstr>
      <vt:lpstr>Instagram Posts Table with Fans | sporthilfe - 19 of 25</vt:lpstr>
      <vt:lpstr>Instagram Posts Table with Fans | sporthilfe - 20 of 25</vt:lpstr>
      <vt:lpstr>Instagram Posts Table with Fans | sporthilfe - 21 of 25</vt:lpstr>
      <vt:lpstr>Instagram Posts Table with Fans | sporthilfe - 22 of 25</vt:lpstr>
      <vt:lpstr>Instagram Posts Table with Fans | sporthilfe - 23 of 25</vt:lpstr>
      <vt:lpstr>Instagram Posts Table with Fans | sporthilfe - 24 of 25</vt:lpstr>
      <vt:lpstr>Instagram Posts Table with Fans | sporthilfe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with Fans | sporthilfe - 1 of 25</dc:title>
  <dc:creator>Administrator</dc:creator>
  <cp:lastModifiedBy>Administrator</cp:lastModifiedBy>
  <cp:revision>1</cp:revision>
  <dcterms:created xsi:type="dcterms:W3CDTF">2022-06-13T13:35:57Z</dcterms:created>
  <dcterms:modified xsi:type="dcterms:W3CDTF">2022-06-13T13:39:23Z</dcterms:modified>
</cp:coreProperties>
</file>