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FF5D8-D0A2-411D-8A9D-832A6A1AF440}"/>
              </a:ext>
            </a:extLst>
          </p:cNvPr>
          <p:cNvSpPr>
            <a:spLocks noGrp="1"/>
          </p:cNvSpPr>
          <p:nvPr>
            <p:ph type="title"/>
          </p:nvPr>
        </p:nvSpPr>
        <p:spPr/>
        <p:txBody>
          <a:bodyPr/>
          <a:lstStyle/>
          <a:p>
            <a:r>
              <a:rPr lang="en-US"/>
              <a:t>Instagram Posts Table with Fans | dsv_biathlon - 1 of 22</a:t>
            </a:r>
          </a:p>
        </p:txBody>
      </p:sp>
      <p:graphicFrame>
        <p:nvGraphicFramePr>
          <p:cNvPr id="5" name="Table Placeholder 4">
            <a:extLst>
              <a:ext uri="{FF2B5EF4-FFF2-40B4-BE49-F238E27FC236}">
                <a16:creationId xmlns:a16="http://schemas.microsoft.com/office/drawing/2014/main" id="{C604E807-7106-4369-9C5E-04A0AC47DB15}"/>
              </a:ext>
            </a:extLst>
          </p:cNvPr>
          <p:cNvGraphicFramePr>
            <a:graphicFrameLocks noGrp="1"/>
          </p:cNvGraphicFramePr>
          <p:nvPr>
            <p:ph type="tbl" sz="quarter" idx="13"/>
            <p:extLst>
              <p:ext uri="{D42A27DB-BD31-4B8C-83A1-F6EECF244321}">
                <p14:modId xmlns:p14="http://schemas.microsoft.com/office/powerpoint/2010/main" val="3862819996"/>
              </p:ext>
            </p:extLst>
          </p:nvPr>
        </p:nvGraphicFramePr>
        <p:xfrm>
          <a:off x="457200" y="1731963"/>
          <a:ext cx="7653527" cy="3779520"/>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8525623"/>
                    </a:ext>
                  </a:extLst>
                </a:gridCol>
                <a:gridCol w="576072">
                  <a:extLst>
                    <a:ext uri="{9D8B030D-6E8A-4147-A177-3AD203B41FA5}">
                      <a16:colId xmlns:a16="http://schemas.microsoft.com/office/drawing/2014/main" val="1556398334"/>
                    </a:ext>
                  </a:extLst>
                </a:gridCol>
                <a:gridCol w="576072">
                  <a:extLst>
                    <a:ext uri="{9D8B030D-6E8A-4147-A177-3AD203B41FA5}">
                      <a16:colId xmlns:a16="http://schemas.microsoft.com/office/drawing/2014/main" val="2234276306"/>
                    </a:ext>
                  </a:extLst>
                </a:gridCol>
                <a:gridCol w="576072">
                  <a:extLst>
                    <a:ext uri="{9D8B030D-6E8A-4147-A177-3AD203B41FA5}">
                      <a16:colId xmlns:a16="http://schemas.microsoft.com/office/drawing/2014/main" val="141194671"/>
                    </a:ext>
                  </a:extLst>
                </a:gridCol>
                <a:gridCol w="576072">
                  <a:extLst>
                    <a:ext uri="{9D8B030D-6E8A-4147-A177-3AD203B41FA5}">
                      <a16:colId xmlns:a16="http://schemas.microsoft.com/office/drawing/2014/main" val="2423625171"/>
                    </a:ext>
                  </a:extLst>
                </a:gridCol>
                <a:gridCol w="576072">
                  <a:extLst>
                    <a:ext uri="{9D8B030D-6E8A-4147-A177-3AD203B41FA5}">
                      <a16:colId xmlns:a16="http://schemas.microsoft.com/office/drawing/2014/main" val="3157973851"/>
                    </a:ext>
                  </a:extLst>
                </a:gridCol>
                <a:gridCol w="576072">
                  <a:extLst>
                    <a:ext uri="{9D8B030D-6E8A-4147-A177-3AD203B41FA5}">
                      <a16:colId xmlns:a16="http://schemas.microsoft.com/office/drawing/2014/main" val="2681577837"/>
                    </a:ext>
                  </a:extLst>
                </a:gridCol>
                <a:gridCol w="576072">
                  <a:extLst>
                    <a:ext uri="{9D8B030D-6E8A-4147-A177-3AD203B41FA5}">
                      <a16:colId xmlns:a16="http://schemas.microsoft.com/office/drawing/2014/main" val="335630857"/>
                    </a:ext>
                  </a:extLst>
                </a:gridCol>
                <a:gridCol w="576072">
                  <a:extLst>
                    <a:ext uri="{9D8B030D-6E8A-4147-A177-3AD203B41FA5}">
                      <a16:colId xmlns:a16="http://schemas.microsoft.com/office/drawing/2014/main" val="2094716612"/>
                    </a:ext>
                  </a:extLst>
                </a:gridCol>
                <a:gridCol w="576072">
                  <a:extLst>
                    <a:ext uri="{9D8B030D-6E8A-4147-A177-3AD203B41FA5}">
                      <a16:colId xmlns:a16="http://schemas.microsoft.com/office/drawing/2014/main" val="438387964"/>
                    </a:ext>
                  </a:extLst>
                </a:gridCol>
                <a:gridCol w="576072">
                  <a:extLst>
                    <a:ext uri="{9D8B030D-6E8A-4147-A177-3AD203B41FA5}">
                      <a16:colId xmlns:a16="http://schemas.microsoft.com/office/drawing/2014/main" val="1823245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74814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- 2022-03-20 18:10:28</a:t>
                      </a:r>
                      <a:r>
                        <a:rPr kumimoji="0" lang="en-US" sz="1000" b="0" i="0" u="none" strike="noStrike" kern="1200" cap="none" spc="0" normalizeH="0" baseline="0" noProof="0">
                          <a:ln>
                            <a:noFill/>
                          </a:ln>
                          <a:solidFill>
                            <a:prstClr val="black"/>
                          </a:solidFill>
                          <a:effectLst/>
                          <a:uLnTx/>
                          <a:uFillTx/>
                          <a:latin typeface="+mn-lt"/>
                          <a:ea typeface="+mn-ea"/>
                          <a:cs typeface="+mn-cs"/>
                        </a:rPr>
                        <a:t>
 Now time to recharge! 😎 Können wir nachvollziehen, @erik.lesser. 😉 #SkiDeutschland #biathlon #oslo #seasonfinal #thankyouerik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49565</a:t>
                      </a:r>
                    </a:p>
                  </a:txBody>
                  <a:tcPr/>
                </a:tc>
                <a:extLst>
                  <a:ext uri="{0D108BD9-81ED-4DB2-BD59-A6C34878D82A}">
                    <a16:rowId xmlns:a16="http://schemas.microsoft.com/office/drawing/2014/main" val="1786823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- 2022-03-20 15:34:43</a:t>
                      </a:r>
                      <a:r>
                        <a:rPr kumimoji="0" lang="en-US" sz="1000" b="0" i="0" u="none" strike="noStrike" kern="1200" cap="none" spc="0" normalizeH="0" baseline="0" noProof="0">
                          <a:ln>
                            <a:noFill/>
                          </a:ln>
                          <a:solidFill>
                            <a:prstClr val="black"/>
                          </a:solidFill>
                          <a:effectLst/>
                          <a:uLnTx/>
                          <a:uFillTx/>
                          <a:latin typeface="+mn-lt"/>
                          <a:ea typeface="+mn-ea"/>
                          <a:cs typeface="+mn-cs"/>
                        </a:rPr>
                        <a:t>
 Enjoy your new life! 👋 Danke @erik.lesser für dieses sagenhafte letzte Wochenende am Holmenkollen und 12 Jahre vollen Einsatz im Biathlon-Weltcup! Mach es gut! 👑 #SkiDeutschland #biathlon #oslo #seasonfinal #oneteam #thankyouerik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118486</a:t>
                      </a:r>
                    </a:p>
                  </a:txBody>
                  <a:tcPr/>
                </a:tc>
                <a:extLst>
                  <a:ext uri="{0D108BD9-81ED-4DB2-BD59-A6C34878D82A}">
                    <a16:rowId xmlns:a16="http://schemas.microsoft.com/office/drawing/2014/main" val="2323869144"/>
                  </a:ext>
                </a:extLst>
              </a:tr>
            </a:tbl>
          </a:graphicData>
        </a:graphic>
      </p:graphicFrame>
      <p:sp>
        <p:nvSpPr>
          <p:cNvPr id="4" name="Text Placeholder 3">
            <a:extLst>
              <a:ext uri="{FF2B5EF4-FFF2-40B4-BE49-F238E27FC236}">
                <a16:creationId xmlns:a16="http://schemas.microsoft.com/office/drawing/2014/main" id="{74B4BB8C-9342-4A64-A7F5-41C56420DCC8}"/>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3854867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BBC21-81A2-40B5-ACB2-E86056F2FAE3}"/>
              </a:ext>
            </a:extLst>
          </p:cNvPr>
          <p:cNvSpPr>
            <a:spLocks noGrp="1"/>
          </p:cNvSpPr>
          <p:nvPr>
            <p:ph type="title"/>
          </p:nvPr>
        </p:nvSpPr>
        <p:spPr/>
        <p:txBody>
          <a:bodyPr/>
          <a:lstStyle/>
          <a:p>
            <a:r>
              <a:rPr lang="en-US"/>
              <a:t>Instagram Posts Table with Fans | dsv_biathlon - 2 of 22</a:t>
            </a:r>
          </a:p>
        </p:txBody>
      </p:sp>
      <p:graphicFrame>
        <p:nvGraphicFramePr>
          <p:cNvPr id="5" name="Table Placeholder 4">
            <a:extLst>
              <a:ext uri="{FF2B5EF4-FFF2-40B4-BE49-F238E27FC236}">
                <a16:creationId xmlns:a16="http://schemas.microsoft.com/office/drawing/2014/main" id="{2B84DFB3-E457-4DA7-8B3B-031FAC5BA87F}"/>
              </a:ext>
            </a:extLst>
          </p:cNvPr>
          <p:cNvGraphicFramePr>
            <a:graphicFrameLocks noGrp="1"/>
          </p:cNvGraphicFramePr>
          <p:nvPr>
            <p:ph type="tbl" sz="quarter" idx="13"/>
            <p:extLst>
              <p:ext uri="{D42A27DB-BD31-4B8C-83A1-F6EECF244321}">
                <p14:modId xmlns:p14="http://schemas.microsoft.com/office/powerpoint/2010/main" val="1958861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54699496"/>
                    </a:ext>
                  </a:extLst>
                </a:gridCol>
                <a:gridCol w="576072">
                  <a:extLst>
                    <a:ext uri="{9D8B030D-6E8A-4147-A177-3AD203B41FA5}">
                      <a16:colId xmlns:a16="http://schemas.microsoft.com/office/drawing/2014/main" val="4077528150"/>
                    </a:ext>
                  </a:extLst>
                </a:gridCol>
                <a:gridCol w="576072">
                  <a:extLst>
                    <a:ext uri="{9D8B030D-6E8A-4147-A177-3AD203B41FA5}">
                      <a16:colId xmlns:a16="http://schemas.microsoft.com/office/drawing/2014/main" val="3370027901"/>
                    </a:ext>
                  </a:extLst>
                </a:gridCol>
                <a:gridCol w="576072">
                  <a:extLst>
                    <a:ext uri="{9D8B030D-6E8A-4147-A177-3AD203B41FA5}">
                      <a16:colId xmlns:a16="http://schemas.microsoft.com/office/drawing/2014/main" val="296853407"/>
                    </a:ext>
                  </a:extLst>
                </a:gridCol>
                <a:gridCol w="576072">
                  <a:extLst>
                    <a:ext uri="{9D8B030D-6E8A-4147-A177-3AD203B41FA5}">
                      <a16:colId xmlns:a16="http://schemas.microsoft.com/office/drawing/2014/main" val="1549276660"/>
                    </a:ext>
                  </a:extLst>
                </a:gridCol>
                <a:gridCol w="576072">
                  <a:extLst>
                    <a:ext uri="{9D8B030D-6E8A-4147-A177-3AD203B41FA5}">
                      <a16:colId xmlns:a16="http://schemas.microsoft.com/office/drawing/2014/main" val="1025797038"/>
                    </a:ext>
                  </a:extLst>
                </a:gridCol>
                <a:gridCol w="576072">
                  <a:extLst>
                    <a:ext uri="{9D8B030D-6E8A-4147-A177-3AD203B41FA5}">
                      <a16:colId xmlns:a16="http://schemas.microsoft.com/office/drawing/2014/main" val="789037739"/>
                    </a:ext>
                  </a:extLst>
                </a:gridCol>
                <a:gridCol w="576072">
                  <a:extLst>
                    <a:ext uri="{9D8B030D-6E8A-4147-A177-3AD203B41FA5}">
                      <a16:colId xmlns:a16="http://schemas.microsoft.com/office/drawing/2014/main" val="1142780944"/>
                    </a:ext>
                  </a:extLst>
                </a:gridCol>
                <a:gridCol w="576072">
                  <a:extLst>
                    <a:ext uri="{9D8B030D-6E8A-4147-A177-3AD203B41FA5}">
                      <a16:colId xmlns:a16="http://schemas.microsoft.com/office/drawing/2014/main" val="3706535212"/>
                    </a:ext>
                  </a:extLst>
                </a:gridCol>
                <a:gridCol w="576072">
                  <a:extLst>
                    <a:ext uri="{9D8B030D-6E8A-4147-A177-3AD203B41FA5}">
                      <a16:colId xmlns:a16="http://schemas.microsoft.com/office/drawing/2014/main" val="746443550"/>
                    </a:ext>
                  </a:extLst>
                </a:gridCol>
                <a:gridCol w="576072">
                  <a:extLst>
                    <a:ext uri="{9D8B030D-6E8A-4147-A177-3AD203B41FA5}">
                      <a16:colId xmlns:a16="http://schemas.microsoft.com/office/drawing/2014/main" val="2155976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4370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dsv_biathlon - 2022-03-20 15:07:54</a:t>
                      </a:r>
                      <a:r>
                        <a:rPr kumimoji="0" lang="de-DE" sz="1000" b="0" i="0" u="none" strike="noStrike" kern="1200" cap="none" spc="0" normalizeH="0" baseline="0" noProof="0">
                          <a:ln>
                            <a:noFill/>
                          </a:ln>
                          <a:solidFill>
                            <a:prstClr val="black"/>
                          </a:solidFill>
                          <a:effectLst/>
                          <a:uLnTx/>
                          <a:uFillTx/>
                          <a:latin typeface="+mn-lt"/>
                          <a:ea typeface="+mn-ea"/>
                          <a:cs typeface="+mn-cs"/>
                        </a:rPr>
                        <a:t>
 Thank you, LEGEND! 🤴 @erik.lesser beendet seine Karriere mit dem Massenstart nach dem Sieg in der Verfolgung auf Platz 4. Es geht wirklich nicht besser! 😅 @philippnawrathbiathlon (5.) und @davidzobel96 (8.) zeigen im norwegischen Frühling einen Auftritt, der jetzt schon wieder Lust auf die nächste Saison macht! Lasst es krachen! 🥳  #SkiDeutschland #biathlon #massstart #oslo #finalrace #vacationmode #thankyouerik 
Weitere Ergebnisse: R. Rees (16.); J. Kühn (23.)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107459</a:t>
                      </a:r>
                    </a:p>
                  </a:txBody>
                  <a:tcPr/>
                </a:tc>
                <a:extLst>
                  <a:ext uri="{0D108BD9-81ED-4DB2-BD59-A6C34878D82A}">
                    <a16:rowId xmlns:a16="http://schemas.microsoft.com/office/drawing/2014/main" val="1369325180"/>
                  </a:ext>
                </a:extLst>
              </a:tr>
            </a:tbl>
          </a:graphicData>
        </a:graphic>
      </p:graphicFrame>
      <p:sp>
        <p:nvSpPr>
          <p:cNvPr id="4" name="Text Placeholder 3">
            <a:extLst>
              <a:ext uri="{FF2B5EF4-FFF2-40B4-BE49-F238E27FC236}">
                <a16:creationId xmlns:a16="http://schemas.microsoft.com/office/drawing/2014/main" id="{7203C8A2-D377-4E74-901F-FE4C0102AAFD}"/>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553108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C9F45-C6E0-438A-BA04-DE2B33650051}"/>
              </a:ext>
            </a:extLst>
          </p:cNvPr>
          <p:cNvSpPr>
            <a:spLocks noGrp="1"/>
          </p:cNvSpPr>
          <p:nvPr>
            <p:ph type="title"/>
          </p:nvPr>
        </p:nvSpPr>
        <p:spPr/>
        <p:txBody>
          <a:bodyPr/>
          <a:lstStyle/>
          <a:p>
            <a:r>
              <a:rPr lang="en-US"/>
              <a:t>Instagram Posts Table with Fans | dsv_biathlon - 3 of 22</a:t>
            </a:r>
          </a:p>
        </p:txBody>
      </p:sp>
      <p:graphicFrame>
        <p:nvGraphicFramePr>
          <p:cNvPr id="5" name="Table Placeholder 4">
            <a:extLst>
              <a:ext uri="{FF2B5EF4-FFF2-40B4-BE49-F238E27FC236}">
                <a16:creationId xmlns:a16="http://schemas.microsoft.com/office/drawing/2014/main" id="{C661E02F-F1CB-4CA9-8B9D-19BD98AFA079}"/>
              </a:ext>
            </a:extLst>
          </p:cNvPr>
          <p:cNvGraphicFramePr>
            <a:graphicFrameLocks noGrp="1"/>
          </p:cNvGraphicFramePr>
          <p:nvPr>
            <p:ph type="tbl" sz="quarter" idx="13"/>
            <p:extLst>
              <p:ext uri="{D42A27DB-BD31-4B8C-83A1-F6EECF244321}">
                <p14:modId xmlns:p14="http://schemas.microsoft.com/office/powerpoint/2010/main" val="3237839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51508304"/>
                    </a:ext>
                  </a:extLst>
                </a:gridCol>
                <a:gridCol w="576072">
                  <a:extLst>
                    <a:ext uri="{9D8B030D-6E8A-4147-A177-3AD203B41FA5}">
                      <a16:colId xmlns:a16="http://schemas.microsoft.com/office/drawing/2014/main" val="1322286322"/>
                    </a:ext>
                  </a:extLst>
                </a:gridCol>
                <a:gridCol w="576072">
                  <a:extLst>
                    <a:ext uri="{9D8B030D-6E8A-4147-A177-3AD203B41FA5}">
                      <a16:colId xmlns:a16="http://schemas.microsoft.com/office/drawing/2014/main" val="1981864458"/>
                    </a:ext>
                  </a:extLst>
                </a:gridCol>
                <a:gridCol w="576072">
                  <a:extLst>
                    <a:ext uri="{9D8B030D-6E8A-4147-A177-3AD203B41FA5}">
                      <a16:colId xmlns:a16="http://schemas.microsoft.com/office/drawing/2014/main" val="3083501028"/>
                    </a:ext>
                  </a:extLst>
                </a:gridCol>
                <a:gridCol w="576072">
                  <a:extLst>
                    <a:ext uri="{9D8B030D-6E8A-4147-A177-3AD203B41FA5}">
                      <a16:colId xmlns:a16="http://schemas.microsoft.com/office/drawing/2014/main" val="1190818144"/>
                    </a:ext>
                  </a:extLst>
                </a:gridCol>
                <a:gridCol w="576072">
                  <a:extLst>
                    <a:ext uri="{9D8B030D-6E8A-4147-A177-3AD203B41FA5}">
                      <a16:colId xmlns:a16="http://schemas.microsoft.com/office/drawing/2014/main" val="1600829619"/>
                    </a:ext>
                  </a:extLst>
                </a:gridCol>
                <a:gridCol w="576072">
                  <a:extLst>
                    <a:ext uri="{9D8B030D-6E8A-4147-A177-3AD203B41FA5}">
                      <a16:colId xmlns:a16="http://schemas.microsoft.com/office/drawing/2014/main" val="1564087143"/>
                    </a:ext>
                  </a:extLst>
                </a:gridCol>
                <a:gridCol w="576072">
                  <a:extLst>
                    <a:ext uri="{9D8B030D-6E8A-4147-A177-3AD203B41FA5}">
                      <a16:colId xmlns:a16="http://schemas.microsoft.com/office/drawing/2014/main" val="848305120"/>
                    </a:ext>
                  </a:extLst>
                </a:gridCol>
                <a:gridCol w="576072">
                  <a:extLst>
                    <a:ext uri="{9D8B030D-6E8A-4147-A177-3AD203B41FA5}">
                      <a16:colId xmlns:a16="http://schemas.microsoft.com/office/drawing/2014/main" val="1721016568"/>
                    </a:ext>
                  </a:extLst>
                </a:gridCol>
                <a:gridCol w="576072">
                  <a:extLst>
                    <a:ext uri="{9D8B030D-6E8A-4147-A177-3AD203B41FA5}">
                      <a16:colId xmlns:a16="http://schemas.microsoft.com/office/drawing/2014/main" val="3339822620"/>
                    </a:ext>
                  </a:extLst>
                </a:gridCol>
                <a:gridCol w="576072">
                  <a:extLst>
                    <a:ext uri="{9D8B030D-6E8A-4147-A177-3AD203B41FA5}">
                      <a16:colId xmlns:a16="http://schemas.microsoft.com/office/drawing/2014/main" val="2859543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38913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- 2022-03-20 13:33:07</a:t>
                      </a:r>
                      <a:r>
                        <a:rPr kumimoji="0" lang="en-US" sz="1000" b="0" i="0" u="none" strike="noStrike" kern="1200" cap="none" spc="0" normalizeH="0" baseline="0" noProof="0">
                          <a:ln>
                            <a:noFill/>
                          </a:ln>
                          <a:solidFill>
                            <a:prstClr val="black"/>
                          </a:solidFill>
                          <a:effectLst/>
                          <a:uLnTx/>
                          <a:uFillTx/>
                          <a:latin typeface="+mn-lt"/>
                          <a:ea typeface="+mn-ea"/>
                          <a:cs typeface="+mn-cs"/>
                        </a:rPr>
                        <a:t>
 Squaad goals! 😉 Mädels, starke Teamleistung zum Abschluss - euren Urlaub habt ihr euch so verdient! ☀️ #SkiDeutschland #biathlon #massstart #oslo #thatsit #thankyoumaren #thankyoukaro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38016</a:t>
                      </a:r>
                    </a:p>
                  </a:txBody>
                  <a:tcPr/>
                </a:tc>
                <a:extLst>
                  <a:ext uri="{0D108BD9-81ED-4DB2-BD59-A6C34878D82A}">
                    <a16:rowId xmlns:a16="http://schemas.microsoft.com/office/drawing/2014/main" val="1976709519"/>
                  </a:ext>
                </a:extLst>
              </a:tr>
            </a:tbl>
          </a:graphicData>
        </a:graphic>
      </p:graphicFrame>
      <p:sp>
        <p:nvSpPr>
          <p:cNvPr id="4" name="Text Placeholder 3">
            <a:extLst>
              <a:ext uri="{FF2B5EF4-FFF2-40B4-BE49-F238E27FC236}">
                <a16:creationId xmlns:a16="http://schemas.microsoft.com/office/drawing/2014/main" id="{3A586BB0-9419-4A46-AEB2-F605D2C6F7FF}"/>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2351517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F05E1-EAE7-45A1-B188-CEADD5BF3D6B}"/>
              </a:ext>
            </a:extLst>
          </p:cNvPr>
          <p:cNvSpPr>
            <a:spLocks noGrp="1"/>
          </p:cNvSpPr>
          <p:nvPr>
            <p:ph type="title"/>
          </p:nvPr>
        </p:nvSpPr>
        <p:spPr/>
        <p:txBody>
          <a:bodyPr/>
          <a:lstStyle/>
          <a:p>
            <a:r>
              <a:rPr lang="en-US"/>
              <a:t>Instagram Posts Table with Fans | dsv_biathlon - 4 of 22</a:t>
            </a:r>
          </a:p>
        </p:txBody>
      </p:sp>
      <p:graphicFrame>
        <p:nvGraphicFramePr>
          <p:cNvPr id="5" name="Table Placeholder 4">
            <a:extLst>
              <a:ext uri="{FF2B5EF4-FFF2-40B4-BE49-F238E27FC236}">
                <a16:creationId xmlns:a16="http://schemas.microsoft.com/office/drawing/2014/main" id="{ADACD4E0-7998-4041-B9DB-097AD00235B7}"/>
              </a:ext>
            </a:extLst>
          </p:cNvPr>
          <p:cNvGraphicFramePr>
            <a:graphicFrameLocks noGrp="1"/>
          </p:cNvGraphicFramePr>
          <p:nvPr>
            <p:ph type="tbl" sz="quarter" idx="13"/>
            <p:extLst>
              <p:ext uri="{D42A27DB-BD31-4B8C-83A1-F6EECF244321}">
                <p14:modId xmlns:p14="http://schemas.microsoft.com/office/powerpoint/2010/main" val="2908205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68120268"/>
                    </a:ext>
                  </a:extLst>
                </a:gridCol>
                <a:gridCol w="576072">
                  <a:extLst>
                    <a:ext uri="{9D8B030D-6E8A-4147-A177-3AD203B41FA5}">
                      <a16:colId xmlns:a16="http://schemas.microsoft.com/office/drawing/2014/main" val="3576109140"/>
                    </a:ext>
                  </a:extLst>
                </a:gridCol>
                <a:gridCol w="576072">
                  <a:extLst>
                    <a:ext uri="{9D8B030D-6E8A-4147-A177-3AD203B41FA5}">
                      <a16:colId xmlns:a16="http://schemas.microsoft.com/office/drawing/2014/main" val="3983387654"/>
                    </a:ext>
                  </a:extLst>
                </a:gridCol>
                <a:gridCol w="576072">
                  <a:extLst>
                    <a:ext uri="{9D8B030D-6E8A-4147-A177-3AD203B41FA5}">
                      <a16:colId xmlns:a16="http://schemas.microsoft.com/office/drawing/2014/main" val="2621628828"/>
                    </a:ext>
                  </a:extLst>
                </a:gridCol>
                <a:gridCol w="576072">
                  <a:extLst>
                    <a:ext uri="{9D8B030D-6E8A-4147-A177-3AD203B41FA5}">
                      <a16:colId xmlns:a16="http://schemas.microsoft.com/office/drawing/2014/main" val="2206726230"/>
                    </a:ext>
                  </a:extLst>
                </a:gridCol>
                <a:gridCol w="576072">
                  <a:extLst>
                    <a:ext uri="{9D8B030D-6E8A-4147-A177-3AD203B41FA5}">
                      <a16:colId xmlns:a16="http://schemas.microsoft.com/office/drawing/2014/main" val="1659047585"/>
                    </a:ext>
                  </a:extLst>
                </a:gridCol>
                <a:gridCol w="576072">
                  <a:extLst>
                    <a:ext uri="{9D8B030D-6E8A-4147-A177-3AD203B41FA5}">
                      <a16:colId xmlns:a16="http://schemas.microsoft.com/office/drawing/2014/main" val="300757176"/>
                    </a:ext>
                  </a:extLst>
                </a:gridCol>
                <a:gridCol w="576072">
                  <a:extLst>
                    <a:ext uri="{9D8B030D-6E8A-4147-A177-3AD203B41FA5}">
                      <a16:colId xmlns:a16="http://schemas.microsoft.com/office/drawing/2014/main" val="3929960743"/>
                    </a:ext>
                  </a:extLst>
                </a:gridCol>
                <a:gridCol w="576072">
                  <a:extLst>
                    <a:ext uri="{9D8B030D-6E8A-4147-A177-3AD203B41FA5}">
                      <a16:colId xmlns:a16="http://schemas.microsoft.com/office/drawing/2014/main" val="3269008909"/>
                    </a:ext>
                  </a:extLst>
                </a:gridCol>
                <a:gridCol w="576072">
                  <a:extLst>
                    <a:ext uri="{9D8B030D-6E8A-4147-A177-3AD203B41FA5}">
                      <a16:colId xmlns:a16="http://schemas.microsoft.com/office/drawing/2014/main" val="3082042441"/>
                    </a:ext>
                  </a:extLst>
                </a:gridCol>
                <a:gridCol w="576072">
                  <a:extLst>
                    <a:ext uri="{9D8B030D-6E8A-4147-A177-3AD203B41FA5}">
                      <a16:colId xmlns:a16="http://schemas.microsoft.com/office/drawing/2014/main" val="2462185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28421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- 2022-03-20 12:55:03</a:t>
                      </a:r>
                      <a:r>
                        <a:rPr kumimoji="0" lang="en-US" sz="1000" b="0" i="0" u="none" strike="noStrike" kern="1200" cap="none" spc="0" normalizeH="0" baseline="0" noProof="0">
                          <a:ln>
                            <a:noFill/>
                          </a:ln>
                          <a:solidFill>
                            <a:prstClr val="black"/>
                          </a:solidFill>
                          <a:effectLst/>
                          <a:uLnTx/>
                          <a:uFillTx/>
                          <a:latin typeface="+mn-lt"/>
                          <a:ea typeface="+mn-ea"/>
                          <a:cs typeface="+mn-cs"/>
                        </a:rPr>
                        <a:t>
 WOW! The party continues! 🤩🍿 Franziska Preuß läuft im Massenstart im letzten Rennen der Saison auf einen bärenstarken 2️⃣. Platz. Weiter platzieren sich @denise.herrmann (7.), @janinahettich (9.) und Vanessa Voigt (10.) in der TOP-10. Kann die Saison nicht noch verlängert werden? 😉 #SkiDeutschland #biathlon #massstart #oslo #lastrace #seeyou #vacationmodeon @franzi110394 @van.essavgt 📷 @nordicfocus 
Weitere Ergebnisse: F. Hildebrand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51408</a:t>
                      </a:r>
                    </a:p>
                  </a:txBody>
                  <a:tcPr/>
                </a:tc>
                <a:extLst>
                  <a:ext uri="{0D108BD9-81ED-4DB2-BD59-A6C34878D82A}">
                    <a16:rowId xmlns:a16="http://schemas.microsoft.com/office/drawing/2014/main" val="129634409"/>
                  </a:ext>
                </a:extLst>
              </a:tr>
            </a:tbl>
          </a:graphicData>
        </a:graphic>
      </p:graphicFrame>
      <p:sp>
        <p:nvSpPr>
          <p:cNvPr id="4" name="Text Placeholder 3">
            <a:extLst>
              <a:ext uri="{FF2B5EF4-FFF2-40B4-BE49-F238E27FC236}">
                <a16:creationId xmlns:a16="http://schemas.microsoft.com/office/drawing/2014/main" id="{B7164A8A-DFF1-4CFF-B682-8B77B4966922}"/>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2864887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710DD-A460-42EF-AB03-C4937F612BF7}"/>
              </a:ext>
            </a:extLst>
          </p:cNvPr>
          <p:cNvSpPr>
            <a:spLocks noGrp="1"/>
          </p:cNvSpPr>
          <p:nvPr>
            <p:ph type="title"/>
          </p:nvPr>
        </p:nvSpPr>
        <p:spPr/>
        <p:txBody>
          <a:bodyPr/>
          <a:lstStyle/>
          <a:p>
            <a:r>
              <a:rPr lang="en-US"/>
              <a:t>Instagram Posts Table with Fans | dsv_biathlon - 5 of 22</a:t>
            </a:r>
          </a:p>
        </p:txBody>
      </p:sp>
      <p:graphicFrame>
        <p:nvGraphicFramePr>
          <p:cNvPr id="5" name="Table Placeholder 4">
            <a:extLst>
              <a:ext uri="{FF2B5EF4-FFF2-40B4-BE49-F238E27FC236}">
                <a16:creationId xmlns:a16="http://schemas.microsoft.com/office/drawing/2014/main" id="{8E7C82E8-7D99-495C-B8CE-22B1D560A64B}"/>
              </a:ext>
            </a:extLst>
          </p:cNvPr>
          <p:cNvGraphicFramePr>
            <a:graphicFrameLocks noGrp="1"/>
          </p:cNvGraphicFramePr>
          <p:nvPr>
            <p:ph type="tbl" sz="quarter" idx="13"/>
            <p:extLst>
              <p:ext uri="{D42A27DB-BD31-4B8C-83A1-F6EECF244321}">
                <p14:modId xmlns:p14="http://schemas.microsoft.com/office/powerpoint/2010/main" val="1418094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4462622"/>
                    </a:ext>
                  </a:extLst>
                </a:gridCol>
                <a:gridCol w="576072">
                  <a:extLst>
                    <a:ext uri="{9D8B030D-6E8A-4147-A177-3AD203B41FA5}">
                      <a16:colId xmlns:a16="http://schemas.microsoft.com/office/drawing/2014/main" val="329215450"/>
                    </a:ext>
                  </a:extLst>
                </a:gridCol>
                <a:gridCol w="576072">
                  <a:extLst>
                    <a:ext uri="{9D8B030D-6E8A-4147-A177-3AD203B41FA5}">
                      <a16:colId xmlns:a16="http://schemas.microsoft.com/office/drawing/2014/main" val="39520162"/>
                    </a:ext>
                  </a:extLst>
                </a:gridCol>
                <a:gridCol w="576072">
                  <a:extLst>
                    <a:ext uri="{9D8B030D-6E8A-4147-A177-3AD203B41FA5}">
                      <a16:colId xmlns:a16="http://schemas.microsoft.com/office/drawing/2014/main" val="592781507"/>
                    </a:ext>
                  </a:extLst>
                </a:gridCol>
                <a:gridCol w="576072">
                  <a:extLst>
                    <a:ext uri="{9D8B030D-6E8A-4147-A177-3AD203B41FA5}">
                      <a16:colId xmlns:a16="http://schemas.microsoft.com/office/drawing/2014/main" val="2697011224"/>
                    </a:ext>
                  </a:extLst>
                </a:gridCol>
                <a:gridCol w="576072">
                  <a:extLst>
                    <a:ext uri="{9D8B030D-6E8A-4147-A177-3AD203B41FA5}">
                      <a16:colId xmlns:a16="http://schemas.microsoft.com/office/drawing/2014/main" val="1462625756"/>
                    </a:ext>
                  </a:extLst>
                </a:gridCol>
                <a:gridCol w="576072">
                  <a:extLst>
                    <a:ext uri="{9D8B030D-6E8A-4147-A177-3AD203B41FA5}">
                      <a16:colId xmlns:a16="http://schemas.microsoft.com/office/drawing/2014/main" val="3658389902"/>
                    </a:ext>
                  </a:extLst>
                </a:gridCol>
                <a:gridCol w="576072">
                  <a:extLst>
                    <a:ext uri="{9D8B030D-6E8A-4147-A177-3AD203B41FA5}">
                      <a16:colId xmlns:a16="http://schemas.microsoft.com/office/drawing/2014/main" val="2365978270"/>
                    </a:ext>
                  </a:extLst>
                </a:gridCol>
                <a:gridCol w="576072">
                  <a:extLst>
                    <a:ext uri="{9D8B030D-6E8A-4147-A177-3AD203B41FA5}">
                      <a16:colId xmlns:a16="http://schemas.microsoft.com/office/drawing/2014/main" val="1831765257"/>
                    </a:ext>
                  </a:extLst>
                </a:gridCol>
                <a:gridCol w="576072">
                  <a:extLst>
                    <a:ext uri="{9D8B030D-6E8A-4147-A177-3AD203B41FA5}">
                      <a16:colId xmlns:a16="http://schemas.microsoft.com/office/drawing/2014/main" val="398458839"/>
                    </a:ext>
                  </a:extLst>
                </a:gridCol>
                <a:gridCol w="576072">
                  <a:extLst>
                    <a:ext uri="{9D8B030D-6E8A-4147-A177-3AD203B41FA5}">
                      <a16:colId xmlns:a16="http://schemas.microsoft.com/office/drawing/2014/main" val="2235358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796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- 2022-03-20 10:08:10</a:t>
                      </a:r>
                      <a:r>
                        <a:rPr kumimoji="0" lang="en-US" sz="1000" b="0" i="0" u="none" strike="noStrike" kern="1200" cap="none" spc="0" normalizeH="0" baseline="0" noProof="0">
                          <a:ln>
                            <a:noFill/>
                          </a:ln>
                          <a:solidFill>
                            <a:prstClr val="black"/>
                          </a:solidFill>
                          <a:effectLst/>
                          <a:uLnTx/>
                          <a:uFillTx/>
                          <a:latin typeface="+mn-lt"/>
                          <a:ea typeface="+mn-ea"/>
                          <a:cs typeface="+mn-cs"/>
                        </a:rPr>
                        <a:t>
 It’s time to say goodbye! 👋 Vielen Dank für die vielen schönen und positiven Erlebnisse mit dir im Weltcup-Zirkus, @karolin.horchler. Momente, wie die Silbermedaille in der Staffel bei der Weltmeisterschaft 2020, werden uns für immer im Gedächtnis bleiben. Mach’s gut! 🤗 #SkiDeutschland #biathlon #thankyoukaro #retirement #goodtime #seeyou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65145</a:t>
                      </a:r>
                    </a:p>
                  </a:txBody>
                  <a:tcPr/>
                </a:tc>
                <a:extLst>
                  <a:ext uri="{0D108BD9-81ED-4DB2-BD59-A6C34878D82A}">
                    <a16:rowId xmlns:a16="http://schemas.microsoft.com/office/drawing/2014/main" val="3528385177"/>
                  </a:ext>
                </a:extLst>
              </a:tr>
            </a:tbl>
          </a:graphicData>
        </a:graphic>
      </p:graphicFrame>
      <p:sp>
        <p:nvSpPr>
          <p:cNvPr id="4" name="Text Placeholder 3">
            <a:extLst>
              <a:ext uri="{FF2B5EF4-FFF2-40B4-BE49-F238E27FC236}">
                <a16:creationId xmlns:a16="http://schemas.microsoft.com/office/drawing/2014/main" id="{6E1838CE-60A2-4ED2-B43E-B86B1FD11E93}"/>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852785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8CA8B-BDF0-4A33-A773-F5003C438AD9}"/>
              </a:ext>
            </a:extLst>
          </p:cNvPr>
          <p:cNvSpPr>
            <a:spLocks noGrp="1"/>
          </p:cNvSpPr>
          <p:nvPr>
            <p:ph type="title"/>
          </p:nvPr>
        </p:nvSpPr>
        <p:spPr/>
        <p:txBody>
          <a:bodyPr/>
          <a:lstStyle/>
          <a:p>
            <a:r>
              <a:rPr lang="en-US"/>
              <a:t>Instagram Posts Table with Fans | dsv_biathlon - 6 of 22</a:t>
            </a:r>
          </a:p>
        </p:txBody>
      </p:sp>
      <p:graphicFrame>
        <p:nvGraphicFramePr>
          <p:cNvPr id="5" name="Table Placeholder 4">
            <a:extLst>
              <a:ext uri="{FF2B5EF4-FFF2-40B4-BE49-F238E27FC236}">
                <a16:creationId xmlns:a16="http://schemas.microsoft.com/office/drawing/2014/main" id="{72D9CF82-13E5-46EA-9833-411C98151BAB}"/>
              </a:ext>
            </a:extLst>
          </p:cNvPr>
          <p:cNvGraphicFramePr>
            <a:graphicFrameLocks noGrp="1"/>
          </p:cNvGraphicFramePr>
          <p:nvPr>
            <p:ph type="tbl" sz="quarter" idx="13"/>
            <p:extLst>
              <p:ext uri="{D42A27DB-BD31-4B8C-83A1-F6EECF244321}">
                <p14:modId xmlns:p14="http://schemas.microsoft.com/office/powerpoint/2010/main" val="383787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545668619"/>
                    </a:ext>
                  </a:extLst>
                </a:gridCol>
                <a:gridCol w="576072">
                  <a:extLst>
                    <a:ext uri="{9D8B030D-6E8A-4147-A177-3AD203B41FA5}">
                      <a16:colId xmlns:a16="http://schemas.microsoft.com/office/drawing/2014/main" val="1762246208"/>
                    </a:ext>
                  </a:extLst>
                </a:gridCol>
                <a:gridCol w="576072">
                  <a:extLst>
                    <a:ext uri="{9D8B030D-6E8A-4147-A177-3AD203B41FA5}">
                      <a16:colId xmlns:a16="http://schemas.microsoft.com/office/drawing/2014/main" val="3494869340"/>
                    </a:ext>
                  </a:extLst>
                </a:gridCol>
                <a:gridCol w="576072">
                  <a:extLst>
                    <a:ext uri="{9D8B030D-6E8A-4147-A177-3AD203B41FA5}">
                      <a16:colId xmlns:a16="http://schemas.microsoft.com/office/drawing/2014/main" val="1989135887"/>
                    </a:ext>
                  </a:extLst>
                </a:gridCol>
                <a:gridCol w="576072">
                  <a:extLst>
                    <a:ext uri="{9D8B030D-6E8A-4147-A177-3AD203B41FA5}">
                      <a16:colId xmlns:a16="http://schemas.microsoft.com/office/drawing/2014/main" val="1349802080"/>
                    </a:ext>
                  </a:extLst>
                </a:gridCol>
                <a:gridCol w="576072">
                  <a:extLst>
                    <a:ext uri="{9D8B030D-6E8A-4147-A177-3AD203B41FA5}">
                      <a16:colId xmlns:a16="http://schemas.microsoft.com/office/drawing/2014/main" val="2627315162"/>
                    </a:ext>
                  </a:extLst>
                </a:gridCol>
                <a:gridCol w="576072">
                  <a:extLst>
                    <a:ext uri="{9D8B030D-6E8A-4147-A177-3AD203B41FA5}">
                      <a16:colId xmlns:a16="http://schemas.microsoft.com/office/drawing/2014/main" val="3657214984"/>
                    </a:ext>
                  </a:extLst>
                </a:gridCol>
                <a:gridCol w="576072">
                  <a:extLst>
                    <a:ext uri="{9D8B030D-6E8A-4147-A177-3AD203B41FA5}">
                      <a16:colId xmlns:a16="http://schemas.microsoft.com/office/drawing/2014/main" val="3252618188"/>
                    </a:ext>
                  </a:extLst>
                </a:gridCol>
                <a:gridCol w="576072">
                  <a:extLst>
                    <a:ext uri="{9D8B030D-6E8A-4147-A177-3AD203B41FA5}">
                      <a16:colId xmlns:a16="http://schemas.microsoft.com/office/drawing/2014/main" val="3923922764"/>
                    </a:ext>
                  </a:extLst>
                </a:gridCol>
                <a:gridCol w="576072">
                  <a:extLst>
                    <a:ext uri="{9D8B030D-6E8A-4147-A177-3AD203B41FA5}">
                      <a16:colId xmlns:a16="http://schemas.microsoft.com/office/drawing/2014/main" val="1877750534"/>
                    </a:ext>
                  </a:extLst>
                </a:gridCol>
                <a:gridCol w="576072">
                  <a:extLst>
                    <a:ext uri="{9D8B030D-6E8A-4147-A177-3AD203B41FA5}">
                      <a16:colId xmlns:a16="http://schemas.microsoft.com/office/drawing/2014/main" val="3696856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6070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- 2022-03-19 16:40:46</a:t>
                      </a:r>
                      <a:r>
                        <a:rPr kumimoji="0" lang="en-US" sz="1000" b="0" i="0" u="none" strike="noStrike" kern="1200" cap="none" spc="0" normalizeH="0" baseline="0" noProof="0">
                          <a:ln>
                            <a:noFill/>
                          </a:ln>
                          <a:solidFill>
                            <a:prstClr val="black"/>
                          </a:solidFill>
                          <a:effectLst/>
                          <a:uLnTx/>
                          <a:uFillTx/>
                          <a:latin typeface="+mn-lt"/>
                          <a:ea typeface="+mn-ea"/>
                          <a:cs typeface="+mn-cs"/>
                        </a:rPr>
                        <a:t>
 That's gonna be a long night! 😉 Das Team ist unfassbar stolz mit dir zu arbeiten, @erik.lesser! Glückwunsch! 🥳 #SkiDeutschland #biathlon #pursuit #oslo #winner #deserved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82852</a:t>
                      </a:r>
                    </a:p>
                  </a:txBody>
                  <a:tcPr/>
                </a:tc>
                <a:extLst>
                  <a:ext uri="{0D108BD9-81ED-4DB2-BD59-A6C34878D82A}">
                    <a16:rowId xmlns:a16="http://schemas.microsoft.com/office/drawing/2014/main" val="1119559428"/>
                  </a:ext>
                </a:extLst>
              </a:tr>
            </a:tbl>
          </a:graphicData>
        </a:graphic>
      </p:graphicFrame>
      <p:sp>
        <p:nvSpPr>
          <p:cNvPr id="4" name="Text Placeholder 3">
            <a:extLst>
              <a:ext uri="{FF2B5EF4-FFF2-40B4-BE49-F238E27FC236}">
                <a16:creationId xmlns:a16="http://schemas.microsoft.com/office/drawing/2014/main" id="{8FB5FBF9-0A7E-4896-897A-6E418DF3BDFC}"/>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128868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47F1-E077-4A86-A0FD-1FF79F3DA432}"/>
              </a:ext>
            </a:extLst>
          </p:cNvPr>
          <p:cNvSpPr>
            <a:spLocks noGrp="1"/>
          </p:cNvSpPr>
          <p:nvPr>
            <p:ph type="title"/>
          </p:nvPr>
        </p:nvSpPr>
        <p:spPr/>
        <p:txBody>
          <a:bodyPr/>
          <a:lstStyle/>
          <a:p>
            <a:r>
              <a:rPr lang="en-US"/>
              <a:t>Instagram Posts Table with Fans | dsv_biathlon - 7 of 22</a:t>
            </a:r>
          </a:p>
        </p:txBody>
      </p:sp>
      <p:graphicFrame>
        <p:nvGraphicFramePr>
          <p:cNvPr id="5" name="Table Placeholder 4">
            <a:extLst>
              <a:ext uri="{FF2B5EF4-FFF2-40B4-BE49-F238E27FC236}">
                <a16:creationId xmlns:a16="http://schemas.microsoft.com/office/drawing/2014/main" id="{25E58ADF-D416-48D8-B13C-30C3F0471443}"/>
              </a:ext>
            </a:extLst>
          </p:cNvPr>
          <p:cNvGraphicFramePr>
            <a:graphicFrameLocks noGrp="1"/>
          </p:cNvGraphicFramePr>
          <p:nvPr>
            <p:ph type="tbl" sz="quarter" idx="13"/>
            <p:extLst>
              <p:ext uri="{D42A27DB-BD31-4B8C-83A1-F6EECF244321}">
                <p14:modId xmlns:p14="http://schemas.microsoft.com/office/powerpoint/2010/main" val="3509168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57665752"/>
                    </a:ext>
                  </a:extLst>
                </a:gridCol>
                <a:gridCol w="576072">
                  <a:extLst>
                    <a:ext uri="{9D8B030D-6E8A-4147-A177-3AD203B41FA5}">
                      <a16:colId xmlns:a16="http://schemas.microsoft.com/office/drawing/2014/main" val="2000741104"/>
                    </a:ext>
                  </a:extLst>
                </a:gridCol>
                <a:gridCol w="576072">
                  <a:extLst>
                    <a:ext uri="{9D8B030D-6E8A-4147-A177-3AD203B41FA5}">
                      <a16:colId xmlns:a16="http://schemas.microsoft.com/office/drawing/2014/main" val="2379721506"/>
                    </a:ext>
                  </a:extLst>
                </a:gridCol>
                <a:gridCol w="576072">
                  <a:extLst>
                    <a:ext uri="{9D8B030D-6E8A-4147-A177-3AD203B41FA5}">
                      <a16:colId xmlns:a16="http://schemas.microsoft.com/office/drawing/2014/main" val="253489494"/>
                    </a:ext>
                  </a:extLst>
                </a:gridCol>
                <a:gridCol w="576072">
                  <a:extLst>
                    <a:ext uri="{9D8B030D-6E8A-4147-A177-3AD203B41FA5}">
                      <a16:colId xmlns:a16="http://schemas.microsoft.com/office/drawing/2014/main" val="972520418"/>
                    </a:ext>
                  </a:extLst>
                </a:gridCol>
                <a:gridCol w="576072">
                  <a:extLst>
                    <a:ext uri="{9D8B030D-6E8A-4147-A177-3AD203B41FA5}">
                      <a16:colId xmlns:a16="http://schemas.microsoft.com/office/drawing/2014/main" val="3888974858"/>
                    </a:ext>
                  </a:extLst>
                </a:gridCol>
                <a:gridCol w="576072">
                  <a:extLst>
                    <a:ext uri="{9D8B030D-6E8A-4147-A177-3AD203B41FA5}">
                      <a16:colId xmlns:a16="http://schemas.microsoft.com/office/drawing/2014/main" val="3823285714"/>
                    </a:ext>
                  </a:extLst>
                </a:gridCol>
                <a:gridCol w="576072">
                  <a:extLst>
                    <a:ext uri="{9D8B030D-6E8A-4147-A177-3AD203B41FA5}">
                      <a16:colId xmlns:a16="http://schemas.microsoft.com/office/drawing/2014/main" val="146954769"/>
                    </a:ext>
                  </a:extLst>
                </a:gridCol>
                <a:gridCol w="576072">
                  <a:extLst>
                    <a:ext uri="{9D8B030D-6E8A-4147-A177-3AD203B41FA5}">
                      <a16:colId xmlns:a16="http://schemas.microsoft.com/office/drawing/2014/main" val="1171431790"/>
                    </a:ext>
                  </a:extLst>
                </a:gridCol>
                <a:gridCol w="576072">
                  <a:extLst>
                    <a:ext uri="{9D8B030D-6E8A-4147-A177-3AD203B41FA5}">
                      <a16:colId xmlns:a16="http://schemas.microsoft.com/office/drawing/2014/main" val="3399149390"/>
                    </a:ext>
                  </a:extLst>
                </a:gridCol>
                <a:gridCol w="576072">
                  <a:extLst>
                    <a:ext uri="{9D8B030D-6E8A-4147-A177-3AD203B41FA5}">
                      <a16:colId xmlns:a16="http://schemas.microsoft.com/office/drawing/2014/main" val="1193285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46727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- 2022-03-19 15:04:16</a:t>
                      </a:r>
                      <a:r>
                        <a:rPr kumimoji="0" lang="en-US" sz="1000" b="0" i="0" u="none" strike="noStrike" kern="1200" cap="none" spc="0" normalizeH="0" baseline="0" noProof="0">
                          <a:ln>
                            <a:noFill/>
                          </a:ln>
                          <a:solidFill>
                            <a:prstClr val="black"/>
                          </a:solidFill>
                          <a:effectLst/>
                          <a:uLnTx/>
                          <a:uFillTx/>
                          <a:latin typeface="+mn-lt"/>
                          <a:ea typeface="+mn-ea"/>
                          <a:cs typeface="+mn-cs"/>
                        </a:rPr>
                        <a:t>
 ERIK! ARE YOU KIDDING? 🤩😲 @erik.lesser gewinnt in seinem vorletzten Rennen der Karriere die Verfolgung von Oslo. Unbeschreiblich! Der Holmenkollen steht Kopf! 🇳🇴 @benediktdollbiathlon (9.) und @davidzobel96 (11.) zeigen ebenfalls ein hervorragendes Rennen. #SkiDeutschland #biathlon #pursuit #oslo #comeon #whataday #kidding #insane 📷 @nordicfocus 
Weitere Ergebnisse: P. Nawrath (21.); J. Kühn (25.); L. Fratzscher (26.); R. Rees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64137</a:t>
                      </a:r>
                    </a:p>
                  </a:txBody>
                  <a:tcPr/>
                </a:tc>
                <a:extLst>
                  <a:ext uri="{0D108BD9-81ED-4DB2-BD59-A6C34878D82A}">
                    <a16:rowId xmlns:a16="http://schemas.microsoft.com/office/drawing/2014/main" val="2921661368"/>
                  </a:ext>
                </a:extLst>
              </a:tr>
            </a:tbl>
          </a:graphicData>
        </a:graphic>
      </p:graphicFrame>
      <p:sp>
        <p:nvSpPr>
          <p:cNvPr id="4" name="Text Placeholder 3">
            <a:extLst>
              <a:ext uri="{FF2B5EF4-FFF2-40B4-BE49-F238E27FC236}">
                <a16:creationId xmlns:a16="http://schemas.microsoft.com/office/drawing/2014/main" id="{87510748-9F56-4943-8711-2F9DC2A886C2}"/>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1664495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2313C-1D67-4142-8397-83B0D5A7C3DC}"/>
              </a:ext>
            </a:extLst>
          </p:cNvPr>
          <p:cNvSpPr>
            <a:spLocks noGrp="1"/>
          </p:cNvSpPr>
          <p:nvPr>
            <p:ph type="title"/>
          </p:nvPr>
        </p:nvSpPr>
        <p:spPr/>
        <p:txBody>
          <a:bodyPr/>
          <a:lstStyle/>
          <a:p>
            <a:r>
              <a:rPr lang="en-US"/>
              <a:t>Instagram Posts Table with Fans | dsv_biathlon - 8 of 22</a:t>
            </a:r>
          </a:p>
        </p:txBody>
      </p:sp>
      <p:graphicFrame>
        <p:nvGraphicFramePr>
          <p:cNvPr id="5" name="Table Placeholder 4">
            <a:extLst>
              <a:ext uri="{FF2B5EF4-FFF2-40B4-BE49-F238E27FC236}">
                <a16:creationId xmlns:a16="http://schemas.microsoft.com/office/drawing/2014/main" id="{4802192E-E59D-49BD-B1E0-B56938E4BEC4}"/>
              </a:ext>
            </a:extLst>
          </p:cNvPr>
          <p:cNvGraphicFramePr>
            <a:graphicFrameLocks noGrp="1"/>
          </p:cNvGraphicFramePr>
          <p:nvPr>
            <p:ph type="tbl" sz="quarter" idx="13"/>
            <p:extLst>
              <p:ext uri="{D42A27DB-BD31-4B8C-83A1-F6EECF244321}">
                <p14:modId xmlns:p14="http://schemas.microsoft.com/office/powerpoint/2010/main" val="3240016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635129296"/>
                    </a:ext>
                  </a:extLst>
                </a:gridCol>
                <a:gridCol w="576072">
                  <a:extLst>
                    <a:ext uri="{9D8B030D-6E8A-4147-A177-3AD203B41FA5}">
                      <a16:colId xmlns:a16="http://schemas.microsoft.com/office/drawing/2014/main" val="2133907264"/>
                    </a:ext>
                  </a:extLst>
                </a:gridCol>
                <a:gridCol w="576072">
                  <a:extLst>
                    <a:ext uri="{9D8B030D-6E8A-4147-A177-3AD203B41FA5}">
                      <a16:colId xmlns:a16="http://schemas.microsoft.com/office/drawing/2014/main" val="4033409257"/>
                    </a:ext>
                  </a:extLst>
                </a:gridCol>
                <a:gridCol w="576072">
                  <a:extLst>
                    <a:ext uri="{9D8B030D-6E8A-4147-A177-3AD203B41FA5}">
                      <a16:colId xmlns:a16="http://schemas.microsoft.com/office/drawing/2014/main" val="2551850604"/>
                    </a:ext>
                  </a:extLst>
                </a:gridCol>
                <a:gridCol w="576072">
                  <a:extLst>
                    <a:ext uri="{9D8B030D-6E8A-4147-A177-3AD203B41FA5}">
                      <a16:colId xmlns:a16="http://schemas.microsoft.com/office/drawing/2014/main" val="3955342091"/>
                    </a:ext>
                  </a:extLst>
                </a:gridCol>
                <a:gridCol w="576072">
                  <a:extLst>
                    <a:ext uri="{9D8B030D-6E8A-4147-A177-3AD203B41FA5}">
                      <a16:colId xmlns:a16="http://schemas.microsoft.com/office/drawing/2014/main" val="698010505"/>
                    </a:ext>
                  </a:extLst>
                </a:gridCol>
                <a:gridCol w="576072">
                  <a:extLst>
                    <a:ext uri="{9D8B030D-6E8A-4147-A177-3AD203B41FA5}">
                      <a16:colId xmlns:a16="http://schemas.microsoft.com/office/drawing/2014/main" val="913086114"/>
                    </a:ext>
                  </a:extLst>
                </a:gridCol>
                <a:gridCol w="576072">
                  <a:extLst>
                    <a:ext uri="{9D8B030D-6E8A-4147-A177-3AD203B41FA5}">
                      <a16:colId xmlns:a16="http://schemas.microsoft.com/office/drawing/2014/main" val="2542703425"/>
                    </a:ext>
                  </a:extLst>
                </a:gridCol>
                <a:gridCol w="576072">
                  <a:extLst>
                    <a:ext uri="{9D8B030D-6E8A-4147-A177-3AD203B41FA5}">
                      <a16:colId xmlns:a16="http://schemas.microsoft.com/office/drawing/2014/main" val="1754452946"/>
                    </a:ext>
                  </a:extLst>
                </a:gridCol>
                <a:gridCol w="576072">
                  <a:extLst>
                    <a:ext uri="{9D8B030D-6E8A-4147-A177-3AD203B41FA5}">
                      <a16:colId xmlns:a16="http://schemas.microsoft.com/office/drawing/2014/main" val="4049261196"/>
                    </a:ext>
                  </a:extLst>
                </a:gridCol>
                <a:gridCol w="576072">
                  <a:extLst>
                    <a:ext uri="{9D8B030D-6E8A-4147-A177-3AD203B41FA5}">
                      <a16:colId xmlns:a16="http://schemas.microsoft.com/office/drawing/2014/main" val="3628431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13474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- 2022-03-19 12:51:03</a:t>
                      </a:r>
                      <a:r>
                        <a:rPr kumimoji="0" lang="en-US" sz="1000" b="0" i="0" u="none" strike="noStrike" kern="1200" cap="none" spc="0" normalizeH="0" baseline="0" noProof="0">
                          <a:ln>
                            <a:noFill/>
                          </a:ln>
                          <a:solidFill>
                            <a:prstClr val="black"/>
                          </a:solidFill>
                          <a:effectLst/>
                          <a:uLnTx/>
                          <a:uFillTx/>
                          <a:latin typeface="+mn-lt"/>
                          <a:ea typeface="+mn-ea"/>
                          <a:cs typeface="+mn-cs"/>
                        </a:rPr>
                        <a:t>
 Spring vibes! 🌸 Bei warmen Temperaturen und weichem Schnee in Oslo zeigen @denise.herrmann (5.) und @franziska_hildebrand (9.) in der Verfolgung erneut eine tolle Vorstellung. Franziska Preuß macht außerdem 35 Plätze gut und wird 10. Wow! 👀 #SkiDeutschland #biathlon #pursuit #oslo #whataday #sunisshining @franzi110394 📷 @nordicfocus 
Weitere Ergebnisse: J. Hettich (16.), V. Voigt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56164</a:t>
                      </a:r>
                    </a:p>
                  </a:txBody>
                  <a:tcPr/>
                </a:tc>
                <a:extLst>
                  <a:ext uri="{0D108BD9-81ED-4DB2-BD59-A6C34878D82A}">
                    <a16:rowId xmlns:a16="http://schemas.microsoft.com/office/drawing/2014/main" val="2336282510"/>
                  </a:ext>
                </a:extLst>
              </a:tr>
            </a:tbl>
          </a:graphicData>
        </a:graphic>
      </p:graphicFrame>
      <p:sp>
        <p:nvSpPr>
          <p:cNvPr id="4" name="Text Placeholder 3">
            <a:extLst>
              <a:ext uri="{FF2B5EF4-FFF2-40B4-BE49-F238E27FC236}">
                <a16:creationId xmlns:a16="http://schemas.microsoft.com/office/drawing/2014/main" id="{905D7E5C-3499-4412-B93D-C2381FFD5922}"/>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2294726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6FAC9-C7A0-4E45-BB21-5D7A47AAA4C2}"/>
              </a:ext>
            </a:extLst>
          </p:cNvPr>
          <p:cNvSpPr>
            <a:spLocks noGrp="1"/>
          </p:cNvSpPr>
          <p:nvPr>
            <p:ph type="title"/>
          </p:nvPr>
        </p:nvSpPr>
        <p:spPr/>
        <p:txBody>
          <a:bodyPr/>
          <a:lstStyle/>
          <a:p>
            <a:r>
              <a:rPr lang="en-US"/>
              <a:t>Instagram Posts Table with Fans | dsv_biathlon - 9 of 22</a:t>
            </a:r>
          </a:p>
        </p:txBody>
      </p:sp>
      <p:graphicFrame>
        <p:nvGraphicFramePr>
          <p:cNvPr id="5" name="Table Placeholder 4">
            <a:extLst>
              <a:ext uri="{FF2B5EF4-FFF2-40B4-BE49-F238E27FC236}">
                <a16:creationId xmlns:a16="http://schemas.microsoft.com/office/drawing/2014/main" id="{DC230486-33AC-437D-BDFB-963D03916C98}"/>
              </a:ext>
            </a:extLst>
          </p:cNvPr>
          <p:cNvGraphicFramePr>
            <a:graphicFrameLocks noGrp="1"/>
          </p:cNvGraphicFramePr>
          <p:nvPr>
            <p:ph type="tbl" sz="quarter" idx="13"/>
            <p:extLst>
              <p:ext uri="{D42A27DB-BD31-4B8C-83A1-F6EECF244321}">
                <p14:modId xmlns:p14="http://schemas.microsoft.com/office/powerpoint/2010/main" val="3076099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92488017"/>
                    </a:ext>
                  </a:extLst>
                </a:gridCol>
                <a:gridCol w="576072">
                  <a:extLst>
                    <a:ext uri="{9D8B030D-6E8A-4147-A177-3AD203B41FA5}">
                      <a16:colId xmlns:a16="http://schemas.microsoft.com/office/drawing/2014/main" val="3161807856"/>
                    </a:ext>
                  </a:extLst>
                </a:gridCol>
                <a:gridCol w="576072">
                  <a:extLst>
                    <a:ext uri="{9D8B030D-6E8A-4147-A177-3AD203B41FA5}">
                      <a16:colId xmlns:a16="http://schemas.microsoft.com/office/drawing/2014/main" val="965874047"/>
                    </a:ext>
                  </a:extLst>
                </a:gridCol>
                <a:gridCol w="576072">
                  <a:extLst>
                    <a:ext uri="{9D8B030D-6E8A-4147-A177-3AD203B41FA5}">
                      <a16:colId xmlns:a16="http://schemas.microsoft.com/office/drawing/2014/main" val="436402147"/>
                    </a:ext>
                  </a:extLst>
                </a:gridCol>
                <a:gridCol w="576072">
                  <a:extLst>
                    <a:ext uri="{9D8B030D-6E8A-4147-A177-3AD203B41FA5}">
                      <a16:colId xmlns:a16="http://schemas.microsoft.com/office/drawing/2014/main" val="1389987667"/>
                    </a:ext>
                  </a:extLst>
                </a:gridCol>
                <a:gridCol w="576072">
                  <a:extLst>
                    <a:ext uri="{9D8B030D-6E8A-4147-A177-3AD203B41FA5}">
                      <a16:colId xmlns:a16="http://schemas.microsoft.com/office/drawing/2014/main" val="4171348206"/>
                    </a:ext>
                  </a:extLst>
                </a:gridCol>
                <a:gridCol w="576072">
                  <a:extLst>
                    <a:ext uri="{9D8B030D-6E8A-4147-A177-3AD203B41FA5}">
                      <a16:colId xmlns:a16="http://schemas.microsoft.com/office/drawing/2014/main" val="1191208760"/>
                    </a:ext>
                  </a:extLst>
                </a:gridCol>
                <a:gridCol w="576072">
                  <a:extLst>
                    <a:ext uri="{9D8B030D-6E8A-4147-A177-3AD203B41FA5}">
                      <a16:colId xmlns:a16="http://schemas.microsoft.com/office/drawing/2014/main" val="3648550867"/>
                    </a:ext>
                  </a:extLst>
                </a:gridCol>
                <a:gridCol w="576072">
                  <a:extLst>
                    <a:ext uri="{9D8B030D-6E8A-4147-A177-3AD203B41FA5}">
                      <a16:colId xmlns:a16="http://schemas.microsoft.com/office/drawing/2014/main" val="1553625977"/>
                    </a:ext>
                  </a:extLst>
                </a:gridCol>
                <a:gridCol w="576072">
                  <a:extLst>
                    <a:ext uri="{9D8B030D-6E8A-4147-A177-3AD203B41FA5}">
                      <a16:colId xmlns:a16="http://schemas.microsoft.com/office/drawing/2014/main" val="1792351553"/>
                    </a:ext>
                  </a:extLst>
                </a:gridCol>
                <a:gridCol w="576072">
                  <a:extLst>
                    <a:ext uri="{9D8B030D-6E8A-4147-A177-3AD203B41FA5}">
                      <a16:colId xmlns:a16="http://schemas.microsoft.com/office/drawing/2014/main" val="2334431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24839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- 2022-03-18 19:52:43</a:t>
                      </a:r>
                      <a:r>
                        <a:rPr kumimoji="0" lang="en-US" sz="1000" b="0" i="0" u="none" strike="noStrike" kern="1200" cap="none" spc="0" normalizeH="0" baseline="0" noProof="0">
                          <a:ln>
                            <a:noFill/>
                          </a:ln>
                          <a:solidFill>
                            <a:prstClr val="black"/>
                          </a:solidFill>
                          <a:effectLst/>
                          <a:uLnTx/>
                          <a:uFillTx/>
                          <a:latin typeface="+mn-lt"/>
                          <a:ea typeface="+mn-ea"/>
                          <a:cs typeface="+mn-cs"/>
                        </a:rPr>
                        <a:t>
 Wake up @davidzobel96! 🥳⏰ Was wär dein Traum nochmal? Richtig, vom #DKBKaderMitPerspektive direkt mit Rang 11 den Weltcup abzureißen. 🌪😳 
#SkiDeutschland #biathlon #dkb #perspective #congrats #worldcup 
Es ist immer gut eine neue Perspektive einzunehmen - @dkb.de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42062</a:t>
                      </a:r>
                    </a:p>
                  </a:txBody>
                  <a:tcPr/>
                </a:tc>
                <a:extLst>
                  <a:ext uri="{0D108BD9-81ED-4DB2-BD59-A6C34878D82A}">
                    <a16:rowId xmlns:a16="http://schemas.microsoft.com/office/drawing/2014/main" val="4001117900"/>
                  </a:ext>
                </a:extLst>
              </a:tr>
            </a:tbl>
          </a:graphicData>
        </a:graphic>
      </p:graphicFrame>
      <p:sp>
        <p:nvSpPr>
          <p:cNvPr id="4" name="Text Placeholder 3">
            <a:extLst>
              <a:ext uri="{FF2B5EF4-FFF2-40B4-BE49-F238E27FC236}">
                <a16:creationId xmlns:a16="http://schemas.microsoft.com/office/drawing/2014/main" id="{60DE3009-9ACD-4CD8-A328-E46E95DA5A3A}"/>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198482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FCC75-0081-4BC9-BE80-F2311DD1A9C0}"/>
              </a:ext>
            </a:extLst>
          </p:cNvPr>
          <p:cNvSpPr>
            <a:spLocks noGrp="1"/>
          </p:cNvSpPr>
          <p:nvPr>
            <p:ph type="title"/>
          </p:nvPr>
        </p:nvSpPr>
        <p:spPr/>
        <p:txBody>
          <a:bodyPr/>
          <a:lstStyle/>
          <a:p>
            <a:r>
              <a:rPr lang="en-US"/>
              <a:t>Instagram Posts Table with Fans | dsv_biathlon - 10 of 22</a:t>
            </a:r>
          </a:p>
        </p:txBody>
      </p:sp>
      <p:graphicFrame>
        <p:nvGraphicFramePr>
          <p:cNvPr id="5" name="Table Placeholder 4">
            <a:extLst>
              <a:ext uri="{FF2B5EF4-FFF2-40B4-BE49-F238E27FC236}">
                <a16:creationId xmlns:a16="http://schemas.microsoft.com/office/drawing/2014/main" id="{6E4CA885-FC67-4CC5-AFCE-3F77DDB0F560}"/>
              </a:ext>
            </a:extLst>
          </p:cNvPr>
          <p:cNvGraphicFramePr>
            <a:graphicFrameLocks noGrp="1"/>
          </p:cNvGraphicFramePr>
          <p:nvPr>
            <p:ph type="tbl" sz="quarter" idx="13"/>
            <p:extLst>
              <p:ext uri="{D42A27DB-BD31-4B8C-83A1-F6EECF244321}">
                <p14:modId xmlns:p14="http://schemas.microsoft.com/office/powerpoint/2010/main" val="658564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33030463"/>
                    </a:ext>
                  </a:extLst>
                </a:gridCol>
                <a:gridCol w="576072">
                  <a:extLst>
                    <a:ext uri="{9D8B030D-6E8A-4147-A177-3AD203B41FA5}">
                      <a16:colId xmlns:a16="http://schemas.microsoft.com/office/drawing/2014/main" val="4017364911"/>
                    </a:ext>
                  </a:extLst>
                </a:gridCol>
                <a:gridCol w="576072">
                  <a:extLst>
                    <a:ext uri="{9D8B030D-6E8A-4147-A177-3AD203B41FA5}">
                      <a16:colId xmlns:a16="http://schemas.microsoft.com/office/drawing/2014/main" val="2529706640"/>
                    </a:ext>
                  </a:extLst>
                </a:gridCol>
                <a:gridCol w="576072">
                  <a:extLst>
                    <a:ext uri="{9D8B030D-6E8A-4147-A177-3AD203B41FA5}">
                      <a16:colId xmlns:a16="http://schemas.microsoft.com/office/drawing/2014/main" val="1247412435"/>
                    </a:ext>
                  </a:extLst>
                </a:gridCol>
                <a:gridCol w="576072">
                  <a:extLst>
                    <a:ext uri="{9D8B030D-6E8A-4147-A177-3AD203B41FA5}">
                      <a16:colId xmlns:a16="http://schemas.microsoft.com/office/drawing/2014/main" val="847677759"/>
                    </a:ext>
                  </a:extLst>
                </a:gridCol>
                <a:gridCol w="576072">
                  <a:extLst>
                    <a:ext uri="{9D8B030D-6E8A-4147-A177-3AD203B41FA5}">
                      <a16:colId xmlns:a16="http://schemas.microsoft.com/office/drawing/2014/main" val="4255596258"/>
                    </a:ext>
                  </a:extLst>
                </a:gridCol>
                <a:gridCol w="576072">
                  <a:extLst>
                    <a:ext uri="{9D8B030D-6E8A-4147-A177-3AD203B41FA5}">
                      <a16:colId xmlns:a16="http://schemas.microsoft.com/office/drawing/2014/main" val="605446873"/>
                    </a:ext>
                  </a:extLst>
                </a:gridCol>
                <a:gridCol w="576072">
                  <a:extLst>
                    <a:ext uri="{9D8B030D-6E8A-4147-A177-3AD203B41FA5}">
                      <a16:colId xmlns:a16="http://schemas.microsoft.com/office/drawing/2014/main" val="1962906215"/>
                    </a:ext>
                  </a:extLst>
                </a:gridCol>
                <a:gridCol w="576072">
                  <a:extLst>
                    <a:ext uri="{9D8B030D-6E8A-4147-A177-3AD203B41FA5}">
                      <a16:colId xmlns:a16="http://schemas.microsoft.com/office/drawing/2014/main" val="2798347478"/>
                    </a:ext>
                  </a:extLst>
                </a:gridCol>
                <a:gridCol w="576072">
                  <a:extLst>
                    <a:ext uri="{9D8B030D-6E8A-4147-A177-3AD203B41FA5}">
                      <a16:colId xmlns:a16="http://schemas.microsoft.com/office/drawing/2014/main" val="4235808996"/>
                    </a:ext>
                  </a:extLst>
                </a:gridCol>
                <a:gridCol w="576072">
                  <a:extLst>
                    <a:ext uri="{9D8B030D-6E8A-4147-A177-3AD203B41FA5}">
                      <a16:colId xmlns:a16="http://schemas.microsoft.com/office/drawing/2014/main" val="1194217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33154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- 2022-03-18 18:11:23</a:t>
                      </a:r>
                      <a:r>
                        <a:rPr kumimoji="0" lang="en-US" sz="1000" b="0" i="0" u="none" strike="noStrike" kern="1200" cap="none" spc="0" normalizeH="0" baseline="0" noProof="0">
                          <a:ln>
                            <a:noFill/>
                          </a:ln>
                          <a:solidFill>
                            <a:prstClr val="black"/>
                          </a:solidFill>
                          <a:effectLst/>
                          <a:uLnTx/>
                          <a:uFillTx/>
                          <a:latin typeface="+mn-lt"/>
                          <a:ea typeface="+mn-ea"/>
                          <a:cs typeface="+mn-cs"/>
                        </a:rPr>
                        <a:t>
 Same same! 🤝 Wir verabschieden mit @maren_hammerschmidt eine langjährige Weggefährtin in den verdienten Sport-(Un)ruhestand! 🤗 #SkiDeutschland #biathlon #quote #timetosaygoodbye #servussogi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36213</a:t>
                      </a:r>
                    </a:p>
                  </a:txBody>
                  <a:tcPr/>
                </a:tc>
                <a:extLst>
                  <a:ext uri="{0D108BD9-81ED-4DB2-BD59-A6C34878D82A}">
                    <a16:rowId xmlns:a16="http://schemas.microsoft.com/office/drawing/2014/main" val="3413814109"/>
                  </a:ext>
                </a:extLst>
              </a:tr>
            </a:tbl>
          </a:graphicData>
        </a:graphic>
      </p:graphicFrame>
      <p:sp>
        <p:nvSpPr>
          <p:cNvPr id="4" name="Text Placeholder 3">
            <a:extLst>
              <a:ext uri="{FF2B5EF4-FFF2-40B4-BE49-F238E27FC236}">
                <a16:creationId xmlns:a16="http://schemas.microsoft.com/office/drawing/2014/main" id="{F163ED27-6019-44DB-BEF5-BA04E2DBBBBB}"/>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376868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C87B0-60AD-4F72-A674-642CC3595517}"/>
              </a:ext>
            </a:extLst>
          </p:cNvPr>
          <p:cNvSpPr>
            <a:spLocks noGrp="1"/>
          </p:cNvSpPr>
          <p:nvPr>
            <p:ph type="title"/>
          </p:nvPr>
        </p:nvSpPr>
        <p:spPr/>
        <p:txBody>
          <a:bodyPr/>
          <a:lstStyle/>
          <a:p>
            <a:r>
              <a:rPr lang="en-US"/>
              <a:t>Instagram Posts Table with Fans | dsv_biathlon - 11 of 22</a:t>
            </a:r>
          </a:p>
        </p:txBody>
      </p:sp>
      <p:graphicFrame>
        <p:nvGraphicFramePr>
          <p:cNvPr id="5" name="Table Placeholder 4">
            <a:extLst>
              <a:ext uri="{FF2B5EF4-FFF2-40B4-BE49-F238E27FC236}">
                <a16:creationId xmlns:a16="http://schemas.microsoft.com/office/drawing/2014/main" id="{F4236EEC-2DE9-4636-996B-010A40B14BCF}"/>
              </a:ext>
            </a:extLst>
          </p:cNvPr>
          <p:cNvGraphicFramePr>
            <a:graphicFrameLocks noGrp="1"/>
          </p:cNvGraphicFramePr>
          <p:nvPr>
            <p:ph type="tbl" sz="quarter" idx="13"/>
            <p:extLst>
              <p:ext uri="{D42A27DB-BD31-4B8C-83A1-F6EECF244321}">
                <p14:modId xmlns:p14="http://schemas.microsoft.com/office/powerpoint/2010/main" val="2901133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5876881"/>
                    </a:ext>
                  </a:extLst>
                </a:gridCol>
                <a:gridCol w="576072">
                  <a:extLst>
                    <a:ext uri="{9D8B030D-6E8A-4147-A177-3AD203B41FA5}">
                      <a16:colId xmlns:a16="http://schemas.microsoft.com/office/drawing/2014/main" val="2097841540"/>
                    </a:ext>
                  </a:extLst>
                </a:gridCol>
                <a:gridCol w="576072">
                  <a:extLst>
                    <a:ext uri="{9D8B030D-6E8A-4147-A177-3AD203B41FA5}">
                      <a16:colId xmlns:a16="http://schemas.microsoft.com/office/drawing/2014/main" val="507610367"/>
                    </a:ext>
                  </a:extLst>
                </a:gridCol>
                <a:gridCol w="576072">
                  <a:extLst>
                    <a:ext uri="{9D8B030D-6E8A-4147-A177-3AD203B41FA5}">
                      <a16:colId xmlns:a16="http://schemas.microsoft.com/office/drawing/2014/main" val="2617472273"/>
                    </a:ext>
                  </a:extLst>
                </a:gridCol>
                <a:gridCol w="576072">
                  <a:extLst>
                    <a:ext uri="{9D8B030D-6E8A-4147-A177-3AD203B41FA5}">
                      <a16:colId xmlns:a16="http://schemas.microsoft.com/office/drawing/2014/main" val="2749277306"/>
                    </a:ext>
                  </a:extLst>
                </a:gridCol>
                <a:gridCol w="576072">
                  <a:extLst>
                    <a:ext uri="{9D8B030D-6E8A-4147-A177-3AD203B41FA5}">
                      <a16:colId xmlns:a16="http://schemas.microsoft.com/office/drawing/2014/main" val="3837026670"/>
                    </a:ext>
                  </a:extLst>
                </a:gridCol>
                <a:gridCol w="576072">
                  <a:extLst>
                    <a:ext uri="{9D8B030D-6E8A-4147-A177-3AD203B41FA5}">
                      <a16:colId xmlns:a16="http://schemas.microsoft.com/office/drawing/2014/main" val="4195865284"/>
                    </a:ext>
                  </a:extLst>
                </a:gridCol>
                <a:gridCol w="576072">
                  <a:extLst>
                    <a:ext uri="{9D8B030D-6E8A-4147-A177-3AD203B41FA5}">
                      <a16:colId xmlns:a16="http://schemas.microsoft.com/office/drawing/2014/main" val="3271641139"/>
                    </a:ext>
                  </a:extLst>
                </a:gridCol>
                <a:gridCol w="576072">
                  <a:extLst>
                    <a:ext uri="{9D8B030D-6E8A-4147-A177-3AD203B41FA5}">
                      <a16:colId xmlns:a16="http://schemas.microsoft.com/office/drawing/2014/main" val="2731288395"/>
                    </a:ext>
                  </a:extLst>
                </a:gridCol>
                <a:gridCol w="576072">
                  <a:extLst>
                    <a:ext uri="{9D8B030D-6E8A-4147-A177-3AD203B41FA5}">
                      <a16:colId xmlns:a16="http://schemas.microsoft.com/office/drawing/2014/main" val="1501994932"/>
                    </a:ext>
                  </a:extLst>
                </a:gridCol>
                <a:gridCol w="576072">
                  <a:extLst>
                    <a:ext uri="{9D8B030D-6E8A-4147-A177-3AD203B41FA5}">
                      <a16:colId xmlns:a16="http://schemas.microsoft.com/office/drawing/2014/main" val="748983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17212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- 2022-03-18 17:25:12</a:t>
                      </a:r>
                      <a:r>
                        <a:rPr kumimoji="0" lang="en-US" sz="1000" b="0" i="0" u="none" strike="noStrike" kern="1200" cap="none" spc="0" normalizeH="0" baseline="0" noProof="0">
                          <a:ln>
                            <a:noFill/>
                          </a:ln>
                          <a:solidFill>
                            <a:prstClr val="black"/>
                          </a:solidFill>
                          <a:effectLst/>
                          <a:uLnTx/>
                          <a:uFillTx/>
                          <a:latin typeface="+mn-lt"/>
                          <a:ea typeface="+mn-ea"/>
                          <a:cs typeface="+mn-cs"/>
                        </a:rPr>
                        <a:t>
 A smile we’ll miss! 🥺 Fast 10 Jahre ist Maren Hammerschmidts Weltcup-Debüt nun her - nun ist es Zeit, Goodbye zu sagen. Nach 17 Weltcup-Podestplätzen und 2 WM-Medaillen beendet Maren ihre Karriere um sich fortan auf ihre berufliche Zukunft zu konzentrieren. Wir sagen danke für viele tolle Momente und wünschen dir alles Gute, liebe Maren! 🍀 #SkiDeutschland #biathlon #timetosaygoodbye #marenhammerschmidt #allgoodthingscometoanend @maren_hammerschmidt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75763</a:t>
                      </a:r>
                    </a:p>
                  </a:txBody>
                  <a:tcPr/>
                </a:tc>
                <a:extLst>
                  <a:ext uri="{0D108BD9-81ED-4DB2-BD59-A6C34878D82A}">
                    <a16:rowId xmlns:a16="http://schemas.microsoft.com/office/drawing/2014/main" val="1874420613"/>
                  </a:ext>
                </a:extLst>
              </a:tr>
            </a:tbl>
          </a:graphicData>
        </a:graphic>
      </p:graphicFrame>
      <p:sp>
        <p:nvSpPr>
          <p:cNvPr id="4" name="Text Placeholder 3">
            <a:extLst>
              <a:ext uri="{FF2B5EF4-FFF2-40B4-BE49-F238E27FC236}">
                <a16:creationId xmlns:a16="http://schemas.microsoft.com/office/drawing/2014/main" id="{C017602B-356B-439B-A554-203B5D1B97EA}"/>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273672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DA4B7-69A2-4D6E-AAAA-68F9001886CB}"/>
              </a:ext>
            </a:extLst>
          </p:cNvPr>
          <p:cNvSpPr>
            <a:spLocks noGrp="1"/>
          </p:cNvSpPr>
          <p:nvPr>
            <p:ph type="title"/>
          </p:nvPr>
        </p:nvSpPr>
        <p:spPr/>
        <p:txBody>
          <a:bodyPr/>
          <a:lstStyle/>
          <a:p>
            <a:r>
              <a:rPr lang="en-US"/>
              <a:t>Instagram Posts Table with Fans | dsv_biathlon - 12 of 22</a:t>
            </a:r>
          </a:p>
        </p:txBody>
      </p:sp>
      <p:graphicFrame>
        <p:nvGraphicFramePr>
          <p:cNvPr id="5" name="Table Placeholder 4">
            <a:extLst>
              <a:ext uri="{FF2B5EF4-FFF2-40B4-BE49-F238E27FC236}">
                <a16:creationId xmlns:a16="http://schemas.microsoft.com/office/drawing/2014/main" id="{7078E4C5-8B5F-466A-A59E-0FA288DAA35E}"/>
              </a:ext>
            </a:extLst>
          </p:cNvPr>
          <p:cNvGraphicFramePr>
            <a:graphicFrameLocks noGrp="1"/>
          </p:cNvGraphicFramePr>
          <p:nvPr>
            <p:ph type="tbl" sz="quarter" idx="13"/>
            <p:extLst>
              <p:ext uri="{D42A27DB-BD31-4B8C-83A1-F6EECF244321}">
                <p14:modId xmlns:p14="http://schemas.microsoft.com/office/powerpoint/2010/main" val="1646280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25296448"/>
                    </a:ext>
                  </a:extLst>
                </a:gridCol>
                <a:gridCol w="576072">
                  <a:extLst>
                    <a:ext uri="{9D8B030D-6E8A-4147-A177-3AD203B41FA5}">
                      <a16:colId xmlns:a16="http://schemas.microsoft.com/office/drawing/2014/main" val="2077567470"/>
                    </a:ext>
                  </a:extLst>
                </a:gridCol>
                <a:gridCol w="576072">
                  <a:extLst>
                    <a:ext uri="{9D8B030D-6E8A-4147-A177-3AD203B41FA5}">
                      <a16:colId xmlns:a16="http://schemas.microsoft.com/office/drawing/2014/main" val="3305114535"/>
                    </a:ext>
                  </a:extLst>
                </a:gridCol>
                <a:gridCol w="576072">
                  <a:extLst>
                    <a:ext uri="{9D8B030D-6E8A-4147-A177-3AD203B41FA5}">
                      <a16:colId xmlns:a16="http://schemas.microsoft.com/office/drawing/2014/main" val="3588966370"/>
                    </a:ext>
                  </a:extLst>
                </a:gridCol>
                <a:gridCol w="576072">
                  <a:extLst>
                    <a:ext uri="{9D8B030D-6E8A-4147-A177-3AD203B41FA5}">
                      <a16:colId xmlns:a16="http://schemas.microsoft.com/office/drawing/2014/main" val="129541183"/>
                    </a:ext>
                  </a:extLst>
                </a:gridCol>
                <a:gridCol w="576072">
                  <a:extLst>
                    <a:ext uri="{9D8B030D-6E8A-4147-A177-3AD203B41FA5}">
                      <a16:colId xmlns:a16="http://schemas.microsoft.com/office/drawing/2014/main" val="2225030357"/>
                    </a:ext>
                  </a:extLst>
                </a:gridCol>
                <a:gridCol w="576072">
                  <a:extLst>
                    <a:ext uri="{9D8B030D-6E8A-4147-A177-3AD203B41FA5}">
                      <a16:colId xmlns:a16="http://schemas.microsoft.com/office/drawing/2014/main" val="3858810739"/>
                    </a:ext>
                  </a:extLst>
                </a:gridCol>
                <a:gridCol w="576072">
                  <a:extLst>
                    <a:ext uri="{9D8B030D-6E8A-4147-A177-3AD203B41FA5}">
                      <a16:colId xmlns:a16="http://schemas.microsoft.com/office/drawing/2014/main" val="3764596104"/>
                    </a:ext>
                  </a:extLst>
                </a:gridCol>
                <a:gridCol w="576072">
                  <a:extLst>
                    <a:ext uri="{9D8B030D-6E8A-4147-A177-3AD203B41FA5}">
                      <a16:colId xmlns:a16="http://schemas.microsoft.com/office/drawing/2014/main" val="300718667"/>
                    </a:ext>
                  </a:extLst>
                </a:gridCol>
                <a:gridCol w="576072">
                  <a:extLst>
                    <a:ext uri="{9D8B030D-6E8A-4147-A177-3AD203B41FA5}">
                      <a16:colId xmlns:a16="http://schemas.microsoft.com/office/drawing/2014/main" val="2586130509"/>
                    </a:ext>
                  </a:extLst>
                </a:gridCol>
                <a:gridCol w="576072">
                  <a:extLst>
                    <a:ext uri="{9D8B030D-6E8A-4147-A177-3AD203B41FA5}">
                      <a16:colId xmlns:a16="http://schemas.microsoft.com/office/drawing/2014/main" val="1850484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234047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- 2022-03-18 16:07:12</a:t>
                      </a:r>
                      <a:r>
                        <a:rPr kumimoji="0" lang="en-US" sz="1000" b="0" i="0" u="none" strike="noStrike" kern="1200" cap="none" spc="0" normalizeH="0" baseline="0" noProof="0">
                          <a:ln>
                            <a:noFill/>
                          </a:ln>
                          <a:solidFill>
                            <a:prstClr val="black"/>
                          </a:solidFill>
                          <a:effectLst/>
                          <a:uLnTx/>
                          <a:uFillTx/>
                          <a:latin typeface="+mn-lt"/>
                          <a:ea typeface="+mn-ea"/>
                          <a:cs typeface="+mn-cs"/>
                        </a:rPr>
                        <a:t>
 Friyay fun! 🕺 Im letzten Sprint der Saison hauen Benni Doll (4.), @erik.lesser (5.), Philipp Nawrath (6.), Johannes Kühn (8.) und @davidzobel96 (11.) noch einmal ordentlich einen raus. Männer, wo soll das bei diesen Ausgangspositionen denn in der Verfolgung noch hinführen!? Wir sind jetzt schon heiß auf Samstag!!! 😉🤞 #SkiDeutschland #biathlon #sprint #teamD #teamspirit #bärenstark @benediktdollbiathlon @philippnawrathbiathlon @jokuehn 📷 @nordicfocus 
Weitere Ergebnisse: R. Rees (32.); L. Fratzscher (43.)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43136</a:t>
                      </a:r>
                    </a:p>
                  </a:txBody>
                  <a:tcPr/>
                </a:tc>
                <a:extLst>
                  <a:ext uri="{0D108BD9-81ED-4DB2-BD59-A6C34878D82A}">
                    <a16:rowId xmlns:a16="http://schemas.microsoft.com/office/drawing/2014/main" val="2040710821"/>
                  </a:ext>
                </a:extLst>
              </a:tr>
            </a:tbl>
          </a:graphicData>
        </a:graphic>
      </p:graphicFrame>
      <p:sp>
        <p:nvSpPr>
          <p:cNvPr id="4" name="Text Placeholder 3">
            <a:extLst>
              <a:ext uri="{FF2B5EF4-FFF2-40B4-BE49-F238E27FC236}">
                <a16:creationId xmlns:a16="http://schemas.microsoft.com/office/drawing/2014/main" id="{A6EA1F24-23F7-4EB6-8FF3-8C2A65F96954}"/>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3808907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5775B-66DA-4879-9EAE-D35BA82E5831}"/>
              </a:ext>
            </a:extLst>
          </p:cNvPr>
          <p:cNvSpPr>
            <a:spLocks noGrp="1"/>
          </p:cNvSpPr>
          <p:nvPr>
            <p:ph type="title"/>
          </p:nvPr>
        </p:nvSpPr>
        <p:spPr/>
        <p:txBody>
          <a:bodyPr/>
          <a:lstStyle/>
          <a:p>
            <a:r>
              <a:rPr lang="en-US"/>
              <a:t>Instagram Posts Table with Fans | dsv_biathlon - 13 of 22</a:t>
            </a:r>
          </a:p>
        </p:txBody>
      </p:sp>
      <p:graphicFrame>
        <p:nvGraphicFramePr>
          <p:cNvPr id="5" name="Table Placeholder 4">
            <a:extLst>
              <a:ext uri="{FF2B5EF4-FFF2-40B4-BE49-F238E27FC236}">
                <a16:creationId xmlns:a16="http://schemas.microsoft.com/office/drawing/2014/main" id="{8681E0DB-9A7A-42EF-A86C-EA730E080FF1}"/>
              </a:ext>
            </a:extLst>
          </p:cNvPr>
          <p:cNvGraphicFramePr>
            <a:graphicFrameLocks noGrp="1"/>
          </p:cNvGraphicFramePr>
          <p:nvPr>
            <p:ph type="tbl" sz="quarter" idx="13"/>
            <p:extLst>
              <p:ext uri="{D42A27DB-BD31-4B8C-83A1-F6EECF244321}">
                <p14:modId xmlns:p14="http://schemas.microsoft.com/office/powerpoint/2010/main" val="993989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884870776"/>
                    </a:ext>
                  </a:extLst>
                </a:gridCol>
                <a:gridCol w="576072">
                  <a:extLst>
                    <a:ext uri="{9D8B030D-6E8A-4147-A177-3AD203B41FA5}">
                      <a16:colId xmlns:a16="http://schemas.microsoft.com/office/drawing/2014/main" val="1415362522"/>
                    </a:ext>
                  </a:extLst>
                </a:gridCol>
                <a:gridCol w="576072">
                  <a:extLst>
                    <a:ext uri="{9D8B030D-6E8A-4147-A177-3AD203B41FA5}">
                      <a16:colId xmlns:a16="http://schemas.microsoft.com/office/drawing/2014/main" val="1411568441"/>
                    </a:ext>
                  </a:extLst>
                </a:gridCol>
                <a:gridCol w="576072">
                  <a:extLst>
                    <a:ext uri="{9D8B030D-6E8A-4147-A177-3AD203B41FA5}">
                      <a16:colId xmlns:a16="http://schemas.microsoft.com/office/drawing/2014/main" val="1879219578"/>
                    </a:ext>
                  </a:extLst>
                </a:gridCol>
                <a:gridCol w="576072">
                  <a:extLst>
                    <a:ext uri="{9D8B030D-6E8A-4147-A177-3AD203B41FA5}">
                      <a16:colId xmlns:a16="http://schemas.microsoft.com/office/drawing/2014/main" val="2986812593"/>
                    </a:ext>
                  </a:extLst>
                </a:gridCol>
                <a:gridCol w="576072">
                  <a:extLst>
                    <a:ext uri="{9D8B030D-6E8A-4147-A177-3AD203B41FA5}">
                      <a16:colId xmlns:a16="http://schemas.microsoft.com/office/drawing/2014/main" val="678493077"/>
                    </a:ext>
                  </a:extLst>
                </a:gridCol>
                <a:gridCol w="576072">
                  <a:extLst>
                    <a:ext uri="{9D8B030D-6E8A-4147-A177-3AD203B41FA5}">
                      <a16:colId xmlns:a16="http://schemas.microsoft.com/office/drawing/2014/main" val="2862611225"/>
                    </a:ext>
                  </a:extLst>
                </a:gridCol>
                <a:gridCol w="576072">
                  <a:extLst>
                    <a:ext uri="{9D8B030D-6E8A-4147-A177-3AD203B41FA5}">
                      <a16:colId xmlns:a16="http://schemas.microsoft.com/office/drawing/2014/main" val="3734889634"/>
                    </a:ext>
                  </a:extLst>
                </a:gridCol>
                <a:gridCol w="576072">
                  <a:extLst>
                    <a:ext uri="{9D8B030D-6E8A-4147-A177-3AD203B41FA5}">
                      <a16:colId xmlns:a16="http://schemas.microsoft.com/office/drawing/2014/main" val="3053707357"/>
                    </a:ext>
                  </a:extLst>
                </a:gridCol>
                <a:gridCol w="576072">
                  <a:extLst>
                    <a:ext uri="{9D8B030D-6E8A-4147-A177-3AD203B41FA5}">
                      <a16:colId xmlns:a16="http://schemas.microsoft.com/office/drawing/2014/main" val="830385898"/>
                    </a:ext>
                  </a:extLst>
                </a:gridCol>
                <a:gridCol w="576072">
                  <a:extLst>
                    <a:ext uri="{9D8B030D-6E8A-4147-A177-3AD203B41FA5}">
                      <a16:colId xmlns:a16="http://schemas.microsoft.com/office/drawing/2014/main" val="3406690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22531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- 2022-03-18 13:22:28</a:t>
                      </a:r>
                      <a:r>
                        <a:rPr kumimoji="0" lang="en-US" sz="1000" b="0" i="0" u="none" strike="noStrike" kern="1200" cap="none" spc="0" normalizeH="0" baseline="0" noProof="0">
                          <a:ln>
                            <a:noFill/>
                          </a:ln>
                          <a:solidFill>
                            <a:prstClr val="black"/>
                          </a:solidFill>
                          <a:effectLst/>
                          <a:uLnTx/>
                          <a:uFillTx/>
                          <a:latin typeface="+mn-lt"/>
                          <a:ea typeface="+mn-ea"/>
                          <a:cs typeface="+mn-cs"/>
                        </a:rPr>
                        <a:t>
 Pursuit will be lit! 😲 @denise.herrmann (7.), @franziska_hildebrand (9.), @janinahettich (12.) und Vanessa Voigt (14.) finden sich beim Sprint im Weltcup-Finale alle unter den TOP-15 wieder. Die Verfolgung am Samstag verspricht Großes! 😉 #SkiDeutschland #biathlon #sprint #oslo #seasonfinal #fantastic #greatteam @van.essavgt 📷 @nordicfocus 
Weitere Ergebnisse: F. Preuß (45.)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40525</a:t>
                      </a:r>
                    </a:p>
                  </a:txBody>
                  <a:tcPr/>
                </a:tc>
                <a:extLst>
                  <a:ext uri="{0D108BD9-81ED-4DB2-BD59-A6C34878D82A}">
                    <a16:rowId xmlns:a16="http://schemas.microsoft.com/office/drawing/2014/main" val="3037964173"/>
                  </a:ext>
                </a:extLst>
              </a:tr>
            </a:tbl>
          </a:graphicData>
        </a:graphic>
      </p:graphicFrame>
      <p:sp>
        <p:nvSpPr>
          <p:cNvPr id="4" name="Text Placeholder 3">
            <a:extLst>
              <a:ext uri="{FF2B5EF4-FFF2-40B4-BE49-F238E27FC236}">
                <a16:creationId xmlns:a16="http://schemas.microsoft.com/office/drawing/2014/main" id="{8190306C-E64C-4A2C-A003-AF5AFDCE0C88}"/>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3558146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307CC-4E54-4C28-8E9E-808AF6BFCD3A}"/>
              </a:ext>
            </a:extLst>
          </p:cNvPr>
          <p:cNvSpPr>
            <a:spLocks noGrp="1"/>
          </p:cNvSpPr>
          <p:nvPr>
            <p:ph type="title"/>
          </p:nvPr>
        </p:nvSpPr>
        <p:spPr/>
        <p:txBody>
          <a:bodyPr/>
          <a:lstStyle/>
          <a:p>
            <a:r>
              <a:rPr lang="en-US"/>
              <a:t>Instagram Posts Table with Fans | dsv_biathlon - 14 of 22</a:t>
            </a:r>
          </a:p>
        </p:txBody>
      </p:sp>
      <p:graphicFrame>
        <p:nvGraphicFramePr>
          <p:cNvPr id="5" name="Table Placeholder 4">
            <a:extLst>
              <a:ext uri="{FF2B5EF4-FFF2-40B4-BE49-F238E27FC236}">
                <a16:creationId xmlns:a16="http://schemas.microsoft.com/office/drawing/2014/main" id="{A4FBA948-BE5A-4F4F-A9B4-36412099EA74}"/>
              </a:ext>
            </a:extLst>
          </p:cNvPr>
          <p:cNvGraphicFramePr>
            <a:graphicFrameLocks noGrp="1"/>
          </p:cNvGraphicFramePr>
          <p:nvPr>
            <p:ph type="tbl" sz="quarter" idx="13"/>
            <p:extLst>
              <p:ext uri="{D42A27DB-BD31-4B8C-83A1-F6EECF244321}">
                <p14:modId xmlns:p14="http://schemas.microsoft.com/office/powerpoint/2010/main" val="3340227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27318140"/>
                    </a:ext>
                  </a:extLst>
                </a:gridCol>
                <a:gridCol w="576072">
                  <a:extLst>
                    <a:ext uri="{9D8B030D-6E8A-4147-A177-3AD203B41FA5}">
                      <a16:colId xmlns:a16="http://schemas.microsoft.com/office/drawing/2014/main" val="70410357"/>
                    </a:ext>
                  </a:extLst>
                </a:gridCol>
                <a:gridCol w="576072">
                  <a:extLst>
                    <a:ext uri="{9D8B030D-6E8A-4147-A177-3AD203B41FA5}">
                      <a16:colId xmlns:a16="http://schemas.microsoft.com/office/drawing/2014/main" val="416971413"/>
                    </a:ext>
                  </a:extLst>
                </a:gridCol>
                <a:gridCol w="576072">
                  <a:extLst>
                    <a:ext uri="{9D8B030D-6E8A-4147-A177-3AD203B41FA5}">
                      <a16:colId xmlns:a16="http://schemas.microsoft.com/office/drawing/2014/main" val="1298182738"/>
                    </a:ext>
                  </a:extLst>
                </a:gridCol>
                <a:gridCol w="576072">
                  <a:extLst>
                    <a:ext uri="{9D8B030D-6E8A-4147-A177-3AD203B41FA5}">
                      <a16:colId xmlns:a16="http://schemas.microsoft.com/office/drawing/2014/main" val="1875794228"/>
                    </a:ext>
                  </a:extLst>
                </a:gridCol>
                <a:gridCol w="576072">
                  <a:extLst>
                    <a:ext uri="{9D8B030D-6E8A-4147-A177-3AD203B41FA5}">
                      <a16:colId xmlns:a16="http://schemas.microsoft.com/office/drawing/2014/main" val="826284582"/>
                    </a:ext>
                  </a:extLst>
                </a:gridCol>
                <a:gridCol w="576072">
                  <a:extLst>
                    <a:ext uri="{9D8B030D-6E8A-4147-A177-3AD203B41FA5}">
                      <a16:colId xmlns:a16="http://schemas.microsoft.com/office/drawing/2014/main" val="4038358466"/>
                    </a:ext>
                  </a:extLst>
                </a:gridCol>
                <a:gridCol w="576072">
                  <a:extLst>
                    <a:ext uri="{9D8B030D-6E8A-4147-A177-3AD203B41FA5}">
                      <a16:colId xmlns:a16="http://schemas.microsoft.com/office/drawing/2014/main" val="1050327739"/>
                    </a:ext>
                  </a:extLst>
                </a:gridCol>
                <a:gridCol w="576072">
                  <a:extLst>
                    <a:ext uri="{9D8B030D-6E8A-4147-A177-3AD203B41FA5}">
                      <a16:colId xmlns:a16="http://schemas.microsoft.com/office/drawing/2014/main" val="3602365466"/>
                    </a:ext>
                  </a:extLst>
                </a:gridCol>
                <a:gridCol w="576072">
                  <a:extLst>
                    <a:ext uri="{9D8B030D-6E8A-4147-A177-3AD203B41FA5}">
                      <a16:colId xmlns:a16="http://schemas.microsoft.com/office/drawing/2014/main" val="1159815895"/>
                    </a:ext>
                  </a:extLst>
                </a:gridCol>
                <a:gridCol w="576072">
                  <a:extLst>
                    <a:ext uri="{9D8B030D-6E8A-4147-A177-3AD203B41FA5}">
                      <a16:colId xmlns:a16="http://schemas.microsoft.com/office/drawing/2014/main" val="4099919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566888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- 2022-03-18 07:58:24</a:t>
                      </a:r>
                      <a:r>
                        <a:rPr kumimoji="0" lang="en-US" sz="1000" b="0" i="0" u="none" strike="noStrike" kern="1200" cap="none" spc="0" normalizeH="0" baseline="0" noProof="0">
                          <a:ln>
                            <a:noFill/>
                          </a:ln>
                          <a:solidFill>
                            <a:prstClr val="black"/>
                          </a:solidFill>
                          <a:effectLst/>
                          <a:uLnTx/>
                          <a:uFillTx/>
                          <a:latin typeface="+mn-lt"/>
                          <a:ea typeface="+mn-ea"/>
                          <a:cs typeface="+mn-cs"/>
                        </a:rPr>
                        <a:t>
 Birthday vibes 🔛 for @jule_fruehwirt98! 🎉 #SkiDeutschland #biathlon #birthday #celebration #cheers #goodday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41002</a:t>
                      </a:r>
                    </a:p>
                  </a:txBody>
                  <a:tcPr/>
                </a:tc>
                <a:extLst>
                  <a:ext uri="{0D108BD9-81ED-4DB2-BD59-A6C34878D82A}">
                    <a16:rowId xmlns:a16="http://schemas.microsoft.com/office/drawing/2014/main" val="3388200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- 2022-03-18 06:22:32</a:t>
                      </a:r>
                      <a:r>
                        <a:rPr kumimoji="0" lang="en-US" sz="1000" b="0" i="0" u="none" strike="noStrike" kern="1200" cap="none" spc="0" normalizeH="0" baseline="0" noProof="0">
                          <a:ln>
                            <a:noFill/>
                          </a:ln>
                          <a:solidFill>
                            <a:prstClr val="black"/>
                          </a:solidFill>
                          <a:effectLst/>
                          <a:uLnTx/>
                          <a:uFillTx/>
                          <a:latin typeface="+mn-lt"/>
                          <a:ea typeface="+mn-ea"/>
                          <a:cs typeface="+mn-cs"/>
                        </a:rPr>
                        <a:t>
 Let the good vibes flow on your birthday, @jule_fruehwirt98! 🎁 #SkiDeutschland #biathlon #birthdaygirl #happybirthday #enjoyyourday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03/18/2022 06:43:03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extLst>
                  <a:ext uri="{0D108BD9-81ED-4DB2-BD59-A6C34878D82A}">
                    <a16:rowId xmlns:a16="http://schemas.microsoft.com/office/drawing/2014/main" val="1351339301"/>
                  </a:ext>
                </a:extLst>
              </a:tr>
            </a:tbl>
          </a:graphicData>
        </a:graphic>
      </p:graphicFrame>
      <p:sp>
        <p:nvSpPr>
          <p:cNvPr id="4" name="Text Placeholder 3">
            <a:extLst>
              <a:ext uri="{FF2B5EF4-FFF2-40B4-BE49-F238E27FC236}">
                <a16:creationId xmlns:a16="http://schemas.microsoft.com/office/drawing/2014/main" id="{41B5697B-8328-4028-A5FE-77D292401EF5}"/>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3238829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4684A-BFAB-427B-A2F4-D1147C9B3587}"/>
              </a:ext>
            </a:extLst>
          </p:cNvPr>
          <p:cNvSpPr>
            <a:spLocks noGrp="1"/>
          </p:cNvSpPr>
          <p:nvPr>
            <p:ph type="title"/>
          </p:nvPr>
        </p:nvSpPr>
        <p:spPr/>
        <p:txBody>
          <a:bodyPr/>
          <a:lstStyle/>
          <a:p>
            <a:r>
              <a:rPr lang="en-US"/>
              <a:t>Instagram Posts Table with Fans | dsv_biathlon - 15 of 22</a:t>
            </a:r>
          </a:p>
        </p:txBody>
      </p:sp>
      <p:graphicFrame>
        <p:nvGraphicFramePr>
          <p:cNvPr id="5" name="Table Placeholder 4">
            <a:extLst>
              <a:ext uri="{FF2B5EF4-FFF2-40B4-BE49-F238E27FC236}">
                <a16:creationId xmlns:a16="http://schemas.microsoft.com/office/drawing/2014/main" id="{BDFD959D-7278-4F48-B2D9-5D77FEA09D62}"/>
              </a:ext>
            </a:extLst>
          </p:cNvPr>
          <p:cNvGraphicFramePr>
            <a:graphicFrameLocks noGrp="1"/>
          </p:cNvGraphicFramePr>
          <p:nvPr>
            <p:ph type="tbl" sz="quarter" idx="13"/>
            <p:extLst>
              <p:ext uri="{D42A27DB-BD31-4B8C-83A1-F6EECF244321}">
                <p14:modId xmlns:p14="http://schemas.microsoft.com/office/powerpoint/2010/main" val="2022614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48702246"/>
                    </a:ext>
                  </a:extLst>
                </a:gridCol>
                <a:gridCol w="576072">
                  <a:extLst>
                    <a:ext uri="{9D8B030D-6E8A-4147-A177-3AD203B41FA5}">
                      <a16:colId xmlns:a16="http://schemas.microsoft.com/office/drawing/2014/main" val="2818030116"/>
                    </a:ext>
                  </a:extLst>
                </a:gridCol>
                <a:gridCol w="576072">
                  <a:extLst>
                    <a:ext uri="{9D8B030D-6E8A-4147-A177-3AD203B41FA5}">
                      <a16:colId xmlns:a16="http://schemas.microsoft.com/office/drawing/2014/main" val="430794286"/>
                    </a:ext>
                  </a:extLst>
                </a:gridCol>
                <a:gridCol w="576072">
                  <a:extLst>
                    <a:ext uri="{9D8B030D-6E8A-4147-A177-3AD203B41FA5}">
                      <a16:colId xmlns:a16="http://schemas.microsoft.com/office/drawing/2014/main" val="4039082917"/>
                    </a:ext>
                  </a:extLst>
                </a:gridCol>
                <a:gridCol w="576072">
                  <a:extLst>
                    <a:ext uri="{9D8B030D-6E8A-4147-A177-3AD203B41FA5}">
                      <a16:colId xmlns:a16="http://schemas.microsoft.com/office/drawing/2014/main" val="4041558839"/>
                    </a:ext>
                  </a:extLst>
                </a:gridCol>
                <a:gridCol w="576072">
                  <a:extLst>
                    <a:ext uri="{9D8B030D-6E8A-4147-A177-3AD203B41FA5}">
                      <a16:colId xmlns:a16="http://schemas.microsoft.com/office/drawing/2014/main" val="764842849"/>
                    </a:ext>
                  </a:extLst>
                </a:gridCol>
                <a:gridCol w="576072">
                  <a:extLst>
                    <a:ext uri="{9D8B030D-6E8A-4147-A177-3AD203B41FA5}">
                      <a16:colId xmlns:a16="http://schemas.microsoft.com/office/drawing/2014/main" val="4049536422"/>
                    </a:ext>
                  </a:extLst>
                </a:gridCol>
                <a:gridCol w="576072">
                  <a:extLst>
                    <a:ext uri="{9D8B030D-6E8A-4147-A177-3AD203B41FA5}">
                      <a16:colId xmlns:a16="http://schemas.microsoft.com/office/drawing/2014/main" val="1446394092"/>
                    </a:ext>
                  </a:extLst>
                </a:gridCol>
                <a:gridCol w="576072">
                  <a:extLst>
                    <a:ext uri="{9D8B030D-6E8A-4147-A177-3AD203B41FA5}">
                      <a16:colId xmlns:a16="http://schemas.microsoft.com/office/drawing/2014/main" val="898886197"/>
                    </a:ext>
                  </a:extLst>
                </a:gridCol>
                <a:gridCol w="576072">
                  <a:extLst>
                    <a:ext uri="{9D8B030D-6E8A-4147-A177-3AD203B41FA5}">
                      <a16:colId xmlns:a16="http://schemas.microsoft.com/office/drawing/2014/main" val="3292607647"/>
                    </a:ext>
                  </a:extLst>
                </a:gridCol>
                <a:gridCol w="576072">
                  <a:extLst>
                    <a:ext uri="{9D8B030D-6E8A-4147-A177-3AD203B41FA5}">
                      <a16:colId xmlns:a16="http://schemas.microsoft.com/office/drawing/2014/main" val="3632209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7126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dsv_biathlon - 2022-03-17 17:17:20</a:t>
                      </a:r>
                      <a:r>
                        <a:rPr kumimoji="0" lang="de-DE" sz="1000" b="0" i="0" u="none" strike="noStrike" kern="1200" cap="none" spc="0" normalizeH="0" baseline="0" noProof="0">
                          <a:ln>
                            <a:noFill/>
                          </a:ln>
                          <a:solidFill>
                            <a:prstClr val="black"/>
                          </a:solidFill>
                          <a:effectLst/>
                          <a:uLnTx/>
                          <a:uFillTx/>
                          <a:latin typeface="+mn-lt"/>
                          <a:ea typeface="+mn-ea"/>
                          <a:cs typeface="+mn-cs"/>
                        </a:rPr>
                        <a:t>
 Get well soon, @hoernle__! 🍀 Philipp Horn ist heute beim Training am Holmenkollen gestürzt. Er wurde umgehend ins Krankenhaus in Oslo gebracht und dort umfassend untersucht. Aktuell wird von einer Gehirnerschütterung ausgegangen. Philipp bleibt als Vorsichtsmaßnahme und zur weiteren Abklärung die Nacht im Krankenhaus. 🏥 #SkiDeutschland #biathlon #oslo #holmenkollen #update 📷: @nordicfocus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57845</a:t>
                      </a:r>
                    </a:p>
                  </a:txBody>
                  <a:tcPr/>
                </a:tc>
                <a:extLst>
                  <a:ext uri="{0D108BD9-81ED-4DB2-BD59-A6C34878D82A}">
                    <a16:rowId xmlns:a16="http://schemas.microsoft.com/office/drawing/2014/main" val="924548626"/>
                  </a:ext>
                </a:extLst>
              </a:tr>
            </a:tbl>
          </a:graphicData>
        </a:graphic>
      </p:graphicFrame>
      <p:sp>
        <p:nvSpPr>
          <p:cNvPr id="4" name="Text Placeholder 3">
            <a:extLst>
              <a:ext uri="{FF2B5EF4-FFF2-40B4-BE49-F238E27FC236}">
                <a16:creationId xmlns:a16="http://schemas.microsoft.com/office/drawing/2014/main" id="{71288B48-BD3D-4907-8603-CFACEA4A1A14}"/>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1771128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8C872-D324-4DE4-9C65-AEFC5CC0ECC3}"/>
              </a:ext>
            </a:extLst>
          </p:cNvPr>
          <p:cNvSpPr>
            <a:spLocks noGrp="1"/>
          </p:cNvSpPr>
          <p:nvPr>
            <p:ph type="title"/>
          </p:nvPr>
        </p:nvSpPr>
        <p:spPr/>
        <p:txBody>
          <a:bodyPr/>
          <a:lstStyle/>
          <a:p>
            <a:r>
              <a:rPr lang="en-US"/>
              <a:t>Instagram Posts Table with Fans | dsv_biathlon - 16 of 22</a:t>
            </a:r>
          </a:p>
        </p:txBody>
      </p:sp>
      <p:graphicFrame>
        <p:nvGraphicFramePr>
          <p:cNvPr id="5" name="Table Placeholder 4">
            <a:extLst>
              <a:ext uri="{FF2B5EF4-FFF2-40B4-BE49-F238E27FC236}">
                <a16:creationId xmlns:a16="http://schemas.microsoft.com/office/drawing/2014/main" id="{505F74B4-D540-4E6E-A0DD-E273DCCBB31E}"/>
              </a:ext>
            </a:extLst>
          </p:cNvPr>
          <p:cNvGraphicFramePr>
            <a:graphicFrameLocks noGrp="1"/>
          </p:cNvGraphicFramePr>
          <p:nvPr>
            <p:ph type="tbl" sz="quarter" idx="13"/>
            <p:extLst>
              <p:ext uri="{D42A27DB-BD31-4B8C-83A1-F6EECF244321}">
                <p14:modId xmlns:p14="http://schemas.microsoft.com/office/powerpoint/2010/main" val="2043031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30170978"/>
                    </a:ext>
                  </a:extLst>
                </a:gridCol>
                <a:gridCol w="576072">
                  <a:extLst>
                    <a:ext uri="{9D8B030D-6E8A-4147-A177-3AD203B41FA5}">
                      <a16:colId xmlns:a16="http://schemas.microsoft.com/office/drawing/2014/main" val="4048370932"/>
                    </a:ext>
                  </a:extLst>
                </a:gridCol>
                <a:gridCol w="576072">
                  <a:extLst>
                    <a:ext uri="{9D8B030D-6E8A-4147-A177-3AD203B41FA5}">
                      <a16:colId xmlns:a16="http://schemas.microsoft.com/office/drawing/2014/main" val="470713714"/>
                    </a:ext>
                  </a:extLst>
                </a:gridCol>
                <a:gridCol w="576072">
                  <a:extLst>
                    <a:ext uri="{9D8B030D-6E8A-4147-A177-3AD203B41FA5}">
                      <a16:colId xmlns:a16="http://schemas.microsoft.com/office/drawing/2014/main" val="1898132898"/>
                    </a:ext>
                  </a:extLst>
                </a:gridCol>
                <a:gridCol w="576072">
                  <a:extLst>
                    <a:ext uri="{9D8B030D-6E8A-4147-A177-3AD203B41FA5}">
                      <a16:colId xmlns:a16="http://schemas.microsoft.com/office/drawing/2014/main" val="1500537416"/>
                    </a:ext>
                  </a:extLst>
                </a:gridCol>
                <a:gridCol w="576072">
                  <a:extLst>
                    <a:ext uri="{9D8B030D-6E8A-4147-A177-3AD203B41FA5}">
                      <a16:colId xmlns:a16="http://schemas.microsoft.com/office/drawing/2014/main" val="2972164918"/>
                    </a:ext>
                  </a:extLst>
                </a:gridCol>
                <a:gridCol w="576072">
                  <a:extLst>
                    <a:ext uri="{9D8B030D-6E8A-4147-A177-3AD203B41FA5}">
                      <a16:colId xmlns:a16="http://schemas.microsoft.com/office/drawing/2014/main" val="2701426160"/>
                    </a:ext>
                  </a:extLst>
                </a:gridCol>
                <a:gridCol w="576072">
                  <a:extLst>
                    <a:ext uri="{9D8B030D-6E8A-4147-A177-3AD203B41FA5}">
                      <a16:colId xmlns:a16="http://schemas.microsoft.com/office/drawing/2014/main" val="3666725451"/>
                    </a:ext>
                  </a:extLst>
                </a:gridCol>
                <a:gridCol w="576072">
                  <a:extLst>
                    <a:ext uri="{9D8B030D-6E8A-4147-A177-3AD203B41FA5}">
                      <a16:colId xmlns:a16="http://schemas.microsoft.com/office/drawing/2014/main" val="3362343713"/>
                    </a:ext>
                  </a:extLst>
                </a:gridCol>
                <a:gridCol w="576072">
                  <a:extLst>
                    <a:ext uri="{9D8B030D-6E8A-4147-A177-3AD203B41FA5}">
                      <a16:colId xmlns:a16="http://schemas.microsoft.com/office/drawing/2014/main" val="2511781758"/>
                    </a:ext>
                  </a:extLst>
                </a:gridCol>
                <a:gridCol w="576072">
                  <a:extLst>
                    <a:ext uri="{9D8B030D-6E8A-4147-A177-3AD203B41FA5}">
                      <a16:colId xmlns:a16="http://schemas.microsoft.com/office/drawing/2014/main" val="646770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2559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- 2022-03-17 08:33:13</a:t>
                      </a:r>
                      <a:r>
                        <a:rPr kumimoji="0" lang="en-US" sz="1000" b="0" i="0" u="none" strike="noStrike" kern="1200" cap="none" spc="0" normalizeH="0" baseline="0" noProof="0">
                          <a:ln>
                            <a:noFill/>
                          </a:ln>
                          <a:solidFill>
                            <a:prstClr val="black"/>
                          </a:solidFill>
                          <a:effectLst/>
                          <a:uLnTx/>
                          <a:uFillTx/>
                          <a:latin typeface="+mn-lt"/>
                          <a:ea typeface="+mn-ea"/>
                          <a:cs typeface="+mn-cs"/>
                        </a:rPr>
                        <a:t>
 All smiles for the last round! 🤩🇳🇴 Wir freuen uns, wenn es morgen endlich losgeht. 💪 #SkiDeutschland #biathlon #oslo #finalpush #holmenkollen @romanrees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38298</a:t>
                      </a:r>
                    </a:p>
                  </a:txBody>
                  <a:tcPr/>
                </a:tc>
                <a:extLst>
                  <a:ext uri="{0D108BD9-81ED-4DB2-BD59-A6C34878D82A}">
                    <a16:rowId xmlns:a16="http://schemas.microsoft.com/office/drawing/2014/main" val="1023537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- 2022-03-16 13:49:16</a:t>
                      </a:r>
                      <a:r>
                        <a:rPr kumimoji="0" lang="en-US" sz="1000" b="0" i="0" u="none" strike="noStrike" kern="1200" cap="none" spc="0" normalizeH="0" baseline="0" noProof="0">
                          <a:ln>
                            <a:noFill/>
                          </a:ln>
                          <a:solidFill>
                            <a:prstClr val="black"/>
                          </a:solidFill>
                          <a:effectLst/>
                          <a:uLnTx/>
                          <a:uFillTx/>
                          <a:latin typeface="+mn-lt"/>
                          <a:ea typeface="+mn-ea"/>
                          <a:cs typeface="+mn-cs"/>
                        </a:rPr>
                        <a:t>
 Early end! 🏁 Nach einem positiven Corona-Test muss @vanessa_hinz_ die Saison leider vorzeitig beenden. Aufgrund der Kurzfristigkeit kann ihr Startplatz nicht nachbesetzt werden. Gute Besserung, Vanessa! 🍀 #SkiDeutschland #biathlon #covidupdate #oslo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69306</a:t>
                      </a:r>
                    </a:p>
                  </a:txBody>
                  <a:tcPr/>
                </a:tc>
                <a:extLst>
                  <a:ext uri="{0D108BD9-81ED-4DB2-BD59-A6C34878D82A}">
                    <a16:rowId xmlns:a16="http://schemas.microsoft.com/office/drawing/2014/main" val="2676354295"/>
                  </a:ext>
                </a:extLst>
              </a:tr>
            </a:tbl>
          </a:graphicData>
        </a:graphic>
      </p:graphicFrame>
      <p:sp>
        <p:nvSpPr>
          <p:cNvPr id="4" name="Text Placeholder 3">
            <a:extLst>
              <a:ext uri="{FF2B5EF4-FFF2-40B4-BE49-F238E27FC236}">
                <a16:creationId xmlns:a16="http://schemas.microsoft.com/office/drawing/2014/main" id="{EA40586E-5307-45D4-B713-8EAA1E78BC6A}"/>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2110536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39F8-6161-41D3-B5CF-6DB3981D89F1}"/>
              </a:ext>
            </a:extLst>
          </p:cNvPr>
          <p:cNvSpPr>
            <a:spLocks noGrp="1"/>
          </p:cNvSpPr>
          <p:nvPr>
            <p:ph type="title"/>
          </p:nvPr>
        </p:nvSpPr>
        <p:spPr/>
        <p:txBody>
          <a:bodyPr/>
          <a:lstStyle/>
          <a:p>
            <a:r>
              <a:rPr lang="en-US"/>
              <a:t>Instagram Posts Table with Fans | dsv_biathlon - 17 of 22</a:t>
            </a:r>
          </a:p>
        </p:txBody>
      </p:sp>
      <p:graphicFrame>
        <p:nvGraphicFramePr>
          <p:cNvPr id="5" name="Table Placeholder 4">
            <a:extLst>
              <a:ext uri="{FF2B5EF4-FFF2-40B4-BE49-F238E27FC236}">
                <a16:creationId xmlns:a16="http://schemas.microsoft.com/office/drawing/2014/main" id="{42442727-798A-4AFD-AF2F-0566B8A31015}"/>
              </a:ext>
            </a:extLst>
          </p:cNvPr>
          <p:cNvGraphicFramePr>
            <a:graphicFrameLocks noGrp="1"/>
          </p:cNvGraphicFramePr>
          <p:nvPr>
            <p:ph type="tbl" sz="quarter" idx="13"/>
            <p:extLst>
              <p:ext uri="{D42A27DB-BD31-4B8C-83A1-F6EECF244321}">
                <p14:modId xmlns:p14="http://schemas.microsoft.com/office/powerpoint/2010/main" val="3274457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36519974"/>
                    </a:ext>
                  </a:extLst>
                </a:gridCol>
                <a:gridCol w="576072">
                  <a:extLst>
                    <a:ext uri="{9D8B030D-6E8A-4147-A177-3AD203B41FA5}">
                      <a16:colId xmlns:a16="http://schemas.microsoft.com/office/drawing/2014/main" val="2010212956"/>
                    </a:ext>
                  </a:extLst>
                </a:gridCol>
                <a:gridCol w="576072">
                  <a:extLst>
                    <a:ext uri="{9D8B030D-6E8A-4147-A177-3AD203B41FA5}">
                      <a16:colId xmlns:a16="http://schemas.microsoft.com/office/drawing/2014/main" val="4109167380"/>
                    </a:ext>
                  </a:extLst>
                </a:gridCol>
                <a:gridCol w="576072">
                  <a:extLst>
                    <a:ext uri="{9D8B030D-6E8A-4147-A177-3AD203B41FA5}">
                      <a16:colId xmlns:a16="http://schemas.microsoft.com/office/drawing/2014/main" val="675437988"/>
                    </a:ext>
                  </a:extLst>
                </a:gridCol>
                <a:gridCol w="576072">
                  <a:extLst>
                    <a:ext uri="{9D8B030D-6E8A-4147-A177-3AD203B41FA5}">
                      <a16:colId xmlns:a16="http://schemas.microsoft.com/office/drawing/2014/main" val="1086455869"/>
                    </a:ext>
                  </a:extLst>
                </a:gridCol>
                <a:gridCol w="576072">
                  <a:extLst>
                    <a:ext uri="{9D8B030D-6E8A-4147-A177-3AD203B41FA5}">
                      <a16:colId xmlns:a16="http://schemas.microsoft.com/office/drawing/2014/main" val="2933185701"/>
                    </a:ext>
                  </a:extLst>
                </a:gridCol>
                <a:gridCol w="576072">
                  <a:extLst>
                    <a:ext uri="{9D8B030D-6E8A-4147-A177-3AD203B41FA5}">
                      <a16:colId xmlns:a16="http://schemas.microsoft.com/office/drawing/2014/main" val="2372982301"/>
                    </a:ext>
                  </a:extLst>
                </a:gridCol>
                <a:gridCol w="576072">
                  <a:extLst>
                    <a:ext uri="{9D8B030D-6E8A-4147-A177-3AD203B41FA5}">
                      <a16:colId xmlns:a16="http://schemas.microsoft.com/office/drawing/2014/main" val="1851116967"/>
                    </a:ext>
                  </a:extLst>
                </a:gridCol>
                <a:gridCol w="576072">
                  <a:extLst>
                    <a:ext uri="{9D8B030D-6E8A-4147-A177-3AD203B41FA5}">
                      <a16:colId xmlns:a16="http://schemas.microsoft.com/office/drawing/2014/main" val="1775568106"/>
                    </a:ext>
                  </a:extLst>
                </a:gridCol>
                <a:gridCol w="576072">
                  <a:extLst>
                    <a:ext uri="{9D8B030D-6E8A-4147-A177-3AD203B41FA5}">
                      <a16:colId xmlns:a16="http://schemas.microsoft.com/office/drawing/2014/main" val="677667304"/>
                    </a:ext>
                  </a:extLst>
                </a:gridCol>
                <a:gridCol w="576072">
                  <a:extLst>
                    <a:ext uri="{9D8B030D-6E8A-4147-A177-3AD203B41FA5}">
                      <a16:colId xmlns:a16="http://schemas.microsoft.com/office/drawing/2014/main" val="3820292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44503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- 2022-03-16 11:18:12</a:t>
                      </a:r>
                      <a:r>
                        <a:rPr kumimoji="0" lang="en-US" sz="1000" b="0" i="0" u="none" strike="noStrike" kern="1200" cap="none" spc="0" normalizeH="0" baseline="0" noProof="0">
                          <a:ln>
                            <a:noFill/>
                          </a:ln>
                          <a:solidFill>
                            <a:prstClr val="black"/>
                          </a:solidFill>
                          <a:effectLst/>
                          <a:uLnTx/>
                          <a:uFillTx/>
                          <a:latin typeface="+mn-lt"/>
                          <a:ea typeface="+mn-ea"/>
                          <a:cs typeface="+mn-cs"/>
                        </a:rPr>
                        <a:t>
 All for one and one for all! 🤝 Teamspirit ist, wenn die ganze Mannschaft nach jedem Einzelrennen bei der Flower Ceremony dabei ist. Auf dass wir auch beim Saisonfinale noch einmal solche Momente erleben dürfen! 🇳🇴🤞#SkiDeutschland #biathlon #oslo #teamworkmakesthedreamwork #allin #lastone @erik.lesser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60064</a:t>
                      </a:r>
                    </a:p>
                  </a:txBody>
                  <a:tcPr/>
                </a:tc>
                <a:extLst>
                  <a:ext uri="{0D108BD9-81ED-4DB2-BD59-A6C34878D82A}">
                    <a16:rowId xmlns:a16="http://schemas.microsoft.com/office/drawing/2014/main" val="3953618463"/>
                  </a:ext>
                </a:extLst>
              </a:tr>
            </a:tbl>
          </a:graphicData>
        </a:graphic>
      </p:graphicFrame>
      <p:sp>
        <p:nvSpPr>
          <p:cNvPr id="4" name="Text Placeholder 3">
            <a:extLst>
              <a:ext uri="{FF2B5EF4-FFF2-40B4-BE49-F238E27FC236}">
                <a16:creationId xmlns:a16="http://schemas.microsoft.com/office/drawing/2014/main" id="{65DAC6C5-B5CC-428A-97D9-B8313C8D5BA4}"/>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1546076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ABCA9-2195-4E62-B980-AFEC0A96F6B9}"/>
              </a:ext>
            </a:extLst>
          </p:cNvPr>
          <p:cNvSpPr>
            <a:spLocks noGrp="1"/>
          </p:cNvSpPr>
          <p:nvPr>
            <p:ph type="title"/>
          </p:nvPr>
        </p:nvSpPr>
        <p:spPr/>
        <p:txBody>
          <a:bodyPr/>
          <a:lstStyle/>
          <a:p>
            <a:r>
              <a:rPr lang="en-US"/>
              <a:t>Instagram Posts Table with Fans | dsv_biathlon - 18 of 22</a:t>
            </a:r>
          </a:p>
        </p:txBody>
      </p:sp>
      <p:graphicFrame>
        <p:nvGraphicFramePr>
          <p:cNvPr id="5" name="Table Placeholder 4">
            <a:extLst>
              <a:ext uri="{FF2B5EF4-FFF2-40B4-BE49-F238E27FC236}">
                <a16:creationId xmlns:a16="http://schemas.microsoft.com/office/drawing/2014/main" id="{4DDE7153-C13B-412A-BF9A-7882C1EE447C}"/>
              </a:ext>
            </a:extLst>
          </p:cNvPr>
          <p:cNvGraphicFramePr>
            <a:graphicFrameLocks noGrp="1"/>
          </p:cNvGraphicFramePr>
          <p:nvPr>
            <p:ph type="tbl" sz="quarter" idx="13"/>
            <p:extLst>
              <p:ext uri="{D42A27DB-BD31-4B8C-83A1-F6EECF244321}">
                <p14:modId xmlns:p14="http://schemas.microsoft.com/office/powerpoint/2010/main" val="3932419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59820853"/>
                    </a:ext>
                  </a:extLst>
                </a:gridCol>
                <a:gridCol w="576072">
                  <a:extLst>
                    <a:ext uri="{9D8B030D-6E8A-4147-A177-3AD203B41FA5}">
                      <a16:colId xmlns:a16="http://schemas.microsoft.com/office/drawing/2014/main" val="1053378038"/>
                    </a:ext>
                  </a:extLst>
                </a:gridCol>
                <a:gridCol w="576072">
                  <a:extLst>
                    <a:ext uri="{9D8B030D-6E8A-4147-A177-3AD203B41FA5}">
                      <a16:colId xmlns:a16="http://schemas.microsoft.com/office/drawing/2014/main" val="3841909482"/>
                    </a:ext>
                  </a:extLst>
                </a:gridCol>
                <a:gridCol w="576072">
                  <a:extLst>
                    <a:ext uri="{9D8B030D-6E8A-4147-A177-3AD203B41FA5}">
                      <a16:colId xmlns:a16="http://schemas.microsoft.com/office/drawing/2014/main" val="2177629626"/>
                    </a:ext>
                  </a:extLst>
                </a:gridCol>
                <a:gridCol w="576072">
                  <a:extLst>
                    <a:ext uri="{9D8B030D-6E8A-4147-A177-3AD203B41FA5}">
                      <a16:colId xmlns:a16="http://schemas.microsoft.com/office/drawing/2014/main" val="3654408202"/>
                    </a:ext>
                  </a:extLst>
                </a:gridCol>
                <a:gridCol w="576072">
                  <a:extLst>
                    <a:ext uri="{9D8B030D-6E8A-4147-A177-3AD203B41FA5}">
                      <a16:colId xmlns:a16="http://schemas.microsoft.com/office/drawing/2014/main" val="3568162780"/>
                    </a:ext>
                  </a:extLst>
                </a:gridCol>
                <a:gridCol w="576072">
                  <a:extLst>
                    <a:ext uri="{9D8B030D-6E8A-4147-A177-3AD203B41FA5}">
                      <a16:colId xmlns:a16="http://schemas.microsoft.com/office/drawing/2014/main" val="2111027088"/>
                    </a:ext>
                  </a:extLst>
                </a:gridCol>
                <a:gridCol w="576072">
                  <a:extLst>
                    <a:ext uri="{9D8B030D-6E8A-4147-A177-3AD203B41FA5}">
                      <a16:colId xmlns:a16="http://schemas.microsoft.com/office/drawing/2014/main" val="3167399315"/>
                    </a:ext>
                  </a:extLst>
                </a:gridCol>
                <a:gridCol w="576072">
                  <a:extLst>
                    <a:ext uri="{9D8B030D-6E8A-4147-A177-3AD203B41FA5}">
                      <a16:colId xmlns:a16="http://schemas.microsoft.com/office/drawing/2014/main" val="3416225755"/>
                    </a:ext>
                  </a:extLst>
                </a:gridCol>
                <a:gridCol w="576072">
                  <a:extLst>
                    <a:ext uri="{9D8B030D-6E8A-4147-A177-3AD203B41FA5}">
                      <a16:colId xmlns:a16="http://schemas.microsoft.com/office/drawing/2014/main" val="4081970155"/>
                    </a:ext>
                  </a:extLst>
                </a:gridCol>
                <a:gridCol w="576072">
                  <a:extLst>
                    <a:ext uri="{9D8B030D-6E8A-4147-A177-3AD203B41FA5}">
                      <a16:colId xmlns:a16="http://schemas.microsoft.com/office/drawing/2014/main" val="4044578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96549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- 2022-03-15 15:40:47</a:t>
                      </a:r>
                      <a:r>
                        <a:rPr kumimoji="0" lang="en-US" sz="1000" b="0" i="0" u="none" strike="noStrike" kern="1200" cap="none" spc="0" normalizeH="0" baseline="0" noProof="0">
                          <a:ln>
                            <a:noFill/>
                          </a:ln>
                          <a:solidFill>
                            <a:prstClr val="black"/>
                          </a:solidFill>
                          <a:effectLst/>
                          <a:uLnTx/>
                          <a:uFillTx/>
                          <a:latin typeface="+mn-lt"/>
                          <a:ea typeface="+mn-ea"/>
                          <a:cs typeface="+mn-cs"/>
                        </a:rPr>
                        <a:t>
 Time's almost up! ⏳ So schnell kann's gehen: Wir sind in Oslo für den letzten Weltcup der Saison. Freut euch noch ein letztes mal auf Sprint, Verfolgung und Massenstart. 🇳🇴#SkiDeutschland #biathlon #weltcup #oslo #finals #whataseason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75356</a:t>
                      </a:r>
                    </a:p>
                  </a:txBody>
                  <a:tcPr/>
                </a:tc>
                <a:extLst>
                  <a:ext uri="{0D108BD9-81ED-4DB2-BD59-A6C34878D82A}">
                    <a16:rowId xmlns:a16="http://schemas.microsoft.com/office/drawing/2014/main" val="545086921"/>
                  </a:ext>
                </a:extLst>
              </a:tr>
            </a:tbl>
          </a:graphicData>
        </a:graphic>
      </p:graphicFrame>
      <p:sp>
        <p:nvSpPr>
          <p:cNvPr id="4" name="Text Placeholder 3">
            <a:extLst>
              <a:ext uri="{FF2B5EF4-FFF2-40B4-BE49-F238E27FC236}">
                <a16:creationId xmlns:a16="http://schemas.microsoft.com/office/drawing/2014/main" id="{14094163-C082-48EA-ACB9-144F1EBB6BE2}"/>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1269041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2A8B1-0766-48CA-A3B5-538D5A7B5D84}"/>
              </a:ext>
            </a:extLst>
          </p:cNvPr>
          <p:cNvSpPr>
            <a:spLocks noGrp="1"/>
          </p:cNvSpPr>
          <p:nvPr>
            <p:ph type="title"/>
          </p:nvPr>
        </p:nvSpPr>
        <p:spPr/>
        <p:txBody>
          <a:bodyPr/>
          <a:lstStyle/>
          <a:p>
            <a:r>
              <a:rPr lang="en-US"/>
              <a:t>Instagram Posts Table with Fans | dsv_biathlon - 19 of 22</a:t>
            </a:r>
          </a:p>
        </p:txBody>
      </p:sp>
      <p:graphicFrame>
        <p:nvGraphicFramePr>
          <p:cNvPr id="5" name="Table Placeholder 4">
            <a:extLst>
              <a:ext uri="{FF2B5EF4-FFF2-40B4-BE49-F238E27FC236}">
                <a16:creationId xmlns:a16="http://schemas.microsoft.com/office/drawing/2014/main" id="{FDA18166-F4EE-4811-97A9-4C570AACE065}"/>
              </a:ext>
            </a:extLst>
          </p:cNvPr>
          <p:cNvGraphicFramePr>
            <a:graphicFrameLocks noGrp="1"/>
          </p:cNvGraphicFramePr>
          <p:nvPr>
            <p:ph type="tbl" sz="quarter" idx="13"/>
            <p:extLst>
              <p:ext uri="{D42A27DB-BD31-4B8C-83A1-F6EECF244321}">
                <p14:modId xmlns:p14="http://schemas.microsoft.com/office/powerpoint/2010/main" val="2174343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89274712"/>
                    </a:ext>
                  </a:extLst>
                </a:gridCol>
                <a:gridCol w="576072">
                  <a:extLst>
                    <a:ext uri="{9D8B030D-6E8A-4147-A177-3AD203B41FA5}">
                      <a16:colId xmlns:a16="http://schemas.microsoft.com/office/drawing/2014/main" val="1691758140"/>
                    </a:ext>
                  </a:extLst>
                </a:gridCol>
                <a:gridCol w="576072">
                  <a:extLst>
                    <a:ext uri="{9D8B030D-6E8A-4147-A177-3AD203B41FA5}">
                      <a16:colId xmlns:a16="http://schemas.microsoft.com/office/drawing/2014/main" val="4066443688"/>
                    </a:ext>
                  </a:extLst>
                </a:gridCol>
                <a:gridCol w="576072">
                  <a:extLst>
                    <a:ext uri="{9D8B030D-6E8A-4147-A177-3AD203B41FA5}">
                      <a16:colId xmlns:a16="http://schemas.microsoft.com/office/drawing/2014/main" val="4260311182"/>
                    </a:ext>
                  </a:extLst>
                </a:gridCol>
                <a:gridCol w="576072">
                  <a:extLst>
                    <a:ext uri="{9D8B030D-6E8A-4147-A177-3AD203B41FA5}">
                      <a16:colId xmlns:a16="http://schemas.microsoft.com/office/drawing/2014/main" val="2151727845"/>
                    </a:ext>
                  </a:extLst>
                </a:gridCol>
                <a:gridCol w="576072">
                  <a:extLst>
                    <a:ext uri="{9D8B030D-6E8A-4147-A177-3AD203B41FA5}">
                      <a16:colId xmlns:a16="http://schemas.microsoft.com/office/drawing/2014/main" val="2243135257"/>
                    </a:ext>
                  </a:extLst>
                </a:gridCol>
                <a:gridCol w="576072">
                  <a:extLst>
                    <a:ext uri="{9D8B030D-6E8A-4147-A177-3AD203B41FA5}">
                      <a16:colId xmlns:a16="http://schemas.microsoft.com/office/drawing/2014/main" val="831220589"/>
                    </a:ext>
                  </a:extLst>
                </a:gridCol>
                <a:gridCol w="576072">
                  <a:extLst>
                    <a:ext uri="{9D8B030D-6E8A-4147-A177-3AD203B41FA5}">
                      <a16:colId xmlns:a16="http://schemas.microsoft.com/office/drawing/2014/main" val="3373689833"/>
                    </a:ext>
                  </a:extLst>
                </a:gridCol>
                <a:gridCol w="576072">
                  <a:extLst>
                    <a:ext uri="{9D8B030D-6E8A-4147-A177-3AD203B41FA5}">
                      <a16:colId xmlns:a16="http://schemas.microsoft.com/office/drawing/2014/main" val="3364697458"/>
                    </a:ext>
                  </a:extLst>
                </a:gridCol>
                <a:gridCol w="576072">
                  <a:extLst>
                    <a:ext uri="{9D8B030D-6E8A-4147-A177-3AD203B41FA5}">
                      <a16:colId xmlns:a16="http://schemas.microsoft.com/office/drawing/2014/main" val="1197131397"/>
                    </a:ext>
                  </a:extLst>
                </a:gridCol>
                <a:gridCol w="576072">
                  <a:extLst>
                    <a:ext uri="{9D8B030D-6E8A-4147-A177-3AD203B41FA5}">
                      <a16:colId xmlns:a16="http://schemas.microsoft.com/office/drawing/2014/main" val="2732810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73918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- 2022-03-14 18:29:31</a:t>
                      </a:r>
                      <a:r>
                        <a:rPr kumimoji="0" lang="en-US" sz="1000" b="0" i="0" u="none" strike="noStrike" kern="1200" cap="none" spc="0" normalizeH="0" baseline="0" noProof="0">
                          <a:ln>
                            <a:noFill/>
                          </a:ln>
                          <a:solidFill>
                            <a:prstClr val="black"/>
                          </a:solidFill>
                          <a:effectLst/>
                          <a:uLnTx/>
                          <a:uFillTx/>
                          <a:latin typeface="+mn-lt"/>
                          <a:ea typeface="+mn-ea"/>
                          <a:cs typeface="+mn-cs"/>
                        </a:rPr>
                        <a:t>
 Trainer-Perspektive 🔎🧐🤩
Jetzt lassen wir mal die Trainer des #DKBKaderMitPerspektive zu Wort kommen und ein erstes Fazit zur Saison abgeben. 
#SkiDeutschland #DKBKaderMitPerspektive #geldverbesserer #coach #seasonending #medals 
Einfach mal die Perspektive ändern - @dkb.de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29004</a:t>
                      </a:r>
                    </a:p>
                  </a:txBody>
                  <a:tcPr/>
                </a:tc>
                <a:extLst>
                  <a:ext uri="{0D108BD9-81ED-4DB2-BD59-A6C34878D82A}">
                    <a16:rowId xmlns:a16="http://schemas.microsoft.com/office/drawing/2014/main" val="1757102565"/>
                  </a:ext>
                </a:extLst>
              </a:tr>
            </a:tbl>
          </a:graphicData>
        </a:graphic>
      </p:graphicFrame>
      <p:sp>
        <p:nvSpPr>
          <p:cNvPr id="4" name="Text Placeholder 3">
            <a:extLst>
              <a:ext uri="{FF2B5EF4-FFF2-40B4-BE49-F238E27FC236}">
                <a16:creationId xmlns:a16="http://schemas.microsoft.com/office/drawing/2014/main" id="{4316DD56-C88A-4165-9B2B-9604E5690049}"/>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13070334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42503-6EDC-44F8-B56D-575CD269FE40}"/>
              </a:ext>
            </a:extLst>
          </p:cNvPr>
          <p:cNvSpPr>
            <a:spLocks noGrp="1"/>
          </p:cNvSpPr>
          <p:nvPr>
            <p:ph type="title"/>
          </p:nvPr>
        </p:nvSpPr>
        <p:spPr/>
        <p:txBody>
          <a:bodyPr/>
          <a:lstStyle/>
          <a:p>
            <a:r>
              <a:rPr lang="en-US"/>
              <a:t>Instagram Posts Table with Fans | dsv_biathlon - 20 of 22</a:t>
            </a:r>
          </a:p>
        </p:txBody>
      </p:sp>
      <p:graphicFrame>
        <p:nvGraphicFramePr>
          <p:cNvPr id="5" name="Table Placeholder 4">
            <a:extLst>
              <a:ext uri="{FF2B5EF4-FFF2-40B4-BE49-F238E27FC236}">
                <a16:creationId xmlns:a16="http://schemas.microsoft.com/office/drawing/2014/main" id="{332C6F9B-1172-4FC2-887F-2A9D612DE3DE}"/>
              </a:ext>
            </a:extLst>
          </p:cNvPr>
          <p:cNvGraphicFramePr>
            <a:graphicFrameLocks noGrp="1"/>
          </p:cNvGraphicFramePr>
          <p:nvPr>
            <p:ph type="tbl" sz="quarter" idx="13"/>
            <p:extLst>
              <p:ext uri="{D42A27DB-BD31-4B8C-83A1-F6EECF244321}">
                <p14:modId xmlns:p14="http://schemas.microsoft.com/office/powerpoint/2010/main" val="92349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47194255"/>
                    </a:ext>
                  </a:extLst>
                </a:gridCol>
                <a:gridCol w="576072">
                  <a:extLst>
                    <a:ext uri="{9D8B030D-6E8A-4147-A177-3AD203B41FA5}">
                      <a16:colId xmlns:a16="http://schemas.microsoft.com/office/drawing/2014/main" val="90804447"/>
                    </a:ext>
                  </a:extLst>
                </a:gridCol>
                <a:gridCol w="576072">
                  <a:extLst>
                    <a:ext uri="{9D8B030D-6E8A-4147-A177-3AD203B41FA5}">
                      <a16:colId xmlns:a16="http://schemas.microsoft.com/office/drawing/2014/main" val="3090293575"/>
                    </a:ext>
                  </a:extLst>
                </a:gridCol>
                <a:gridCol w="576072">
                  <a:extLst>
                    <a:ext uri="{9D8B030D-6E8A-4147-A177-3AD203B41FA5}">
                      <a16:colId xmlns:a16="http://schemas.microsoft.com/office/drawing/2014/main" val="3640174013"/>
                    </a:ext>
                  </a:extLst>
                </a:gridCol>
                <a:gridCol w="576072">
                  <a:extLst>
                    <a:ext uri="{9D8B030D-6E8A-4147-A177-3AD203B41FA5}">
                      <a16:colId xmlns:a16="http://schemas.microsoft.com/office/drawing/2014/main" val="4029284600"/>
                    </a:ext>
                  </a:extLst>
                </a:gridCol>
                <a:gridCol w="576072">
                  <a:extLst>
                    <a:ext uri="{9D8B030D-6E8A-4147-A177-3AD203B41FA5}">
                      <a16:colId xmlns:a16="http://schemas.microsoft.com/office/drawing/2014/main" val="627839165"/>
                    </a:ext>
                  </a:extLst>
                </a:gridCol>
                <a:gridCol w="576072">
                  <a:extLst>
                    <a:ext uri="{9D8B030D-6E8A-4147-A177-3AD203B41FA5}">
                      <a16:colId xmlns:a16="http://schemas.microsoft.com/office/drawing/2014/main" val="915011251"/>
                    </a:ext>
                  </a:extLst>
                </a:gridCol>
                <a:gridCol w="576072">
                  <a:extLst>
                    <a:ext uri="{9D8B030D-6E8A-4147-A177-3AD203B41FA5}">
                      <a16:colId xmlns:a16="http://schemas.microsoft.com/office/drawing/2014/main" val="1814562227"/>
                    </a:ext>
                  </a:extLst>
                </a:gridCol>
                <a:gridCol w="576072">
                  <a:extLst>
                    <a:ext uri="{9D8B030D-6E8A-4147-A177-3AD203B41FA5}">
                      <a16:colId xmlns:a16="http://schemas.microsoft.com/office/drawing/2014/main" val="1390539812"/>
                    </a:ext>
                  </a:extLst>
                </a:gridCol>
                <a:gridCol w="576072">
                  <a:extLst>
                    <a:ext uri="{9D8B030D-6E8A-4147-A177-3AD203B41FA5}">
                      <a16:colId xmlns:a16="http://schemas.microsoft.com/office/drawing/2014/main" val="3773644090"/>
                    </a:ext>
                  </a:extLst>
                </a:gridCol>
                <a:gridCol w="576072">
                  <a:extLst>
                    <a:ext uri="{9D8B030D-6E8A-4147-A177-3AD203B41FA5}">
                      <a16:colId xmlns:a16="http://schemas.microsoft.com/office/drawing/2014/main" val="3906917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8936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- 2022-03-14 09:53:22</a:t>
                      </a:r>
                      <a:r>
                        <a:rPr kumimoji="0" lang="en-US" sz="1000" b="0" i="0" u="none" strike="noStrike" kern="1200" cap="none" spc="0" normalizeH="0" baseline="0" noProof="0">
                          <a:ln>
                            <a:noFill/>
                          </a:ln>
                          <a:solidFill>
                            <a:prstClr val="black"/>
                          </a:solidFill>
                          <a:effectLst/>
                          <a:uLnTx/>
                          <a:uFillTx/>
                          <a:latin typeface="+mn-lt"/>
                          <a:ea typeface="+mn-ea"/>
                          <a:cs typeface="+mn-cs"/>
                        </a:rPr>
                        <a:t>
 Can´t get enough of this weekend! 💭✨ Ein spitzenmäßiger Weltcup mit insgesamt 4️⃣ Podestplätzen geht für uns zu Ende. Da blicken wir gerne nochmal zurück. Was ist euer Otepää-Highlight? 🇪🇪👇 #SkiDeutschland #biathlon #worldcup #podium #highlight #recap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29524</a:t>
                      </a:r>
                    </a:p>
                  </a:txBody>
                  <a:tcPr/>
                </a:tc>
                <a:extLst>
                  <a:ext uri="{0D108BD9-81ED-4DB2-BD59-A6C34878D82A}">
                    <a16:rowId xmlns:a16="http://schemas.microsoft.com/office/drawing/2014/main" val="214273212"/>
                  </a:ext>
                </a:extLst>
              </a:tr>
            </a:tbl>
          </a:graphicData>
        </a:graphic>
      </p:graphicFrame>
      <p:sp>
        <p:nvSpPr>
          <p:cNvPr id="4" name="Text Placeholder 3">
            <a:extLst>
              <a:ext uri="{FF2B5EF4-FFF2-40B4-BE49-F238E27FC236}">
                <a16:creationId xmlns:a16="http://schemas.microsoft.com/office/drawing/2014/main" id="{734FE5F9-2B19-4FE8-96F7-B9AF24BAEC0C}"/>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1968789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A0B60-3A59-4A92-92DA-79B3944CF6BB}"/>
              </a:ext>
            </a:extLst>
          </p:cNvPr>
          <p:cNvSpPr>
            <a:spLocks noGrp="1"/>
          </p:cNvSpPr>
          <p:nvPr>
            <p:ph type="title"/>
          </p:nvPr>
        </p:nvSpPr>
        <p:spPr/>
        <p:txBody>
          <a:bodyPr/>
          <a:lstStyle/>
          <a:p>
            <a:r>
              <a:rPr lang="en-US"/>
              <a:t>Instagram Posts Table with Fans | dsv_biathlon - 21 of 22</a:t>
            </a:r>
          </a:p>
        </p:txBody>
      </p:sp>
      <p:graphicFrame>
        <p:nvGraphicFramePr>
          <p:cNvPr id="5" name="Table Placeholder 4">
            <a:extLst>
              <a:ext uri="{FF2B5EF4-FFF2-40B4-BE49-F238E27FC236}">
                <a16:creationId xmlns:a16="http://schemas.microsoft.com/office/drawing/2014/main" id="{F434B62E-E415-46CE-9972-2C2656F7FCF7}"/>
              </a:ext>
            </a:extLst>
          </p:cNvPr>
          <p:cNvGraphicFramePr>
            <a:graphicFrameLocks noGrp="1"/>
          </p:cNvGraphicFramePr>
          <p:nvPr>
            <p:ph type="tbl" sz="quarter" idx="13"/>
            <p:extLst>
              <p:ext uri="{D42A27DB-BD31-4B8C-83A1-F6EECF244321}">
                <p14:modId xmlns:p14="http://schemas.microsoft.com/office/powerpoint/2010/main" val="3585697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49264191"/>
                    </a:ext>
                  </a:extLst>
                </a:gridCol>
                <a:gridCol w="576072">
                  <a:extLst>
                    <a:ext uri="{9D8B030D-6E8A-4147-A177-3AD203B41FA5}">
                      <a16:colId xmlns:a16="http://schemas.microsoft.com/office/drawing/2014/main" val="2409287864"/>
                    </a:ext>
                  </a:extLst>
                </a:gridCol>
                <a:gridCol w="576072">
                  <a:extLst>
                    <a:ext uri="{9D8B030D-6E8A-4147-A177-3AD203B41FA5}">
                      <a16:colId xmlns:a16="http://schemas.microsoft.com/office/drawing/2014/main" val="320589759"/>
                    </a:ext>
                  </a:extLst>
                </a:gridCol>
                <a:gridCol w="576072">
                  <a:extLst>
                    <a:ext uri="{9D8B030D-6E8A-4147-A177-3AD203B41FA5}">
                      <a16:colId xmlns:a16="http://schemas.microsoft.com/office/drawing/2014/main" val="2834694901"/>
                    </a:ext>
                  </a:extLst>
                </a:gridCol>
                <a:gridCol w="576072">
                  <a:extLst>
                    <a:ext uri="{9D8B030D-6E8A-4147-A177-3AD203B41FA5}">
                      <a16:colId xmlns:a16="http://schemas.microsoft.com/office/drawing/2014/main" val="1762737967"/>
                    </a:ext>
                  </a:extLst>
                </a:gridCol>
                <a:gridCol w="576072">
                  <a:extLst>
                    <a:ext uri="{9D8B030D-6E8A-4147-A177-3AD203B41FA5}">
                      <a16:colId xmlns:a16="http://schemas.microsoft.com/office/drawing/2014/main" val="1621289732"/>
                    </a:ext>
                  </a:extLst>
                </a:gridCol>
                <a:gridCol w="576072">
                  <a:extLst>
                    <a:ext uri="{9D8B030D-6E8A-4147-A177-3AD203B41FA5}">
                      <a16:colId xmlns:a16="http://schemas.microsoft.com/office/drawing/2014/main" val="3819584173"/>
                    </a:ext>
                  </a:extLst>
                </a:gridCol>
                <a:gridCol w="576072">
                  <a:extLst>
                    <a:ext uri="{9D8B030D-6E8A-4147-A177-3AD203B41FA5}">
                      <a16:colId xmlns:a16="http://schemas.microsoft.com/office/drawing/2014/main" val="3185611001"/>
                    </a:ext>
                  </a:extLst>
                </a:gridCol>
                <a:gridCol w="576072">
                  <a:extLst>
                    <a:ext uri="{9D8B030D-6E8A-4147-A177-3AD203B41FA5}">
                      <a16:colId xmlns:a16="http://schemas.microsoft.com/office/drawing/2014/main" val="2824394586"/>
                    </a:ext>
                  </a:extLst>
                </a:gridCol>
                <a:gridCol w="576072">
                  <a:extLst>
                    <a:ext uri="{9D8B030D-6E8A-4147-A177-3AD203B41FA5}">
                      <a16:colId xmlns:a16="http://schemas.microsoft.com/office/drawing/2014/main" val="924919415"/>
                    </a:ext>
                  </a:extLst>
                </a:gridCol>
                <a:gridCol w="576072">
                  <a:extLst>
                    <a:ext uri="{9D8B030D-6E8A-4147-A177-3AD203B41FA5}">
                      <a16:colId xmlns:a16="http://schemas.microsoft.com/office/drawing/2014/main" val="431239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855863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- 2022-03-14 06:04:49</a:t>
                      </a:r>
                      <a:r>
                        <a:rPr kumimoji="0" lang="en-US" sz="1000" b="0" i="0" u="none" strike="noStrike" kern="1200" cap="none" spc="0" normalizeH="0" baseline="0" noProof="0">
                          <a:ln>
                            <a:noFill/>
                          </a:ln>
                          <a:solidFill>
                            <a:prstClr val="black"/>
                          </a:solidFill>
                          <a:effectLst/>
                          <a:uLnTx/>
                          <a:uFillTx/>
                          <a:latin typeface="+mn-lt"/>
                          <a:ea typeface="+mn-ea"/>
                          <a:cs typeface="+mn-cs"/>
                        </a:rPr>
                        <a:t>
 Better together! 🥈💪🏼🤩
Beim Saisonfinale in Ridnaun läuft unsere Mixed-Staffel rund um @hannakebinger und @johannesdonhauser vom #DKBKaderMitPerspektive sowie @marion.wiesensarter und @hoernle__ zum starken zweiten Platz. Saisonabschluss nach Maß 🤩🙌🏻 
#SkiDeutschland #DKBKaderMitPerspektive #geldverbesserer #teamwork #relay #seasonending 
Einfach mal die Perspektive ändern! - @dkb.de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30839</a:t>
                      </a:r>
                    </a:p>
                  </a:txBody>
                  <a:tcPr/>
                </a:tc>
                <a:extLst>
                  <a:ext uri="{0D108BD9-81ED-4DB2-BD59-A6C34878D82A}">
                    <a16:rowId xmlns:a16="http://schemas.microsoft.com/office/drawing/2014/main" val="2613341151"/>
                  </a:ext>
                </a:extLst>
              </a:tr>
            </a:tbl>
          </a:graphicData>
        </a:graphic>
      </p:graphicFrame>
      <p:sp>
        <p:nvSpPr>
          <p:cNvPr id="4" name="Text Placeholder 3">
            <a:extLst>
              <a:ext uri="{FF2B5EF4-FFF2-40B4-BE49-F238E27FC236}">
                <a16:creationId xmlns:a16="http://schemas.microsoft.com/office/drawing/2014/main" id="{7ED42F30-5E74-4E74-95C5-B9A89249CE3A}"/>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15423726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602BE-1B12-4EB4-AD4C-BB87F869B3A6}"/>
              </a:ext>
            </a:extLst>
          </p:cNvPr>
          <p:cNvSpPr>
            <a:spLocks noGrp="1"/>
          </p:cNvSpPr>
          <p:nvPr>
            <p:ph type="title"/>
          </p:nvPr>
        </p:nvSpPr>
        <p:spPr/>
        <p:txBody>
          <a:bodyPr/>
          <a:lstStyle/>
          <a:p>
            <a:r>
              <a:rPr lang="en-US"/>
              <a:t>Instagram Posts Table with Fans | dsv_biathlon - 22 of 22</a:t>
            </a:r>
          </a:p>
        </p:txBody>
      </p:sp>
      <p:graphicFrame>
        <p:nvGraphicFramePr>
          <p:cNvPr id="5" name="Table Placeholder 4">
            <a:extLst>
              <a:ext uri="{FF2B5EF4-FFF2-40B4-BE49-F238E27FC236}">
                <a16:creationId xmlns:a16="http://schemas.microsoft.com/office/drawing/2014/main" id="{EC17D85F-EAD8-4D71-B4E3-A17AFDA3741F}"/>
              </a:ext>
            </a:extLst>
          </p:cNvPr>
          <p:cNvGraphicFramePr>
            <a:graphicFrameLocks noGrp="1"/>
          </p:cNvGraphicFramePr>
          <p:nvPr>
            <p:ph type="tbl" sz="quarter" idx="13"/>
            <p:extLst>
              <p:ext uri="{D42A27DB-BD31-4B8C-83A1-F6EECF244321}">
                <p14:modId xmlns:p14="http://schemas.microsoft.com/office/powerpoint/2010/main" val="914531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15547723"/>
                    </a:ext>
                  </a:extLst>
                </a:gridCol>
                <a:gridCol w="576072">
                  <a:extLst>
                    <a:ext uri="{9D8B030D-6E8A-4147-A177-3AD203B41FA5}">
                      <a16:colId xmlns:a16="http://schemas.microsoft.com/office/drawing/2014/main" val="2605903011"/>
                    </a:ext>
                  </a:extLst>
                </a:gridCol>
                <a:gridCol w="576072">
                  <a:extLst>
                    <a:ext uri="{9D8B030D-6E8A-4147-A177-3AD203B41FA5}">
                      <a16:colId xmlns:a16="http://schemas.microsoft.com/office/drawing/2014/main" val="3586968343"/>
                    </a:ext>
                  </a:extLst>
                </a:gridCol>
                <a:gridCol w="576072">
                  <a:extLst>
                    <a:ext uri="{9D8B030D-6E8A-4147-A177-3AD203B41FA5}">
                      <a16:colId xmlns:a16="http://schemas.microsoft.com/office/drawing/2014/main" val="2328150786"/>
                    </a:ext>
                  </a:extLst>
                </a:gridCol>
                <a:gridCol w="576072">
                  <a:extLst>
                    <a:ext uri="{9D8B030D-6E8A-4147-A177-3AD203B41FA5}">
                      <a16:colId xmlns:a16="http://schemas.microsoft.com/office/drawing/2014/main" val="1181399098"/>
                    </a:ext>
                  </a:extLst>
                </a:gridCol>
                <a:gridCol w="576072">
                  <a:extLst>
                    <a:ext uri="{9D8B030D-6E8A-4147-A177-3AD203B41FA5}">
                      <a16:colId xmlns:a16="http://schemas.microsoft.com/office/drawing/2014/main" val="3255175985"/>
                    </a:ext>
                  </a:extLst>
                </a:gridCol>
                <a:gridCol w="576072">
                  <a:extLst>
                    <a:ext uri="{9D8B030D-6E8A-4147-A177-3AD203B41FA5}">
                      <a16:colId xmlns:a16="http://schemas.microsoft.com/office/drawing/2014/main" val="2617471689"/>
                    </a:ext>
                  </a:extLst>
                </a:gridCol>
                <a:gridCol w="576072">
                  <a:extLst>
                    <a:ext uri="{9D8B030D-6E8A-4147-A177-3AD203B41FA5}">
                      <a16:colId xmlns:a16="http://schemas.microsoft.com/office/drawing/2014/main" val="624781114"/>
                    </a:ext>
                  </a:extLst>
                </a:gridCol>
                <a:gridCol w="576072">
                  <a:extLst>
                    <a:ext uri="{9D8B030D-6E8A-4147-A177-3AD203B41FA5}">
                      <a16:colId xmlns:a16="http://schemas.microsoft.com/office/drawing/2014/main" val="2412110297"/>
                    </a:ext>
                  </a:extLst>
                </a:gridCol>
                <a:gridCol w="576072">
                  <a:extLst>
                    <a:ext uri="{9D8B030D-6E8A-4147-A177-3AD203B41FA5}">
                      <a16:colId xmlns:a16="http://schemas.microsoft.com/office/drawing/2014/main" val="473812086"/>
                    </a:ext>
                  </a:extLst>
                </a:gridCol>
                <a:gridCol w="576072">
                  <a:extLst>
                    <a:ext uri="{9D8B030D-6E8A-4147-A177-3AD203B41FA5}">
                      <a16:colId xmlns:a16="http://schemas.microsoft.com/office/drawing/2014/main" val="4135854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82147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- 2022-03-13 17:26:11</a:t>
                      </a:r>
                      <a:r>
                        <a:rPr kumimoji="0" lang="en-US" sz="1000" b="0" i="0" u="none" strike="noStrike" kern="1200" cap="none" spc="0" normalizeH="0" baseline="0" noProof="0">
                          <a:ln>
                            <a:noFill/>
                          </a:ln>
                          <a:solidFill>
                            <a:prstClr val="black"/>
                          </a:solidFill>
                          <a:effectLst/>
                          <a:uLnTx/>
                          <a:uFillTx/>
                          <a:latin typeface="+mn-lt"/>
                          <a:ea typeface="+mn-ea"/>
                          <a:cs typeface="+mn-cs"/>
                        </a:rPr>
                        <a:t>
 Last but not least 🥇🤩! 
@annaweidel vom #DKBKaderMitPerspektive erobert zusammen mit dem 🐻 starken @marco_gross_biathlon den Sieg in der Single-Mixed-Staffel des IBU-Cups in Ridnaun! So kann man die Saison ausklingen lassen! Gratulation! 😍🙏🏻
#SkiDeutschland #geldverbesserer #DKBKaderMitPerspektive #staffel #winwin #seasonend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42970</a:t>
                      </a:r>
                    </a:p>
                  </a:txBody>
                  <a:tcPr/>
                </a:tc>
                <a:extLst>
                  <a:ext uri="{0D108BD9-81ED-4DB2-BD59-A6C34878D82A}">
                    <a16:rowId xmlns:a16="http://schemas.microsoft.com/office/drawing/2014/main" val="538418520"/>
                  </a:ext>
                </a:extLst>
              </a:tr>
            </a:tbl>
          </a:graphicData>
        </a:graphic>
      </p:graphicFrame>
      <p:sp>
        <p:nvSpPr>
          <p:cNvPr id="4" name="Text Placeholder 3">
            <a:extLst>
              <a:ext uri="{FF2B5EF4-FFF2-40B4-BE49-F238E27FC236}">
                <a16:creationId xmlns:a16="http://schemas.microsoft.com/office/drawing/2014/main" id="{AFCCC065-427D-4516-A2DE-F398FAAAADC3}"/>
              </a:ext>
            </a:extLst>
          </p:cNvPr>
          <p:cNvSpPr>
            <a:spLocks noGrp="1"/>
          </p:cNvSpPr>
          <p:nvPr>
            <p:ph type="body" sz="quarter" idx="14"/>
          </p:nvPr>
        </p:nvSpPr>
        <p:spPr/>
        <p:txBody>
          <a:bodyPr/>
          <a:lstStyle/>
          <a:p>
            <a:r>
              <a:rPr lang="en-US"/>
              <a:t>11/23/2021 - 03/20/2022</a:t>
            </a:r>
          </a:p>
        </p:txBody>
      </p:sp>
    </p:spTree>
    <p:extLst>
      <p:ext uri="{BB962C8B-B14F-4D97-AF65-F5344CB8AC3E}">
        <p14:creationId xmlns:p14="http://schemas.microsoft.com/office/powerpoint/2010/main" val="4014453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1550</Words>
  <Application>Microsoft Office PowerPoint</Application>
  <PresentationFormat>On-screen Show (4:3)</PresentationFormat>
  <Paragraphs>561</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Instagram Posts Table with Fans | dsv_biathlon - 1 of 22</vt:lpstr>
      <vt:lpstr>Instagram Posts Table with Fans | dsv_biathlon - 2 of 22</vt:lpstr>
      <vt:lpstr>Instagram Posts Table with Fans | dsv_biathlon - 3 of 22</vt:lpstr>
      <vt:lpstr>Instagram Posts Table with Fans | dsv_biathlon - 4 of 22</vt:lpstr>
      <vt:lpstr>Instagram Posts Table with Fans | dsv_biathlon - 5 of 22</vt:lpstr>
      <vt:lpstr>Instagram Posts Table with Fans | dsv_biathlon - 6 of 22</vt:lpstr>
      <vt:lpstr>Instagram Posts Table with Fans | dsv_biathlon - 7 of 22</vt:lpstr>
      <vt:lpstr>Instagram Posts Table with Fans | dsv_biathlon - 8 of 22</vt:lpstr>
      <vt:lpstr>Instagram Posts Table with Fans | dsv_biathlon - 9 of 22</vt:lpstr>
      <vt:lpstr>Instagram Posts Table with Fans | dsv_biathlon - 10 of 22</vt:lpstr>
      <vt:lpstr>Instagram Posts Table with Fans | dsv_biathlon - 11 of 22</vt:lpstr>
      <vt:lpstr>Instagram Posts Table with Fans | dsv_biathlon - 12 of 22</vt:lpstr>
      <vt:lpstr>Instagram Posts Table with Fans | dsv_biathlon - 13 of 22</vt:lpstr>
      <vt:lpstr>Instagram Posts Table with Fans | dsv_biathlon - 14 of 22</vt:lpstr>
      <vt:lpstr>Instagram Posts Table with Fans | dsv_biathlon - 15 of 22</vt:lpstr>
      <vt:lpstr>Instagram Posts Table with Fans | dsv_biathlon - 16 of 22</vt:lpstr>
      <vt:lpstr>Instagram Posts Table with Fans | dsv_biathlon - 17 of 22</vt:lpstr>
      <vt:lpstr>Instagram Posts Table with Fans | dsv_biathlon - 18 of 22</vt:lpstr>
      <vt:lpstr>Instagram Posts Table with Fans | dsv_biathlon - 19 of 22</vt:lpstr>
      <vt:lpstr>Instagram Posts Table with Fans | dsv_biathlon - 20 of 22</vt:lpstr>
      <vt:lpstr>Instagram Posts Table with Fans | dsv_biathlon - 21 of 22</vt:lpstr>
      <vt:lpstr>Instagram Posts Table with Fans | dsv_biathlon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with Fans | dsv_biathlon - 1 of 22</dc:title>
  <dc:creator>Administrator</dc:creator>
  <cp:lastModifiedBy>Administrator</cp:lastModifiedBy>
  <cp:revision>1</cp:revision>
  <dcterms:created xsi:type="dcterms:W3CDTF">2022-05-30T13:42:42Z</dcterms:created>
  <dcterms:modified xsi:type="dcterms:W3CDTF">2022-05-30T13:45:42Z</dcterms:modified>
</cp:coreProperties>
</file>