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86042-A889-4F41-BE96-5B7AF98A293A}"/>
              </a:ext>
            </a:extLst>
          </p:cNvPr>
          <p:cNvSpPr>
            <a:spLocks noGrp="1"/>
          </p:cNvSpPr>
          <p:nvPr>
            <p:ph type="title"/>
          </p:nvPr>
        </p:nvSpPr>
        <p:spPr/>
        <p:txBody>
          <a:bodyPr/>
          <a:lstStyle/>
          <a:p>
            <a:r>
              <a:rPr lang="en-US"/>
              <a:t>Twitter Own and Retweeted Tweets Table | BMW Welt - 1 of 19</a:t>
            </a:r>
          </a:p>
        </p:txBody>
      </p:sp>
      <p:graphicFrame>
        <p:nvGraphicFramePr>
          <p:cNvPr id="5" name="Table Placeholder 4">
            <a:extLst>
              <a:ext uri="{FF2B5EF4-FFF2-40B4-BE49-F238E27FC236}">
                <a16:creationId xmlns:a16="http://schemas.microsoft.com/office/drawing/2014/main" id="{DA5843ED-E4A5-47C9-AA7F-194EC918E9EE}"/>
              </a:ext>
            </a:extLst>
          </p:cNvPr>
          <p:cNvGraphicFramePr>
            <a:graphicFrameLocks noGrp="1"/>
          </p:cNvGraphicFramePr>
          <p:nvPr>
            <p:ph type="tbl" sz="quarter" idx="13"/>
            <p:extLst>
              <p:ext uri="{D42A27DB-BD31-4B8C-83A1-F6EECF244321}">
                <p14:modId xmlns:p14="http://schemas.microsoft.com/office/powerpoint/2010/main" val="1329164523"/>
              </p:ext>
            </p:extLst>
          </p:nvPr>
        </p:nvGraphicFramePr>
        <p:xfrm>
          <a:off x="457200" y="1731963"/>
          <a:ext cx="7735824" cy="423672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84495190"/>
                    </a:ext>
                  </a:extLst>
                </a:gridCol>
                <a:gridCol w="411480">
                  <a:extLst>
                    <a:ext uri="{9D8B030D-6E8A-4147-A177-3AD203B41FA5}">
                      <a16:colId xmlns:a16="http://schemas.microsoft.com/office/drawing/2014/main" val="1878049869"/>
                    </a:ext>
                  </a:extLst>
                </a:gridCol>
                <a:gridCol w="905256">
                  <a:extLst>
                    <a:ext uri="{9D8B030D-6E8A-4147-A177-3AD203B41FA5}">
                      <a16:colId xmlns:a16="http://schemas.microsoft.com/office/drawing/2014/main" val="2699233637"/>
                    </a:ext>
                  </a:extLst>
                </a:gridCol>
                <a:gridCol w="905256">
                  <a:extLst>
                    <a:ext uri="{9D8B030D-6E8A-4147-A177-3AD203B41FA5}">
                      <a16:colId xmlns:a16="http://schemas.microsoft.com/office/drawing/2014/main" val="4184947500"/>
                    </a:ext>
                  </a:extLst>
                </a:gridCol>
                <a:gridCol w="905256">
                  <a:extLst>
                    <a:ext uri="{9D8B030D-6E8A-4147-A177-3AD203B41FA5}">
                      <a16:colId xmlns:a16="http://schemas.microsoft.com/office/drawing/2014/main" val="2065043723"/>
                    </a:ext>
                  </a:extLst>
                </a:gridCol>
                <a:gridCol w="905256">
                  <a:extLst>
                    <a:ext uri="{9D8B030D-6E8A-4147-A177-3AD203B41FA5}">
                      <a16:colId xmlns:a16="http://schemas.microsoft.com/office/drawing/2014/main" val="1952911775"/>
                    </a:ext>
                  </a:extLst>
                </a:gridCol>
                <a:gridCol w="905256">
                  <a:extLst>
                    <a:ext uri="{9D8B030D-6E8A-4147-A177-3AD203B41FA5}">
                      <a16:colId xmlns:a16="http://schemas.microsoft.com/office/drawing/2014/main" val="2235974721"/>
                    </a:ext>
                  </a:extLst>
                </a:gridCol>
                <a:gridCol w="905256">
                  <a:extLst>
                    <a:ext uri="{9D8B030D-6E8A-4147-A177-3AD203B41FA5}">
                      <a16:colId xmlns:a16="http://schemas.microsoft.com/office/drawing/2014/main" val="2230806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6655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- 2020-08-23 08:53:12</a:t>
                      </a:r>
                      <a:r>
                        <a:rPr kumimoji="0" lang="en-US" sz="1000" b="0" i="0" u="none" strike="noStrike" kern="1200" cap="none" spc="0" normalizeH="0" baseline="0" noProof="0">
                          <a:ln>
                            <a:noFill/>
                          </a:ln>
                          <a:solidFill>
                            <a:prstClr val="black"/>
                          </a:solidFill>
                          <a:effectLst/>
                          <a:uLnTx/>
                          <a:uFillTx/>
                          <a:latin typeface="+mn-lt"/>
                          <a:ea typeface="+mn-ea"/>
                          <a:cs typeface="+mn-cs"/>
                        </a:rPr>
                        <a:t>
 From the outside, only a few clues tell this is a BMW M5 as opposed to the standard 5 series. A special bumper, side-sills, and a rear deck-spoiler, combined with small badges on the grille and rear, give away that this is the real deal! 💯 #BMWM #BMWMuseum https://t.co/AvH9tlS120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0.3006 %</a:t>
                      </a:r>
                    </a:p>
                  </a:txBody>
                  <a:tcPr/>
                </a:tc>
                <a:extLst>
                  <a:ext uri="{0D108BD9-81ED-4DB2-BD59-A6C34878D82A}">
                    <a16:rowId xmlns:a16="http://schemas.microsoft.com/office/drawing/2014/main" val="275703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- 2020-08-20 16:00:03</a:t>
                      </a:r>
                      <a:r>
                        <a:rPr kumimoji="0" lang="en-US" sz="1000" b="0" i="0" u="none" strike="noStrike" kern="1200" cap="none" spc="0" normalizeH="0" baseline="0" noProof="0">
                          <a:ln>
                            <a:noFill/>
                          </a:ln>
                          <a:solidFill>
                            <a:prstClr val="black"/>
                          </a:solidFill>
                          <a:effectLst/>
                          <a:uLnTx/>
                          <a:uFillTx/>
                          <a:latin typeface="+mn-lt"/>
                          <a:ea typeface="+mn-ea"/>
                          <a:cs typeface="+mn-cs"/>
                        </a:rPr>
                        <a:t>
 At BMW Welt we also welcome you to dream of travelling on two wheels. Come over and find out more about the remarklable BMW Motorrad line-up! 
@BMWMotorrad #BMWMotorrad #BMWWelt https://t.co/vMZb15cnYu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11/14/2020 06:11:07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0.3194 %</a:t>
                      </a:r>
                    </a:p>
                  </a:txBody>
                  <a:tcPr/>
                </a:tc>
                <a:extLst>
                  <a:ext uri="{0D108BD9-81ED-4DB2-BD59-A6C34878D82A}">
                    <a16:rowId xmlns:a16="http://schemas.microsoft.com/office/drawing/2014/main" val="4081487029"/>
                  </a:ext>
                </a:extLst>
              </a:tr>
            </a:tbl>
          </a:graphicData>
        </a:graphic>
      </p:graphicFrame>
      <p:sp>
        <p:nvSpPr>
          <p:cNvPr id="4" name="Text Placeholder 3">
            <a:extLst>
              <a:ext uri="{FF2B5EF4-FFF2-40B4-BE49-F238E27FC236}">
                <a16:creationId xmlns:a16="http://schemas.microsoft.com/office/drawing/2014/main" id="{CA98B2E6-D0DC-4FF9-AA49-9CF1BF7FFA34}"/>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448899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099C-1B34-4C88-9253-5C0E3C84B306}"/>
              </a:ext>
            </a:extLst>
          </p:cNvPr>
          <p:cNvSpPr>
            <a:spLocks noGrp="1"/>
          </p:cNvSpPr>
          <p:nvPr>
            <p:ph type="title"/>
          </p:nvPr>
        </p:nvSpPr>
        <p:spPr/>
        <p:txBody>
          <a:bodyPr/>
          <a:lstStyle/>
          <a:p>
            <a:r>
              <a:rPr lang="en-US"/>
              <a:t>Twitter Own and Retweeted Tweets Table | BMW Welt - 2 of 19</a:t>
            </a:r>
          </a:p>
        </p:txBody>
      </p:sp>
      <p:graphicFrame>
        <p:nvGraphicFramePr>
          <p:cNvPr id="5" name="Table Placeholder 4">
            <a:extLst>
              <a:ext uri="{FF2B5EF4-FFF2-40B4-BE49-F238E27FC236}">
                <a16:creationId xmlns:a16="http://schemas.microsoft.com/office/drawing/2014/main" id="{7D133C25-A36A-4FFF-B8A8-EC665BCB5D30}"/>
              </a:ext>
            </a:extLst>
          </p:cNvPr>
          <p:cNvGraphicFramePr>
            <a:graphicFrameLocks noGrp="1"/>
          </p:cNvGraphicFramePr>
          <p:nvPr>
            <p:ph type="tbl" sz="quarter" idx="13"/>
            <p:extLst>
              <p:ext uri="{D42A27DB-BD31-4B8C-83A1-F6EECF244321}">
                <p14:modId xmlns:p14="http://schemas.microsoft.com/office/powerpoint/2010/main" val="995069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40684935"/>
                    </a:ext>
                  </a:extLst>
                </a:gridCol>
                <a:gridCol w="411480">
                  <a:extLst>
                    <a:ext uri="{9D8B030D-6E8A-4147-A177-3AD203B41FA5}">
                      <a16:colId xmlns:a16="http://schemas.microsoft.com/office/drawing/2014/main" val="2591738031"/>
                    </a:ext>
                  </a:extLst>
                </a:gridCol>
                <a:gridCol w="905256">
                  <a:extLst>
                    <a:ext uri="{9D8B030D-6E8A-4147-A177-3AD203B41FA5}">
                      <a16:colId xmlns:a16="http://schemas.microsoft.com/office/drawing/2014/main" val="3428635630"/>
                    </a:ext>
                  </a:extLst>
                </a:gridCol>
                <a:gridCol w="905256">
                  <a:extLst>
                    <a:ext uri="{9D8B030D-6E8A-4147-A177-3AD203B41FA5}">
                      <a16:colId xmlns:a16="http://schemas.microsoft.com/office/drawing/2014/main" val="2457606799"/>
                    </a:ext>
                  </a:extLst>
                </a:gridCol>
                <a:gridCol w="905256">
                  <a:extLst>
                    <a:ext uri="{9D8B030D-6E8A-4147-A177-3AD203B41FA5}">
                      <a16:colId xmlns:a16="http://schemas.microsoft.com/office/drawing/2014/main" val="1536598920"/>
                    </a:ext>
                  </a:extLst>
                </a:gridCol>
                <a:gridCol w="905256">
                  <a:extLst>
                    <a:ext uri="{9D8B030D-6E8A-4147-A177-3AD203B41FA5}">
                      <a16:colId xmlns:a16="http://schemas.microsoft.com/office/drawing/2014/main" val="1308255139"/>
                    </a:ext>
                  </a:extLst>
                </a:gridCol>
                <a:gridCol w="905256">
                  <a:extLst>
                    <a:ext uri="{9D8B030D-6E8A-4147-A177-3AD203B41FA5}">
                      <a16:colId xmlns:a16="http://schemas.microsoft.com/office/drawing/2014/main" val="1319257831"/>
                    </a:ext>
                  </a:extLst>
                </a:gridCol>
                <a:gridCol w="905256">
                  <a:extLst>
                    <a:ext uri="{9D8B030D-6E8A-4147-A177-3AD203B41FA5}">
                      <a16:colId xmlns:a16="http://schemas.microsoft.com/office/drawing/2014/main" val="205307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2552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- 2020-08-18 16:00:01</a:t>
                      </a:r>
                      <a:r>
                        <a:rPr kumimoji="0" lang="en-US" sz="1000" b="0" i="0" u="none" strike="noStrike" kern="1200" cap="none" spc="0" normalizeH="0" baseline="0" noProof="0">
                          <a:ln>
                            <a:noFill/>
                          </a:ln>
                          <a:solidFill>
                            <a:prstClr val="black"/>
                          </a:solidFill>
                          <a:effectLst/>
                          <a:uLnTx/>
                          <a:uFillTx/>
                          <a:latin typeface="+mn-lt"/>
                          <a:ea typeface="+mn-ea"/>
                          <a:cs typeface="+mn-cs"/>
                        </a:rPr>
                        <a:t>
 A visit full of surprises and stunning vehicles. Explore BMW Museum and discover something new behind every corner! Pay extra attention to its perplexing architecture on your next tour, you might be amazed. #BMWMuseum https://t.co/4rjnGqVccQ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0.1667 %</a:t>
                      </a:r>
                    </a:p>
                  </a:txBody>
                  <a:tcPr/>
                </a:tc>
                <a:extLst>
                  <a:ext uri="{0D108BD9-81ED-4DB2-BD59-A6C34878D82A}">
                    <a16:rowId xmlns:a16="http://schemas.microsoft.com/office/drawing/2014/main" val="4247424077"/>
                  </a:ext>
                </a:extLst>
              </a:tr>
            </a:tbl>
          </a:graphicData>
        </a:graphic>
      </p:graphicFrame>
      <p:sp>
        <p:nvSpPr>
          <p:cNvPr id="4" name="Text Placeholder 3">
            <a:extLst>
              <a:ext uri="{FF2B5EF4-FFF2-40B4-BE49-F238E27FC236}">
                <a16:creationId xmlns:a16="http://schemas.microsoft.com/office/drawing/2014/main" id="{527FB1B0-06A8-416B-8914-1E347115454D}"/>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40598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DB905-D3E5-4CFC-A233-7482279FF872}"/>
              </a:ext>
            </a:extLst>
          </p:cNvPr>
          <p:cNvSpPr>
            <a:spLocks noGrp="1"/>
          </p:cNvSpPr>
          <p:nvPr>
            <p:ph type="title"/>
          </p:nvPr>
        </p:nvSpPr>
        <p:spPr/>
        <p:txBody>
          <a:bodyPr/>
          <a:lstStyle/>
          <a:p>
            <a:r>
              <a:rPr lang="en-US"/>
              <a:t>Twitter Own and Retweeted Tweets Table | BMW Welt - 3 of 19</a:t>
            </a:r>
          </a:p>
        </p:txBody>
      </p:sp>
      <p:graphicFrame>
        <p:nvGraphicFramePr>
          <p:cNvPr id="5" name="Table Placeholder 4">
            <a:extLst>
              <a:ext uri="{FF2B5EF4-FFF2-40B4-BE49-F238E27FC236}">
                <a16:creationId xmlns:a16="http://schemas.microsoft.com/office/drawing/2014/main" id="{A2260D0E-17F6-4A3E-9050-485001F9BAD8}"/>
              </a:ext>
            </a:extLst>
          </p:cNvPr>
          <p:cNvGraphicFramePr>
            <a:graphicFrameLocks noGrp="1"/>
          </p:cNvGraphicFramePr>
          <p:nvPr>
            <p:ph type="tbl" sz="quarter" idx="13"/>
            <p:extLst>
              <p:ext uri="{D42A27DB-BD31-4B8C-83A1-F6EECF244321}">
                <p14:modId xmlns:p14="http://schemas.microsoft.com/office/powerpoint/2010/main" val="4220469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64742345"/>
                    </a:ext>
                  </a:extLst>
                </a:gridCol>
                <a:gridCol w="411480">
                  <a:extLst>
                    <a:ext uri="{9D8B030D-6E8A-4147-A177-3AD203B41FA5}">
                      <a16:colId xmlns:a16="http://schemas.microsoft.com/office/drawing/2014/main" val="1644459726"/>
                    </a:ext>
                  </a:extLst>
                </a:gridCol>
                <a:gridCol w="905256">
                  <a:extLst>
                    <a:ext uri="{9D8B030D-6E8A-4147-A177-3AD203B41FA5}">
                      <a16:colId xmlns:a16="http://schemas.microsoft.com/office/drawing/2014/main" val="2628583359"/>
                    </a:ext>
                  </a:extLst>
                </a:gridCol>
                <a:gridCol w="905256">
                  <a:extLst>
                    <a:ext uri="{9D8B030D-6E8A-4147-A177-3AD203B41FA5}">
                      <a16:colId xmlns:a16="http://schemas.microsoft.com/office/drawing/2014/main" val="1339567419"/>
                    </a:ext>
                  </a:extLst>
                </a:gridCol>
                <a:gridCol w="905256">
                  <a:extLst>
                    <a:ext uri="{9D8B030D-6E8A-4147-A177-3AD203B41FA5}">
                      <a16:colId xmlns:a16="http://schemas.microsoft.com/office/drawing/2014/main" val="4168770107"/>
                    </a:ext>
                  </a:extLst>
                </a:gridCol>
                <a:gridCol w="905256">
                  <a:extLst>
                    <a:ext uri="{9D8B030D-6E8A-4147-A177-3AD203B41FA5}">
                      <a16:colId xmlns:a16="http://schemas.microsoft.com/office/drawing/2014/main" val="1794235908"/>
                    </a:ext>
                  </a:extLst>
                </a:gridCol>
                <a:gridCol w="905256">
                  <a:extLst>
                    <a:ext uri="{9D8B030D-6E8A-4147-A177-3AD203B41FA5}">
                      <a16:colId xmlns:a16="http://schemas.microsoft.com/office/drawing/2014/main" val="142029860"/>
                    </a:ext>
                  </a:extLst>
                </a:gridCol>
                <a:gridCol w="905256">
                  <a:extLst>
                    <a:ext uri="{9D8B030D-6E8A-4147-A177-3AD203B41FA5}">
                      <a16:colId xmlns:a16="http://schemas.microsoft.com/office/drawing/2014/main" val="383790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6391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- 2020-08-18 10:00:03</a:t>
                      </a:r>
                      <a:r>
                        <a:rPr kumimoji="0" lang="en-US" sz="1000" b="0" i="0" u="none" strike="noStrike" kern="1200" cap="none" spc="0" normalizeH="0" baseline="0" noProof="0">
                          <a:ln>
                            <a:noFill/>
                          </a:ln>
                          <a:solidFill>
                            <a:prstClr val="black"/>
                          </a:solidFill>
                          <a:effectLst/>
                          <a:uLnTx/>
                          <a:uFillTx/>
                          <a:latin typeface="+mn-lt"/>
                          <a:ea typeface="+mn-ea"/>
                          <a:cs typeface="+mn-cs"/>
                        </a:rPr>
                        <a:t>
 Are you excited to find out if we'll fly on a daily basis sometime in the future ? Tune into our livestream at 4PM (CET) directly from the FUTURE FORUM by BMW Welt and explore the future! #NewMobility #FutureForum #BMWWelt
Follow our livestream: https://t.co/Nf6LZY1Nuv
© Lilium https://t.co/gS6IkgGGYb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11/17/2020 00:09:10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1.4403 %</a:t>
                      </a:r>
                    </a:p>
                  </a:txBody>
                  <a:tcPr/>
                </a:tc>
                <a:extLst>
                  <a:ext uri="{0D108BD9-81ED-4DB2-BD59-A6C34878D82A}">
                    <a16:rowId xmlns:a16="http://schemas.microsoft.com/office/drawing/2014/main" val="1650779696"/>
                  </a:ext>
                </a:extLst>
              </a:tr>
            </a:tbl>
          </a:graphicData>
        </a:graphic>
      </p:graphicFrame>
      <p:sp>
        <p:nvSpPr>
          <p:cNvPr id="4" name="Text Placeholder 3">
            <a:extLst>
              <a:ext uri="{FF2B5EF4-FFF2-40B4-BE49-F238E27FC236}">
                <a16:creationId xmlns:a16="http://schemas.microsoft.com/office/drawing/2014/main" id="{58AB3F67-B285-4005-AA11-4081E01486DA}"/>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686697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1E510-D633-4E93-9008-043CF2FD507A}"/>
              </a:ext>
            </a:extLst>
          </p:cNvPr>
          <p:cNvSpPr>
            <a:spLocks noGrp="1"/>
          </p:cNvSpPr>
          <p:nvPr>
            <p:ph type="title"/>
          </p:nvPr>
        </p:nvSpPr>
        <p:spPr/>
        <p:txBody>
          <a:bodyPr/>
          <a:lstStyle/>
          <a:p>
            <a:r>
              <a:rPr lang="en-US"/>
              <a:t>Twitter Own and Retweeted Tweets Table | BMW Welt - 4 of 19</a:t>
            </a:r>
          </a:p>
        </p:txBody>
      </p:sp>
      <p:graphicFrame>
        <p:nvGraphicFramePr>
          <p:cNvPr id="5" name="Table Placeholder 4">
            <a:extLst>
              <a:ext uri="{FF2B5EF4-FFF2-40B4-BE49-F238E27FC236}">
                <a16:creationId xmlns:a16="http://schemas.microsoft.com/office/drawing/2014/main" id="{44717C18-451A-4ACD-AA64-7C2DCB41D658}"/>
              </a:ext>
            </a:extLst>
          </p:cNvPr>
          <p:cNvGraphicFramePr>
            <a:graphicFrameLocks noGrp="1"/>
          </p:cNvGraphicFramePr>
          <p:nvPr>
            <p:ph type="tbl" sz="quarter" idx="13"/>
            <p:extLst>
              <p:ext uri="{D42A27DB-BD31-4B8C-83A1-F6EECF244321}">
                <p14:modId xmlns:p14="http://schemas.microsoft.com/office/powerpoint/2010/main" val="247167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48075953"/>
                    </a:ext>
                  </a:extLst>
                </a:gridCol>
                <a:gridCol w="411480">
                  <a:extLst>
                    <a:ext uri="{9D8B030D-6E8A-4147-A177-3AD203B41FA5}">
                      <a16:colId xmlns:a16="http://schemas.microsoft.com/office/drawing/2014/main" val="3052625582"/>
                    </a:ext>
                  </a:extLst>
                </a:gridCol>
                <a:gridCol w="905256">
                  <a:extLst>
                    <a:ext uri="{9D8B030D-6E8A-4147-A177-3AD203B41FA5}">
                      <a16:colId xmlns:a16="http://schemas.microsoft.com/office/drawing/2014/main" val="1300156010"/>
                    </a:ext>
                  </a:extLst>
                </a:gridCol>
                <a:gridCol w="905256">
                  <a:extLst>
                    <a:ext uri="{9D8B030D-6E8A-4147-A177-3AD203B41FA5}">
                      <a16:colId xmlns:a16="http://schemas.microsoft.com/office/drawing/2014/main" val="863396323"/>
                    </a:ext>
                  </a:extLst>
                </a:gridCol>
                <a:gridCol w="905256">
                  <a:extLst>
                    <a:ext uri="{9D8B030D-6E8A-4147-A177-3AD203B41FA5}">
                      <a16:colId xmlns:a16="http://schemas.microsoft.com/office/drawing/2014/main" val="2858325901"/>
                    </a:ext>
                  </a:extLst>
                </a:gridCol>
                <a:gridCol w="905256">
                  <a:extLst>
                    <a:ext uri="{9D8B030D-6E8A-4147-A177-3AD203B41FA5}">
                      <a16:colId xmlns:a16="http://schemas.microsoft.com/office/drawing/2014/main" val="2095247264"/>
                    </a:ext>
                  </a:extLst>
                </a:gridCol>
                <a:gridCol w="905256">
                  <a:extLst>
                    <a:ext uri="{9D8B030D-6E8A-4147-A177-3AD203B41FA5}">
                      <a16:colId xmlns:a16="http://schemas.microsoft.com/office/drawing/2014/main" val="2238751515"/>
                    </a:ext>
                  </a:extLst>
                </a:gridCol>
                <a:gridCol w="905256">
                  <a:extLst>
                    <a:ext uri="{9D8B030D-6E8A-4147-A177-3AD203B41FA5}">
                      <a16:colId xmlns:a16="http://schemas.microsoft.com/office/drawing/2014/main" val="2541729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3091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- 2020-08-16 14:00:12</a:t>
                      </a:r>
                      <a:r>
                        <a:rPr kumimoji="0" lang="en-US" sz="1000" b="0" i="0" u="none" strike="noStrike" kern="1200" cap="none" spc="0" normalizeH="0" baseline="0" noProof="0">
                          <a:ln>
                            <a:noFill/>
                          </a:ln>
                          <a:solidFill>
                            <a:prstClr val="black"/>
                          </a:solidFill>
                          <a:effectLst/>
                          <a:uLnTx/>
                          <a:uFillTx/>
                          <a:latin typeface="+mn-lt"/>
                          <a:ea typeface="+mn-ea"/>
                          <a:cs typeface="+mn-cs"/>
                        </a:rPr>
                        <a:t>
 Once again we have invited top-class speakers to the FUTURE FORUM by BMW Welt. Take the opportunity to get to know them better and explore the future together on August 18th at 4PM (CET) in our livestream! @DLR_de @TUM_Hyperloop @Lilium #NewMobility #FutureForum #BMWWelt https://t.co/Z2PidPMsgS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18:12:50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extLst>
                  <a:ext uri="{0D108BD9-81ED-4DB2-BD59-A6C34878D82A}">
                    <a16:rowId xmlns:a16="http://schemas.microsoft.com/office/drawing/2014/main" val="1036764993"/>
                  </a:ext>
                </a:extLst>
              </a:tr>
            </a:tbl>
          </a:graphicData>
        </a:graphic>
      </p:graphicFrame>
      <p:sp>
        <p:nvSpPr>
          <p:cNvPr id="4" name="Text Placeholder 3">
            <a:extLst>
              <a:ext uri="{FF2B5EF4-FFF2-40B4-BE49-F238E27FC236}">
                <a16:creationId xmlns:a16="http://schemas.microsoft.com/office/drawing/2014/main" id="{BD3D1732-48B7-4152-9808-B7E69B449ADE}"/>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957406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062DA-B3EB-4510-B9A6-4A3E87D2598E}"/>
              </a:ext>
            </a:extLst>
          </p:cNvPr>
          <p:cNvSpPr>
            <a:spLocks noGrp="1"/>
          </p:cNvSpPr>
          <p:nvPr>
            <p:ph type="title"/>
          </p:nvPr>
        </p:nvSpPr>
        <p:spPr/>
        <p:txBody>
          <a:bodyPr/>
          <a:lstStyle/>
          <a:p>
            <a:r>
              <a:rPr lang="en-US"/>
              <a:t>Twitter Own and Retweeted Tweets Table | BMW Welt - 5 of 19</a:t>
            </a:r>
          </a:p>
        </p:txBody>
      </p:sp>
      <p:graphicFrame>
        <p:nvGraphicFramePr>
          <p:cNvPr id="5" name="Table Placeholder 4">
            <a:extLst>
              <a:ext uri="{FF2B5EF4-FFF2-40B4-BE49-F238E27FC236}">
                <a16:creationId xmlns:a16="http://schemas.microsoft.com/office/drawing/2014/main" id="{8F238A36-FC8D-4AE3-8B25-3A40062A081F}"/>
              </a:ext>
            </a:extLst>
          </p:cNvPr>
          <p:cNvGraphicFramePr>
            <a:graphicFrameLocks noGrp="1"/>
          </p:cNvGraphicFramePr>
          <p:nvPr>
            <p:ph type="tbl" sz="quarter" idx="13"/>
            <p:extLst>
              <p:ext uri="{D42A27DB-BD31-4B8C-83A1-F6EECF244321}">
                <p14:modId xmlns:p14="http://schemas.microsoft.com/office/powerpoint/2010/main" val="112141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58130795"/>
                    </a:ext>
                  </a:extLst>
                </a:gridCol>
                <a:gridCol w="411480">
                  <a:extLst>
                    <a:ext uri="{9D8B030D-6E8A-4147-A177-3AD203B41FA5}">
                      <a16:colId xmlns:a16="http://schemas.microsoft.com/office/drawing/2014/main" val="1343474651"/>
                    </a:ext>
                  </a:extLst>
                </a:gridCol>
                <a:gridCol w="905256">
                  <a:extLst>
                    <a:ext uri="{9D8B030D-6E8A-4147-A177-3AD203B41FA5}">
                      <a16:colId xmlns:a16="http://schemas.microsoft.com/office/drawing/2014/main" val="954540359"/>
                    </a:ext>
                  </a:extLst>
                </a:gridCol>
                <a:gridCol w="905256">
                  <a:extLst>
                    <a:ext uri="{9D8B030D-6E8A-4147-A177-3AD203B41FA5}">
                      <a16:colId xmlns:a16="http://schemas.microsoft.com/office/drawing/2014/main" val="1634843823"/>
                    </a:ext>
                  </a:extLst>
                </a:gridCol>
                <a:gridCol w="905256">
                  <a:extLst>
                    <a:ext uri="{9D8B030D-6E8A-4147-A177-3AD203B41FA5}">
                      <a16:colId xmlns:a16="http://schemas.microsoft.com/office/drawing/2014/main" val="2399584500"/>
                    </a:ext>
                  </a:extLst>
                </a:gridCol>
                <a:gridCol w="905256">
                  <a:extLst>
                    <a:ext uri="{9D8B030D-6E8A-4147-A177-3AD203B41FA5}">
                      <a16:colId xmlns:a16="http://schemas.microsoft.com/office/drawing/2014/main" val="2254217102"/>
                    </a:ext>
                  </a:extLst>
                </a:gridCol>
                <a:gridCol w="905256">
                  <a:extLst>
                    <a:ext uri="{9D8B030D-6E8A-4147-A177-3AD203B41FA5}">
                      <a16:colId xmlns:a16="http://schemas.microsoft.com/office/drawing/2014/main" val="4142121982"/>
                    </a:ext>
                  </a:extLst>
                </a:gridCol>
                <a:gridCol w="905256">
                  <a:extLst>
                    <a:ext uri="{9D8B030D-6E8A-4147-A177-3AD203B41FA5}">
                      <a16:colId xmlns:a16="http://schemas.microsoft.com/office/drawing/2014/main" val="3468626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0400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- 2020-08-15 13:00:04</a:t>
                      </a:r>
                      <a:r>
                        <a:rPr kumimoji="0" lang="en-US" sz="1000" b="0" i="0" u="none" strike="noStrike" kern="1200" cap="none" spc="0" normalizeH="0" baseline="0" noProof="0">
                          <a:ln>
                            <a:noFill/>
                          </a:ln>
                          <a:solidFill>
                            <a:prstClr val="black"/>
                          </a:solidFill>
                          <a:effectLst/>
                          <a:uLnTx/>
                          <a:uFillTx/>
                          <a:latin typeface="+mn-lt"/>
                          <a:ea typeface="+mn-ea"/>
                          <a:cs typeface="+mn-cs"/>
                        </a:rPr>
                        <a:t>
 Upgraded driving fun in your every day life! Come to our BMW i exhibition area and discover a range of fully electric vehicles - such as the first-ever BMW iX3. https://t.co/xiYYwHtILP @BMWi #THEiX3 #BMWWelt https://t.co/Mq7XOvRRIf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0.1390 %</a:t>
                      </a:r>
                    </a:p>
                  </a:txBody>
                  <a:tcPr/>
                </a:tc>
                <a:extLst>
                  <a:ext uri="{0D108BD9-81ED-4DB2-BD59-A6C34878D82A}">
                    <a16:rowId xmlns:a16="http://schemas.microsoft.com/office/drawing/2014/main" val="153089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- 2020-08-13 16:00:01</a:t>
                      </a:r>
                      <a:r>
                        <a:rPr kumimoji="0" lang="en-US" sz="1000" b="0" i="0" u="none" strike="noStrike" kern="1200" cap="none" spc="0" normalizeH="0" baseline="0" noProof="0">
                          <a:ln>
                            <a:noFill/>
                          </a:ln>
                          <a:solidFill>
                            <a:prstClr val="black"/>
                          </a:solidFill>
                          <a:effectLst/>
                          <a:uLnTx/>
                          <a:uFillTx/>
                          <a:latin typeface="+mn-lt"/>
                          <a:ea typeface="+mn-ea"/>
                          <a:cs typeface="+mn-cs"/>
                        </a:rPr>
                        <a:t>
 The Brabham BMW BT54 Turbo from 1985 stands in all of its powerful presence at BMW Museum. See it up close on your next visit! 😍 #BMWMuseum https://t.co/fVKCJuvoNq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0.1669 %</a:t>
                      </a:r>
                    </a:p>
                  </a:txBody>
                  <a:tcPr/>
                </a:tc>
                <a:extLst>
                  <a:ext uri="{0D108BD9-81ED-4DB2-BD59-A6C34878D82A}">
                    <a16:rowId xmlns:a16="http://schemas.microsoft.com/office/drawing/2014/main" val="2770429296"/>
                  </a:ext>
                </a:extLst>
              </a:tr>
            </a:tbl>
          </a:graphicData>
        </a:graphic>
      </p:graphicFrame>
      <p:sp>
        <p:nvSpPr>
          <p:cNvPr id="4" name="Text Placeholder 3">
            <a:extLst>
              <a:ext uri="{FF2B5EF4-FFF2-40B4-BE49-F238E27FC236}">
                <a16:creationId xmlns:a16="http://schemas.microsoft.com/office/drawing/2014/main" id="{12C38425-EE78-4493-9B44-1444CE34B475}"/>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458222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D96F-8FDE-4BAD-8202-9886F4ABC71A}"/>
              </a:ext>
            </a:extLst>
          </p:cNvPr>
          <p:cNvSpPr>
            <a:spLocks noGrp="1"/>
          </p:cNvSpPr>
          <p:nvPr>
            <p:ph type="title"/>
          </p:nvPr>
        </p:nvSpPr>
        <p:spPr/>
        <p:txBody>
          <a:bodyPr/>
          <a:lstStyle/>
          <a:p>
            <a:r>
              <a:rPr lang="en-US"/>
              <a:t>Twitter Own and Retweeted Tweets Table | BMW Welt - 6 of 19</a:t>
            </a:r>
          </a:p>
        </p:txBody>
      </p:sp>
      <p:graphicFrame>
        <p:nvGraphicFramePr>
          <p:cNvPr id="5" name="Table Placeholder 4">
            <a:extLst>
              <a:ext uri="{FF2B5EF4-FFF2-40B4-BE49-F238E27FC236}">
                <a16:creationId xmlns:a16="http://schemas.microsoft.com/office/drawing/2014/main" id="{2248E946-08FE-4D8D-9EA5-F6025078049C}"/>
              </a:ext>
            </a:extLst>
          </p:cNvPr>
          <p:cNvGraphicFramePr>
            <a:graphicFrameLocks noGrp="1"/>
          </p:cNvGraphicFramePr>
          <p:nvPr>
            <p:ph type="tbl" sz="quarter" idx="13"/>
            <p:extLst>
              <p:ext uri="{D42A27DB-BD31-4B8C-83A1-F6EECF244321}">
                <p14:modId xmlns:p14="http://schemas.microsoft.com/office/powerpoint/2010/main" val="36030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34809708"/>
                    </a:ext>
                  </a:extLst>
                </a:gridCol>
                <a:gridCol w="411480">
                  <a:extLst>
                    <a:ext uri="{9D8B030D-6E8A-4147-A177-3AD203B41FA5}">
                      <a16:colId xmlns:a16="http://schemas.microsoft.com/office/drawing/2014/main" val="4108104450"/>
                    </a:ext>
                  </a:extLst>
                </a:gridCol>
                <a:gridCol w="905256">
                  <a:extLst>
                    <a:ext uri="{9D8B030D-6E8A-4147-A177-3AD203B41FA5}">
                      <a16:colId xmlns:a16="http://schemas.microsoft.com/office/drawing/2014/main" val="1266412534"/>
                    </a:ext>
                  </a:extLst>
                </a:gridCol>
                <a:gridCol w="905256">
                  <a:extLst>
                    <a:ext uri="{9D8B030D-6E8A-4147-A177-3AD203B41FA5}">
                      <a16:colId xmlns:a16="http://schemas.microsoft.com/office/drawing/2014/main" val="128341467"/>
                    </a:ext>
                  </a:extLst>
                </a:gridCol>
                <a:gridCol w="905256">
                  <a:extLst>
                    <a:ext uri="{9D8B030D-6E8A-4147-A177-3AD203B41FA5}">
                      <a16:colId xmlns:a16="http://schemas.microsoft.com/office/drawing/2014/main" val="1540350786"/>
                    </a:ext>
                  </a:extLst>
                </a:gridCol>
                <a:gridCol w="905256">
                  <a:extLst>
                    <a:ext uri="{9D8B030D-6E8A-4147-A177-3AD203B41FA5}">
                      <a16:colId xmlns:a16="http://schemas.microsoft.com/office/drawing/2014/main" val="481324227"/>
                    </a:ext>
                  </a:extLst>
                </a:gridCol>
                <a:gridCol w="905256">
                  <a:extLst>
                    <a:ext uri="{9D8B030D-6E8A-4147-A177-3AD203B41FA5}">
                      <a16:colId xmlns:a16="http://schemas.microsoft.com/office/drawing/2014/main" val="3703044153"/>
                    </a:ext>
                  </a:extLst>
                </a:gridCol>
                <a:gridCol w="905256">
                  <a:extLst>
                    <a:ext uri="{9D8B030D-6E8A-4147-A177-3AD203B41FA5}">
                      <a16:colId xmlns:a16="http://schemas.microsoft.com/office/drawing/2014/main" val="2034069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7322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- 2020-08-13 11:30:01</a:t>
                      </a:r>
                      <a:r>
                        <a:rPr kumimoji="0" lang="en-US" sz="1000" b="0" i="0" u="none" strike="noStrike" kern="1200" cap="none" spc="0" normalizeH="0" baseline="0" noProof="0">
                          <a:ln>
                            <a:noFill/>
                          </a:ln>
                          <a:solidFill>
                            <a:prstClr val="black"/>
                          </a:solidFill>
                          <a:effectLst/>
                          <a:uLnTx/>
                          <a:uFillTx/>
                          <a:latin typeface="+mn-lt"/>
                          <a:ea typeface="+mn-ea"/>
                          <a:cs typeface="+mn-cs"/>
                        </a:rPr>
                        <a:t>
 The Hyperloop: a future technology that could revolutionise domestic mobility? Find out on August 18th at 4PM (CET) in our livestream directly from the FUTURE FORUM by BMW Welt! @TUM_Hyperloop #NewMobility #FutureForum #BMWWelt
© TUM Hyperloop https://t.co/hShJNW6Dd0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12:12:38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0.1948 %</a:t>
                      </a:r>
                    </a:p>
                  </a:txBody>
                  <a:tcPr/>
                </a:tc>
                <a:extLst>
                  <a:ext uri="{0D108BD9-81ED-4DB2-BD59-A6C34878D82A}">
                    <a16:rowId xmlns:a16="http://schemas.microsoft.com/office/drawing/2014/main" val="1673125940"/>
                  </a:ext>
                </a:extLst>
              </a:tr>
            </a:tbl>
          </a:graphicData>
        </a:graphic>
      </p:graphicFrame>
      <p:sp>
        <p:nvSpPr>
          <p:cNvPr id="4" name="Text Placeholder 3">
            <a:extLst>
              <a:ext uri="{FF2B5EF4-FFF2-40B4-BE49-F238E27FC236}">
                <a16:creationId xmlns:a16="http://schemas.microsoft.com/office/drawing/2014/main" id="{3F4477E3-2700-4FB8-A816-581DE3C06621}"/>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173558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390FD-9DE4-4212-9C62-718D7DC747A0}"/>
              </a:ext>
            </a:extLst>
          </p:cNvPr>
          <p:cNvSpPr>
            <a:spLocks noGrp="1"/>
          </p:cNvSpPr>
          <p:nvPr>
            <p:ph type="title"/>
          </p:nvPr>
        </p:nvSpPr>
        <p:spPr/>
        <p:txBody>
          <a:bodyPr/>
          <a:lstStyle/>
          <a:p>
            <a:r>
              <a:rPr lang="en-US"/>
              <a:t>Twitter Own and Retweeted Tweets Table | BMW Welt - 7 of 19</a:t>
            </a:r>
          </a:p>
        </p:txBody>
      </p:sp>
      <p:graphicFrame>
        <p:nvGraphicFramePr>
          <p:cNvPr id="5" name="Table Placeholder 4">
            <a:extLst>
              <a:ext uri="{FF2B5EF4-FFF2-40B4-BE49-F238E27FC236}">
                <a16:creationId xmlns:a16="http://schemas.microsoft.com/office/drawing/2014/main" id="{954346EE-E274-4807-863E-4A2194BA0685}"/>
              </a:ext>
            </a:extLst>
          </p:cNvPr>
          <p:cNvGraphicFramePr>
            <a:graphicFrameLocks noGrp="1"/>
          </p:cNvGraphicFramePr>
          <p:nvPr>
            <p:ph type="tbl" sz="quarter" idx="13"/>
            <p:extLst>
              <p:ext uri="{D42A27DB-BD31-4B8C-83A1-F6EECF244321}">
                <p14:modId xmlns:p14="http://schemas.microsoft.com/office/powerpoint/2010/main" val="7386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6299514"/>
                    </a:ext>
                  </a:extLst>
                </a:gridCol>
                <a:gridCol w="411480">
                  <a:extLst>
                    <a:ext uri="{9D8B030D-6E8A-4147-A177-3AD203B41FA5}">
                      <a16:colId xmlns:a16="http://schemas.microsoft.com/office/drawing/2014/main" val="1421406406"/>
                    </a:ext>
                  </a:extLst>
                </a:gridCol>
                <a:gridCol w="905256">
                  <a:extLst>
                    <a:ext uri="{9D8B030D-6E8A-4147-A177-3AD203B41FA5}">
                      <a16:colId xmlns:a16="http://schemas.microsoft.com/office/drawing/2014/main" val="1050337871"/>
                    </a:ext>
                  </a:extLst>
                </a:gridCol>
                <a:gridCol w="905256">
                  <a:extLst>
                    <a:ext uri="{9D8B030D-6E8A-4147-A177-3AD203B41FA5}">
                      <a16:colId xmlns:a16="http://schemas.microsoft.com/office/drawing/2014/main" val="2584253186"/>
                    </a:ext>
                  </a:extLst>
                </a:gridCol>
                <a:gridCol w="905256">
                  <a:extLst>
                    <a:ext uri="{9D8B030D-6E8A-4147-A177-3AD203B41FA5}">
                      <a16:colId xmlns:a16="http://schemas.microsoft.com/office/drawing/2014/main" val="52359308"/>
                    </a:ext>
                  </a:extLst>
                </a:gridCol>
                <a:gridCol w="905256">
                  <a:extLst>
                    <a:ext uri="{9D8B030D-6E8A-4147-A177-3AD203B41FA5}">
                      <a16:colId xmlns:a16="http://schemas.microsoft.com/office/drawing/2014/main" val="3777853730"/>
                    </a:ext>
                  </a:extLst>
                </a:gridCol>
                <a:gridCol w="905256">
                  <a:extLst>
                    <a:ext uri="{9D8B030D-6E8A-4147-A177-3AD203B41FA5}">
                      <a16:colId xmlns:a16="http://schemas.microsoft.com/office/drawing/2014/main" val="2828819407"/>
                    </a:ext>
                  </a:extLst>
                </a:gridCol>
                <a:gridCol w="905256">
                  <a:extLst>
                    <a:ext uri="{9D8B030D-6E8A-4147-A177-3AD203B41FA5}">
                      <a16:colId xmlns:a16="http://schemas.microsoft.com/office/drawing/2014/main" val="976050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4154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- 2020-08-12 08:00:04</a:t>
                      </a:r>
                      <a:r>
                        <a:rPr kumimoji="0" lang="en-US" sz="1000" b="0" i="0" u="none" strike="noStrike" kern="1200" cap="none" spc="0" normalizeH="0" baseline="0" noProof="0">
                          <a:ln>
                            <a:noFill/>
                          </a:ln>
                          <a:solidFill>
                            <a:prstClr val="black"/>
                          </a:solidFill>
                          <a:effectLst/>
                          <a:uLnTx/>
                          <a:uFillTx/>
                          <a:latin typeface="+mn-lt"/>
                          <a:ea typeface="+mn-ea"/>
                          <a:cs typeface="+mn-cs"/>
                        </a:rPr>
                        <a:t>
 New possibilities! Come to BMW Welt this weekend and test, how electrified mobility feels like. Choose from a BMW i3s, a BMW X1 xDrive25e or a MINI Cooper SE. https://t.co/mMkdGu1g2v https://t.co/Ub8BoRyRnW https://t.co/qqCtxXkl9a #THEi3 #BMWWelt
More: https://t.co/7XxjjyfPnY https://t.co/5oRKkwnAzo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0.0835 %</a:t>
                      </a:r>
                    </a:p>
                  </a:txBody>
                  <a:tcPr/>
                </a:tc>
                <a:extLst>
                  <a:ext uri="{0D108BD9-81ED-4DB2-BD59-A6C34878D82A}">
                    <a16:rowId xmlns:a16="http://schemas.microsoft.com/office/drawing/2014/main" val="3033539603"/>
                  </a:ext>
                </a:extLst>
              </a:tr>
            </a:tbl>
          </a:graphicData>
        </a:graphic>
      </p:graphicFrame>
      <p:sp>
        <p:nvSpPr>
          <p:cNvPr id="4" name="Text Placeholder 3">
            <a:extLst>
              <a:ext uri="{FF2B5EF4-FFF2-40B4-BE49-F238E27FC236}">
                <a16:creationId xmlns:a16="http://schemas.microsoft.com/office/drawing/2014/main" id="{4DE56E4E-0BF5-4FA1-BA05-3F6C452E0E9B}"/>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009232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A5B3B-80D9-4C0B-B7DF-A15F366C808B}"/>
              </a:ext>
            </a:extLst>
          </p:cNvPr>
          <p:cNvSpPr>
            <a:spLocks noGrp="1"/>
          </p:cNvSpPr>
          <p:nvPr>
            <p:ph type="title"/>
          </p:nvPr>
        </p:nvSpPr>
        <p:spPr/>
        <p:txBody>
          <a:bodyPr/>
          <a:lstStyle/>
          <a:p>
            <a:r>
              <a:rPr lang="en-US"/>
              <a:t>Twitter Own and Retweeted Tweets Table | BMW Welt - 8 of 19</a:t>
            </a:r>
          </a:p>
        </p:txBody>
      </p:sp>
      <p:graphicFrame>
        <p:nvGraphicFramePr>
          <p:cNvPr id="5" name="Table Placeholder 4">
            <a:extLst>
              <a:ext uri="{FF2B5EF4-FFF2-40B4-BE49-F238E27FC236}">
                <a16:creationId xmlns:a16="http://schemas.microsoft.com/office/drawing/2014/main" id="{5141B5AD-3705-463E-8647-BCC74B691224}"/>
              </a:ext>
            </a:extLst>
          </p:cNvPr>
          <p:cNvGraphicFramePr>
            <a:graphicFrameLocks noGrp="1"/>
          </p:cNvGraphicFramePr>
          <p:nvPr>
            <p:ph type="tbl" sz="quarter" idx="13"/>
            <p:extLst>
              <p:ext uri="{D42A27DB-BD31-4B8C-83A1-F6EECF244321}">
                <p14:modId xmlns:p14="http://schemas.microsoft.com/office/powerpoint/2010/main" val="360736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759020"/>
                    </a:ext>
                  </a:extLst>
                </a:gridCol>
                <a:gridCol w="411480">
                  <a:extLst>
                    <a:ext uri="{9D8B030D-6E8A-4147-A177-3AD203B41FA5}">
                      <a16:colId xmlns:a16="http://schemas.microsoft.com/office/drawing/2014/main" val="1822772919"/>
                    </a:ext>
                  </a:extLst>
                </a:gridCol>
                <a:gridCol w="905256">
                  <a:extLst>
                    <a:ext uri="{9D8B030D-6E8A-4147-A177-3AD203B41FA5}">
                      <a16:colId xmlns:a16="http://schemas.microsoft.com/office/drawing/2014/main" val="1963763174"/>
                    </a:ext>
                  </a:extLst>
                </a:gridCol>
                <a:gridCol w="905256">
                  <a:extLst>
                    <a:ext uri="{9D8B030D-6E8A-4147-A177-3AD203B41FA5}">
                      <a16:colId xmlns:a16="http://schemas.microsoft.com/office/drawing/2014/main" val="3352503110"/>
                    </a:ext>
                  </a:extLst>
                </a:gridCol>
                <a:gridCol w="905256">
                  <a:extLst>
                    <a:ext uri="{9D8B030D-6E8A-4147-A177-3AD203B41FA5}">
                      <a16:colId xmlns:a16="http://schemas.microsoft.com/office/drawing/2014/main" val="2230182285"/>
                    </a:ext>
                  </a:extLst>
                </a:gridCol>
                <a:gridCol w="905256">
                  <a:extLst>
                    <a:ext uri="{9D8B030D-6E8A-4147-A177-3AD203B41FA5}">
                      <a16:colId xmlns:a16="http://schemas.microsoft.com/office/drawing/2014/main" val="1429003681"/>
                    </a:ext>
                  </a:extLst>
                </a:gridCol>
                <a:gridCol w="905256">
                  <a:extLst>
                    <a:ext uri="{9D8B030D-6E8A-4147-A177-3AD203B41FA5}">
                      <a16:colId xmlns:a16="http://schemas.microsoft.com/office/drawing/2014/main" val="3758710249"/>
                    </a:ext>
                  </a:extLst>
                </a:gridCol>
                <a:gridCol w="905256">
                  <a:extLst>
                    <a:ext uri="{9D8B030D-6E8A-4147-A177-3AD203B41FA5}">
                      <a16:colId xmlns:a16="http://schemas.microsoft.com/office/drawing/2014/main" val="2766803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2155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- 2020-08-11 15:30:01</a:t>
                      </a:r>
                      <a:r>
                        <a:rPr kumimoji="0" lang="en-US" sz="1000" b="0" i="0" u="none" strike="noStrike" kern="1200" cap="none" spc="0" normalizeH="0" baseline="0" noProof="0">
                          <a:ln>
                            <a:noFill/>
                          </a:ln>
                          <a:solidFill>
                            <a:prstClr val="black"/>
                          </a:solidFill>
                          <a:effectLst/>
                          <a:uLnTx/>
                          <a:uFillTx/>
                          <a:latin typeface="+mn-lt"/>
                          <a:ea typeface="+mn-ea"/>
                          <a:cs typeface="+mn-cs"/>
                        </a:rPr>
                        <a:t>
 There is nothing more rewarding than collecting a new vehicle at BMW Welt. We wish David and his stunning brand new BMW 330i Sedan in BMW Individual Dravit Grey grey all the best on the road! https://t.co/xdBxJVJK4c #THE3 #BMWWelt https://t.co/I0NaSzez4g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0.1438 %</a:t>
                      </a:r>
                    </a:p>
                  </a:txBody>
                  <a:tcPr/>
                </a:tc>
                <a:extLst>
                  <a:ext uri="{0D108BD9-81ED-4DB2-BD59-A6C34878D82A}">
                    <a16:rowId xmlns:a16="http://schemas.microsoft.com/office/drawing/2014/main" val="348582788"/>
                  </a:ext>
                </a:extLst>
              </a:tr>
            </a:tbl>
          </a:graphicData>
        </a:graphic>
      </p:graphicFrame>
      <p:sp>
        <p:nvSpPr>
          <p:cNvPr id="4" name="Text Placeholder 3">
            <a:extLst>
              <a:ext uri="{FF2B5EF4-FFF2-40B4-BE49-F238E27FC236}">
                <a16:creationId xmlns:a16="http://schemas.microsoft.com/office/drawing/2014/main" id="{F76BA73A-13FC-48D7-90FD-55017D8BF7D3}"/>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682900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152B9-E61B-4B03-8D75-08AC97841897}"/>
              </a:ext>
            </a:extLst>
          </p:cNvPr>
          <p:cNvSpPr>
            <a:spLocks noGrp="1"/>
          </p:cNvSpPr>
          <p:nvPr>
            <p:ph type="title"/>
          </p:nvPr>
        </p:nvSpPr>
        <p:spPr/>
        <p:txBody>
          <a:bodyPr/>
          <a:lstStyle/>
          <a:p>
            <a:r>
              <a:rPr lang="en-US"/>
              <a:t>Twitter Own and Retweeted Tweets Table | BMW Welt - 9 of 19</a:t>
            </a:r>
          </a:p>
        </p:txBody>
      </p:sp>
      <p:graphicFrame>
        <p:nvGraphicFramePr>
          <p:cNvPr id="5" name="Table Placeholder 4">
            <a:extLst>
              <a:ext uri="{FF2B5EF4-FFF2-40B4-BE49-F238E27FC236}">
                <a16:creationId xmlns:a16="http://schemas.microsoft.com/office/drawing/2014/main" id="{EA598B9B-B06A-4575-9154-36718BE98E3D}"/>
              </a:ext>
            </a:extLst>
          </p:cNvPr>
          <p:cNvGraphicFramePr>
            <a:graphicFrameLocks noGrp="1"/>
          </p:cNvGraphicFramePr>
          <p:nvPr>
            <p:ph type="tbl" sz="quarter" idx="13"/>
            <p:extLst>
              <p:ext uri="{D42A27DB-BD31-4B8C-83A1-F6EECF244321}">
                <p14:modId xmlns:p14="http://schemas.microsoft.com/office/powerpoint/2010/main" val="665652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44124996"/>
                    </a:ext>
                  </a:extLst>
                </a:gridCol>
                <a:gridCol w="411480">
                  <a:extLst>
                    <a:ext uri="{9D8B030D-6E8A-4147-A177-3AD203B41FA5}">
                      <a16:colId xmlns:a16="http://schemas.microsoft.com/office/drawing/2014/main" val="92504692"/>
                    </a:ext>
                  </a:extLst>
                </a:gridCol>
                <a:gridCol w="905256">
                  <a:extLst>
                    <a:ext uri="{9D8B030D-6E8A-4147-A177-3AD203B41FA5}">
                      <a16:colId xmlns:a16="http://schemas.microsoft.com/office/drawing/2014/main" val="2070296415"/>
                    </a:ext>
                  </a:extLst>
                </a:gridCol>
                <a:gridCol w="905256">
                  <a:extLst>
                    <a:ext uri="{9D8B030D-6E8A-4147-A177-3AD203B41FA5}">
                      <a16:colId xmlns:a16="http://schemas.microsoft.com/office/drawing/2014/main" val="2365091611"/>
                    </a:ext>
                  </a:extLst>
                </a:gridCol>
                <a:gridCol w="905256">
                  <a:extLst>
                    <a:ext uri="{9D8B030D-6E8A-4147-A177-3AD203B41FA5}">
                      <a16:colId xmlns:a16="http://schemas.microsoft.com/office/drawing/2014/main" val="1995861021"/>
                    </a:ext>
                  </a:extLst>
                </a:gridCol>
                <a:gridCol w="905256">
                  <a:extLst>
                    <a:ext uri="{9D8B030D-6E8A-4147-A177-3AD203B41FA5}">
                      <a16:colId xmlns:a16="http://schemas.microsoft.com/office/drawing/2014/main" val="635835829"/>
                    </a:ext>
                  </a:extLst>
                </a:gridCol>
                <a:gridCol w="905256">
                  <a:extLst>
                    <a:ext uri="{9D8B030D-6E8A-4147-A177-3AD203B41FA5}">
                      <a16:colId xmlns:a16="http://schemas.microsoft.com/office/drawing/2014/main" val="1886725089"/>
                    </a:ext>
                  </a:extLst>
                </a:gridCol>
                <a:gridCol w="905256">
                  <a:extLst>
                    <a:ext uri="{9D8B030D-6E8A-4147-A177-3AD203B41FA5}">
                      <a16:colId xmlns:a16="http://schemas.microsoft.com/office/drawing/2014/main" val="1491844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8235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- 2020-08-11 10:00:03</a:t>
                      </a:r>
                      <a:r>
                        <a:rPr kumimoji="0" lang="en-US" sz="1000" b="0" i="0" u="none" strike="noStrike" kern="1200" cap="none" spc="0" normalizeH="0" baseline="0" noProof="0">
                          <a:ln>
                            <a:noFill/>
                          </a:ln>
                          <a:solidFill>
                            <a:prstClr val="black"/>
                          </a:solidFill>
                          <a:effectLst/>
                          <a:uLnTx/>
                          <a:uFillTx/>
                          <a:latin typeface="+mn-lt"/>
                          <a:ea typeface="+mn-ea"/>
                          <a:cs typeface="+mn-cs"/>
                        </a:rPr>
                        <a:t>
 New mobility concepts ahead! Be part of our next exciting livestream directly from the FUTURE FORUM by BMW Welt at August 18th at 4PM (CET). Discover new mobility possibilities for the future! @Lilium @DLR_de @TUM_Hyperloop #NewMobility #FutureForum #BMWWelt https://t.co/siMiHxf86s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0.0557 %</a:t>
                      </a:r>
                    </a:p>
                  </a:txBody>
                  <a:tcPr/>
                </a:tc>
                <a:extLst>
                  <a:ext uri="{0D108BD9-81ED-4DB2-BD59-A6C34878D82A}">
                    <a16:rowId xmlns:a16="http://schemas.microsoft.com/office/drawing/2014/main" val="2566030036"/>
                  </a:ext>
                </a:extLst>
              </a:tr>
            </a:tbl>
          </a:graphicData>
        </a:graphic>
      </p:graphicFrame>
      <p:sp>
        <p:nvSpPr>
          <p:cNvPr id="4" name="Text Placeholder 3">
            <a:extLst>
              <a:ext uri="{FF2B5EF4-FFF2-40B4-BE49-F238E27FC236}">
                <a16:creationId xmlns:a16="http://schemas.microsoft.com/office/drawing/2014/main" id="{BC1DA662-0052-43C9-AEE2-18FD160758E1}"/>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953625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E741-4C47-43AE-8C09-C689AC6671B8}"/>
              </a:ext>
            </a:extLst>
          </p:cNvPr>
          <p:cNvSpPr>
            <a:spLocks noGrp="1"/>
          </p:cNvSpPr>
          <p:nvPr>
            <p:ph type="title"/>
          </p:nvPr>
        </p:nvSpPr>
        <p:spPr/>
        <p:txBody>
          <a:bodyPr/>
          <a:lstStyle/>
          <a:p>
            <a:r>
              <a:rPr lang="en-US"/>
              <a:t>Twitter Own and Retweeted Tweets Table | BMW Welt - 10 of 19</a:t>
            </a:r>
          </a:p>
        </p:txBody>
      </p:sp>
      <p:graphicFrame>
        <p:nvGraphicFramePr>
          <p:cNvPr id="5" name="Table Placeholder 4">
            <a:extLst>
              <a:ext uri="{FF2B5EF4-FFF2-40B4-BE49-F238E27FC236}">
                <a16:creationId xmlns:a16="http://schemas.microsoft.com/office/drawing/2014/main" id="{E447A932-4235-4188-A876-DF3C05BA2F0B}"/>
              </a:ext>
            </a:extLst>
          </p:cNvPr>
          <p:cNvGraphicFramePr>
            <a:graphicFrameLocks noGrp="1"/>
          </p:cNvGraphicFramePr>
          <p:nvPr>
            <p:ph type="tbl" sz="quarter" idx="13"/>
            <p:extLst>
              <p:ext uri="{D42A27DB-BD31-4B8C-83A1-F6EECF244321}">
                <p14:modId xmlns:p14="http://schemas.microsoft.com/office/powerpoint/2010/main" val="225140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36925879"/>
                    </a:ext>
                  </a:extLst>
                </a:gridCol>
                <a:gridCol w="411480">
                  <a:extLst>
                    <a:ext uri="{9D8B030D-6E8A-4147-A177-3AD203B41FA5}">
                      <a16:colId xmlns:a16="http://schemas.microsoft.com/office/drawing/2014/main" val="3130974032"/>
                    </a:ext>
                  </a:extLst>
                </a:gridCol>
                <a:gridCol w="905256">
                  <a:extLst>
                    <a:ext uri="{9D8B030D-6E8A-4147-A177-3AD203B41FA5}">
                      <a16:colId xmlns:a16="http://schemas.microsoft.com/office/drawing/2014/main" val="1252357690"/>
                    </a:ext>
                  </a:extLst>
                </a:gridCol>
                <a:gridCol w="905256">
                  <a:extLst>
                    <a:ext uri="{9D8B030D-6E8A-4147-A177-3AD203B41FA5}">
                      <a16:colId xmlns:a16="http://schemas.microsoft.com/office/drawing/2014/main" val="1702162895"/>
                    </a:ext>
                  </a:extLst>
                </a:gridCol>
                <a:gridCol w="905256">
                  <a:extLst>
                    <a:ext uri="{9D8B030D-6E8A-4147-A177-3AD203B41FA5}">
                      <a16:colId xmlns:a16="http://schemas.microsoft.com/office/drawing/2014/main" val="764981201"/>
                    </a:ext>
                  </a:extLst>
                </a:gridCol>
                <a:gridCol w="905256">
                  <a:extLst>
                    <a:ext uri="{9D8B030D-6E8A-4147-A177-3AD203B41FA5}">
                      <a16:colId xmlns:a16="http://schemas.microsoft.com/office/drawing/2014/main" val="1387862591"/>
                    </a:ext>
                  </a:extLst>
                </a:gridCol>
                <a:gridCol w="905256">
                  <a:extLst>
                    <a:ext uri="{9D8B030D-6E8A-4147-A177-3AD203B41FA5}">
                      <a16:colId xmlns:a16="http://schemas.microsoft.com/office/drawing/2014/main" val="2298318551"/>
                    </a:ext>
                  </a:extLst>
                </a:gridCol>
                <a:gridCol w="905256">
                  <a:extLst>
                    <a:ext uri="{9D8B030D-6E8A-4147-A177-3AD203B41FA5}">
                      <a16:colId xmlns:a16="http://schemas.microsoft.com/office/drawing/2014/main" val="2368956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1166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- 2020-08-08 13:00:05</a:t>
                      </a:r>
                      <a:r>
                        <a:rPr kumimoji="0" lang="en-US" sz="1000" b="0" i="0" u="none" strike="noStrike" kern="1200" cap="none" spc="0" normalizeH="0" baseline="0" noProof="0">
                          <a:ln>
                            <a:noFill/>
                          </a:ln>
                          <a:solidFill>
                            <a:prstClr val="black"/>
                          </a:solidFill>
                          <a:effectLst/>
                          <a:uLnTx/>
                          <a:uFillTx/>
                          <a:latin typeface="+mn-lt"/>
                          <a:ea typeface="+mn-ea"/>
                          <a:cs typeface="+mn-cs"/>
                        </a:rPr>
                        <a:t>
 The BMW 700's iconic trapezoidal shape is a true masterpiece. 
Italian carrosser Giovanni Michelotti was in charge for this absolutely unique desgin - what a beauty! #BMWMuseum https://t.co/C3cIW8Ojyz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0.1485 %</a:t>
                      </a:r>
                    </a:p>
                  </a:txBody>
                  <a:tcPr/>
                </a:tc>
                <a:extLst>
                  <a:ext uri="{0D108BD9-81ED-4DB2-BD59-A6C34878D82A}">
                    <a16:rowId xmlns:a16="http://schemas.microsoft.com/office/drawing/2014/main" val="361375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- 2020-08-07 16:15:02</a:t>
                      </a:r>
                      <a:r>
                        <a:rPr kumimoji="0" lang="en-US" sz="1000" b="0" i="0" u="none" strike="noStrike" kern="1200" cap="none" spc="0" normalizeH="0" baseline="0" noProof="0">
                          <a:ln>
                            <a:noFill/>
                          </a:ln>
                          <a:solidFill>
                            <a:prstClr val="black"/>
                          </a:solidFill>
                          <a:effectLst/>
                          <a:uLnTx/>
                          <a:uFillTx/>
                          <a:latin typeface="+mn-lt"/>
                          <a:ea typeface="+mn-ea"/>
                          <a:cs typeface="+mn-cs"/>
                        </a:rPr>
                        <a:t>
 That’s a wrap! The last BMW i8 Roadsters have been successfully handed over at BMW Welt. Check out the highlights below. https://t.co/l3UoV6jRv6 @BMWi @BMWDeutschland @BMWGroup #BMWi #THEi8 #BMWWelt https://t.co/MJOMFBI0fK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0.1253 %</a:t>
                      </a:r>
                    </a:p>
                  </a:txBody>
                  <a:tcPr/>
                </a:tc>
                <a:extLst>
                  <a:ext uri="{0D108BD9-81ED-4DB2-BD59-A6C34878D82A}">
                    <a16:rowId xmlns:a16="http://schemas.microsoft.com/office/drawing/2014/main" val="3688059921"/>
                  </a:ext>
                </a:extLst>
              </a:tr>
            </a:tbl>
          </a:graphicData>
        </a:graphic>
      </p:graphicFrame>
      <p:sp>
        <p:nvSpPr>
          <p:cNvPr id="4" name="Text Placeholder 3">
            <a:extLst>
              <a:ext uri="{FF2B5EF4-FFF2-40B4-BE49-F238E27FC236}">
                <a16:creationId xmlns:a16="http://schemas.microsoft.com/office/drawing/2014/main" id="{2781973B-2D04-47D8-9F3F-6846A0790FE3}"/>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976262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F7A86-5DF5-45F2-9C1B-FCA13C530F23}"/>
              </a:ext>
            </a:extLst>
          </p:cNvPr>
          <p:cNvSpPr>
            <a:spLocks noGrp="1"/>
          </p:cNvSpPr>
          <p:nvPr>
            <p:ph type="title"/>
          </p:nvPr>
        </p:nvSpPr>
        <p:spPr/>
        <p:txBody>
          <a:bodyPr/>
          <a:lstStyle/>
          <a:p>
            <a:r>
              <a:rPr lang="en-US"/>
              <a:t>Twitter Own and Retweeted Tweets Table | BMW Welt - 11 of 19</a:t>
            </a:r>
          </a:p>
        </p:txBody>
      </p:sp>
      <p:graphicFrame>
        <p:nvGraphicFramePr>
          <p:cNvPr id="5" name="Table Placeholder 4">
            <a:extLst>
              <a:ext uri="{FF2B5EF4-FFF2-40B4-BE49-F238E27FC236}">
                <a16:creationId xmlns:a16="http://schemas.microsoft.com/office/drawing/2014/main" id="{39618687-81B2-4EDB-AEA6-DA4DDEE2B76A}"/>
              </a:ext>
            </a:extLst>
          </p:cNvPr>
          <p:cNvGraphicFramePr>
            <a:graphicFrameLocks noGrp="1"/>
          </p:cNvGraphicFramePr>
          <p:nvPr>
            <p:ph type="tbl" sz="quarter" idx="13"/>
            <p:extLst>
              <p:ext uri="{D42A27DB-BD31-4B8C-83A1-F6EECF244321}">
                <p14:modId xmlns:p14="http://schemas.microsoft.com/office/powerpoint/2010/main" val="300047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70326503"/>
                    </a:ext>
                  </a:extLst>
                </a:gridCol>
                <a:gridCol w="411480">
                  <a:extLst>
                    <a:ext uri="{9D8B030D-6E8A-4147-A177-3AD203B41FA5}">
                      <a16:colId xmlns:a16="http://schemas.microsoft.com/office/drawing/2014/main" val="1828988259"/>
                    </a:ext>
                  </a:extLst>
                </a:gridCol>
                <a:gridCol w="905256">
                  <a:extLst>
                    <a:ext uri="{9D8B030D-6E8A-4147-A177-3AD203B41FA5}">
                      <a16:colId xmlns:a16="http://schemas.microsoft.com/office/drawing/2014/main" val="115526990"/>
                    </a:ext>
                  </a:extLst>
                </a:gridCol>
                <a:gridCol w="905256">
                  <a:extLst>
                    <a:ext uri="{9D8B030D-6E8A-4147-A177-3AD203B41FA5}">
                      <a16:colId xmlns:a16="http://schemas.microsoft.com/office/drawing/2014/main" val="4254599372"/>
                    </a:ext>
                  </a:extLst>
                </a:gridCol>
                <a:gridCol w="905256">
                  <a:extLst>
                    <a:ext uri="{9D8B030D-6E8A-4147-A177-3AD203B41FA5}">
                      <a16:colId xmlns:a16="http://schemas.microsoft.com/office/drawing/2014/main" val="3550350172"/>
                    </a:ext>
                  </a:extLst>
                </a:gridCol>
                <a:gridCol w="905256">
                  <a:extLst>
                    <a:ext uri="{9D8B030D-6E8A-4147-A177-3AD203B41FA5}">
                      <a16:colId xmlns:a16="http://schemas.microsoft.com/office/drawing/2014/main" val="3102193168"/>
                    </a:ext>
                  </a:extLst>
                </a:gridCol>
                <a:gridCol w="905256">
                  <a:extLst>
                    <a:ext uri="{9D8B030D-6E8A-4147-A177-3AD203B41FA5}">
                      <a16:colId xmlns:a16="http://schemas.microsoft.com/office/drawing/2014/main" val="2036103107"/>
                    </a:ext>
                  </a:extLst>
                </a:gridCol>
                <a:gridCol w="905256">
                  <a:extLst>
                    <a:ext uri="{9D8B030D-6E8A-4147-A177-3AD203B41FA5}">
                      <a16:colId xmlns:a16="http://schemas.microsoft.com/office/drawing/2014/main" val="4003230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6434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- 2020-08-06 20:46:17</a:t>
                      </a:r>
                      <a:r>
                        <a:rPr kumimoji="0" lang="en-US" sz="1000" b="0" i="0" u="none" strike="noStrike" kern="1200" cap="none" spc="0" normalizeH="0" baseline="0" noProof="0">
                          <a:ln>
                            <a:noFill/>
                          </a:ln>
                          <a:solidFill>
                            <a:prstClr val="black"/>
                          </a:solidFill>
                          <a:effectLst/>
                          <a:uLnTx/>
                          <a:uFillTx/>
                          <a:latin typeface="+mn-lt"/>
                          <a:ea typeface="+mn-ea"/>
                          <a:cs typeface="+mn-cs"/>
                        </a:rPr>
                        <a:t>
 The moment has come! 18 beautiful BMW i8 Roadsters with unique BMW Individual paint finishes are handed over to their proud new owners. Another glorious moment! https://t.co/l3UoV6jRv6 @BMWi  @BMWDeutschland @BMWGroup #BMWi #THEi8 #BMWWelt https://t.co/W4si42neG3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extLst>
                  <a:ext uri="{0D108BD9-81ED-4DB2-BD59-A6C34878D82A}">
                    <a16:rowId xmlns:a16="http://schemas.microsoft.com/office/drawing/2014/main" val="436128120"/>
                  </a:ext>
                </a:extLst>
              </a:tr>
            </a:tbl>
          </a:graphicData>
        </a:graphic>
      </p:graphicFrame>
      <p:sp>
        <p:nvSpPr>
          <p:cNvPr id="4" name="Text Placeholder 3">
            <a:extLst>
              <a:ext uri="{FF2B5EF4-FFF2-40B4-BE49-F238E27FC236}">
                <a16:creationId xmlns:a16="http://schemas.microsoft.com/office/drawing/2014/main" id="{B01F7982-175B-4924-BC4F-9038411B619C}"/>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4161709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9E95A-D4AB-4AA1-BA94-931678D084D9}"/>
              </a:ext>
            </a:extLst>
          </p:cNvPr>
          <p:cNvSpPr>
            <a:spLocks noGrp="1"/>
          </p:cNvSpPr>
          <p:nvPr>
            <p:ph type="title"/>
          </p:nvPr>
        </p:nvSpPr>
        <p:spPr/>
        <p:txBody>
          <a:bodyPr/>
          <a:lstStyle/>
          <a:p>
            <a:r>
              <a:rPr lang="en-US"/>
              <a:t>Twitter Own and Retweeted Tweets Table | BMW Welt - 12 of 19</a:t>
            </a:r>
          </a:p>
        </p:txBody>
      </p:sp>
      <p:graphicFrame>
        <p:nvGraphicFramePr>
          <p:cNvPr id="5" name="Table Placeholder 4">
            <a:extLst>
              <a:ext uri="{FF2B5EF4-FFF2-40B4-BE49-F238E27FC236}">
                <a16:creationId xmlns:a16="http://schemas.microsoft.com/office/drawing/2014/main" id="{2B52A8BF-153B-4870-8F05-CC507817BC6C}"/>
              </a:ext>
            </a:extLst>
          </p:cNvPr>
          <p:cNvGraphicFramePr>
            <a:graphicFrameLocks noGrp="1"/>
          </p:cNvGraphicFramePr>
          <p:nvPr>
            <p:ph type="tbl" sz="quarter" idx="13"/>
            <p:extLst>
              <p:ext uri="{D42A27DB-BD31-4B8C-83A1-F6EECF244321}">
                <p14:modId xmlns:p14="http://schemas.microsoft.com/office/powerpoint/2010/main" val="171224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61237186"/>
                    </a:ext>
                  </a:extLst>
                </a:gridCol>
                <a:gridCol w="411480">
                  <a:extLst>
                    <a:ext uri="{9D8B030D-6E8A-4147-A177-3AD203B41FA5}">
                      <a16:colId xmlns:a16="http://schemas.microsoft.com/office/drawing/2014/main" val="470658150"/>
                    </a:ext>
                  </a:extLst>
                </a:gridCol>
                <a:gridCol w="905256">
                  <a:extLst>
                    <a:ext uri="{9D8B030D-6E8A-4147-A177-3AD203B41FA5}">
                      <a16:colId xmlns:a16="http://schemas.microsoft.com/office/drawing/2014/main" val="108854662"/>
                    </a:ext>
                  </a:extLst>
                </a:gridCol>
                <a:gridCol w="905256">
                  <a:extLst>
                    <a:ext uri="{9D8B030D-6E8A-4147-A177-3AD203B41FA5}">
                      <a16:colId xmlns:a16="http://schemas.microsoft.com/office/drawing/2014/main" val="1465605684"/>
                    </a:ext>
                  </a:extLst>
                </a:gridCol>
                <a:gridCol w="905256">
                  <a:extLst>
                    <a:ext uri="{9D8B030D-6E8A-4147-A177-3AD203B41FA5}">
                      <a16:colId xmlns:a16="http://schemas.microsoft.com/office/drawing/2014/main" val="3762823369"/>
                    </a:ext>
                  </a:extLst>
                </a:gridCol>
                <a:gridCol w="905256">
                  <a:extLst>
                    <a:ext uri="{9D8B030D-6E8A-4147-A177-3AD203B41FA5}">
                      <a16:colId xmlns:a16="http://schemas.microsoft.com/office/drawing/2014/main" val="505253059"/>
                    </a:ext>
                  </a:extLst>
                </a:gridCol>
                <a:gridCol w="905256">
                  <a:extLst>
                    <a:ext uri="{9D8B030D-6E8A-4147-A177-3AD203B41FA5}">
                      <a16:colId xmlns:a16="http://schemas.microsoft.com/office/drawing/2014/main" val="1879734179"/>
                    </a:ext>
                  </a:extLst>
                </a:gridCol>
                <a:gridCol w="905256">
                  <a:extLst>
                    <a:ext uri="{9D8B030D-6E8A-4147-A177-3AD203B41FA5}">
                      <a16:colId xmlns:a16="http://schemas.microsoft.com/office/drawing/2014/main" val="4048745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3688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- 2020-08-06 19:23:28</a:t>
                      </a:r>
                      <a:r>
                        <a:rPr kumimoji="0" lang="en-US" sz="1000" b="0" i="0" u="none" strike="noStrike" kern="1200" cap="none" spc="0" normalizeH="0" baseline="0" noProof="0">
                          <a:ln>
                            <a:noFill/>
                          </a:ln>
                          <a:solidFill>
                            <a:prstClr val="black"/>
                          </a:solidFill>
                          <a:effectLst/>
                          <a:uLnTx/>
                          <a:uFillTx/>
                          <a:latin typeface="+mn-lt"/>
                          <a:ea typeface="+mn-ea"/>
                          <a:cs typeface="+mn-cs"/>
                        </a:rPr>
                        <a:t>
 The Premiere seems like just the right welcome space for our new lucky owners who pick up the last 18 brand new BMW i8 Roadsters! https://t.co/l3UoV6jRv6 @BMWi  @BMWDeutschland  @BMWGroup  #BMWi #THEi8 #BMWWelt https://t.co/GG9Gbt8J1u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0.1346 %</a:t>
                      </a:r>
                    </a:p>
                  </a:txBody>
                  <a:tcPr/>
                </a:tc>
                <a:extLst>
                  <a:ext uri="{0D108BD9-81ED-4DB2-BD59-A6C34878D82A}">
                    <a16:rowId xmlns:a16="http://schemas.microsoft.com/office/drawing/2014/main" val="1881348553"/>
                  </a:ext>
                </a:extLst>
              </a:tr>
            </a:tbl>
          </a:graphicData>
        </a:graphic>
      </p:graphicFrame>
      <p:sp>
        <p:nvSpPr>
          <p:cNvPr id="4" name="Text Placeholder 3">
            <a:extLst>
              <a:ext uri="{FF2B5EF4-FFF2-40B4-BE49-F238E27FC236}">
                <a16:creationId xmlns:a16="http://schemas.microsoft.com/office/drawing/2014/main" id="{35E2257E-181A-43E7-886C-01D46EE50306}"/>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4045297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E4220-978D-4280-B83B-9EDECF000B37}"/>
              </a:ext>
            </a:extLst>
          </p:cNvPr>
          <p:cNvSpPr>
            <a:spLocks noGrp="1"/>
          </p:cNvSpPr>
          <p:nvPr>
            <p:ph type="title"/>
          </p:nvPr>
        </p:nvSpPr>
        <p:spPr/>
        <p:txBody>
          <a:bodyPr/>
          <a:lstStyle/>
          <a:p>
            <a:r>
              <a:rPr lang="en-US"/>
              <a:t>Twitter Own and Retweeted Tweets Table | BMW Welt - 13 of 19</a:t>
            </a:r>
          </a:p>
        </p:txBody>
      </p:sp>
      <p:graphicFrame>
        <p:nvGraphicFramePr>
          <p:cNvPr id="5" name="Table Placeholder 4">
            <a:extLst>
              <a:ext uri="{FF2B5EF4-FFF2-40B4-BE49-F238E27FC236}">
                <a16:creationId xmlns:a16="http://schemas.microsoft.com/office/drawing/2014/main" id="{66987792-B68B-4F09-8552-C76EEE8B7440}"/>
              </a:ext>
            </a:extLst>
          </p:cNvPr>
          <p:cNvGraphicFramePr>
            <a:graphicFrameLocks noGrp="1"/>
          </p:cNvGraphicFramePr>
          <p:nvPr>
            <p:ph type="tbl" sz="quarter" idx="13"/>
            <p:extLst>
              <p:ext uri="{D42A27DB-BD31-4B8C-83A1-F6EECF244321}">
                <p14:modId xmlns:p14="http://schemas.microsoft.com/office/powerpoint/2010/main" val="1136582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04019847"/>
                    </a:ext>
                  </a:extLst>
                </a:gridCol>
                <a:gridCol w="411480">
                  <a:extLst>
                    <a:ext uri="{9D8B030D-6E8A-4147-A177-3AD203B41FA5}">
                      <a16:colId xmlns:a16="http://schemas.microsoft.com/office/drawing/2014/main" val="1534643072"/>
                    </a:ext>
                  </a:extLst>
                </a:gridCol>
                <a:gridCol w="905256">
                  <a:extLst>
                    <a:ext uri="{9D8B030D-6E8A-4147-A177-3AD203B41FA5}">
                      <a16:colId xmlns:a16="http://schemas.microsoft.com/office/drawing/2014/main" val="2153067552"/>
                    </a:ext>
                  </a:extLst>
                </a:gridCol>
                <a:gridCol w="905256">
                  <a:extLst>
                    <a:ext uri="{9D8B030D-6E8A-4147-A177-3AD203B41FA5}">
                      <a16:colId xmlns:a16="http://schemas.microsoft.com/office/drawing/2014/main" val="2637215178"/>
                    </a:ext>
                  </a:extLst>
                </a:gridCol>
                <a:gridCol w="905256">
                  <a:extLst>
                    <a:ext uri="{9D8B030D-6E8A-4147-A177-3AD203B41FA5}">
                      <a16:colId xmlns:a16="http://schemas.microsoft.com/office/drawing/2014/main" val="700258568"/>
                    </a:ext>
                  </a:extLst>
                </a:gridCol>
                <a:gridCol w="905256">
                  <a:extLst>
                    <a:ext uri="{9D8B030D-6E8A-4147-A177-3AD203B41FA5}">
                      <a16:colId xmlns:a16="http://schemas.microsoft.com/office/drawing/2014/main" val="1447793585"/>
                    </a:ext>
                  </a:extLst>
                </a:gridCol>
                <a:gridCol w="905256">
                  <a:extLst>
                    <a:ext uri="{9D8B030D-6E8A-4147-A177-3AD203B41FA5}">
                      <a16:colId xmlns:a16="http://schemas.microsoft.com/office/drawing/2014/main" val="2710201490"/>
                    </a:ext>
                  </a:extLst>
                </a:gridCol>
                <a:gridCol w="905256">
                  <a:extLst>
                    <a:ext uri="{9D8B030D-6E8A-4147-A177-3AD203B41FA5}">
                      <a16:colId xmlns:a16="http://schemas.microsoft.com/office/drawing/2014/main" val="845266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1336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- 2020-08-05 17:00:04</a:t>
                      </a:r>
                      <a:r>
                        <a:rPr kumimoji="0" lang="en-US" sz="1000" b="0" i="0" u="none" strike="noStrike" kern="1200" cap="none" spc="0" normalizeH="0" baseline="0" noProof="0">
                          <a:ln>
                            <a:noFill/>
                          </a:ln>
                          <a:solidFill>
                            <a:prstClr val="black"/>
                          </a:solidFill>
                          <a:effectLst/>
                          <a:uLnTx/>
                          <a:uFillTx/>
                          <a:latin typeface="+mn-lt"/>
                          <a:ea typeface="+mn-ea"/>
                          <a:cs typeface="+mn-cs"/>
                        </a:rPr>
                        <a:t>
 Back in May 2018, the stunning BMW i8 Roadster First Editions have been collected at BMW Welt. Tomorrow, we will show you another highlight event. Stay tuned! @BMWi @BMWDeutschland @BMWGroup #BMWi #THEi8 #BMWWelt https://t.co/G52totjVDx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0.1254 %</a:t>
                      </a:r>
                    </a:p>
                  </a:txBody>
                  <a:tcPr/>
                </a:tc>
                <a:extLst>
                  <a:ext uri="{0D108BD9-81ED-4DB2-BD59-A6C34878D82A}">
                    <a16:rowId xmlns:a16="http://schemas.microsoft.com/office/drawing/2014/main" val="1796187203"/>
                  </a:ext>
                </a:extLst>
              </a:tr>
            </a:tbl>
          </a:graphicData>
        </a:graphic>
      </p:graphicFrame>
      <p:sp>
        <p:nvSpPr>
          <p:cNvPr id="4" name="Text Placeholder 3">
            <a:extLst>
              <a:ext uri="{FF2B5EF4-FFF2-40B4-BE49-F238E27FC236}">
                <a16:creationId xmlns:a16="http://schemas.microsoft.com/office/drawing/2014/main" id="{18691FDB-2EC9-471A-9551-A1D3D13A2BC2}"/>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886867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70D2-6CC1-44B3-A518-FA687DF8A7C7}"/>
              </a:ext>
            </a:extLst>
          </p:cNvPr>
          <p:cNvSpPr>
            <a:spLocks noGrp="1"/>
          </p:cNvSpPr>
          <p:nvPr>
            <p:ph type="title"/>
          </p:nvPr>
        </p:nvSpPr>
        <p:spPr/>
        <p:txBody>
          <a:bodyPr/>
          <a:lstStyle/>
          <a:p>
            <a:r>
              <a:rPr lang="en-US"/>
              <a:t>Twitter Own and Retweeted Tweets Table | BMW Welt - 14 of 19</a:t>
            </a:r>
          </a:p>
        </p:txBody>
      </p:sp>
      <p:graphicFrame>
        <p:nvGraphicFramePr>
          <p:cNvPr id="5" name="Table Placeholder 4">
            <a:extLst>
              <a:ext uri="{FF2B5EF4-FFF2-40B4-BE49-F238E27FC236}">
                <a16:creationId xmlns:a16="http://schemas.microsoft.com/office/drawing/2014/main" id="{A0D494A5-CF3A-4693-8207-852100A17B39}"/>
              </a:ext>
            </a:extLst>
          </p:cNvPr>
          <p:cNvGraphicFramePr>
            <a:graphicFrameLocks noGrp="1"/>
          </p:cNvGraphicFramePr>
          <p:nvPr>
            <p:ph type="tbl" sz="quarter" idx="13"/>
            <p:extLst>
              <p:ext uri="{D42A27DB-BD31-4B8C-83A1-F6EECF244321}">
                <p14:modId xmlns:p14="http://schemas.microsoft.com/office/powerpoint/2010/main" val="4200767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21324120"/>
                    </a:ext>
                  </a:extLst>
                </a:gridCol>
                <a:gridCol w="411480">
                  <a:extLst>
                    <a:ext uri="{9D8B030D-6E8A-4147-A177-3AD203B41FA5}">
                      <a16:colId xmlns:a16="http://schemas.microsoft.com/office/drawing/2014/main" val="3416169365"/>
                    </a:ext>
                  </a:extLst>
                </a:gridCol>
                <a:gridCol w="905256">
                  <a:extLst>
                    <a:ext uri="{9D8B030D-6E8A-4147-A177-3AD203B41FA5}">
                      <a16:colId xmlns:a16="http://schemas.microsoft.com/office/drawing/2014/main" val="955592913"/>
                    </a:ext>
                  </a:extLst>
                </a:gridCol>
                <a:gridCol w="905256">
                  <a:extLst>
                    <a:ext uri="{9D8B030D-6E8A-4147-A177-3AD203B41FA5}">
                      <a16:colId xmlns:a16="http://schemas.microsoft.com/office/drawing/2014/main" val="700568232"/>
                    </a:ext>
                  </a:extLst>
                </a:gridCol>
                <a:gridCol w="905256">
                  <a:extLst>
                    <a:ext uri="{9D8B030D-6E8A-4147-A177-3AD203B41FA5}">
                      <a16:colId xmlns:a16="http://schemas.microsoft.com/office/drawing/2014/main" val="63289222"/>
                    </a:ext>
                  </a:extLst>
                </a:gridCol>
                <a:gridCol w="905256">
                  <a:extLst>
                    <a:ext uri="{9D8B030D-6E8A-4147-A177-3AD203B41FA5}">
                      <a16:colId xmlns:a16="http://schemas.microsoft.com/office/drawing/2014/main" val="3705289363"/>
                    </a:ext>
                  </a:extLst>
                </a:gridCol>
                <a:gridCol w="905256">
                  <a:extLst>
                    <a:ext uri="{9D8B030D-6E8A-4147-A177-3AD203B41FA5}">
                      <a16:colId xmlns:a16="http://schemas.microsoft.com/office/drawing/2014/main" val="3696839432"/>
                    </a:ext>
                  </a:extLst>
                </a:gridCol>
                <a:gridCol w="905256">
                  <a:extLst>
                    <a:ext uri="{9D8B030D-6E8A-4147-A177-3AD203B41FA5}">
                      <a16:colId xmlns:a16="http://schemas.microsoft.com/office/drawing/2014/main" val="4056742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799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- 2020-08-05 13:30:02</a:t>
                      </a:r>
                      <a:r>
                        <a:rPr kumimoji="0" lang="en-US" sz="1000" b="0" i="0" u="none" strike="noStrike" kern="1200" cap="none" spc="0" normalizeH="0" baseline="0" noProof="0">
                          <a:ln>
                            <a:noFill/>
                          </a:ln>
                          <a:solidFill>
                            <a:prstClr val="black"/>
                          </a:solidFill>
                          <a:effectLst/>
                          <a:uLnTx/>
                          <a:uFillTx/>
                          <a:latin typeface="+mn-lt"/>
                          <a:ea typeface="+mn-ea"/>
                          <a:cs typeface="+mn-cs"/>
                        </a:rPr>
                        <a:t>
 Building your very own robot and getting first insights into programming has always been a dream of yours? Turn into a Future Pro and join our BMW Group Junior Programme! #JuniorCampus #BMWWelt 
More information on our workshops: https://t.co/gx516b04kv https://t.co/asnftEKeAP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10/10/2020 18:09:45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extLst>
                  <a:ext uri="{0D108BD9-81ED-4DB2-BD59-A6C34878D82A}">
                    <a16:rowId xmlns:a16="http://schemas.microsoft.com/office/drawing/2014/main" val="2880533885"/>
                  </a:ext>
                </a:extLst>
              </a:tr>
            </a:tbl>
          </a:graphicData>
        </a:graphic>
      </p:graphicFrame>
      <p:sp>
        <p:nvSpPr>
          <p:cNvPr id="4" name="Text Placeholder 3">
            <a:extLst>
              <a:ext uri="{FF2B5EF4-FFF2-40B4-BE49-F238E27FC236}">
                <a16:creationId xmlns:a16="http://schemas.microsoft.com/office/drawing/2014/main" id="{5B840C7B-E0BF-4F26-BBD9-02697922B9B6}"/>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727198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E5EB7-56AB-4E43-B141-E8ED96A600D9}"/>
              </a:ext>
            </a:extLst>
          </p:cNvPr>
          <p:cNvSpPr>
            <a:spLocks noGrp="1"/>
          </p:cNvSpPr>
          <p:nvPr>
            <p:ph type="title"/>
          </p:nvPr>
        </p:nvSpPr>
        <p:spPr/>
        <p:txBody>
          <a:bodyPr/>
          <a:lstStyle/>
          <a:p>
            <a:r>
              <a:rPr lang="en-US"/>
              <a:t>Twitter Own and Retweeted Tweets Table | BMW Welt - 15 of 19</a:t>
            </a:r>
          </a:p>
        </p:txBody>
      </p:sp>
      <p:graphicFrame>
        <p:nvGraphicFramePr>
          <p:cNvPr id="5" name="Table Placeholder 4">
            <a:extLst>
              <a:ext uri="{FF2B5EF4-FFF2-40B4-BE49-F238E27FC236}">
                <a16:creationId xmlns:a16="http://schemas.microsoft.com/office/drawing/2014/main" id="{D0950F51-6714-468A-AD29-C46808A5D1F7}"/>
              </a:ext>
            </a:extLst>
          </p:cNvPr>
          <p:cNvGraphicFramePr>
            <a:graphicFrameLocks noGrp="1"/>
          </p:cNvGraphicFramePr>
          <p:nvPr>
            <p:ph type="tbl" sz="quarter" idx="13"/>
            <p:extLst>
              <p:ext uri="{D42A27DB-BD31-4B8C-83A1-F6EECF244321}">
                <p14:modId xmlns:p14="http://schemas.microsoft.com/office/powerpoint/2010/main" val="164743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99571954"/>
                    </a:ext>
                  </a:extLst>
                </a:gridCol>
                <a:gridCol w="411480">
                  <a:extLst>
                    <a:ext uri="{9D8B030D-6E8A-4147-A177-3AD203B41FA5}">
                      <a16:colId xmlns:a16="http://schemas.microsoft.com/office/drawing/2014/main" val="2146257744"/>
                    </a:ext>
                  </a:extLst>
                </a:gridCol>
                <a:gridCol w="905256">
                  <a:extLst>
                    <a:ext uri="{9D8B030D-6E8A-4147-A177-3AD203B41FA5}">
                      <a16:colId xmlns:a16="http://schemas.microsoft.com/office/drawing/2014/main" val="3608584347"/>
                    </a:ext>
                  </a:extLst>
                </a:gridCol>
                <a:gridCol w="905256">
                  <a:extLst>
                    <a:ext uri="{9D8B030D-6E8A-4147-A177-3AD203B41FA5}">
                      <a16:colId xmlns:a16="http://schemas.microsoft.com/office/drawing/2014/main" val="1057525225"/>
                    </a:ext>
                  </a:extLst>
                </a:gridCol>
                <a:gridCol w="905256">
                  <a:extLst>
                    <a:ext uri="{9D8B030D-6E8A-4147-A177-3AD203B41FA5}">
                      <a16:colId xmlns:a16="http://schemas.microsoft.com/office/drawing/2014/main" val="4204194354"/>
                    </a:ext>
                  </a:extLst>
                </a:gridCol>
                <a:gridCol w="905256">
                  <a:extLst>
                    <a:ext uri="{9D8B030D-6E8A-4147-A177-3AD203B41FA5}">
                      <a16:colId xmlns:a16="http://schemas.microsoft.com/office/drawing/2014/main" val="941209584"/>
                    </a:ext>
                  </a:extLst>
                </a:gridCol>
                <a:gridCol w="905256">
                  <a:extLst>
                    <a:ext uri="{9D8B030D-6E8A-4147-A177-3AD203B41FA5}">
                      <a16:colId xmlns:a16="http://schemas.microsoft.com/office/drawing/2014/main" val="2549694641"/>
                    </a:ext>
                  </a:extLst>
                </a:gridCol>
                <a:gridCol w="905256">
                  <a:extLst>
                    <a:ext uri="{9D8B030D-6E8A-4147-A177-3AD203B41FA5}">
                      <a16:colId xmlns:a16="http://schemas.microsoft.com/office/drawing/2014/main" val="95750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6263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- 2020-08-04 15:00:03</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Golden Ratio of design, the iconic Rolls-Royce Pantheon grille marks a new era! Enjoy the artistry of beauty at BMW Welt. https://t.co/ea0yth6OZc  @rollsroycecars #RollsRoyce #BMWWelt https://t.co/zgByaebaq1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extLst>
                  <a:ext uri="{0D108BD9-81ED-4DB2-BD59-A6C34878D82A}">
                    <a16:rowId xmlns:a16="http://schemas.microsoft.com/office/drawing/2014/main" val="160782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- 2020-08-03 15:30:01</a:t>
                      </a:r>
                      <a:r>
                        <a:rPr kumimoji="0" lang="en-US" sz="1000" b="0" i="0" u="none" strike="noStrike" kern="1200" cap="none" spc="0" normalizeH="0" baseline="0" noProof="0">
                          <a:ln>
                            <a:noFill/>
                          </a:ln>
                          <a:solidFill>
                            <a:prstClr val="black"/>
                          </a:solidFill>
                          <a:effectLst/>
                          <a:uLnTx/>
                          <a:uFillTx/>
                          <a:latin typeface="+mn-lt"/>
                          <a:ea typeface="+mn-ea"/>
                          <a:cs typeface="+mn-cs"/>
                        </a:rPr>
                        <a:t>
 Nürburgring, August 6th 1966: Hubert Hahne and the BMW 2000 TI record the first ever lap time under the 10 minute mark - what an astonishing achievement! #BMWMuseum https://t.co/3Qz4YlpK5e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10/19/2020 18:10:57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0.7571 %</a:t>
                      </a:r>
                    </a:p>
                  </a:txBody>
                  <a:tcPr/>
                </a:tc>
                <a:extLst>
                  <a:ext uri="{0D108BD9-81ED-4DB2-BD59-A6C34878D82A}">
                    <a16:rowId xmlns:a16="http://schemas.microsoft.com/office/drawing/2014/main" val="2338755818"/>
                  </a:ext>
                </a:extLst>
              </a:tr>
            </a:tbl>
          </a:graphicData>
        </a:graphic>
      </p:graphicFrame>
      <p:sp>
        <p:nvSpPr>
          <p:cNvPr id="4" name="Text Placeholder 3">
            <a:extLst>
              <a:ext uri="{FF2B5EF4-FFF2-40B4-BE49-F238E27FC236}">
                <a16:creationId xmlns:a16="http://schemas.microsoft.com/office/drawing/2014/main" id="{9E778ADA-D357-4D8D-8120-67EB24B216E2}"/>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71522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6A22-7785-497C-8408-9F83E39840E9}"/>
              </a:ext>
            </a:extLst>
          </p:cNvPr>
          <p:cNvSpPr>
            <a:spLocks noGrp="1"/>
          </p:cNvSpPr>
          <p:nvPr>
            <p:ph type="title"/>
          </p:nvPr>
        </p:nvSpPr>
        <p:spPr/>
        <p:txBody>
          <a:bodyPr/>
          <a:lstStyle/>
          <a:p>
            <a:r>
              <a:rPr lang="en-US"/>
              <a:t>Twitter Own and Retweeted Tweets Table | BMW Welt - 16 of 19</a:t>
            </a:r>
          </a:p>
        </p:txBody>
      </p:sp>
      <p:graphicFrame>
        <p:nvGraphicFramePr>
          <p:cNvPr id="5" name="Table Placeholder 4">
            <a:extLst>
              <a:ext uri="{FF2B5EF4-FFF2-40B4-BE49-F238E27FC236}">
                <a16:creationId xmlns:a16="http://schemas.microsoft.com/office/drawing/2014/main" id="{088E7672-5BB2-45C0-B3B0-E7AE6C40BBD9}"/>
              </a:ext>
            </a:extLst>
          </p:cNvPr>
          <p:cNvGraphicFramePr>
            <a:graphicFrameLocks noGrp="1"/>
          </p:cNvGraphicFramePr>
          <p:nvPr>
            <p:ph type="tbl" sz="quarter" idx="13"/>
            <p:extLst>
              <p:ext uri="{D42A27DB-BD31-4B8C-83A1-F6EECF244321}">
                <p14:modId xmlns:p14="http://schemas.microsoft.com/office/powerpoint/2010/main" val="2732445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91241351"/>
                    </a:ext>
                  </a:extLst>
                </a:gridCol>
                <a:gridCol w="411480">
                  <a:extLst>
                    <a:ext uri="{9D8B030D-6E8A-4147-A177-3AD203B41FA5}">
                      <a16:colId xmlns:a16="http://schemas.microsoft.com/office/drawing/2014/main" val="3121423623"/>
                    </a:ext>
                  </a:extLst>
                </a:gridCol>
                <a:gridCol w="905256">
                  <a:extLst>
                    <a:ext uri="{9D8B030D-6E8A-4147-A177-3AD203B41FA5}">
                      <a16:colId xmlns:a16="http://schemas.microsoft.com/office/drawing/2014/main" val="2737488290"/>
                    </a:ext>
                  </a:extLst>
                </a:gridCol>
                <a:gridCol w="905256">
                  <a:extLst>
                    <a:ext uri="{9D8B030D-6E8A-4147-A177-3AD203B41FA5}">
                      <a16:colId xmlns:a16="http://schemas.microsoft.com/office/drawing/2014/main" val="1591517400"/>
                    </a:ext>
                  </a:extLst>
                </a:gridCol>
                <a:gridCol w="905256">
                  <a:extLst>
                    <a:ext uri="{9D8B030D-6E8A-4147-A177-3AD203B41FA5}">
                      <a16:colId xmlns:a16="http://schemas.microsoft.com/office/drawing/2014/main" val="1839294430"/>
                    </a:ext>
                  </a:extLst>
                </a:gridCol>
                <a:gridCol w="905256">
                  <a:extLst>
                    <a:ext uri="{9D8B030D-6E8A-4147-A177-3AD203B41FA5}">
                      <a16:colId xmlns:a16="http://schemas.microsoft.com/office/drawing/2014/main" val="4265248539"/>
                    </a:ext>
                  </a:extLst>
                </a:gridCol>
                <a:gridCol w="905256">
                  <a:extLst>
                    <a:ext uri="{9D8B030D-6E8A-4147-A177-3AD203B41FA5}">
                      <a16:colId xmlns:a16="http://schemas.microsoft.com/office/drawing/2014/main" val="3066926584"/>
                    </a:ext>
                  </a:extLst>
                </a:gridCol>
                <a:gridCol w="905256">
                  <a:extLst>
                    <a:ext uri="{9D8B030D-6E8A-4147-A177-3AD203B41FA5}">
                      <a16:colId xmlns:a16="http://schemas.microsoft.com/office/drawing/2014/main" val="401317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5132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- 2020-07-29 15:00:02</a:t>
                      </a:r>
                      <a:r>
                        <a:rPr kumimoji="0" lang="en-US" sz="1000" b="0" i="0" u="none" strike="noStrike" kern="1200" cap="none" spc="0" normalizeH="0" baseline="0" noProof="0">
                          <a:ln>
                            <a:noFill/>
                          </a:ln>
                          <a:solidFill>
                            <a:prstClr val="black"/>
                          </a:solidFill>
                          <a:effectLst/>
                          <a:uLnTx/>
                          <a:uFillTx/>
                          <a:latin typeface="+mn-lt"/>
                          <a:ea typeface="+mn-ea"/>
                          <a:cs typeface="+mn-cs"/>
                        </a:rPr>
                        <a:t>
 Today is #WheelWednesday! If you are a vehicle expert, then it should be easy to identify the classic BMW shown here. 😉  #BMWMuseum https://t.co/csD3skta7i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0.2046 %</a:t>
                      </a:r>
                    </a:p>
                  </a:txBody>
                  <a:tcPr/>
                </a:tc>
                <a:extLst>
                  <a:ext uri="{0D108BD9-81ED-4DB2-BD59-A6C34878D82A}">
                    <a16:rowId xmlns:a16="http://schemas.microsoft.com/office/drawing/2014/main" val="408716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- 2020-07-29 14:06:24</a:t>
                      </a:r>
                      <a:r>
                        <a:rPr kumimoji="0" lang="en-US" sz="1000" b="0" i="0" u="none" strike="noStrike" kern="1200" cap="none" spc="0" normalizeH="0" baseline="0" noProof="0">
                          <a:ln>
                            <a:noFill/>
                          </a:ln>
                          <a:solidFill>
                            <a:prstClr val="black"/>
                          </a:solidFill>
                          <a:effectLst/>
                          <a:uLnTx/>
                          <a:uFillTx/>
                          <a:latin typeface="+mn-lt"/>
                          <a:ea typeface="+mn-ea"/>
                          <a:cs typeface="+mn-cs"/>
                        </a:rPr>
                        <a:t>
 Experience sunsets like no other at one of the most beautiful terraces in Munich! Enjoy refreshing drinks and good music - Thursdays from 5 P.M. to 9 P.M. in the Biker's Lodge at BMW Welt. We look forward to having you! #BMWWelt #BikersLodge 
Details: https://t.co/J73wwWls2J https://t.co/NwywGpGQeS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0.0372 %</a:t>
                      </a:r>
                    </a:p>
                  </a:txBody>
                  <a:tcPr/>
                </a:tc>
                <a:extLst>
                  <a:ext uri="{0D108BD9-81ED-4DB2-BD59-A6C34878D82A}">
                    <a16:rowId xmlns:a16="http://schemas.microsoft.com/office/drawing/2014/main" val="1135817811"/>
                  </a:ext>
                </a:extLst>
              </a:tr>
            </a:tbl>
          </a:graphicData>
        </a:graphic>
      </p:graphicFrame>
      <p:sp>
        <p:nvSpPr>
          <p:cNvPr id="4" name="Text Placeholder 3">
            <a:extLst>
              <a:ext uri="{FF2B5EF4-FFF2-40B4-BE49-F238E27FC236}">
                <a16:creationId xmlns:a16="http://schemas.microsoft.com/office/drawing/2014/main" id="{AC027AD7-9065-44B1-A3EC-3A61F2B0534D}"/>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484670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5CCE-5FEE-4365-9741-E23A1599F44C}"/>
              </a:ext>
            </a:extLst>
          </p:cNvPr>
          <p:cNvSpPr>
            <a:spLocks noGrp="1"/>
          </p:cNvSpPr>
          <p:nvPr>
            <p:ph type="title"/>
          </p:nvPr>
        </p:nvSpPr>
        <p:spPr/>
        <p:txBody>
          <a:bodyPr/>
          <a:lstStyle/>
          <a:p>
            <a:r>
              <a:rPr lang="en-US"/>
              <a:t>Twitter Own and Retweeted Tweets Table | BMW Welt - 17 of 19</a:t>
            </a:r>
          </a:p>
        </p:txBody>
      </p:sp>
      <p:graphicFrame>
        <p:nvGraphicFramePr>
          <p:cNvPr id="5" name="Table Placeholder 4">
            <a:extLst>
              <a:ext uri="{FF2B5EF4-FFF2-40B4-BE49-F238E27FC236}">
                <a16:creationId xmlns:a16="http://schemas.microsoft.com/office/drawing/2014/main" id="{1502FF4B-DDA0-4962-97EA-A6A28525B026}"/>
              </a:ext>
            </a:extLst>
          </p:cNvPr>
          <p:cNvGraphicFramePr>
            <a:graphicFrameLocks noGrp="1"/>
          </p:cNvGraphicFramePr>
          <p:nvPr>
            <p:ph type="tbl" sz="quarter" idx="13"/>
            <p:extLst>
              <p:ext uri="{D42A27DB-BD31-4B8C-83A1-F6EECF244321}">
                <p14:modId xmlns:p14="http://schemas.microsoft.com/office/powerpoint/2010/main" val="159967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4442944"/>
                    </a:ext>
                  </a:extLst>
                </a:gridCol>
                <a:gridCol w="411480">
                  <a:extLst>
                    <a:ext uri="{9D8B030D-6E8A-4147-A177-3AD203B41FA5}">
                      <a16:colId xmlns:a16="http://schemas.microsoft.com/office/drawing/2014/main" val="221511215"/>
                    </a:ext>
                  </a:extLst>
                </a:gridCol>
                <a:gridCol w="905256">
                  <a:extLst>
                    <a:ext uri="{9D8B030D-6E8A-4147-A177-3AD203B41FA5}">
                      <a16:colId xmlns:a16="http://schemas.microsoft.com/office/drawing/2014/main" val="1112983532"/>
                    </a:ext>
                  </a:extLst>
                </a:gridCol>
                <a:gridCol w="905256">
                  <a:extLst>
                    <a:ext uri="{9D8B030D-6E8A-4147-A177-3AD203B41FA5}">
                      <a16:colId xmlns:a16="http://schemas.microsoft.com/office/drawing/2014/main" val="995619095"/>
                    </a:ext>
                  </a:extLst>
                </a:gridCol>
                <a:gridCol w="905256">
                  <a:extLst>
                    <a:ext uri="{9D8B030D-6E8A-4147-A177-3AD203B41FA5}">
                      <a16:colId xmlns:a16="http://schemas.microsoft.com/office/drawing/2014/main" val="2185906119"/>
                    </a:ext>
                  </a:extLst>
                </a:gridCol>
                <a:gridCol w="905256">
                  <a:extLst>
                    <a:ext uri="{9D8B030D-6E8A-4147-A177-3AD203B41FA5}">
                      <a16:colId xmlns:a16="http://schemas.microsoft.com/office/drawing/2014/main" val="3257241205"/>
                    </a:ext>
                  </a:extLst>
                </a:gridCol>
                <a:gridCol w="905256">
                  <a:extLst>
                    <a:ext uri="{9D8B030D-6E8A-4147-A177-3AD203B41FA5}">
                      <a16:colId xmlns:a16="http://schemas.microsoft.com/office/drawing/2014/main" val="3480044652"/>
                    </a:ext>
                  </a:extLst>
                </a:gridCol>
                <a:gridCol w="905256">
                  <a:extLst>
                    <a:ext uri="{9D8B030D-6E8A-4147-A177-3AD203B41FA5}">
                      <a16:colId xmlns:a16="http://schemas.microsoft.com/office/drawing/2014/main" val="1690747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7060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- 2020-07-28 10:00:02</a:t>
                      </a:r>
                      <a:r>
                        <a:rPr kumimoji="0" lang="en-US" sz="1000" b="0" i="0" u="none" strike="noStrike" kern="1200" cap="none" spc="0" normalizeH="0" baseline="0" noProof="0">
                          <a:ln>
                            <a:noFill/>
                          </a:ln>
                          <a:solidFill>
                            <a:prstClr val="black"/>
                          </a:solidFill>
                          <a:effectLst/>
                          <a:uLnTx/>
                          <a:uFillTx/>
                          <a:latin typeface="+mn-lt"/>
                          <a:ea typeface="+mn-ea"/>
                          <a:cs typeface="+mn-cs"/>
                        </a:rPr>
                        <a:t>
 Our livestream at the FUTURE FORUM at BMW Welt will begin shortly. Click the link below and discover why it is time to free the world of plastic waste and finally recycle it. @1E9 #1E9 #ReclaimtheFuture #FutureForum #BMWWelt https://t.co/xS5Z8s9rlK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0.0605 %</a:t>
                      </a:r>
                    </a:p>
                  </a:txBody>
                  <a:tcPr/>
                </a:tc>
                <a:extLst>
                  <a:ext uri="{0D108BD9-81ED-4DB2-BD59-A6C34878D82A}">
                    <a16:rowId xmlns:a16="http://schemas.microsoft.com/office/drawing/2014/main" val="2351592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- 2020-07-28 09:00:02</a:t>
                      </a:r>
                      <a:r>
                        <a:rPr kumimoji="0" lang="en-US" sz="1000" b="0" i="0" u="none" strike="noStrike" kern="1200" cap="none" spc="0" normalizeH="0" baseline="0" noProof="0">
                          <a:ln>
                            <a:noFill/>
                          </a:ln>
                          <a:solidFill>
                            <a:prstClr val="black"/>
                          </a:solidFill>
                          <a:effectLst/>
                          <a:uLnTx/>
                          <a:uFillTx/>
                          <a:latin typeface="+mn-lt"/>
                          <a:ea typeface="+mn-ea"/>
                          <a:cs typeface="+mn-cs"/>
                        </a:rPr>
                        <a:t>
 Top-level luxury has never looked so captivating! Introducing the new BMW 7 Series in BMW Individual Frozen Bluestone Metallic paint finish. #THE7 #BMWWelt https://t.co/P2MKabJOcq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10/10/2020 18:09:45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0.1721 %</a:t>
                      </a:r>
                    </a:p>
                  </a:txBody>
                  <a:tcPr/>
                </a:tc>
                <a:extLst>
                  <a:ext uri="{0D108BD9-81ED-4DB2-BD59-A6C34878D82A}">
                    <a16:rowId xmlns:a16="http://schemas.microsoft.com/office/drawing/2014/main" val="2326477365"/>
                  </a:ext>
                </a:extLst>
              </a:tr>
            </a:tbl>
          </a:graphicData>
        </a:graphic>
      </p:graphicFrame>
      <p:sp>
        <p:nvSpPr>
          <p:cNvPr id="4" name="Text Placeholder 3">
            <a:extLst>
              <a:ext uri="{FF2B5EF4-FFF2-40B4-BE49-F238E27FC236}">
                <a16:creationId xmlns:a16="http://schemas.microsoft.com/office/drawing/2014/main" id="{24FAD15B-C63E-432A-B793-0DD898EBE275}"/>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4231925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6882-90A6-4406-9ABD-7B0C90C70D7A}"/>
              </a:ext>
            </a:extLst>
          </p:cNvPr>
          <p:cNvSpPr>
            <a:spLocks noGrp="1"/>
          </p:cNvSpPr>
          <p:nvPr>
            <p:ph type="title"/>
          </p:nvPr>
        </p:nvSpPr>
        <p:spPr/>
        <p:txBody>
          <a:bodyPr/>
          <a:lstStyle/>
          <a:p>
            <a:r>
              <a:rPr lang="en-US"/>
              <a:t>Twitter Own and Retweeted Tweets Table | BMW Welt - 18 of 19</a:t>
            </a:r>
          </a:p>
        </p:txBody>
      </p:sp>
      <p:graphicFrame>
        <p:nvGraphicFramePr>
          <p:cNvPr id="5" name="Table Placeholder 4">
            <a:extLst>
              <a:ext uri="{FF2B5EF4-FFF2-40B4-BE49-F238E27FC236}">
                <a16:creationId xmlns:a16="http://schemas.microsoft.com/office/drawing/2014/main" id="{43B1CC4D-2D03-4DE5-AA1B-BD7083715208}"/>
              </a:ext>
            </a:extLst>
          </p:cNvPr>
          <p:cNvGraphicFramePr>
            <a:graphicFrameLocks noGrp="1"/>
          </p:cNvGraphicFramePr>
          <p:nvPr>
            <p:ph type="tbl" sz="quarter" idx="13"/>
            <p:extLst>
              <p:ext uri="{D42A27DB-BD31-4B8C-83A1-F6EECF244321}">
                <p14:modId xmlns:p14="http://schemas.microsoft.com/office/powerpoint/2010/main" val="253756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13160129"/>
                    </a:ext>
                  </a:extLst>
                </a:gridCol>
                <a:gridCol w="411480">
                  <a:extLst>
                    <a:ext uri="{9D8B030D-6E8A-4147-A177-3AD203B41FA5}">
                      <a16:colId xmlns:a16="http://schemas.microsoft.com/office/drawing/2014/main" val="4186902058"/>
                    </a:ext>
                  </a:extLst>
                </a:gridCol>
                <a:gridCol w="905256">
                  <a:extLst>
                    <a:ext uri="{9D8B030D-6E8A-4147-A177-3AD203B41FA5}">
                      <a16:colId xmlns:a16="http://schemas.microsoft.com/office/drawing/2014/main" val="1880259123"/>
                    </a:ext>
                  </a:extLst>
                </a:gridCol>
                <a:gridCol w="905256">
                  <a:extLst>
                    <a:ext uri="{9D8B030D-6E8A-4147-A177-3AD203B41FA5}">
                      <a16:colId xmlns:a16="http://schemas.microsoft.com/office/drawing/2014/main" val="3534470144"/>
                    </a:ext>
                  </a:extLst>
                </a:gridCol>
                <a:gridCol w="905256">
                  <a:extLst>
                    <a:ext uri="{9D8B030D-6E8A-4147-A177-3AD203B41FA5}">
                      <a16:colId xmlns:a16="http://schemas.microsoft.com/office/drawing/2014/main" val="3300956828"/>
                    </a:ext>
                  </a:extLst>
                </a:gridCol>
                <a:gridCol w="905256">
                  <a:extLst>
                    <a:ext uri="{9D8B030D-6E8A-4147-A177-3AD203B41FA5}">
                      <a16:colId xmlns:a16="http://schemas.microsoft.com/office/drawing/2014/main" val="3480142046"/>
                    </a:ext>
                  </a:extLst>
                </a:gridCol>
                <a:gridCol w="905256">
                  <a:extLst>
                    <a:ext uri="{9D8B030D-6E8A-4147-A177-3AD203B41FA5}">
                      <a16:colId xmlns:a16="http://schemas.microsoft.com/office/drawing/2014/main" val="1200548569"/>
                    </a:ext>
                  </a:extLst>
                </a:gridCol>
                <a:gridCol w="905256">
                  <a:extLst>
                    <a:ext uri="{9D8B030D-6E8A-4147-A177-3AD203B41FA5}">
                      <a16:colId xmlns:a16="http://schemas.microsoft.com/office/drawing/2014/main" val="339678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3878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- 2020-07-27 16:52:05</a:t>
                      </a:r>
                      <a:r>
                        <a:rPr kumimoji="0" lang="en-US" sz="1000" b="0" i="0" u="none" strike="noStrike" kern="1200" cap="none" spc="0" normalizeH="0" baseline="0" noProof="0">
                          <a:ln>
                            <a:noFill/>
                          </a:ln>
                          <a:solidFill>
                            <a:prstClr val="black"/>
                          </a:solidFill>
                          <a:effectLst/>
                          <a:uLnTx/>
                          <a:uFillTx/>
                          <a:latin typeface="+mn-lt"/>
                          <a:ea typeface="+mn-ea"/>
                          <a:cs typeface="+mn-cs"/>
                        </a:rPr>
                        <a:t>
 Clear statement of Dr. Katrin Schuhen, CEO and Co-Founder of Wasser 3.0. How can we handle the need of plastics and to safe the environment? Join our livestream directly from the FUTURE FORUM by BMW Welt on July 28th at 4PM CET. @1E9tech #ReclaimtheFuture #FutureForum #BMWWelt https://t.co/9OQyY340Po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18:12:50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extLst>
                  <a:ext uri="{0D108BD9-81ED-4DB2-BD59-A6C34878D82A}">
                    <a16:rowId xmlns:a16="http://schemas.microsoft.com/office/drawing/2014/main" val="2822954649"/>
                  </a:ext>
                </a:extLst>
              </a:tr>
            </a:tbl>
          </a:graphicData>
        </a:graphic>
      </p:graphicFrame>
      <p:sp>
        <p:nvSpPr>
          <p:cNvPr id="4" name="Text Placeholder 3">
            <a:extLst>
              <a:ext uri="{FF2B5EF4-FFF2-40B4-BE49-F238E27FC236}">
                <a16:creationId xmlns:a16="http://schemas.microsoft.com/office/drawing/2014/main" id="{BBD12ED0-99B8-4054-88CF-085900FA7B15}"/>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490371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45BA3-CCD2-47A9-8ED2-7202D5267E95}"/>
              </a:ext>
            </a:extLst>
          </p:cNvPr>
          <p:cNvSpPr>
            <a:spLocks noGrp="1"/>
          </p:cNvSpPr>
          <p:nvPr>
            <p:ph type="title"/>
          </p:nvPr>
        </p:nvSpPr>
        <p:spPr/>
        <p:txBody>
          <a:bodyPr/>
          <a:lstStyle/>
          <a:p>
            <a:r>
              <a:rPr lang="en-US"/>
              <a:t>Twitter Own and Retweeted Tweets Table | BMW Welt - 19 of 19</a:t>
            </a:r>
          </a:p>
        </p:txBody>
      </p:sp>
      <p:graphicFrame>
        <p:nvGraphicFramePr>
          <p:cNvPr id="5" name="Table Placeholder 4">
            <a:extLst>
              <a:ext uri="{FF2B5EF4-FFF2-40B4-BE49-F238E27FC236}">
                <a16:creationId xmlns:a16="http://schemas.microsoft.com/office/drawing/2014/main" id="{1ADBF4D4-6624-4D26-9001-60EED0AE3732}"/>
              </a:ext>
            </a:extLst>
          </p:cNvPr>
          <p:cNvGraphicFramePr>
            <a:graphicFrameLocks noGrp="1"/>
          </p:cNvGraphicFramePr>
          <p:nvPr>
            <p:ph type="tbl" sz="quarter" idx="13"/>
            <p:extLst>
              <p:ext uri="{D42A27DB-BD31-4B8C-83A1-F6EECF244321}">
                <p14:modId xmlns:p14="http://schemas.microsoft.com/office/powerpoint/2010/main" val="4156272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34841081"/>
                    </a:ext>
                  </a:extLst>
                </a:gridCol>
                <a:gridCol w="411480">
                  <a:extLst>
                    <a:ext uri="{9D8B030D-6E8A-4147-A177-3AD203B41FA5}">
                      <a16:colId xmlns:a16="http://schemas.microsoft.com/office/drawing/2014/main" val="4083266192"/>
                    </a:ext>
                  </a:extLst>
                </a:gridCol>
                <a:gridCol w="905256">
                  <a:extLst>
                    <a:ext uri="{9D8B030D-6E8A-4147-A177-3AD203B41FA5}">
                      <a16:colId xmlns:a16="http://schemas.microsoft.com/office/drawing/2014/main" val="858231237"/>
                    </a:ext>
                  </a:extLst>
                </a:gridCol>
                <a:gridCol w="905256">
                  <a:extLst>
                    <a:ext uri="{9D8B030D-6E8A-4147-A177-3AD203B41FA5}">
                      <a16:colId xmlns:a16="http://schemas.microsoft.com/office/drawing/2014/main" val="351951198"/>
                    </a:ext>
                  </a:extLst>
                </a:gridCol>
                <a:gridCol w="905256">
                  <a:extLst>
                    <a:ext uri="{9D8B030D-6E8A-4147-A177-3AD203B41FA5}">
                      <a16:colId xmlns:a16="http://schemas.microsoft.com/office/drawing/2014/main" val="3687897310"/>
                    </a:ext>
                  </a:extLst>
                </a:gridCol>
                <a:gridCol w="905256">
                  <a:extLst>
                    <a:ext uri="{9D8B030D-6E8A-4147-A177-3AD203B41FA5}">
                      <a16:colId xmlns:a16="http://schemas.microsoft.com/office/drawing/2014/main" val="3357675084"/>
                    </a:ext>
                  </a:extLst>
                </a:gridCol>
                <a:gridCol w="905256">
                  <a:extLst>
                    <a:ext uri="{9D8B030D-6E8A-4147-A177-3AD203B41FA5}">
                      <a16:colId xmlns:a16="http://schemas.microsoft.com/office/drawing/2014/main" val="2708049032"/>
                    </a:ext>
                  </a:extLst>
                </a:gridCol>
                <a:gridCol w="905256">
                  <a:extLst>
                    <a:ext uri="{9D8B030D-6E8A-4147-A177-3AD203B41FA5}">
                      <a16:colId xmlns:a16="http://schemas.microsoft.com/office/drawing/2014/main" val="252535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9407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@BMW_Welt - 2020-07-27 13:37:20</a:t>
                      </a:r>
                      <a:r>
                        <a:rPr kumimoji="0" lang="en-US" sz="1000" b="0" i="0" u="none" strike="noStrike" kern="1200" cap="none" spc="0" normalizeH="0" baseline="0" noProof="0">
                          <a:ln>
                            <a:noFill/>
                          </a:ln>
                          <a:solidFill>
                            <a:prstClr val="black"/>
                          </a:solidFill>
                          <a:effectLst/>
                          <a:uLnTx/>
                          <a:uFillTx/>
                          <a:latin typeface="+mn-lt"/>
                          <a:ea typeface="+mn-ea"/>
                          <a:cs typeface="+mn-cs"/>
                        </a:rPr>
                        <a:t>
 Design and cleaning up the polluted seas - how do they fit together? Join our talk “Reclaim the Future - It’s time to re-think plastic” with Daniela Bohlinger, Head of sustainability at BMW Group. Follow our livestream directly from the FUTURE FORUM by BMW Welt. @1E9tech #BMWWelt https://t.co/6WQeXWPP3y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18:11:23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extLst>
                  <a:ext uri="{0D108BD9-81ED-4DB2-BD59-A6C34878D82A}">
                    <a16:rowId xmlns:a16="http://schemas.microsoft.com/office/drawing/2014/main" val="3961839977"/>
                  </a:ext>
                </a:extLst>
              </a:tr>
            </a:tbl>
          </a:graphicData>
        </a:graphic>
      </p:graphicFrame>
      <p:sp>
        <p:nvSpPr>
          <p:cNvPr id="4" name="Text Placeholder 3">
            <a:extLst>
              <a:ext uri="{FF2B5EF4-FFF2-40B4-BE49-F238E27FC236}">
                <a16:creationId xmlns:a16="http://schemas.microsoft.com/office/drawing/2014/main" id="{0E654FB2-5680-4725-A8E8-CFBAE6A35431}"/>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3272794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913</Words>
  <Application>Microsoft Office PowerPoint</Application>
  <PresentationFormat>On-screen Show (4:3)</PresentationFormat>
  <Paragraphs>390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Twitter Own and Retweeted Tweets Table | BMW Welt - 1 of 19</vt:lpstr>
      <vt:lpstr>Twitter Own and Retweeted Tweets Table | BMW Welt - 2 of 19</vt:lpstr>
      <vt:lpstr>Twitter Own and Retweeted Tweets Table | BMW Welt - 3 of 19</vt:lpstr>
      <vt:lpstr>Twitter Own and Retweeted Tweets Table | BMW Welt - 4 of 19</vt:lpstr>
      <vt:lpstr>Twitter Own and Retweeted Tweets Table | BMW Welt - 5 of 19</vt:lpstr>
      <vt:lpstr>Twitter Own and Retweeted Tweets Table | BMW Welt - 6 of 19</vt:lpstr>
      <vt:lpstr>Twitter Own and Retweeted Tweets Table | BMW Welt - 7 of 19</vt:lpstr>
      <vt:lpstr>Twitter Own and Retweeted Tweets Table | BMW Welt - 8 of 19</vt:lpstr>
      <vt:lpstr>Twitter Own and Retweeted Tweets Table | BMW Welt - 9 of 19</vt:lpstr>
      <vt:lpstr>Twitter Own and Retweeted Tweets Table | BMW Welt - 10 of 19</vt:lpstr>
      <vt:lpstr>Twitter Own and Retweeted Tweets Table | BMW Welt - 11 of 19</vt:lpstr>
      <vt:lpstr>Twitter Own and Retweeted Tweets Table | BMW Welt - 12 of 19</vt:lpstr>
      <vt:lpstr>Twitter Own and Retweeted Tweets Table | BMW Welt - 13 of 19</vt:lpstr>
      <vt:lpstr>Twitter Own and Retweeted Tweets Table | BMW Welt - 14 of 19</vt:lpstr>
      <vt:lpstr>Twitter Own and Retweeted Tweets Table | BMW Welt - 15 of 19</vt:lpstr>
      <vt:lpstr>Twitter Own and Retweeted Tweets Table | BMW Welt - 16 of 19</vt:lpstr>
      <vt:lpstr>Twitter Own and Retweeted Tweets Table | BMW Welt - 17 of 19</vt:lpstr>
      <vt:lpstr>Twitter Own and Retweeted Tweets Table | BMW Welt - 18 of 19</vt:lpstr>
      <vt:lpstr>Twitter Own and Retweeted Tweets Table | BMW Welt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BMW Welt - 1 of 19</dc:title>
  <dc:creator>Frederik Peiniger</dc:creator>
  <cp:lastModifiedBy>Frederik Peiniger</cp:lastModifiedBy>
  <cp:revision>1</cp:revision>
  <dcterms:created xsi:type="dcterms:W3CDTF">2021-08-25T15:27:47Z</dcterms:created>
  <dcterms:modified xsi:type="dcterms:W3CDTF">2021-08-25T15:29:31Z</dcterms:modified>
</cp:coreProperties>
</file>