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B3E25-0096-4284-B74D-1CE779D3E3C3}"/>
              </a:ext>
            </a:extLst>
          </p:cNvPr>
          <p:cNvSpPr>
            <a:spLocks noGrp="1"/>
          </p:cNvSpPr>
          <p:nvPr>
            <p:ph type="title"/>
          </p:nvPr>
        </p:nvSpPr>
        <p:spPr/>
        <p:txBody>
          <a:bodyPr/>
          <a:lstStyle/>
          <a:p>
            <a:r>
              <a:rPr lang="en-US"/>
              <a:t>Instagram Posts Table | BMW Welt - 1 of 21</a:t>
            </a:r>
          </a:p>
        </p:txBody>
      </p:sp>
      <p:graphicFrame>
        <p:nvGraphicFramePr>
          <p:cNvPr id="5" name="Table Placeholder 4">
            <a:extLst>
              <a:ext uri="{FF2B5EF4-FFF2-40B4-BE49-F238E27FC236}">
                <a16:creationId xmlns:a16="http://schemas.microsoft.com/office/drawing/2014/main" id="{D1545CC7-2760-490C-9850-B40F4A40DAFB}"/>
              </a:ext>
            </a:extLst>
          </p:cNvPr>
          <p:cNvGraphicFramePr>
            <a:graphicFrameLocks noGrp="1"/>
          </p:cNvGraphicFramePr>
          <p:nvPr>
            <p:ph type="tbl" sz="quarter" idx="13"/>
            <p:extLst>
              <p:ext uri="{D42A27DB-BD31-4B8C-83A1-F6EECF244321}">
                <p14:modId xmlns:p14="http://schemas.microsoft.com/office/powerpoint/2010/main" val="3755226392"/>
              </p:ext>
            </p:extLst>
          </p:nvPr>
        </p:nvGraphicFramePr>
        <p:xfrm>
          <a:off x="457200" y="1731963"/>
          <a:ext cx="7982712" cy="8534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6783837"/>
                    </a:ext>
                  </a:extLst>
                </a:gridCol>
                <a:gridCol w="658368">
                  <a:extLst>
                    <a:ext uri="{9D8B030D-6E8A-4147-A177-3AD203B41FA5}">
                      <a16:colId xmlns:a16="http://schemas.microsoft.com/office/drawing/2014/main" val="3252028408"/>
                    </a:ext>
                  </a:extLst>
                </a:gridCol>
                <a:gridCol w="658368">
                  <a:extLst>
                    <a:ext uri="{9D8B030D-6E8A-4147-A177-3AD203B41FA5}">
                      <a16:colId xmlns:a16="http://schemas.microsoft.com/office/drawing/2014/main" val="2711146192"/>
                    </a:ext>
                  </a:extLst>
                </a:gridCol>
                <a:gridCol w="658368">
                  <a:extLst>
                    <a:ext uri="{9D8B030D-6E8A-4147-A177-3AD203B41FA5}">
                      <a16:colId xmlns:a16="http://schemas.microsoft.com/office/drawing/2014/main" val="3109262674"/>
                    </a:ext>
                  </a:extLst>
                </a:gridCol>
                <a:gridCol w="658368">
                  <a:extLst>
                    <a:ext uri="{9D8B030D-6E8A-4147-A177-3AD203B41FA5}">
                      <a16:colId xmlns:a16="http://schemas.microsoft.com/office/drawing/2014/main" val="3651612058"/>
                    </a:ext>
                  </a:extLst>
                </a:gridCol>
                <a:gridCol w="658368">
                  <a:extLst>
                    <a:ext uri="{9D8B030D-6E8A-4147-A177-3AD203B41FA5}">
                      <a16:colId xmlns:a16="http://schemas.microsoft.com/office/drawing/2014/main" val="186818385"/>
                    </a:ext>
                  </a:extLst>
                </a:gridCol>
                <a:gridCol w="658368">
                  <a:extLst>
                    <a:ext uri="{9D8B030D-6E8A-4147-A177-3AD203B41FA5}">
                      <a16:colId xmlns:a16="http://schemas.microsoft.com/office/drawing/2014/main" val="1075731652"/>
                    </a:ext>
                  </a:extLst>
                </a:gridCol>
                <a:gridCol w="658368">
                  <a:extLst>
                    <a:ext uri="{9D8B030D-6E8A-4147-A177-3AD203B41FA5}">
                      <a16:colId xmlns:a16="http://schemas.microsoft.com/office/drawing/2014/main" val="2426504326"/>
                    </a:ext>
                  </a:extLst>
                </a:gridCol>
                <a:gridCol w="658368">
                  <a:extLst>
                    <a:ext uri="{9D8B030D-6E8A-4147-A177-3AD203B41FA5}">
                      <a16:colId xmlns:a16="http://schemas.microsoft.com/office/drawing/2014/main" val="9256567"/>
                    </a:ext>
                  </a:extLst>
                </a:gridCol>
                <a:gridCol w="658368">
                  <a:extLst>
                    <a:ext uri="{9D8B030D-6E8A-4147-A177-3AD203B41FA5}">
                      <a16:colId xmlns:a16="http://schemas.microsoft.com/office/drawing/2014/main" val="2818788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46664243"/>
                  </a:ext>
                </a:extLst>
              </a:tr>
            </a:tbl>
          </a:graphicData>
        </a:graphic>
      </p:graphicFrame>
      <p:sp>
        <p:nvSpPr>
          <p:cNvPr id="4" name="Text Placeholder 3">
            <a:extLst>
              <a:ext uri="{FF2B5EF4-FFF2-40B4-BE49-F238E27FC236}">
                <a16:creationId xmlns:a16="http://schemas.microsoft.com/office/drawing/2014/main" id="{4D147170-EF77-4813-A4C8-87C0169C48F8}"/>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3485887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22957-EFD4-4A00-91E1-836D37145867}"/>
              </a:ext>
            </a:extLst>
          </p:cNvPr>
          <p:cNvSpPr>
            <a:spLocks noGrp="1"/>
          </p:cNvSpPr>
          <p:nvPr>
            <p:ph type="title"/>
          </p:nvPr>
        </p:nvSpPr>
        <p:spPr/>
        <p:txBody>
          <a:bodyPr/>
          <a:lstStyle/>
          <a:p>
            <a:r>
              <a:rPr lang="en-US"/>
              <a:t>Instagram Posts Table | BMW Welt - 2 of 21</a:t>
            </a:r>
          </a:p>
        </p:txBody>
      </p:sp>
      <p:graphicFrame>
        <p:nvGraphicFramePr>
          <p:cNvPr id="5" name="Table Placeholder 4">
            <a:extLst>
              <a:ext uri="{FF2B5EF4-FFF2-40B4-BE49-F238E27FC236}">
                <a16:creationId xmlns:a16="http://schemas.microsoft.com/office/drawing/2014/main" id="{8C9F1EC4-75DD-425F-AB2C-9B8ECD40F082}"/>
              </a:ext>
            </a:extLst>
          </p:cNvPr>
          <p:cNvGraphicFramePr>
            <a:graphicFrameLocks noGrp="1"/>
          </p:cNvGraphicFramePr>
          <p:nvPr>
            <p:ph type="tbl" sz="quarter" idx="13"/>
            <p:extLst>
              <p:ext uri="{D42A27DB-BD31-4B8C-83A1-F6EECF244321}">
                <p14:modId xmlns:p14="http://schemas.microsoft.com/office/powerpoint/2010/main" val="2016215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5470712"/>
                    </a:ext>
                  </a:extLst>
                </a:gridCol>
                <a:gridCol w="658368">
                  <a:extLst>
                    <a:ext uri="{9D8B030D-6E8A-4147-A177-3AD203B41FA5}">
                      <a16:colId xmlns:a16="http://schemas.microsoft.com/office/drawing/2014/main" val="592449734"/>
                    </a:ext>
                  </a:extLst>
                </a:gridCol>
                <a:gridCol w="658368">
                  <a:extLst>
                    <a:ext uri="{9D8B030D-6E8A-4147-A177-3AD203B41FA5}">
                      <a16:colId xmlns:a16="http://schemas.microsoft.com/office/drawing/2014/main" val="1024526168"/>
                    </a:ext>
                  </a:extLst>
                </a:gridCol>
                <a:gridCol w="658368">
                  <a:extLst>
                    <a:ext uri="{9D8B030D-6E8A-4147-A177-3AD203B41FA5}">
                      <a16:colId xmlns:a16="http://schemas.microsoft.com/office/drawing/2014/main" val="3650387890"/>
                    </a:ext>
                  </a:extLst>
                </a:gridCol>
                <a:gridCol w="658368">
                  <a:extLst>
                    <a:ext uri="{9D8B030D-6E8A-4147-A177-3AD203B41FA5}">
                      <a16:colId xmlns:a16="http://schemas.microsoft.com/office/drawing/2014/main" val="2376003115"/>
                    </a:ext>
                  </a:extLst>
                </a:gridCol>
                <a:gridCol w="658368">
                  <a:extLst>
                    <a:ext uri="{9D8B030D-6E8A-4147-A177-3AD203B41FA5}">
                      <a16:colId xmlns:a16="http://schemas.microsoft.com/office/drawing/2014/main" val="4222687469"/>
                    </a:ext>
                  </a:extLst>
                </a:gridCol>
                <a:gridCol w="658368">
                  <a:extLst>
                    <a:ext uri="{9D8B030D-6E8A-4147-A177-3AD203B41FA5}">
                      <a16:colId xmlns:a16="http://schemas.microsoft.com/office/drawing/2014/main" val="3141646500"/>
                    </a:ext>
                  </a:extLst>
                </a:gridCol>
                <a:gridCol w="658368">
                  <a:extLst>
                    <a:ext uri="{9D8B030D-6E8A-4147-A177-3AD203B41FA5}">
                      <a16:colId xmlns:a16="http://schemas.microsoft.com/office/drawing/2014/main" val="1505362486"/>
                    </a:ext>
                  </a:extLst>
                </a:gridCol>
                <a:gridCol w="658368">
                  <a:extLst>
                    <a:ext uri="{9D8B030D-6E8A-4147-A177-3AD203B41FA5}">
                      <a16:colId xmlns:a16="http://schemas.microsoft.com/office/drawing/2014/main" val="1565666606"/>
                    </a:ext>
                  </a:extLst>
                </a:gridCol>
                <a:gridCol w="658368">
                  <a:extLst>
                    <a:ext uri="{9D8B030D-6E8A-4147-A177-3AD203B41FA5}">
                      <a16:colId xmlns:a16="http://schemas.microsoft.com/office/drawing/2014/main" val="749774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80746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- 2020-08-23 16:00:38</a:t>
                      </a:r>
                      <a:r>
                        <a:rPr kumimoji="0" lang="en-US" sz="1000" b="0" i="0" u="none" strike="noStrike" kern="1200" cap="none" spc="0" normalizeH="0" baseline="0" noProof="0">
                          <a:ln>
                            <a:noFill/>
                          </a:ln>
                          <a:solidFill>
                            <a:prstClr val="black"/>
                          </a:solidFill>
                          <a:effectLst/>
                          <a:uLnTx/>
                          <a:uFillTx/>
                          <a:latin typeface="+mn-lt"/>
                          <a:ea typeface="+mn-ea"/>
                          <a:cs typeface="+mn-cs"/>
                        </a:rPr>
                        <a:t>
 @roll3clipse found this great photo opportunity in front of BMW Welt on a sunny day. Thank you for sharing this unique moment with us! Have you already visited BMW Welt? Let us know! 😉@bmwm #TheM2 #BMWM #BMWWelt
______
BMW M2 Competition:
Fuel consumption in l/100 km (combined) 10.0 – 9.8 (9.2 – 9.0). CO2 emissions in g/km (combined) 227 – 224 (209 – 206). The figures in brackets refer to the vehicle with seven-speed M double-clutch transmission with Drivelogic.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30063</a:t>
                      </a:r>
                    </a:p>
                  </a:txBody>
                  <a:tcPr/>
                </a:tc>
                <a:extLst>
                  <a:ext uri="{0D108BD9-81ED-4DB2-BD59-A6C34878D82A}">
                    <a16:rowId xmlns:a16="http://schemas.microsoft.com/office/drawing/2014/main" val="2583659302"/>
                  </a:ext>
                </a:extLst>
              </a:tr>
            </a:tbl>
          </a:graphicData>
        </a:graphic>
      </p:graphicFrame>
      <p:sp>
        <p:nvSpPr>
          <p:cNvPr id="4" name="Text Placeholder 3">
            <a:extLst>
              <a:ext uri="{FF2B5EF4-FFF2-40B4-BE49-F238E27FC236}">
                <a16:creationId xmlns:a16="http://schemas.microsoft.com/office/drawing/2014/main" id="{CD9DC7D4-B19B-4CEC-88B5-2A0476179A01}"/>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1946685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3CD73-5334-4E32-A4E2-B9EB61D54BA1}"/>
              </a:ext>
            </a:extLst>
          </p:cNvPr>
          <p:cNvSpPr>
            <a:spLocks noGrp="1"/>
          </p:cNvSpPr>
          <p:nvPr>
            <p:ph type="title"/>
          </p:nvPr>
        </p:nvSpPr>
        <p:spPr/>
        <p:txBody>
          <a:bodyPr/>
          <a:lstStyle/>
          <a:p>
            <a:r>
              <a:rPr lang="en-US"/>
              <a:t>Instagram Posts Table | BMW Welt - 3 of 21</a:t>
            </a:r>
          </a:p>
        </p:txBody>
      </p:sp>
      <p:graphicFrame>
        <p:nvGraphicFramePr>
          <p:cNvPr id="5" name="Table Placeholder 4">
            <a:extLst>
              <a:ext uri="{FF2B5EF4-FFF2-40B4-BE49-F238E27FC236}">
                <a16:creationId xmlns:a16="http://schemas.microsoft.com/office/drawing/2014/main" id="{A1FC035E-CDCD-4822-AFB0-58F42EA1E4FD}"/>
              </a:ext>
            </a:extLst>
          </p:cNvPr>
          <p:cNvGraphicFramePr>
            <a:graphicFrameLocks noGrp="1"/>
          </p:cNvGraphicFramePr>
          <p:nvPr>
            <p:ph type="tbl" sz="quarter" idx="13"/>
            <p:extLst>
              <p:ext uri="{D42A27DB-BD31-4B8C-83A1-F6EECF244321}">
                <p14:modId xmlns:p14="http://schemas.microsoft.com/office/powerpoint/2010/main" val="2960787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3099108"/>
                    </a:ext>
                  </a:extLst>
                </a:gridCol>
                <a:gridCol w="658368">
                  <a:extLst>
                    <a:ext uri="{9D8B030D-6E8A-4147-A177-3AD203B41FA5}">
                      <a16:colId xmlns:a16="http://schemas.microsoft.com/office/drawing/2014/main" val="281788086"/>
                    </a:ext>
                  </a:extLst>
                </a:gridCol>
                <a:gridCol w="658368">
                  <a:extLst>
                    <a:ext uri="{9D8B030D-6E8A-4147-A177-3AD203B41FA5}">
                      <a16:colId xmlns:a16="http://schemas.microsoft.com/office/drawing/2014/main" val="2203158893"/>
                    </a:ext>
                  </a:extLst>
                </a:gridCol>
                <a:gridCol w="658368">
                  <a:extLst>
                    <a:ext uri="{9D8B030D-6E8A-4147-A177-3AD203B41FA5}">
                      <a16:colId xmlns:a16="http://schemas.microsoft.com/office/drawing/2014/main" val="2064497743"/>
                    </a:ext>
                  </a:extLst>
                </a:gridCol>
                <a:gridCol w="658368">
                  <a:extLst>
                    <a:ext uri="{9D8B030D-6E8A-4147-A177-3AD203B41FA5}">
                      <a16:colId xmlns:a16="http://schemas.microsoft.com/office/drawing/2014/main" val="1780344129"/>
                    </a:ext>
                  </a:extLst>
                </a:gridCol>
                <a:gridCol w="658368">
                  <a:extLst>
                    <a:ext uri="{9D8B030D-6E8A-4147-A177-3AD203B41FA5}">
                      <a16:colId xmlns:a16="http://schemas.microsoft.com/office/drawing/2014/main" val="1833421784"/>
                    </a:ext>
                  </a:extLst>
                </a:gridCol>
                <a:gridCol w="658368">
                  <a:extLst>
                    <a:ext uri="{9D8B030D-6E8A-4147-A177-3AD203B41FA5}">
                      <a16:colId xmlns:a16="http://schemas.microsoft.com/office/drawing/2014/main" val="2948751677"/>
                    </a:ext>
                  </a:extLst>
                </a:gridCol>
                <a:gridCol w="658368">
                  <a:extLst>
                    <a:ext uri="{9D8B030D-6E8A-4147-A177-3AD203B41FA5}">
                      <a16:colId xmlns:a16="http://schemas.microsoft.com/office/drawing/2014/main" val="849552982"/>
                    </a:ext>
                  </a:extLst>
                </a:gridCol>
                <a:gridCol w="658368">
                  <a:extLst>
                    <a:ext uri="{9D8B030D-6E8A-4147-A177-3AD203B41FA5}">
                      <a16:colId xmlns:a16="http://schemas.microsoft.com/office/drawing/2014/main" val="1389098684"/>
                    </a:ext>
                  </a:extLst>
                </a:gridCol>
                <a:gridCol w="658368">
                  <a:extLst>
                    <a:ext uri="{9D8B030D-6E8A-4147-A177-3AD203B41FA5}">
                      <a16:colId xmlns:a16="http://schemas.microsoft.com/office/drawing/2014/main" val="3803883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15322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- 2020-08-23 08:53:49</a:t>
                      </a:r>
                      <a:r>
                        <a:rPr kumimoji="0" lang="en-US" sz="1000" b="0" i="0" u="none" strike="noStrike" kern="1200" cap="none" spc="0" normalizeH="0" baseline="0" noProof="0">
                          <a:ln>
                            <a:noFill/>
                          </a:ln>
                          <a:solidFill>
                            <a:prstClr val="black"/>
                          </a:solidFill>
                          <a:effectLst/>
                          <a:uLnTx/>
                          <a:uFillTx/>
                          <a:latin typeface="+mn-lt"/>
                          <a:ea typeface="+mn-ea"/>
                          <a:cs typeface="+mn-cs"/>
                        </a:rPr>
                        <a:t>
 Gorgeous then and still gorgeous now! The iconic BMW M5 features the same high performance engine as the BMW M635CSi: A modified version of the six-cylinder in-line engine found in the BMW M1 supercar. 😍 @bmwm #BMWM #BMWMuseum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34252</a:t>
                      </a:r>
                    </a:p>
                  </a:txBody>
                  <a:tcPr/>
                </a:tc>
                <a:extLst>
                  <a:ext uri="{0D108BD9-81ED-4DB2-BD59-A6C34878D82A}">
                    <a16:rowId xmlns:a16="http://schemas.microsoft.com/office/drawing/2014/main" val="2253334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- 2020-08-20 16:00:40</a:t>
                      </a:r>
                      <a:r>
                        <a:rPr kumimoji="0" lang="en-US" sz="1000" b="0" i="0" u="none" strike="noStrike" kern="1200" cap="none" spc="0" normalizeH="0" baseline="0" noProof="0">
                          <a:ln>
                            <a:noFill/>
                          </a:ln>
                          <a:solidFill>
                            <a:prstClr val="black"/>
                          </a:solidFill>
                          <a:effectLst/>
                          <a:uLnTx/>
                          <a:uFillTx/>
                          <a:latin typeface="+mn-lt"/>
                          <a:ea typeface="+mn-ea"/>
                          <a:cs typeface="+mn-cs"/>
                        </a:rPr>
                        <a:t>
 Discover new roads on two wheels with BMW Motorrad! You may meet various models, including the unrivalled R 1250 GS Adventure, all in once place right here, at BMW Welt. 💯 @bmwmotorrad #BMWMotorrad #BMWWelt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20989</a:t>
                      </a:r>
                    </a:p>
                  </a:txBody>
                  <a:tcPr/>
                </a:tc>
                <a:extLst>
                  <a:ext uri="{0D108BD9-81ED-4DB2-BD59-A6C34878D82A}">
                    <a16:rowId xmlns:a16="http://schemas.microsoft.com/office/drawing/2014/main" val="4074252392"/>
                  </a:ext>
                </a:extLst>
              </a:tr>
            </a:tbl>
          </a:graphicData>
        </a:graphic>
      </p:graphicFrame>
      <p:sp>
        <p:nvSpPr>
          <p:cNvPr id="4" name="Text Placeholder 3">
            <a:extLst>
              <a:ext uri="{FF2B5EF4-FFF2-40B4-BE49-F238E27FC236}">
                <a16:creationId xmlns:a16="http://schemas.microsoft.com/office/drawing/2014/main" id="{71A246B1-7AE8-42CE-A284-5049128D49D1}"/>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302565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0C8CD-0031-4484-9DED-90EDEA672C0D}"/>
              </a:ext>
            </a:extLst>
          </p:cNvPr>
          <p:cNvSpPr>
            <a:spLocks noGrp="1"/>
          </p:cNvSpPr>
          <p:nvPr>
            <p:ph type="title"/>
          </p:nvPr>
        </p:nvSpPr>
        <p:spPr/>
        <p:txBody>
          <a:bodyPr/>
          <a:lstStyle/>
          <a:p>
            <a:r>
              <a:rPr lang="en-US"/>
              <a:t>Instagram Posts Table | BMW Welt - 4 of 21</a:t>
            </a:r>
          </a:p>
        </p:txBody>
      </p:sp>
      <p:graphicFrame>
        <p:nvGraphicFramePr>
          <p:cNvPr id="5" name="Table Placeholder 4">
            <a:extLst>
              <a:ext uri="{FF2B5EF4-FFF2-40B4-BE49-F238E27FC236}">
                <a16:creationId xmlns:a16="http://schemas.microsoft.com/office/drawing/2014/main" id="{4044A171-9B6B-4338-BD10-153A502F5E9A}"/>
              </a:ext>
            </a:extLst>
          </p:cNvPr>
          <p:cNvGraphicFramePr>
            <a:graphicFrameLocks noGrp="1"/>
          </p:cNvGraphicFramePr>
          <p:nvPr>
            <p:ph type="tbl" sz="quarter" idx="13"/>
            <p:extLst>
              <p:ext uri="{D42A27DB-BD31-4B8C-83A1-F6EECF244321}">
                <p14:modId xmlns:p14="http://schemas.microsoft.com/office/powerpoint/2010/main" val="2744596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4532118"/>
                    </a:ext>
                  </a:extLst>
                </a:gridCol>
                <a:gridCol w="658368">
                  <a:extLst>
                    <a:ext uri="{9D8B030D-6E8A-4147-A177-3AD203B41FA5}">
                      <a16:colId xmlns:a16="http://schemas.microsoft.com/office/drawing/2014/main" val="1404655429"/>
                    </a:ext>
                  </a:extLst>
                </a:gridCol>
                <a:gridCol w="658368">
                  <a:extLst>
                    <a:ext uri="{9D8B030D-6E8A-4147-A177-3AD203B41FA5}">
                      <a16:colId xmlns:a16="http://schemas.microsoft.com/office/drawing/2014/main" val="2802575080"/>
                    </a:ext>
                  </a:extLst>
                </a:gridCol>
                <a:gridCol w="658368">
                  <a:extLst>
                    <a:ext uri="{9D8B030D-6E8A-4147-A177-3AD203B41FA5}">
                      <a16:colId xmlns:a16="http://schemas.microsoft.com/office/drawing/2014/main" val="2314112886"/>
                    </a:ext>
                  </a:extLst>
                </a:gridCol>
                <a:gridCol w="658368">
                  <a:extLst>
                    <a:ext uri="{9D8B030D-6E8A-4147-A177-3AD203B41FA5}">
                      <a16:colId xmlns:a16="http://schemas.microsoft.com/office/drawing/2014/main" val="1994044890"/>
                    </a:ext>
                  </a:extLst>
                </a:gridCol>
                <a:gridCol w="658368">
                  <a:extLst>
                    <a:ext uri="{9D8B030D-6E8A-4147-A177-3AD203B41FA5}">
                      <a16:colId xmlns:a16="http://schemas.microsoft.com/office/drawing/2014/main" val="529142998"/>
                    </a:ext>
                  </a:extLst>
                </a:gridCol>
                <a:gridCol w="658368">
                  <a:extLst>
                    <a:ext uri="{9D8B030D-6E8A-4147-A177-3AD203B41FA5}">
                      <a16:colId xmlns:a16="http://schemas.microsoft.com/office/drawing/2014/main" val="1835773066"/>
                    </a:ext>
                  </a:extLst>
                </a:gridCol>
                <a:gridCol w="658368">
                  <a:extLst>
                    <a:ext uri="{9D8B030D-6E8A-4147-A177-3AD203B41FA5}">
                      <a16:colId xmlns:a16="http://schemas.microsoft.com/office/drawing/2014/main" val="1120054024"/>
                    </a:ext>
                  </a:extLst>
                </a:gridCol>
                <a:gridCol w="658368">
                  <a:extLst>
                    <a:ext uri="{9D8B030D-6E8A-4147-A177-3AD203B41FA5}">
                      <a16:colId xmlns:a16="http://schemas.microsoft.com/office/drawing/2014/main" val="1450701728"/>
                    </a:ext>
                  </a:extLst>
                </a:gridCol>
                <a:gridCol w="658368">
                  <a:extLst>
                    <a:ext uri="{9D8B030D-6E8A-4147-A177-3AD203B41FA5}">
                      <a16:colId xmlns:a16="http://schemas.microsoft.com/office/drawing/2014/main" val="3234393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52206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- 2020-08-18 16:00:32</a:t>
                      </a:r>
                      <a:r>
                        <a:rPr kumimoji="0" lang="en-US" sz="1000" b="0" i="0" u="none" strike="noStrike" kern="1200" cap="none" spc="0" normalizeH="0" baseline="0" noProof="0">
                          <a:ln>
                            <a:noFill/>
                          </a:ln>
                          <a:solidFill>
                            <a:prstClr val="black"/>
                          </a:solidFill>
                          <a:effectLst/>
                          <a:uLnTx/>
                          <a:uFillTx/>
                          <a:latin typeface="+mn-lt"/>
                          <a:ea typeface="+mn-ea"/>
                          <a:cs typeface="+mn-cs"/>
                        </a:rPr>
                        <a:t>
 BMW Museum is a place of mystery and discovery. Uncover something new behind every door. 🙌🏻 #BMWMuseum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20915</a:t>
                      </a:r>
                    </a:p>
                  </a:txBody>
                  <a:tcPr/>
                </a:tc>
                <a:extLst>
                  <a:ext uri="{0D108BD9-81ED-4DB2-BD59-A6C34878D82A}">
                    <a16:rowId xmlns:a16="http://schemas.microsoft.com/office/drawing/2014/main" val="2407584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- 2020-08-16 14:09:15</a:t>
                      </a:r>
                      <a:r>
                        <a:rPr kumimoji="0" lang="en-US" sz="1000" b="0" i="0" u="none" strike="noStrike" kern="1200" cap="none" spc="0" normalizeH="0" baseline="0" noProof="0">
                          <a:ln>
                            <a:noFill/>
                          </a:ln>
                          <a:solidFill>
                            <a:prstClr val="black"/>
                          </a:solidFill>
                          <a:effectLst/>
                          <a:uLnTx/>
                          <a:uFillTx/>
                          <a:latin typeface="+mn-lt"/>
                          <a:ea typeface="+mn-ea"/>
                          <a:cs typeface="+mn-cs"/>
                        </a:rPr>
                        <a:t>
 When dreams become reality: We just received this stunning moment of the very first encounter between this BMW X7 and its new owner. Thank you for letting us be part of that. We are happy to share your pictures as well. Just tag #BMWWelt or #BMWMuseum in your post for a chance to be featured next! @thurka_ravi #TheX7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25380</a:t>
                      </a:r>
                    </a:p>
                  </a:txBody>
                  <a:tcPr/>
                </a:tc>
                <a:extLst>
                  <a:ext uri="{0D108BD9-81ED-4DB2-BD59-A6C34878D82A}">
                    <a16:rowId xmlns:a16="http://schemas.microsoft.com/office/drawing/2014/main" val="2332047934"/>
                  </a:ext>
                </a:extLst>
              </a:tr>
            </a:tbl>
          </a:graphicData>
        </a:graphic>
      </p:graphicFrame>
      <p:sp>
        <p:nvSpPr>
          <p:cNvPr id="4" name="Text Placeholder 3">
            <a:extLst>
              <a:ext uri="{FF2B5EF4-FFF2-40B4-BE49-F238E27FC236}">
                <a16:creationId xmlns:a16="http://schemas.microsoft.com/office/drawing/2014/main" id="{F1C882C2-A5FE-4C7E-80A3-D934167316CB}"/>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2123149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16817-77F0-4DE0-A4CF-106015B2DE20}"/>
              </a:ext>
            </a:extLst>
          </p:cNvPr>
          <p:cNvSpPr>
            <a:spLocks noGrp="1"/>
          </p:cNvSpPr>
          <p:nvPr>
            <p:ph type="title"/>
          </p:nvPr>
        </p:nvSpPr>
        <p:spPr/>
        <p:txBody>
          <a:bodyPr/>
          <a:lstStyle/>
          <a:p>
            <a:r>
              <a:rPr lang="en-US"/>
              <a:t>Instagram Posts Table | BMW Welt - 5 of 21</a:t>
            </a:r>
          </a:p>
        </p:txBody>
      </p:sp>
      <p:graphicFrame>
        <p:nvGraphicFramePr>
          <p:cNvPr id="5" name="Table Placeholder 4">
            <a:extLst>
              <a:ext uri="{FF2B5EF4-FFF2-40B4-BE49-F238E27FC236}">
                <a16:creationId xmlns:a16="http://schemas.microsoft.com/office/drawing/2014/main" id="{F94F2B8C-3717-4C3E-AE81-ED998D5088CA}"/>
              </a:ext>
            </a:extLst>
          </p:cNvPr>
          <p:cNvGraphicFramePr>
            <a:graphicFrameLocks noGrp="1"/>
          </p:cNvGraphicFramePr>
          <p:nvPr>
            <p:ph type="tbl" sz="quarter" idx="13"/>
            <p:extLst>
              <p:ext uri="{D42A27DB-BD31-4B8C-83A1-F6EECF244321}">
                <p14:modId xmlns:p14="http://schemas.microsoft.com/office/powerpoint/2010/main" val="1820273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61259534"/>
                    </a:ext>
                  </a:extLst>
                </a:gridCol>
                <a:gridCol w="658368">
                  <a:extLst>
                    <a:ext uri="{9D8B030D-6E8A-4147-A177-3AD203B41FA5}">
                      <a16:colId xmlns:a16="http://schemas.microsoft.com/office/drawing/2014/main" val="3975561902"/>
                    </a:ext>
                  </a:extLst>
                </a:gridCol>
                <a:gridCol w="658368">
                  <a:extLst>
                    <a:ext uri="{9D8B030D-6E8A-4147-A177-3AD203B41FA5}">
                      <a16:colId xmlns:a16="http://schemas.microsoft.com/office/drawing/2014/main" val="3609862449"/>
                    </a:ext>
                  </a:extLst>
                </a:gridCol>
                <a:gridCol w="658368">
                  <a:extLst>
                    <a:ext uri="{9D8B030D-6E8A-4147-A177-3AD203B41FA5}">
                      <a16:colId xmlns:a16="http://schemas.microsoft.com/office/drawing/2014/main" val="3570222429"/>
                    </a:ext>
                  </a:extLst>
                </a:gridCol>
                <a:gridCol w="658368">
                  <a:extLst>
                    <a:ext uri="{9D8B030D-6E8A-4147-A177-3AD203B41FA5}">
                      <a16:colId xmlns:a16="http://schemas.microsoft.com/office/drawing/2014/main" val="366430518"/>
                    </a:ext>
                  </a:extLst>
                </a:gridCol>
                <a:gridCol w="658368">
                  <a:extLst>
                    <a:ext uri="{9D8B030D-6E8A-4147-A177-3AD203B41FA5}">
                      <a16:colId xmlns:a16="http://schemas.microsoft.com/office/drawing/2014/main" val="2371431207"/>
                    </a:ext>
                  </a:extLst>
                </a:gridCol>
                <a:gridCol w="658368">
                  <a:extLst>
                    <a:ext uri="{9D8B030D-6E8A-4147-A177-3AD203B41FA5}">
                      <a16:colId xmlns:a16="http://schemas.microsoft.com/office/drawing/2014/main" val="2892970871"/>
                    </a:ext>
                  </a:extLst>
                </a:gridCol>
                <a:gridCol w="658368">
                  <a:extLst>
                    <a:ext uri="{9D8B030D-6E8A-4147-A177-3AD203B41FA5}">
                      <a16:colId xmlns:a16="http://schemas.microsoft.com/office/drawing/2014/main" val="420234849"/>
                    </a:ext>
                  </a:extLst>
                </a:gridCol>
                <a:gridCol w="658368">
                  <a:extLst>
                    <a:ext uri="{9D8B030D-6E8A-4147-A177-3AD203B41FA5}">
                      <a16:colId xmlns:a16="http://schemas.microsoft.com/office/drawing/2014/main" val="3660298313"/>
                    </a:ext>
                  </a:extLst>
                </a:gridCol>
                <a:gridCol w="658368">
                  <a:extLst>
                    <a:ext uri="{9D8B030D-6E8A-4147-A177-3AD203B41FA5}">
                      <a16:colId xmlns:a16="http://schemas.microsoft.com/office/drawing/2014/main" val="3812959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2395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- 2020-08-15 17:47:47</a:t>
                      </a:r>
                      <a:r>
                        <a:rPr kumimoji="0" lang="en-US" sz="1000" b="0" i="0" u="none" strike="noStrike" kern="1200" cap="none" spc="0" normalizeH="0" baseline="0" noProof="0">
                          <a:ln>
                            <a:noFill/>
                          </a:ln>
                          <a:solidFill>
                            <a:prstClr val="black"/>
                          </a:solidFill>
                          <a:effectLst/>
                          <a:uLnTx/>
                          <a:uFillTx/>
                          <a:latin typeface="+mn-lt"/>
                          <a:ea typeface="+mn-ea"/>
                          <a:cs typeface="+mn-cs"/>
                        </a:rPr>
                        <a:t>
 Welcome to a new era of electric mobility! Experience the first-ever BMW iX3 now at BMW Welt and discover the range of the BMW i family. @bmwi #THEiX3 #BMWWelt 
______
BMW iX3: Energy consumption in kWh/100 km (combined): 17.8–17.5. CO2 emissions in g/km (combined): 0.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37966</a:t>
                      </a:r>
                    </a:p>
                  </a:txBody>
                  <a:tcPr/>
                </a:tc>
                <a:extLst>
                  <a:ext uri="{0D108BD9-81ED-4DB2-BD59-A6C34878D82A}">
                    <a16:rowId xmlns:a16="http://schemas.microsoft.com/office/drawing/2014/main" val="475574113"/>
                  </a:ext>
                </a:extLst>
              </a:tr>
            </a:tbl>
          </a:graphicData>
        </a:graphic>
      </p:graphicFrame>
      <p:sp>
        <p:nvSpPr>
          <p:cNvPr id="4" name="Text Placeholder 3">
            <a:extLst>
              <a:ext uri="{FF2B5EF4-FFF2-40B4-BE49-F238E27FC236}">
                <a16:creationId xmlns:a16="http://schemas.microsoft.com/office/drawing/2014/main" id="{EFD4698E-9CBD-40F5-B433-62417F87A71E}"/>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3820072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E35B8-06AC-4D45-82D7-0FF2C6360BFC}"/>
              </a:ext>
            </a:extLst>
          </p:cNvPr>
          <p:cNvSpPr>
            <a:spLocks noGrp="1"/>
          </p:cNvSpPr>
          <p:nvPr>
            <p:ph type="title"/>
          </p:nvPr>
        </p:nvSpPr>
        <p:spPr/>
        <p:txBody>
          <a:bodyPr/>
          <a:lstStyle/>
          <a:p>
            <a:r>
              <a:rPr lang="en-US"/>
              <a:t>Instagram Posts Table | BMW Welt - 6 of 21</a:t>
            </a:r>
          </a:p>
        </p:txBody>
      </p:sp>
      <p:graphicFrame>
        <p:nvGraphicFramePr>
          <p:cNvPr id="5" name="Table Placeholder 4">
            <a:extLst>
              <a:ext uri="{FF2B5EF4-FFF2-40B4-BE49-F238E27FC236}">
                <a16:creationId xmlns:a16="http://schemas.microsoft.com/office/drawing/2014/main" id="{98B6ECF8-9615-40AB-9ED2-962FDE0EC294}"/>
              </a:ext>
            </a:extLst>
          </p:cNvPr>
          <p:cNvGraphicFramePr>
            <a:graphicFrameLocks noGrp="1"/>
          </p:cNvGraphicFramePr>
          <p:nvPr>
            <p:ph type="tbl" sz="quarter" idx="13"/>
            <p:extLst>
              <p:ext uri="{D42A27DB-BD31-4B8C-83A1-F6EECF244321}">
                <p14:modId xmlns:p14="http://schemas.microsoft.com/office/powerpoint/2010/main" val="3192577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1277061"/>
                    </a:ext>
                  </a:extLst>
                </a:gridCol>
                <a:gridCol w="658368">
                  <a:extLst>
                    <a:ext uri="{9D8B030D-6E8A-4147-A177-3AD203B41FA5}">
                      <a16:colId xmlns:a16="http://schemas.microsoft.com/office/drawing/2014/main" val="3326427279"/>
                    </a:ext>
                  </a:extLst>
                </a:gridCol>
                <a:gridCol w="658368">
                  <a:extLst>
                    <a:ext uri="{9D8B030D-6E8A-4147-A177-3AD203B41FA5}">
                      <a16:colId xmlns:a16="http://schemas.microsoft.com/office/drawing/2014/main" val="3120016191"/>
                    </a:ext>
                  </a:extLst>
                </a:gridCol>
                <a:gridCol w="658368">
                  <a:extLst>
                    <a:ext uri="{9D8B030D-6E8A-4147-A177-3AD203B41FA5}">
                      <a16:colId xmlns:a16="http://schemas.microsoft.com/office/drawing/2014/main" val="154199222"/>
                    </a:ext>
                  </a:extLst>
                </a:gridCol>
                <a:gridCol w="658368">
                  <a:extLst>
                    <a:ext uri="{9D8B030D-6E8A-4147-A177-3AD203B41FA5}">
                      <a16:colId xmlns:a16="http://schemas.microsoft.com/office/drawing/2014/main" val="2412913150"/>
                    </a:ext>
                  </a:extLst>
                </a:gridCol>
                <a:gridCol w="658368">
                  <a:extLst>
                    <a:ext uri="{9D8B030D-6E8A-4147-A177-3AD203B41FA5}">
                      <a16:colId xmlns:a16="http://schemas.microsoft.com/office/drawing/2014/main" val="4263449089"/>
                    </a:ext>
                  </a:extLst>
                </a:gridCol>
                <a:gridCol w="658368">
                  <a:extLst>
                    <a:ext uri="{9D8B030D-6E8A-4147-A177-3AD203B41FA5}">
                      <a16:colId xmlns:a16="http://schemas.microsoft.com/office/drawing/2014/main" val="4118390033"/>
                    </a:ext>
                  </a:extLst>
                </a:gridCol>
                <a:gridCol w="658368">
                  <a:extLst>
                    <a:ext uri="{9D8B030D-6E8A-4147-A177-3AD203B41FA5}">
                      <a16:colId xmlns:a16="http://schemas.microsoft.com/office/drawing/2014/main" val="3106721025"/>
                    </a:ext>
                  </a:extLst>
                </a:gridCol>
                <a:gridCol w="658368">
                  <a:extLst>
                    <a:ext uri="{9D8B030D-6E8A-4147-A177-3AD203B41FA5}">
                      <a16:colId xmlns:a16="http://schemas.microsoft.com/office/drawing/2014/main" val="3039238470"/>
                    </a:ext>
                  </a:extLst>
                </a:gridCol>
                <a:gridCol w="658368">
                  <a:extLst>
                    <a:ext uri="{9D8B030D-6E8A-4147-A177-3AD203B41FA5}">
                      <a16:colId xmlns:a16="http://schemas.microsoft.com/office/drawing/2014/main" val="1877530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27403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- 2020-08-13 16:00:46</a:t>
                      </a:r>
                      <a:r>
                        <a:rPr kumimoji="0" lang="en-US" sz="1000" b="0" i="0" u="none" strike="noStrike" kern="1200" cap="none" spc="0" normalizeH="0" baseline="0" noProof="0">
                          <a:ln>
                            <a:noFill/>
                          </a:ln>
                          <a:solidFill>
                            <a:prstClr val="black"/>
                          </a:solidFill>
                          <a:effectLst/>
                          <a:uLnTx/>
                          <a:uFillTx/>
                          <a:latin typeface="+mn-lt"/>
                          <a:ea typeface="+mn-ea"/>
                          <a:cs typeface="+mn-cs"/>
                        </a:rPr>
                        <a:t>
 Can you guess what year this Formula One race car is from? It is hard to believe but the Brabham BMW BT54 Turbo dates back to 1985! 💯 #BMWMuseum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16432</a:t>
                      </a:r>
                    </a:p>
                  </a:txBody>
                  <a:tcPr/>
                </a:tc>
                <a:extLst>
                  <a:ext uri="{0D108BD9-81ED-4DB2-BD59-A6C34878D82A}">
                    <a16:rowId xmlns:a16="http://schemas.microsoft.com/office/drawing/2014/main" val="2812860504"/>
                  </a:ext>
                </a:extLst>
              </a:tr>
            </a:tbl>
          </a:graphicData>
        </a:graphic>
      </p:graphicFrame>
      <p:sp>
        <p:nvSpPr>
          <p:cNvPr id="4" name="Text Placeholder 3">
            <a:extLst>
              <a:ext uri="{FF2B5EF4-FFF2-40B4-BE49-F238E27FC236}">
                <a16:creationId xmlns:a16="http://schemas.microsoft.com/office/drawing/2014/main" id="{3CCF3CD6-F923-4B39-92DD-CF72ABEF1ADF}"/>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1991631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A6F0E-E04E-4A0C-8E53-82A08AF9E379}"/>
              </a:ext>
            </a:extLst>
          </p:cNvPr>
          <p:cNvSpPr>
            <a:spLocks noGrp="1"/>
          </p:cNvSpPr>
          <p:nvPr>
            <p:ph type="title"/>
          </p:nvPr>
        </p:nvSpPr>
        <p:spPr/>
        <p:txBody>
          <a:bodyPr/>
          <a:lstStyle/>
          <a:p>
            <a:r>
              <a:rPr lang="en-US"/>
              <a:t>Instagram Posts Table | BMW Welt - 7 of 21</a:t>
            </a:r>
          </a:p>
        </p:txBody>
      </p:sp>
      <p:graphicFrame>
        <p:nvGraphicFramePr>
          <p:cNvPr id="5" name="Table Placeholder 4">
            <a:extLst>
              <a:ext uri="{FF2B5EF4-FFF2-40B4-BE49-F238E27FC236}">
                <a16:creationId xmlns:a16="http://schemas.microsoft.com/office/drawing/2014/main" id="{BC45EBA5-67F2-4D40-8594-7B3FD50F82A5}"/>
              </a:ext>
            </a:extLst>
          </p:cNvPr>
          <p:cNvGraphicFramePr>
            <a:graphicFrameLocks noGrp="1"/>
          </p:cNvGraphicFramePr>
          <p:nvPr>
            <p:ph type="tbl" sz="quarter" idx="13"/>
            <p:extLst>
              <p:ext uri="{D42A27DB-BD31-4B8C-83A1-F6EECF244321}">
                <p14:modId xmlns:p14="http://schemas.microsoft.com/office/powerpoint/2010/main" val="1048845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644364"/>
                    </a:ext>
                  </a:extLst>
                </a:gridCol>
                <a:gridCol w="658368">
                  <a:extLst>
                    <a:ext uri="{9D8B030D-6E8A-4147-A177-3AD203B41FA5}">
                      <a16:colId xmlns:a16="http://schemas.microsoft.com/office/drawing/2014/main" val="4059803531"/>
                    </a:ext>
                  </a:extLst>
                </a:gridCol>
                <a:gridCol w="658368">
                  <a:extLst>
                    <a:ext uri="{9D8B030D-6E8A-4147-A177-3AD203B41FA5}">
                      <a16:colId xmlns:a16="http://schemas.microsoft.com/office/drawing/2014/main" val="2125690530"/>
                    </a:ext>
                  </a:extLst>
                </a:gridCol>
                <a:gridCol w="658368">
                  <a:extLst>
                    <a:ext uri="{9D8B030D-6E8A-4147-A177-3AD203B41FA5}">
                      <a16:colId xmlns:a16="http://schemas.microsoft.com/office/drawing/2014/main" val="4188279229"/>
                    </a:ext>
                  </a:extLst>
                </a:gridCol>
                <a:gridCol w="658368">
                  <a:extLst>
                    <a:ext uri="{9D8B030D-6E8A-4147-A177-3AD203B41FA5}">
                      <a16:colId xmlns:a16="http://schemas.microsoft.com/office/drawing/2014/main" val="3549948855"/>
                    </a:ext>
                  </a:extLst>
                </a:gridCol>
                <a:gridCol w="658368">
                  <a:extLst>
                    <a:ext uri="{9D8B030D-6E8A-4147-A177-3AD203B41FA5}">
                      <a16:colId xmlns:a16="http://schemas.microsoft.com/office/drawing/2014/main" val="2595680781"/>
                    </a:ext>
                  </a:extLst>
                </a:gridCol>
                <a:gridCol w="658368">
                  <a:extLst>
                    <a:ext uri="{9D8B030D-6E8A-4147-A177-3AD203B41FA5}">
                      <a16:colId xmlns:a16="http://schemas.microsoft.com/office/drawing/2014/main" val="3426351540"/>
                    </a:ext>
                  </a:extLst>
                </a:gridCol>
                <a:gridCol w="658368">
                  <a:extLst>
                    <a:ext uri="{9D8B030D-6E8A-4147-A177-3AD203B41FA5}">
                      <a16:colId xmlns:a16="http://schemas.microsoft.com/office/drawing/2014/main" val="2578443573"/>
                    </a:ext>
                  </a:extLst>
                </a:gridCol>
                <a:gridCol w="658368">
                  <a:extLst>
                    <a:ext uri="{9D8B030D-6E8A-4147-A177-3AD203B41FA5}">
                      <a16:colId xmlns:a16="http://schemas.microsoft.com/office/drawing/2014/main" val="2768260132"/>
                    </a:ext>
                  </a:extLst>
                </a:gridCol>
                <a:gridCol w="658368">
                  <a:extLst>
                    <a:ext uri="{9D8B030D-6E8A-4147-A177-3AD203B41FA5}">
                      <a16:colId xmlns:a16="http://schemas.microsoft.com/office/drawing/2014/main" val="2876619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2892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- 2020-08-12 08:00:33</a:t>
                      </a:r>
                      <a:r>
                        <a:rPr kumimoji="0" lang="en-US" sz="1000" b="0" i="0" u="none" strike="noStrike" kern="1200" cap="none" spc="0" normalizeH="0" baseline="0" noProof="0">
                          <a:ln>
                            <a:noFill/>
                          </a:ln>
                          <a:solidFill>
                            <a:prstClr val="black"/>
                          </a:solidFill>
                          <a:effectLst/>
                          <a:uLnTx/>
                          <a:uFillTx/>
                          <a:latin typeface="+mn-lt"/>
                          <a:ea typeface="+mn-ea"/>
                          <a:cs typeface="+mn-cs"/>
                        </a:rPr>
                        <a:t>
 Fully electrified joy is waiting for you. At BMW Welt, we offer free test drives in one of three electric vehicles. Whether it's a BMW i3s, a BMW X1 xDrive25e or a MINI Cooper SE - the choice is yours. Check out our story and come by! #THEi3 #BMWWelt 
______
BMW i3s:
Energy consumption in kWh/100 km (combined): 14,6 - 14,0. Fuel consumption in l/100 km (combined): 0. CO2 emission in g/km (combined): 0. 
BMW X1 xDrive25e:
Fuel consumption in l/100 km (combined): 1.9. Power consumption in kWh/100 km (combined): 13.8. CO2 emissions in g/km (combined): 43.
MINI Cooper SE:
Fuel consumption in l/100 km (combined): 0. Power consumption in kWh/100 km (combined): 16,8 – 14,8. CO2 emissions in g/km (combined): 0.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17258</a:t>
                      </a:r>
                    </a:p>
                  </a:txBody>
                  <a:tcPr/>
                </a:tc>
                <a:extLst>
                  <a:ext uri="{0D108BD9-81ED-4DB2-BD59-A6C34878D82A}">
                    <a16:rowId xmlns:a16="http://schemas.microsoft.com/office/drawing/2014/main" val="1688923107"/>
                  </a:ext>
                </a:extLst>
              </a:tr>
            </a:tbl>
          </a:graphicData>
        </a:graphic>
      </p:graphicFrame>
      <p:sp>
        <p:nvSpPr>
          <p:cNvPr id="4" name="Text Placeholder 3">
            <a:extLst>
              <a:ext uri="{FF2B5EF4-FFF2-40B4-BE49-F238E27FC236}">
                <a16:creationId xmlns:a16="http://schemas.microsoft.com/office/drawing/2014/main" id="{AA8FEEEF-0DCC-47CB-8960-38549F107108}"/>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1009355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A824E-4754-4A1B-8F1E-EF7535129CB5}"/>
              </a:ext>
            </a:extLst>
          </p:cNvPr>
          <p:cNvSpPr>
            <a:spLocks noGrp="1"/>
          </p:cNvSpPr>
          <p:nvPr>
            <p:ph type="title"/>
          </p:nvPr>
        </p:nvSpPr>
        <p:spPr/>
        <p:txBody>
          <a:bodyPr/>
          <a:lstStyle/>
          <a:p>
            <a:r>
              <a:rPr lang="en-US"/>
              <a:t>Instagram Posts Table | BMW Welt - 8 of 21</a:t>
            </a:r>
          </a:p>
        </p:txBody>
      </p:sp>
      <p:graphicFrame>
        <p:nvGraphicFramePr>
          <p:cNvPr id="5" name="Table Placeholder 4">
            <a:extLst>
              <a:ext uri="{FF2B5EF4-FFF2-40B4-BE49-F238E27FC236}">
                <a16:creationId xmlns:a16="http://schemas.microsoft.com/office/drawing/2014/main" id="{ED05ADC6-330D-46AE-8AF5-C180DB8A9137}"/>
              </a:ext>
            </a:extLst>
          </p:cNvPr>
          <p:cNvGraphicFramePr>
            <a:graphicFrameLocks noGrp="1"/>
          </p:cNvGraphicFramePr>
          <p:nvPr>
            <p:ph type="tbl" sz="quarter" idx="13"/>
            <p:extLst>
              <p:ext uri="{D42A27DB-BD31-4B8C-83A1-F6EECF244321}">
                <p14:modId xmlns:p14="http://schemas.microsoft.com/office/powerpoint/2010/main" val="3045644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6289299"/>
                    </a:ext>
                  </a:extLst>
                </a:gridCol>
                <a:gridCol w="658368">
                  <a:extLst>
                    <a:ext uri="{9D8B030D-6E8A-4147-A177-3AD203B41FA5}">
                      <a16:colId xmlns:a16="http://schemas.microsoft.com/office/drawing/2014/main" val="3238992784"/>
                    </a:ext>
                  </a:extLst>
                </a:gridCol>
                <a:gridCol w="658368">
                  <a:extLst>
                    <a:ext uri="{9D8B030D-6E8A-4147-A177-3AD203B41FA5}">
                      <a16:colId xmlns:a16="http://schemas.microsoft.com/office/drawing/2014/main" val="3145025846"/>
                    </a:ext>
                  </a:extLst>
                </a:gridCol>
                <a:gridCol w="658368">
                  <a:extLst>
                    <a:ext uri="{9D8B030D-6E8A-4147-A177-3AD203B41FA5}">
                      <a16:colId xmlns:a16="http://schemas.microsoft.com/office/drawing/2014/main" val="959027234"/>
                    </a:ext>
                  </a:extLst>
                </a:gridCol>
                <a:gridCol w="658368">
                  <a:extLst>
                    <a:ext uri="{9D8B030D-6E8A-4147-A177-3AD203B41FA5}">
                      <a16:colId xmlns:a16="http://schemas.microsoft.com/office/drawing/2014/main" val="1955999579"/>
                    </a:ext>
                  </a:extLst>
                </a:gridCol>
                <a:gridCol w="658368">
                  <a:extLst>
                    <a:ext uri="{9D8B030D-6E8A-4147-A177-3AD203B41FA5}">
                      <a16:colId xmlns:a16="http://schemas.microsoft.com/office/drawing/2014/main" val="2429947763"/>
                    </a:ext>
                  </a:extLst>
                </a:gridCol>
                <a:gridCol w="658368">
                  <a:extLst>
                    <a:ext uri="{9D8B030D-6E8A-4147-A177-3AD203B41FA5}">
                      <a16:colId xmlns:a16="http://schemas.microsoft.com/office/drawing/2014/main" val="1964533536"/>
                    </a:ext>
                  </a:extLst>
                </a:gridCol>
                <a:gridCol w="658368">
                  <a:extLst>
                    <a:ext uri="{9D8B030D-6E8A-4147-A177-3AD203B41FA5}">
                      <a16:colId xmlns:a16="http://schemas.microsoft.com/office/drawing/2014/main" val="2634307450"/>
                    </a:ext>
                  </a:extLst>
                </a:gridCol>
                <a:gridCol w="658368">
                  <a:extLst>
                    <a:ext uri="{9D8B030D-6E8A-4147-A177-3AD203B41FA5}">
                      <a16:colId xmlns:a16="http://schemas.microsoft.com/office/drawing/2014/main" val="4008844748"/>
                    </a:ext>
                  </a:extLst>
                </a:gridCol>
                <a:gridCol w="658368">
                  <a:extLst>
                    <a:ext uri="{9D8B030D-6E8A-4147-A177-3AD203B41FA5}">
                      <a16:colId xmlns:a16="http://schemas.microsoft.com/office/drawing/2014/main" val="1216475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130162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- 2020-08-11 15:30:31</a:t>
                      </a:r>
                      <a:r>
                        <a:rPr kumimoji="0" lang="en-US" sz="1000" b="0" i="0" u="none" strike="noStrike" kern="1200" cap="none" spc="0" normalizeH="0" baseline="0" noProof="0">
                          <a:ln>
                            <a:noFill/>
                          </a:ln>
                          <a:solidFill>
                            <a:prstClr val="black"/>
                          </a:solidFill>
                          <a:effectLst/>
                          <a:uLnTx/>
                          <a:uFillTx/>
                          <a:latin typeface="+mn-lt"/>
                          <a:ea typeface="+mn-ea"/>
                          <a:cs typeface="+mn-cs"/>
                        </a:rPr>
                        <a:t>
 The feeling of collecting a new vehicle at BMW Welt is second to none. We wish David all the best and pure pleasure aboard the new BMW 330i Sedan! The paint finish BMW Individual Dravit Grey metallic looks absolutely fantastic. @reiplman #THE3 #BMWWelt
__
BMW 330i Sedan:
Fuel consumption in l/100 km (combined): 6.1–5.8
CO2 emissions in g/km (combined): 139–132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some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https://www.dat.de/angebote/verlagsprodukte/leitfaden-kraftstoffverbrauch.html. Detailed information on the technical data can be found on your BMW country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27917</a:t>
                      </a:r>
                    </a:p>
                  </a:txBody>
                  <a:tcPr/>
                </a:tc>
                <a:extLst>
                  <a:ext uri="{0D108BD9-81ED-4DB2-BD59-A6C34878D82A}">
                    <a16:rowId xmlns:a16="http://schemas.microsoft.com/office/drawing/2014/main" val="2354017233"/>
                  </a:ext>
                </a:extLst>
              </a:tr>
            </a:tbl>
          </a:graphicData>
        </a:graphic>
      </p:graphicFrame>
      <p:sp>
        <p:nvSpPr>
          <p:cNvPr id="4" name="Text Placeholder 3">
            <a:extLst>
              <a:ext uri="{FF2B5EF4-FFF2-40B4-BE49-F238E27FC236}">
                <a16:creationId xmlns:a16="http://schemas.microsoft.com/office/drawing/2014/main" id="{8F53C262-C112-4C37-AFFC-D86AB561D073}"/>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2934307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00DBD-9CCF-4F23-9543-C66B01D6940A}"/>
              </a:ext>
            </a:extLst>
          </p:cNvPr>
          <p:cNvSpPr>
            <a:spLocks noGrp="1"/>
          </p:cNvSpPr>
          <p:nvPr>
            <p:ph type="title"/>
          </p:nvPr>
        </p:nvSpPr>
        <p:spPr/>
        <p:txBody>
          <a:bodyPr/>
          <a:lstStyle/>
          <a:p>
            <a:r>
              <a:rPr lang="en-US"/>
              <a:t>Instagram Posts Table | BMW Welt - 9 of 21</a:t>
            </a:r>
          </a:p>
        </p:txBody>
      </p:sp>
      <p:graphicFrame>
        <p:nvGraphicFramePr>
          <p:cNvPr id="5" name="Table Placeholder 4">
            <a:extLst>
              <a:ext uri="{FF2B5EF4-FFF2-40B4-BE49-F238E27FC236}">
                <a16:creationId xmlns:a16="http://schemas.microsoft.com/office/drawing/2014/main" id="{3A4A5995-9775-4882-B93B-BA8BE1F1DF26}"/>
              </a:ext>
            </a:extLst>
          </p:cNvPr>
          <p:cNvGraphicFramePr>
            <a:graphicFrameLocks noGrp="1"/>
          </p:cNvGraphicFramePr>
          <p:nvPr>
            <p:ph type="tbl" sz="quarter" idx="13"/>
            <p:extLst>
              <p:ext uri="{D42A27DB-BD31-4B8C-83A1-F6EECF244321}">
                <p14:modId xmlns:p14="http://schemas.microsoft.com/office/powerpoint/2010/main" val="2687960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17026602"/>
                    </a:ext>
                  </a:extLst>
                </a:gridCol>
                <a:gridCol w="658368">
                  <a:extLst>
                    <a:ext uri="{9D8B030D-6E8A-4147-A177-3AD203B41FA5}">
                      <a16:colId xmlns:a16="http://schemas.microsoft.com/office/drawing/2014/main" val="3970542168"/>
                    </a:ext>
                  </a:extLst>
                </a:gridCol>
                <a:gridCol w="658368">
                  <a:extLst>
                    <a:ext uri="{9D8B030D-6E8A-4147-A177-3AD203B41FA5}">
                      <a16:colId xmlns:a16="http://schemas.microsoft.com/office/drawing/2014/main" val="1465643557"/>
                    </a:ext>
                  </a:extLst>
                </a:gridCol>
                <a:gridCol w="658368">
                  <a:extLst>
                    <a:ext uri="{9D8B030D-6E8A-4147-A177-3AD203B41FA5}">
                      <a16:colId xmlns:a16="http://schemas.microsoft.com/office/drawing/2014/main" val="1220975536"/>
                    </a:ext>
                  </a:extLst>
                </a:gridCol>
                <a:gridCol w="658368">
                  <a:extLst>
                    <a:ext uri="{9D8B030D-6E8A-4147-A177-3AD203B41FA5}">
                      <a16:colId xmlns:a16="http://schemas.microsoft.com/office/drawing/2014/main" val="4042948192"/>
                    </a:ext>
                  </a:extLst>
                </a:gridCol>
                <a:gridCol w="658368">
                  <a:extLst>
                    <a:ext uri="{9D8B030D-6E8A-4147-A177-3AD203B41FA5}">
                      <a16:colId xmlns:a16="http://schemas.microsoft.com/office/drawing/2014/main" val="2478058560"/>
                    </a:ext>
                  </a:extLst>
                </a:gridCol>
                <a:gridCol w="658368">
                  <a:extLst>
                    <a:ext uri="{9D8B030D-6E8A-4147-A177-3AD203B41FA5}">
                      <a16:colId xmlns:a16="http://schemas.microsoft.com/office/drawing/2014/main" val="230695283"/>
                    </a:ext>
                  </a:extLst>
                </a:gridCol>
                <a:gridCol w="658368">
                  <a:extLst>
                    <a:ext uri="{9D8B030D-6E8A-4147-A177-3AD203B41FA5}">
                      <a16:colId xmlns:a16="http://schemas.microsoft.com/office/drawing/2014/main" val="2866353136"/>
                    </a:ext>
                  </a:extLst>
                </a:gridCol>
                <a:gridCol w="658368">
                  <a:extLst>
                    <a:ext uri="{9D8B030D-6E8A-4147-A177-3AD203B41FA5}">
                      <a16:colId xmlns:a16="http://schemas.microsoft.com/office/drawing/2014/main" val="2440469832"/>
                    </a:ext>
                  </a:extLst>
                </a:gridCol>
                <a:gridCol w="658368">
                  <a:extLst>
                    <a:ext uri="{9D8B030D-6E8A-4147-A177-3AD203B41FA5}">
                      <a16:colId xmlns:a16="http://schemas.microsoft.com/office/drawing/2014/main" val="2519983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88789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- 2020-08-09 15:00:37</a:t>
                      </a:r>
                      <a:r>
                        <a:rPr kumimoji="0" lang="en-US" sz="1000" b="0" i="0" u="none" strike="noStrike" kern="1200" cap="none" spc="0" normalizeH="0" baseline="0" noProof="0">
                          <a:ln>
                            <a:noFill/>
                          </a:ln>
                          <a:solidFill>
                            <a:prstClr val="black"/>
                          </a:solidFill>
                          <a:effectLst/>
                          <a:uLnTx/>
                          <a:uFillTx/>
                          <a:latin typeface="+mn-lt"/>
                          <a:ea typeface="+mn-ea"/>
                          <a:cs typeface="+mn-cs"/>
                        </a:rPr>
                        <a:t>
 The remarkable bridge of happiness connects two very special BMW experiences: BMW Welt and BMW Museum. @lotteleemoeller was awe-inspired by the amazing architecture of BMW Welt. #BMWWelt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19041</a:t>
                      </a:r>
                    </a:p>
                  </a:txBody>
                  <a:tcPr/>
                </a:tc>
                <a:extLst>
                  <a:ext uri="{0D108BD9-81ED-4DB2-BD59-A6C34878D82A}">
                    <a16:rowId xmlns:a16="http://schemas.microsoft.com/office/drawing/2014/main" val="258857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- 2020-08-08 13:00:37</a:t>
                      </a:r>
                      <a:r>
                        <a:rPr kumimoji="0" lang="en-US" sz="1000" b="0" i="0" u="none" strike="noStrike" kern="1200" cap="none" spc="0" normalizeH="0" baseline="0" noProof="0">
                          <a:ln>
                            <a:noFill/>
                          </a:ln>
                          <a:solidFill>
                            <a:prstClr val="black"/>
                          </a:solidFill>
                          <a:effectLst/>
                          <a:uLnTx/>
                          <a:uFillTx/>
                          <a:latin typeface="+mn-lt"/>
                          <a:ea typeface="+mn-ea"/>
                          <a:cs typeface="+mn-cs"/>
                        </a:rPr>
                        <a:t>
 In 1960, with already 60 years of age Hans Stuck won the German Hill-Climbing Championship once again - steering a BMW 700. This astonishing model definitely is a winner-type.🔥 #BMWMuseum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22102</a:t>
                      </a:r>
                    </a:p>
                  </a:txBody>
                  <a:tcPr/>
                </a:tc>
                <a:extLst>
                  <a:ext uri="{0D108BD9-81ED-4DB2-BD59-A6C34878D82A}">
                    <a16:rowId xmlns:a16="http://schemas.microsoft.com/office/drawing/2014/main" val="740739865"/>
                  </a:ext>
                </a:extLst>
              </a:tr>
            </a:tbl>
          </a:graphicData>
        </a:graphic>
      </p:graphicFrame>
      <p:sp>
        <p:nvSpPr>
          <p:cNvPr id="4" name="Text Placeholder 3">
            <a:extLst>
              <a:ext uri="{FF2B5EF4-FFF2-40B4-BE49-F238E27FC236}">
                <a16:creationId xmlns:a16="http://schemas.microsoft.com/office/drawing/2014/main" id="{252677CC-26B9-4A98-AC5E-03F42BB4B5D8}"/>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1386238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240FE-3FC9-49DD-B6CF-9B01E875FEB5}"/>
              </a:ext>
            </a:extLst>
          </p:cNvPr>
          <p:cNvSpPr>
            <a:spLocks noGrp="1"/>
          </p:cNvSpPr>
          <p:nvPr>
            <p:ph type="title"/>
          </p:nvPr>
        </p:nvSpPr>
        <p:spPr/>
        <p:txBody>
          <a:bodyPr/>
          <a:lstStyle/>
          <a:p>
            <a:r>
              <a:rPr lang="en-US"/>
              <a:t>Instagram Posts Table | BMW Welt - 10 of 21</a:t>
            </a:r>
          </a:p>
        </p:txBody>
      </p:sp>
      <p:graphicFrame>
        <p:nvGraphicFramePr>
          <p:cNvPr id="5" name="Table Placeholder 4">
            <a:extLst>
              <a:ext uri="{FF2B5EF4-FFF2-40B4-BE49-F238E27FC236}">
                <a16:creationId xmlns:a16="http://schemas.microsoft.com/office/drawing/2014/main" id="{10B3A8EC-4648-4FDE-A742-D3B7EC2685B1}"/>
              </a:ext>
            </a:extLst>
          </p:cNvPr>
          <p:cNvGraphicFramePr>
            <a:graphicFrameLocks noGrp="1"/>
          </p:cNvGraphicFramePr>
          <p:nvPr>
            <p:ph type="tbl" sz="quarter" idx="13"/>
            <p:extLst>
              <p:ext uri="{D42A27DB-BD31-4B8C-83A1-F6EECF244321}">
                <p14:modId xmlns:p14="http://schemas.microsoft.com/office/powerpoint/2010/main" val="352531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01866812"/>
                    </a:ext>
                  </a:extLst>
                </a:gridCol>
                <a:gridCol w="658368">
                  <a:extLst>
                    <a:ext uri="{9D8B030D-6E8A-4147-A177-3AD203B41FA5}">
                      <a16:colId xmlns:a16="http://schemas.microsoft.com/office/drawing/2014/main" val="4061136529"/>
                    </a:ext>
                  </a:extLst>
                </a:gridCol>
                <a:gridCol w="658368">
                  <a:extLst>
                    <a:ext uri="{9D8B030D-6E8A-4147-A177-3AD203B41FA5}">
                      <a16:colId xmlns:a16="http://schemas.microsoft.com/office/drawing/2014/main" val="1493898875"/>
                    </a:ext>
                  </a:extLst>
                </a:gridCol>
                <a:gridCol w="658368">
                  <a:extLst>
                    <a:ext uri="{9D8B030D-6E8A-4147-A177-3AD203B41FA5}">
                      <a16:colId xmlns:a16="http://schemas.microsoft.com/office/drawing/2014/main" val="3187458010"/>
                    </a:ext>
                  </a:extLst>
                </a:gridCol>
                <a:gridCol w="658368">
                  <a:extLst>
                    <a:ext uri="{9D8B030D-6E8A-4147-A177-3AD203B41FA5}">
                      <a16:colId xmlns:a16="http://schemas.microsoft.com/office/drawing/2014/main" val="1721100780"/>
                    </a:ext>
                  </a:extLst>
                </a:gridCol>
                <a:gridCol w="658368">
                  <a:extLst>
                    <a:ext uri="{9D8B030D-6E8A-4147-A177-3AD203B41FA5}">
                      <a16:colId xmlns:a16="http://schemas.microsoft.com/office/drawing/2014/main" val="329274897"/>
                    </a:ext>
                  </a:extLst>
                </a:gridCol>
                <a:gridCol w="658368">
                  <a:extLst>
                    <a:ext uri="{9D8B030D-6E8A-4147-A177-3AD203B41FA5}">
                      <a16:colId xmlns:a16="http://schemas.microsoft.com/office/drawing/2014/main" val="3006937514"/>
                    </a:ext>
                  </a:extLst>
                </a:gridCol>
                <a:gridCol w="658368">
                  <a:extLst>
                    <a:ext uri="{9D8B030D-6E8A-4147-A177-3AD203B41FA5}">
                      <a16:colId xmlns:a16="http://schemas.microsoft.com/office/drawing/2014/main" val="3509097860"/>
                    </a:ext>
                  </a:extLst>
                </a:gridCol>
                <a:gridCol w="658368">
                  <a:extLst>
                    <a:ext uri="{9D8B030D-6E8A-4147-A177-3AD203B41FA5}">
                      <a16:colId xmlns:a16="http://schemas.microsoft.com/office/drawing/2014/main" val="3469122151"/>
                    </a:ext>
                  </a:extLst>
                </a:gridCol>
                <a:gridCol w="658368">
                  <a:extLst>
                    <a:ext uri="{9D8B030D-6E8A-4147-A177-3AD203B41FA5}">
                      <a16:colId xmlns:a16="http://schemas.microsoft.com/office/drawing/2014/main" val="2775166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22859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- 2020-08-07 16:30:33</a:t>
                      </a:r>
                      <a:r>
                        <a:rPr kumimoji="0" lang="en-US" sz="1000" b="0" i="0" u="none" strike="noStrike" kern="1200" cap="none" spc="0" normalizeH="0" baseline="0" noProof="0">
                          <a:ln>
                            <a:noFill/>
                          </a:ln>
                          <a:solidFill>
                            <a:prstClr val="black"/>
                          </a:solidFill>
                          <a:effectLst/>
                          <a:uLnTx/>
                          <a:uFillTx/>
                          <a:latin typeface="+mn-lt"/>
                          <a:ea typeface="+mn-ea"/>
                          <a:cs typeface="+mn-cs"/>
                        </a:rPr>
                        <a:t>
 A highlight right in front of our double cone: the BMW M4 Coupé Competition. What a cool shot by @brianbejay_m4 and @lenzzz_cars3! As we love receiving photos from our community, send us your best photo now or use the hashtag #BMWWelt or #BMWMuseum for a chance to be featured on our account. @BMWM #BMWM #TheM4 #BMWWelt 
 __
BMW M4 Coupé Competition: Fuel consumption in l/100 km (combined): 10.0 [9.3]. CO2 emissions in g/km (combined): 227 [213]. The figures in brackets refer to the vehicle with seven-speed M double-clutch transmission with Drivelogic.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Further information on official fuel consumption figures and specific CO2 emission values of new passenger cars is included in the following guideline: 'Leitfaden über den Kraftstoffverbrauch, die CO2-Emissionen und den Stromverbrauch neuer Personenkraftwagen' (Guide to the fuel economy, CO2 emissions and electric power consumption of new passenger cars), which can be obtained free of charge from all dealerships, from Deutsche Automobil Treuhand GmbH (DAT), Hellmuth-Hirth-Str. 1, 73760 Ostfildern-Scharnhausen and at https://www.dat.de/co2/.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25042</a:t>
                      </a:r>
                    </a:p>
                  </a:txBody>
                  <a:tcPr/>
                </a:tc>
                <a:extLst>
                  <a:ext uri="{0D108BD9-81ED-4DB2-BD59-A6C34878D82A}">
                    <a16:rowId xmlns:a16="http://schemas.microsoft.com/office/drawing/2014/main" val="1429695504"/>
                  </a:ext>
                </a:extLst>
              </a:tr>
            </a:tbl>
          </a:graphicData>
        </a:graphic>
      </p:graphicFrame>
      <p:sp>
        <p:nvSpPr>
          <p:cNvPr id="4" name="Text Placeholder 3">
            <a:extLst>
              <a:ext uri="{FF2B5EF4-FFF2-40B4-BE49-F238E27FC236}">
                <a16:creationId xmlns:a16="http://schemas.microsoft.com/office/drawing/2014/main" id="{B7620938-67AD-4CC2-8B98-37746254D2C7}"/>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2836236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8B25-3EC6-4569-A5A9-A7DAB5404EEB}"/>
              </a:ext>
            </a:extLst>
          </p:cNvPr>
          <p:cNvSpPr>
            <a:spLocks noGrp="1"/>
          </p:cNvSpPr>
          <p:nvPr>
            <p:ph type="title"/>
          </p:nvPr>
        </p:nvSpPr>
        <p:spPr/>
        <p:txBody>
          <a:bodyPr/>
          <a:lstStyle/>
          <a:p>
            <a:r>
              <a:rPr lang="en-US"/>
              <a:t>Instagram Posts Table | BMW Welt - 11 of 21</a:t>
            </a:r>
          </a:p>
        </p:txBody>
      </p:sp>
      <p:graphicFrame>
        <p:nvGraphicFramePr>
          <p:cNvPr id="5" name="Table Placeholder 4">
            <a:extLst>
              <a:ext uri="{FF2B5EF4-FFF2-40B4-BE49-F238E27FC236}">
                <a16:creationId xmlns:a16="http://schemas.microsoft.com/office/drawing/2014/main" id="{D0E605C2-BCAE-4AF5-A230-EA92F531BDCA}"/>
              </a:ext>
            </a:extLst>
          </p:cNvPr>
          <p:cNvGraphicFramePr>
            <a:graphicFrameLocks noGrp="1"/>
          </p:cNvGraphicFramePr>
          <p:nvPr>
            <p:ph type="tbl" sz="quarter" idx="13"/>
            <p:extLst>
              <p:ext uri="{D42A27DB-BD31-4B8C-83A1-F6EECF244321}">
                <p14:modId xmlns:p14="http://schemas.microsoft.com/office/powerpoint/2010/main" val="3435417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14290759"/>
                    </a:ext>
                  </a:extLst>
                </a:gridCol>
                <a:gridCol w="658368">
                  <a:extLst>
                    <a:ext uri="{9D8B030D-6E8A-4147-A177-3AD203B41FA5}">
                      <a16:colId xmlns:a16="http://schemas.microsoft.com/office/drawing/2014/main" val="1111047307"/>
                    </a:ext>
                  </a:extLst>
                </a:gridCol>
                <a:gridCol w="658368">
                  <a:extLst>
                    <a:ext uri="{9D8B030D-6E8A-4147-A177-3AD203B41FA5}">
                      <a16:colId xmlns:a16="http://schemas.microsoft.com/office/drawing/2014/main" val="37911695"/>
                    </a:ext>
                  </a:extLst>
                </a:gridCol>
                <a:gridCol w="658368">
                  <a:extLst>
                    <a:ext uri="{9D8B030D-6E8A-4147-A177-3AD203B41FA5}">
                      <a16:colId xmlns:a16="http://schemas.microsoft.com/office/drawing/2014/main" val="2962213385"/>
                    </a:ext>
                  </a:extLst>
                </a:gridCol>
                <a:gridCol w="658368">
                  <a:extLst>
                    <a:ext uri="{9D8B030D-6E8A-4147-A177-3AD203B41FA5}">
                      <a16:colId xmlns:a16="http://schemas.microsoft.com/office/drawing/2014/main" val="1181436202"/>
                    </a:ext>
                  </a:extLst>
                </a:gridCol>
                <a:gridCol w="658368">
                  <a:extLst>
                    <a:ext uri="{9D8B030D-6E8A-4147-A177-3AD203B41FA5}">
                      <a16:colId xmlns:a16="http://schemas.microsoft.com/office/drawing/2014/main" val="1902357875"/>
                    </a:ext>
                  </a:extLst>
                </a:gridCol>
                <a:gridCol w="658368">
                  <a:extLst>
                    <a:ext uri="{9D8B030D-6E8A-4147-A177-3AD203B41FA5}">
                      <a16:colId xmlns:a16="http://schemas.microsoft.com/office/drawing/2014/main" val="605812774"/>
                    </a:ext>
                  </a:extLst>
                </a:gridCol>
                <a:gridCol w="658368">
                  <a:extLst>
                    <a:ext uri="{9D8B030D-6E8A-4147-A177-3AD203B41FA5}">
                      <a16:colId xmlns:a16="http://schemas.microsoft.com/office/drawing/2014/main" val="1897793841"/>
                    </a:ext>
                  </a:extLst>
                </a:gridCol>
                <a:gridCol w="658368">
                  <a:extLst>
                    <a:ext uri="{9D8B030D-6E8A-4147-A177-3AD203B41FA5}">
                      <a16:colId xmlns:a16="http://schemas.microsoft.com/office/drawing/2014/main" val="2101203973"/>
                    </a:ext>
                  </a:extLst>
                </a:gridCol>
                <a:gridCol w="658368">
                  <a:extLst>
                    <a:ext uri="{9D8B030D-6E8A-4147-A177-3AD203B41FA5}">
                      <a16:colId xmlns:a16="http://schemas.microsoft.com/office/drawing/2014/main" val="1622555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86697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- 2020-08-07 15:38:34</a:t>
                      </a:r>
                      <a:r>
                        <a:rPr kumimoji="0" lang="en-US" sz="1000" b="0" i="0" u="none" strike="noStrike" kern="1200" cap="none" spc="0" normalizeH="0" baseline="0" noProof="0">
                          <a:ln>
                            <a:noFill/>
                          </a:ln>
                          <a:solidFill>
                            <a:prstClr val="black"/>
                          </a:solidFill>
                          <a:effectLst/>
                          <a:uLnTx/>
                          <a:uFillTx/>
                          <a:latin typeface="+mn-lt"/>
                          <a:ea typeface="+mn-ea"/>
                          <a:cs typeface="+mn-cs"/>
                        </a:rPr>
                        <a:t>
 Once upon a time there were 18 BMW i8 Roadsters, the last ones of their kind and with BMW Individual paint finishes, to be collected by their happy new owners. What do you say, does this sound like a fairytale to you? Swipe through and find out! @bmwi @bmwdeutschland @bmwgroup #BMWi #THEi8 #BMWWelt
_____
BMW i8 Roadster: 
Energy consumption in kWh/100 km (combined): 14.5. 
Fuel consumption in l/100 km (combined): 2.0. 
CO2 emissions in g/km (combined): 46.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42446</a:t>
                      </a:r>
                    </a:p>
                  </a:txBody>
                  <a:tcPr/>
                </a:tc>
                <a:extLst>
                  <a:ext uri="{0D108BD9-81ED-4DB2-BD59-A6C34878D82A}">
                    <a16:rowId xmlns:a16="http://schemas.microsoft.com/office/drawing/2014/main" val="3450203347"/>
                  </a:ext>
                </a:extLst>
              </a:tr>
            </a:tbl>
          </a:graphicData>
        </a:graphic>
      </p:graphicFrame>
      <p:sp>
        <p:nvSpPr>
          <p:cNvPr id="4" name="Text Placeholder 3">
            <a:extLst>
              <a:ext uri="{FF2B5EF4-FFF2-40B4-BE49-F238E27FC236}">
                <a16:creationId xmlns:a16="http://schemas.microsoft.com/office/drawing/2014/main" id="{F955AA59-1528-4A5A-AB8C-590F014D73E8}"/>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1456074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7A101-F0E7-4F88-A17F-8594A9A3320A}"/>
              </a:ext>
            </a:extLst>
          </p:cNvPr>
          <p:cNvSpPr>
            <a:spLocks noGrp="1"/>
          </p:cNvSpPr>
          <p:nvPr>
            <p:ph type="title"/>
          </p:nvPr>
        </p:nvSpPr>
        <p:spPr/>
        <p:txBody>
          <a:bodyPr/>
          <a:lstStyle/>
          <a:p>
            <a:r>
              <a:rPr lang="en-US"/>
              <a:t>Instagram Posts Table | BMW Welt - 12 of 21</a:t>
            </a:r>
          </a:p>
        </p:txBody>
      </p:sp>
      <p:graphicFrame>
        <p:nvGraphicFramePr>
          <p:cNvPr id="5" name="Table Placeholder 4">
            <a:extLst>
              <a:ext uri="{FF2B5EF4-FFF2-40B4-BE49-F238E27FC236}">
                <a16:creationId xmlns:a16="http://schemas.microsoft.com/office/drawing/2014/main" id="{F87A72C9-70DE-46C1-BD47-5C669AA676AD}"/>
              </a:ext>
            </a:extLst>
          </p:cNvPr>
          <p:cNvGraphicFramePr>
            <a:graphicFrameLocks noGrp="1"/>
          </p:cNvGraphicFramePr>
          <p:nvPr>
            <p:ph type="tbl" sz="quarter" idx="13"/>
            <p:extLst>
              <p:ext uri="{D42A27DB-BD31-4B8C-83A1-F6EECF244321}">
                <p14:modId xmlns:p14="http://schemas.microsoft.com/office/powerpoint/2010/main" val="1937083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45184036"/>
                    </a:ext>
                  </a:extLst>
                </a:gridCol>
                <a:gridCol w="658368">
                  <a:extLst>
                    <a:ext uri="{9D8B030D-6E8A-4147-A177-3AD203B41FA5}">
                      <a16:colId xmlns:a16="http://schemas.microsoft.com/office/drawing/2014/main" val="2401312399"/>
                    </a:ext>
                  </a:extLst>
                </a:gridCol>
                <a:gridCol w="658368">
                  <a:extLst>
                    <a:ext uri="{9D8B030D-6E8A-4147-A177-3AD203B41FA5}">
                      <a16:colId xmlns:a16="http://schemas.microsoft.com/office/drawing/2014/main" val="3315309443"/>
                    </a:ext>
                  </a:extLst>
                </a:gridCol>
                <a:gridCol w="658368">
                  <a:extLst>
                    <a:ext uri="{9D8B030D-6E8A-4147-A177-3AD203B41FA5}">
                      <a16:colId xmlns:a16="http://schemas.microsoft.com/office/drawing/2014/main" val="2201053258"/>
                    </a:ext>
                  </a:extLst>
                </a:gridCol>
                <a:gridCol w="658368">
                  <a:extLst>
                    <a:ext uri="{9D8B030D-6E8A-4147-A177-3AD203B41FA5}">
                      <a16:colId xmlns:a16="http://schemas.microsoft.com/office/drawing/2014/main" val="2526473151"/>
                    </a:ext>
                  </a:extLst>
                </a:gridCol>
                <a:gridCol w="658368">
                  <a:extLst>
                    <a:ext uri="{9D8B030D-6E8A-4147-A177-3AD203B41FA5}">
                      <a16:colId xmlns:a16="http://schemas.microsoft.com/office/drawing/2014/main" val="2339358964"/>
                    </a:ext>
                  </a:extLst>
                </a:gridCol>
                <a:gridCol w="658368">
                  <a:extLst>
                    <a:ext uri="{9D8B030D-6E8A-4147-A177-3AD203B41FA5}">
                      <a16:colId xmlns:a16="http://schemas.microsoft.com/office/drawing/2014/main" val="1068719214"/>
                    </a:ext>
                  </a:extLst>
                </a:gridCol>
                <a:gridCol w="658368">
                  <a:extLst>
                    <a:ext uri="{9D8B030D-6E8A-4147-A177-3AD203B41FA5}">
                      <a16:colId xmlns:a16="http://schemas.microsoft.com/office/drawing/2014/main" val="1286021318"/>
                    </a:ext>
                  </a:extLst>
                </a:gridCol>
                <a:gridCol w="658368">
                  <a:extLst>
                    <a:ext uri="{9D8B030D-6E8A-4147-A177-3AD203B41FA5}">
                      <a16:colId xmlns:a16="http://schemas.microsoft.com/office/drawing/2014/main" val="4024571674"/>
                    </a:ext>
                  </a:extLst>
                </a:gridCol>
                <a:gridCol w="658368">
                  <a:extLst>
                    <a:ext uri="{9D8B030D-6E8A-4147-A177-3AD203B41FA5}">
                      <a16:colId xmlns:a16="http://schemas.microsoft.com/office/drawing/2014/main" val="281306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250229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- 2020-08-06 20:34:45</a:t>
                      </a:r>
                      <a:r>
                        <a:rPr kumimoji="0" lang="en-US" sz="1000" b="0" i="0" u="none" strike="noStrike" kern="1200" cap="none" spc="0" normalizeH="0" baseline="0" noProof="0">
                          <a:ln>
                            <a:noFill/>
                          </a:ln>
                          <a:solidFill>
                            <a:prstClr val="black"/>
                          </a:solidFill>
                          <a:effectLst/>
                          <a:uLnTx/>
                          <a:uFillTx/>
                          <a:latin typeface="+mn-lt"/>
                          <a:ea typeface="+mn-ea"/>
                          <a:cs typeface="+mn-cs"/>
                        </a:rPr>
                        <a:t>
 A moment to remember forever! We just handed over the last 18 BMW i8 Roadsters with BMW Individual paint finishes to their new and very lucky owners. Can you see the happiness in their eyes! 😍 @bmwi @BMWDeutschland @BMWGroup #BMWi #THEi8 #BMWWelt
——
BMW i8 Roadster: 
Energy consumption in kWh/100 km (combined): 14.5. 
Fuel consumption in l/100 km (combined): 2.0. 
CO2 emissions in g/km (combined): 46.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25364</a:t>
                      </a:r>
                    </a:p>
                  </a:txBody>
                  <a:tcPr/>
                </a:tc>
                <a:extLst>
                  <a:ext uri="{0D108BD9-81ED-4DB2-BD59-A6C34878D82A}">
                    <a16:rowId xmlns:a16="http://schemas.microsoft.com/office/drawing/2014/main" val="480459724"/>
                  </a:ext>
                </a:extLst>
              </a:tr>
            </a:tbl>
          </a:graphicData>
        </a:graphic>
      </p:graphicFrame>
      <p:sp>
        <p:nvSpPr>
          <p:cNvPr id="4" name="Text Placeholder 3">
            <a:extLst>
              <a:ext uri="{FF2B5EF4-FFF2-40B4-BE49-F238E27FC236}">
                <a16:creationId xmlns:a16="http://schemas.microsoft.com/office/drawing/2014/main" id="{4B7A0606-E454-4082-B328-5E2CFE879B2A}"/>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752372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453B7-8962-4176-9992-ED21295282CC}"/>
              </a:ext>
            </a:extLst>
          </p:cNvPr>
          <p:cNvSpPr>
            <a:spLocks noGrp="1"/>
          </p:cNvSpPr>
          <p:nvPr>
            <p:ph type="title"/>
          </p:nvPr>
        </p:nvSpPr>
        <p:spPr/>
        <p:txBody>
          <a:bodyPr/>
          <a:lstStyle/>
          <a:p>
            <a:r>
              <a:rPr lang="en-US"/>
              <a:t>Instagram Posts Table | BMW Welt - 13 of 21</a:t>
            </a:r>
          </a:p>
        </p:txBody>
      </p:sp>
      <p:graphicFrame>
        <p:nvGraphicFramePr>
          <p:cNvPr id="5" name="Table Placeholder 4">
            <a:extLst>
              <a:ext uri="{FF2B5EF4-FFF2-40B4-BE49-F238E27FC236}">
                <a16:creationId xmlns:a16="http://schemas.microsoft.com/office/drawing/2014/main" id="{E2592CC4-2A6B-4C03-9606-05FCAF9FDABA}"/>
              </a:ext>
            </a:extLst>
          </p:cNvPr>
          <p:cNvGraphicFramePr>
            <a:graphicFrameLocks noGrp="1"/>
          </p:cNvGraphicFramePr>
          <p:nvPr>
            <p:ph type="tbl" sz="quarter" idx="13"/>
            <p:extLst>
              <p:ext uri="{D42A27DB-BD31-4B8C-83A1-F6EECF244321}">
                <p14:modId xmlns:p14="http://schemas.microsoft.com/office/powerpoint/2010/main" val="2511239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67270160"/>
                    </a:ext>
                  </a:extLst>
                </a:gridCol>
                <a:gridCol w="658368">
                  <a:extLst>
                    <a:ext uri="{9D8B030D-6E8A-4147-A177-3AD203B41FA5}">
                      <a16:colId xmlns:a16="http://schemas.microsoft.com/office/drawing/2014/main" val="1739958427"/>
                    </a:ext>
                  </a:extLst>
                </a:gridCol>
                <a:gridCol w="658368">
                  <a:extLst>
                    <a:ext uri="{9D8B030D-6E8A-4147-A177-3AD203B41FA5}">
                      <a16:colId xmlns:a16="http://schemas.microsoft.com/office/drawing/2014/main" val="439659241"/>
                    </a:ext>
                  </a:extLst>
                </a:gridCol>
                <a:gridCol w="658368">
                  <a:extLst>
                    <a:ext uri="{9D8B030D-6E8A-4147-A177-3AD203B41FA5}">
                      <a16:colId xmlns:a16="http://schemas.microsoft.com/office/drawing/2014/main" val="3984757692"/>
                    </a:ext>
                  </a:extLst>
                </a:gridCol>
                <a:gridCol w="658368">
                  <a:extLst>
                    <a:ext uri="{9D8B030D-6E8A-4147-A177-3AD203B41FA5}">
                      <a16:colId xmlns:a16="http://schemas.microsoft.com/office/drawing/2014/main" val="3591677723"/>
                    </a:ext>
                  </a:extLst>
                </a:gridCol>
                <a:gridCol w="658368">
                  <a:extLst>
                    <a:ext uri="{9D8B030D-6E8A-4147-A177-3AD203B41FA5}">
                      <a16:colId xmlns:a16="http://schemas.microsoft.com/office/drawing/2014/main" val="675870812"/>
                    </a:ext>
                  </a:extLst>
                </a:gridCol>
                <a:gridCol w="658368">
                  <a:extLst>
                    <a:ext uri="{9D8B030D-6E8A-4147-A177-3AD203B41FA5}">
                      <a16:colId xmlns:a16="http://schemas.microsoft.com/office/drawing/2014/main" val="2255323222"/>
                    </a:ext>
                  </a:extLst>
                </a:gridCol>
                <a:gridCol w="658368">
                  <a:extLst>
                    <a:ext uri="{9D8B030D-6E8A-4147-A177-3AD203B41FA5}">
                      <a16:colId xmlns:a16="http://schemas.microsoft.com/office/drawing/2014/main" val="3105741373"/>
                    </a:ext>
                  </a:extLst>
                </a:gridCol>
                <a:gridCol w="658368">
                  <a:extLst>
                    <a:ext uri="{9D8B030D-6E8A-4147-A177-3AD203B41FA5}">
                      <a16:colId xmlns:a16="http://schemas.microsoft.com/office/drawing/2014/main" val="733353783"/>
                    </a:ext>
                  </a:extLst>
                </a:gridCol>
                <a:gridCol w="658368">
                  <a:extLst>
                    <a:ext uri="{9D8B030D-6E8A-4147-A177-3AD203B41FA5}">
                      <a16:colId xmlns:a16="http://schemas.microsoft.com/office/drawing/2014/main" val="2285488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3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- 2020-08-06 19:28:16</a:t>
                      </a:r>
                      <a:r>
                        <a:rPr kumimoji="0" lang="en-US" sz="1000" b="0" i="0" u="none" strike="noStrike" kern="1200" cap="none" spc="0" normalizeH="0" baseline="0" noProof="0">
                          <a:ln>
                            <a:noFill/>
                          </a:ln>
                          <a:solidFill>
                            <a:prstClr val="black"/>
                          </a:solidFill>
                          <a:effectLst/>
                          <a:uLnTx/>
                          <a:uFillTx/>
                          <a:latin typeface="+mn-lt"/>
                          <a:ea typeface="+mn-ea"/>
                          <a:cs typeface="+mn-cs"/>
                        </a:rPr>
                        <a:t>
 To start this emotional day of the collection of the last 18 BMW i8 Roadsters with BMW Individual paint finishes, let's take a look on all these beautiful cars. What a start! 🔥 @bmwi @bmwdeutschland @bmwgroup #BMWi #THEi8 #BMWWelt
———
BMW i8 Roadster: 
Energy consumption in kWh/100 km (combined): 14.5. 
Fuel consumption in l/100 km (combined): 2.0. 
CO2 emissions in g/km (combined): 46.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25349</a:t>
                      </a:r>
                    </a:p>
                  </a:txBody>
                  <a:tcPr/>
                </a:tc>
                <a:extLst>
                  <a:ext uri="{0D108BD9-81ED-4DB2-BD59-A6C34878D82A}">
                    <a16:rowId xmlns:a16="http://schemas.microsoft.com/office/drawing/2014/main" val="1545102578"/>
                  </a:ext>
                </a:extLst>
              </a:tr>
            </a:tbl>
          </a:graphicData>
        </a:graphic>
      </p:graphicFrame>
      <p:sp>
        <p:nvSpPr>
          <p:cNvPr id="4" name="Text Placeholder 3">
            <a:extLst>
              <a:ext uri="{FF2B5EF4-FFF2-40B4-BE49-F238E27FC236}">
                <a16:creationId xmlns:a16="http://schemas.microsoft.com/office/drawing/2014/main" id="{837492CE-A24D-4A38-B698-95C4D0F6126C}"/>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3221688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A61FE-ECA6-4407-A02D-41A6546B8984}"/>
              </a:ext>
            </a:extLst>
          </p:cNvPr>
          <p:cNvSpPr>
            <a:spLocks noGrp="1"/>
          </p:cNvSpPr>
          <p:nvPr>
            <p:ph type="title"/>
          </p:nvPr>
        </p:nvSpPr>
        <p:spPr/>
        <p:txBody>
          <a:bodyPr/>
          <a:lstStyle/>
          <a:p>
            <a:r>
              <a:rPr lang="en-US"/>
              <a:t>Instagram Posts Table | BMW Welt - 14 of 21</a:t>
            </a:r>
          </a:p>
        </p:txBody>
      </p:sp>
      <p:graphicFrame>
        <p:nvGraphicFramePr>
          <p:cNvPr id="5" name="Table Placeholder 4">
            <a:extLst>
              <a:ext uri="{FF2B5EF4-FFF2-40B4-BE49-F238E27FC236}">
                <a16:creationId xmlns:a16="http://schemas.microsoft.com/office/drawing/2014/main" id="{C704161A-F0E6-4142-960A-DDE714256279}"/>
              </a:ext>
            </a:extLst>
          </p:cNvPr>
          <p:cNvGraphicFramePr>
            <a:graphicFrameLocks noGrp="1"/>
          </p:cNvGraphicFramePr>
          <p:nvPr>
            <p:ph type="tbl" sz="quarter" idx="13"/>
            <p:extLst>
              <p:ext uri="{D42A27DB-BD31-4B8C-83A1-F6EECF244321}">
                <p14:modId xmlns:p14="http://schemas.microsoft.com/office/powerpoint/2010/main" val="2810003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07009551"/>
                    </a:ext>
                  </a:extLst>
                </a:gridCol>
                <a:gridCol w="658368">
                  <a:extLst>
                    <a:ext uri="{9D8B030D-6E8A-4147-A177-3AD203B41FA5}">
                      <a16:colId xmlns:a16="http://schemas.microsoft.com/office/drawing/2014/main" val="3211447846"/>
                    </a:ext>
                  </a:extLst>
                </a:gridCol>
                <a:gridCol w="658368">
                  <a:extLst>
                    <a:ext uri="{9D8B030D-6E8A-4147-A177-3AD203B41FA5}">
                      <a16:colId xmlns:a16="http://schemas.microsoft.com/office/drawing/2014/main" val="1535028635"/>
                    </a:ext>
                  </a:extLst>
                </a:gridCol>
                <a:gridCol w="658368">
                  <a:extLst>
                    <a:ext uri="{9D8B030D-6E8A-4147-A177-3AD203B41FA5}">
                      <a16:colId xmlns:a16="http://schemas.microsoft.com/office/drawing/2014/main" val="3154775570"/>
                    </a:ext>
                  </a:extLst>
                </a:gridCol>
                <a:gridCol w="658368">
                  <a:extLst>
                    <a:ext uri="{9D8B030D-6E8A-4147-A177-3AD203B41FA5}">
                      <a16:colId xmlns:a16="http://schemas.microsoft.com/office/drawing/2014/main" val="1747496557"/>
                    </a:ext>
                  </a:extLst>
                </a:gridCol>
                <a:gridCol w="658368">
                  <a:extLst>
                    <a:ext uri="{9D8B030D-6E8A-4147-A177-3AD203B41FA5}">
                      <a16:colId xmlns:a16="http://schemas.microsoft.com/office/drawing/2014/main" val="983616216"/>
                    </a:ext>
                  </a:extLst>
                </a:gridCol>
                <a:gridCol w="658368">
                  <a:extLst>
                    <a:ext uri="{9D8B030D-6E8A-4147-A177-3AD203B41FA5}">
                      <a16:colId xmlns:a16="http://schemas.microsoft.com/office/drawing/2014/main" val="1404276346"/>
                    </a:ext>
                  </a:extLst>
                </a:gridCol>
                <a:gridCol w="658368">
                  <a:extLst>
                    <a:ext uri="{9D8B030D-6E8A-4147-A177-3AD203B41FA5}">
                      <a16:colId xmlns:a16="http://schemas.microsoft.com/office/drawing/2014/main" val="3487185701"/>
                    </a:ext>
                  </a:extLst>
                </a:gridCol>
                <a:gridCol w="658368">
                  <a:extLst>
                    <a:ext uri="{9D8B030D-6E8A-4147-A177-3AD203B41FA5}">
                      <a16:colId xmlns:a16="http://schemas.microsoft.com/office/drawing/2014/main" val="2564515366"/>
                    </a:ext>
                  </a:extLst>
                </a:gridCol>
                <a:gridCol w="658368">
                  <a:extLst>
                    <a:ext uri="{9D8B030D-6E8A-4147-A177-3AD203B41FA5}">
                      <a16:colId xmlns:a16="http://schemas.microsoft.com/office/drawing/2014/main" val="2842938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51000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- 2020-08-05 17:00:33</a:t>
                      </a:r>
                      <a:r>
                        <a:rPr kumimoji="0" lang="en-US" sz="1000" b="0" i="0" u="none" strike="noStrike" kern="1200" cap="none" spc="0" normalizeH="0" baseline="0" noProof="0">
                          <a:ln>
                            <a:noFill/>
                          </a:ln>
                          <a:solidFill>
                            <a:prstClr val="black"/>
                          </a:solidFill>
                          <a:effectLst/>
                          <a:uLnTx/>
                          <a:uFillTx/>
                          <a:latin typeface="+mn-lt"/>
                          <a:ea typeface="+mn-ea"/>
                          <a:cs typeface="+mn-cs"/>
                        </a:rPr>
                        <a:t>
 It’s been more than two years that amazing BMW i8 Roadster First Editions have been handed over at BMW Welt. Tomorrow another highlight event will take place at BMW Welt. An emotional day for anyone. Make sure to tune in and follow us! 💥 @bmwi @bmwdeutschland @bmwgroup #BMWi #THEi8 #BMWWelt
———
BMW i8 Roadster: Energy consumption in kWh/100 km (combined): 14.5. Fuel consumption in l/100 km (combined): 2.0. CO2 emissions in g/km (combined): 46.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http://www.dat.de/…/verl…/leitfaden-kraftstoffverbrauch.htm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20325</a:t>
                      </a:r>
                    </a:p>
                  </a:txBody>
                  <a:tcPr/>
                </a:tc>
                <a:extLst>
                  <a:ext uri="{0D108BD9-81ED-4DB2-BD59-A6C34878D82A}">
                    <a16:rowId xmlns:a16="http://schemas.microsoft.com/office/drawing/2014/main" val="1597750820"/>
                  </a:ext>
                </a:extLst>
              </a:tr>
            </a:tbl>
          </a:graphicData>
        </a:graphic>
      </p:graphicFrame>
      <p:sp>
        <p:nvSpPr>
          <p:cNvPr id="4" name="Text Placeholder 3">
            <a:extLst>
              <a:ext uri="{FF2B5EF4-FFF2-40B4-BE49-F238E27FC236}">
                <a16:creationId xmlns:a16="http://schemas.microsoft.com/office/drawing/2014/main" id="{188B6B46-09DE-4201-9F92-1E0098812FD4}"/>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1532413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2784A-6FF7-44C1-97AE-2D69395B8C2C}"/>
              </a:ext>
            </a:extLst>
          </p:cNvPr>
          <p:cNvSpPr>
            <a:spLocks noGrp="1"/>
          </p:cNvSpPr>
          <p:nvPr>
            <p:ph type="title"/>
          </p:nvPr>
        </p:nvSpPr>
        <p:spPr/>
        <p:txBody>
          <a:bodyPr/>
          <a:lstStyle/>
          <a:p>
            <a:r>
              <a:rPr lang="en-US"/>
              <a:t>Instagram Posts Table | BMW Welt - 15 of 21</a:t>
            </a:r>
          </a:p>
        </p:txBody>
      </p:sp>
      <p:graphicFrame>
        <p:nvGraphicFramePr>
          <p:cNvPr id="5" name="Table Placeholder 4">
            <a:extLst>
              <a:ext uri="{FF2B5EF4-FFF2-40B4-BE49-F238E27FC236}">
                <a16:creationId xmlns:a16="http://schemas.microsoft.com/office/drawing/2014/main" id="{7B80FA23-FBB1-491B-B844-4121D3C722DE}"/>
              </a:ext>
            </a:extLst>
          </p:cNvPr>
          <p:cNvGraphicFramePr>
            <a:graphicFrameLocks noGrp="1"/>
          </p:cNvGraphicFramePr>
          <p:nvPr>
            <p:ph type="tbl" sz="quarter" idx="13"/>
            <p:extLst>
              <p:ext uri="{D42A27DB-BD31-4B8C-83A1-F6EECF244321}">
                <p14:modId xmlns:p14="http://schemas.microsoft.com/office/powerpoint/2010/main" val="3783231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47499454"/>
                    </a:ext>
                  </a:extLst>
                </a:gridCol>
                <a:gridCol w="658368">
                  <a:extLst>
                    <a:ext uri="{9D8B030D-6E8A-4147-A177-3AD203B41FA5}">
                      <a16:colId xmlns:a16="http://schemas.microsoft.com/office/drawing/2014/main" val="3785487464"/>
                    </a:ext>
                  </a:extLst>
                </a:gridCol>
                <a:gridCol w="658368">
                  <a:extLst>
                    <a:ext uri="{9D8B030D-6E8A-4147-A177-3AD203B41FA5}">
                      <a16:colId xmlns:a16="http://schemas.microsoft.com/office/drawing/2014/main" val="1191662628"/>
                    </a:ext>
                  </a:extLst>
                </a:gridCol>
                <a:gridCol w="658368">
                  <a:extLst>
                    <a:ext uri="{9D8B030D-6E8A-4147-A177-3AD203B41FA5}">
                      <a16:colId xmlns:a16="http://schemas.microsoft.com/office/drawing/2014/main" val="211771609"/>
                    </a:ext>
                  </a:extLst>
                </a:gridCol>
                <a:gridCol w="658368">
                  <a:extLst>
                    <a:ext uri="{9D8B030D-6E8A-4147-A177-3AD203B41FA5}">
                      <a16:colId xmlns:a16="http://schemas.microsoft.com/office/drawing/2014/main" val="2128483800"/>
                    </a:ext>
                  </a:extLst>
                </a:gridCol>
                <a:gridCol w="658368">
                  <a:extLst>
                    <a:ext uri="{9D8B030D-6E8A-4147-A177-3AD203B41FA5}">
                      <a16:colId xmlns:a16="http://schemas.microsoft.com/office/drawing/2014/main" val="1447923719"/>
                    </a:ext>
                  </a:extLst>
                </a:gridCol>
                <a:gridCol w="658368">
                  <a:extLst>
                    <a:ext uri="{9D8B030D-6E8A-4147-A177-3AD203B41FA5}">
                      <a16:colId xmlns:a16="http://schemas.microsoft.com/office/drawing/2014/main" val="1677625312"/>
                    </a:ext>
                  </a:extLst>
                </a:gridCol>
                <a:gridCol w="658368">
                  <a:extLst>
                    <a:ext uri="{9D8B030D-6E8A-4147-A177-3AD203B41FA5}">
                      <a16:colId xmlns:a16="http://schemas.microsoft.com/office/drawing/2014/main" val="2493363155"/>
                    </a:ext>
                  </a:extLst>
                </a:gridCol>
                <a:gridCol w="658368">
                  <a:extLst>
                    <a:ext uri="{9D8B030D-6E8A-4147-A177-3AD203B41FA5}">
                      <a16:colId xmlns:a16="http://schemas.microsoft.com/office/drawing/2014/main" val="2299989887"/>
                    </a:ext>
                  </a:extLst>
                </a:gridCol>
                <a:gridCol w="658368">
                  <a:extLst>
                    <a:ext uri="{9D8B030D-6E8A-4147-A177-3AD203B41FA5}">
                      <a16:colId xmlns:a16="http://schemas.microsoft.com/office/drawing/2014/main" val="644148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809066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- 2020-08-04 15:00:54</a:t>
                      </a:r>
                      <a:r>
                        <a:rPr kumimoji="0" lang="en-US" sz="1000" b="0" i="0" u="none" strike="noStrike" kern="1200" cap="none" spc="0" normalizeH="0" baseline="0" noProof="0">
                          <a:ln>
                            <a:noFill/>
                          </a:ln>
                          <a:solidFill>
                            <a:prstClr val="black"/>
                          </a:solidFill>
                          <a:effectLst/>
                          <a:uLnTx/>
                          <a:uFillTx/>
                          <a:latin typeface="+mn-lt"/>
                          <a:ea typeface="+mn-ea"/>
                          <a:cs typeface="+mn-cs"/>
                        </a:rPr>
                        <a:t>
 Strive for perfection: The Rolls-Royce Ghost perfectly reflects the claim of the brand. Impressive masterpiece! Who would like to sit in this Rolls-Royce and enjoy the amazing stars? @rollsroycecars #RollsRoyce #BMWWelt
  _____
Rolls-Royce Ghost: Fuel consumption in l/100 km (combined): 16.3–16.1. CO2 emissions in g/km (combined): 371-366.The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23818</a:t>
                      </a:r>
                    </a:p>
                  </a:txBody>
                  <a:tcPr/>
                </a:tc>
                <a:extLst>
                  <a:ext uri="{0D108BD9-81ED-4DB2-BD59-A6C34878D82A}">
                    <a16:rowId xmlns:a16="http://schemas.microsoft.com/office/drawing/2014/main" val="2494815513"/>
                  </a:ext>
                </a:extLst>
              </a:tr>
            </a:tbl>
          </a:graphicData>
        </a:graphic>
      </p:graphicFrame>
      <p:sp>
        <p:nvSpPr>
          <p:cNvPr id="4" name="Text Placeholder 3">
            <a:extLst>
              <a:ext uri="{FF2B5EF4-FFF2-40B4-BE49-F238E27FC236}">
                <a16:creationId xmlns:a16="http://schemas.microsoft.com/office/drawing/2014/main" id="{42469AB9-CB25-45EF-B82D-29939E0FE0EE}"/>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654890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A87CF-5DC2-467E-BDE4-0B64D1F90780}"/>
              </a:ext>
            </a:extLst>
          </p:cNvPr>
          <p:cNvSpPr>
            <a:spLocks noGrp="1"/>
          </p:cNvSpPr>
          <p:nvPr>
            <p:ph type="title"/>
          </p:nvPr>
        </p:nvSpPr>
        <p:spPr/>
        <p:txBody>
          <a:bodyPr/>
          <a:lstStyle/>
          <a:p>
            <a:r>
              <a:rPr lang="en-US"/>
              <a:t>Instagram Posts Table | BMW Welt - 16 of 21</a:t>
            </a:r>
          </a:p>
        </p:txBody>
      </p:sp>
      <p:graphicFrame>
        <p:nvGraphicFramePr>
          <p:cNvPr id="5" name="Table Placeholder 4">
            <a:extLst>
              <a:ext uri="{FF2B5EF4-FFF2-40B4-BE49-F238E27FC236}">
                <a16:creationId xmlns:a16="http://schemas.microsoft.com/office/drawing/2014/main" id="{D25B9937-FE4C-48ED-BB05-ED95850DEF3A}"/>
              </a:ext>
            </a:extLst>
          </p:cNvPr>
          <p:cNvGraphicFramePr>
            <a:graphicFrameLocks noGrp="1"/>
          </p:cNvGraphicFramePr>
          <p:nvPr>
            <p:ph type="tbl" sz="quarter" idx="13"/>
            <p:extLst>
              <p:ext uri="{D42A27DB-BD31-4B8C-83A1-F6EECF244321}">
                <p14:modId xmlns:p14="http://schemas.microsoft.com/office/powerpoint/2010/main" val="736718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7074990"/>
                    </a:ext>
                  </a:extLst>
                </a:gridCol>
                <a:gridCol w="658368">
                  <a:extLst>
                    <a:ext uri="{9D8B030D-6E8A-4147-A177-3AD203B41FA5}">
                      <a16:colId xmlns:a16="http://schemas.microsoft.com/office/drawing/2014/main" val="2860119149"/>
                    </a:ext>
                  </a:extLst>
                </a:gridCol>
                <a:gridCol w="658368">
                  <a:extLst>
                    <a:ext uri="{9D8B030D-6E8A-4147-A177-3AD203B41FA5}">
                      <a16:colId xmlns:a16="http://schemas.microsoft.com/office/drawing/2014/main" val="264094849"/>
                    </a:ext>
                  </a:extLst>
                </a:gridCol>
                <a:gridCol w="658368">
                  <a:extLst>
                    <a:ext uri="{9D8B030D-6E8A-4147-A177-3AD203B41FA5}">
                      <a16:colId xmlns:a16="http://schemas.microsoft.com/office/drawing/2014/main" val="1409763861"/>
                    </a:ext>
                  </a:extLst>
                </a:gridCol>
                <a:gridCol w="658368">
                  <a:extLst>
                    <a:ext uri="{9D8B030D-6E8A-4147-A177-3AD203B41FA5}">
                      <a16:colId xmlns:a16="http://schemas.microsoft.com/office/drawing/2014/main" val="3587806496"/>
                    </a:ext>
                  </a:extLst>
                </a:gridCol>
                <a:gridCol w="658368">
                  <a:extLst>
                    <a:ext uri="{9D8B030D-6E8A-4147-A177-3AD203B41FA5}">
                      <a16:colId xmlns:a16="http://schemas.microsoft.com/office/drawing/2014/main" val="3482648969"/>
                    </a:ext>
                  </a:extLst>
                </a:gridCol>
                <a:gridCol w="658368">
                  <a:extLst>
                    <a:ext uri="{9D8B030D-6E8A-4147-A177-3AD203B41FA5}">
                      <a16:colId xmlns:a16="http://schemas.microsoft.com/office/drawing/2014/main" val="3567398862"/>
                    </a:ext>
                  </a:extLst>
                </a:gridCol>
                <a:gridCol w="658368">
                  <a:extLst>
                    <a:ext uri="{9D8B030D-6E8A-4147-A177-3AD203B41FA5}">
                      <a16:colId xmlns:a16="http://schemas.microsoft.com/office/drawing/2014/main" val="2673268319"/>
                    </a:ext>
                  </a:extLst>
                </a:gridCol>
                <a:gridCol w="658368">
                  <a:extLst>
                    <a:ext uri="{9D8B030D-6E8A-4147-A177-3AD203B41FA5}">
                      <a16:colId xmlns:a16="http://schemas.microsoft.com/office/drawing/2014/main" val="2930818088"/>
                    </a:ext>
                  </a:extLst>
                </a:gridCol>
                <a:gridCol w="658368">
                  <a:extLst>
                    <a:ext uri="{9D8B030D-6E8A-4147-A177-3AD203B41FA5}">
                      <a16:colId xmlns:a16="http://schemas.microsoft.com/office/drawing/2014/main" val="1257647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4246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- 2020-08-03 16:00:44</a:t>
                      </a:r>
                      <a:r>
                        <a:rPr kumimoji="0" lang="en-US" sz="1000" b="0" i="0" u="none" strike="noStrike" kern="1200" cap="none" spc="0" normalizeH="0" baseline="0" noProof="0">
                          <a:ln>
                            <a:noFill/>
                          </a:ln>
                          <a:solidFill>
                            <a:prstClr val="black"/>
                          </a:solidFill>
                          <a:effectLst/>
                          <a:uLnTx/>
                          <a:uFillTx/>
                          <a:latin typeface="+mn-lt"/>
                          <a:ea typeface="+mn-ea"/>
                          <a:cs typeface="+mn-cs"/>
                        </a:rPr>
                        <a:t>
 Experience a sense of speed and a fresh attitude to life at BMW Museum. Hubert Hahne set the first ever lap under 10 minutes at the infamous Nürburgring in a BMW 2000 TI. In 1966 he stopped the clock at 9 min. 58.5 sec., a new record! #BMWMuseum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21340</a:t>
                      </a:r>
                    </a:p>
                  </a:txBody>
                  <a:tcPr/>
                </a:tc>
                <a:extLst>
                  <a:ext uri="{0D108BD9-81ED-4DB2-BD59-A6C34878D82A}">
                    <a16:rowId xmlns:a16="http://schemas.microsoft.com/office/drawing/2014/main" val="1972422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- 2020-08-02 15:00:45</a:t>
                      </a:r>
                      <a:r>
                        <a:rPr kumimoji="0" lang="en-US" sz="1000" b="0" i="0" u="none" strike="noStrike" kern="1200" cap="none" spc="0" normalizeH="0" baseline="0" noProof="0">
                          <a:ln>
                            <a:noFill/>
                          </a:ln>
                          <a:solidFill>
                            <a:prstClr val="black"/>
                          </a:solidFill>
                          <a:effectLst/>
                          <a:uLnTx/>
                          <a:uFillTx/>
                          <a:latin typeface="+mn-lt"/>
                          <a:ea typeface="+mn-ea"/>
                          <a:cs typeface="+mn-cs"/>
                        </a:rPr>
                        <a:t>
 Uncompromising driving dynamics are the heart and soul of every BMW 5 Series! @bmw_tpoc shot the beautiful BMW 5 Series perfectly at BMW Welt. #THE5 #BMWWelt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64679</a:t>
                      </a:r>
                    </a:p>
                  </a:txBody>
                  <a:tcPr/>
                </a:tc>
                <a:extLst>
                  <a:ext uri="{0D108BD9-81ED-4DB2-BD59-A6C34878D82A}">
                    <a16:rowId xmlns:a16="http://schemas.microsoft.com/office/drawing/2014/main" val="1141383903"/>
                  </a:ext>
                </a:extLst>
              </a:tr>
            </a:tbl>
          </a:graphicData>
        </a:graphic>
      </p:graphicFrame>
      <p:sp>
        <p:nvSpPr>
          <p:cNvPr id="4" name="Text Placeholder 3">
            <a:extLst>
              <a:ext uri="{FF2B5EF4-FFF2-40B4-BE49-F238E27FC236}">
                <a16:creationId xmlns:a16="http://schemas.microsoft.com/office/drawing/2014/main" id="{C463AA0A-C407-4E08-A274-DDFA14F8A7B2}"/>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1903681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AEC70-EE08-4196-8BBB-8077311D3EE0}"/>
              </a:ext>
            </a:extLst>
          </p:cNvPr>
          <p:cNvSpPr>
            <a:spLocks noGrp="1"/>
          </p:cNvSpPr>
          <p:nvPr>
            <p:ph type="title"/>
          </p:nvPr>
        </p:nvSpPr>
        <p:spPr/>
        <p:txBody>
          <a:bodyPr/>
          <a:lstStyle/>
          <a:p>
            <a:r>
              <a:rPr lang="en-US"/>
              <a:t>Instagram Posts Table | BMW Welt - 17 of 21</a:t>
            </a:r>
          </a:p>
        </p:txBody>
      </p:sp>
      <p:graphicFrame>
        <p:nvGraphicFramePr>
          <p:cNvPr id="5" name="Table Placeholder 4">
            <a:extLst>
              <a:ext uri="{FF2B5EF4-FFF2-40B4-BE49-F238E27FC236}">
                <a16:creationId xmlns:a16="http://schemas.microsoft.com/office/drawing/2014/main" id="{E9489DE6-3A5D-4F3E-95CF-1F0964808A47}"/>
              </a:ext>
            </a:extLst>
          </p:cNvPr>
          <p:cNvGraphicFramePr>
            <a:graphicFrameLocks noGrp="1"/>
          </p:cNvGraphicFramePr>
          <p:nvPr>
            <p:ph type="tbl" sz="quarter" idx="13"/>
            <p:extLst>
              <p:ext uri="{D42A27DB-BD31-4B8C-83A1-F6EECF244321}">
                <p14:modId xmlns:p14="http://schemas.microsoft.com/office/powerpoint/2010/main" val="3471888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55657509"/>
                    </a:ext>
                  </a:extLst>
                </a:gridCol>
                <a:gridCol w="658368">
                  <a:extLst>
                    <a:ext uri="{9D8B030D-6E8A-4147-A177-3AD203B41FA5}">
                      <a16:colId xmlns:a16="http://schemas.microsoft.com/office/drawing/2014/main" val="847977734"/>
                    </a:ext>
                  </a:extLst>
                </a:gridCol>
                <a:gridCol w="658368">
                  <a:extLst>
                    <a:ext uri="{9D8B030D-6E8A-4147-A177-3AD203B41FA5}">
                      <a16:colId xmlns:a16="http://schemas.microsoft.com/office/drawing/2014/main" val="3325653360"/>
                    </a:ext>
                  </a:extLst>
                </a:gridCol>
                <a:gridCol w="658368">
                  <a:extLst>
                    <a:ext uri="{9D8B030D-6E8A-4147-A177-3AD203B41FA5}">
                      <a16:colId xmlns:a16="http://schemas.microsoft.com/office/drawing/2014/main" val="2101692370"/>
                    </a:ext>
                  </a:extLst>
                </a:gridCol>
                <a:gridCol w="658368">
                  <a:extLst>
                    <a:ext uri="{9D8B030D-6E8A-4147-A177-3AD203B41FA5}">
                      <a16:colId xmlns:a16="http://schemas.microsoft.com/office/drawing/2014/main" val="1795977131"/>
                    </a:ext>
                  </a:extLst>
                </a:gridCol>
                <a:gridCol w="658368">
                  <a:extLst>
                    <a:ext uri="{9D8B030D-6E8A-4147-A177-3AD203B41FA5}">
                      <a16:colId xmlns:a16="http://schemas.microsoft.com/office/drawing/2014/main" val="3217630359"/>
                    </a:ext>
                  </a:extLst>
                </a:gridCol>
                <a:gridCol w="658368">
                  <a:extLst>
                    <a:ext uri="{9D8B030D-6E8A-4147-A177-3AD203B41FA5}">
                      <a16:colId xmlns:a16="http://schemas.microsoft.com/office/drawing/2014/main" val="3068030780"/>
                    </a:ext>
                  </a:extLst>
                </a:gridCol>
                <a:gridCol w="658368">
                  <a:extLst>
                    <a:ext uri="{9D8B030D-6E8A-4147-A177-3AD203B41FA5}">
                      <a16:colId xmlns:a16="http://schemas.microsoft.com/office/drawing/2014/main" val="90092634"/>
                    </a:ext>
                  </a:extLst>
                </a:gridCol>
                <a:gridCol w="658368">
                  <a:extLst>
                    <a:ext uri="{9D8B030D-6E8A-4147-A177-3AD203B41FA5}">
                      <a16:colId xmlns:a16="http://schemas.microsoft.com/office/drawing/2014/main" val="4077069140"/>
                    </a:ext>
                  </a:extLst>
                </a:gridCol>
                <a:gridCol w="658368">
                  <a:extLst>
                    <a:ext uri="{9D8B030D-6E8A-4147-A177-3AD203B41FA5}">
                      <a16:colId xmlns:a16="http://schemas.microsoft.com/office/drawing/2014/main" val="408202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01442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- 2020-07-29 16:00:38</a:t>
                      </a:r>
                      <a:r>
                        <a:rPr kumimoji="0" lang="en-US" sz="1000" b="0" i="0" u="none" strike="noStrike" kern="1200" cap="none" spc="0" normalizeH="0" baseline="0" noProof="0">
                          <a:ln>
                            <a:noFill/>
                          </a:ln>
                          <a:solidFill>
                            <a:prstClr val="black"/>
                          </a:solidFill>
                          <a:effectLst/>
                          <a:uLnTx/>
                          <a:uFillTx/>
                          <a:latin typeface="+mn-lt"/>
                          <a:ea typeface="+mn-ea"/>
                          <a:cs typeface="+mn-cs"/>
                        </a:rPr>
                        <a:t>
 Are you ready for another round of #WheelWednesday? Comment what model from BMW Museum is pictured here or tag your expert friends for help! 💯 #BMWMuseum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25257</a:t>
                      </a:r>
                    </a:p>
                  </a:txBody>
                  <a:tcPr/>
                </a:tc>
                <a:extLst>
                  <a:ext uri="{0D108BD9-81ED-4DB2-BD59-A6C34878D82A}">
                    <a16:rowId xmlns:a16="http://schemas.microsoft.com/office/drawing/2014/main" val="3262980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- 2020-07-29 14:08:36</a:t>
                      </a:r>
                      <a:r>
                        <a:rPr kumimoji="0" lang="en-US" sz="1000" b="0" i="0" u="none" strike="noStrike" kern="1200" cap="none" spc="0" normalizeH="0" baseline="0" noProof="0">
                          <a:ln>
                            <a:noFill/>
                          </a:ln>
                          <a:solidFill>
                            <a:prstClr val="black"/>
                          </a:solidFill>
                          <a:effectLst/>
                          <a:uLnTx/>
                          <a:uFillTx/>
                          <a:latin typeface="+mn-lt"/>
                          <a:ea typeface="+mn-ea"/>
                          <a:cs typeface="+mn-cs"/>
                        </a:rPr>
                        <a:t>
 Relax and reward yourself with cold drinks at one of Munich's beautiful terraces for a unique sunset experience! Stop by on any Thursday in the Biker's Lodge at BMWWelt. @fleurrly #BMWWelt #BikersLodge #Sundowner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22621</a:t>
                      </a:r>
                    </a:p>
                  </a:txBody>
                  <a:tcPr/>
                </a:tc>
                <a:extLst>
                  <a:ext uri="{0D108BD9-81ED-4DB2-BD59-A6C34878D82A}">
                    <a16:rowId xmlns:a16="http://schemas.microsoft.com/office/drawing/2014/main" val="1782126892"/>
                  </a:ext>
                </a:extLst>
              </a:tr>
            </a:tbl>
          </a:graphicData>
        </a:graphic>
      </p:graphicFrame>
      <p:sp>
        <p:nvSpPr>
          <p:cNvPr id="4" name="Text Placeholder 3">
            <a:extLst>
              <a:ext uri="{FF2B5EF4-FFF2-40B4-BE49-F238E27FC236}">
                <a16:creationId xmlns:a16="http://schemas.microsoft.com/office/drawing/2014/main" id="{53C2799F-62EB-4868-BFB1-531514555827}"/>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2177456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AF540-0D84-4312-BE4F-AD73C80782EA}"/>
              </a:ext>
            </a:extLst>
          </p:cNvPr>
          <p:cNvSpPr>
            <a:spLocks noGrp="1"/>
          </p:cNvSpPr>
          <p:nvPr>
            <p:ph type="title"/>
          </p:nvPr>
        </p:nvSpPr>
        <p:spPr/>
        <p:txBody>
          <a:bodyPr/>
          <a:lstStyle/>
          <a:p>
            <a:r>
              <a:rPr lang="en-US"/>
              <a:t>Instagram Posts Table | BMW Welt - 18 of 21</a:t>
            </a:r>
          </a:p>
        </p:txBody>
      </p:sp>
      <p:graphicFrame>
        <p:nvGraphicFramePr>
          <p:cNvPr id="5" name="Table Placeholder 4">
            <a:extLst>
              <a:ext uri="{FF2B5EF4-FFF2-40B4-BE49-F238E27FC236}">
                <a16:creationId xmlns:a16="http://schemas.microsoft.com/office/drawing/2014/main" id="{15FDFF43-566A-4580-994A-C277247154E0}"/>
              </a:ext>
            </a:extLst>
          </p:cNvPr>
          <p:cNvGraphicFramePr>
            <a:graphicFrameLocks noGrp="1"/>
          </p:cNvGraphicFramePr>
          <p:nvPr>
            <p:ph type="tbl" sz="quarter" idx="13"/>
            <p:extLst>
              <p:ext uri="{D42A27DB-BD31-4B8C-83A1-F6EECF244321}">
                <p14:modId xmlns:p14="http://schemas.microsoft.com/office/powerpoint/2010/main" val="3845428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4576043"/>
                    </a:ext>
                  </a:extLst>
                </a:gridCol>
                <a:gridCol w="658368">
                  <a:extLst>
                    <a:ext uri="{9D8B030D-6E8A-4147-A177-3AD203B41FA5}">
                      <a16:colId xmlns:a16="http://schemas.microsoft.com/office/drawing/2014/main" val="2517415838"/>
                    </a:ext>
                  </a:extLst>
                </a:gridCol>
                <a:gridCol w="658368">
                  <a:extLst>
                    <a:ext uri="{9D8B030D-6E8A-4147-A177-3AD203B41FA5}">
                      <a16:colId xmlns:a16="http://schemas.microsoft.com/office/drawing/2014/main" val="1158774559"/>
                    </a:ext>
                  </a:extLst>
                </a:gridCol>
                <a:gridCol w="658368">
                  <a:extLst>
                    <a:ext uri="{9D8B030D-6E8A-4147-A177-3AD203B41FA5}">
                      <a16:colId xmlns:a16="http://schemas.microsoft.com/office/drawing/2014/main" val="3836110171"/>
                    </a:ext>
                  </a:extLst>
                </a:gridCol>
                <a:gridCol w="658368">
                  <a:extLst>
                    <a:ext uri="{9D8B030D-6E8A-4147-A177-3AD203B41FA5}">
                      <a16:colId xmlns:a16="http://schemas.microsoft.com/office/drawing/2014/main" val="2819843070"/>
                    </a:ext>
                  </a:extLst>
                </a:gridCol>
                <a:gridCol w="658368">
                  <a:extLst>
                    <a:ext uri="{9D8B030D-6E8A-4147-A177-3AD203B41FA5}">
                      <a16:colId xmlns:a16="http://schemas.microsoft.com/office/drawing/2014/main" val="3797443210"/>
                    </a:ext>
                  </a:extLst>
                </a:gridCol>
                <a:gridCol w="658368">
                  <a:extLst>
                    <a:ext uri="{9D8B030D-6E8A-4147-A177-3AD203B41FA5}">
                      <a16:colId xmlns:a16="http://schemas.microsoft.com/office/drawing/2014/main" val="2099463326"/>
                    </a:ext>
                  </a:extLst>
                </a:gridCol>
                <a:gridCol w="658368">
                  <a:extLst>
                    <a:ext uri="{9D8B030D-6E8A-4147-A177-3AD203B41FA5}">
                      <a16:colId xmlns:a16="http://schemas.microsoft.com/office/drawing/2014/main" val="3154872181"/>
                    </a:ext>
                  </a:extLst>
                </a:gridCol>
                <a:gridCol w="658368">
                  <a:extLst>
                    <a:ext uri="{9D8B030D-6E8A-4147-A177-3AD203B41FA5}">
                      <a16:colId xmlns:a16="http://schemas.microsoft.com/office/drawing/2014/main" val="3258281727"/>
                    </a:ext>
                  </a:extLst>
                </a:gridCol>
                <a:gridCol w="658368">
                  <a:extLst>
                    <a:ext uri="{9D8B030D-6E8A-4147-A177-3AD203B41FA5}">
                      <a16:colId xmlns:a16="http://schemas.microsoft.com/office/drawing/2014/main" val="2837830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18706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- 2020-07-28 09:00:45</a:t>
                      </a:r>
                      <a:r>
                        <a:rPr kumimoji="0" lang="en-US" sz="1000" b="0" i="0" u="none" strike="noStrike" kern="1200" cap="none" spc="0" normalizeH="0" baseline="0" noProof="0">
                          <a:ln>
                            <a:noFill/>
                          </a:ln>
                          <a:solidFill>
                            <a:prstClr val="black"/>
                          </a:solidFill>
                          <a:effectLst/>
                          <a:uLnTx/>
                          <a:uFillTx/>
                          <a:latin typeface="+mn-lt"/>
                          <a:ea typeface="+mn-ea"/>
                          <a:cs typeface="+mn-cs"/>
                        </a:rPr>
                        <a:t>
 Meet the highest level of elegance and enjoy every moment with the BMW 7 Series. Inspiring details that elevate the entire journey such as the new BMW Individual Frozen Bluestone Metallic paint finish. How do you like this model? #THE7 #BMWWelt
_____
BMW 750Li xDrive Sedan:
Fuel consumption in l/100 km (combined): 9,5. CO2 emission in g/km (combined): 217. Energy consumption (combined): 14,0-13,1 kWh/100 km.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21431</a:t>
                      </a:r>
                    </a:p>
                  </a:txBody>
                  <a:tcPr/>
                </a:tc>
                <a:extLst>
                  <a:ext uri="{0D108BD9-81ED-4DB2-BD59-A6C34878D82A}">
                    <a16:rowId xmlns:a16="http://schemas.microsoft.com/office/drawing/2014/main" val="622802030"/>
                  </a:ext>
                </a:extLst>
              </a:tr>
            </a:tbl>
          </a:graphicData>
        </a:graphic>
      </p:graphicFrame>
      <p:sp>
        <p:nvSpPr>
          <p:cNvPr id="4" name="Text Placeholder 3">
            <a:extLst>
              <a:ext uri="{FF2B5EF4-FFF2-40B4-BE49-F238E27FC236}">
                <a16:creationId xmlns:a16="http://schemas.microsoft.com/office/drawing/2014/main" id="{367EFBCF-B1CF-4009-A76D-02E7CA1CA4D6}"/>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1921465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7E30E-2075-4E3E-BB56-2336838EF2A0}"/>
              </a:ext>
            </a:extLst>
          </p:cNvPr>
          <p:cNvSpPr>
            <a:spLocks noGrp="1"/>
          </p:cNvSpPr>
          <p:nvPr>
            <p:ph type="title"/>
          </p:nvPr>
        </p:nvSpPr>
        <p:spPr/>
        <p:txBody>
          <a:bodyPr/>
          <a:lstStyle/>
          <a:p>
            <a:r>
              <a:rPr lang="en-US"/>
              <a:t>Instagram Posts Table | BMW Welt - 19 of 21</a:t>
            </a:r>
          </a:p>
        </p:txBody>
      </p:sp>
      <p:graphicFrame>
        <p:nvGraphicFramePr>
          <p:cNvPr id="5" name="Table Placeholder 4">
            <a:extLst>
              <a:ext uri="{FF2B5EF4-FFF2-40B4-BE49-F238E27FC236}">
                <a16:creationId xmlns:a16="http://schemas.microsoft.com/office/drawing/2014/main" id="{7D5A7639-38C0-4494-ACEC-EA54AC5222B5}"/>
              </a:ext>
            </a:extLst>
          </p:cNvPr>
          <p:cNvGraphicFramePr>
            <a:graphicFrameLocks noGrp="1"/>
          </p:cNvGraphicFramePr>
          <p:nvPr>
            <p:ph type="tbl" sz="quarter" idx="13"/>
            <p:extLst>
              <p:ext uri="{D42A27DB-BD31-4B8C-83A1-F6EECF244321}">
                <p14:modId xmlns:p14="http://schemas.microsoft.com/office/powerpoint/2010/main" val="1425043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42214331"/>
                    </a:ext>
                  </a:extLst>
                </a:gridCol>
                <a:gridCol w="658368">
                  <a:extLst>
                    <a:ext uri="{9D8B030D-6E8A-4147-A177-3AD203B41FA5}">
                      <a16:colId xmlns:a16="http://schemas.microsoft.com/office/drawing/2014/main" val="2611047034"/>
                    </a:ext>
                  </a:extLst>
                </a:gridCol>
                <a:gridCol w="658368">
                  <a:extLst>
                    <a:ext uri="{9D8B030D-6E8A-4147-A177-3AD203B41FA5}">
                      <a16:colId xmlns:a16="http://schemas.microsoft.com/office/drawing/2014/main" val="2052724192"/>
                    </a:ext>
                  </a:extLst>
                </a:gridCol>
                <a:gridCol w="658368">
                  <a:extLst>
                    <a:ext uri="{9D8B030D-6E8A-4147-A177-3AD203B41FA5}">
                      <a16:colId xmlns:a16="http://schemas.microsoft.com/office/drawing/2014/main" val="4214685375"/>
                    </a:ext>
                  </a:extLst>
                </a:gridCol>
                <a:gridCol w="658368">
                  <a:extLst>
                    <a:ext uri="{9D8B030D-6E8A-4147-A177-3AD203B41FA5}">
                      <a16:colId xmlns:a16="http://schemas.microsoft.com/office/drawing/2014/main" val="1421918048"/>
                    </a:ext>
                  </a:extLst>
                </a:gridCol>
                <a:gridCol w="658368">
                  <a:extLst>
                    <a:ext uri="{9D8B030D-6E8A-4147-A177-3AD203B41FA5}">
                      <a16:colId xmlns:a16="http://schemas.microsoft.com/office/drawing/2014/main" val="2085246555"/>
                    </a:ext>
                  </a:extLst>
                </a:gridCol>
                <a:gridCol w="658368">
                  <a:extLst>
                    <a:ext uri="{9D8B030D-6E8A-4147-A177-3AD203B41FA5}">
                      <a16:colId xmlns:a16="http://schemas.microsoft.com/office/drawing/2014/main" val="729721131"/>
                    </a:ext>
                  </a:extLst>
                </a:gridCol>
                <a:gridCol w="658368">
                  <a:extLst>
                    <a:ext uri="{9D8B030D-6E8A-4147-A177-3AD203B41FA5}">
                      <a16:colId xmlns:a16="http://schemas.microsoft.com/office/drawing/2014/main" val="2227039182"/>
                    </a:ext>
                  </a:extLst>
                </a:gridCol>
                <a:gridCol w="658368">
                  <a:extLst>
                    <a:ext uri="{9D8B030D-6E8A-4147-A177-3AD203B41FA5}">
                      <a16:colId xmlns:a16="http://schemas.microsoft.com/office/drawing/2014/main" val="3259199038"/>
                    </a:ext>
                  </a:extLst>
                </a:gridCol>
                <a:gridCol w="658368">
                  <a:extLst>
                    <a:ext uri="{9D8B030D-6E8A-4147-A177-3AD203B41FA5}">
                      <a16:colId xmlns:a16="http://schemas.microsoft.com/office/drawing/2014/main" val="2850508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58420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- 2020-07-26 10:17:50</a:t>
                      </a:r>
                      <a:r>
                        <a:rPr kumimoji="0" lang="en-US" sz="1000" b="0" i="0" u="none" strike="noStrike" kern="1200" cap="none" spc="0" normalizeH="0" baseline="0" noProof="0">
                          <a:ln>
                            <a:noFill/>
                          </a:ln>
                          <a:solidFill>
                            <a:prstClr val="black"/>
                          </a:solidFill>
                          <a:effectLst/>
                          <a:uLnTx/>
                          <a:uFillTx/>
                          <a:latin typeface="+mn-lt"/>
                          <a:ea typeface="+mn-ea"/>
                          <a:cs typeface="+mn-cs"/>
                        </a:rPr>
                        <a:t>
 The new BMW X7 Dark Shadow Edition - born in the dark and now on display at BMW Welt! The first Sports Activity Vehicle in the luxury segment impresses with its unique and exceptionally high-quality design. Stop by and be impressed. @bmwm  #TheX7 #BMWM #DarkShadow #BMWWelt
_____
BMW X7 M50i: Fuel consumption in l/100 km (combined): 11.1–10.9. CO2 emissions in g/km (combined): 252–248.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36573</a:t>
                      </a:r>
                    </a:p>
                  </a:txBody>
                  <a:tcPr/>
                </a:tc>
                <a:extLst>
                  <a:ext uri="{0D108BD9-81ED-4DB2-BD59-A6C34878D82A}">
                    <a16:rowId xmlns:a16="http://schemas.microsoft.com/office/drawing/2014/main" val="3345752824"/>
                  </a:ext>
                </a:extLst>
              </a:tr>
            </a:tbl>
          </a:graphicData>
        </a:graphic>
      </p:graphicFrame>
      <p:sp>
        <p:nvSpPr>
          <p:cNvPr id="4" name="Text Placeholder 3">
            <a:extLst>
              <a:ext uri="{FF2B5EF4-FFF2-40B4-BE49-F238E27FC236}">
                <a16:creationId xmlns:a16="http://schemas.microsoft.com/office/drawing/2014/main" id="{BAFF3E20-137F-4069-A897-FDF469D965C5}"/>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3313393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F228D-16CA-4896-83A8-3FE430A7CDEC}"/>
              </a:ext>
            </a:extLst>
          </p:cNvPr>
          <p:cNvSpPr>
            <a:spLocks noGrp="1"/>
          </p:cNvSpPr>
          <p:nvPr>
            <p:ph type="title"/>
          </p:nvPr>
        </p:nvSpPr>
        <p:spPr/>
        <p:txBody>
          <a:bodyPr/>
          <a:lstStyle/>
          <a:p>
            <a:r>
              <a:rPr lang="en-US"/>
              <a:t>Instagram Posts Table | BMW Welt - 20 of 21</a:t>
            </a:r>
          </a:p>
        </p:txBody>
      </p:sp>
      <p:graphicFrame>
        <p:nvGraphicFramePr>
          <p:cNvPr id="5" name="Table Placeholder 4">
            <a:extLst>
              <a:ext uri="{FF2B5EF4-FFF2-40B4-BE49-F238E27FC236}">
                <a16:creationId xmlns:a16="http://schemas.microsoft.com/office/drawing/2014/main" id="{25114B02-1F07-40F7-B262-41911D695129}"/>
              </a:ext>
            </a:extLst>
          </p:cNvPr>
          <p:cNvGraphicFramePr>
            <a:graphicFrameLocks noGrp="1"/>
          </p:cNvGraphicFramePr>
          <p:nvPr>
            <p:ph type="tbl" sz="quarter" idx="13"/>
            <p:extLst>
              <p:ext uri="{D42A27DB-BD31-4B8C-83A1-F6EECF244321}">
                <p14:modId xmlns:p14="http://schemas.microsoft.com/office/powerpoint/2010/main" val="1271697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87160045"/>
                    </a:ext>
                  </a:extLst>
                </a:gridCol>
                <a:gridCol w="658368">
                  <a:extLst>
                    <a:ext uri="{9D8B030D-6E8A-4147-A177-3AD203B41FA5}">
                      <a16:colId xmlns:a16="http://schemas.microsoft.com/office/drawing/2014/main" val="21376044"/>
                    </a:ext>
                  </a:extLst>
                </a:gridCol>
                <a:gridCol w="658368">
                  <a:extLst>
                    <a:ext uri="{9D8B030D-6E8A-4147-A177-3AD203B41FA5}">
                      <a16:colId xmlns:a16="http://schemas.microsoft.com/office/drawing/2014/main" val="3764624693"/>
                    </a:ext>
                  </a:extLst>
                </a:gridCol>
                <a:gridCol w="658368">
                  <a:extLst>
                    <a:ext uri="{9D8B030D-6E8A-4147-A177-3AD203B41FA5}">
                      <a16:colId xmlns:a16="http://schemas.microsoft.com/office/drawing/2014/main" val="2319884352"/>
                    </a:ext>
                  </a:extLst>
                </a:gridCol>
                <a:gridCol w="658368">
                  <a:extLst>
                    <a:ext uri="{9D8B030D-6E8A-4147-A177-3AD203B41FA5}">
                      <a16:colId xmlns:a16="http://schemas.microsoft.com/office/drawing/2014/main" val="3444505978"/>
                    </a:ext>
                  </a:extLst>
                </a:gridCol>
                <a:gridCol w="658368">
                  <a:extLst>
                    <a:ext uri="{9D8B030D-6E8A-4147-A177-3AD203B41FA5}">
                      <a16:colId xmlns:a16="http://schemas.microsoft.com/office/drawing/2014/main" val="1736279465"/>
                    </a:ext>
                  </a:extLst>
                </a:gridCol>
                <a:gridCol w="658368">
                  <a:extLst>
                    <a:ext uri="{9D8B030D-6E8A-4147-A177-3AD203B41FA5}">
                      <a16:colId xmlns:a16="http://schemas.microsoft.com/office/drawing/2014/main" val="3346380068"/>
                    </a:ext>
                  </a:extLst>
                </a:gridCol>
                <a:gridCol w="658368">
                  <a:extLst>
                    <a:ext uri="{9D8B030D-6E8A-4147-A177-3AD203B41FA5}">
                      <a16:colId xmlns:a16="http://schemas.microsoft.com/office/drawing/2014/main" val="293290163"/>
                    </a:ext>
                  </a:extLst>
                </a:gridCol>
                <a:gridCol w="658368">
                  <a:extLst>
                    <a:ext uri="{9D8B030D-6E8A-4147-A177-3AD203B41FA5}">
                      <a16:colId xmlns:a16="http://schemas.microsoft.com/office/drawing/2014/main" val="1714070605"/>
                    </a:ext>
                  </a:extLst>
                </a:gridCol>
                <a:gridCol w="658368">
                  <a:extLst>
                    <a:ext uri="{9D8B030D-6E8A-4147-A177-3AD203B41FA5}">
                      <a16:colId xmlns:a16="http://schemas.microsoft.com/office/drawing/2014/main" val="2280369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459374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- 2020-07-25 15:46:49</a:t>
                      </a:r>
                      <a:r>
                        <a:rPr kumimoji="0" lang="en-US" sz="1000" b="0" i="0" u="none" strike="noStrike" kern="1200" cap="none" spc="0" normalizeH="0" baseline="0" noProof="0">
                          <a:ln>
                            <a:noFill/>
                          </a:ln>
                          <a:solidFill>
                            <a:prstClr val="black"/>
                          </a:solidFill>
                          <a:effectLst/>
                          <a:uLnTx/>
                          <a:uFillTx/>
                          <a:latin typeface="+mn-lt"/>
                          <a:ea typeface="+mn-ea"/>
                          <a:cs typeface="+mn-cs"/>
                        </a:rPr>
                        <a:t>
 On Friday, @kathleen.muqa and her husband collected this brand new BMW X6 M Competition at BMW Welt. Fridays don't get any better than this! There are driving pleasure for years to come! 🙌🏻 @bmwm #TheX6M #BMWM #BMWWelt 
_____
BMW X6 M Competition:
Fuel consumption in l/100 km (combined): 12.7–12.5. CO2 emissions in g/km (combined): 289–284.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74729</a:t>
                      </a:r>
                    </a:p>
                  </a:txBody>
                  <a:tcPr/>
                </a:tc>
                <a:extLst>
                  <a:ext uri="{0D108BD9-81ED-4DB2-BD59-A6C34878D82A}">
                    <a16:rowId xmlns:a16="http://schemas.microsoft.com/office/drawing/2014/main" val="734842089"/>
                  </a:ext>
                </a:extLst>
              </a:tr>
            </a:tbl>
          </a:graphicData>
        </a:graphic>
      </p:graphicFrame>
      <p:sp>
        <p:nvSpPr>
          <p:cNvPr id="4" name="Text Placeholder 3">
            <a:extLst>
              <a:ext uri="{FF2B5EF4-FFF2-40B4-BE49-F238E27FC236}">
                <a16:creationId xmlns:a16="http://schemas.microsoft.com/office/drawing/2014/main" id="{45338C4D-AC02-4497-AE70-CA4DD20F1F75}"/>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1552626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CF0CD-E67A-46EC-AD7A-E19162E86361}"/>
              </a:ext>
            </a:extLst>
          </p:cNvPr>
          <p:cNvSpPr>
            <a:spLocks noGrp="1"/>
          </p:cNvSpPr>
          <p:nvPr>
            <p:ph type="title"/>
          </p:nvPr>
        </p:nvSpPr>
        <p:spPr/>
        <p:txBody>
          <a:bodyPr/>
          <a:lstStyle/>
          <a:p>
            <a:r>
              <a:rPr lang="en-US"/>
              <a:t>Instagram Posts Table | BMW Welt - 21 of 21</a:t>
            </a:r>
          </a:p>
        </p:txBody>
      </p:sp>
      <p:graphicFrame>
        <p:nvGraphicFramePr>
          <p:cNvPr id="5" name="Table Placeholder 4">
            <a:extLst>
              <a:ext uri="{FF2B5EF4-FFF2-40B4-BE49-F238E27FC236}">
                <a16:creationId xmlns:a16="http://schemas.microsoft.com/office/drawing/2014/main" id="{8D98C220-A065-4B83-AF12-42D461D5C2DE}"/>
              </a:ext>
            </a:extLst>
          </p:cNvPr>
          <p:cNvGraphicFramePr>
            <a:graphicFrameLocks noGrp="1"/>
          </p:cNvGraphicFramePr>
          <p:nvPr>
            <p:ph type="tbl" sz="quarter" idx="13"/>
            <p:extLst>
              <p:ext uri="{D42A27DB-BD31-4B8C-83A1-F6EECF244321}">
                <p14:modId xmlns:p14="http://schemas.microsoft.com/office/powerpoint/2010/main" val="595892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9650453"/>
                    </a:ext>
                  </a:extLst>
                </a:gridCol>
                <a:gridCol w="658368">
                  <a:extLst>
                    <a:ext uri="{9D8B030D-6E8A-4147-A177-3AD203B41FA5}">
                      <a16:colId xmlns:a16="http://schemas.microsoft.com/office/drawing/2014/main" val="2202417121"/>
                    </a:ext>
                  </a:extLst>
                </a:gridCol>
                <a:gridCol w="658368">
                  <a:extLst>
                    <a:ext uri="{9D8B030D-6E8A-4147-A177-3AD203B41FA5}">
                      <a16:colId xmlns:a16="http://schemas.microsoft.com/office/drawing/2014/main" val="1469831395"/>
                    </a:ext>
                  </a:extLst>
                </a:gridCol>
                <a:gridCol w="658368">
                  <a:extLst>
                    <a:ext uri="{9D8B030D-6E8A-4147-A177-3AD203B41FA5}">
                      <a16:colId xmlns:a16="http://schemas.microsoft.com/office/drawing/2014/main" val="1163743411"/>
                    </a:ext>
                  </a:extLst>
                </a:gridCol>
                <a:gridCol w="658368">
                  <a:extLst>
                    <a:ext uri="{9D8B030D-6E8A-4147-A177-3AD203B41FA5}">
                      <a16:colId xmlns:a16="http://schemas.microsoft.com/office/drawing/2014/main" val="3776197289"/>
                    </a:ext>
                  </a:extLst>
                </a:gridCol>
                <a:gridCol w="658368">
                  <a:extLst>
                    <a:ext uri="{9D8B030D-6E8A-4147-A177-3AD203B41FA5}">
                      <a16:colId xmlns:a16="http://schemas.microsoft.com/office/drawing/2014/main" val="1183962324"/>
                    </a:ext>
                  </a:extLst>
                </a:gridCol>
                <a:gridCol w="658368">
                  <a:extLst>
                    <a:ext uri="{9D8B030D-6E8A-4147-A177-3AD203B41FA5}">
                      <a16:colId xmlns:a16="http://schemas.microsoft.com/office/drawing/2014/main" val="1555493228"/>
                    </a:ext>
                  </a:extLst>
                </a:gridCol>
                <a:gridCol w="658368">
                  <a:extLst>
                    <a:ext uri="{9D8B030D-6E8A-4147-A177-3AD203B41FA5}">
                      <a16:colId xmlns:a16="http://schemas.microsoft.com/office/drawing/2014/main" val="3617686935"/>
                    </a:ext>
                  </a:extLst>
                </a:gridCol>
                <a:gridCol w="658368">
                  <a:extLst>
                    <a:ext uri="{9D8B030D-6E8A-4147-A177-3AD203B41FA5}">
                      <a16:colId xmlns:a16="http://schemas.microsoft.com/office/drawing/2014/main" val="604888526"/>
                    </a:ext>
                  </a:extLst>
                </a:gridCol>
                <a:gridCol w="658368">
                  <a:extLst>
                    <a:ext uri="{9D8B030D-6E8A-4147-A177-3AD203B41FA5}">
                      <a16:colId xmlns:a16="http://schemas.microsoft.com/office/drawing/2014/main" val="2202016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356072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bmwwelt - 2020-07-24 19:07:24</a:t>
                      </a:r>
                      <a:r>
                        <a:rPr kumimoji="0" lang="en-US" sz="1000" b="0" i="0" u="none" strike="noStrike" kern="1200" cap="none" spc="0" normalizeH="0" baseline="0" noProof="0">
                          <a:ln>
                            <a:noFill/>
                          </a:ln>
                          <a:solidFill>
                            <a:prstClr val="black"/>
                          </a:solidFill>
                          <a:effectLst/>
                          <a:uLnTx/>
                          <a:uFillTx/>
                          <a:latin typeface="+mn-lt"/>
                          <a:ea typeface="+mn-ea"/>
                          <a:cs typeface="+mn-cs"/>
                        </a:rPr>
                        <a:t>
 Another special vehicle collection at BMW Welt: Five brand new BMW M2 CS were delivered yesterday! Big congratulations to the new owners of these athletes. @bmwm @bmwfrance  #TheM2CS #BMWM #BMWWelt
_____
BMW M2 CS:
Fuel consumption in l/100 km (combined): 10,4 - 9,6. CO2 emissions in g/km (combined): 238 - 219. The values of fuel consumptions, CO2 emissions and energy consumptions shown were determined according to the European Regulation (EC) 715/2007 in the version applicable at the time of type approval. The figures refer to a vehicle with basic configuration in Germany and the range shown considers optional equipment and the different size of wheels and tires available on the selected model. The values of the vehicles are already based on the new WLTP regulation and are translated back into NEDC-equivalent values in order to ensure the comparison between the vehicles. [With respect to these vehicles, for vehicle related taxes or other duties based (at least inter alia) on CO2-emissions the CO2 values may differ to the values stated here.] The values of the vehicles are preliminary. The CO2 efficiency specifications are determined according to Directive 1999/94/EC and the European Regulation in its current version applicable. The values shown are based on the fuel consumption, CO2 values and energy consumptions according to the NEDC cycle for the classification. For further information about the official fuel consumption and the specific CO2 emission of new passenger cars can be taken out of the „handbook of fuel consumption, the CO2 emission and power consumption of new passenger cars“, which is available at all selling points and at https://www.dat.de/…/ver…/leitfaden-kraftstoffverbrauch.html.9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09:37:30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39918</a:t>
                      </a:r>
                    </a:p>
                  </a:txBody>
                  <a:tcPr/>
                </a:tc>
                <a:extLst>
                  <a:ext uri="{0D108BD9-81ED-4DB2-BD59-A6C34878D82A}">
                    <a16:rowId xmlns:a16="http://schemas.microsoft.com/office/drawing/2014/main" val="3057156761"/>
                  </a:ext>
                </a:extLst>
              </a:tr>
            </a:tbl>
          </a:graphicData>
        </a:graphic>
      </p:graphicFrame>
      <p:sp>
        <p:nvSpPr>
          <p:cNvPr id="4" name="Text Placeholder 3">
            <a:extLst>
              <a:ext uri="{FF2B5EF4-FFF2-40B4-BE49-F238E27FC236}">
                <a16:creationId xmlns:a16="http://schemas.microsoft.com/office/drawing/2014/main" id="{30DE5E0F-D8FD-4DE2-A179-BC453DD0D9EE}"/>
              </a:ext>
            </a:extLst>
          </p:cNvPr>
          <p:cNvSpPr>
            <a:spLocks noGrp="1"/>
          </p:cNvSpPr>
          <p:nvPr>
            <p:ph type="body" sz="quarter" idx="14"/>
          </p:nvPr>
        </p:nvSpPr>
        <p:spPr/>
        <p:txBody>
          <a:bodyPr/>
          <a:lstStyle/>
          <a:p>
            <a:r>
              <a:rPr lang="en-US"/>
              <a:t>01/01/2020 - 08/24/2020</a:t>
            </a:r>
          </a:p>
        </p:txBody>
      </p:sp>
    </p:spTree>
    <p:extLst>
      <p:ext uri="{BB962C8B-B14F-4D97-AF65-F5344CB8AC3E}">
        <p14:creationId xmlns:p14="http://schemas.microsoft.com/office/powerpoint/2010/main" val="22611080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1341</Words>
  <Application>Microsoft Office PowerPoint</Application>
  <PresentationFormat>On-screen Show (4:3)</PresentationFormat>
  <Paragraphs>502</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Instagram Posts Table | BMW Welt - 1 of 21</vt:lpstr>
      <vt:lpstr>Instagram Posts Table | BMW Welt - 2 of 21</vt:lpstr>
      <vt:lpstr>Instagram Posts Table | BMW Welt - 3 of 21</vt:lpstr>
      <vt:lpstr>Instagram Posts Table | BMW Welt - 4 of 21</vt:lpstr>
      <vt:lpstr>Instagram Posts Table | BMW Welt - 5 of 21</vt:lpstr>
      <vt:lpstr>Instagram Posts Table | BMW Welt - 6 of 21</vt:lpstr>
      <vt:lpstr>Instagram Posts Table | BMW Welt - 7 of 21</vt:lpstr>
      <vt:lpstr>Instagram Posts Table | BMW Welt - 8 of 21</vt:lpstr>
      <vt:lpstr>Instagram Posts Table | BMW Welt - 9 of 21</vt:lpstr>
      <vt:lpstr>Instagram Posts Table | BMW Welt - 10 of 21</vt:lpstr>
      <vt:lpstr>Instagram Posts Table | BMW Welt - 11 of 21</vt:lpstr>
      <vt:lpstr>Instagram Posts Table | BMW Welt - 12 of 21</vt:lpstr>
      <vt:lpstr>Instagram Posts Table | BMW Welt - 13 of 21</vt:lpstr>
      <vt:lpstr>Instagram Posts Table | BMW Welt - 14 of 21</vt:lpstr>
      <vt:lpstr>Instagram Posts Table | BMW Welt - 15 of 21</vt:lpstr>
      <vt:lpstr>Instagram Posts Table | BMW Welt - 16 of 21</vt:lpstr>
      <vt:lpstr>Instagram Posts Table | BMW Welt - 17 of 21</vt:lpstr>
      <vt:lpstr>Instagram Posts Table | BMW Welt - 18 of 21</vt:lpstr>
      <vt:lpstr>Instagram Posts Table | BMW Welt - 19 of 21</vt:lpstr>
      <vt:lpstr>Instagram Posts Table | BMW Welt - 20 of 21</vt:lpstr>
      <vt:lpstr>Instagram Posts Table | BMW Welt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BMW Welt - 1 of 21</dc:title>
  <dc:creator>Frederik Peiniger</dc:creator>
  <cp:lastModifiedBy>Frederik Peiniger</cp:lastModifiedBy>
  <cp:revision>1</cp:revision>
  <dcterms:created xsi:type="dcterms:W3CDTF">2021-08-25T14:16:47Z</dcterms:created>
  <dcterms:modified xsi:type="dcterms:W3CDTF">2021-08-25T14:19:41Z</dcterms:modified>
</cp:coreProperties>
</file>