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78CA-EAC8-491E-8FB1-1F362423B256}"/>
              </a:ext>
            </a:extLst>
          </p:cNvPr>
          <p:cNvSpPr>
            <a:spLocks noGrp="1"/>
          </p:cNvSpPr>
          <p:nvPr>
            <p:ph type="title"/>
          </p:nvPr>
        </p:nvSpPr>
        <p:spPr/>
        <p:txBody>
          <a:bodyPr/>
          <a:lstStyle/>
          <a:p>
            <a:r>
              <a:rPr lang="en-US"/>
              <a:t>Twitter Own Tweets Table | Michael Mack - 1 of 9</a:t>
            </a:r>
          </a:p>
        </p:txBody>
      </p:sp>
      <p:graphicFrame>
        <p:nvGraphicFramePr>
          <p:cNvPr id="5" name="Table Placeholder 4">
            <a:extLst>
              <a:ext uri="{FF2B5EF4-FFF2-40B4-BE49-F238E27FC236}">
                <a16:creationId xmlns:a16="http://schemas.microsoft.com/office/drawing/2014/main" id="{D4AFCB43-7544-487E-A01C-E8786E433C50}"/>
              </a:ext>
            </a:extLst>
          </p:cNvPr>
          <p:cNvGraphicFramePr>
            <a:graphicFrameLocks noGrp="1"/>
          </p:cNvGraphicFramePr>
          <p:nvPr>
            <p:ph type="tbl" sz="quarter" idx="13"/>
            <p:extLst>
              <p:ext uri="{D42A27DB-BD31-4B8C-83A1-F6EECF244321}">
                <p14:modId xmlns:p14="http://schemas.microsoft.com/office/powerpoint/2010/main" val="2674677475"/>
              </p:ext>
            </p:extLst>
          </p:nvPr>
        </p:nvGraphicFramePr>
        <p:xfrm>
          <a:off x="457200" y="1731963"/>
          <a:ext cx="8065008" cy="396240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39776695"/>
                    </a:ext>
                  </a:extLst>
                </a:gridCol>
                <a:gridCol w="1316736">
                  <a:extLst>
                    <a:ext uri="{9D8B030D-6E8A-4147-A177-3AD203B41FA5}">
                      <a16:colId xmlns:a16="http://schemas.microsoft.com/office/drawing/2014/main" val="256788708"/>
                    </a:ext>
                  </a:extLst>
                </a:gridCol>
                <a:gridCol w="1563624">
                  <a:extLst>
                    <a:ext uri="{9D8B030D-6E8A-4147-A177-3AD203B41FA5}">
                      <a16:colId xmlns:a16="http://schemas.microsoft.com/office/drawing/2014/main" val="175475448"/>
                    </a:ext>
                  </a:extLst>
                </a:gridCol>
                <a:gridCol w="576072">
                  <a:extLst>
                    <a:ext uri="{9D8B030D-6E8A-4147-A177-3AD203B41FA5}">
                      <a16:colId xmlns:a16="http://schemas.microsoft.com/office/drawing/2014/main" val="3561408081"/>
                    </a:ext>
                  </a:extLst>
                </a:gridCol>
                <a:gridCol w="576072">
                  <a:extLst>
                    <a:ext uri="{9D8B030D-6E8A-4147-A177-3AD203B41FA5}">
                      <a16:colId xmlns:a16="http://schemas.microsoft.com/office/drawing/2014/main" val="3682385952"/>
                    </a:ext>
                  </a:extLst>
                </a:gridCol>
                <a:gridCol w="576072">
                  <a:extLst>
                    <a:ext uri="{9D8B030D-6E8A-4147-A177-3AD203B41FA5}">
                      <a16:colId xmlns:a16="http://schemas.microsoft.com/office/drawing/2014/main" val="2656628395"/>
                    </a:ext>
                  </a:extLst>
                </a:gridCol>
                <a:gridCol w="576072">
                  <a:extLst>
                    <a:ext uri="{9D8B030D-6E8A-4147-A177-3AD203B41FA5}">
                      <a16:colId xmlns:a16="http://schemas.microsoft.com/office/drawing/2014/main" val="3944579550"/>
                    </a:ext>
                  </a:extLst>
                </a:gridCol>
                <a:gridCol w="576072">
                  <a:extLst>
                    <a:ext uri="{9D8B030D-6E8A-4147-A177-3AD203B41FA5}">
                      <a16:colId xmlns:a16="http://schemas.microsoft.com/office/drawing/2014/main" val="4083499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2859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- 2020-10-31 18:34:44</a:t>
                      </a:r>
                      <a:r>
                        <a:rPr kumimoji="0" lang="en-US" sz="1000" b="0" i="0" u="none" strike="noStrike" kern="1200" cap="none" spc="0" normalizeH="0" baseline="0" noProof="0">
                          <a:ln>
                            <a:noFill/>
                          </a:ln>
                          <a:solidFill>
                            <a:prstClr val="black"/>
                          </a:solidFill>
                          <a:effectLst/>
                          <a:uLnTx/>
                          <a:uFillTx/>
                          <a:latin typeface="+mn-lt"/>
                          <a:ea typeface="+mn-ea"/>
                          <a:cs typeface="+mn-cs"/>
                        </a:rPr>
                        <a:t>
 Happy Halloween ⁦@europa_park⁩ the Park looks amazingly beautiful #Halloween2020 https://t.co/zdEdKjBm8N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https://pbs.twimg.com/media/ElrY7A9X0AIDBO0.jpg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12:10:00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2.1184 %</a:t>
                      </a:r>
                    </a:p>
                  </a:txBody>
                  <a:tcPr/>
                </a:tc>
                <a:extLst>
                  <a:ext uri="{0D108BD9-81ED-4DB2-BD59-A6C34878D82A}">
                    <a16:rowId xmlns:a16="http://schemas.microsoft.com/office/drawing/2014/main" val="161786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@MichaelMack - 2020-10-31 14:04:58</a:t>
                      </a:r>
                      <a:r>
                        <a:rPr kumimoji="0" lang="fr-FR" sz="1000" b="0" i="0" u="none" strike="noStrike" kern="1200" cap="none" spc="0" normalizeH="0" baseline="0" noProof="0">
                          <a:ln>
                            <a:noFill/>
                          </a:ln>
                          <a:solidFill>
                            <a:prstClr val="black"/>
                          </a:solidFill>
                          <a:effectLst/>
                          <a:uLnTx/>
                          <a:uFillTx/>
                          <a:latin typeface="+mn-lt"/>
                          <a:ea typeface="+mn-ea"/>
                          <a:cs typeface="+mn-cs"/>
                        </a:rPr>
                        <a:t>
 L'amitié franco-allemande se met de nouveau en action ! 💪 https://t.co/88egDxURTU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11/05/2020 00:11:06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0.6988 %</a:t>
                      </a:r>
                    </a:p>
                  </a:txBody>
                  <a:tcPr/>
                </a:tc>
                <a:extLst>
                  <a:ext uri="{0D108BD9-81ED-4DB2-BD59-A6C34878D82A}">
                    <a16:rowId xmlns:a16="http://schemas.microsoft.com/office/drawing/2014/main" val="342706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- 2020-10-30 18:52:14</a:t>
                      </a:r>
                      <a:r>
                        <a:rPr kumimoji="0" lang="de-DE" sz="1000" b="0" i="0" u="none" strike="noStrike" kern="1200" cap="none" spc="0" normalizeH="0" baseline="0" noProof="0">
                          <a:ln>
                            <a:noFill/>
                          </a:ln>
                          <a:solidFill>
                            <a:prstClr val="black"/>
                          </a:solidFill>
                          <a:effectLst/>
                          <a:uLnTx/>
                          <a:uFillTx/>
                          <a:latin typeface="+mn-lt"/>
                          <a:ea typeface="+mn-ea"/>
                          <a:cs typeface="+mn-cs"/>
                        </a:rPr>
                        <a:t>
 Freue mich so auf den zweiten Teil des Romans! @rulantica #Ace Habt ihr schon reingeschaut? https://t.co/G0Lwil9UY5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11/07/2020 12:10:48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0.2060 %</a:t>
                      </a:r>
                    </a:p>
                  </a:txBody>
                  <a:tcPr/>
                </a:tc>
                <a:extLst>
                  <a:ext uri="{0D108BD9-81ED-4DB2-BD59-A6C34878D82A}">
                    <a16:rowId xmlns:a16="http://schemas.microsoft.com/office/drawing/2014/main" val="48600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- 2020-10-30 17:09:09</a:t>
                      </a:r>
                      <a:r>
                        <a:rPr kumimoji="0" lang="en-US" sz="1000" b="0" i="0" u="none" strike="noStrike" kern="1200" cap="none" spc="0" normalizeH="0" baseline="0" noProof="0">
                          <a:ln>
                            <a:noFill/>
                          </a:ln>
                          <a:solidFill>
                            <a:prstClr val="black"/>
                          </a:solidFill>
                          <a:effectLst/>
                          <a:uLnTx/>
                          <a:uFillTx/>
                          <a:latin typeface="+mn-lt"/>
                          <a:ea typeface="+mn-ea"/>
                          <a:cs typeface="+mn-cs"/>
                        </a:rPr>
                        <a:t>
 Without our employees, these incredible achievements would not be possible. I would like to dedicate these awards to all our teams who work tirelessly every day! @Parkscout https://t.co/SyiETFK1sn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12:10:00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1.4788 %</a:t>
                      </a:r>
                    </a:p>
                  </a:txBody>
                  <a:tcPr/>
                </a:tc>
                <a:extLst>
                  <a:ext uri="{0D108BD9-81ED-4DB2-BD59-A6C34878D82A}">
                    <a16:rowId xmlns:a16="http://schemas.microsoft.com/office/drawing/2014/main" val="3631550499"/>
                  </a:ext>
                </a:extLst>
              </a:tr>
            </a:tbl>
          </a:graphicData>
        </a:graphic>
      </p:graphicFrame>
      <p:sp>
        <p:nvSpPr>
          <p:cNvPr id="4" name="Text Placeholder 3">
            <a:extLst>
              <a:ext uri="{FF2B5EF4-FFF2-40B4-BE49-F238E27FC236}">
                <a16:creationId xmlns:a16="http://schemas.microsoft.com/office/drawing/2014/main" id="{4F099CAF-0AF7-425E-9AD3-E84EC18FD302}"/>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092638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E42B8-C27F-4AE6-B0FB-7CC203CE7C07}"/>
              </a:ext>
            </a:extLst>
          </p:cNvPr>
          <p:cNvSpPr>
            <a:spLocks noGrp="1"/>
          </p:cNvSpPr>
          <p:nvPr>
            <p:ph type="title"/>
          </p:nvPr>
        </p:nvSpPr>
        <p:spPr/>
        <p:txBody>
          <a:bodyPr/>
          <a:lstStyle/>
          <a:p>
            <a:r>
              <a:rPr lang="en-US"/>
              <a:t>Twitter Own Tweets Table | Michael Mack - 2 of 9</a:t>
            </a:r>
          </a:p>
        </p:txBody>
      </p:sp>
      <p:graphicFrame>
        <p:nvGraphicFramePr>
          <p:cNvPr id="5" name="Table Placeholder 4">
            <a:extLst>
              <a:ext uri="{FF2B5EF4-FFF2-40B4-BE49-F238E27FC236}">
                <a16:creationId xmlns:a16="http://schemas.microsoft.com/office/drawing/2014/main" id="{6074BEFC-B4A6-4DD9-8C81-45F496D7E94D}"/>
              </a:ext>
            </a:extLst>
          </p:cNvPr>
          <p:cNvGraphicFramePr>
            <a:graphicFrameLocks noGrp="1"/>
          </p:cNvGraphicFramePr>
          <p:nvPr>
            <p:ph type="tbl" sz="quarter" idx="13"/>
            <p:extLst>
              <p:ext uri="{D42A27DB-BD31-4B8C-83A1-F6EECF244321}">
                <p14:modId xmlns:p14="http://schemas.microsoft.com/office/powerpoint/2010/main" val="312939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86481762"/>
                    </a:ext>
                  </a:extLst>
                </a:gridCol>
                <a:gridCol w="1316736">
                  <a:extLst>
                    <a:ext uri="{9D8B030D-6E8A-4147-A177-3AD203B41FA5}">
                      <a16:colId xmlns:a16="http://schemas.microsoft.com/office/drawing/2014/main" val="3764923439"/>
                    </a:ext>
                  </a:extLst>
                </a:gridCol>
                <a:gridCol w="1563624">
                  <a:extLst>
                    <a:ext uri="{9D8B030D-6E8A-4147-A177-3AD203B41FA5}">
                      <a16:colId xmlns:a16="http://schemas.microsoft.com/office/drawing/2014/main" val="2887518271"/>
                    </a:ext>
                  </a:extLst>
                </a:gridCol>
                <a:gridCol w="576072">
                  <a:extLst>
                    <a:ext uri="{9D8B030D-6E8A-4147-A177-3AD203B41FA5}">
                      <a16:colId xmlns:a16="http://schemas.microsoft.com/office/drawing/2014/main" val="2776071605"/>
                    </a:ext>
                  </a:extLst>
                </a:gridCol>
                <a:gridCol w="576072">
                  <a:extLst>
                    <a:ext uri="{9D8B030D-6E8A-4147-A177-3AD203B41FA5}">
                      <a16:colId xmlns:a16="http://schemas.microsoft.com/office/drawing/2014/main" val="3064867298"/>
                    </a:ext>
                  </a:extLst>
                </a:gridCol>
                <a:gridCol w="576072">
                  <a:extLst>
                    <a:ext uri="{9D8B030D-6E8A-4147-A177-3AD203B41FA5}">
                      <a16:colId xmlns:a16="http://schemas.microsoft.com/office/drawing/2014/main" val="4529772"/>
                    </a:ext>
                  </a:extLst>
                </a:gridCol>
                <a:gridCol w="576072">
                  <a:extLst>
                    <a:ext uri="{9D8B030D-6E8A-4147-A177-3AD203B41FA5}">
                      <a16:colId xmlns:a16="http://schemas.microsoft.com/office/drawing/2014/main" val="3352568071"/>
                    </a:ext>
                  </a:extLst>
                </a:gridCol>
                <a:gridCol w="576072">
                  <a:extLst>
                    <a:ext uri="{9D8B030D-6E8A-4147-A177-3AD203B41FA5}">
                      <a16:colId xmlns:a16="http://schemas.microsoft.com/office/drawing/2014/main" val="359985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868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- 2020-10-29 11:30:10</a:t>
                      </a:r>
                      <a:r>
                        <a:rPr kumimoji="0" lang="de-DE" sz="1000" b="0" i="0" u="none" strike="noStrike" kern="1200" cap="none" spc="0" normalizeH="0" baseline="0" noProof="0">
                          <a:ln>
                            <a:noFill/>
                          </a:ln>
                          <a:solidFill>
                            <a:prstClr val="black"/>
                          </a:solidFill>
                          <a:effectLst/>
                          <a:uLnTx/>
                          <a:uFillTx/>
                          <a:latin typeface="+mn-lt"/>
                          <a:ea typeface="+mn-ea"/>
                          <a:cs typeface="+mn-cs"/>
                        </a:rPr>
                        <a:t>
 Furchtbar.. Auch der @europa_park und meine Person @MichaelMack als Honorarkonsul für #Frankreich sind bestürzt! https://t.co/gx5CIJrMwl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12:10:00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0.6621 %</a:t>
                      </a:r>
                    </a:p>
                  </a:txBody>
                  <a:tcPr/>
                </a:tc>
                <a:extLst>
                  <a:ext uri="{0D108BD9-81ED-4DB2-BD59-A6C34878D82A}">
                    <a16:rowId xmlns:a16="http://schemas.microsoft.com/office/drawing/2014/main" val="328063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- 2020-10-29 08:31:21</a:t>
                      </a:r>
                      <a:r>
                        <a:rPr kumimoji="0" lang="de-DE" sz="1000" b="0" i="0" u="none" strike="noStrike" kern="1200" cap="none" spc="0" normalizeH="0" baseline="0" noProof="0">
                          <a:ln>
                            <a:noFill/>
                          </a:ln>
                          <a:solidFill>
                            <a:prstClr val="black"/>
                          </a:solidFill>
                          <a:effectLst/>
                          <a:uLnTx/>
                          <a:uFillTx/>
                          <a:latin typeface="+mn-lt"/>
                          <a:ea typeface="+mn-ea"/>
                          <a:cs typeface="+mn-cs"/>
                        </a:rPr>
                        <a:t>
 Die Regierungserklärung war leider nichts @RegSprecher - Schade, das der Badener Dr. Schäuble einschreiten muss, damit die Kanzlerin reden kann. #Merkel #lockdown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11/04/2020 06:10:51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0.5297 %</a:t>
                      </a:r>
                    </a:p>
                  </a:txBody>
                  <a:tcPr/>
                </a:tc>
                <a:extLst>
                  <a:ext uri="{0D108BD9-81ED-4DB2-BD59-A6C34878D82A}">
                    <a16:rowId xmlns:a16="http://schemas.microsoft.com/office/drawing/2014/main" val="374579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- 2020-10-26 19:09:10</a:t>
                      </a:r>
                      <a:r>
                        <a:rPr kumimoji="0" lang="en-US" sz="1000" b="0" i="0" u="none" strike="noStrike" kern="1200" cap="none" spc="0" normalizeH="0" baseline="0" noProof="0">
                          <a:ln>
                            <a:noFill/>
                          </a:ln>
                          <a:solidFill>
                            <a:prstClr val="black"/>
                          </a:solidFill>
                          <a:effectLst/>
                          <a:uLnTx/>
                          <a:uFillTx/>
                          <a:latin typeface="+mn-lt"/>
                          <a:ea typeface="+mn-ea"/>
                          <a:cs typeface="+mn-cs"/>
                        </a:rPr>
                        <a:t>
 Depuis 30 ans, @ARTEfr fait vivre l'amitié franco-allemande par la culture de la plus belle des manières ! 
Seit 30 Jahren erweckt @ARTEde die deutsch-französische Freundschaft durch Kultur auf die schönste Art und Weise zum Leben! 
Bon anniversaire #ARTE ! https://t.co/KnMtZd2ZWJ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https://pbs.twimg.com/media/ElRw2_9WkAAEG1M.jpg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12:10:00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0.5597 %</a:t>
                      </a:r>
                    </a:p>
                  </a:txBody>
                  <a:tcPr/>
                </a:tc>
                <a:extLst>
                  <a:ext uri="{0D108BD9-81ED-4DB2-BD59-A6C34878D82A}">
                    <a16:rowId xmlns:a16="http://schemas.microsoft.com/office/drawing/2014/main" val="921453911"/>
                  </a:ext>
                </a:extLst>
              </a:tr>
            </a:tbl>
          </a:graphicData>
        </a:graphic>
      </p:graphicFrame>
      <p:sp>
        <p:nvSpPr>
          <p:cNvPr id="4" name="Text Placeholder 3">
            <a:extLst>
              <a:ext uri="{FF2B5EF4-FFF2-40B4-BE49-F238E27FC236}">
                <a16:creationId xmlns:a16="http://schemas.microsoft.com/office/drawing/2014/main" id="{BC6F02F0-037C-4247-86EB-A79E1C020578}"/>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513878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8822-AF71-418E-9D26-AE365A8DF26E}"/>
              </a:ext>
            </a:extLst>
          </p:cNvPr>
          <p:cNvSpPr>
            <a:spLocks noGrp="1"/>
          </p:cNvSpPr>
          <p:nvPr>
            <p:ph type="title"/>
          </p:nvPr>
        </p:nvSpPr>
        <p:spPr/>
        <p:txBody>
          <a:bodyPr/>
          <a:lstStyle/>
          <a:p>
            <a:r>
              <a:rPr lang="en-US"/>
              <a:t>Twitter Own Tweets Table | Michael Mack - 3 of 9</a:t>
            </a:r>
          </a:p>
        </p:txBody>
      </p:sp>
      <p:graphicFrame>
        <p:nvGraphicFramePr>
          <p:cNvPr id="5" name="Table Placeholder 4">
            <a:extLst>
              <a:ext uri="{FF2B5EF4-FFF2-40B4-BE49-F238E27FC236}">
                <a16:creationId xmlns:a16="http://schemas.microsoft.com/office/drawing/2014/main" id="{ADBE354F-09AE-43D4-B1F4-0264BB8A062D}"/>
              </a:ext>
            </a:extLst>
          </p:cNvPr>
          <p:cNvGraphicFramePr>
            <a:graphicFrameLocks noGrp="1"/>
          </p:cNvGraphicFramePr>
          <p:nvPr>
            <p:ph type="tbl" sz="quarter" idx="13"/>
            <p:extLst>
              <p:ext uri="{D42A27DB-BD31-4B8C-83A1-F6EECF244321}">
                <p14:modId xmlns:p14="http://schemas.microsoft.com/office/powerpoint/2010/main" val="3619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70867754"/>
                    </a:ext>
                  </a:extLst>
                </a:gridCol>
                <a:gridCol w="1316736">
                  <a:extLst>
                    <a:ext uri="{9D8B030D-6E8A-4147-A177-3AD203B41FA5}">
                      <a16:colId xmlns:a16="http://schemas.microsoft.com/office/drawing/2014/main" val="131331438"/>
                    </a:ext>
                  </a:extLst>
                </a:gridCol>
                <a:gridCol w="1563624">
                  <a:extLst>
                    <a:ext uri="{9D8B030D-6E8A-4147-A177-3AD203B41FA5}">
                      <a16:colId xmlns:a16="http://schemas.microsoft.com/office/drawing/2014/main" val="1570630562"/>
                    </a:ext>
                  </a:extLst>
                </a:gridCol>
                <a:gridCol w="576072">
                  <a:extLst>
                    <a:ext uri="{9D8B030D-6E8A-4147-A177-3AD203B41FA5}">
                      <a16:colId xmlns:a16="http://schemas.microsoft.com/office/drawing/2014/main" val="3813746140"/>
                    </a:ext>
                  </a:extLst>
                </a:gridCol>
                <a:gridCol w="576072">
                  <a:extLst>
                    <a:ext uri="{9D8B030D-6E8A-4147-A177-3AD203B41FA5}">
                      <a16:colId xmlns:a16="http://schemas.microsoft.com/office/drawing/2014/main" val="1291676763"/>
                    </a:ext>
                  </a:extLst>
                </a:gridCol>
                <a:gridCol w="576072">
                  <a:extLst>
                    <a:ext uri="{9D8B030D-6E8A-4147-A177-3AD203B41FA5}">
                      <a16:colId xmlns:a16="http://schemas.microsoft.com/office/drawing/2014/main" val="672829757"/>
                    </a:ext>
                  </a:extLst>
                </a:gridCol>
                <a:gridCol w="576072">
                  <a:extLst>
                    <a:ext uri="{9D8B030D-6E8A-4147-A177-3AD203B41FA5}">
                      <a16:colId xmlns:a16="http://schemas.microsoft.com/office/drawing/2014/main" val="2005984882"/>
                    </a:ext>
                  </a:extLst>
                </a:gridCol>
                <a:gridCol w="576072">
                  <a:extLst>
                    <a:ext uri="{9D8B030D-6E8A-4147-A177-3AD203B41FA5}">
                      <a16:colId xmlns:a16="http://schemas.microsoft.com/office/drawing/2014/main" val="4196811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3306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@MichaelMack - 2020-10-26 18:10:42</a:t>
                      </a:r>
                      <a:r>
                        <a:rPr kumimoji="0" lang="pl-PL" sz="1000" b="0" i="0" u="none" strike="noStrike" kern="1200" cap="none" spc="0" normalizeH="0" baseline="0" noProof="0">
                          <a:ln>
                            <a:noFill/>
                          </a:ln>
                          <a:solidFill>
                            <a:prstClr val="black"/>
                          </a:solidFill>
                          <a:effectLst/>
                          <a:uLnTx/>
                          <a:uFillTx/>
                          <a:latin typeface="+mn-lt"/>
                          <a:ea typeface="+mn-ea"/>
                          <a:cs typeface="+mn-cs"/>
                        </a:rPr>
                        <a:t>
 https://t.co/cAZeEoRCrG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12:10:00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1.2298 %</a:t>
                      </a:r>
                    </a:p>
                  </a:txBody>
                  <a:tcPr/>
                </a:tc>
                <a:extLst>
                  <a:ext uri="{0D108BD9-81ED-4DB2-BD59-A6C34878D82A}">
                    <a16:rowId xmlns:a16="http://schemas.microsoft.com/office/drawing/2014/main" val="138583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- 2020-10-26 17:34:26</a:t>
                      </a:r>
                      <a:r>
                        <a:rPr kumimoji="0" lang="de-DE" sz="1000" b="0" i="0" u="none" strike="noStrike" kern="1200" cap="none" spc="0" normalizeH="0" baseline="0" noProof="0">
                          <a:ln>
                            <a:noFill/>
                          </a:ln>
                          <a:solidFill>
                            <a:prstClr val="black"/>
                          </a:solidFill>
                          <a:effectLst/>
                          <a:uLnTx/>
                          <a:uFillTx/>
                          <a:latin typeface="+mn-lt"/>
                          <a:ea typeface="+mn-ea"/>
                          <a:cs typeface="+mn-cs"/>
                        </a:rPr>
                        <a:t>
 Na habt ihr den ersten @rulantica Roman schon gelesen/gehört? https://t.co/QMQSFAnyZf…dann beeilen!Am 28ten November kommt Band2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12:10:00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0.2136 %</a:t>
                      </a:r>
                    </a:p>
                  </a:txBody>
                  <a:tcPr/>
                </a:tc>
                <a:extLst>
                  <a:ext uri="{0D108BD9-81ED-4DB2-BD59-A6C34878D82A}">
                    <a16:rowId xmlns:a16="http://schemas.microsoft.com/office/drawing/2014/main" val="301152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- 2020-10-25 11:16:51</a:t>
                      </a:r>
                      <a:r>
                        <a:rPr kumimoji="0" lang="en-US" sz="1000" b="0" i="0" u="none" strike="noStrike" kern="1200" cap="none" spc="0" normalizeH="0" baseline="0" noProof="0">
                          <a:ln>
                            <a:noFill/>
                          </a:ln>
                          <a:solidFill>
                            <a:prstClr val="black"/>
                          </a:solidFill>
                          <a:effectLst/>
                          <a:uLnTx/>
                          <a:uFillTx/>
                          <a:latin typeface="+mn-lt"/>
                          <a:ea typeface="+mn-ea"/>
                          <a:cs typeface="+mn-cs"/>
                        </a:rPr>
                        <a:t>
 How time flies!! Thanks to @TobiMundinger for your constant support! A new company was born @VRcoaster at this time.. and yes @MiroGronau it was the right thing to do 😜 https://t.co/Y4nWWob9mw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11/01/2020 18:12:11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0.9133 %</a:t>
                      </a:r>
                    </a:p>
                  </a:txBody>
                  <a:tcPr/>
                </a:tc>
                <a:extLst>
                  <a:ext uri="{0D108BD9-81ED-4DB2-BD59-A6C34878D82A}">
                    <a16:rowId xmlns:a16="http://schemas.microsoft.com/office/drawing/2014/main" val="240684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- 2020-10-23 23:15:12</a:t>
                      </a:r>
                      <a:r>
                        <a:rPr kumimoji="0" lang="de-DE" sz="1000" b="0" i="0" u="none" strike="noStrike" kern="1200" cap="none" spc="0" normalizeH="0" baseline="0" noProof="0">
                          <a:ln>
                            <a:noFill/>
                          </a:ln>
                          <a:solidFill>
                            <a:prstClr val="black"/>
                          </a:solidFill>
                          <a:effectLst/>
                          <a:uLnTx/>
                          <a:uFillTx/>
                          <a:latin typeface="+mn-lt"/>
                          <a:ea typeface="+mn-ea"/>
                          <a:cs typeface="+mn-cs"/>
                        </a:rPr>
                        <a:t>
 Heute überraschend gelesen-wirklich!
https://t.co/Kc4eKACUVG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11/07/2020 00:11:03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1.2678 %</a:t>
                      </a:r>
                    </a:p>
                  </a:txBody>
                  <a:tcPr/>
                </a:tc>
                <a:extLst>
                  <a:ext uri="{0D108BD9-81ED-4DB2-BD59-A6C34878D82A}">
                    <a16:rowId xmlns:a16="http://schemas.microsoft.com/office/drawing/2014/main" val="4264949038"/>
                  </a:ext>
                </a:extLst>
              </a:tr>
            </a:tbl>
          </a:graphicData>
        </a:graphic>
      </p:graphicFrame>
      <p:sp>
        <p:nvSpPr>
          <p:cNvPr id="4" name="Text Placeholder 3">
            <a:extLst>
              <a:ext uri="{FF2B5EF4-FFF2-40B4-BE49-F238E27FC236}">
                <a16:creationId xmlns:a16="http://schemas.microsoft.com/office/drawing/2014/main" id="{76C1B118-CE4E-4B69-A6E9-32E711A6674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34336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E5D8A-8861-4912-94F9-35E0D020CEE3}"/>
              </a:ext>
            </a:extLst>
          </p:cNvPr>
          <p:cNvSpPr>
            <a:spLocks noGrp="1"/>
          </p:cNvSpPr>
          <p:nvPr>
            <p:ph type="title"/>
          </p:nvPr>
        </p:nvSpPr>
        <p:spPr/>
        <p:txBody>
          <a:bodyPr/>
          <a:lstStyle/>
          <a:p>
            <a:r>
              <a:rPr lang="en-US"/>
              <a:t>Twitter Own Tweets Table | Michael Mack - 4 of 9</a:t>
            </a:r>
          </a:p>
        </p:txBody>
      </p:sp>
      <p:graphicFrame>
        <p:nvGraphicFramePr>
          <p:cNvPr id="5" name="Table Placeholder 4">
            <a:extLst>
              <a:ext uri="{FF2B5EF4-FFF2-40B4-BE49-F238E27FC236}">
                <a16:creationId xmlns:a16="http://schemas.microsoft.com/office/drawing/2014/main" id="{2E67AA89-6A64-418D-89E9-18CA965EB11C}"/>
              </a:ext>
            </a:extLst>
          </p:cNvPr>
          <p:cNvGraphicFramePr>
            <a:graphicFrameLocks noGrp="1"/>
          </p:cNvGraphicFramePr>
          <p:nvPr>
            <p:ph type="tbl" sz="quarter" idx="13"/>
            <p:extLst>
              <p:ext uri="{D42A27DB-BD31-4B8C-83A1-F6EECF244321}">
                <p14:modId xmlns:p14="http://schemas.microsoft.com/office/powerpoint/2010/main" val="2203470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5863961"/>
                    </a:ext>
                  </a:extLst>
                </a:gridCol>
                <a:gridCol w="1316736">
                  <a:extLst>
                    <a:ext uri="{9D8B030D-6E8A-4147-A177-3AD203B41FA5}">
                      <a16:colId xmlns:a16="http://schemas.microsoft.com/office/drawing/2014/main" val="1636035222"/>
                    </a:ext>
                  </a:extLst>
                </a:gridCol>
                <a:gridCol w="1563624">
                  <a:extLst>
                    <a:ext uri="{9D8B030D-6E8A-4147-A177-3AD203B41FA5}">
                      <a16:colId xmlns:a16="http://schemas.microsoft.com/office/drawing/2014/main" val="471789987"/>
                    </a:ext>
                  </a:extLst>
                </a:gridCol>
                <a:gridCol w="576072">
                  <a:extLst>
                    <a:ext uri="{9D8B030D-6E8A-4147-A177-3AD203B41FA5}">
                      <a16:colId xmlns:a16="http://schemas.microsoft.com/office/drawing/2014/main" val="4066802524"/>
                    </a:ext>
                  </a:extLst>
                </a:gridCol>
                <a:gridCol w="576072">
                  <a:extLst>
                    <a:ext uri="{9D8B030D-6E8A-4147-A177-3AD203B41FA5}">
                      <a16:colId xmlns:a16="http://schemas.microsoft.com/office/drawing/2014/main" val="3706433621"/>
                    </a:ext>
                  </a:extLst>
                </a:gridCol>
                <a:gridCol w="576072">
                  <a:extLst>
                    <a:ext uri="{9D8B030D-6E8A-4147-A177-3AD203B41FA5}">
                      <a16:colId xmlns:a16="http://schemas.microsoft.com/office/drawing/2014/main" val="2423738728"/>
                    </a:ext>
                  </a:extLst>
                </a:gridCol>
                <a:gridCol w="576072">
                  <a:extLst>
                    <a:ext uri="{9D8B030D-6E8A-4147-A177-3AD203B41FA5}">
                      <a16:colId xmlns:a16="http://schemas.microsoft.com/office/drawing/2014/main" val="59700281"/>
                    </a:ext>
                  </a:extLst>
                </a:gridCol>
                <a:gridCol w="576072">
                  <a:extLst>
                    <a:ext uri="{9D8B030D-6E8A-4147-A177-3AD203B41FA5}">
                      <a16:colId xmlns:a16="http://schemas.microsoft.com/office/drawing/2014/main" val="208188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0542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- 2020-10-23 18:13:00</a:t>
                      </a:r>
                      <a:r>
                        <a:rPr kumimoji="0" lang="en-US" sz="1000" b="0" i="0" u="none" strike="noStrike" kern="1200" cap="none" spc="0" normalizeH="0" baseline="0" noProof="0">
                          <a:ln>
                            <a:noFill/>
                          </a:ln>
                          <a:solidFill>
                            <a:prstClr val="black"/>
                          </a:solidFill>
                          <a:effectLst/>
                          <a:uLnTx/>
                          <a:uFillTx/>
                          <a:latin typeface="+mn-lt"/>
                          <a:ea typeface="+mn-ea"/>
                          <a:cs typeface="+mn-cs"/>
                        </a:rPr>
                        <a:t>
 The fabrication of the steel supports of our future #Svalgurok play structure is underway in @ProSlideTech's workshops in Canada, with a beautiful paint job contributing to the overall theming! Love it! @rulantica https://t.co/owQnCVHIuI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https://pbs.twimg.com/media/ElBcJbhX0AE8nwo.jpg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1.2162 %</a:t>
                      </a:r>
                    </a:p>
                  </a:txBody>
                  <a:tcPr/>
                </a:tc>
                <a:extLst>
                  <a:ext uri="{0D108BD9-81ED-4DB2-BD59-A6C34878D82A}">
                    <a16:rowId xmlns:a16="http://schemas.microsoft.com/office/drawing/2014/main" val="103187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- 2020-10-21 16:05:30</a:t>
                      </a:r>
                      <a:r>
                        <a:rPr kumimoji="0" lang="en-US" sz="1000" b="0" i="0" u="none" strike="noStrike" kern="1200" cap="none" spc="0" normalizeH="0" baseline="0" noProof="0">
                          <a:ln>
                            <a:noFill/>
                          </a:ln>
                          <a:solidFill>
                            <a:prstClr val="black"/>
                          </a:solidFill>
                          <a:effectLst/>
                          <a:uLnTx/>
                          <a:uFillTx/>
                          <a:latin typeface="+mn-lt"/>
                          <a:ea typeface="+mn-ea"/>
                          <a:cs typeface="+mn-cs"/>
                        </a:rPr>
                        <a:t>
 Pleased to be named one of the top 50 #ThemePark influencers, amongst so many inspiring friends and colleagues that continuously strive to push the boundaries of the entertainment industry! #blooloop50 https://t.co/5HcPTw9B5V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0.9142 %</a:t>
                      </a:r>
                    </a:p>
                  </a:txBody>
                  <a:tcPr/>
                </a:tc>
                <a:extLst>
                  <a:ext uri="{0D108BD9-81ED-4DB2-BD59-A6C34878D82A}">
                    <a16:rowId xmlns:a16="http://schemas.microsoft.com/office/drawing/2014/main" val="3885612241"/>
                  </a:ext>
                </a:extLst>
              </a:tr>
            </a:tbl>
          </a:graphicData>
        </a:graphic>
      </p:graphicFrame>
      <p:sp>
        <p:nvSpPr>
          <p:cNvPr id="4" name="Text Placeholder 3">
            <a:extLst>
              <a:ext uri="{FF2B5EF4-FFF2-40B4-BE49-F238E27FC236}">
                <a16:creationId xmlns:a16="http://schemas.microsoft.com/office/drawing/2014/main" id="{5F581BDA-A0D6-4706-BB6C-3A73CCA6F5B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625594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F4F63-F894-4B5D-820A-A17DA19E8736}"/>
              </a:ext>
            </a:extLst>
          </p:cNvPr>
          <p:cNvSpPr>
            <a:spLocks noGrp="1"/>
          </p:cNvSpPr>
          <p:nvPr>
            <p:ph type="title"/>
          </p:nvPr>
        </p:nvSpPr>
        <p:spPr/>
        <p:txBody>
          <a:bodyPr/>
          <a:lstStyle/>
          <a:p>
            <a:r>
              <a:rPr lang="en-US"/>
              <a:t>Twitter Own Tweets Table | Michael Mack - 5 of 9</a:t>
            </a:r>
          </a:p>
        </p:txBody>
      </p:sp>
      <p:graphicFrame>
        <p:nvGraphicFramePr>
          <p:cNvPr id="5" name="Table Placeholder 4">
            <a:extLst>
              <a:ext uri="{FF2B5EF4-FFF2-40B4-BE49-F238E27FC236}">
                <a16:creationId xmlns:a16="http://schemas.microsoft.com/office/drawing/2014/main" id="{0A2377B1-9FBB-4CC5-89A5-01705E39AEE2}"/>
              </a:ext>
            </a:extLst>
          </p:cNvPr>
          <p:cNvGraphicFramePr>
            <a:graphicFrameLocks noGrp="1"/>
          </p:cNvGraphicFramePr>
          <p:nvPr>
            <p:ph type="tbl" sz="quarter" idx="13"/>
            <p:extLst>
              <p:ext uri="{D42A27DB-BD31-4B8C-83A1-F6EECF244321}">
                <p14:modId xmlns:p14="http://schemas.microsoft.com/office/powerpoint/2010/main" val="83882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2043906"/>
                    </a:ext>
                  </a:extLst>
                </a:gridCol>
                <a:gridCol w="1316736">
                  <a:extLst>
                    <a:ext uri="{9D8B030D-6E8A-4147-A177-3AD203B41FA5}">
                      <a16:colId xmlns:a16="http://schemas.microsoft.com/office/drawing/2014/main" val="2665477049"/>
                    </a:ext>
                  </a:extLst>
                </a:gridCol>
                <a:gridCol w="1563624">
                  <a:extLst>
                    <a:ext uri="{9D8B030D-6E8A-4147-A177-3AD203B41FA5}">
                      <a16:colId xmlns:a16="http://schemas.microsoft.com/office/drawing/2014/main" val="2145231904"/>
                    </a:ext>
                  </a:extLst>
                </a:gridCol>
                <a:gridCol w="576072">
                  <a:extLst>
                    <a:ext uri="{9D8B030D-6E8A-4147-A177-3AD203B41FA5}">
                      <a16:colId xmlns:a16="http://schemas.microsoft.com/office/drawing/2014/main" val="2976355208"/>
                    </a:ext>
                  </a:extLst>
                </a:gridCol>
                <a:gridCol w="576072">
                  <a:extLst>
                    <a:ext uri="{9D8B030D-6E8A-4147-A177-3AD203B41FA5}">
                      <a16:colId xmlns:a16="http://schemas.microsoft.com/office/drawing/2014/main" val="1396587494"/>
                    </a:ext>
                  </a:extLst>
                </a:gridCol>
                <a:gridCol w="576072">
                  <a:extLst>
                    <a:ext uri="{9D8B030D-6E8A-4147-A177-3AD203B41FA5}">
                      <a16:colId xmlns:a16="http://schemas.microsoft.com/office/drawing/2014/main" val="3044630587"/>
                    </a:ext>
                  </a:extLst>
                </a:gridCol>
                <a:gridCol w="576072">
                  <a:extLst>
                    <a:ext uri="{9D8B030D-6E8A-4147-A177-3AD203B41FA5}">
                      <a16:colId xmlns:a16="http://schemas.microsoft.com/office/drawing/2014/main" val="246891615"/>
                    </a:ext>
                  </a:extLst>
                </a:gridCol>
                <a:gridCol w="576072">
                  <a:extLst>
                    <a:ext uri="{9D8B030D-6E8A-4147-A177-3AD203B41FA5}">
                      <a16:colId xmlns:a16="http://schemas.microsoft.com/office/drawing/2014/main" val="708286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9954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- 2020-10-20 11:17:43</a:t>
                      </a:r>
                      <a:r>
                        <a:rPr kumimoji="0" lang="de-DE" sz="1000" b="0" i="0" u="none" strike="noStrike" kern="1200" cap="none" spc="0" normalizeH="0" baseline="0" noProof="0">
                          <a:ln>
                            <a:noFill/>
                          </a:ln>
                          <a:solidFill>
                            <a:prstClr val="black"/>
                          </a:solidFill>
                          <a:effectLst/>
                          <a:uLnTx/>
                          <a:uFillTx/>
                          <a:latin typeface="+mn-lt"/>
                          <a:ea typeface="+mn-ea"/>
                          <a:cs typeface="+mn-cs"/>
                        </a:rPr>
                        <a:t>
 Spannender Austausch mit @jochenschweizer bei uns im #EuropaPark. Schön, wenn man so viele gemeinsame Interessen hat und emotionale Erlebnisse im Mittelpunkt stehen, egal ob digital oder analog. #MackNeXT #YULLBE https://t.co/xUCWYwwAyv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https://pbs.twimg.com/media/EkxLXI_XgAAhttL.jpg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00:11:58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0.6711 %</a:t>
                      </a:r>
                    </a:p>
                  </a:txBody>
                  <a:tcPr/>
                </a:tc>
                <a:extLst>
                  <a:ext uri="{0D108BD9-81ED-4DB2-BD59-A6C34878D82A}">
                    <a16:rowId xmlns:a16="http://schemas.microsoft.com/office/drawing/2014/main" val="34897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- 2020-10-18 19:23:46</a:t>
                      </a:r>
                      <a:r>
                        <a:rPr kumimoji="0" lang="de-DE" sz="1000" b="0" i="0" u="none" strike="noStrike" kern="1200" cap="none" spc="0" normalizeH="0" baseline="0" noProof="0">
                          <a:ln>
                            <a:noFill/>
                          </a:ln>
                          <a:solidFill>
                            <a:prstClr val="black"/>
                          </a:solidFill>
                          <a:effectLst/>
                          <a:uLnTx/>
                          <a:uFillTx/>
                          <a:latin typeface="+mn-lt"/>
                          <a:ea typeface="+mn-ea"/>
                          <a:cs typeface="+mn-cs"/>
                        </a:rPr>
                        <a:t>
 Wie empfindet ihr die Maßnahmen von Bundeskanzlerin Merkel?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06:10:04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0.4646 %</a:t>
                      </a:r>
                    </a:p>
                  </a:txBody>
                  <a:tcPr/>
                </a:tc>
                <a:extLst>
                  <a:ext uri="{0D108BD9-81ED-4DB2-BD59-A6C34878D82A}">
                    <a16:rowId xmlns:a16="http://schemas.microsoft.com/office/drawing/2014/main" val="302431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- 2020-10-16 15:37:28</a:t>
                      </a:r>
                      <a:r>
                        <a:rPr kumimoji="0" lang="de-DE" sz="1000" b="0" i="0" u="none" strike="noStrike" kern="1200" cap="none" spc="0" normalizeH="0" baseline="0" noProof="0">
                          <a:ln>
                            <a:noFill/>
                          </a:ln>
                          <a:solidFill>
                            <a:prstClr val="black"/>
                          </a:solidFill>
                          <a:effectLst/>
                          <a:uLnTx/>
                          <a:uFillTx/>
                          <a:latin typeface="+mn-lt"/>
                          <a:ea typeface="+mn-ea"/>
                          <a:cs typeface="+mn-cs"/>
                        </a:rPr>
                        <a:t>
 Ich freue mich sehr über die sog. 24h Regelung, die es den Bürgern ermöglicht, innerhalb von 24 Stunden grenzüberschreitend unbeschränkt ihrem Alltag nachzugehen. Ein wichtiges Zeichen für die Europäische Freundschaft, Wirtschaft, Bildung &amp;amp; Gesundheit in diesen besonderen Zeiten!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1.0849 %</a:t>
                      </a:r>
                    </a:p>
                  </a:txBody>
                  <a:tcPr/>
                </a:tc>
                <a:extLst>
                  <a:ext uri="{0D108BD9-81ED-4DB2-BD59-A6C34878D82A}">
                    <a16:rowId xmlns:a16="http://schemas.microsoft.com/office/drawing/2014/main" val="2435666974"/>
                  </a:ext>
                </a:extLst>
              </a:tr>
            </a:tbl>
          </a:graphicData>
        </a:graphic>
      </p:graphicFrame>
      <p:sp>
        <p:nvSpPr>
          <p:cNvPr id="4" name="Text Placeholder 3">
            <a:extLst>
              <a:ext uri="{FF2B5EF4-FFF2-40B4-BE49-F238E27FC236}">
                <a16:creationId xmlns:a16="http://schemas.microsoft.com/office/drawing/2014/main" id="{D33F15BC-40CC-4B4B-8ABA-1FC74920F9C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115300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8901B-EDA4-472A-88B7-78D77E2B73BB}"/>
              </a:ext>
            </a:extLst>
          </p:cNvPr>
          <p:cNvSpPr>
            <a:spLocks noGrp="1"/>
          </p:cNvSpPr>
          <p:nvPr>
            <p:ph type="title"/>
          </p:nvPr>
        </p:nvSpPr>
        <p:spPr/>
        <p:txBody>
          <a:bodyPr/>
          <a:lstStyle/>
          <a:p>
            <a:r>
              <a:rPr lang="en-US"/>
              <a:t>Twitter Own Tweets Table | Michael Mack - 6 of 9</a:t>
            </a:r>
          </a:p>
        </p:txBody>
      </p:sp>
      <p:graphicFrame>
        <p:nvGraphicFramePr>
          <p:cNvPr id="5" name="Table Placeholder 4">
            <a:extLst>
              <a:ext uri="{FF2B5EF4-FFF2-40B4-BE49-F238E27FC236}">
                <a16:creationId xmlns:a16="http://schemas.microsoft.com/office/drawing/2014/main" id="{D7984E35-AF1C-4F3A-8A41-684921D94E1B}"/>
              </a:ext>
            </a:extLst>
          </p:cNvPr>
          <p:cNvGraphicFramePr>
            <a:graphicFrameLocks noGrp="1"/>
          </p:cNvGraphicFramePr>
          <p:nvPr>
            <p:ph type="tbl" sz="quarter" idx="13"/>
            <p:extLst>
              <p:ext uri="{D42A27DB-BD31-4B8C-83A1-F6EECF244321}">
                <p14:modId xmlns:p14="http://schemas.microsoft.com/office/powerpoint/2010/main" val="1034321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98994958"/>
                    </a:ext>
                  </a:extLst>
                </a:gridCol>
                <a:gridCol w="1316736">
                  <a:extLst>
                    <a:ext uri="{9D8B030D-6E8A-4147-A177-3AD203B41FA5}">
                      <a16:colId xmlns:a16="http://schemas.microsoft.com/office/drawing/2014/main" val="3260060225"/>
                    </a:ext>
                  </a:extLst>
                </a:gridCol>
                <a:gridCol w="1563624">
                  <a:extLst>
                    <a:ext uri="{9D8B030D-6E8A-4147-A177-3AD203B41FA5}">
                      <a16:colId xmlns:a16="http://schemas.microsoft.com/office/drawing/2014/main" val="1470882706"/>
                    </a:ext>
                  </a:extLst>
                </a:gridCol>
                <a:gridCol w="576072">
                  <a:extLst>
                    <a:ext uri="{9D8B030D-6E8A-4147-A177-3AD203B41FA5}">
                      <a16:colId xmlns:a16="http://schemas.microsoft.com/office/drawing/2014/main" val="610133528"/>
                    </a:ext>
                  </a:extLst>
                </a:gridCol>
                <a:gridCol w="576072">
                  <a:extLst>
                    <a:ext uri="{9D8B030D-6E8A-4147-A177-3AD203B41FA5}">
                      <a16:colId xmlns:a16="http://schemas.microsoft.com/office/drawing/2014/main" val="2687041883"/>
                    </a:ext>
                  </a:extLst>
                </a:gridCol>
                <a:gridCol w="576072">
                  <a:extLst>
                    <a:ext uri="{9D8B030D-6E8A-4147-A177-3AD203B41FA5}">
                      <a16:colId xmlns:a16="http://schemas.microsoft.com/office/drawing/2014/main" val="1150181876"/>
                    </a:ext>
                  </a:extLst>
                </a:gridCol>
                <a:gridCol w="576072">
                  <a:extLst>
                    <a:ext uri="{9D8B030D-6E8A-4147-A177-3AD203B41FA5}">
                      <a16:colId xmlns:a16="http://schemas.microsoft.com/office/drawing/2014/main" val="2340355949"/>
                    </a:ext>
                  </a:extLst>
                </a:gridCol>
                <a:gridCol w="576072">
                  <a:extLst>
                    <a:ext uri="{9D8B030D-6E8A-4147-A177-3AD203B41FA5}">
                      <a16:colId xmlns:a16="http://schemas.microsoft.com/office/drawing/2014/main" val="344658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01477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- 2020-10-15 11:27:10</a:t>
                      </a:r>
                      <a:r>
                        <a:rPr kumimoji="0" lang="de-DE" sz="1000" b="0" i="0" u="none" strike="noStrike" kern="1200" cap="none" spc="0" normalizeH="0" baseline="0" noProof="0">
                          <a:ln>
                            <a:noFill/>
                          </a:ln>
                          <a:solidFill>
                            <a:prstClr val="black"/>
                          </a:solidFill>
                          <a:effectLst/>
                          <a:uLnTx/>
                          <a:uFillTx/>
                          <a:latin typeface="+mn-lt"/>
                          <a:ea typeface="+mn-ea"/>
                          <a:cs typeface="+mn-cs"/>
                        </a:rPr>
                        <a:t>
 Ab heute zieht mit unserem neuen Ruhe-&amp;amp;Saunabereich „Hyggedal“ die Extraportion Gemütlichkeit nach @rulantica. Auf 1000qm² wird unseren Besuchern ab jetzt eine einzigartige Wohlfühloase geboten. Die große Außenterrasse ist der perfekte Ort, sich eine kurze Abkühlung zu gönnen. https://t.co/G41VUUNLvv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https://pbs.twimg.com/media/EkXdnouWAAA7dJ_.jpg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06:10:04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1.2183 %</a:t>
                      </a:r>
                    </a:p>
                  </a:txBody>
                  <a:tcPr/>
                </a:tc>
                <a:extLst>
                  <a:ext uri="{0D108BD9-81ED-4DB2-BD59-A6C34878D82A}">
                    <a16:rowId xmlns:a16="http://schemas.microsoft.com/office/drawing/2014/main" val="237585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- 2020-10-14 15:11:56</a:t>
                      </a:r>
                      <a:r>
                        <a:rPr kumimoji="0" lang="en-US" sz="1000" b="0" i="0" u="none" strike="noStrike" kern="1200" cap="none" spc="0" normalizeH="0" baseline="0" noProof="0">
                          <a:ln>
                            <a:noFill/>
                          </a:ln>
                          <a:solidFill>
                            <a:prstClr val="black"/>
                          </a:solidFill>
                          <a:effectLst/>
                          <a:uLnTx/>
                          <a:uFillTx/>
                          <a:latin typeface="+mn-lt"/>
                          <a:ea typeface="+mn-ea"/>
                          <a:cs typeface="+mn-cs"/>
                        </a:rPr>
                        <a:t>
 What would you like to see next? @europa_park #MackNext #EuropaPark https://t.co/SCT0eTDkpd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https://pbs.twimg.com/amplify_video_thumb/1316396123393789957/img/rYe2wkhNF28bQZj3.jpg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3.8200 %</a:t>
                      </a:r>
                    </a:p>
                  </a:txBody>
                  <a:tcPr/>
                </a:tc>
                <a:extLst>
                  <a:ext uri="{0D108BD9-81ED-4DB2-BD59-A6C34878D82A}">
                    <a16:rowId xmlns:a16="http://schemas.microsoft.com/office/drawing/2014/main" val="2996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@MichaelMack - 2020-10-13 15:05:07</a:t>
                      </a:r>
                      <a:r>
                        <a:rPr kumimoji="0" lang="en-US" sz="1000" b="0" i="0" u="none" strike="noStrike" kern="1200" cap="none" spc="0" normalizeH="0" baseline="0" noProof="0">
                          <a:ln>
                            <a:noFill/>
                          </a:ln>
                          <a:solidFill>
                            <a:prstClr val="black"/>
                          </a:solidFill>
                          <a:effectLst/>
                          <a:uLnTx/>
                          <a:uFillTx/>
                          <a:latin typeface="+mn-lt"/>
                          <a:ea typeface="+mn-ea"/>
                          <a:cs typeface="+mn-cs"/>
                        </a:rPr>
                        <a:t>
 How it started ➡️ How it´s going! 🤩 #HowItStarted https://t.co/Ym9pqwNLit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https://pbs.twimg.com/media/EkN8VGpWoAEfNzz.jpg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00:11:58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2.1506 %</a:t>
                      </a:r>
                    </a:p>
                  </a:txBody>
                  <a:tcPr/>
                </a:tc>
                <a:extLst>
                  <a:ext uri="{0D108BD9-81ED-4DB2-BD59-A6C34878D82A}">
                    <a16:rowId xmlns:a16="http://schemas.microsoft.com/office/drawing/2014/main" val="3784988994"/>
                  </a:ext>
                </a:extLst>
              </a:tr>
            </a:tbl>
          </a:graphicData>
        </a:graphic>
      </p:graphicFrame>
      <p:sp>
        <p:nvSpPr>
          <p:cNvPr id="4" name="Text Placeholder 3">
            <a:extLst>
              <a:ext uri="{FF2B5EF4-FFF2-40B4-BE49-F238E27FC236}">
                <a16:creationId xmlns:a16="http://schemas.microsoft.com/office/drawing/2014/main" id="{20D82B27-0945-4841-BFEC-039A7B498BA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431107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92EBD-A3A1-4DC7-8128-4C5FFB552BD2}"/>
              </a:ext>
            </a:extLst>
          </p:cNvPr>
          <p:cNvSpPr>
            <a:spLocks noGrp="1"/>
          </p:cNvSpPr>
          <p:nvPr>
            <p:ph type="title"/>
          </p:nvPr>
        </p:nvSpPr>
        <p:spPr/>
        <p:txBody>
          <a:bodyPr/>
          <a:lstStyle/>
          <a:p>
            <a:r>
              <a:rPr lang="en-US"/>
              <a:t>Twitter Own Tweets Table | Michael Mack - 7 of 9</a:t>
            </a:r>
          </a:p>
        </p:txBody>
      </p:sp>
      <p:graphicFrame>
        <p:nvGraphicFramePr>
          <p:cNvPr id="5" name="Table Placeholder 4">
            <a:extLst>
              <a:ext uri="{FF2B5EF4-FFF2-40B4-BE49-F238E27FC236}">
                <a16:creationId xmlns:a16="http://schemas.microsoft.com/office/drawing/2014/main" id="{8F0EEC31-D567-44FF-9C45-1D4E04589540}"/>
              </a:ext>
            </a:extLst>
          </p:cNvPr>
          <p:cNvGraphicFramePr>
            <a:graphicFrameLocks noGrp="1"/>
          </p:cNvGraphicFramePr>
          <p:nvPr>
            <p:ph type="tbl" sz="quarter" idx="13"/>
            <p:extLst>
              <p:ext uri="{D42A27DB-BD31-4B8C-83A1-F6EECF244321}">
                <p14:modId xmlns:p14="http://schemas.microsoft.com/office/powerpoint/2010/main" val="3509352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5843415"/>
                    </a:ext>
                  </a:extLst>
                </a:gridCol>
                <a:gridCol w="1316736">
                  <a:extLst>
                    <a:ext uri="{9D8B030D-6E8A-4147-A177-3AD203B41FA5}">
                      <a16:colId xmlns:a16="http://schemas.microsoft.com/office/drawing/2014/main" val="901935553"/>
                    </a:ext>
                  </a:extLst>
                </a:gridCol>
                <a:gridCol w="1563624">
                  <a:extLst>
                    <a:ext uri="{9D8B030D-6E8A-4147-A177-3AD203B41FA5}">
                      <a16:colId xmlns:a16="http://schemas.microsoft.com/office/drawing/2014/main" val="837228218"/>
                    </a:ext>
                  </a:extLst>
                </a:gridCol>
                <a:gridCol w="576072">
                  <a:extLst>
                    <a:ext uri="{9D8B030D-6E8A-4147-A177-3AD203B41FA5}">
                      <a16:colId xmlns:a16="http://schemas.microsoft.com/office/drawing/2014/main" val="745379951"/>
                    </a:ext>
                  </a:extLst>
                </a:gridCol>
                <a:gridCol w="576072">
                  <a:extLst>
                    <a:ext uri="{9D8B030D-6E8A-4147-A177-3AD203B41FA5}">
                      <a16:colId xmlns:a16="http://schemas.microsoft.com/office/drawing/2014/main" val="270921255"/>
                    </a:ext>
                  </a:extLst>
                </a:gridCol>
                <a:gridCol w="576072">
                  <a:extLst>
                    <a:ext uri="{9D8B030D-6E8A-4147-A177-3AD203B41FA5}">
                      <a16:colId xmlns:a16="http://schemas.microsoft.com/office/drawing/2014/main" val="752342734"/>
                    </a:ext>
                  </a:extLst>
                </a:gridCol>
                <a:gridCol w="576072">
                  <a:extLst>
                    <a:ext uri="{9D8B030D-6E8A-4147-A177-3AD203B41FA5}">
                      <a16:colId xmlns:a16="http://schemas.microsoft.com/office/drawing/2014/main" val="814207151"/>
                    </a:ext>
                  </a:extLst>
                </a:gridCol>
                <a:gridCol w="576072">
                  <a:extLst>
                    <a:ext uri="{9D8B030D-6E8A-4147-A177-3AD203B41FA5}">
                      <a16:colId xmlns:a16="http://schemas.microsoft.com/office/drawing/2014/main" val="192426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3591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- 2020-10-12 15:03:04</a:t>
                      </a:r>
                      <a:r>
                        <a:rPr kumimoji="0" lang="de-DE" sz="1000" b="0" i="0" u="none" strike="noStrike" kern="1200" cap="none" spc="0" normalizeH="0" baseline="0" noProof="0">
                          <a:ln>
                            <a:noFill/>
                          </a:ln>
                          <a:solidFill>
                            <a:prstClr val="black"/>
                          </a:solidFill>
                          <a:effectLst/>
                          <a:uLnTx/>
                          <a:uFillTx/>
                          <a:latin typeface="+mn-lt"/>
                          <a:ea typeface="+mn-ea"/>
                          <a:cs typeface="+mn-cs"/>
                        </a:rPr>
                        <a:t>
 🆕 Die dinotastischen Abenteuer von Madame Freudenreich gehen weiter! Ab dem 13.10. gibt es bereits die dritte Hörspiel-CD mit Sophie, Leon und natürlich ihrer Oma. 💿 👉 https://t.co/zJTtRiu8hb #MackMediaBrands #MadameFreudenreich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12:10:00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0.4731 %</a:t>
                      </a:r>
                    </a:p>
                  </a:txBody>
                  <a:tcPr/>
                </a:tc>
                <a:extLst>
                  <a:ext uri="{0D108BD9-81ED-4DB2-BD59-A6C34878D82A}">
                    <a16:rowId xmlns:a16="http://schemas.microsoft.com/office/drawing/2014/main" val="278496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- 2020-10-09 12:11:05</a:t>
                      </a:r>
                      <a:r>
                        <a:rPr kumimoji="0" lang="de-DE" sz="1000" b="0" i="0" u="none" strike="noStrike" kern="1200" cap="none" spc="0" normalizeH="0" baseline="0" noProof="0">
                          <a:ln>
                            <a:noFill/>
                          </a:ln>
                          <a:solidFill>
                            <a:prstClr val="black"/>
                          </a:solidFill>
                          <a:effectLst/>
                          <a:uLnTx/>
                          <a:uFillTx/>
                          <a:latin typeface="+mn-lt"/>
                          <a:ea typeface="+mn-ea"/>
                          <a:cs typeface="+mn-cs"/>
                        </a:rPr>
                        <a:t>
 Ein wichtiger Schritt für den Tourismus und die Nachhaltigkeit: Ab dem 13.12.2020 wird der #EuropaPark an das Fernverkehrsnetz der @DB_Bahn angeschlossen. 2 Mal pro Tag wird der #ECE auf seiner Strecke von Frankfurt nach Mailand an der Haltestelle Ringsheim/Europa-Park halten. https://t.co/9ANTK1ttPk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https://pbs.twimg.com/media/Ej4uI70XkAEquoI.jpg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00:12:36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2.5131 %</a:t>
                      </a:r>
                    </a:p>
                  </a:txBody>
                  <a:tcPr/>
                </a:tc>
                <a:extLst>
                  <a:ext uri="{0D108BD9-81ED-4DB2-BD59-A6C34878D82A}">
                    <a16:rowId xmlns:a16="http://schemas.microsoft.com/office/drawing/2014/main" val="2466444545"/>
                  </a:ext>
                </a:extLst>
              </a:tr>
            </a:tbl>
          </a:graphicData>
        </a:graphic>
      </p:graphicFrame>
      <p:sp>
        <p:nvSpPr>
          <p:cNvPr id="4" name="Text Placeholder 3">
            <a:extLst>
              <a:ext uri="{FF2B5EF4-FFF2-40B4-BE49-F238E27FC236}">
                <a16:creationId xmlns:a16="http://schemas.microsoft.com/office/drawing/2014/main" id="{9172C718-869B-4234-89D0-53A95602928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466465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882E-8763-4794-B426-24AC7BC51AF7}"/>
              </a:ext>
            </a:extLst>
          </p:cNvPr>
          <p:cNvSpPr>
            <a:spLocks noGrp="1"/>
          </p:cNvSpPr>
          <p:nvPr>
            <p:ph type="title"/>
          </p:nvPr>
        </p:nvSpPr>
        <p:spPr/>
        <p:txBody>
          <a:bodyPr/>
          <a:lstStyle/>
          <a:p>
            <a:r>
              <a:rPr lang="en-US"/>
              <a:t>Twitter Own Tweets Table | Michael Mack - 8 of 9</a:t>
            </a:r>
          </a:p>
        </p:txBody>
      </p:sp>
      <p:graphicFrame>
        <p:nvGraphicFramePr>
          <p:cNvPr id="5" name="Table Placeholder 4">
            <a:extLst>
              <a:ext uri="{FF2B5EF4-FFF2-40B4-BE49-F238E27FC236}">
                <a16:creationId xmlns:a16="http://schemas.microsoft.com/office/drawing/2014/main" id="{1F1006A7-9467-46AC-B6E0-E5D8166D115C}"/>
              </a:ext>
            </a:extLst>
          </p:cNvPr>
          <p:cNvGraphicFramePr>
            <a:graphicFrameLocks noGrp="1"/>
          </p:cNvGraphicFramePr>
          <p:nvPr>
            <p:ph type="tbl" sz="quarter" idx="13"/>
            <p:extLst>
              <p:ext uri="{D42A27DB-BD31-4B8C-83A1-F6EECF244321}">
                <p14:modId xmlns:p14="http://schemas.microsoft.com/office/powerpoint/2010/main" val="331749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0648176"/>
                    </a:ext>
                  </a:extLst>
                </a:gridCol>
                <a:gridCol w="1316736">
                  <a:extLst>
                    <a:ext uri="{9D8B030D-6E8A-4147-A177-3AD203B41FA5}">
                      <a16:colId xmlns:a16="http://schemas.microsoft.com/office/drawing/2014/main" val="3963496333"/>
                    </a:ext>
                  </a:extLst>
                </a:gridCol>
                <a:gridCol w="1563624">
                  <a:extLst>
                    <a:ext uri="{9D8B030D-6E8A-4147-A177-3AD203B41FA5}">
                      <a16:colId xmlns:a16="http://schemas.microsoft.com/office/drawing/2014/main" val="2711847937"/>
                    </a:ext>
                  </a:extLst>
                </a:gridCol>
                <a:gridCol w="576072">
                  <a:extLst>
                    <a:ext uri="{9D8B030D-6E8A-4147-A177-3AD203B41FA5}">
                      <a16:colId xmlns:a16="http://schemas.microsoft.com/office/drawing/2014/main" val="1681531305"/>
                    </a:ext>
                  </a:extLst>
                </a:gridCol>
                <a:gridCol w="576072">
                  <a:extLst>
                    <a:ext uri="{9D8B030D-6E8A-4147-A177-3AD203B41FA5}">
                      <a16:colId xmlns:a16="http://schemas.microsoft.com/office/drawing/2014/main" val="613602589"/>
                    </a:ext>
                  </a:extLst>
                </a:gridCol>
                <a:gridCol w="576072">
                  <a:extLst>
                    <a:ext uri="{9D8B030D-6E8A-4147-A177-3AD203B41FA5}">
                      <a16:colId xmlns:a16="http://schemas.microsoft.com/office/drawing/2014/main" val="3072813560"/>
                    </a:ext>
                  </a:extLst>
                </a:gridCol>
                <a:gridCol w="576072">
                  <a:extLst>
                    <a:ext uri="{9D8B030D-6E8A-4147-A177-3AD203B41FA5}">
                      <a16:colId xmlns:a16="http://schemas.microsoft.com/office/drawing/2014/main" val="3016913661"/>
                    </a:ext>
                  </a:extLst>
                </a:gridCol>
                <a:gridCol w="576072">
                  <a:extLst>
                    <a:ext uri="{9D8B030D-6E8A-4147-A177-3AD203B41FA5}">
                      <a16:colId xmlns:a16="http://schemas.microsoft.com/office/drawing/2014/main" val="1279386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2809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- 2020-10-06 14:13:40</a:t>
                      </a:r>
                      <a:r>
                        <a:rPr kumimoji="0" lang="de-DE" sz="1000" b="0" i="0" u="none" strike="noStrike" kern="1200" cap="none" spc="0" normalizeH="0" baseline="0" noProof="0">
                          <a:ln>
                            <a:noFill/>
                          </a:ln>
                          <a:solidFill>
                            <a:prstClr val="black"/>
                          </a:solidFill>
                          <a:effectLst/>
                          <a:uLnTx/>
                          <a:uFillTx/>
                          <a:latin typeface="+mn-lt"/>
                          <a:ea typeface="+mn-ea"/>
                          <a:cs typeface="+mn-cs"/>
                        </a:rPr>
                        <a:t>
 Unseren Gästen der Eröffnungsfeier von @yullbe_official hat es sichtlich gefallen, in die digitale Welt von #YULLBE und @HNTraumatica einzutauchen. Freut euch auf ein Erlebnis, das gerade erst begonnen hat und noch viele Überraschungen bieten wird... https://t.co/lrsrsgbMNj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https://pbs.twimg.com/amplify_video_thumb/1313481958035542022/img/OFnjP3gllignJVsR.jpg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00:11:58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0.8651 %</a:t>
                      </a:r>
                    </a:p>
                  </a:txBody>
                  <a:tcPr/>
                </a:tc>
                <a:extLst>
                  <a:ext uri="{0D108BD9-81ED-4DB2-BD59-A6C34878D82A}">
                    <a16:rowId xmlns:a16="http://schemas.microsoft.com/office/drawing/2014/main" val="276781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- 2020-10-05 19:05:04</a:t>
                      </a:r>
                      <a:r>
                        <a:rPr kumimoji="0" lang="de-DE" sz="1000" b="0" i="0" u="none" strike="noStrike" kern="1200" cap="none" spc="0" normalizeH="0" baseline="0" noProof="0">
                          <a:ln>
                            <a:noFill/>
                          </a:ln>
                          <a:solidFill>
                            <a:prstClr val="black"/>
                          </a:solidFill>
                          <a:effectLst/>
                          <a:uLnTx/>
                          <a:uFillTx/>
                          <a:latin typeface="+mn-lt"/>
                          <a:ea typeface="+mn-ea"/>
                          <a:cs typeface="+mn-cs"/>
                        </a:rPr>
                        <a:t>
 .@yullbe_official ist eine Klasse für sich, doch in Kombination mit Traumatica wird es noch spannender! Was sich genau hinter dieser Experience verbirgt und was es mit der Live Extention auf sich hat, dass erfahrt ihr im Blogbeitrag: https://t.co/naH1GuKT5d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11/05/2020 06:09:59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0.5030 %</a:t>
                      </a:r>
                    </a:p>
                  </a:txBody>
                  <a:tcPr/>
                </a:tc>
                <a:extLst>
                  <a:ext uri="{0D108BD9-81ED-4DB2-BD59-A6C34878D82A}">
                    <a16:rowId xmlns:a16="http://schemas.microsoft.com/office/drawing/2014/main" val="245328436"/>
                  </a:ext>
                </a:extLst>
              </a:tr>
            </a:tbl>
          </a:graphicData>
        </a:graphic>
      </p:graphicFrame>
      <p:sp>
        <p:nvSpPr>
          <p:cNvPr id="4" name="Text Placeholder 3">
            <a:extLst>
              <a:ext uri="{FF2B5EF4-FFF2-40B4-BE49-F238E27FC236}">
                <a16:creationId xmlns:a16="http://schemas.microsoft.com/office/drawing/2014/main" id="{D349377B-97E1-4A8F-9D83-6C6C70AD5B2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15888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347A-2117-48D2-A170-B2E187E7EF6E}"/>
              </a:ext>
            </a:extLst>
          </p:cNvPr>
          <p:cNvSpPr>
            <a:spLocks noGrp="1"/>
          </p:cNvSpPr>
          <p:nvPr>
            <p:ph type="title"/>
          </p:nvPr>
        </p:nvSpPr>
        <p:spPr/>
        <p:txBody>
          <a:bodyPr/>
          <a:lstStyle/>
          <a:p>
            <a:r>
              <a:rPr lang="en-US"/>
              <a:t>Twitter Own Tweets Table | Michael Mack - 9 of 9</a:t>
            </a:r>
          </a:p>
        </p:txBody>
      </p:sp>
      <p:graphicFrame>
        <p:nvGraphicFramePr>
          <p:cNvPr id="5" name="Table Placeholder 4">
            <a:extLst>
              <a:ext uri="{FF2B5EF4-FFF2-40B4-BE49-F238E27FC236}">
                <a16:creationId xmlns:a16="http://schemas.microsoft.com/office/drawing/2014/main" id="{71DF0148-1B81-45AE-A575-44374FDA966D}"/>
              </a:ext>
            </a:extLst>
          </p:cNvPr>
          <p:cNvGraphicFramePr>
            <a:graphicFrameLocks noGrp="1"/>
          </p:cNvGraphicFramePr>
          <p:nvPr>
            <p:ph type="tbl" sz="quarter" idx="13"/>
            <p:extLst>
              <p:ext uri="{D42A27DB-BD31-4B8C-83A1-F6EECF244321}">
                <p14:modId xmlns:p14="http://schemas.microsoft.com/office/powerpoint/2010/main" val="1494641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75886530"/>
                    </a:ext>
                  </a:extLst>
                </a:gridCol>
                <a:gridCol w="1316736">
                  <a:extLst>
                    <a:ext uri="{9D8B030D-6E8A-4147-A177-3AD203B41FA5}">
                      <a16:colId xmlns:a16="http://schemas.microsoft.com/office/drawing/2014/main" val="318136017"/>
                    </a:ext>
                  </a:extLst>
                </a:gridCol>
                <a:gridCol w="1563624">
                  <a:extLst>
                    <a:ext uri="{9D8B030D-6E8A-4147-A177-3AD203B41FA5}">
                      <a16:colId xmlns:a16="http://schemas.microsoft.com/office/drawing/2014/main" val="416924665"/>
                    </a:ext>
                  </a:extLst>
                </a:gridCol>
                <a:gridCol w="576072">
                  <a:extLst>
                    <a:ext uri="{9D8B030D-6E8A-4147-A177-3AD203B41FA5}">
                      <a16:colId xmlns:a16="http://schemas.microsoft.com/office/drawing/2014/main" val="433812116"/>
                    </a:ext>
                  </a:extLst>
                </a:gridCol>
                <a:gridCol w="576072">
                  <a:extLst>
                    <a:ext uri="{9D8B030D-6E8A-4147-A177-3AD203B41FA5}">
                      <a16:colId xmlns:a16="http://schemas.microsoft.com/office/drawing/2014/main" val="1022588640"/>
                    </a:ext>
                  </a:extLst>
                </a:gridCol>
                <a:gridCol w="576072">
                  <a:extLst>
                    <a:ext uri="{9D8B030D-6E8A-4147-A177-3AD203B41FA5}">
                      <a16:colId xmlns:a16="http://schemas.microsoft.com/office/drawing/2014/main" val="380615778"/>
                    </a:ext>
                  </a:extLst>
                </a:gridCol>
                <a:gridCol w="576072">
                  <a:extLst>
                    <a:ext uri="{9D8B030D-6E8A-4147-A177-3AD203B41FA5}">
                      <a16:colId xmlns:a16="http://schemas.microsoft.com/office/drawing/2014/main" val="3365521167"/>
                    </a:ext>
                  </a:extLst>
                </a:gridCol>
                <a:gridCol w="576072">
                  <a:extLst>
                    <a:ext uri="{9D8B030D-6E8A-4147-A177-3AD203B41FA5}">
                      <a16:colId xmlns:a16="http://schemas.microsoft.com/office/drawing/2014/main" val="3217725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9495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- 2020-10-04 12:04:12</a:t>
                      </a:r>
                      <a:r>
                        <a:rPr kumimoji="0" lang="de-DE" sz="1000" b="0" i="0" u="none" strike="noStrike" kern="1200" cap="none" spc="0" normalizeH="0" baseline="0" noProof="0">
                          <a:ln>
                            <a:noFill/>
                          </a:ln>
                          <a:solidFill>
                            <a:prstClr val="black"/>
                          </a:solidFill>
                          <a:effectLst/>
                          <a:uLnTx/>
                          <a:uFillTx/>
                          <a:latin typeface="+mn-lt"/>
                          <a:ea typeface="+mn-ea"/>
                          <a:cs typeface="+mn-cs"/>
                        </a:rPr>
                        <a:t>
 Liebe #VeronaPooth, wir wünschen Dir viel Spaß beim Besuch des @europa_park und danke, dass Du so spontan bei uns im #Studio78 des #EuropaRadio vorbeigeschaut hast. https://t.co/pU0iiq27k1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https://pbs.twimg.com/media/Eje8nKSX0AEty6A.jpg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00:12:36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0.6435 %</a:t>
                      </a:r>
                    </a:p>
                  </a:txBody>
                  <a:tcPr/>
                </a:tc>
                <a:extLst>
                  <a:ext uri="{0D108BD9-81ED-4DB2-BD59-A6C34878D82A}">
                    <a16:rowId xmlns:a16="http://schemas.microsoft.com/office/drawing/2014/main" val="395278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@MichaelMack - 2020-10-03 07:11:02</a:t>
                      </a:r>
                      <a:r>
                        <a:rPr kumimoji="0" lang="de-DE" sz="1000" b="0" i="0" u="none" strike="noStrike" kern="1200" cap="none" spc="0" normalizeH="0" baseline="0" noProof="0">
                          <a:ln>
                            <a:noFill/>
                          </a:ln>
                          <a:solidFill>
                            <a:prstClr val="black"/>
                          </a:solidFill>
                          <a:effectLst/>
                          <a:uLnTx/>
                          <a:uFillTx/>
                          <a:latin typeface="+mn-lt"/>
                          <a:ea typeface="+mn-ea"/>
                          <a:cs typeface="+mn-cs"/>
                        </a:rPr>
                        <a:t>
 Heute um 10 Uhr gehen wir zum ersten mal #live aus unserem #Studio78 mit unserer Sendung ZEIT.GEMEINSAM.ERLEBEN. - Die Sondersendung zum @europa_park von @SCHWARZWALDRADI. 🎙 Moderatoren: Stefan Mayer / Matthias Drescher https://t.co/6DYj3PE8TJ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00:12:36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0.4882 %</a:t>
                      </a:r>
                    </a:p>
                  </a:txBody>
                  <a:tcPr/>
                </a:tc>
                <a:extLst>
                  <a:ext uri="{0D108BD9-81ED-4DB2-BD59-A6C34878D82A}">
                    <a16:rowId xmlns:a16="http://schemas.microsoft.com/office/drawing/2014/main" val="695747511"/>
                  </a:ext>
                </a:extLst>
              </a:tr>
            </a:tbl>
          </a:graphicData>
        </a:graphic>
      </p:graphicFrame>
      <p:sp>
        <p:nvSpPr>
          <p:cNvPr id="4" name="Text Placeholder 3">
            <a:extLst>
              <a:ext uri="{FF2B5EF4-FFF2-40B4-BE49-F238E27FC236}">
                <a16:creationId xmlns:a16="http://schemas.microsoft.com/office/drawing/2014/main" id="{C07DA7E6-F4C0-4A3C-9285-F3158102E08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2945569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700</Words>
  <Application>Microsoft Office PowerPoint</Application>
  <PresentationFormat>On-screen Show (4:3)</PresentationFormat>
  <Paragraphs>265</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Twitter Own Tweets Table | Michael Mack - 1 of 9</vt:lpstr>
      <vt:lpstr>Twitter Own Tweets Table | Michael Mack - 2 of 9</vt:lpstr>
      <vt:lpstr>Twitter Own Tweets Table | Michael Mack - 3 of 9</vt:lpstr>
      <vt:lpstr>Twitter Own Tweets Table | Michael Mack - 4 of 9</vt:lpstr>
      <vt:lpstr>Twitter Own Tweets Table | Michael Mack - 5 of 9</vt:lpstr>
      <vt:lpstr>Twitter Own Tweets Table | Michael Mack - 6 of 9</vt:lpstr>
      <vt:lpstr>Twitter Own Tweets Table | Michael Mack - 7 of 9</vt:lpstr>
      <vt:lpstr>Twitter Own Tweets Table | Michael Mack - 8 of 9</vt:lpstr>
      <vt:lpstr>Twitter Own Tweets Table | Michael Mack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Michael Mack - 1 of 9</dc:title>
  <dc:creator>Frederik Peiniger</dc:creator>
  <cp:lastModifiedBy>Frederik Peiniger</cp:lastModifiedBy>
  <cp:revision>1</cp:revision>
  <dcterms:created xsi:type="dcterms:W3CDTF">2020-11-09T12:53:48Z</dcterms:created>
  <dcterms:modified xsi:type="dcterms:W3CDTF">2020-11-09T12:55:56Z</dcterms:modified>
</cp:coreProperties>
</file>