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258C0-E80C-4FDB-903C-4E854403BC50}"/>
              </a:ext>
            </a:extLst>
          </p:cNvPr>
          <p:cNvSpPr>
            <a:spLocks noGrp="1"/>
          </p:cNvSpPr>
          <p:nvPr>
            <p:ph type="title"/>
          </p:nvPr>
        </p:nvSpPr>
        <p:spPr/>
        <p:txBody>
          <a:bodyPr/>
          <a:lstStyle/>
          <a:p>
            <a:r>
              <a:rPr lang="en-US"/>
              <a:t>Facebook Own Posts Table | BMW Welt - 1 of 26</a:t>
            </a:r>
          </a:p>
        </p:txBody>
      </p:sp>
      <p:graphicFrame>
        <p:nvGraphicFramePr>
          <p:cNvPr id="5" name="Table Placeholder 4">
            <a:extLst>
              <a:ext uri="{FF2B5EF4-FFF2-40B4-BE49-F238E27FC236}">
                <a16:creationId xmlns:a16="http://schemas.microsoft.com/office/drawing/2014/main" id="{5BD6D807-9B54-4350-8881-8E480E983B08}"/>
              </a:ext>
            </a:extLst>
          </p:cNvPr>
          <p:cNvGraphicFramePr>
            <a:graphicFrameLocks noGrp="1"/>
          </p:cNvGraphicFramePr>
          <p:nvPr>
            <p:ph type="tbl" sz="quarter" idx="13"/>
            <p:extLst>
              <p:ext uri="{D42A27DB-BD31-4B8C-83A1-F6EECF244321}">
                <p14:modId xmlns:p14="http://schemas.microsoft.com/office/powerpoint/2010/main" val="3522822823"/>
              </p:ext>
            </p:extLst>
          </p:nvPr>
        </p:nvGraphicFramePr>
        <p:xfrm>
          <a:off x="457200" y="1731963"/>
          <a:ext cx="7806944" cy="3749040"/>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18677763"/>
                    </a:ext>
                  </a:extLst>
                </a:gridCol>
                <a:gridCol w="822960">
                  <a:extLst>
                    <a:ext uri="{9D8B030D-6E8A-4147-A177-3AD203B41FA5}">
                      <a16:colId xmlns:a16="http://schemas.microsoft.com/office/drawing/2014/main" val="1337144164"/>
                    </a:ext>
                  </a:extLst>
                </a:gridCol>
                <a:gridCol w="329184">
                  <a:extLst>
                    <a:ext uri="{9D8B030D-6E8A-4147-A177-3AD203B41FA5}">
                      <a16:colId xmlns:a16="http://schemas.microsoft.com/office/drawing/2014/main" val="1329782252"/>
                    </a:ext>
                  </a:extLst>
                </a:gridCol>
                <a:gridCol w="208280">
                  <a:extLst>
                    <a:ext uri="{9D8B030D-6E8A-4147-A177-3AD203B41FA5}">
                      <a16:colId xmlns:a16="http://schemas.microsoft.com/office/drawing/2014/main" val="3032620902"/>
                    </a:ext>
                  </a:extLst>
                </a:gridCol>
                <a:gridCol w="208280">
                  <a:extLst>
                    <a:ext uri="{9D8B030D-6E8A-4147-A177-3AD203B41FA5}">
                      <a16:colId xmlns:a16="http://schemas.microsoft.com/office/drawing/2014/main" val="964444390"/>
                    </a:ext>
                  </a:extLst>
                </a:gridCol>
                <a:gridCol w="208280">
                  <a:extLst>
                    <a:ext uri="{9D8B030D-6E8A-4147-A177-3AD203B41FA5}">
                      <a16:colId xmlns:a16="http://schemas.microsoft.com/office/drawing/2014/main" val="3035397982"/>
                    </a:ext>
                  </a:extLst>
                </a:gridCol>
                <a:gridCol w="208280">
                  <a:extLst>
                    <a:ext uri="{9D8B030D-6E8A-4147-A177-3AD203B41FA5}">
                      <a16:colId xmlns:a16="http://schemas.microsoft.com/office/drawing/2014/main" val="74674426"/>
                    </a:ext>
                  </a:extLst>
                </a:gridCol>
                <a:gridCol w="208280">
                  <a:extLst>
                    <a:ext uri="{9D8B030D-6E8A-4147-A177-3AD203B41FA5}">
                      <a16:colId xmlns:a16="http://schemas.microsoft.com/office/drawing/2014/main" val="4164396238"/>
                    </a:ext>
                  </a:extLst>
                </a:gridCol>
                <a:gridCol w="208280">
                  <a:extLst>
                    <a:ext uri="{9D8B030D-6E8A-4147-A177-3AD203B41FA5}">
                      <a16:colId xmlns:a16="http://schemas.microsoft.com/office/drawing/2014/main" val="3905343450"/>
                    </a:ext>
                  </a:extLst>
                </a:gridCol>
                <a:gridCol w="208280">
                  <a:extLst>
                    <a:ext uri="{9D8B030D-6E8A-4147-A177-3AD203B41FA5}">
                      <a16:colId xmlns:a16="http://schemas.microsoft.com/office/drawing/2014/main" val="1872929751"/>
                    </a:ext>
                  </a:extLst>
                </a:gridCol>
                <a:gridCol w="208280">
                  <a:extLst>
                    <a:ext uri="{9D8B030D-6E8A-4147-A177-3AD203B41FA5}">
                      <a16:colId xmlns:a16="http://schemas.microsoft.com/office/drawing/2014/main" val="88383619"/>
                    </a:ext>
                  </a:extLst>
                </a:gridCol>
                <a:gridCol w="208280">
                  <a:extLst>
                    <a:ext uri="{9D8B030D-6E8A-4147-A177-3AD203B41FA5}">
                      <a16:colId xmlns:a16="http://schemas.microsoft.com/office/drawing/2014/main" val="4237743318"/>
                    </a:ext>
                  </a:extLst>
                </a:gridCol>
                <a:gridCol w="208280">
                  <a:extLst>
                    <a:ext uri="{9D8B030D-6E8A-4147-A177-3AD203B41FA5}">
                      <a16:colId xmlns:a16="http://schemas.microsoft.com/office/drawing/2014/main" val="136887093"/>
                    </a:ext>
                  </a:extLst>
                </a:gridCol>
                <a:gridCol w="208280">
                  <a:extLst>
                    <a:ext uri="{9D8B030D-6E8A-4147-A177-3AD203B41FA5}">
                      <a16:colId xmlns:a16="http://schemas.microsoft.com/office/drawing/2014/main" val="2306481368"/>
                    </a:ext>
                  </a:extLst>
                </a:gridCol>
                <a:gridCol w="208280">
                  <a:extLst>
                    <a:ext uri="{9D8B030D-6E8A-4147-A177-3AD203B41FA5}">
                      <a16:colId xmlns:a16="http://schemas.microsoft.com/office/drawing/2014/main" val="4194581987"/>
                    </a:ext>
                  </a:extLst>
                </a:gridCol>
                <a:gridCol w="208280">
                  <a:extLst>
                    <a:ext uri="{9D8B030D-6E8A-4147-A177-3AD203B41FA5}">
                      <a16:colId xmlns:a16="http://schemas.microsoft.com/office/drawing/2014/main" val="2305810327"/>
                    </a:ext>
                  </a:extLst>
                </a:gridCol>
                <a:gridCol w="208280">
                  <a:extLst>
                    <a:ext uri="{9D8B030D-6E8A-4147-A177-3AD203B41FA5}">
                      <a16:colId xmlns:a16="http://schemas.microsoft.com/office/drawing/2014/main" val="4240614431"/>
                    </a:ext>
                  </a:extLst>
                </a:gridCol>
                <a:gridCol w="208280">
                  <a:extLst>
                    <a:ext uri="{9D8B030D-6E8A-4147-A177-3AD203B41FA5}">
                      <a16:colId xmlns:a16="http://schemas.microsoft.com/office/drawing/2014/main" val="469453183"/>
                    </a:ext>
                  </a:extLst>
                </a:gridCol>
                <a:gridCol w="208280">
                  <a:extLst>
                    <a:ext uri="{9D8B030D-6E8A-4147-A177-3AD203B41FA5}">
                      <a16:colId xmlns:a16="http://schemas.microsoft.com/office/drawing/2014/main" val="3464914943"/>
                    </a:ext>
                  </a:extLst>
                </a:gridCol>
                <a:gridCol w="208280">
                  <a:extLst>
                    <a:ext uri="{9D8B030D-6E8A-4147-A177-3AD203B41FA5}">
                      <a16:colId xmlns:a16="http://schemas.microsoft.com/office/drawing/2014/main" val="1874692044"/>
                    </a:ext>
                  </a:extLst>
                </a:gridCol>
                <a:gridCol w="208280">
                  <a:extLst>
                    <a:ext uri="{9D8B030D-6E8A-4147-A177-3AD203B41FA5}">
                      <a16:colId xmlns:a16="http://schemas.microsoft.com/office/drawing/2014/main" val="4239083810"/>
                    </a:ext>
                  </a:extLst>
                </a:gridCol>
                <a:gridCol w="208280">
                  <a:extLst>
                    <a:ext uri="{9D8B030D-6E8A-4147-A177-3AD203B41FA5}">
                      <a16:colId xmlns:a16="http://schemas.microsoft.com/office/drawing/2014/main" val="399014535"/>
                    </a:ext>
                  </a:extLst>
                </a:gridCol>
                <a:gridCol w="208280">
                  <a:extLst>
                    <a:ext uri="{9D8B030D-6E8A-4147-A177-3AD203B41FA5}">
                      <a16:colId xmlns:a16="http://schemas.microsoft.com/office/drawing/2014/main" val="1405465656"/>
                    </a:ext>
                  </a:extLst>
                </a:gridCol>
                <a:gridCol w="208280">
                  <a:extLst>
                    <a:ext uri="{9D8B030D-6E8A-4147-A177-3AD203B41FA5}">
                      <a16:colId xmlns:a16="http://schemas.microsoft.com/office/drawing/2014/main" val="3660124220"/>
                    </a:ext>
                  </a:extLst>
                </a:gridCol>
                <a:gridCol w="208280">
                  <a:extLst>
                    <a:ext uri="{9D8B030D-6E8A-4147-A177-3AD203B41FA5}">
                      <a16:colId xmlns:a16="http://schemas.microsoft.com/office/drawing/2014/main" val="2881463067"/>
                    </a:ext>
                  </a:extLst>
                </a:gridCol>
                <a:gridCol w="208280">
                  <a:extLst>
                    <a:ext uri="{9D8B030D-6E8A-4147-A177-3AD203B41FA5}">
                      <a16:colId xmlns:a16="http://schemas.microsoft.com/office/drawing/2014/main" val="1548371225"/>
                    </a:ext>
                  </a:extLst>
                </a:gridCol>
                <a:gridCol w="208280">
                  <a:extLst>
                    <a:ext uri="{9D8B030D-6E8A-4147-A177-3AD203B41FA5}">
                      <a16:colId xmlns:a16="http://schemas.microsoft.com/office/drawing/2014/main" val="763700307"/>
                    </a:ext>
                  </a:extLst>
                </a:gridCol>
                <a:gridCol w="208280">
                  <a:extLst>
                    <a:ext uri="{9D8B030D-6E8A-4147-A177-3AD203B41FA5}">
                      <a16:colId xmlns:a16="http://schemas.microsoft.com/office/drawing/2014/main" val="3436316515"/>
                    </a:ext>
                  </a:extLst>
                </a:gridCol>
                <a:gridCol w="208280">
                  <a:extLst>
                    <a:ext uri="{9D8B030D-6E8A-4147-A177-3AD203B41FA5}">
                      <a16:colId xmlns:a16="http://schemas.microsoft.com/office/drawing/2014/main" val="2256726428"/>
                    </a:ext>
                  </a:extLst>
                </a:gridCol>
                <a:gridCol w="208280">
                  <a:extLst>
                    <a:ext uri="{9D8B030D-6E8A-4147-A177-3AD203B41FA5}">
                      <a16:colId xmlns:a16="http://schemas.microsoft.com/office/drawing/2014/main" val="2137058900"/>
                    </a:ext>
                  </a:extLst>
                </a:gridCol>
                <a:gridCol w="208280">
                  <a:extLst>
                    <a:ext uri="{9D8B030D-6E8A-4147-A177-3AD203B41FA5}">
                      <a16:colId xmlns:a16="http://schemas.microsoft.com/office/drawing/2014/main" val="2727416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69946098"/>
                  </a:ext>
                </a:extLst>
              </a:tr>
            </a:tbl>
          </a:graphicData>
        </a:graphic>
      </p:graphicFrame>
      <p:sp>
        <p:nvSpPr>
          <p:cNvPr id="4" name="Text Placeholder 3">
            <a:extLst>
              <a:ext uri="{FF2B5EF4-FFF2-40B4-BE49-F238E27FC236}">
                <a16:creationId xmlns:a16="http://schemas.microsoft.com/office/drawing/2014/main" id="{F47FC6C8-D2E3-414C-B008-E3F68539F810}"/>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636920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E290C-AA77-4FE8-BB0D-E247CA8258DC}"/>
              </a:ext>
            </a:extLst>
          </p:cNvPr>
          <p:cNvSpPr>
            <a:spLocks noGrp="1"/>
          </p:cNvSpPr>
          <p:nvPr>
            <p:ph type="title"/>
          </p:nvPr>
        </p:nvSpPr>
        <p:spPr/>
        <p:txBody>
          <a:bodyPr/>
          <a:lstStyle/>
          <a:p>
            <a:r>
              <a:rPr lang="en-US"/>
              <a:t>Facebook Own Posts Table | BMW Welt - 2 of 26</a:t>
            </a:r>
          </a:p>
        </p:txBody>
      </p:sp>
      <p:graphicFrame>
        <p:nvGraphicFramePr>
          <p:cNvPr id="5" name="Table Placeholder 4">
            <a:extLst>
              <a:ext uri="{FF2B5EF4-FFF2-40B4-BE49-F238E27FC236}">
                <a16:creationId xmlns:a16="http://schemas.microsoft.com/office/drawing/2014/main" id="{A8409315-A11F-4467-8F11-DF0E96751826}"/>
              </a:ext>
            </a:extLst>
          </p:cNvPr>
          <p:cNvGraphicFramePr>
            <a:graphicFrameLocks noGrp="1"/>
          </p:cNvGraphicFramePr>
          <p:nvPr>
            <p:ph type="tbl" sz="quarter" idx="13"/>
            <p:extLst>
              <p:ext uri="{D42A27DB-BD31-4B8C-83A1-F6EECF244321}">
                <p14:modId xmlns:p14="http://schemas.microsoft.com/office/powerpoint/2010/main" val="2207577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750873"/>
                    </a:ext>
                  </a:extLst>
                </a:gridCol>
                <a:gridCol w="822960">
                  <a:extLst>
                    <a:ext uri="{9D8B030D-6E8A-4147-A177-3AD203B41FA5}">
                      <a16:colId xmlns:a16="http://schemas.microsoft.com/office/drawing/2014/main" val="3827718092"/>
                    </a:ext>
                  </a:extLst>
                </a:gridCol>
                <a:gridCol w="329184">
                  <a:extLst>
                    <a:ext uri="{9D8B030D-6E8A-4147-A177-3AD203B41FA5}">
                      <a16:colId xmlns:a16="http://schemas.microsoft.com/office/drawing/2014/main" val="2156000698"/>
                    </a:ext>
                  </a:extLst>
                </a:gridCol>
                <a:gridCol w="208280">
                  <a:extLst>
                    <a:ext uri="{9D8B030D-6E8A-4147-A177-3AD203B41FA5}">
                      <a16:colId xmlns:a16="http://schemas.microsoft.com/office/drawing/2014/main" val="4137693561"/>
                    </a:ext>
                  </a:extLst>
                </a:gridCol>
                <a:gridCol w="208280">
                  <a:extLst>
                    <a:ext uri="{9D8B030D-6E8A-4147-A177-3AD203B41FA5}">
                      <a16:colId xmlns:a16="http://schemas.microsoft.com/office/drawing/2014/main" val="1808191393"/>
                    </a:ext>
                  </a:extLst>
                </a:gridCol>
                <a:gridCol w="208280">
                  <a:extLst>
                    <a:ext uri="{9D8B030D-6E8A-4147-A177-3AD203B41FA5}">
                      <a16:colId xmlns:a16="http://schemas.microsoft.com/office/drawing/2014/main" val="3848783258"/>
                    </a:ext>
                  </a:extLst>
                </a:gridCol>
                <a:gridCol w="208280">
                  <a:extLst>
                    <a:ext uri="{9D8B030D-6E8A-4147-A177-3AD203B41FA5}">
                      <a16:colId xmlns:a16="http://schemas.microsoft.com/office/drawing/2014/main" val="2321957296"/>
                    </a:ext>
                  </a:extLst>
                </a:gridCol>
                <a:gridCol w="208280">
                  <a:extLst>
                    <a:ext uri="{9D8B030D-6E8A-4147-A177-3AD203B41FA5}">
                      <a16:colId xmlns:a16="http://schemas.microsoft.com/office/drawing/2014/main" val="1016951747"/>
                    </a:ext>
                  </a:extLst>
                </a:gridCol>
                <a:gridCol w="208280">
                  <a:extLst>
                    <a:ext uri="{9D8B030D-6E8A-4147-A177-3AD203B41FA5}">
                      <a16:colId xmlns:a16="http://schemas.microsoft.com/office/drawing/2014/main" val="3994666361"/>
                    </a:ext>
                  </a:extLst>
                </a:gridCol>
                <a:gridCol w="208280">
                  <a:extLst>
                    <a:ext uri="{9D8B030D-6E8A-4147-A177-3AD203B41FA5}">
                      <a16:colId xmlns:a16="http://schemas.microsoft.com/office/drawing/2014/main" val="2417184259"/>
                    </a:ext>
                  </a:extLst>
                </a:gridCol>
                <a:gridCol w="208280">
                  <a:extLst>
                    <a:ext uri="{9D8B030D-6E8A-4147-A177-3AD203B41FA5}">
                      <a16:colId xmlns:a16="http://schemas.microsoft.com/office/drawing/2014/main" val="3862165392"/>
                    </a:ext>
                  </a:extLst>
                </a:gridCol>
                <a:gridCol w="208280">
                  <a:extLst>
                    <a:ext uri="{9D8B030D-6E8A-4147-A177-3AD203B41FA5}">
                      <a16:colId xmlns:a16="http://schemas.microsoft.com/office/drawing/2014/main" val="67409184"/>
                    </a:ext>
                  </a:extLst>
                </a:gridCol>
                <a:gridCol w="208280">
                  <a:extLst>
                    <a:ext uri="{9D8B030D-6E8A-4147-A177-3AD203B41FA5}">
                      <a16:colId xmlns:a16="http://schemas.microsoft.com/office/drawing/2014/main" val="3567308278"/>
                    </a:ext>
                  </a:extLst>
                </a:gridCol>
                <a:gridCol w="208280">
                  <a:extLst>
                    <a:ext uri="{9D8B030D-6E8A-4147-A177-3AD203B41FA5}">
                      <a16:colId xmlns:a16="http://schemas.microsoft.com/office/drawing/2014/main" val="3298303813"/>
                    </a:ext>
                  </a:extLst>
                </a:gridCol>
                <a:gridCol w="208280">
                  <a:extLst>
                    <a:ext uri="{9D8B030D-6E8A-4147-A177-3AD203B41FA5}">
                      <a16:colId xmlns:a16="http://schemas.microsoft.com/office/drawing/2014/main" val="3022569254"/>
                    </a:ext>
                  </a:extLst>
                </a:gridCol>
                <a:gridCol w="208280">
                  <a:extLst>
                    <a:ext uri="{9D8B030D-6E8A-4147-A177-3AD203B41FA5}">
                      <a16:colId xmlns:a16="http://schemas.microsoft.com/office/drawing/2014/main" val="3481680823"/>
                    </a:ext>
                  </a:extLst>
                </a:gridCol>
                <a:gridCol w="208280">
                  <a:extLst>
                    <a:ext uri="{9D8B030D-6E8A-4147-A177-3AD203B41FA5}">
                      <a16:colId xmlns:a16="http://schemas.microsoft.com/office/drawing/2014/main" val="3110152086"/>
                    </a:ext>
                  </a:extLst>
                </a:gridCol>
                <a:gridCol w="208280">
                  <a:extLst>
                    <a:ext uri="{9D8B030D-6E8A-4147-A177-3AD203B41FA5}">
                      <a16:colId xmlns:a16="http://schemas.microsoft.com/office/drawing/2014/main" val="354949503"/>
                    </a:ext>
                  </a:extLst>
                </a:gridCol>
                <a:gridCol w="208280">
                  <a:extLst>
                    <a:ext uri="{9D8B030D-6E8A-4147-A177-3AD203B41FA5}">
                      <a16:colId xmlns:a16="http://schemas.microsoft.com/office/drawing/2014/main" val="2738161251"/>
                    </a:ext>
                  </a:extLst>
                </a:gridCol>
                <a:gridCol w="208280">
                  <a:extLst>
                    <a:ext uri="{9D8B030D-6E8A-4147-A177-3AD203B41FA5}">
                      <a16:colId xmlns:a16="http://schemas.microsoft.com/office/drawing/2014/main" val="2716828288"/>
                    </a:ext>
                  </a:extLst>
                </a:gridCol>
                <a:gridCol w="208280">
                  <a:extLst>
                    <a:ext uri="{9D8B030D-6E8A-4147-A177-3AD203B41FA5}">
                      <a16:colId xmlns:a16="http://schemas.microsoft.com/office/drawing/2014/main" val="4052461438"/>
                    </a:ext>
                  </a:extLst>
                </a:gridCol>
                <a:gridCol w="208280">
                  <a:extLst>
                    <a:ext uri="{9D8B030D-6E8A-4147-A177-3AD203B41FA5}">
                      <a16:colId xmlns:a16="http://schemas.microsoft.com/office/drawing/2014/main" val="3906702209"/>
                    </a:ext>
                  </a:extLst>
                </a:gridCol>
                <a:gridCol w="208280">
                  <a:extLst>
                    <a:ext uri="{9D8B030D-6E8A-4147-A177-3AD203B41FA5}">
                      <a16:colId xmlns:a16="http://schemas.microsoft.com/office/drawing/2014/main" val="1202374375"/>
                    </a:ext>
                  </a:extLst>
                </a:gridCol>
                <a:gridCol w="208280">
                  <a:extLst>
                    <a:ext uri="{9D8B030D-6E8A-4147-A177-3AD203B41FA5}">
                      <a16:colId xmlns:a16="http://schemas.microsoft.com/office/drawing/2014/main" val="935997906"/>
                    </a:ext>
                  </a:extLst>
                </a:gridCol>
                <a:gridCol w="208280">
                  <a:extLst>
                    <a:ext uri="{9D8B030D-6E8A-4147-A177-3AD203B41FA5}">
                      <a16:colId xmlns:a16="http://schemas.microsoft.com/office/drawing/2014/main" val="3029413261"/>
                    </a:ext>
                  </a:extLst>
                </a:gridCol>
                <a:gridCol w="208280">
                  <a:extLst>
                    <a:ext uri="{9D8B030D-6E8A-4147-A177-3AD203B41FA5}">
                      <a16:colId xmlns:a16="http://schemas.microsoft.com/office/drawing/2014/main" val="3469862150"/>
                    </a:ext>
                  </a:extLst>
                </a:gridCol>
                <a:gridCol w="208280">
                  <a:extLst>
                    <a:ext uri="{9D8B030D-6E8A-4147-A177-3AD203B41FA5}">
                      <a16:colId xmlns:a16="http://schemas.microsoft.com/office/drawing/2014/main" val="39424005"/>
                    </a:ext>
                  </a:extLst>
                </a:gridCol>
                <a:gridCol w="208280">
                  <a:extLst>
                    <a:ext uri="{9D8B030D-6E8A-4147-A177-3AD203B41FA5}">
                      <a16:colId xmlns:a16="http://schemas.microsoft.com/office/drawing/2014/main" val="3542551370"/>
                    </a:ext>
                  </a:extLst>
                </a:gridCol>
                <a:gridCol w="208280">
                  <a:extLst>
                    <a:ext uri="{9D8B030D-6E8A-4147-A177-3AD203B41FA5}">
                      <a16:colId xmlns:a16="http://schemas.microsoft.com/office/drawing/2014/main" val="898537908"/>
                    </a:ext>
                  </a:extLst>
                </a:gridCol>
                <a:gridCol w="208280">
                  <a:extLst>
                    <a:ext uri="{9D8B030D-6E8A-4147-A177-3AD203B41FA5}">
                      <a16:colId xmlns:a16="http://schemas.microsoft.com/office/drawing/2014/main" val="370674459"/>
                    </a:ext>
                  </a:extLst>
                </a:gridCol>
                <a:gridCol w="208280">
                  <a:extLst>
                    <a:ext uri="{9D8B030D-6E8A-4147-A177-3AD203B41FA5}">
                      <a16:colId xmlns:a16="http://schemas.microsoft.com/office/drawing/2014/main" val="277075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79176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- 2020-09-14 15:00:00</a:t>
                      </a:r>
                      <a:r>
                        <a:rPr kumimoji="0" lang="en-US" sz="1000" b="0" i="0" u="none" strike="noStrike" kern="1200" cap="none" spc="0" normalizeH="0" baseline="0" noProof="0">
                          <a:ln>
                            <a:noFill/>
                          </a:ln>
                          <a:solidFill>
                            <a:prstClr val="black"/>
                          </a:solidFill>
                          <a:effectLst/>
                          <a:uLnTx/>
                          <a:uFillTx/>
                          <a:latin typeface="+mn-lt"/>
                          <a:ea typeface="+mn-ea"/>
                          <a:cs typeface="+mn-cs"/>
                        </a:rPr>
                        <a:t>
 From September 21st onwards we can finally welcome you back for lunch at Bavarie at BMW Welt. The finest cuisine prepared from regional products with an exquisite touch from the French brasserie awaits you.
Visit our restaurant and enjoy your food in an elegant ambience or be part of our open kitchen experience. #Bavarie #BMWWelt
For further information: bmw-welt.com/en/experience/popups/gastronomie_bmw_welt/bavarie.html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https://scontent-dfw5-2.xx.fbcdn.net/v/t1.0-9/s720x720/119445880_3561389570579815_6025695443264857485_o.jpg?_nc_cat=107&amp;_nc_sid=2d5d41&amp;_nc_ohc=shLIpYrLnwsAX98rzfR&amp;_nc_ht=scontent-dfw5-2.xx&amp;tp=7&amp;oh=5cc25300613cc6eff381d54d84b8bfed&amp;oe=5F846DB4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09542792"/>
                  </a:ext>
                </a:extLst>
              </a:tr>
            </a:tbl>
          </a:graphicData>
        </a:graphic>
      </p:graphicFrame>
      <p:sp>
        <p:nvSpPr>
          <p:cNvPr id="4" name="Text Placeholder 3">
            <a:extLst>
              <a:ext uri="{FF2B5EF4-FFF2-40B4-BE49-F238E27FC236}">
                <a16:creationId xmlns:a16="http://schemas.microsoft.com/office/drawing/2014/main" id="{61D9E821-AFB2-4EA4-9351-FC802C36A14C}"/>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221069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544E5-9E19-400B-8498-9427D1015DF9}"/>
              </a:ext>
            </a:extLst>
          </p:cNvPr>
          <p:cNvSpPr>
            <a:spLocks noGrp="1"/>
          </p:cNvSpPr>
          <p:nvPr>
            <p:ph type="title"/>
          </p:nvPr>
        </p:nvSpPr>
        <p:spPr/>
        <p:txBody>
          <a:bodyPr/>
          <a:lstStyle/>
          <a:p>
            <a:r>
              <a:rPr lang="en-US"/>
              <a:t>Facebook Own Posts Table | BMW Welt - 3 of 26</a:t>
            </a:r>
          </a:p>
        </p:txBody>
      </p:sp>
      <p:graphicFrame>
        <p:nvGraphicFramePr>
          <p:cNvPr id="5" name="Table Placeholder 4">
            <a:extLst>
              <a:ext uri="{FF2B5EF4-FFF2-40B4-BE49-F238E27FC236}">
                <a16:creationId xmlns:a16="http://schemas.microsoft.com/office/drawing/2014/main" id="{1115B628-ABC7-4BE0-BF69-E2F45A3CF04B}"/>
              </a:ext>
            </a:extLst>
          </p:cNvPr>
          <p:cNvGraphicFramePr>
            <a:graphicFrameLocks noGrp="1"/>
          </p:cNvGraphicFramePr>
          <p:nvPr>
            <p:ph type="tbl" sz="quarter" idx="13"/>
            <p:extLst>
              <p:ext uri="{D42A27DB-BD31-4B8C-83A1-F6EECF244321}">
                <p14:modId xmlns:p14="http://schemas.microsoft.com/office/powerpoint/2010/main" val="2516270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9989082"/>
                    </a:ext>
                  </a:extLst>
                </a:gridCol>
                <a:gridCol w="822960">
                  <a:extLst>
                    <a:ext uri="{9D8B030D-6E8A-4147-A177-3AD203B41FA5}">
                      <a16:colId xmlns:a16="http://schemas.microsoft.com/office/drawing/2014/main" val="98194152"/>
                    </a:ext>
                  </a:extLst>
                </a:gridCol>
                <a:gridCol w="329184">
                  <a:extLst>
                    <a:ext uri="{9D8B030D-6E8A-4147-A177-3AD203B41FA5}">
                      <a16:colId xmlns:a16="http://schemas.microsoft.com/office/drawing/2014/main" val="4068770971"/>
                    </a:ext>
                  </a:extLst>
                </a:gridCol>
                <a:gridCol w="208280">
                  <a:extLst>
                    <a:ext uri="{9D8B030D-6E8A-4147-A177-3AD203B41FA5}">
                      <a16:colId xmlns:a16="http://schemas.microsoft.com/office/drawing/2014/main" val="3376216884"/>
                    </a:ext>
                  </a:extLst>
                </a:gridCol>
                <a:gridCol w="208280">
                  <a:extLst>
                    <a:ext uri="{9D8B030D-6E8A-4147-A177-3AD203B41FA5}">
                      <a16:colId xmlns:a16="http://schemas.microsoft.com/office/drawing/2014/main" val="1290441610"/>
                    </a:ext>
                  </a:extLst>
                </a:gridCol>
                <a:gridCol w="208280">
                  <a:extLst>
                    <a:ext uri="{9D8B030D-6E8A-4147-A177-3AD203B41FA5}">
                      <a16:colId xmlns:a16="http://schemas.microsoft.com/office/drawing/2014/main" val="763630566"/>
                    </a:ext>
                  </a:extLst>
                </a:gridCol>
                <a:gridCol w="208280">
                  <a:extLst>
                    <a:ext uri="{9D8B030D-6E8A-4147-A177-3AD203B41FA5}">
                      <a16:colId xmlns:a16="http://schemas.microsoft.com/office/drawing/2014/main" val="1021821870"/>
                    </a:ext>
                  </a:extLst>
                </a:gridCol>
                <a:gridCol w="208280">
                  <a:extLst>
                    <a:ext uri="{9D8B030D-6E8A-4147-A177-3AD203B41FA5}">
                      <a16:colId xmlns:a16="http://schemas.microsoft.com/office/drawing/2014/main" val="454469675"/>
                    </a:ext>
                  </a:extLst>
                </a:gridCol>
                <a:gridCol w="208280">
                  <a:extLst>
                    <a:ext uri="{9D8B030D-6E8A-4147-A177-3AD203B41FA5}">
                      <a16:colId xmlns:a16="http://schemas.microsoft.com/office/drawing/2014/main" val="3078199610"/>
                    </a:ext>
                  </a:extLst>
                </a:gridCol>
                <a:gridCol w="208280">
                  <a:extLst>
                    <a:ext uri="{9D8B030D-6E8A-4147-A177-3AD203B41FA5}">
                      <a16:colId xmlns:a16="http://schemas.microsoft.com/office/drawing/2014/main" val="1988980832"/>
                    </a:ext>
                  </a:extLst>
                </a:gridCol>
                <a:gridCol w="208280">
                  <a:extLst>
                    <a:ext uri="{9D8B030D-6E8A-4147-A177-3AD203B41FA5}">
                      <a16:colId xmlns:a16="http://schemas.microsoft.com/office/drawing/2014/main" val="1504823234"/>
                    </a:ext>
                  </a:extLst>
                </a:gridCol>
                <a:gridCol w="208280">
                  <a:extLst>
                    <a:ext uri="{9D8B030D-6E8A-4147-A177-3AD203B41FA5}">
                      <a16:colId xmlns:a16="http://schemas.microsoft.com/office/drawing/2014/main" val="380434203"/>
                    </a:ext>
                  </a:extLst>
                </a:gridCol>
                <a:gridCol w="208280">
                  <a:extLst>
                    <a:ext uri="{9D8B030D-6E8A-4147-A177-3AD203B41FA5}">
                      <a16:colId xmlns:a16="http://schemas.microsoft.com/office/drawing/2014/main" val="946190887"/>
                    </a:ext>
                  </a:extLst>
                </a:gridCol>
                <a:gridCol w="208280">
                  <a:extLst>
                    <a:ext uri="{9D8B030D-6E8A-4147-A177-3AD203B41FA5}">
                      <a16:colId xmlns:a16="http://schemas.microsoft.com/office/drawing/2014/main" val="2895283684"/>
                    </a:ext>
                  </a:extLst>
                </a:gridCol>
                <a:gridCol w="208280">
                  <a:extLst>
                    <a:ext uri="{9D8B030D-6E8A-4147-A177-3AD203B41FA5}">
                      <a16:colId xmlns:a16="http://schemas.microsoft.com/office/drawing/2014/main" val="43910106"/>
                    </a:ext>
                  </a:extLst>
                </a:gridCol>
                <a:gridCol w="208280">
                  <a:extLst>
                    <a:ext uri="{9D8B030D-6E8A-4147-A177-3AD203B41FA5}">
                      <a16:colId xmlns:a16="http://schemas.microsoft.com/office/drawing/2014/main" val="3778461333"/>
                    </a:ext>
                  </a:extLst>
                </a:gridCol>
                <a:gridCol w="208280">
                  <a:extLst>
                    <a:ext uri="{9D8B030D-6E8A-4147-A177-3AD203B41FA5}">
                      <a16:colId xmlns:a16="http://schemas.microsoft.com/office/drawing/2014/main" val="3809888034"/>
                    </a:ext>
                  </a:extLst>
                </a:gridCol>
                <a:gridCol w="208280">
                  <a:extLst>
                    <a:ext uri="{9D8B030D-6E8A-4147-A177-3AD203B41FA5}">
                      <a16:colId xmlns:a16="http://schemas.microsoft.com/office/drawing/2014/main" val="421023538"/>
                    </a:ext>
                  </a:extLst>
                </a:gridCol>
                <a:gridCol w="208280">
                  <a:extLst>
                    <a:ext uri="{9D8B030D-6E8A-4147-A177-3AD203B41FA5}">
                      <a16:colId xmlns:a16="http://schemas.microsoft.com/office/drawing/2014/main" val="2204701592"/>
                    </a:ext>
                  </a:extLst>
                </a:gridCol>
                <a:gridCol w="208280">
                  <a:extLst>
                    <a:ext uri="{9D8B030D-6E8A-4147-A177-3AD203B41FA5}">
                      <a16:colId xmlns:a16="http://schemas.microsoft.com/office/drawing/2014/main" val="1368116123"/>
                    </a:ext>
                  </a:extLst>
                </a:gridCol>
                <a:gridCol w="208280">
                  <a:extLst>
                    <a:ext uri="{9D8B030D-6E8A-4147-A177-3AD203B41FA5}">
                      <a16:colId xmlns:a16="http://schemas.microsoft.com/office/drawing/2014/main" val="3790504103"/>
                    </a:ext>
                  </a:extLst>
                </a:gridCol>
                <a:gridCol w="208280">
                  <a:extLst>
                    <a:ext uri="{9D8B030D-6E8A-4147-A177-3AD203B41FA5}">
                      <a16:colId xmlns:a16="http://schemas.microsoft.com/office/drawing/2014/main" val="2759066140"/>
                    </a:ext>
                  </a:extLst>
                </a:gridCol>
                <a:gridCol w="208280">
                  <a:extLst>
                    <a:ext uri="{9D8B030D-6E8A-4147-A177-3AD203B41FA5}">
                      <a16:colId xmlns:a16="http://schemas.microsoft.com/office/drawing/2014/main" val="729026405"/>
                    </a:ext>
                  </a:extLst>
                </a:gridCol>
                <a:gridCol w="208280">
                  <a:extLst>
                    <a:ext uri="{9D8B030D-6E8A-4147-A177-3AD203B41FA5}">
                      <a16:colId xmlns:a16="http://schemas.microsoft.com/office/drawing/2014/main" val="2082369022"/>
                    </a:ext>
                  </a:extLst>
                </a:gridCol>
                <a:gridCol w="208280">
                  <a:extLst>
                    <a:ext uri="{9D8B030D-6E8A-4147-A177-3AD203B41FA5}">
                      <a16:colId xmlns:a16="http://schemas.microsoft.com/office/drawing/2014/main" val="2279847886"/>
                    </a:ext>
                  </a:extLst>
                </a:gridCol>
                <a:gridCol w="208280">
                  <a:extLst>
                    <a:ext uri="{9D8B030D-6E8A-4147-A177-3AD203B41FA5}">
                      <a16:colId xmlns:a16="http://schemas.microsoft.com/office/drawing/2014/main" val="1240916700"/>
                    </a:ext>
                  </a:extLst>
                </a:gridCol>
                <a:gridCol w="208280">
                  <a:extLst>
                    <a:ext uri="{9D8B030D-6E8A-4147-A177-3AD203B41FA5}">
                      <a16:colId xmlns:a16="http://schemas.microsoft.com/office/drawing/2014/main" val="2087310173"/>
                    </a:ext>
                  </a:extLst>
                </a:gridCol>
                <a:gridCol w="208280">
                  <a:extLst>
                    <a:ext uri="{9D8B030D-6E8A-4147-A177-3AD203B41FA5}">
                      <a16:colId xmlns:a16="http://schemas.microsoft.com/office/drawing/2014/main" val="1326204357"/>
                    </a:ext>
                  </a:extLst>
                </a:gridCol>
                <a:gridCol w="208280">
                  <a:extLst>
                    <a:ext uri="{9D8B030D-6E8A-4147-A177-3AD203B41FA5}">
                      <a16:colId xmlns:a16="http://schemas.microsoft.com/office/drawing/2014/main" val="1620283314"/>
                    </a:ext>
                  </a:extLst>
                </a:gridCol>
                <a:gridCol w="208280">
                  <a:extLst>
                    <a:ext uri="{9D8B030D-6E8A-4147-A177-3AD203B41FA5}">
                      <a16:colId xmlns:a16="http://schemas.microsoft.com/office/drawing/2014/main" val="559888428"/>
                    </a:ext>
                  </a:extLst>
                </a:gridCol>
                <a:gridCol w="208280">
                  <a:extLst>
                    <a:ext uri="{9D8B030D-6E8A-4147-A177-3AD203B41FA5}">
                      <a16:colId xmlns:a16="http://schemas.microsoft.com/office/drawing/2014/main" val="3940083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08592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- 2020-09-13 11:00:00</a:t>
                      </a:r>
                      <a:r>
                        <a:rPr kumimoji="0" lang="en-US" sz="1000" b="0" i="0" u="none" strike="noStrike" kern="1200" cap="none" spc="0" normalizeH="0" baseline="0" noProof="0">
                          <a:ln>
                            <a:noFill/>
                          </a:ln>
                          <a:solidFill>
                            <a:prstClr val="black"/>
                          </a:solidFill>
                          <a:effectLst/>
                          <a:uLnTx/>
                          <a:uFillTx/>
                          <a:latin typeface="+mn-lt"/>
                          <a:ea typeface="+mn-ea"/>
                          <a:cs typeface="+mn-cs"/>
                        </a:rPr>
                        <a:t>
 Visit BMW Welt and experience more stunning bikes up close! Discover the new S 1000 XR which is marked by an unmistakeable front with sharp fairings and unique lighting system. The aggressive look reflects how much it has in common with the S 1000 RR.  BMW Motorrad #BMWMotorrad #BMWWelt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https://scontent-dfw5-1.xx.fbcdn.net/v/t1.0-9/s720x720/119213723_3557734190945353_2876410625318958101_o.jpg?_nc_cat=101&amp;_nc_sid=2d5d41&amp;_nc_ohc=S4qmELNJetoAX_rr-Rl&amp;_nc_ht=scontent-dfw5-1.xx&amp;tp=7&amp;oh=7c0672f3c18a8a0faf18a7513559ac8a&amp;oe=5F85D163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64889275"/>
                  </a:ext>
                </a:extLst>
              </a:tr>
            </a:tbl>
          </a:graphicData>
        </a:graphic>
      </p:graphicFrame>
      <p:sp>
        <p:nvSpPr>
          <p:cNvPr id="4" name="Text Placeholder 3">
            <a:extLst>
              <a:ext uri="{FF2B5EF4-FFF2-40B4-BE49-F238E27FC236}">
                <a16:creationId xmlns:a16="http://schemas.microsoft.com/office/drawing/2014/main" id="{1FF8ABC4-723A-4685-B2EA-6A3FE378AC86}"/>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1627814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9B2B0-3C55-4ECA-B2AB-F0DC8F9EC5F7}"/>
              </a:ext>
            </a:extLst>
          </p:cNvPr>
          <p:cNvSpPr>
            <a:spLocks noGrp="1"/>
          </p:cNvSpPr>
          <p:nvPr>
            <p:ph type="title"/>
          </p:nvPr>
        </p:nvSpPr>
        <p:spPr/>
        <p:txBody>
          <a:bodyPr/>
          <a:lstStyle/>
          <a:p>
            <a:r>
              <a:rPr lang="en-US"/>
              <a:t>Facebook Own Posts Table | BMW Welt - 4 of 26</a:t>
            </a:r>
          </a:p>
        </p:txBody>
      </p:sp>
      <p:graphicFrame>
        <p:nvGraphicFramePr>
          <p:cNvPr id="5" name="Table Placeholder 4">
            <a:extLst>
              <a:ext uri="{FF2B5EF4-FFF2-40B4-BE49-F238E27FC236}">
                <a16:creationId xmlns:a16="http://schemas.microsoft.com/office/drawing/2014/main" id="{E15D803F-C783-4B64-9C22-8CD1D395A1EB}"/>
              </a:ext>
            </a:extLst>
          </p:cNvPr>
          <p:cNvGraphicFramePr>
            <a:graphicFrameLocks noGrp="1"/>
          </p:cNvGraphicFramePr>
          <p:nvPr>
            <p:ph type="tbl" sz="quarter" idx="13"/>
            <p:extLst>
              <p:ext uri="{D42A27DB-BD31-4B8C-83A1-F6EECF244321}">
                <p14:modId xmlns:p14="http://schemas.microsoft.com/office/powerpoint/2010/main" val="931411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40284394"/>
                    </a:ext>
                  </a:extLst>
                </a:gridCol>
                <a:gridCol w="822960">
                  <a:extLst>
                    <a:ext uri="{9D8B030D-6E8A-4147-A177-3AD203B41FA5}">
                      <a16:colId xmlns:a16="http://schemas.microsoft.com/office/drawing/2014/main" val="2777975820"/>
                    </a:ext>
                  </a:extLst>
                </a:gridCol>
                <a:gridCol w="329184">
                  <a:extLst>
                    <a:ext uri="{9D8B030D-6E8A-4147-A177-3AD203B41FA5}">
                      <a16:colId xmlns:a16="http://schemas.microsoft.com/office/drawing/2014/main" val="415211937"/>
                    </a:ext>
                  </a:extLst>
                </a:gridCol>
                <a:gridCol w="208280">
                  <a:extLst>
                    <a:ext uri="{9D8B030D-6E8A-4147-A177-3AD203B41FA5}">
                      <a16:colId xmlns:a16="http://schemas.microsoft.com/office/drawing/2014/main" val="3353647611"/>
                    </a:ext>
                  </a:extLst>
                </a:gridCol>
                <a:gridCol w="208280">
                  <a:extLst>
                    <a:ext uri="{9D8B030D-6E8A-4147-A177-3AD203B41FA5}">
                      <a16:colId xmlns:a16="http://schemas.microsoft.com/office/drawing/2014/main" val="2032352533"/>
                    </a:ext>
                  </a:extLst>
                </a:gridCol>
                <a:gridCol w="208280">
                  <a:extLst>
                    <a:ext uri="{9D8B030D-6E8A-4147-A177-3AD203B41FA5}">
                      <a16:colId xmlns:a16="http://schemas.microsoft.com/office/drawing/2014/main" val="1503170118"/>
                    </a:ext>
                  </a:extLst>
                </a:gridCol>
                <a:gridCol w="208280">
                  <a:extLst>
                    <a:ext uri="{9D8B030D-6E8A-4147-A177-3AD203B41FA5}">
                      <a16:colId xmlns:a16="http://schemas.microsoft.com/office/drawing/2014/main" val="212273428"/>
                    </a:ext>
                  </a:extLst>
                </a:gridCol>
                <a:gridCol w="208280">
                  <a:extLst>
                    <a:ext uri="{9D8B030D-6E8A-4147-A177-3AD203B41FA5}">
                      <a16:colId xmlns:a16="http://schemas.microsoft.com/office/drawing/2014/main" val="2765860727"/>
                    </a:ext>
                  </a:extLst>
                </a:gridCol>
                <a:gridCol w="208280">
                  <a:extLst>
                    <a:ext uri="{9D8B030D-6E8A-4147-A177-3AD203B41FA5}">
                      <a16:colId xmlns:a16="http://schemas.microsoft.com/office/drawing/2014/main" val="1419262776"/>
                    </a:ext>
                  </a:extLst>
                </a:gridCol>
                <a:gridCol w="208280">
                  <a:extLst>
                    <a:ext uri="{9D8B030D-6E8A-4147-A177-3AD203B41FA5}">
                      <a16:colId xmlns:a16="http://schemas.microsoft.com/office/drawing/2014/main" val="2019554523"/>
                    </a:ext>
                  </a:extLst>
                </a:gridCol>
                <a:gridCol w="208280">
                  <a:extLst>
                    <a:ext uri="{9D8B030D-6E8A-4147-A177-3AD203B41FA5}">
                      <a16:colId xmlns:a16="http://schemas.microsoft.com/office/drawing/2014/main" val="2894418366"/>
                    </a:ext>
                  </a:extLst>
                </a:gridCol>
                <a:gridCol w="208280">
                  <a:extLst>
                    <a:ext uri="{9D8B030D-6E8A-4147-A177-3AD203B41FA5}">
                      <a16:colId xmlns:a16="http://schemas.microsoft.com/office/drawing/2014/main" val="4244063293"/>
                    </a:ext>
                  </a:extLst>
                </a:gridCol>
                <a:gridCol w="208280">
                  <a:extLst>
                    <a:ext uri="{9D8B030D-6E8A-4147-A177-3AD203B41FA5}">
                      <a16:colId xmlns:a16="http://schemas.microsoft.com/office/drawing/2014/main" val="1712584414"/>
                    </a:ext>
                  </a:extLst>
                </a:gridCol>
                <a:gridCol w="208280">
                  <a:extLst>
                    <a:ext uri="{9D8B030D-6E8A-4147-A177-3AD203B41FA5}">
                      <a16:colId xmlns:a16="http://schemas.microsoft.com/office/drawing/2014/main" val="2272321393"/>
                    </a:ext>
                  </a:extLst>
                </a:gridCol>
                <a:gridCol w="208280">
                  <a:extLst>
                    <a:ext uri="{9D8B030D-6E8A-4147-A177-3AD203B41FA5}">
                      <a16:colId xmlns:a16="http://schemas.microsoft.com/office/drawing/2014/main" val="3417983131"/>
                    </a:ext>
                  </a:extLst>
                </a:gridCol>
                <a:gridCol w="208280">
                  <a:extLst>
                    <a:ext uri="{9D8B030D-6E8A-4147-A177-3AD203B41FA5}">
                      <a16:colId xmlns:a16="http://schemas.microsoft.com/office/drawing/2014/main" val="2334773027"/>
                    </a:ext>
                  </a:extLst>
                </a:gridCol>
                <a:gridCol w="208280">
                  <a:extLst>
                    <a:ext uri="{9D8B030D-6E8A-4147-A177-3AD203B41FA5}">
                      <a16:colId xmlns:a16="http://schemas.microsoft.com/office/drawing/2014/main" val="3198006257"/>
                    </a:ext>
                  </a:extLst>
                </a:gridCol>
                <a:gridCol w="208280">
                  <a:extLst>
                    <a:ext uri="{9D8B030D-6E8A-4147-A177-3AD203B41FA5}">
                      <a16:colId xmlns:a16="http://schemas.microsoft.com/office/drawing/2014/main" val="1464623071"/>
                    </a:ext>
                  </a:extLst>
                </a:gridCol>
                <a:gridCol w="208280">
                  <a:extLst>
                    <a:ext uri="{9D8B030D-6E8A-4147-A177-3AD203B41FA5}">
                      <a16:colId xmlns:a16="http://schemas.microsoft.com/office/drawing/2014/main" val="387036272"/>
                    </a:ext>
                  </a:extLst>
                </a:gridCol>
                <a:gridCol w="208280">
                  <a:extLst>
                    <a:ext uri="{9D8B030D-6E8A-4147-A177-3AD203B41FA5}">
                      <a16:colId xmlns:a16="http://schemas.microsoft.com/office/drawing/2014/main" val="3644148315"/>
                    </a:ext>
                  </a:extLst>
                </a:gridCol>
                <a:gridCol w="208280">
                  <a:extLst>
                    <a:ext uri="{9D8B030D-6E8A-4147-A177-3AD203B41FA5}">
                      <a16:colId xmlns:a16="http://schemas.microsoft.com/office/drawing/2014/main" val="2257167318"/>
                    </a:ext>
                  </a:extLst>
                </a:gridCol>
                <a:gridCol w="208280">
                  <a:extLst>
                    <a:ext uri="{9D8B030D-6E8A-4147-A177-3AD203B41FA5}">
                      <a16:colId xmlns:a16="http://schemas.microsoft.com/office/drawing/2014/main" val="433990965"/>
                    </a:ext>
                  </a:extLst>
                </a:gridCol>
                <a:gridCol w="208280">
                  <a:extLst>
                    <a:ext uri="{9D8B030D-6E8A-4147-A177-3AD203B41FA5}">
                      <a16:colId xmlns:a16="http://schemas.microsoft.com/office/drawing/2014/main" val="3837279155"/>
                    </a:ext>
                  </a:extLst>
                </a:gridCol>
                <a:gridCol w="208280">
                  <a:extLst>
                    <a:ext uri="{9D8B030D-6E8A-4147-A177-3AD203B41FA5}">
                      <a16:colId xmlns:a16="http://schemas.microsoft.com/office/drawing/2014/main" val="3176098192"/>
                    </a:ext>
                  </a:extLst>
                </a:gridCol>
                <a:gridCol w="208280">
                  <a:extLst>
                    <a:ext uri="{9D8B030D-6E8A-4147-A177-3AD203B41FA5}">
                      <a16:colId xmlns:a16="http://schemas.microsoft.com/office/drawing/2014/main" val="946668253"/>
                    </a:ext>
                  </a:extLst>
                </a:gridCol>
                <a:gridCol w="208280">
                  <a:extLst>
                    <a:ext uri="{9D8B030D-6E8A-4147-A177-3AD203B41FA5}">
                      <a16:colId xmlns:a16="http://schemas.microsoft.com/office/drawing/2014/main" val="3185686307"/>
                    </a:ext>
                  </a:extLst>
                </a:gridCol>
                <a:gridCol w="208280">
                  <a:extLst>
                    <a:ext uri="{9D8B030D-6E8A-4147-A177-3AD203B41FA5}">
                      <a16:colId xmlns:a16="http://schemas.microsoft.com/office/drawing/2014/main" val="3267965641"/>
                    </a:ext>
                  </a:extLst>
                </a:gridCol>
                <a:gridCol w="208280">
                  <a:extLst>
                    <a:ext uri="{9D8B030D-6E8A-4147-A177-3AD203B41FA5}">
                      <a16:colId xmlns:a16="http://schemas.microsoft.com/office/drawing/2014/main" val="840089576"/>
                    </a:ext>
                  </a:extLst>
                </a:gridCol>
                <a:gridCol w="208280">
                  <a:extLst>
                    <a:ext uri="{9D8B030D-6E8A-4147-A177-3AD203B41FA5}">
                      <a16:colId xmlns:a16="http://schemas.microsoft.com/office/drawing/2014/main" val="3545552901"/>
                    </a:ext>
                  </a:extLst>
                </a:gridCol>
                <a:gridCol w="208280">
                  <a:extLst>
                    <a:ext uri="{9D8B030D-6E8A-4147-A177-3AD203B41FA5}">
                      <a16:colId xmlns:a16="http://schemas.microsoft.com/office/drawing/2014/main" val="640709173"/>
                    </a:ext>
                  </a:extLst>
                </a:gridCol>
                <a:gridCol w="208280">
                  <a:extLst>
                    <a:ext uri="{9D8B030D-6E8A-4147-A177-3AD203B41FA5}">
                      <a16:colId xmlns:a16="http://schemas.microsoft.com/office/drawing/2014/main" val="2591428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53177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- 2020-09-11 15:00:00</a:t>
                      </a:r>
                      <a:r>
                        <a:rPr kumimoji="0" lang="en-US" sz="1000" b="0" i="0" u="none" strike="noStrike" kern="1200" cap="none" spc="0" normalizeH="0" baseline="0" noProof="0">
                          <a:ln>
                            <a:noFill/>
                          </a:ln>
                          <a:solidFill>
                            <a:prstClr val="black"/>
                          </a:solidFill>
                          <a:effectLst/>
                          <a:uLnTx/>
                          <a:uFillTx/>
                          <a:latin typeface="+mn-lt"/>
                          <a:ea typeface="+mn-ea"/>
                          <a:cs typeface="+mn-cs"/>
                        </a:rPr>
                        <a:t>
 As automotive photographer like Barry Sweeney, unique automobiles are a dream to capture! The tower of special BMW vehicles at BMW Museum is one of this. Perfect shot Barry! #BMWMuseum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https://scontent-dfw5-1.xx.fbcdn.net/v/t1.0-9/s720x720/119111933_3551992751519497_6292502796275714004_o.jpg?_nc_cat=110&amp;_nc_sid=2d5d41&amp;_nc_ohc=zcs5MBWOSqIAX-TV--m&amp;_nc_ht=scontent-dfw5-1.xx&amp;tp=7&amp;oh=10f0fb7c13e8b25338818ad356c77985&amp;oe=5F877B55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79435205"/>
                  </a:ext>
                </a:extLst>
              </a:tr>
            </a:tbl>
          </a:graphicData>
        </a:graphic>
      </p:graphicFrame>
      <p:sp>
        <p:nvSpPr>
          <p:cNvPr id="4" name="Text Placeholder 3">
            <a:extLst>
              <a:ext uri="{FF2B5EF4-FFF2-40B4-BE49-F238E27FC236}">
                <a16:creationId xmlns:a16="http://schemas.microsoft.com/office/drawing/2014/main" id="{144580AC-E5F1-4396-BDB3-F8184FF3CDAC}"/>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2654183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EE14B-34A6-40DB-AC7D-776616944AF1}"/>
              </a:ext>
            </a:extLst>
          </p:cNvPr>
          <p:cNvSpPr>
            <a:spLocks noGrp="1"/>
          </p:cNvSpPr>
          <p:nvPr>
            <p:ph type="title"/>
          </p:nvPr>
        </p:nvSpPr>
        <p:spPr/>
        <p:txBody>
          <a:bodyPr/>
          <a:lstStyle/>
          <a:p>
            <a:r>
              <a:rPr lang="en-US"/>
              <a:t>Facebook Own Posts Table | BMW Welt - 5 of 26</a:t>
            </a:r>
          </a:p>
        </p:txBody>
      </p:sp>
      <p:graphicFrame>
        <p:nvGraphicFramePr>
          <p:cNvPr id="5" name="Table Placeholder 4">
            <a:extLst>
              <a:ext uri="{FF2B5EF4-FFF2-40B4-BE49-F238E27FC236}">
                <a16:creationId xmlns:a16="http://schemas.microsoft.com/office/drawing/2014/main" id="{6E84B5D5-201B-4E65-9D20-F6FE800827A1}"/>
              </a:ext>
            </a:extLst>
          </p:cNvPr>
          <p:cNvGraphicFramePr>
            <a:graphicFrameLocks noGrp="1"/>
          </p:cNvGraphicFramePr>
          <p:nvPr>
            <p:ph type="tbl" sz="quarter" idx="13"/>
            <p:extLst>
              <p:ext uri="{D42A27DB-BD31-4B8C-83A1-F6EECF244321}">
                <p14:modId xmlns:p14="http://schemas.microsoft.com/office/powerpoint/2010/main" val="3607729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757075038"/>
                    </a:ext>
                  </a:extLst>
                </a:gridCol>
                <a:gridCol w="822960">
                  <a:extLst>
                    <a:ext uri="{9D8B030D-6E8A-4147-A177-3AD203B41FA5}">
                      <a16:colId xmlns:a16="http://schemas.microsoft.com/office/drawing/2014/main" val="165454821"/>
                    </a:ext>
                  </a:extLst>
                </a:gridCol>
                <a:gridCol w="329184">
                  <a:extLst>
                    <a:ext uri="{9D8B030D-6E8A-4147-A177-3AD203B41FA5}">
                      <a16:colId xmlns:a16="http://schemas.microsoft.com/office/drawing/2014/main" val="2909317067"/>
                    </a:ext>
                  </a:extLst>
                </a:gridCol>
                <a:gridCol w="208280">
                  <a:extLst>
                    <a:ext uri="{9D8B030D-6E8A-4147-A177-3AD203B41FA5}">
                      <a16:colId xmlns:a16="http://schemas.microsoft.com/office/drawing/2014/main" val="2774283903"/>
                    </a:ext>
                  </a:extLst>
                </a:gridCol>
                <a:gridCol w="208280">
                  <a:extLst>
                    <a:ext uri="{9D8B030D-6E8A-4147-A177-3AD203B41FA5}">
                      <a16:colId xmlns:a16="http://schemas.microsoft.com/office/drawing/2014/main" val="4127498059"/>
                    </a:ext>
                  </a:extLst>
                </a:gridCol>
                <a:gridCol w="208280">
                  <a:extLst>
                    <a:ext uri="{9D8B030D-6E8A-4147-A177-3AD203B41FA5}">
                      <a16:colId xmlns:a16="http://schemas.microsoft.com/office/drawing/2014/main" val="990104812"/>
                    </a:ext>
                  </a:extLst>
                </a:gridCol>
                <a:gridCol w="208280">
                  <a:extLst>
                    <a:ext uri="{9D8B030D-6E8A-4147-A177-3AD203B41FA5}">
                      <a16:colId xmlns:a16="http://schemas.microsoft.com/office/drawing/2014/main" val="1184188360"/>
                    </a:ext>
                  </a:extLst>
                </a:gridCol>
                <a:gridCol w="208280">
                  <a:extLst>
                    <a:ext uri="{9D8B030D-6E8A-4147-A177-3AD203B41FA5}">
                      <a16:colId xmlns:a16="http://schemas.microsoft.com/office/drawing/2014/main" val="551274057"/>
                    </a:ext>
                  </a:extLst>
                </a:gridCol>
                <a:gridCol w="208280">
                  <a:extLst>
                    <a:ext uri="{9D8B030D-6E8A-4147-A177-3AD203B41FA5}">
                      <a16:colId xmlns:a16="http://schemas.microsoft.com/office/drawing/2014/main" val="2446040559"/>
                    </a:ext>
                  </a:extLst>
                </a:gridCol>
                <a:gridCol w="208280">
                  <a:extLst>
                    <a:ext uri="{9D8B030D-6E8A-4147-A177-3AD203B41FA5}">
                      <a16:colId xmlns:a16="http://schemas.microsoft.com/office/drawing/2014/main" val="3767038143"/>
                    </a:ext>
                  </a:extLst>
                </a:gridCol>
                <a:gridCol w="208280">
                  <a:extLst>
                    <a:ext uri="{9D8B030D-6E8A-4147-A177-3AD203B41FA5}">
                      <a16:colId xmlns:a16="http://schemas.microsoft.com/office/drawing/2014/main" val="708594628"/>
                    </a:ext>
                  </a:extLst>
                </a:gridCol>
                <a:gridCol w="208280">
                  <a:extLst>
                    <a:ext uri="{9D8B030D-6E8A-4147-A177-3AD203B41FA5}">
                      <a16:colId xmlns:a16="http://schemas.microsoft.com/office/drawing/2014/main" val="1429213937"/>
                    </a:ext>
                  </a:extLst>
                </a:gridCol>
                <a:gridCol w="208280">
                  <a:extLst>
                    <a:ext uri="{9D8B030D-6E8A-4147-A177-3AD203B41FA5}">
                      <a16:colId xmlns:a16="http://schemas.microsoft.com/office/drawing/2014/main" val="2513648086"/>
                    </a:ext>
                  </a:extLst>
                </a:gridCol>
                <a:gridCol w="208280">
                  <a:extLst>
                    <a:ext uri="{9D8B030D-6E8A-4147-A177-3AD203B41FA5}">
                      <a16:colId xmlns:a16="http://schemas.microsoft.com/office/drawing/2014/main" val="909365023"/>
                    </a:ext>
                  </a:extLst>
                </a:gridCol>
                <a:gridCol w="208280">
                  <a:extLst>
                    <a:ext uri="{9D8B030D-6E8A-4147-A177-3AD203B41FA5}">
                      <a16:colId xmlns:a16="http://schemas.microsoft.com/office/drawing/2014/main" val="1854065425"/>
                    </a:ext>
                  </a:extLst>
                </a:gridCol>
                <a:gridCol w="208280">
                  <a:extLst>
                    <a:ext uri="{9D8B030D-6E8A-4147-A177-3AD203B41FA5}">
                      <a16:colId xmlns:a16="http://schemas.microsoft.com/office/drawing/2014/main" val="844010490"/>
                    </a:ext>
                  </a:extLst>
                </a:gridCol>
                <a:gridCol w="208280">
                  <a:extLst>
                    <a:ext uri="{9D8B030D-6E8A-4147-A177-3AD203B41FA5}">
                      <a16:colId xmlns:a16="http://schemas.microsoft.com/office/drawing/2014/main" val="3743609882"/>
                    </a:ext>
                  </a:extLst>
                </a:gridCol>
                <a:gridCol w="208280">
                  <a:extLst>
                    <a:ext uri="{9D8B030D-6E8A-4147-A177-3AD203B41FA5}">
                      <a16:colId xmlns:a16="http://schemas.microsoft.com/office/drawing/2014/main" val="4152707236"/>
                    </a:ext>
                  </a:extLst>
                </a:gridCol>
                <a:gridCol w="208280">
                  <a:extLst>
                    <a:ext uri="{9D8B030D-6E8A-4147-A177-3AD203B41FA5}">
                      <a16:colId xmlns:a16="http://schemas.microsoft.com/office/drawing/2014/main" val="1798620751"/>
                    </a:ext>
                  </a:extLst>
                </a:gridCol>
                <a:gridCol w="208280">
                  <a:extLst>
                    <a:ext uri="{9D8B030D-6E8A-4147-A177-3AD203B41FA5}">
                      <a16:colId xmlns:a16="http://schemas.microsoft.com/office/drawing/2014/main" val="962228750"/>
                    </a:ext>
                  </a:extLst>
                </a:gridCol>
                <a:gridCol w="208280">
                  <a:extLst>
                    <a:ext uri="{9D8B030D-6E8A-4147-A177-3AD203B41FA5}">
                      <a16:colId xmlns:a16="http://schemas.microsoft.com/office/drawing/2014/main" val="3582100902"/>
                    </a:ext>
                  </a:extLst>
                </a:gridCol>
                <a:gridCol w="208280">
                  <a:extLst>
                    <a:ext uri="{9D8B030D-6E8A-4147-A177-3AD203B41FA5}">
                      <a16:colId xmlns:a16="http://schemas.microsoft.com/office/drawing/2014/main" val="3069839809"/>
                    </a:ext>
                  </a:extLst>
                </a:gridCol>
                <a:gridCol w="208280">
                  <a:extLst>
                    <a:ext uri="{9D8B030D-6E8A-4147-A177-3AD203B41FA5}">
                      <a16:colId xmlns:a16="http://schemas.microsoft.com/office/drawing/2014/main" val="1316618194"/>
                    </a:ext>
                  </a:extLst>
                </a:gridCol>
                <a:gridCol w="208280">
                  <a:extLst>
                    <a:ext uri="{9D8B030D-6E8A-4147-A177-3AD203B41FA5}">
                      <a16:colId xmlns:a16="http://schemas.microsoft.com/office/drawing/2014/main" val="4121721278"/>
                    </a:ext>
                  </a:extLst>
                </a:gridCol>
                <a:gridCol w="208280">
                  <a:extLst>
                    <a:ext uri="{9D8B030D-6E8A-4147-A177-3AD203B41FA5}">
                      <a16:colId xmlns:a16="http://schemas.microsoft.com/office/drawing/2014/main" val="3060434738"/>
                    </a:ext>
                  </a:extLst>
                </a:gridCol>
                <a:gridCol w="208280">
                  <a:extLst>
                    <a:ext uri="{9D8B030D-6E8A-4147-A177-3AD203B41FA5}">
                      <a16:colId xmlns:a16="http://schemas.microsoft.com/office/drawing/2014/main" val="1060127638"/>
                    </a:ext>
                  </a:extLst>
                </a:gridCol>
                <a:gridCol w="208280">
                  <a:extLst>
                    <a:ext uri="{9D8B030D-6E8A-4147-A177-3AD203B41FA5}">
                      <a16:colId xmlns:a16="http://schemas.microsoft.com/office/drawing/2014/main" val="2396548747"/>
                    </a:ext>
                  </a:extLst>
                </a:gridCol>
                <a:gridCol w="208280">
                  <a:extLst>
                    <a:ext uri="{9D8B030D-6E8A-4147-A177-3AD203B41FA5}">
                      <a16:colId xmlns:a16="http://schemas.microsoft.com/office/drawing/2014/main" val="4097250332"/>
                    </a:ext>
                  </a:extLst>
                </a:gridCol>
                <a:gridCol w="208280">
                  <a:extLst>
                    <a:ext uri="{9D8B030D-6E8A-4147-A177-3AD203B41FA5}">
                      <a16:colId xmlns:a16="http://schemas.microsoft.com/office/drawing/2014/main" val="4086918932"/>
                    </a:ext>
                  </a:extLst>
                </a:gridCol>
                <a:gridCol w="208280">
                  <a:extLst>
                    <a:ext uri="{9D8B030D-6E8A-4147-A177-3AD203B41FA5}">
                      <a16:colId xmlns:a16="http://schemas.microsoft.com/office/drawing/2014/main" val="103559877"/>
                    </a:ext>
                  </a:extLst>
                </a:gridCol>
                <a:gridCol w="208280">
                  <a:extLst>
                    <a:ext uri="{9D8B030D-6E8A-4147-A177-3AD203B41FA5}">
                      <a16:colId xmlns:a16="http://schemas.microsoft.com/office/drawing/2014/main" val="2898390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27628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- 2020-09-10 16:00:13</a:t>
                      </a:r>
                      <a:r>
                        <a:rPr kumimoji="0" lang="en-US" sz="1000" b="0" i="0" u="none" strike="noStrike" kern="1200" cap="none" spc="0" normalizeH="0" baseline="0" noProof="0">
                          <a:ln>
                            <a:noFill/>
                          </a:ln>
                          <a:solidFill>
                            <a:prstClr val="black"/>
                          </a:solidFill>
                          <a:effectLst/>
                          <a:uLnTx/>
                          <a:uFillTx/>
                          <a:latin typeface="+mn-lt"/>
                          <a:ea typeface="+mn-ea"/>
                          <a:cs typeface="+mn-cs"/>
                        </a:rPr>
                        <a:t>
 410 hp and a maximum torque of 550 Nm: Combined with its lightweight  construction, the BMW M2 Competition is extremely agile with pin-point accuracy. Stop by BMW Welt and get up close to high-powered machines - a place you won't need a finish line to be first! 🙌🏻 BMW M #TheM2 #BMWM #BMWWelt
______
BMW M2 Competition:
Fuel consumption in l/100 km (combined): 10.0 – 9.8 (9.2 – 9.0).
CO2 emissions in g/km (combined): 227 – 224 (209 – 206).
The figures in brackets refer to the vehicle with seven-speed M double-clutch transmission with Drivelogic. 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values of the vehicles are preliminary.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selling points and at https://www.dat.de/…/ver…/leitfaden-kraftstoffverbrauch.html.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https://scontent-dfw5-2.xx.fbcdn.net/v/t1.0-9/p720x720/118911303_3548977718487667_1370119551474758614_o.jpg?_nc_cat=109&amp;_nc_sid=8024bb&amp;_nc_ohc=5huYGDHnK2QAX_obk9M&amp;_nc_ht=scontent-dfw5-2.xx&amp;tp=6&amp;oh=d998364cb1f439d124a9a8225d2c6fcf&amp;oe=5F854684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84403916"/>
                  </a:ext>
                </a:extLst>
              </a:tr>
            </a:tbl>
          </a:graphicData>
        </a:graphic>
      </p:graphicFrame>
      <p:sp>
        <p:nvSpPr>
          <p:cNvPr id="4" name="Text Placeholder 3">
            <a:extLst>
              <a:ext uri="{FF2B5EF4-FFF2-40B4-BE49-F238E27FC236}">
                <a16:creationId xmlns:a16="http://schemas.microsoft.com/office/drawing/2014/main" id="{772A860C-CF22-44CF-B6DC-7086FC1C85A9}"/>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369227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4E308-9EA8-4571-8C1A-F95A58D57708}"/>
              </a:ext>
            </a:extLst>
          </p:cNvPr>
          <p:cNvSpPr>
            <a:spLocks noGrp="1"/>
          </p:cNvSpPr>
          <p:nvPr>
            <p:ph type="title"/>
          </p:nvPr>
        </p:nvSpPr>
        <p:spPr/>
        <p:txBody>
          <a:bodyPr/>
          <a:lstStyle/>
          <a:p>
            <a:r>
              <a:rPr lang="en-US"/>
              <a:t>Facebook Own Posts Table | BMW Welt - 6 of 26</a:t>
            </a:r>
          </a:p>
        </p:txBody>
      </p:sp>
      <p:graphicFrame>
        <p:nvGraphicFramePr>
          <p:cNvPr id="5" name="Table Placeholder 4">
            <a:extLst>
              <a:ext uri="{FF2B5EF4-FFF2-40B4-BE49-F238E27FC236}">
                <a16:creationId xmlns:a16="http://schemas.microsoft.com/office/drawing/2014/main" id="{703A0CAA-E15E-4CDD-A063-AD53B9A15821}"/>
              </a:ext>
            </a:extLst>
          </p:cNvPr>
          <p:cNvGraphicFramePr>
            <a:graphicFrameLocks noGrp="1"/>
          </p:cNvGraphicFramePr>
          <p:nvPr>
            <p:ph type="tbl" sz="quarter" idx="13"/>
            <p:extLst>
              <p:ext uri="{D42A27DB-BD31-4B8C-83A1-F6EECF244321}">
                <p14:modId xmlns:p14="http://schemas.microsoft.com/office/powerpoint/2010/main" val="1719973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45737473"/>
                    </a:ext>
                  </a:extLst>
                </a:gridCol>
                <a:gridCol w="822960">
                  <a:extLst>
                    <a:ext uri="{9D8B030D-6E8A-4147-A177-3AD203B41FA5}">
                      <a16:colId xmlns:a16="http://schemas.microsoft.com/office/drawing/2014/main" val="2844952841"/>
                    </a:ext>
                  </a:extLst>
                </a:gridCol>
                <a:gridCol w="329184">
                  <a:extLst>
                    <a:ext uri="{9D8B030D-6E8A-4147-A177-3AD203B41FA5}">
                      <a16:colId xmlns:a16="http://schemas.microsoft.com/office/drawing/2014/main" val="2617154741"/>
                    </a:ext>
                  </a:extLst>
                </a:gridCol>
                <a:gridCol w="208280">
                  <a:extLst>
                    <a:ext uri="{9D8B030D-6E8A-4147-A177-3AD203B41FA5}">
                      <a16:colId xmlns:a16="http://schemas.microsoft.com/office/drawing/2014/main" val="754066068"/>
                    </a:ext>
                  </a:extLst>
                </a:gridCol>
                <a:gridCol w="208280">
                  <a:extLst>
                    <a:ext uri="{9D8B030D-6E8A-4147-A177-3AD203B41FA5}">
                      <a16:colId xmlns:a16="http://schemas.microsoft.com/office/drawing/2014/main" val="3687019550"/>
                    </a:ext>
                  </a:extLst>
                </a:gridCol>
                <a:gridCol w="208280">
                  <a:extLst>
                    <a:ext uri="{9D8B030D-6E8A-4147-A177-3AD203B41FA5}">
                      <a16:colId xmlns:a16="http://schemas.microsoft.com/office/drawing/2014/main" val="977624779"/>
                    </a:ext>
                  </a:extLst>
                </a:gridCol>
                <a:gridCol w="208280">
                  <a:extLst>
                    <a:ext uri="{9D8B030D-6E8A-4147-A177-3AD203B41FA5}">
                      <a16:colId xmlns:a16="http://schemas.microsoft.com/office/drawing/2014/main" val="3614012253"/>
                    </a:ext>
                  </a:extLst>
                </a:gridCol>
                <a:gridCol w="208280">
                  <a:extLst>
                    <a:ext uri="{9D8B030D-6E8A-4147-A177-3AD203B41FA5}">
                      <a16:colId xmlns:a16="http://schemas.microsoft.com/office/drawing/2014/main" val="322236022"/>
                    </a:ext>
                  </a:extLst>
                </a:gridCol>
                <a:gridCol w="208280">
                  <a:extLst>
                    <a:ext uri="{9D8B030D-6E8A-4147-A177-3AD203B41FA5}">
                      <a16:colId xmlns:a16="http://schemas.microsoft.com/office/drawing/2014/main" val="967961108"/>
                    </a:ext>
                  </a:extLst>
                </a:gridCol>
                <a:gridCol w="208280">
                  <a:extLst>
                    <a:ext uri="{9D8B030D-6E8A-4147-A177-3AD203B41FA5}">
                      <a16:colId xmlns:a16="http://schemas.microsoft.com/office/drawing/2014/main" val="830817364"/>
                    </a:ext>
                  </a:extLst>
                </a:gridCol>
                <a:gridCol w="208280">
                  <a:extLst>
                    <a:ext uri="{9D8B030D-6E8A-4147-A177-3AD203B41FA5}">
                      <a16:colId xmlns:a16="http://schemas.microsoft.com/office/drawing/2014/main" val="3621317067"/>
                    </a:ext>
                  </a:extLst>
                </a:gridCol>
                <a:gridCol w="208280">
                  <a:extLst>
                    <a:ext uri="{9D8B030D-6E8A-4147-A177-3AD203B41FA5}">
                      <a16:colId xmlns:a16="http://schemas.microsoft.com/office/drawing/2014/main" val="2833205104"/>
                    </a:ext>
                  </a:extLst>
                </a:gridCol>
                <a:gridCol w="208280">
                  <a:extLst>
                    <a:ext uri="{9D8B030D-6E8A-4147-A177-3AD203B41FA5}">
                      <a16:colId xmlns:a16="http://schemas.microsoft.com/office/drawing/2014/main" val="1703783856"/>
                    </a:ext>
                  </a:extLst>
                </a:gridCol>
                <a:gridCol w="208280">
                  <a:extLst>
                    <a:ext uri="{9D8B030D-6E8A-4147-A177-3AD203B41FA5}">
                      <a16:colId xmlns:a16="http://schemas.microsoft.com/office/drawing/2014/main" val="1309096066"/>
                    </a:ext>
                  </a:extLst>
                </a:gridCol>
                <a:gridCol w="208280">
                  <a:extLst>
                    <a:ext uri="{9D8B030D-6E8A-4147-A177-3AD203B41FA5}">
                      <a16:colId xmlns:a16="http://schemas.microsoft.com/office/drawing/2014/main" val="3805815005"/>
                    </a:ext>
                  </a:extLst>
                </a:gridCol>
                <a:gridCol w="208280">
                  <a:extLst>
                    <a:ext uri="{9D8B030D-6E8A-4147-A177-3AD203B41FA5}">
                      <a16:colId xmlns:a16="http://schemas.microsoft.com/office/drawing/2014/main" val="88115701"/>
                    </a:ext>
                  </a:extLst>
                </a:gridCol>
                <a:gridCol w="208280">
                  <a:extLst>
                    <a:ext uri="{9D8B030D-6E8A-4147-A177-3AD203B41FA5}">
                      <a16:colId xmlns:a16="http://schemas.microsoft.com/office/drawing/2014/main" val="4262349447"/>
                    </a:ext>
                  </a:extLst>
                </a:gridCol>
                <a:gridCol w="208280">
                  <a:extLst>
                    <a:ext uri="{9D8B030D-6E8A-4147-A177-3AD203B41FA5}">
                      <a16:colId xmlns:a16="http://schemas.microsoft.com/office/drawing/2014/main" val="2765077236"/>
                    </a:ext>
                  </a:extLst>
                </a:gridCol>
                <a:gridCol w="208280">
                  <a:extLst>
                    <a:ext uri="{9D8B030D-6E8A-4147-A177-3AD203B41FA5}">
                      <a16:colId xmlns:a16="http://schemas.microsoft.com/office/drawing/2014/main" val="1923322820"/>
                    </a:ext>
                  </a:extLst>
                </a:gridCol>
                <a:gridCol w="208280">
                  <a:extLst>
                    <a:ext uri="{9D8B030D-6E8A-4147-A177-3AD203B41FA5}">
                      <a16:colId xmlns:a16="http://schemas.microsoft.com/office/drawing/2014/main" val="803427747"/>
                    </a:ext>
                  </a:extLst>
                </a:gridCol>
                <a:gridCol w="208280">
                  <a:extLst>
                    <a:ext uri="{9D8B030D-6E8A-4147-A177-3AD203B41FA5}">
                      <a16:colId xmlns:a16="http://schemas.microsoft.com/office/drawing/2014/main" val="1954237765"/>
                    </a:ext>
                  </a:extLst>
                </a:gridCol>
                <a:gridCol w="208280">
                  <a:extLst>
                    <a:ext uri="{9D8B030D-6E8A-4147-A177-3AD203B41FA5}">
                      <a16:colId xmlns:a16="http://schemas.microsoft.com/office/drawing/2014/main" val="590436470"/>
                    </a:ext>
                  </a:extLst>
                </a:gridCol>
                <a:gridCol w="208280">
                  <a:extLst>
                    <a:ext uri="{9D8B030D-6E8A-4147-A177-3AD203B41FA5}">
                      <a16:colId xmlns:a16="http://schemas.microsoft.com/office/drawing/2014/main" val="936497706"/>
                    </a:ext>
                  </a:extLst>
                </a:gridCol>
                <a:gridCol w="208280">
                  <a:extLst>
                    <a:ext uri="{9D8B030D-6E8A-4147-A177-3AD203B41FA5}">
                      <a16:colId xmlns:a16="http://schemas.microsoft.com/office/drawing/2014/main" val="3650671877"/>
                    </a:ext>
                  </a:extLst>
                </a:gridCol>
                <a:gridCol w="208280">
                  <a:extLst>
                    <a:ext uri="{9D8B030D-6E8A-4147-A177-3AD203B41FA5}">
                      <a16:colId xmlns:a16="http://schemas.microsoft.com/office/drawing/2014/main" val="655240553"/>
                    </a:ext>
                  </a:extLst>
                </a:gridCol>
                <a:gridCol w="208280">
                  <a:extLst>
                    <a:ext uri="{9D8B030D-6E8A-4147-A177-3AD203B41FA5}">
                      <a16:colId xmlns:a16="http://schemas.microsoft.com/office/drawing/2014/main" val="4246549745"/>
                    </a:ext>
                  </a:extLst>
                </a:gridCol>
                <a:gridCol w="208280">
                  <a:extLst>
                    <a:ext uri="{9D8B030D-6E8A-4147-A177-3AD203B41FA5}">
                      <a16:colId xmlns:a16="http://schemas.microsoft.com/office/drawing/2014/main" val="1349973227"/>
                    </a:ext>
                  </a:extLst>
                </a:gridCol>
                <a:gridCol w="208280">
                  <a:extLst>
                    <a:ext uri="{9D8B030D-6E8A-4147-A177-3AD203B41FA5}">
                      <a16:colId xmlns:a16="http://schemas.microsoft.com/office/drawing/2014/main" val="2094765521"/>
                    </a:ext>
                  </a:extLst>
                </a:gridCol>
                <a:gridCol w="208280">
                  <a:extLst>
                    <a:ext uri="{9D8B030D-6E8A-4147-A177-3AD203B41FA5}">
                      <a16:colId xmlns:a16="http://schemas.microsoft.com/office/drawing/2014/main" val="558309989"/>
                    </a:ext>
                  </a:extLst>
                </a:gridCol>
                <a:gridCol w="208280">
                  <a:extLst>
                    <a:ext uri="{9D8B030D-6E8A-4147-A177-3AD203B41FA5}">
                      <a16:colId xmlns:a16="http://schemas.microsoft.com/office/drawing/2014/main" val="4099413541"/>
                    </a:ext>
                  </a:extLst>
                </a:gridCol>
                <a:gridCol w="208280">
                  <a:extLst>
                    <a:ext uri="{9D8B030D-6E8A-4147-A177-3AD203B41FA5}">
                      <a16:colId xmlns:a16="http://schemas.microsoft.com/office/drawing/2014/main" val="2990103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12365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- 2020-09-09 16:00:00</a:t>
                      </a:r>
                      <a:r>
                        <a:rPr kumimoji="0" lang="en-US" sz="1000" b="0" i="0" u="none" strike="noStrike" kern="1200" cap="none" spc="0" normalizeH="0" baseline="0" noProof="0">
                          <a:ln>
                            <a:noFill/>
                          </a:ln>
                          <a:solidFill>
                            <a:prstClr val="black"/>
                          </a:solidFill>
                          <a:effectLst/>
                          <a:uLnTx/>
                          <a:uFillTx/>
                          <a:latin typeface="+mn-lt"/>
                          <a:ea typeface="+mn-ea"/>
                          <a:cs typeface="+mn-cs"/>
                        </a:rPr>
                        <a:t>
 Unlocking the city has never been easier. With its cheeky personality and its limitless range of customisation, MINI is one of the most popular vehicles on the road. For more than 60 years, MINI has been offering the purest feeling of freedom with its very own state of mind. Come over to BMW Welt and experience it yourself. MINI #MINI #BMWWelt
______
MINI John Cooper Works Convertible: Fuel Consumption combined: 7.1 - 6.4 l/100 km, CO2 Emission combined: 162 - 145 g/km. The values shown for fuel consumption and CO2 emissions are calculated in accordance with the measurement method prescribed in the European Regulation (EC) 715/2007 in the version applicable at the time of approval. The ranges shown take into consideration the differences in the wheel and tyres sizes selected. The values are already based on the new WLTP test cycle and have been translated back into NEDC-equivalent values for the purpose of comparison. For these models, different values to those shown here apply when calculating taxes and other vehicle-related duties that (also) focus on the CO2 emissions. Further information regarding the official fuel consumption and the official specific CO2 emissions of new passenger cars can be found in the "Leitfaden über Kraftstoffverbrauch, die CO2-Emissionen und den Stromverbrauch neuer Personenkraftwagen" [Guide to fuel consumption, CO2 emissions and energy consumption of new passenger cars], which is available free of charge from all points of sale, from DAT Deutsche Automobil Treuhand GmbH, Hellmuth-Hirth-Str. 1, 73760 Ostfildern, Germany, and from https://www.dat.de/co2/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https://scontent-dfw5-2.xx.fbcdn.net/v/t1.0-9/p720x720/119046565_3545842618801177_8840899790144880570_o.jpg?_nc_cat=106&amp;_nc_sid=2d5d41&amp;_nc_ohc=P4pKJLgmvMIAX_Lqp9k&amp;_nc_ht=scontent-dfw5-2.xx&amp;tp=6&amp;oh=71a2d720ea039481b8cf660afd0d0df5&amp;oe=5F876E06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50142417"/>
                  </a:ext>
                </a:extLst>
              </a:tr>
            </a:tbl>
          </a:graphicData>
        </a:graphic>
      </p:graphicFrame>
      <p:sp>
        <p:nvSpPr>
          <p:cNvPr id="4" name="Text Placeholder 3">
            <a:extLst>
              <a:ext uri="{FF2B5EF4-FFF2-40B4-BE49-F238E27FC236}">
                <a16:creationId xmlns:a16="http://schemas.microsoft.com/office/drawing/2014/main" id="{16C2D43E-0063-41AF-A0AE-BE9C93A7097F}"/>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1240320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A3565-A781-47D2-9B78-5A55C82A4E3C}"/>
              </a:ext>
            </a:extLst>
          </p:cNvPr>
          <p:cNvSpPr>
            <a:spLocks noGrp="1"/>
          </p:cNvSpPr>
          <p:nvPr>
            <p:ph type="title"/>
          </p:nvPr>
        </p:nvSpPr>
        <p:spPr/>
        <p:txBody>
          <a:bodyPr/>
          <a:lstStyle/>
          <a:p>
            <a:r>
              <a:rPr lang="en-US"/>
              <a:t>Facebook Own Posts Table | BMW Welt - 7 of 26</a:t>
            </a:r>
          </a:p>
        </p:txBody>
      </p:sp>
      <p:graphicFrame>
        <p:nvGraphicFramePr>
          <p:cNvPr id="5" name="Table Placeholder 4">
            <a:extLst>
              <a:ext uri="{FF2B5EF4-FFF2-40B4-BE49-F238E27FC236}">
                <a16:creationId xmlns:a16="http://schemas.microsoft.com/office/drawing/2014/main" id="{5185FAAD-649A-484C-A3AB-502DCDA01C4E}"/>
              </a:ext>
            </a:extLst>
          </p:cNvPr>
          <p:cNvGraphicFramePr>
            <a:graphicFrameLocks noGrp="1"/>
          </p:cNvGraphicFramePr>
          <p:nvPr>
            <p:ph type="tbl" sz="quarter" idx="13"/>
            <p:extLst>
              <p:ext uri="{D42A27DB-BD31-4B8C-83A1-F6EECF244321}">
                <p14:modId xmlns:p14="http://schemas.microsoft.com/office/powerpoint/2010/main" val="3996907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98004106"/>
                    </a:ext>
                  </a:extLst>
                </a:gridCol>
                <a:gridCol w="822960">
                  <a:extLst>
                    <a:ext uri="{9D8B030D-6E8A-4147-A177-3AD203B41FA5}">
                      <a16:colId xmlns:a16="http://schemas.microsoft.com/office/drawing/2014/main" val="4142279333"/>
                    </a:ext>
                  </a:extLst>
                </a:gridCol>
                <a:gridCol w="329184">
                  <a:extLst>
                    <a:ext uri="{9D8B030D-6E8A-4147-A177-3AD203B41FA5}">
                      <a16:colId xmlns:a16="http://schemas.microsoft.com/office/drawing/2014/main" val="1758233537"/>
                    </a:ext>
                  </a:extLst>
                </a:gridCol>
                <a:gridCol w="208280">
                  <a:extLst>
                    <a:ext uri="{9D8B030D-6E8A-4147-A177-3AD203B41FA5}">
                      <a16:colId xmlns:a16="http://schemas.microsoft.com/office/drawing/2014/main" val="851117413"/>
                    </a:ext>
                  </a:extLst>
                </a:gridCol>
                <a:gridCol w="208280">
                  <a:extLst>
                    <a:ext uri="{9D8B030D-6E8A-4147-A177-3AD203B41FA5}">
                      <a16:colId xmlns:a16="http://schemas.microsoft.com/office/drawing/2014/main" val="1983502501"/>
                    </a:ext>
                  </a:extLst>
                </a:gridCol>
                <a:gridCol w="208280">
                  <a:extLst>
                    <a:ext uri="{9D8B030D-6E8A-4147-A177-3AD203B41FA5}">
                      <a16:colId xmlns:a16="http://schemas.microsoft.com/office/drawing/2014/main" val="2316931996"/>
                    </a:ext>
                  </a:extLst>
                </a:gridCol>
                <a:gridCol w="208280">
                  <a:extLst>
                    <a:ext uri="{9D8B030D-6E8A-4147-A177-3AD203B41FA5}">
                      <a16:colId xmlns:a16="http://schemas.microsoft.com/office/drawing/2014/main" val="743754040"/>
                    </a:ext>
                  </a:extLst>
                </a:gridCol>
                <a:gridCol w="208280">
                  <a:extLst>
                    <a:ext uri="{9D8B030D-6E8A-4147-A177-3AD203B41FA5}">
                      <a16:colId xmlns:a16="http://schemas.microsoft.com/office/drawing/2014/main" val="1644819093"/>
                    </a:ext>
                  </a:extLst>
                </a:gridCol>
                <a:gridCol w="208280">
                  <a:extLst>
                    <a:ext uri="{9D8B030D-6E8A-4147-A177-3AD203B41FA5}">
                      <a16:colId xmlns:a16="http://schemas.microsoft.com/office/drawing/2014/main" val="1897241832"/>
                    </a:ext>
                  </a:extLst>
                </a:gridCol>
                <a:gridCol w="208280">
                  <a:extLst>
                    <a:ext uri="{9D8B030D-6E8A-4147-A177-3AD203B41FA5}">
                      <a16:colId xmlns:a16="http://schemas.microsoft.com/office/drawing/2014/main" val="3375770492"/>
                    </a:ext>
                  </a:extLst>
                </a:gridCol>
                <a:gridCol w="208280">
                  <a:extLst>
                    <a:ext uri="{9D8B030D-6E8A-4147-A177-3AD203B41FA5}">
                      <a16:colId xmlns:a16="http://schemas.microsoft.com/office/drawing/2014/main" val="3182518463"/>
                    </a:ext>
                  </a:extLst>
                </a:gridCol>
                <a:gridCol w="208280">
                  <a:extLst>
                    <a:ext uri="{9D8B030D-6E8A-4147-A177-3AD203B41FA5}">
                      <a16:colId xmlns:a16="http://schemas.microsoft.com/office/drawing/2014/main" val="166565710"/>
                    </a:ext>
                  </a:extLst>
                </a:gridCol>
                <a:gridCol w="208280">
                  <a:extLst>
                    <a:ext uri="{9D8B030D-6E8A-4147-A177-3AD203B41FA5}">
                      <a16:colId xmlns:a16="http://schemas.microsoft.com/office/drawing/2014/main" val="1343953637"/>
                    </a:ext>
                  </a:extLst>
                </a:gridCol>
                <a:gridCol w="208280">
                  <a:extLst>
                    <a:ext uri="{9D8B030D-6E8A-4147-A177-3AD203B41FA5}">
                      <a16:colId xmlns:a16="http://schemas.microsoft.com/office/drawing/2014/main" val="1881986948"/>
                    </a:ext>
                  </a:extLst>
                </a:gridCol>
                <a:gridCol w="208280">
                  <a:extLst>
                    <a:ext uri="{9D8B030D-6E8A-4147-A177-3AD203B41FA5}">
                      <a16:colId xmlns:a16="http://schemas.microsoft.com/office/drawing/2014/main" val="763477173"/>
                    </a:ext>
                  </a:extLst>
                </a:gridCol>
                <a:gridCol w="208280">
                  <a:extLst>
                    <a:ext uri="{9D8B030D-6E8A-4147-A177-3AD203B41FA5}">
                      <a16:colId xmlns:a16="http://schemas.microsoft.com/office/drawing/2014/main" val="2382506487"/>
                    </a:ext>
                  </a:extLst>
                </a:gridCol>
                <a:gridCol w="208280">
                  <a:extLst>
                    <a:ext uri="{9D8B030D-6E8A-4147-A177-3AD203B41FA5}">
                      <a16:colId xmlns:a16="http://schemas.microsoft.com/office/drawing/2014/main" val="2152758314"/>
                    </a:ext>
                  </a:extLst>
                </a:gridCol>
                <a:gridCol w="208280">
                  <a:extLst>
                    <a:ext uri="{9D8B030D-6E8A-4147-A177-3AD203B41FA5}">
                      <a16:colId xmlns:a16="http://schemas.microsoft.com/office/drawing/2014/main" val="2719812272"/>
                    </a:ext>
                  </a:extLst>
                </a:gridCol>
                <a:gridCol w="208280">
                  <a:extLst>
                    <a:ext uri="{9D8B030D-6E8A-4147-A177-3AD203B41FA5}">
                      <a16:colId xmlns:a16="http://schemas.microsoft.com/office/drawing/2014/main" val="875118153"/>
                    </a:ext>
                  </a:extLst>
                </a:gridCol>
                <a:gridCol w="208280">
                  <a:extLst>
                    <a:ext uri="{9D8B030D-6E8A-4147-A177-3AD203B41FA5}">
                      <a16:colId xmlns:a16="http://schemas.microsoft.com/office/drawing/2014/main" val="693719509"/>
                    </a:ext>
                  </a:extLst>
                </a:gridCol>
                <a:gridCol w="208280">
                  <a:extLst>
                    <a:ext uri="{9D8B030D-6E8A-4147-A177-3AD203B41FA5}">
                      <a16:colId xmlns:a16="http://schemas.microsoft.com/office/drawing/2014/main" val="1082078939"/>
                    </a:ext>
                  </a:extLst>
                </a:gridCol>
                <a:gridCol w="208280">
                  <a:extLst>
                    <a:ext uri="{9D8B030D-6E8A-4147-A177-3AD203B41FA5}">
                      <a16:colId xmlns:a16="http://schemas.microsoft.com/office/drawing/2014/main" val="4273817558"/>
                    </a:ext>
                  </a:extLst>
                </a:gridCol>
                <a:gridCol w="208280">
                  <a:extLst>
                    <a:ext uri="{9D8B030D-6E8A-4147-A177-3AD203B41FA5}">
                      <a16:colId xmlns:a16="http://schemas.microsoft.com/office/drawing/2014/main" val="1003806734"/>
                    </a:ext>
                  </a:extLst>
                </a:gridCol>
                <a:gridCol w="208280">
                  <a:extLst>
                    <a:ext uri="{9D8B030D-6E8A-4147-A177-3AD203B41FA5}">
                      <a16:colId xmlns:a16="http://schemas.microsoft.com/office/drawing/2014/main" val="3095244009"/>
                    </a:ext>
                  </a:extLst>
                </a:gridCol>
                <a:gridCol w="208280">
                  <a:extLst>
                    <a:ext uri="{9D8B030D-6E8A-4147-A177-3AD203B41FA5}">
                      <a16:colId xmlns:a16="http://schemas.microsoft.com/office/drawing/2014/main" val="2177273"/>
                    </a:ext>
                  </a:extLst>
                </a:gridCol>
                <a:gridCol w="208280">
                  <a:extLst>
                    <a:ext uri="{9D8B030D-6E8A-4147-A177-3AD203B41FA5}">
                      <a16:colId xmlns:a16="http://schemas.microsoft.com/office/drawing/2014/main" val="4057874049"/>
                    </a:ext>
                  </a:extLst>
                </a:gridCol>
                <a:gridCol w="208280">
                  <a:extLst>
                    <a:ext uri="{9D8B030D-6E8A-4147-A177-3AD203B41FA5}">
                      <a16:colId xmlns:a16="http://schemas.microsoft.com/office/drawing/2014/main" val="2388973667"/>
                    </a:ext>
                  </a:extLst>
                </a:gridCol>
                <a:gridCol w="208280">
                  <a:extLst>
                    <a:ext uri="{9D8B030D-6E8A-4147-A177-3AD203B41FA5}">
                      <a16:colId xmlns:a16="http://schemas.microsoft.com/office/drawing/2014/main" val="1958430538"/>
                    </a:ext>
                  </a:extLst>
                </a:gridCol>
                <a:gridCol w="208280">
                  <a:extLst>
                    <a:ext uri="{9D8B030D-6E8A-4147-A177-3AD203B41FA5}">
                      <a16:colId xmlns:a16="http://schemas.microsoft.com/office/drawing/2014/main" val="1752832675"/>
                    </a:ext>
                  </a:extLst>
                </a:gridCol>
                <a:gridCol w="208280">
                  <a:extLst>
                    <a:ext uri="{9D8B030D-6E8A-4147-A177-3AD203B41FA5}">
                      <a16:colId xmlns:a16="http://schemas.microsoft.com/office/drawing/2014/main" val="2940761671"/>
                    </a:ext>
                  </a:extLst>
                </a:gridCol>
                <a:gridCol w="208280">
                  <a:extLst>
                    <a:ext uri="{9D8B030D-6E8A-4147-A177-3AD203B41FA5}">
                      <a16:colId xmlns:a16="http://schemas.microsoft.com/office/drawing/2014/main" val="985431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04007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- 2020-09-08 14:00:12</a:t>
                      </a:r>
                      <a:r>
                        <a:rPr kumimoji="0" lang="en-US" sz="1000" b="0" i="0" u="none" strike="noStrike" kern="1200" cap="none" spc="0" normalizeH="0" baseline="0" noProof="0">
                          <a:ln>
                            <a:noFill/>
                          </a:ln>
                          <a:solidFill>
                            <a:prstClr val="black"/>
                          </a:solidFill>
                          <a:effectLst/>
                          <a:uLnTx/>
                          <a:uFillTx/>
                          <a:latin typeface="+mn-lt"/>
                          <a:ea typeface="+mn-ea"/>
                          <a:cs typeface="+mn-cs"/>
                        </a:rPr>
                        <a:t>
 Smart, responsive and futuristic. Tune into our livestream directly from the FUTURE FORUM by BMW Welt on September 8th at 4PM (CET), when our experts from The Power House, Fraunhofer Institut and UCL  will discuss future innovations. Explore the future. Get inspired. Join the conversation! #FutureForum #BMWWelt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https://scontent-dfw5-1.xx.fbcdn.net/v/t15.13418-10/s720x720/118802159_676210682991897_230653884423875688_n.jpg?_nc_cat=105&amp;_nc_sid=ad6a45&amp;_nc_ohc=OYHbMUjESjUAX85TCib&amp;_nc_ht=scontent-dfw5-1.xx&amp;oh=2f5066e42d34561b695b1eb1f0c4f39b&amp;oe=5F87CCE2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73658629"/>
                  </a:ext>
                </a:extLst>
              </a:tr>
            </a:tbl>
          </a:graphicData>
        </a:graphic>
      </p:graphicFrame>
      <p:sp>
        <p:nvSpPr>
          <p:cNvPr id="4" name="Text Placeholder 3">
            <a:extLst>
              <a:ext uri="{FF2B5EF4-FFF2-40B4-BE49-F238E27FC236}">
                <a16:creationId xmlns:a16="http://schemas.microsoft.com/office/drawing/2014/main" id="{38061024-0829-4B63-B8A4-ECB637B5E7E8}"/>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3089362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F8221-1099-47DF-BDAC-6694CCAD100F}"/>
              </a:ext>
            </a:extLst>
          </p:cNvPr>
          <p:cNvSpPr>
            <a:spLocks noGrp="1"/>
          </p:cNvSpPr>
          <p:nvPr>
            <p:ph type="title"/>
          </p:nvPr>
        </p:nvSpPr>
        <p:spPr/>
        <p:txBody>
          <a:bodyPr/>
          <a:lstStyle/>
          <a:p>
            <a:r>
              <a:rPr lang="en-US"/>
              <a:t>Facebook Own Posts Table | BMW Welt - 8 of 26</a:t>
            </a:r>
          </a:p>
        </p:txBody>
      </p:sp>
      <p:graphicFrame>
        <p:nvGraphicFramePr>
          <p:cNvPr id="5" name="Table Placeholder 4">
            <a:extLst>
              <a:ext uri="{FF2B5EF4-FFF2-40B4-BE49-F238E27FC236}">
                <a16:creationId xmlns:a16="http://schemas.microsoft.com/office/drawing/2014/main" id="{8E084E07-72F6-46ED-9CB8-98807B165E77}"/>
              </a:ext>
            </a:extLst>
          </p:cNvPr>
          <p:cNvGraphicFramePr>
            <a:graphicFrameLocks noGrp="1"/>
          </p:cNvGraphicFramePr>
          <p:nvPr>
            <p:ph type="tbl" sz="quarter" idx="13"/>
            <p:extLst>
              <p:ext uri="{D42A27DB-BD31-4B8C-83A1-F6EECF244321}">
                <p14:modId xmlns:p14="http://schemas.microsoft.com/office/powerpoint/2010/main" val="3771592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350029791"/>
                    </a:ext>
                  </a:extLst>
                </a:gridCol>
                <a:gridCol w="822960">
                  <a:extLst>
                    <a:ext uri="{9D8B030D-6E8A-4147-A177-3AD203B41FA5}">
                      <a16:colId xmlns:a16="http://schemas.microsoft.com/office/drawing/2014/main" val="3014891783"/>
                    </a:ext>
                  </a:extLst>
                </a:gridCol>
                <a:gridCol w="329184">
                  <a:extLst>
                    <a:ext uri="{9D8B030D-6E8A-4147-A177-3AD203B41FA5}">
                      <a16:colId xmlns:a16="http://schemas.microsoft.com/office/drawing/2014/main" val="648898608"/>
                    </a:ext>
                  </a:extLst>
                </a:gridCol>
                <a:gridCol w="208280">
                  <a:extLst>
                    <a:ext uri="{9D8B030D-6E8A-4147-A177-3AD203B41FA5}">
                      <a16:colId xmlns:a16="http://schemas.microsoft.com/office/drawing/2014/main" val="1348277413"/>
                    </a:ext>
                  </a:extLst>
                </a:gridCol>
                <a:gridCol w="208280">
                  <a:extLst>
                    <a:ext uri="{9D8B030D-6E8A-4147-A177-3AD203B41FA5}">
                      <a16:colId xmlns:a16="http://schemas.microsoft.com/office/drawing/2014/main" val="2851001247"/>
                    </a:ext>
                  </a:extLst>
                </a:gridCol>
                <a:gridCol w="208280">
                  <a:extLst>
                    <a:ext uri="{9D8B030D-6E8A-4147-A177-3AD203B41FA5}">
                      <a16:colId xmlns:a16="http://schemas.microsoft.com/office/drawing/2014/main" val="1260625511"/>
                    </a:ext>
                  </a:extLst>
                </a:gridCol>
                <a:gridCol w="208280">
                  <a:extLst>
                    <a:ext uri="{9D8B030D-6E8A-4147-A177-3AD203B41FA5}">
                      <a16:colId xmlns:a16="http://schemas.microsoft.com/office/drawing/2014/main" val="2503028682"/>
                    </a:ext>
                  </a:extLst>
                </a:gridCol>
                <a:gridCol w="208280">
                  <a:extLst>
                    <a:ext uri="{9D8B030D-6E8A-4147-A177-3AD203B41FA5}">
                      <a16:colId xmlns:a16="http://schemas.microsoft.com/office/drawing/2014/main" val="1959520358"/>
                    </a:ext>
                  </a:extLst>
                </a:gridCol>
                <a:gridCol w="208280">
                  <a:extLst>
                    <a:ext uri="{9D8B030D-6E8A-4147-A177-3AD203B41FA5}">
                      <a16:colId xmlns:a16="http://schemas.microsoft.com/office/drawing/2014/main" val="2844188645"/>
                    </a:ext>
                  </a:extLst>
                </a:gridCol>
                <a:gridCol w="208280">
                  <a:extLst>
                    <a:ext uri="{9D8B030D-6E8A-4147-A177-3AD203B41FA5}">
                      <a16:colId xmlns:a16="http://schemas.microsoft.com/office/drawing/2014/main" val="662707888"/>
                    </a:ext>
                  </a:extLst>
                </a:gridCol>
                <a:gridCol w="208280">
                  <a:extLst>
                    <a:ext uri="{9D8B030D-6E8A-4147-A177-3AD203B41FA5}">
                      <a16:colId xmlns:a16="http://schemas.microsoft.com/office/drawing/2014/main" val="901670710"/>
                    </a:ext>
                  </a:extLst>
                </a:gridCol>
                <a:gridCol w="208280">
                  <a:extLst>
                    <a:ext uri="{9D8B030D-6E8A-4147-A177-3AD203B41FA5}">
                      <a16:colId xmlns:a16="http://schemas.microsoft.com/office/drawing/2014/main" val="3708028826"/>
                    </a:ext>
                  </a:extLst>
                </a:gridCol>
                <a:gridCol w="208280">
                  <a:extLst>
                    <a:ext uri="{9D8B030D-6E8A-4147-A177-3AD203B41FA5}">
                      <a16:colId xmlns:a16="http://schemas.microsoft.com/office/drawing/2014/main" val="1712410656"/>
                    </a:ext>
                  </a:extLst>
                </a:gridCol>
                <a:gridCol w="208280">
                  <a:extLst>
                    <a:ext uri="{9D8B030D-6E8A-4147-A177-3AD203B41FA5}">
                      <a16:colId xmlns:a16="http://schemas.microsoft.com/office/drawing/2014/main" val="1669075762"/>
                    </a:ext>
                  </a:extLst>
                </a:gridCol>
                <a:gridCol w="208280">
                  <a:extLst>
                    <a:ext uri="{9D8B030D-6E8A-4147-A177-3AD203B41FA5}">
                      <a16:colId xmlns:a16="http://schemas.microsoft.com/office/drawing/2014/main" val="656280609"/>
                    </a:ext>
                  </a:extLst>
                </a:gridCol>
                <a:gridCol w="208280">
                  <a:extLst>
                    <a:ext uri="{9D8B030D-6E8A-4147-A177-3AD203B41FA5}">
                      <a16:colId xmlns:a16="http://schemas.microsoft.com/office/drawing/2014/main" val="390117675"/>
                    </a:ext>
                  </a:extLst>
                </a:gridCol>
                <a:gridCol w="208280">
                  <a:extLst>
                    <a:ext uri="{9D8B030D-6E8A-4147-A177-3AD203B41FA5}">
                      <a16:colId xmlns:a16="http://schemas.microsoft.com/office/drawing/2014/main" val="848660414"/>
                    </a:ext>
                  </a:extLst>
                </a:gridCol>
                <a:gridCol w="208280">
                  <a:extLst>
                    <a:ext uri="{9D8B030D-6E8A-4147-A177-3AD203B41FA5}">
                      <a16:colId xmlns:a16="http://schemas.microsoft.com/office/drawing/2014/main" val="313824636"/>
                    </a:ext>
                  </a:extLst>
                </a:gridCol>
                <a:gridCol w="208280">
                  <a:extLst>
                    <a:ext uri="{9D8B030D-6E8A-4147-A177-3AD203B41FA5}">
                      <a16:colId xmlns:a16="http://schemas.microsoft.com/office/drawing/2014/main" val="698153700"/>
                    </a:ext>
                  </a:extLst>
                </a:gridCol>
                <a:gridCol w="208280">
                  <a:extLst>
                    <a:ext uri="{9D8B030D-6E8A-4147-A177-3AD203B41FA5}">
                      <a16:colId xmlns:a16="http://schemas.microsoft.com/office/drawing/2014/main" val="1433199181"/>
                    </a:ext>
                  </a:extLst>
                </a:gridCol>
                <a:gridCol w="208280">
                  <a:extLst>
                    <a:ext uri="{9D8B030D-6E8A-4147-A177-3AD203B41FA5}">
                      <a16:colId xmlns:a16="http://schemas.microsoft.com/office/drawing/2014/main" val="957930840"/>
                    </a:ext>
                  </a:extLst>
                </a:gridCol>
                <a:gridCol w="208280">
                  <a:extLst>
                    <a:ext uri="{9D8B030D-6E8A-4147-A177-3AD203B41FA5}">
                      <a16:colId xmlns:a16="http://schemas.microsoft.com/office/drawing/2014/main" val="3114054594"/>
                    </a:ext>
                  </a:extLst>
                </a:gridCol>
                <a:gridCol w="208280">
                  <a:extLst>
                    <a:ext uri="{9D8B030D-6E8A-4147-A177-3AD203B41FA5}">
                      <a16:colId xmlns:a16="http://schemas.microsoft.com/office/drawing/2014/main" val="2642543091"/>
                    </a:ext>
                  </a:extLst>
                </a:gridCol>
                <a:gridCol w="208280">
                  <a:extLst>
                    <a:ext uri="{9D8B030D-6E8A-4147-A177-3AD203B41FA5}">
                      <a16:colId xmlns:a16="http://schemas.microsoft.com/office/drawing/2014/main" val="3308627855"/>
                    </a:ext>
                  </a:extLst>
                </a:gridCol>
                <a:gridCol w="208280">
                  <a:extLst>
                    <a:ext uri="{9D8B030D-6E8A-4147-A177-3AD203B41FA5}">
                      <a16:colId xmlns:a16="http://schemas.microsoft.com/office/drawing/2014/main" val="115291252"/>
                    </a:ext>
                  </a:extLst>
                </a:gridCol>
                <a:gridCol w="208280">
                  <a:extLst>
                    <a:ext uri="{9D8B030D-6E8A-4147-A177-3AD203B41FA5}">
                      <a16:colId xmlns:a16="http://schemas.microsoft.com/office/drawing/2014/main" val="1576021457"/>
                    </a:ext>
                  </a:extLst>
                </a:gridCol>
                <a:gridCol w="208280">
                  <a:extLst>
                    <a:ext uri="{9D8B030D-6E8A-4147-A177-3AD203B41FA5}">
                      <a16:colId xmlns:a16="http://schemas.microsoft.com/office/drawing/2014/main" val="689839230"/>
                    </a:ext>
                  </a:extLst>
                </a:gridCol>
                <a:gridCol w="208280">
                  <a:extLst>
                    <a:ext uri="{9D8B030D-6E8A-4147-A177-3AD203B41FA5}">
                      <a16:colId xmlns:a16="http://schemas.microsoft.com/office/drawing/2014/main" val="865407441"/>
                    </a:ext>
                  </a:extLst>
                </a:gridCol>
                <a:gridCol w="208280">
                  <a:extLst>
                    <a:ext uri="{9D8B030D-6E8A-4147-A177-3AD203B41FA5}">
                      <a16:colId xmlns:a16="http://schemas.microsoft.com/office/drawing/2014/main" val="1761586008"/>
                    </a:ext>
                  </a:extLst>
                </a:gridCol>
                <a:gridCol w="208280">
                  <a:extLst>
                    <a:ext uri="{9D8B030D-6E8A-4147-A177-3AD203B41FA5}">
                      <a16:colId xmlns:a16="http://schemas.microsoft.com/office/drawing/2014/main" val="1490833611"/>
                    </a:ext>
                  </a:extLst>
                </a:gridCol>
                <a:gridCol w="208280">
                  <a:extLst>
                    <a:ext uri="{9D8B030D-6E8A-4147-A177-3AD203B41FA5}">
                      <a16:colId xmlns:a16="http://schemas.microsoft.com/office/drawing/2014/main" val="1644915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1690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- 2020-09-08 10:00:00</a:t>
                      </a:r>
                      <a:r>
                        <a:rPr kumimoji="0" lang="en-US" sz="1000" b="0" i="0" u="none" strike="noStrike" kern="1200" cap="none" spc="0" normalizeH="0" baseline="0" noProof="0">
                          <a:ln>
                            <a:noFill/>
                          </a:ln>
                          <a:solidFill>
                            <a:prstClr val="black"/>
                          </a:solidFill>
                          <a:effectLst/>
                          <a:uLnTx/>
                          <a:uFillTx/>
                          <a:latin typeface="+mn-lt"/>
                          <a:ea typeface="+mn-ea"/>
                          <a:cs typeface="+mn-cs"/>
                        </a:rPr>
                        <a:t>
 It is time again to say: Explore the future. Get inspired. Join the conversation. Our speakers from The Power House, Fraunhofer IWM and UCL welcome you to our livestream directly from the FUTURE FORUM by BMW Welt at 4PM (CEST). Make sure to tune in and be part of an interesting talk! #FutureForum #BMWWelt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https://scontent-dfw5-1.xx.fbcdn.net/v/t1.0-9/p720x720/118986901_3541836765868429_8179394448831387647_o.jpg?_nc_cat=111&amp;_nc_sid=2d5d41&amp;_nc_ohc=YEFLEwSfnGgAX_p0Mkf&amp;_nc_ht=scontent-dfw5-1.xx&amp;tp=6&amp;oh=ceb02a88bab56b6e3c79b40f238be17e&amp;oe=5F8715B1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30736633"/>
                  </a:ext>
                </a:extLst>
              </a:tr>
            </a:tbl>
          </a:graphicData>
        </a:graphic>
      </p:graphicFrame>
      <p:sp>
        <p:nvSpPr>
          <p:cNvPr id="4" name="Text Placeholder 3">
            <a:extLst>
              <a:ext uri="{FF2B5EF4-FFF2-40B4-BE49-F238E27FC236}">
                <a16:creationId xmlns:a16="http://schemas.microsoft.com/office/drawing/2014/main" id="{FE421B92-4D9F-4F2A-B4CD-C65EE6D2BFE1}"/>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201351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4E2B2-892B-4E75-B9FD-8F432E11CEE5}"/>
              </a:ext>
            </a:extLst>
          </p:cNvPr>
          <p:cNvSpPr>
            <a:spLocks noGrp="1"/>
          </p:cNvSpPr>
          <p:nvPr>
            <p:ph type="title"/>
          </p:nvPr>
        </p:nvSpPr>
        <p:spPr/>
        <p:txBody>
          <a:bodyPr/>
          <a:lstStyle/>
          <a:p>
            <a:r>
              <a:rPr lang="en-US"/>
              <a:t>Facebook Own Posts Table | BMW Welt - 9 of 26</a:t>
            </a:r>
          </a:p>
        </p:txBody>
      </p:sp>
      <p:graphicFrame>
        <p:nvGraphicFramePr>
          <p:cNvPr id="5" name="Table Placeholder 4">
            <a:extLst>
              <a:ext uri="{FF2B5EF4-FFF2-40B4-BE49-F238E27FC236}">
                <a16:creationId xmlns:a16="http://schemas.microsoft.com/office/drawing/2014/main" id="{27A948CD-3893-4AB7-88FE-782D633F33A4}"/>
              </a:ext>
            </a:extLst>
          </p:cNvPr>
          <p:cNvGraphicFramePr>
            <a:graphicFrameLocks noGrp="1"/>
          </p:cNvGraphicFramePr>
          <p:nvPr>
            <p:ph type="tbl" sz="quarter" idx="13"/>
            <p:extLst>
              <p:ext uri="{D42A27DB-BD31-4B8C-83A1-F6EECF244321}">
                <p14:modId xmlns:p14="http://schemas.microsoft.com/office/powerpoint/2010/main" val="202863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28968324"/>
                    </a:ext>
                  </a:extLst>
                </a:gridCol>
                <a:gridCol w="822960">
                  <a:extLst>
                    <a:ext uri="{9D8B030D-6E8A-4147-A177-3AD203B41FA5}">
                      <a16:colId xmlns:a16="http://schemas.microsoft.com/office/drawing/2014/main" val="1691717464"/>
                    </a:ext>
                  </a:extLst>
                </a:gridCol>
                <a:gridCol w="329184">
                  <a:extLst>
                    <a:ext uri="{9D8B030D-6E8A-4147-A177-3AD203B41FA5}">
                      <a16:colId xmlns:a16="http://schemas.microsoft.com/office/drawing/2014/main" val="2437528030"/>
                    </a:ext>
                  </a:extLst>
                </a:gridCol>
                <a:gridCol w="208280">
                  <a:extLst>
                    <a:ext uri="{9D8B030D-6E8A-4147-A177-3AD203B41FA5}">
                      <a16:colId xmlns:a16="http://schemas.microsoft.com/office/drawing/2014/main" val="474323627"/>
                    </a:ext>
                  </a:extLst>
                </a:gridCol>
                <a:gridCol w="208280">
                  <a:extLst>
                    <a:ext uri="{9D8B030D-6E8A-4147-A177-3AD203B41FA5}">
                      <a16:colId xmlns:a16="http://schemas.microsoft.com/office/drawing/2014/main" val="2196737750"/>
                    </a:ext>
                  </a:extLst>
                </a:gridCol>
                <a:gridCol w="208280">
                  <a:extLst>
                    <a:ext uri="{9D8B030D-6E8A-4147-A177-3AD203B41FA5}">
                      <a16:colId xmlns:a16="http://schemas.microsoft.com/office/drawing/2014/main" val="1090000364"/>
                    </a:ext>
                  </a:extLst>
                </a:gridCol>
                <a:gridCol w="208280">
                  <a:extLst>
                    <a:ext uri="{9D8B030D-6E8A-4147-A177-3AD203B41FA5}">
                      <a16:colId xmlns:a16="http://schemas.microsoft.com/office/drawing/2014/main" val="1562941798"/>
                    </a:ext>
                  </a:extLst>
                </a:gridCol>
                <a:gridCol w="208280">
                  <a:extLst>
                    <a:ext uri="{9D8B030D-6E8A-4147-A177-3AD203B41FA5}">
                      <a16:colId xmlns:a16="http://schemas.microsoft.com/office/drawing/2014/main" val="2066293120"/>
                    </a:ext>
                  </a:extLst>
                </a:gridCol>
                <a:gridCol w="208280">
                  <a:extLst>
                    <a:ext uri="{9D8B030D-6E8A-4147-A177-3AD203B41FA5}">
                      <a16:colId xmlns:a16="http://schemas.microsoft.com/office/drawing/2014/main" val="1280079894"/>
                    </a:ext>
                  </a:extLst>
                </a:gridCol>
                <a:gridCol w="208280">
                  <a:extLst>
                    <a:ext uri="{9D8B030D-6E8A-4147-A177-3AD203B41FA5}">
                      <a16:colId xmlns:a16="http://schemas.microsoft.com/office/drawing/2014/main" val="723389233"/>
                    </a:ext>
                  </a:extLst>
                </a:gridCol>
                <a:gridCol w="208280">
                  <a:extLst>
                    <a:ext uri="{9D8B030D-6E8A-4147-A177-3AD203B41FA5}">
                      <a16:colId xmlns:a16="http://schemas.microsoft.com/office/drawing/2014/main" val="2302334025"/>
                    </a:ext>
                  </a:extLst>
                </a:gridCol>
                <a:gridCol w="208280">
                  <a:extLst>
                    <a:ext uri="{9D8B030D-6E8A-4147-A177-3AD203B41FA5}">
                      <a16:colId xmlns:a16="http://schemas.microsoft.com/office/drawing/2014/main" val="266047978"/>
                    </a:ext>
                  </a:extLst>
                </a:gridCol>
                <a:gridCol w="208280">
                  <a:extLst>
                    <a:ext uri="{9D8B030D-6E8A-4147-A177-3AD203B41FA5}">
                      <a16:colId xmlns:a16="http://schemas.microsoft.com/office/drawing/2014/main" val="2763586988"/>
                    </a:ext>
                  </a:extLst>
                </a:gridCol>
                <a:gridCol w="208280">
                  <a:extLst>
                    <a:ext uri="{9D8B030D-6E8A-4147-A177-3AD203B41FA5}">
                      <a16:colId xmlns:a16="http://schemas.microsoft.com/office/drawing/2014/main" val="4194686388"/>
                    </a:ext>
                  </a:extLst>
                </a:gridCol>
                <a:gridCol w="208280">
                  <a:extLst>
                    <a:ext uri="{9D8B030D-6E8A-4147-A177-3AD203B41FA5}">
                      <a16:colId xmlns:a16="http://schemas.microsoft.com/office/drawing/2014/main" val="1871123525"/>
                    </a:ext>
                  </a:extLst>
                </a:gridCol>
                <a:gridCol w="208280">
                  <a:extLst>
                    <a:ext uri="{9D8B030D-6E8A-4147-A177-3AD203B41FA5}">
                      <a16:colId xmlns:a16="http://schemas.microsoft.com/office/drawing/2014/main" val="2099426083"/>
                    </a:ext>
                  </a:extLst>
                </a:gridCol>
                <a:gridCol w="208280">
                  <a:extLst>
                    <a:ext uri="{9D8B030D-6E8A-4147-A177-3AD203B41FA5}">
                      <a16:colId xmlns:a16="http://schemas.microsoft.com/office/drawing/2014/main" val="3423202136"/>
                    </a:ext>
                  </a:extLst>
                </a:gridCol>
                <a:gridCol w="208280">
                  <a:extLst>
                    <a:ext uri="{9D8B030D-6E8A-4147-A177-3AD203B41FA5}">
                      <a16:colId xmlns:a16="http://schemas.microsoft.com/office/drawing/2014/main" val="3969827663"/>
                    </a:ext>
                  </a:extLst>
                </a:gridCol>
                <a:gridCol w="208280">
                  <a:extLst>
                    <a:ext uri="{9D8B030D-6E8A-4147-A177-3AD203B41FA5}">
                      <a16:colId xmlns:a16="http://schemas.microsoft.com/office/drawing/2014/main" val="3256437655"/>
                    </a:ext>
                  </a:extLst>
                </a:gridCol>
                <a:gridCol w="208280">
                  <a:extLst>
                    <a:ext uri="{9D8B030D-6E8A-4147-A177-3AD203B41FA5}">
                      <a16:colId xmlns:a16="http://schemas.microsoft.com/office/drawing/2014/main" val="627964440"/>
                    </a:ext>
                  </a:extLst>
                </a:gridCol>
                <a:gridCol w="208280">
                  <a:extLst>
                    <a:ext uri="{9D8B030D-6E8A-4147-A177-3AD203B41FA5}">
                      <a16:colId xmlns:a16="http://schemas.microsoft.com/office/drawing/2014/main" val="844043199"/>
                    </a:ext>
                  </a:extLst>
                </a:gridCol>
                <a:gridCol w="208280">
                  <a:extLst>
                    <a:ext uri="{9D8B030D-6E8A-4147-A177-3AD203B41FA5}">
                      <a16:colId xmlns:a16="http://schemas.microsoft.com/office/drawing/2014/main" val="2199463845"/>
                    </a:ext>
                  </a:extLst>
                </a:gridCol>
                <a:gridCol w="208280">
                  <a:extLst>
                    <a:ext uri="{9D8B030D-6E8A-4147-A177-3AD203B41FA5}">
                      <a16:colId xmlns:a16="http://schemas.microsoft.com/office/drawing/2014/main" val="773254121"/>
                    </a:ext>
                  </a:extLst>
                </a:gridCol>
                <a:gridCol w="208280">
                  <a:extLst>
                    <a:ext uri="{9D8B030D-6E8A-4147-A177-3AD203B41FA5}">
                      <a16:colId xmlns:a16="http://schemas.microsoft.com/office/drawing/2014/main" val="3908144669"/>
                    </a:ext>
                  </a:extLst>
                </a:gridCol>
                <a:gridCol w="208280">
                  <a:extLst>
                    <a:ext uri="{9D8B030D-6E8A-4147-A177-3AD203B41FA5}">
                      <a16:colId xmlns:a16="http://schemas.microsoft.com/office/drawing/2014/main" val="2870260960"/>
                    </a:ext>
                  </a:extLst>
                </a:gridCol>
                <a:gridCol w="208280">
                  <a:extLst>
                    <a:ext uri="{9D8B030D-6E8A-4147-A177-3AD203B41FA5}">
                      <a16:colId xmlns:a16="http://schemas.microsoft.com/office/drawing/2014/main" val="3473511199"/>
                    </a:ext>
                  </a:extLst>
                </a:gridCol>
                <a:gridCol w="208280">
                  <a:extLst>
                    <a:ext uri="{9D8B030D-6E8A-4147-A177-3AD203B41FA5}">
                      <a16:colId xmlns:a16="http://schemas.microsoft.com/office/drawing/2014/main" val="3600151753"/>
                    </a:ext>
                  </a:extLst>
                </a:gridCol>
                <a:gridCol w="208280">
                  <a:extLst>
                    <a:ext uri="{9D8B030D-6E8A-4147-A177-3AD203B41FA5}">
                      <a16:colId xmlns:a16="http://schemas.microsoft.com/office/drawing/2014/main" val="2126326633"/>
                    </a:ext>
                  </a:extLst>
                </a:gridCol>
                <a:gridCol w="208280">
                  <a:extLst>
                    <a:ext uri="{9D8B030D-6E8A-4147-A177-3AD203B41FA5}">
                      <a16:colId xmlns:a16="http://schemas.microsoft.com/office/drawing/2014/main" val="1403768632"/>
                    </a:ext>
                  </a:extLst>
                </a:gridCol>
                <a:gridCol w="208280">
                  <a:extLst>
                    <a:ext uri="{9D8B030D-6E8A-4147-A177-3AD203B41FA5}">
                      <a16:colId xmlns:a16="http://schemas.microsoft.com/office/drawing/2014/main" val="1855614937"/>
                    </a:ext>
                  </a:extLst>
                </a:gridCol>
                <a:gridCol w="208280">
                  <a:extLst>
                    <a:ext uri="{9D8B030D-6E8A-4147-A177-3AD203B41FA5}">
                      <a16:colId xmlns:a16="http://schemas.microsoft.com/office/drawing/2014/main" val="845846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23737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- 2020-09-07 16:30:23</a:t>
                      </a:r>
                      <a:r>
                        <a:rPr kumimoji="0" lang="en-US" sz="1000" b="0" i="0" u="none" strike="noStrike" kern="1200" cap="none" spc="0" normalizeH="0" baseline="0" noProof="0">
                          <a:ln>
                            <a:noFill/>
                          </a:ln>
                          <a:solidFill>
                            <a:prstClr val="black"/>
                          </a:solidFill>
                          <a:effectLst/>
                          <a:uLnTx/>
                          <a:uFillTx/>
                          <a:latin typeface="+mn-lt"/>
                          <a:ea typeface="+mn-ea"/>
                          <a:cs typeface="+mn-cs"/>
                        </a:rPr>
                        <a:t>
 It's the little details that really make a statement. Rest assured that no detail has been left untouched during the 6 months of careful and individualised production of each Rolls-Royce automobile. Rolls-Royce Motor Cars #RollsRoyce #BMWWelt
__ 
Rolls-Royce Wraith:
Fuel consumption in l/100 km (combined): 15.9-16.0. CO2 emissions in g/km (combined): 357-369. 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values of the vehicles are preliminary.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selling points and at https://www.dat.de/…/ver…/leitfaden-kraftstoffverbrauch.html.9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https://scontent-dfw5-1.xx.fbcdn.net/v/t1.0-9/s720x720/118943214_3539680536084052_7922209705634942415_o.jpg?_nc_cat=111&amp;_nc_sid=8024bb&amp;_nc_ohc=ul02Y927Ud8AX9tU5nT&amp;_nc_ht=scontent-dfw5-1.xx&amp;tp=7&amp;oh=31aa4f59e0d15ca922fffed9fc8b37ec&amp;oe=5F85D1CE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93496013"/>
                  </a:ext>
                </a:extLst>
              </a:tr>
            </a:tbl>
          </a:graphicData>
        </a:graphic>
      </p:graphicFrame>
      <p:sp>
        <p:nvSpPr>
          <p:cNvPr id="4" name="Text Placeholder 3">
            <a:extLst>
              <a:ext uri="{FF2B5EF4-FFF2-40B4-BE49-F238E27FC236}">
                <a16:creationId xmlns:a16="http://schemas.microsoft.com/office/drawing/2014/main" id="{F9ABCEF9-24A4-43C1-9ECE-7B97FA13BE94}"/>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1704524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57F8C-B75B-46A5-9330-9C999F2D1B94}"/>
              </a:ext>
            </a:extLst>
          </p:cNvPr>
          <p:cNvSpPr>
            <a:spLocks noGrp="1"/>
          </p:cNvSpPr>
          <p:nvPr>
            <p:ph type="title"/>
          </p:nvPr>
        </p:nvSpPr>
        <p:spPr/>
        <p:txBody>
          <a:bodyPr/>
          <a:lstStyle/>
          <a:p>
            <a:r>
              <a:rPr lang="en-US"/>
              <a:t>Facebook Own Posts Table | BMW Welt - 10 of 26</a:t>
            </a:r>
          </a:p>
        </p:txBody>
      </p:sp>
      <p:graphicFrame>
        <p:nvGraphicFramePr>
          <p:cNvPr id="5" name="Table Placeholder 4">
            <a:extLst>
              <a:ext uri="{FF2B5EF4-FFF2-40B4-BE49-F238E27FC236}">
                <a16:creationId xmlns:a16="http://schemas.microsoft.com/office/drawing/2014/main" id="{B8B4E42F-19FB-4EDD-85FA-51A62744EF78}"/>
              </a:ext>
            </a:extLst>
          </p:cNvPr>
          <p:cNvGraphicFramePr>
            <a:graphicFrameLocks noGrp="1"/>
          </p:cNvGraphicFramePr>
          <p:nvPr>
            <p:ph type="tbl" sz="quarter" idx="13"/>
            <p:extLst>
              <p:ext uri="{D42A27DB-BD31-4B8C-83A1-F6EECF244321}">
                <p14:modId xmlns:p14="http://schemas.microsoft.com/office/powerpoint/2010/main" val="590512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894313027"/>
                    </a:ext>
                  </a:extLst>
                </a:gridCol>
                <a:gridCol w="822960">
                  <a:extLst>
                    <a:ext uri="{9D8B030D-6E8A-4147-A177-3AD203B41FA5}">
                      <a16:colId xmlns:a16="http://schemas.microsoft.com/office/drawing/2014/main" val="503433000"/>
                    </a:ext>
                  </a:extLst>
                </a:gridCol>
                <a:gridCol w="329184">
                  <a:extLst>
                    <a:ext uri="{9D8B030D-6E8A-4147-A177-3AD203B41FA5}">
                      <a16:colId xmlns:a16="http://schemas.microsoft.com/office/drawing/2014/main" val="3921722747"/>
                    </a:ext>
                  </a:extLst>
                </a:gridCol>
                <a:gridCol w="208280">
                  <a:extLst>
                    <a:ext uri="{9D8B030D-6E8A-4147-A177-3AD203B41FA5}">
                      <a16:colId xmlns:a16="http://schemas.microsoft.com/office/drawing/2014/main" val="1100449164"/>
                    </a:ext>
                  </a:extLst>
                </a:gridCol>
                <a:gridCol w="208280">
                  <a:extLst>
                    <a:ext uri="{9D8B030D-6E8A-4147-A177-3AD203B41FA5}">
                      <a16:colId xmlns:a16="http://schemas.microsoft.com/office/drawing/2014/main" val="4158796048"/>
                    </a:ext>
                  </a:extLst>
                </a:gridCol>
                <a:gridCol w="208280">
                  <a:extLst>
                    <a:ext uri="{9D8B030D-6E8A-4147-A177-3AD203B41FA5}">
                      <a16:colId xmlns:a16="http://schemas.microsoft.com/office/drawing/2014/main" val="1020174864"/>
                    </a:ext>
                  </a:extLst>
                </a:gridCol>
                <a:gridCol w="208280">
                  <a:extLst>
                    <a:ext uri="{9D8B030D-6E8A-4147-A177-3AD203B41FA5}">
                      <a16:colId xmlns:a16="http://schemas.microsoft.com/office/drawing/2014/main" val="960636240"/>
                    </a:ext>
                  </a:extLst>
                </a:gridCol>
                <a:gridCol w="208280">
                  <a:extLst>
                    <a:ext uri="{9D8B030D-6E8A-4147-A177-3AD203B41FA5}">
                      <a16:colId xmlns:a16="http://schemas.microsoft.com/office/drawing/2014/main" val="308064424"/>
                    </a:ext>
                  </a:extLst>
                </a:gridCol>
                <a:gridCol w="208280">
                  <a:extLst>
                    <a:ext uri="{9D8B030D-6E8A-4147-A177-3AD203B41FA5}">
                      <a16:colId xmlns:a16="http://schemas.microsoft.com/office/drawing/2014/main" val="844983377"/>
                    </a:ext>
                  </a:extLst>
                </a:gridCol>
                <a:gridCol w="208280">
                  <a:extLst>
                    <a:ext uri="{9D8B030D-6E8A-4147-A177-3AD203B41FA5}">
                      <a16:colId xmlns:a16="http://schemas.microsoft.com/office/drawing/2014/main" val="1039723053"/>
                    </a:ext>
                  </a:extLst>
                </a:gridCol>
                <a:gridCol w="208280">
                  <a:extLst>
                    <a:ext uri="{9D8B030D-6E8A-4147-A177-3AD203B41FA5}">
                      <a16:colId xmlns:a16="http://schemas.microsoft.com/office/drawing/2014/main" val="4257616427"/>
                    </a:ext>
                  </a:extLst>
                </a:gridCol>
                <a:gridCol w="208280">
                  <a:extLst>
                    <a:ext uri="{9D8B030D-6E8A-4147-A177-3AD203B41FA5}">
                      <a16:colId xmlns:a16="http://schemas.microsoft.com/office/drawing/2014/main" val="3443873019"/>
                    </a:ext>
                  </a:extLst>
                </a:gridCol>
                <a:gridCol w="208280">
                  <a:extLst>
                    <a:ext uri="{9D8B030D-6E8A-4147-A177-3AD203B41FA5}">
                      <a16:colId xmlns:a16="http://schemas.microsoft.com/office/drawing/2014/main" val="3388076524"/>
                    </a:ext>
                  </a:extLst>
                </a:gridCol>
                <a:gridCol w="208280">
                  <a:extLst>
                    <a:ext uri="{9D8B030D-6E8A-4147-A177-3AD203B41FA5}">
                      <a16:colId xmlns:a16="http://schemas.microsoft.com/office/drawing/2014/main" val="1165512140"/>
                    </a:ext>
                  </a:extLst>
                </a:gridCol>
                <a:gridCol w="208280">
                  <a:extLst>
                    <a:ext uri="{9D8B030D-6E8A-4147-A177-3AD203B41FA5}">
                      <a16:colId xmlns:a16="http://schemas.microsoft.com/office/drawing/2014/main" val="2965752736"/>
                    </a:ext>
                  </a:extLst>
                </a:gridCol>
                <a:gridCol w="208280">
                  <a:extLst>
                    <a:ext uri="{9D8B030D-6E8A-4147-A177-3AD203B41FA5}">
                      <a16:colId xmlns:a16="http://schemas.microsoft.com/office/drawing/2014/main" val="1352237246"/>
                    </a:ext>
                  </a:extLst>
                </a:gridCol>
                <a:gridCol w="208280">
                  <a:extLst>
                    <a:ext uri="{9D8B030D-6E8A-4147-A177-3AD203B41FA5}">
                      <a16:colId xmlns:a16="http://schemas.microsoft.com/office/drawing/2014/main" val="784456759"/>
                    </a:ext>
                  </a:extLst>
                </a:gridCol>
                <a:gridCol w="208280">
                  <a:extLst>
                    <a:ext uri="{9D8B030D-6E8A-4147-A177-3AD203B41FA5}">
                      <a16:colId xmlns:a16="http://schemas.microsoft.com/office/drawing/2014/main" val="887717127"/>
                    </a:ext>
                  </a:extLst>
                </a:gridCol>
                <a:gridCol w="208280">
                  <a:extLst>
                    <a:ext uri="{9D8B030D-6E8A-4147-A177-3AD203B41FA5}">
                      <a16:colId xmlns:a16="http://schemas.microsoft.com/office/drawing/2014/main" val="3644690120"/>
                    </a:ext>
                  </a:extLst>
                </a:gridCol>
                <a:gridCol w="208280">
                  <a:extLst>
                    <a:ext uri="{9D8B030D-6E8A-4147-A177-3AD203B41FA5}">
                      <a16:colId xmlns:a16="http://schemas.microsoft.com/office/drawing/2014/main" val="2251787954"/>
                    </a:ext>
                  </a:extLst>
                </a:gridCol>
                <a:gridCol w="208280">
                  <a:extLst>
                    <a:ext uri="{9D8B030D-6E8A-4147-A177-3AD203B41FA5}">
                      <a16:colId xmlns:a16="http://schemas.microsoft.com/office/drawing/2014/main" val="2120594769"/>
                    </a:ext>
                  </a:extLst>
                </a:gridCol>
                <a:gridCol w="208280">
                  <a:extLst>
                    <a:ext uri="{9D8B030D-6E8A-4147-A177-3AD203B41FA5}">
                      <a16:colId xmlns:a16="http://schemas.microsoft.com/office/drawing/2014/main" val="3113192859"/>
                    </a:ext>
                  </a:extLst>
                </a:gridCol>
                <a:gridCol w="208280">
                  <a:extLst>
                    <a:ext uri="{9D8B030D-6E8A-4147-A177-3AD203B41FA5}">
                      <a16:colId xmlns:a16="http://schemas.microsoft.com/office/drawing/2014/main" val="4171316607"/>
                    </a:ext>
                  </a:extLst>
                </a:gridCol>
                <a:gridCol w="208280">
                  <a:extLst>
                    <a:ext uri="{9D8B030D-6E8A-4147-A177-3AD203B41FA5}">
                      <a16:colId xmlns:a16="http://schemas.microsoft.com/office/drawing/2014/main" val="3742715355"/>
                    </a:ext>
                  </a:extLst>
                </a:gridCol>
                <a:gridCol w="208280">
                  <a:extLst>
                    <a:ext uri="{9D8B030D-6E8A-4147-A177-3AD203B41FA5}">
                      <a16:colId xmlns:a16="http://schemas.microsoft.com/office/drawing/2014/main" val="1445947512"/>
                    </a:ext>
                  </a:extLst>
                </a:gridCol>
                <a:gridCol w="208280">
                  <a:extLst>
                    <a:ext uri="{9D8B030D-6E8A-4147-A177-3AD203B41FA5}">
                      <a16:colId xmlns:a16="http://schemas.microsoft.com/office/drawing/2014/main" val="4022114856"/>
                    </a:ext>
                  </a:extLst>
                </a:gridCol>
                <a:gridCol w="208280">
                  <a:extLst>
                    <a:ext uri="{9D8B030D-6E8A-4147-A177-3AD203B41FA5}">
                      <a16:colId xmlns:a16="http://schemas.microsoft.com/office/drawing/2014/main" val="550202827"/>
                    </a:ext>
                  </a:extLst>
                </a:gridCol>
                <a:gridCol w="208280">
                  <a:extLst>
                    <a:ext uri="{9D8B030D-6E8A-4147-A177-3AD203B41FA5}">
                      <a16:colId xmlns:a16="http://schemas.microsoft.com/office/drawing/2014/main" val="2265527494"/>
                    </a:ext>
                  </a:extLst>
                </a:gridCol>
                <a:gridCol w="208280">
                  <a:extLst>
                    <a:ext uri="{9D8B030D-6E8A-4147-A177-3AD203B41FA5}">
                      <a16:colId xmlns:a16="http://schemas.microsoft.com/office/drawing/2014/main" val="1265395422"/>
                    </a:ext>
                  </a:extLst>
                </a:gridCol>
                <a:gridCol w="208280">
                  <a:extLst>
                    <a:ext uri="{9D8B030D-6E8A-4147-A177-3AD203B41FA5}">
                      <a16:colId xmlns:a16="http://schemas.microsoft.com/office/drawing/2014/main" val="2490494340"/>
                    </a:ext>
                  </a:extLst>
                </a:gridCol>
                <a:gridCol w="208280">
                  <a:extLst>
                    <a:ext uri="{9D8B030D-6E8A-4147-A177-3AD203B41FA5}">
                      <a16:colId xmlns:a16="http://schemas.microsoft.com/office/drawing/2014/main" val="322628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51808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- 2020-09-06 14:00:16</a:t>
                      </a:r>
                      <a:r>
                        <a:rPr kumimoji="0" lang="en-US" sz="1000" b="0" i="0" u="none" strike="noStrike" kern="1200" cap="none" spc="0" normalizeH="0" baseline="0" noProof="0">
                          <a:ln>
                            <a:noFill/>
                          </a:ln>
                          <a:solidFill>
                            <a:prstClr val="black"/>
                          </a:solidFill>
                          <a:effectLst/>
                          <a:uLnTx/>
                          <a:uFillTx/>
                          <a:latin typeface="+mn-lt"/>
                          <a:ea typeface="+mn-ea"/>
                          <a:cs typeface="+mn-cs"/>
                        </a:rPr>
                        <a:t>
 Perfect combination: a high performance vehicle for a world class athlete. Today, this striking BMW X7 xDrive 30d was collected by the German ice hockey national player Felix Schütz at BMW Welt. What a great way to end your Friday. Our best wishes on your new BMW, Felix! #TheX7 #BMWWelt
____
BMW X7 xDrive30d:
Fuel consumption in l/100 km (combined): 6.8-6.5.
CO2 emissions in g/km (combined): 178-171.
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values of the vehicles are preliminary.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selling points and at https://www.dat.de/…/ver…/leitfaden-kraftstoffverbrauch.html.9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https://scontent-dfw5-1.xx.fbcdn.net/v/t1.0-9/p720x720/118878174_3536261886425917_4100779139709933931_o.jpg?_nc_cat=101&amp;_nc_sid=8024bb&amp;_nc_ohc=KTCQW8FMTQ8AX_ZIoZg&amp;_nc_ht=scontent-dfw5-1.xx&amp;tp=6&amp;oh=eb267238034e6507c6faa772c18a8923&amp;oe=5F87A31D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98932835"/>
                  </a:ext>
                </a:extLst>
              </a:tr>
            </a:tbl>
          </a:graphicData>
        </a:graphic>
      </p:graphicFrame>
      <p:sp>
        <p:nvSpPr>
          <p:cNvPr id="4" name="Text Placeholder 3">
            <a:extLst>
              <a:ext uri="{FF2B5EF4-FFF2-40B4-BE49-F238E27FC236}">
                <a16:creationId xmlns:a16="http://schemas.microsoft.com/office/drawing/2014/main" id="{6A41B0E9-57AA-4C9D-81EF-A22F6325550D}"/>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2129781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6A627-A1CC-43AF-9D77-081AA0F26F28}"/>
              </a:ext>
            </a:extLst>
          </p:cNvPr>
          <p:cNvSpPr>
            <a:spLocks noGrp="1"/>
          </p:cNvSpPr>
          <p:nvPr>
            <p:ph type="title"/>
          </p:nvPr>
        </p:nvSpPr>
        <p:spPr/>
        <p:txBody>
          <a:bodyPr/>
          <a:lstStyle/>
          <a:p>
            <a:r>
              <a:rPr lang="en-US"/>
              <a:t>Facebook Own Posts Table | BMW Welt - 11 of 26</a:t>
            </a:r>
          </a:p>
        </p:txBody>
      </p:sp>
      <p:graphicFrame>
        <p:nvGraphicFramePr>
          <p:cNvPr id="5" name="Table Placeholder 4">
            <a:extLst>
              <a:ext uri="{FF2B5EF4-FFF2-40B4-BE49-F238E27FC236}">
                <a16:creationId xmlns:a16="http://schemas.microsoft.com/office/drawing/2014/main" id="{DA46B29D-3B98-4C45-BACB-89C86CADEA19}"/>
              </a:ext>
            </a:extLst>
          </p:cNvPr>
          <p:cNvGraphicFramePr>
            <a:graphicFrameLocks noGrp="1"/>
          </p:cNvGraphicFramePr>
          <p:nvPr>
            <p:ph type="tbl" sz="quarter" idx="13"/>
            <p:extLst>
              <p:ext uri="{D42A27DB-BD31-4B8C-83A1-F6EECF244321}">
                <p14:modId xmlns:p14="http://schemas.microsoft.com/office/powerpoint/2010/main" val="1268305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56768116"/>
                    </a:ext>
                  </a:extLst>
                </a:gridCol>
                <a:gridCol w="822960">
                  <a:extLst>
                    <a:ext uri="{9D8B030D-6E8A-4147-A177-3AD203B41FA5}">
                      <a16:colId xmlns:a16="http://schemas.microsoft.com/office/drawing/2014/main" val="767726376"/>
                    </a:ext>
                  </a:extLst>
                </a:gridCol>
                <a:gridCol w="329184">
                  <a:extLst>
                    <a:ext uri="{9D8B030D-6E8A-4147-A177-3AD203B41FA5}">
                      <a16:colId xmlns:a16="http://schemas.microsoft.com/office/drawing/2014/main" val="4220357194"/>
                    </a:ext>
                  </a:extLst>
                </a:gridCol>
                <a:gridCol w="208280">
                  <a:extLst>
                    <a:ext uri="{9D8B030D-6E8A-4147-A177-3AD203B41FA5}">
                      <a16:colId xmlns:a16="http://schemas.microsoft.com/office/drawing/2014/main" val="3703511333"/>
                    </a:ext>
                  </a:extLst>
                </a:gridCol>
                <a:gridCol w="208280">
                  <a:extLst>
                    <a:ext uri="{9D8B030D-6E8A-4147-A177-3AD203B41FA5}">
                      <a16:colId xmlns:a16="http://schemas.microsoft.com/office/drawing/2014/main" val="1910970520"/>
                    </a:ext>
                  </a:extLst>
                </a:gridCol>
                <a:gridCol w="208280">
                  <a:extLst>
                    <a:ext uri="{9D8B030D-6E8A-4147-A177-3AD203B41FA5}">
                      <a16:colId xmlns:a16="http://schemas.microsoft.com/office/drawing/2014/main" val="937440709"/>
                    </a:ext>
                  </a:extLst>
                </a:gridCol>
                <a:gridCol w="208280">
                  <a:extLst>
                    <a:ext uri="{9D8B030D-6E8A-4147-A177-3AD203B41FA5}">
                      <a16:colId xmlns:a16="http://schemas.microsoft.com/office/drawing/2014/main" val="1522581787"/>
                    </a:ext>
                  </a:extLst>
                </a:gridCol>
                <a:gridCol w="208280">
                  <a:extLst>
                    <a:ext uri="{9D8B030D-6E8A-4147-A177-3AD203B41FA5}">
                      <a16:colId xmlns:a16="http://schemas.microsoft.com/office/drawing/2014/main" val="211333369"/>
                    </a:ext>
                  </a:extLst>
                </a:gridCol>
                <a:gridCol w="208280">
                  <a:extLst>
                    <a:ext uri="{9D8B030D-6E8A-4147-A177-3AD203B41FA5}">
                      <a16:colId xmlns:a16="http://schemas.microsoft.com/office/drawing/2014/main" val="4103366182"/>
                    </a:ext>
                  </a:extLst>
                </a:gridCol>
                <a:gridCol w="208280">
                  <a:extLst>
                    <a:ext uri="{9D8B030D-6E8A-4147-A177-3AD203B41FA5}">
                      <a16:colId xmlns:a16="http://schemas.microsoft.com/office/drawing/2014/main" val="1502449339"/>
                    </a:ext>
                  </a:extLst>
                </a:gridCol>
                <a:gridCol w="208280">
                  <a:extLst>
                    <a:ext uri="{9D8B030D-6E8A-4147-A177-3AD203B41FA5}">
                      <a16:colId xmlns:a16="http://schemas.microsoft.com/office/drawing/2014/main" val="3774163320"/>
                    </a:ext>
                  </a:extLst>
                </a:gridCol>
                <a:gridCol w="208280">
                  <a:extLst>
                    <a:ext uri="{9D8B030D-6E8A-4147-A177-3AD203B41FA5}">
                      <a16:colId xmlns:a16="http://schemas.microsoft.com/office/drawing/2014/main" val="2998166635"/>
                    </a:ext>
                  </a:extLst>
                </a:gridCol>
                <a:gridCol w="208280">
                  <a:extLst>
                    <a:ext uri="{9D8B030D-6E8A-4147-A177-3AD203B41FA5}">
                      <a16:colId xmlns:a16="http://schemas.microsoft.com/office/drawing/2014/main" val="1660122283"/>
                    </a:ext>
                  </a:extLst>
                </a:gridCol>
                <a:gridCol w="208280">
                  <a:extLst>
                    <a:ext uri="{9D8B030D-6E8A-4147-A177-3AD203B41FA5}">
                      <a16:colId xmlns:a16="http://schemas.microsoft.com/office/drawing/2014/main" val="71081906"/>
                    </a:ext>
                  </a:extLst>
                </a:gridCol>
                <a:gridCol w="208280">
                  <a:extLst>
                    <a:ext uri="{9D8B030D-6E8A-4147-A177-3AD203B41FA5}">
                      <a16:colId xmlns:a16="http://schemas.microsoft.com/office/drawing/2014/main" val="2008963774"/>
                    </a:ext>
                  </a:extLst>
                </a:gridCol>
                <a:gridCol w="208280">
                  <a:extLst>
                    <a:ext uri="{9D8B030D-6E8A-4147-A177-3AD203B41FA5}">
                      <a16:colId xmlns:a16="http://schemas.microsoft.com/office/drawing/2014/main" val="1263995893"/>
                    </a:ext>
                  </a:extLst>
                </a:gridCol>
                <a:gridCol w="208280">
                  <a:extLst>
                    <a:ext uri="{9D8B030D-6E8A-4147-A177-3AD203B41FA5}">
                      <a16:colId xmlns:a16="http://schemas.microsoft.com/office/drawing/2014/main" val="991824277"/>
                    </a:ext>
                  </a:extLst>
                </a:gridCol>
                <a:gridCol w="208280">
                  <a:extLst>
                    <a:ext uri="{9D8B030D-6E8A-4147-A177-3AD203B41FA5}">
                      <a16:colId xmlns:a16="http://schemas.microsoft.com/office/drawing/2014/main" val="4128648349"/>
                    </a:ext>
                  </a:extLst>
                </a:gridCol>
                <a:gridCol w="208280">
                  <a:extLst>
                    <a:ext uri="{9D8B030D-6E8A-4147-A177-3AD203B41FA5}">
                      <a16:colId xmlns:a16="http://schemas.microsoft.com/office/drawing/2014/main" val="4033173817"/>
                    </a:ext>
                  </a:extLst>
                </a:gridCol>
                <a:gridCol w="208280">
                  <a:extLst>
                    <a:ext uri="{9D8B030D-6E8A-4147-A177-3AD203B41FA5}">
                      <a16:colId xmlns:a16="http://schemas.microsoft.com/office/drawing/2014/main" val="467276589"/>
                    </a:ext>
                  </a:extLst>
                </a:gridCol>
                <a:gridCol w="208280">
                  <a:extLst>
                    <a:ext uri="{9D8B030D-6E8A-4147-A177-3AD203B41FA5}">
                      <a16:colId xmlns:a16="http://schemas.microsoft.com/office/drawing/2014/main" val="419477724"/>
                    </a:ext>
                  </a:extLst>
                </a:gridCol>
                <a:gridCol w="208280">
                  <a:extLst>
                    <a:ext uri="{9D8B030D-6E8A-4147-A177-3AD203B41FA5}">
                      <a16:colId xmlns:a16="http://schemas.microsoft.com/office/drawing/2014/main" val="681297399"/>
                    </a:ext>
                  </a:extLst>
                </a:gridCol>
                <a:gridCol w="208280">
                  <a:extLst>
                    <a:ext uri="{9D8B030D-6E8A-4147-A177-3AD203B41FA5}">
                      <a16:colId xmlns:a16="http://schemas.microsoft.com/office/drawing/2014/main" val="3689350308"/>
                    </a:ext>
                  </a:extLst>
                </a:gridCol>
                <a:gridCol w="208280">
                  <a:extLst>
                    <a:ext uri="{9D8B030D-6E8A-4147-A177-3AD203B41FA5}">
                      <a16:colId xmlns:a16="http://schemas.microsoft.com/office/drawing/2014/main" val="1249022521"/>
                    </a:ext>
                  </a:extLst>
                </a:gridCol>
                <a:gridCol w="208280">
                  <a:extLst>
                    <a:ext uri="{9D8B030D-6E8A-4147-A177-3AD203B41FA5}">
                      <a16:colId xmlns:a16="http://schemas.microsoft.com/office/drawing/2014/main" val="2890079157"/>
                    </a:ext>
                  </a:extLst>
                </a:gridCol>
                <a:gridCol w="208280">
                  <a:extLst>
                    <a:ext uri="{9D8B030D-6E8A-4147-A177-3AD203B41FA5}">
                      <a16:colId xmlns:a16="http://schemas.microsoft.com/office/drawing/2014/main" val="2246154028"/>
                    </a:ext>
                  </a:extLst>
                </a:gridCol>
                <a:gridCol w="208280">
                  <a:extLst>
                    <a:ext uri="{9D8B030D-6E8A-4147-A177-3AD203B41FA5}">
                      <a16:colId xmlns:a16="http://schemas.microsoft.com/office/drawing/2014/main" val="192952787"/>
                    </a:ext>
                  </a:extLst>
                </a:gridCol>
                <a:gridCol w="208280">
                  <a:extLst>
                    <a:ext uri="{9D8B030D-6E8A-4147-A177-3AD203B41FA5}">
                      <a16:colId xmlns:a16="http://schemas.microsoft.com/office/drawing/2014/main" val="2483526568"/>
                    </a:ext>
                  </a:extLst>
                </a:gridCol>
                <a:gridCol w="208280">
                  <a:extLst>
                    <a:ext uri="{9D8B030D-6E8A-4147-A177-3AD203B41FA5}">
                      <a16:colId xmlns:a16="http://schemas.microsoft.com/office/drawing/2014/main" val="2063589896"/>
                    </a:ext>
                  </a:extLst>
                </a:gridCol>
                <a:gridCol w="208280">
                  <a:extLst>
                    <a:ext uri="{9D8B030D-6E8A-4147-A177-3AD203B41FA5}">
                      <a16:colId xmlns:a16="http://schemas.microsoft.com/office/drawing/2014/main" val="785736542"/>
                    </a:ext>
                  </a:extLst>
                </a:gridCol>
                <a:gridCol w="208280">
                  <a:extLst>
                    <a:ext uri="{9D8B030D-6E8A-4147-A177-3AD203B41FA5}">
                      <a16:colId xmlns:a16="http://schemas.microsoft.com/office/drawing/2014/main" val="377251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75048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- 2020-09-06 10:00:03</a:t>
                      </a:r>
                      <a:r>
                        <a:rPr kumimoji="0" lang="en-US" sz="1000" b="0" i="0" u="none" strike="noStrike" kern="1200" cap="none" spc="0" normalizeH="0" baseline="0" noProof="0">
                          <a:ln>
                            <a:noFill/>
                          </a:ln>
                          <a:solidFill>
                            <a:prstClr val="black"/>
                          </a:solidFill>
                          <a:effectLst/>
                          <a:uLnTx/>
                          <a:uFillTx/>
                          <a:latin typeface="+mn-lt"/>
                          <a:ea typeface="+mn-ea"/>
                          <a:cs typeface="+mn-cs"/>
                        </a:rPr>
                        <a:t>
 What a shot captured by our visitor Michael! In 2018, BMW started building the seventh generation of the BMW 3 Series - a new chapter to continue the story. Join us for a journey through time, design and space - from 1975 to present at BMW Museum. #BMWMuseum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https://scontent-dfw5-1.xx.fbcdn.net/v/t1.0-9/p720x720/118859656_3535715766480529_3670588620074585415_o.jpg?_nc_cat=111&amp;_nc_sid=2d5d41&amp;_nc_ohc=6p8zdXwOb8UAX_jI02j&amp;_nc_ht=scontent-dfw5-1.xx&amp;tp=6&amp;oh=2721099f1497daefd54c3c9e50ec0a7d&amp;oe=5F84AB8E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85386123"/>
                  </a:ext>
                </a:extLst>
              </a:tr>
            </a:tbl>
          </a:graphicData>
        </a:graphic>
      </p:graphicFrame>
      <p:sp>
        <p:nvSpPr>
          <p:cNvPr id="4" name="Text Placeholder 3">
            <a:extLst>
              <a:ext uri="{FF2B5EF4-FFF2-40B4-BE49-F238E27FC236}">
                <a16:creationId xmlns:a16="http://schemas.microsoft.com/office/drawing/2014/main" id="{84BF3ECF-FD32-4091-9702-6276C86905CC}"/>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2583552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14C8A-70C0-4374-A421-99DC9FECBCF9}"/>
              </a:ext>
            </a:extLst>
          </p:cNvPr>
          <p:cNvSpPr>
            <a:spLocks noGrp="1"/>
          </p:cNvSpPr>
          <p:nvPr>
            <p:ph type="title"/>
          </p:nvPr>
        </p:nvSpPr>
        <p:spPr/>
        <p:txBody>
          <a:bodyPr/>
          <a:lstStyle/>
          <a:p>
            <a:r>
              <a:rPr lang="en-US"/>
              <a:t>Facebook Own Posts Table | BMW Welt - 12 of 26</a:t>
            </a:r>
          </a:p>
        </p:txBody>
      </p:sp>
      <p:graphicFrame>
        <p:nvGraphicFramePr>
          <p:cNvPr id="5" name="Table Placeholder 4">
            <a:extLst>
              <a:ext uri="{FF2B5EF4-FFF2-40B4-BE49-F238E27FC236}">
                <a16:creationId xmlns:a16="http://schemas.microsoft.com/office/drawing/2014/main" id="{F3814B35-41C7-4D23-8AD0-388A4D32A90E}"/>
              </a:ext>
            </a:extLst>
          </p:cNvPr>
          <p:cNvGraphicFramePr>
            <a:graphicFrameLocks noGrp="1"/>
          </p:cNvGraphicFramePr>
          <p:nvPr>
            <p:ph type="tbl" sz="quarter" idx="13"/>
            <p:extLst>
              <p:ext uri="{D42A27DB-BD31-4B8C-83A1-F6EECF244321}">
                <p14:modId xmlns:p14="http://schemas.microsoft.com/office/powerpoint/2010/main" val="1074013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710895484"/>
                    </a:ext>
                  </a:extLst>
                </a:gridCol>
                <a:gridCol w="822960">
                  <a:extLst>
                    <a:ext uri="{9D8B030D-6E8A-4147-A177-3AD203B41FA5}">
                      <a16:colId xmlns:a16="http://schemas.microsoft.com/office/drawing/2014/main" val="87260007"/>
                    </a:ext>
                  </a:extLst>
                </a:gridCol>
                <a:gridCol w="329184">
                  <a:extLst>
                    <a:ext uri="{9D8B030D-6E8A-4147-A177-3AD203B41FA5}">
                      <a16:colId xmlns:a16="http://schemas.microsoft.com/office/drawing/2014/main" val="2977460884"/>
                    </a:ext>
                  </a:extLst>
                </a:gridCol>
                <a:gridCol w="208280">
                  <a:extLst>
                    <a:ext uri="{9D8B030D-6E8A-4147-A177-3AD203B41FA5}">
                      <a16:colId xmlns:a16="http://schemas.microsoft.com/office/drawing/2014/main" val="1046533208"/>
                    </a:ext>
                  </a:extLst>
                </a:gridCol>
                <a:gridCol w="208280">
                  <a:extLst>
                    <a:ext uri="{9D8B030D-6E8A-4147-A177-3AD203B41FA5}">
                      <a16:colId xmlns:a16="http://schemas.microsoft.com/office/drawing/2014/main" val="2936410963"/>
                    </a:ext>
                  </a:extLst>
                </a:gridCol>
                <a:gridCol w="208280">
                  <a:extLst>
                    <a:ext uri="{9D8B030D-6E8A-4147-A177-3AD203B41FA5}">
                      <a16:colId xmlns:a16="http://schemas.microsoft.com/office/drawing/2014/main" val="2493029990"/>
                    </a:ext>
                  </a:extLst>
                </a:gridCol>
                <a:gridCol w="208280">
                  <a:extLst>
                    <a:ext uri="{9D8B030D-6E8A-4147-A177-3AD203B41FA5}">
                      <a16:colId xmlns:a16="http://schemas.microsoft.com/office/drawing/2014/main" val="2284636528"/>
                    </a:ext>
                  </a:extLst>
                </a:gridCol>
                <a:gridCol w="208280">
                  <a:extLst>
                    <a:ext uri="{9D8B030D-6E8A-4147-A177-3AD203B41FA5}">
                      <a16:colId xmlns:a16="http://schemas.microsoft.com/office/drawing/2014/main" val="1165142355"/>
                    </a:ext>
                  </a:extLst>
                </a:gridCol>
                <a:gridCol w="208280">
                  <a:extLst>
                    <a:ext uri="{9D8B030D-6E8A-4147-A177-3AD203B41FA5}">
                      <a16:colId xmlns:a16="http://schemas.microsoft.com/office/drawing/2014/main" val="2262746490"/>
                    </a:ext>
                  </a:extLst>
                </a:gridCol>
                <a:gridCol w="208280">
                  <a:extLst>
                    <a:ext uri="{9D8B030D-6E8A-4147-A177-3AD203B41FA5}">
                      <a16:colId xmlns:a16="http://schemas.microsoft.com/office/drawing/2014/main" val="521757345"/>
                    </a:ext>
                  </a:extLst>
                </a:gridCol>
                <a:gridCol w="208280">
                  <a:extLst>
                    <a:ext uri="{9D8B030D-6E8A-4147-A177-3AD203B41FA5}">
                      <a16:colId xmlns:a16="http://schemas.microsoft.com/office/drawing/2014/main" val="593520474"/>
                    </a:ext>
                  </a:extLst>
                </a:gridCol>
                <a:gridCol w="208280">
                  <a:extLst>
                    <a:ext uri="{9D8B030D-6E8A-4147-A177-3AD203B41FA5}">
                      <a16:colId xmlns:a16="http://schemas.microsoft.com/office/drawing/2014/main" val="1879055446"/>
                    </a:ext>
                  </a:extLst>
                </a:gridCol>
                <a:gridCol w="208280">
                  <a:extLst>
                    <a:ext uri="{9D8B030D-6E8A-4147-A177-3AD203B41FA5}">
                      <a16:colId xmlns:a16="http://schemas.microsoft.com/office/drawing/2014/main" val="1968157960"/>
                    </a:ext>
                  </a:extLst>
                </a:gridCol>
                <a:gridCol w="208280">
                  <a:extLst>
                    <a:ext uri="{9D8B030D-6E8A-4147-A177-3AD203B41FA5}">
                      <a16:colId xmlns:a16="http://schemas.microsoft.com/office/drawing/2014/main" val="870510925"/>
                    </a:ext>
                  </a:extLst>
                </a:gridCol>
                <a:gridCol w="208280">
                  <a:extLst>
                    <a:ext uri="{9D8B030D-6E8A-4147-A177-3AD203B41FA5}">
                      <a16:colId xmlns:a16="http://schemas.microsoft.com/office/drawing/2014/main" val="1269406460"/>
                    </a:ext>
                  </a:extLst>
                </a:gridCol>
                <a:gridCol w="208280">
                  <a:extLst>
                    <a:ext uri="{9D8B030D-6E8A-4147-A177-3AD203B41FA5}">
                      <a16:colId xmlns:a16="http://schemas.microsoft.com/office/drawing/2014/main" val="1296909214"/>
                    </a:ext>
                  </a:extLst>
                </a:gridCol>
                <a:gridCol w="208280">
                  <a:extLst>
                    <a:ext uri="{9D8B030D-6E8A-4147-A177-3AD203B41FA5}">
                      <a16:colId xmlns:a16="http://schemas.microsoft.com/office/drawing/2014/main" val="4264893728"/>
                    </a:ext>
                  </a:extLst>
                </a:gridCol>
                <a:gridCol w="208280">
                  <a:extLst>
                    <a:ext uri="{9D8B030D-6E8A-4147-A177-3AD203B41FA5}">
                      <a16:colId xmlns:a16="http://schemas.microsoft.com/office/drawing/2014/main" val="853548467"/>
                    </a:ext>
                  </a:extLst>
                </a:gridCol>
                <a:gridCol w="208280">
                  <a:extLst>
                    <a:ext uri="{9D8B030D-6E8A-4147-A177-3AD203B41FA5}">
                      <a16:colId xmlns:a16="http://schemas.microsoft.com/office/drawing/2014/main" val="3629091615"/>
                    </a:ext>
                  </a:extLst>
                </a:gridCol>
                <a:gridCol w="208280">
                  <a:extLst>
                    <a:ext uri="{9D8B030D-6E8A-4147-A177-3AD203B41FA5}">
                      <a16:colId xmlns:a16="http://schemas.microsoft.com/office/drawing/2014/main" val="2120500934"/>
                    </a:ext>
                  </a:extLst>
                </a:gridCol>
                <a:gridCol w="208280">
                  <a:extLst>
                    <a:ext uri="{9D8B030D-6E8A-4147-A177-3AD203B41FA5}">
                      <a16:colId xmlns:a16="http://schemas.microsoft.com/office/drawing/2014/main" val="967339682"/>
                    </a:ext>
                  </a:extLst>
                </a:gridCol>
                <a:gridCol w="208280">
                  <a:extLst>
                    <a:ext uri="{9D8B030D-6E8A-4147-A177-3AD203B41FA5}">
                      <a16:colId xmlns:a16="http://schemas.microsoft.com/office/drawing/2014/main" val="3807525143"/>
                    </a:ext>
                  </a:extLst>
                </a:gridCol>
                <a:gridCol w="208280">
                  <a:extLst>
                    <a:ext uri="{9D8B030D-6E8A-4147-A177-3AD203B41FA5}">
                      <a16:colId xmlns:a16="http://schemas.microsoft.com/office/drawing/2014/main" val="92976701"/>
                    </a:ext>
                  </a:extLst>
                </a:gridCol>
                <a:gridCol w="208280">
                  <a:extLst>
                    <a:ext uri="{9D8B030D-6E8A-4147-A177-3AD203B41FA5}">
                      <a16:colId xmlns:a16="http://schemas.microsoft.com/office/drawing/2014/main" val="3357467454"/>
                    </a:ext>
                  </a:extLst>
                </a:gridCol>
                <a:gridCol w="208280">
                  <a:extLst>
                    <a:ext uri="{9D8B030D-6E8A-4147-A177-3AD203B41FA5}">
                      <a16:colId xmlns:a16="http://schemas.microsoft.com/office/drawing/2014/main" val="2500658628"/>
                    </a:ext>
                  </a:extLst>
                </a:gridCol>
                <a:gridCol w="208280">
                  <a:extLst>
                    <a:ext uri="{9D8B030D-6E8A-4147-A177-3AD203B41FA5}">
                      <a16:colId xmlns:a16="http://schemas.microsoft.com/office/drawing/2014/main" val="536880466"/>
                    </a:ext>
                  </a:extLst>
                </a:gridCol>
                <a:gridCol w="208280">
                  <a:extLst>
                    <a:ext uri="{9D8B030D-6E8A-4147-A177-3AD203B41FA5}">
                      <a16:colId xmlns:a16="http://schemas.microsoft.com/office/drawing/2014/main" val="3051682087"/>
                    </a:ext>
                  </a:extLst>
                </a:gridCol>
                <a:gridCol w="208280">
                  <a:extLst>
                    <a:ext uri="{9D8B030D-6E8A-4147-A177-3AD203B41FA5}">
                      <a16:colId xmlns:a16="http://schemas.microsoft.com/office/drawing/2014/main" val="3074597192"/>
                    </a:ext>
                  </a:extLst>
                </a:gridCol>
                <a:gridCol w="208280">
                  <a:extLst>
                    <a:ext uri="{9D8B030D-6E8A-4147-A177-3AD203B41FA5}">
                      <a16:colId xmlns:a16="http://schemas.microsoft.com/office/drawing/2014/main" val="4202916439"/>
                    </a:ext>
                  </a:extLst>
                </a:gridCol>
                <a:gridCol w="208280">
                  <a:extLst>
                    <a:ext uri="{9D8B030D-6E8A-4147-A177-3AD203B41FA5}">
                      <a16:colId xmlns:a16="http://schemas.microsoft.com/office/drawing/2014/main" val="1374811936"/>
                    </a:ext>
                  </a:extLst>
                </a:gridCol>
                <a:gridCol w="208280">
                  <a:extLst>
                    <a:ext uri="{9D8B030D-6E8A-4147-A177-3AD203B41FA5}">
                      <a16:colId xmlns:a16="http://schemas.microsoft.com/office/drawing/2014/main" val="3278997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9628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- 2020-09-05 13:00:09</a:t>
                      </a:r>
                      <a:r>
                        <a:rPr kumimoji="0" lang="en-US" sz="1000" b="0" i="0" u="none" strike="noStrike" kern="1200" cap="none" spc="0" normalizeH="0" baseline="0" noProof="0">
                          <a:ln>
                            <a:noFill/>
                          </a:ln>
                          <a:solidFill>
                            <a:prstClr val="black"/>
                          </a:solidFill>
                          <a:effectLst/>
                          <a:uLnTx/>
                          <a:uFillTx/>
                          <a:latin typeface="+mn-lt"/>
                          <a:ea typeface="+mn-ea"/>
                          <a:cs typeface="+mn-cs"/>
                        </a:rPr>
                        <a:t>
 The MINI John Cooper Works Convertible was built to bring good times! Discover the wide range of MINI and its different models now at BMW Welt. @mini_deutschland @mini #MINI #BMWWelt
____
MINI John Cooper Works Convertible: Fuel consumption in l/100 km (combined): 7,3-6,2. CO2 emission in g/km (combined): 166-142.
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values of the vehicles are preliminary.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 points and at https://www.dat.de/…/ver…/leitfaden-kraftstoffverbrauch.html.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https://scontent-dfw5-2.xx.fbcdn.net/v/t1.0-9/p720x720/118808263_3533047843413988_1755328333449350514_o.jpg?_nc_cat=102&amp;_nc_sid=2d5d41&amp;_nc_ohc=MrOxze2TvowAX_qeYLi&amp;_nc_ht=scontent-dfw5-2.xx&amp;tp=6&amp;oh=2113ac0290b51443ab92f6fe14330b43&amp;oe=5F877B46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50861896"/>
                  </a:ext>
                </a:extLst>
              </a:tr>
            </a:tbl>
          </a:graphicData>
        </a:graphic>
      </p:graphicFrame>
      <p:sp>
        <p:nvSpPr>
          <p:cNvPr id="4" name="Text Placeholder 3">
            <a:extLst>
              <a:ext uri="{FF2B5EF4-FFF2-40B4-BE49-F238E27FC236}">
                <a16:creationId xmlns:a16="http://schemas.microsoft.com/office/drawing/2014/main" id="{CAE93B3F-1081-49FF-8D36-8DBB67605CF1}"/>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2671492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90F30-0AFC-4FC0-AE79-7D1E5AB2B09C}"/>
              </a:ext>
            </a:extLst>
          </p:cNvPr>
          <p:cNvSpPr>
            <a:spLocks noGrp="1"/>
          </p:cNvSpPr>
          <p:nvPr>
            <p:ph type="title"/>
          </p:nvPr>
        </p:nvSpPr>
        <p:spPr/>
        <p:txBody>
          <a:bodyPr/>
          <a:lstStyle/>
          <a:p>
            <a:r>
              <a:rPr lang="en-US"/>
              <a:t>Facebook Own Posts Table | BMW Welt - 13 of 26</a:t>
            </a:r>
          </a:p>
        </p:txBody>
      </p:sp>
      <p:graphicFrame>
        <p:nvGraphicFramePr>
          <p:cNvPr id="5" name="Table Placeholder 4">
            <a:extLst>
              <a:ext uri="{FF2B5EF4-FFF2-40B4-BE49-F238E27FC236}">
                <a16:creationId xmlns:a16="http://schemas.microsoft.com/office/drawing/2014/main" id="{96865807-E7B6-430E-B06C-A291BA176D8A}"/>
              </a:ext>
            </a:extLst>
          </p:cNvPr>
          <p:cNvGraphicFramePr>
            <a:graphicFrameLocks noGrp="1"/>
          </p:cNvGraphicFramePr>
          <p:nvPr>
            <p:ph type="tbl" sz="quarter" idx="13"/>
            <p:extLst>
              <p:ext uri="{D42A27DB-BD31-4B8C-83A1-F6EECF244321}">
                <p14:modId xmlns:p14="http://schemas.microsoft.com/office/powerpoint/2010/main" val="11661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72070448"/>
                    </a:ext>
                  </a:extLst>
                </a:gridCol>
                <a:gridCol w="822960">
                  <a:extLst>
                    <a:ext uri="{9D8B030D-6E8A-4147-A177-3AD203B41FA5}">
                      <a16:colId xmlns:a16="http://schemas.microsoft.com/office/drawing/2014/main" val="2837521157"/>
                    </a:ext>
                  </a:extLst>
                </a:gridCol>
                <a:gridCol w="329184">
                  <a:extLst>
                    <a:ext uri="{9D8B030D-6E8A-4147-A177-3AD203B41FA5}">
                      <a16:colId xmlns:a16="http://schemas.microsoft.com/office/drawing/2014/main" val="2326878198"/>
                    </a:ext>
                  </a:extLst>
                </a:gridCol>
                <a:gridCol w="208280">
                  <a:extLst>
                    <a:ext uri="{9D8B030D-6E8A-4147-A177-3AD203B41FA5}">
                      <a16:colId xmlns:a16="http://schemas.microsoft.com/office/drawing/2014/main" val="1707827672"/>
                    </a:ext>
                  </a:extLst>
                </a:gridCol>
                <a:gridCol w="208280">
                  <a:extLst>
                    <a:ext uri="{9D8B030D-6E8A-4147-A177-3AD203B41FA5}">
                      <a16:colId xmlns:a16="http://schemas.microsoft.com/office/drawing/2014/main" val="187421391"/>
                    </a:ext>
                  </a:extLst>
                </a:gridCol>
                <a:gridCol w="208280">
                  <a:extLst>
                    <a:ext uri="{9D8B030D-6E8A-4147-A177-3AD203B41FA5}">
                      <a16:colId xmlns:a16="http://schemas.microsoft.com/office/drawing/2014/main" val="3172157565"/>
                    </a:ext>
                  </a:extLst>
                </a:gridCol>
                <a:gridCol w="208280">
                  <a:extLst>
                    <a:ext uri="{9D8B030D-6E8A-4147-A177-3AD203B41FA5}">
                      <a16:colId xmlns:a16="http://schemas.microsoft.com/office/drawing/2014/main" val="152217251"/>
                    </a:ext>
                  </a:extLst>
                </a:gridCol>
                <a:gridCol w="208280">
                  <a:extLst>
                    <a:ext uri="{9D8B030D-6E8A-4147-A177-3AD203B41FA5}">
                      <a16:colId xmlns:a16="http://schemas.microsoft.com/office/drawing/2014/main" val="3355456473"/>
                    </a:ext>
                  </a:extLst>
                </a:gridCol>
                <a:gridCol w="208280">
                  <a:extLst>
                    <a:ext uri="{9D8B030D-6E8A-4147-A177-3AD203B41FA5}">
                      <a16:colId xmlns:a16="http://schemas.microsoft.com/office/drawing/2014/main" val="1660976863"/>
                    </a:ext>
                  </a:extLst>
                </a:gridCol>
                <a:gridCol w="208280">
                  <a:extLst>
                    <a:ext uri="{9D8B030D-6E8A-4147-A177-3AD203B41FA5}">
                      <a16:colId xmlns:a16="http://schemas.microsoft.com/office/drawing/2014/main" val="1467487231"/>
                    </a:ext>
                  </a:extLst>
                </a:gridCol>
                <a:gridCol w="208280">
                  <a:extLst>
                    <a:ext uri="{9D8B030D-6E8A-4147-A177-3AD203B41FA5}">
                      <a16:colId xmlns:a16="http://schemas.microsoft.com/office/drawing/2014/main" val="2764595893"/>
                    </a:ext>
                  </a:extLst>
                </a:gridCol>
                <a:gridCol w="208280">
                  <a:extLst>
                    <a:ext uri="{9D8B030D-6E8A-4147-A177-3AD203B41FA5}">
                      <a16:colId xmlns:a16="http://schemas.microsoft.com/office/drawing/2014/main" val="1593708105"/>
                    </a:ext>
                  </a:extLst>
                </a:gridCol>
                <a:gridCol w="208280">
                  <a:extLst>
                    <a:ext uri="{9D8B030D-6E8A-4147-A177-3AD203B41FA5}">
                      <a16:colId xmlns:a16="http://schemas.microsoft.com/office/drawing/2014/main" val="1648075934"/>
                    </a:ext>
                  </a:extLst>
                </a:gridCol>
                <a:gridCol w="208280">
                  <a:extLst>
                    <a:ext uri="{9D8B030D-6E8A-4147-A177-3AD203B41FA5}">
                      <a16:colId xmlns:a16="http://schemas.microsoft.com/office/drawing/2014/main" val="1830110220"/>
                    </a:ext>
                  </a:extLst>
                </a:gridCol>
                <a:gridCol w="208280">
                  <a:extLst>
                    <a:ext uri="{9D8B030D-6E8A-4147-A177-3AD203B41FA5}">
                      <a16:colId xmlns:a16="http://schemas.microsoft.com/office/drawing/2014/main" val="2069120290"/>
                    </a:ext>
                  </a:extLst>
                </a:gridCol>
                <a:gridCol w="208280">
                  <a:extLst>
                    <a:ext uri="{9D8B030D-6E8A-4147-A177-3AD203B41FA5}">
                      <a16:colId xmlns:a16="http://schemas.microsoft.com/office/drawing/2014/main" val="773413147"/>
                    </a:ext>
                  </a:extLst>
                </a:gridCol>
                <a:gridCol w="208280">
                  <a:extLst>
                    <a:ext uri="{9D8B030D-6E8A-4147-A177-3AD203B41FA5}">
                      <a16:colId xmlns:a16="http://schemas.microsoft.com/office/drawing/2014/main" val="2261596044"/>
                    </a:ext>
                  </a:extLst>
                </a:gridCol>
                <a:gridCol w="208280">
                  <a:extLst>
                    <a:ext uri="{9D8B030D-6E8A-4147-A177-3AD203B41FA5}">
                      <a16:colId xmlns:a16="http://schemas.microsoft.com/office/drawing/2014/main" val="552896940"/>
                    </a:ext>
                  </a:extLst>
                </a:gridCol>
                <a:gridCol w="208280">
                  <a:extLst>
                    <a:ext uri="{9D8B030D-6E8A-4147-A177-3AD203B41FA5}">
                      <a16:colId xmlns:a16="http://schemas.microsoft.com/office/drawing/2014/main" val="1891925739"/>
                    </a:ext>
                  </a:extLst>
                </a:gridCol>
                <a:gridCol w="208280">
                  <a:extLst>
                    <a:ext uri="{9D8B030D-6E8A-4147-A177-3AD203B41FA5}">
                      <a16:colId xmlns:a16="http://schemas.microsoft.com/office/drawing/2014/main" val="3369048215"/>
                    </a:ext>
                  </a:extLst>
                </a:gridCol>
                <a:gridCol w="208280">
                  <a:extLst>
                    <a:ext uri="{9D8B030D-6E8A-4147-A177-3AD203B41FA5}">
                      <a16:colId xmlns:a16="http://schemas.microsoft.com/office/drawing/2014/main" val="4033793232"/>
                    </a:ext>
                  </a:extLst>
                </a:gridCol>
                <a:gridCol w="208280">
                  <a:extLst>
                    <a:ext uri="{9D8B030D-6E8A-4147-A177-3AD203B41FA5}">
                      <a16:colId xmlns:a16="http://schemas.microsoft.com/office/drawing/2014/main" val="3267095848"/>
                    </a:ext>
                  </a:extLst>
                </a:gridCol>
                <a:gridCol w="208280">
                  <a:extLst>
                    <a:ext uri="{9D8B030D-6E8A-4147-A177-3AD203B41FA5}">
                      <a16:colId xmlns:a16="http://schemas.microsoft.com/office/drawing/2014/main" val="2606959217"/>
                    </a:ext>
                  </a:extLst>
                </a:gridCol>
                <a:gridCol w="208280">
                  <a:extLst>
                    <a:ext uri="{9D8B030D-6E8A-4147-A177-3AD203B41FA5}">
                      <a16:colId xmlns:a16="http://schemas.microsoft.com/office/drawing/2014/main" val="1320981048"/>
                    </a:ext>
                  </a:extLst>
                </a:gridCol>
                <a:gridCol w="208280">
                  <a:extLst>
                    <a:ext uri="{9D8B030D-6E8A-4147-A177-3AD203B41FA5}">
                      <a16:colId xmlns:a16="http://schemas.microsoft.com/office/drawing/2014/main" val="2262756706"/>
                    </a:ext>
                  </a:extLst>
                </a:gridCol>
                <a:gridCol w="208280">
                  <a:extLst>
                    <a:ext uri="{9D8B030D-6E8A-4147-A177-3AD203B41FA5}">
                      <a16:colId xmlns:a16="http://schemas.microsoft.com/office/drawing/2014/main" val="1596121009"/>
                    </a:ext>
                  </a:extLst>
                </a:gridCol>
                <a:gridCol w="208280">
                  <a:extLst>
                    <a:ext uri="{9D8B030D-6E8A-4147-A177-3AD203B41FA5}">
                      <a16:colId xmlns:a16="http://schemas.microsoft.com/office/drawing/2014/main" val="9075572"/>
                    </a:ext>
                  </a:extLst>
                </a:gridCol>
                <a:gridCol w="208280">
                  <a:extLst>
                    <a:ext uri="{9D8B030D-6E8A-4147-A177-3AD203B41FA5}">
                      <a16:colId xmlns:a16="http://schemas.microsoft.com/office/drawing/2014/main" val="3190203269"/>
                    </a:ext>
                  </a:extLst>
                </a:gridCol>
                <a:gridCol w="208280">
                  <a:extLst>
                    <a:ext uri="{9D8B030D-6E8A-4147-A177-3AD203B41FA5}">
                      <a16:colId xmlns:a16="http://schemas.microsoft.com/office/drawing/2014/main" val="2261518506"/>
                    </a:ext>
                  </a:extLst>
                </a:gridCol>
                <a:gridCol w="208280">
                  <a:extLst>
                    <a:ext uri="{9D8B030D-6E8A-4147-A177-3AD203B41FA5}">
                      <a16:colId xmlns:a16="http://schemas.microsoft.com/office/drawing/2014/main" val="1966047790"/>
                    </a:ext>
                  </a:extLst>
                </a:gridCol>
                <a:gridCol w="208280">
                  <a:extLst>
                    <a:ext uri="{9D8B030D-6E8A-4147-A177-3AD203B41FA5}">
                      <a16:colId xmlns:a16="http://schemas.microsoft.com/office/drawing/2014/main" val="3164514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59806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- 2020-09-05 10:00:00</a:t>
                      </a:r>
                      <a:r>
                        <a:rPr kumimoji="0" lang="en-US" sz="1000" b="0" i="0" u="none" strike="noStrike" kern="1200" cap="none" spc="0" normalizeH="0" baseline="0" noProof="0">
                          <a:ln>
                            <a:noFill/>
                          </a:ln>
                          <a:solidFill>
                            <a:prstClr val="black"/>
                          </a:solidFill>
                          <a:effectLst/>
                          <a:uLnTx/>
                          <a:uFillTx/>
                          <a:latin typeface="+mn-lt"/>
                          <a:ea typeface="+mn-ea"/>
                          <a:cs typeface="+mn-cs"/>
                        </a:rPr>
                        <a:t>
 The future is now! Radiation-repellent clothing, smart textiles and self-healing concrete are used in various sectors such as automotive, fashion and urban planning. We are looking forward to your opinion on advanced materials – share your thoughts and questions in the comments. Explore the future. Get inspired. Join the conversation! #FutureForum #BMWWelt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https://scontent-dfw5-2.xx.fbcdn.net/v/t1.0-9/p720x720/118825308_3532652353453537_6283934352258047790_o.jpg?_nc_cat=100&amp;_nc_sid=2d5d41&amp;_nc_ohc=GGpfJ_6WGDEAX9YO3jz&amp;_nc_ht=scontent-dfw5-2.xx&amp;tp=6&amp;oh=f1700108e5b47eb1e5a9d645933ffecb&amp;oe=5F86D3E8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05062666"/>
                  </a:ext>
                </a:extLst>
              </a:tr>
            </a:tbl>
          </a:graphicData>
        </a:graphic>
      </p:graphicFrame>
      <p:sp>
        <p:nvSpPr>
          <p:cNvPr id="4" name="Text Placeholder 3">
            <a:extLst>
              <a:ext uri="{FF2B5EF4-FFF2-40B4-BE49-F238E27FC236}">
                <a16:creationId xmlns:a16="http://schemas.microsoft.com/office/drawing/2014/main" id="{EC79992F-A0C6-4014-88F8-2C0C567ABA48}"/>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1116182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4C9E9-B6A4-4C0F-AD2C-18AB32F7B724}"/>
              </a:ext>
            </a:extLst>
          </p:cNvPr>
          <p:cNvSpPr>
            <a:spLocks noGrp="1"/>
          </p:cNvSpPr>
          <p:nvPr>
            <p:ph type="title"/>
          </p:nvPr>
        </p:nvSpPr>
        <p:spPr/>
        <p:txBody>
          <a:bodyPr/>
          <a:lstStyle/>
          <a:p>
            <a:r>
              <a:rPr lang="en-US"/>
              <a:t>Facebook Own Posts Table | BMW Welt - 14 of 26</a:t>
            </a:r>
          </a:p>
        </p:txBody>
      </p:sp>
      <p:graphicFrame>
        <p:nvGraphicFramePr>
          <p:cNvPr id="5" name="Table Placeholder 4">
            <a:extLst>
              <a:ext uri="{FF2B5EF4-FFF2-40B4-BE49-F238E27FC236}">
                <a16:creationId xmlns:a16="http://schemas.microsoft.com/office/drawing/2014/main" id="{17A454A0-7E74-4C87-B3FC-039879D5DB2C}"/>
              </a:ext>
            </a:extLst>
          </p:cNvPr>
          <p:cNvGraphicFramePr>
            <a:graphicFrameLocks noGrp="1"/>
          </p:cNvGraphicFramePr>
          <p:nvPr>
            <p:ph type="tbl" sz="quarter" idx="13"/>
            <p:extLst>
              <p:ext uri="{D42A27DB-BD31-4B8C-83A1-F6EECF244321}">
                <p14:modId xmlns:p14="http://schemas.microsoft.com/office/powerpoint/2010/main" val="1294296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8327006"/>
                    </a:ext>
                  </a:extLst>
                </a:gridCol>
                <a:gridCol w="822960">
                  <a:extLst>
                    <a:ext uri="{9D8B030D-6E8A-4147-A177-3AD203B41FA5}">
                      <a16:colId xmlns:a16="http://schemas.microsoft.com/office/drawing/2014/main" val="766060963"/>
                    </a:ext>
                  </a:extLst>
                </a:gridCol>
                <a:gridCol w="329184">
                  <a:extLst>
                    <a:ext uri="{9D8B030D-6E8A-4147-A177-3AD203B41FA5}">
                      <a16:colId xmlns:a16="http://schemas.microsoft.com/office/drawing/2014/main" val="778315140"/>
                    </a:ext>
                  </a:extLst>
                </a:gridCol>
                <a:gridCol w="208280">
                  <a:extLst>
                    <a:ext uri="{9D8B030D-6E8A-4147-A177-3AD203B41FA5}">
                      <a16:colId xmlns:a16="http://schemas.microsoft.com/office/drawing/2014/main" val="1246818943"/>
                    </a:ext>
                  </a:extLst>
                </a:gridCol>
                <a:gridCol w="208280">
                  <a:extLst>
                    <a:ext uri="{9D8B030D-6E8A-4147-A177-3AD203B41FA5}">
                      <a16:colId xmlns:a16="http://schemas.microsoft.com/office/drawing/2014/main" val="1885698497"/>
                    </a:ext>
                  </a:extLst>
                </a:gridCol>
                <a:gridCol w="208280">
                  <a:extLst>
                    <a:ext uri="{9D8B030D-6E8A-4147-A177-3AD203B41FA5}">
                      <a16:colId xmlns:a16="http://schemas.microsoft.com/office/drawing/2014/main" val="1458906854"/>
                    </a:ext>
                  </a:extLst>
                </a:gridCol>
                <a:gridCol w="208280">
                  <a:extLst>
                    <a:ext uri="{9D8B030D-6E8A-4147-A177-3AD203B41FA5}">
                      <a16:colId xmlns:a16="http://schemas.microsoft.com/office/drawing/2014/main" val="75539903"/>
                    </a:ext>
                  </a:extLst>
                </a:gridCol>
                <a:gridCol w="208280">
                  <a:extLst>
                    <a:ext uri="{9D8B030D-6E8A-4147-A177-3AD203B41FA5}">
                      <a16:colId xmlns:a16="http://schemas.microsoft.com/office/drawing/2014/main" val="1773100766"/>
                    </a:ext>
                  </a:extLst>
                </a:gridCol>
                <a:gridCol w="208280">
                  <a:extLst>
                    <a:ext uri="{9D8B030D-6E8A-4147-A177-3AD203B41FA5}">
                      <a16:colId xmlns:a16="http://schemas.microsoft.com/office/drawing/2014/main" val="809960059"/>
                    </a:ext>
                  </a:extLst>
                </a:gridCol>
                <a:gridCol w="208280">
                  <a:extLst>
                    <a:ext uri="{9D8B030D-6E8A-4147-A177-3AD203B41FA5}">
                      <a16:colId xmlns:a16="http://schemas.microsoft.com/office/drawing/2014/main" val="2613670255"/>
                    </a:ext>
                  </a:extLst>
                </a:gridCol>
                <a:gridCol w="208280">
                  <a:extLst>
                    <a:ext uri="{9D8B030D-6E8A-4147-A177-3AD203B41FA5}">
                      <a16:colId xmlns:a16="http://schemas.microsoft.com/office/drawing/2014/main" val="3617201668"/>
                    </a:ext>
                  </a:extLst>
                </a:gridCol>
                <a:gridCol w="208280">
                  <a:extLst>
                    <a:ext uri="{9D8B030D-6E8A-4147-A177-3AD203B41FA5}">
                      <a16:colId xmlns:a16="http://schemas.microsoft.com/office/drawing/2014/main" val="98770813"/>
                    </a:ext>
                  </a:extLst>
                </a:gridCol>
                <a:gridCol w="208280">
                  <a:extLst>
                    <a:ext uri="{9D8B030D-6E8A-4147-A177-3AD203B41FA5}">
                      <a16:colId xmlns:a16="http://schemas.microsoft.com/office/drawing/2014/main" val="1335010201"/>
                    </a:ext>
                  </a:extLst>
                </a:gridCol>
                <a:gridCol w="208280">
                  <a:extLst>
                    <a:ext uri="{9D8B030D-6E8A-4147-A177-3AD203B41FA5}">
                      <a16:colId xmlns:a16="http://schemas.microsoft.com/office/drawing/2014/main" val="3724702605"/>
                    </a:ext>
                  </a:extLst>
                </a:gridCol>
                <a:gridCol w="208280">
                  <a:extLst>
                    <a:ext uri="{9D8B030D-6E8A-4147-A177-3AD203B41FA5}">
                      <a16:colId xmlns:a16="http://schemas.microsoft.com/office/drawing/2014/main" val="2029634814"/>
                    </a:ext>
                  </a:extLst>
                </a:gridCol>
                <a:gridCol w="208280">
                  <a:extLst>
                    <a:ext uri="{9D8B030D-6E8A-4147-A177-3AD203B41FA5}">
                      <a16:colId xmlns:a16="http://schemas.microsoft.com/office/drawing/2014/main" val="552908378"/>
                    </a:ext>
                  </a:extLst>
                </a:gridCol>
                <a:gridCol w="208280">
                  <a:extLst>
                    <a:ext uri="{9D8B030D-6E8A-4147-A177-3AD203B41FA5}">
                      <a16:colId xmlns:a16="http://schemas.microsoft.com/office/drawing/2014/main" val="2904085998"/>
                    </a:ext>
                  </a:extLst>
                </a:gridCol>
                <a:gridCol w="208280">
                  <a:extLst>
                    <a:ext uri="{9D8B030D-6E8A-4147-A177-3AD203B41FA5}">
                      <a16:colId xmlns:a16="http://schemas.microsoft.com/office/drawing/2014/main" val="1985141829"/>
                    </a:ext>
                  </a:extLst>
                </a:gridCol>
                <a:gridCol w="208280">
                  <a:extLst>
                    <a:ext uri="{9D8B030D-6E8A-4147-A177-3AD203B41FA5}">
                      <a16:colId xmlns:a16="http://schemas.microsoft.com/office/drawing/2014/main" val="3205345741"/>
                    </a:ext>
                  </a:extLst>
                </a:gridCol>
                <a:gridCol w="208280">
                  <a:extLst>
                    <a:ext uri="{9D8B030D-6E8A-4147-A177-3AD203B41FA5}">
                      <a16:colId xmlns:a16="http://schemas.microsoft.com/office/drawing/2014/main" val="1773303507"/>
                    </a:ext>
                  </a:extLst>
                </a:gridCol>
                <a:gridCol w="208280">
                  <a:extLst>
                    <a:ext uri="{9D8B030D-6E8A-4147-A177-3AD203B41FA5}">
                      <a16:colId xmlns:a16="http://schemas.microsoft.com/office/drawing/2014/main" val="746635335"/>
                    </a:ext>
                  </a:extLst>
                </a:gridCol>
                <a:gridCol w="208280">
                  <a:extLst>
                    <a:ext uri="{9D8B030D-6E8A-4147-A177-3AD203B41FA5}">
                      <a16:colId xmlns:a16="http://schemas.microsoft.com/office/drawing/2014/main" val="2651631862"/>
                    </a:ext>
                  </a:extLst>
                </a:gridCol>
                <a:gridCol w="208280">
                  <a:extLst>
                    <a:ext uri="{9D8B030D-6E8A-4147-A177-3AD203B41FA5}">
                      <a16:colId xmlns:a16="http://schemas.microsoft.com/office/drawing/2014/main" val="2101212708"/>
                    </a:ext>
                  </a:extLst>
                </a:gridCol>
                <a:gridCol w="208280">
                  <a:extLst>
                    <a:ext uri="{9D8B030D-6E8A-4147-A177-3AD203B41FA5}">
                      <a16:colId xmlns:a16="http://schemas.microsoft.com/office/drawing/2014/main" val="3089407707"/>
                    </a:ext>
                  </a:extLst>
                </a:gridCol>
                <a:gridCol w="208280">
                  <a:extLst>
                    <a:ext uri="{9D8B030D-6E8A-4147-A177-3AD203B41FA5}">
                      <a16:colId xmlns:a16="http://schemas.microsoft.com/office/drawing/2014/main" val="2355176556"/>
                    </a:ext>
                  </a:extLst>
                </a:gridCol>
                <a:gridCol w="208280">
                  <a:extLst>
                    <a:ext uri="{9D8B030D-6E8A-4147-A177-3AD203B41FA5}">
                      <a16:colId xmlns:a16="http://schemas.microsoft.com/office/drawing/2014/main" val="2628933564"/>
                    </a:ext>
                  </a:extLst>
                </a:gridCol>
                <a:gridCol w="208280">
                  <a:extLst>
                    <a:ext uri="{9D8B030D-6E8A-4147-A177-3AD203B41FA5}">
                      <a16:colId xmlns:a16="http://schemas.microsoft.com/office/drawing/2014/main" val="1513490317"/>
                    </a:ext>
                  </a:extLst>
                </a:gridCol>
                <a:gridCol w="208280">
                  <a:extLst>
                    <a:ext uri="{9D8B030D-6E8A-4147-A177-3AD203B41FA5}">
                      <a16:colId xmlns:a16="http://schemas.microsoft.com/office/drawing/2014/main" val="1919586214"/>
                    </a:ext>
                  </a:extLst>
                </a:gridCol>
                <a:gridCol w="208280">
                  <a:extLst>
                    <a:ext uri="{9D8B030D-6E8A-4147-A177-3AD203B41FA5}">
                      <a16:colId xmlns:a16="http://schemas.microsoft.com/office/drawing/2014/main" val="3617431175"/>
                    </a:ext>
                  </a:extLst>
                </a:gridCol>
                <a:gridCol w="208280">
                  <a:extLst>
                    <a:ext uri="{9D8B030D-6E8A-4147-A177-3AD203B41FA5}">
                      <a16:colId xmlns:a16="http://schemas.microsoft.com/office/drawing/2014/main" val="4011637493"/>
                    </a:ext>
                  </a:extLst>
                </a:gridCol>
                <a:gridCol w="208280">
                  <a:extLst>
                    <a:ext uri="{9D8B030D-6E8A-4147-A177-3AD203B41FA5}">
                      <a16:colId xmlns:a16="http://schemas.microsoft.com/office/drawing/2014/main" val="3376416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95158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- 2020-09-04 13:00:05</a:t>
                      </a:r>
                      <a:r>
                        <a:rPr kumimoji="0" lang="en-US" sz="1000" b="0" i="0" u="none" strike="noStrike" kern="1200" cap="none" spc="0" normalizeH="0" baseline="0" noProof="0">
                          <a:ln>
                            <a:noFill/>
                          </a:ln>
                          <a:solidFill>
                            <a:prstClr val="black"/>
                          </a:solidFill>
                          <a:effectLst/>
                          <a:uLnTx/>
                          <a:uFillTx/>
                          <a:latin typeface="+mn-lt"/>
                          <a:ea typeface="+mn-ea"/>
                          <a:cs typeface="+mn-cs"/>
                        </a:rPr>
                        <a:t>
 Powerful and extravagant are just two words that describe the BMW X6 M Competition best. Its sportiness is remarkable both on the outside and inside. How do you like the elegant gear selector or the M specific instrument combination? BMW M #TheX6M #BMWM #M_Town #BMWWelt 
__
BMW X6 M Competition: CO2 emssion: 289 g/km; Fuel consumption: 12,7 l/100km.The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values of the vehicles are preliminary.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selling points and at https://www.dat.de/…/ver…/leitfaden-kraftstoffverbrauch.html.9.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https://scontent-dfw5-2.xx.fbcdn.net/v/t1.0-9/p720x720/118785017_3529971440388295_8131016633382813127_o.jpg?_nc_cat=104&amp;_nc_sid=8024bb&amp;_nc_ohc=w7Dx64JLId8AX_BEW6u&amp;_nc_ht=scontent-dfw5-2.xx&amp;tp=6&amp;oh=bba210c3d239bd2145a62cdf78a89a13&amp;oe=5F84D33E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8158562"/>
                  </a:ext>
                </a:extLst>
              </a:tr>
            </a:tbl>
          </a:graphicData>
        </a:graphic>
      </p:graphicFrame>
      <p:sp>
        <p:nvSpPr>
          <p:cNvPr id="4" name="Text Placeholder 3">
            <a:extLst>
              <a:ext uri="{FF2B5EF4-FFF2-40B4-BE49-F238E27FC236}">
                <a16:creationId xmlns:a16="http://schemas.microsoft.com/office/drawing/2014/main" id="{C0FF0347-FC71-4EBD-B127-56A4130FF1BE}"/>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1100914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71A17-9DE7-49FA-B2B5-7046F5731B52}"/>
              </a:ext>
            </a:extLst>
          </p:cNvPr>
          <p:cNvSpPr>
            <a:spLocks noGrp="1"/>
          </p:cNvSpPr>
          <p:nvPr>
            <p:ph type="title"/>
          </p:nvPr>
        </p:nvSpPr>
        <p:spPr/>
        <p:txBody>
          <a:bodyPr/>
          <a:lstStyle/>
          <a:p>
            <a:r>
              <a:rPr lang="en-US"/>
              <a:t>Facebook Own Posts Table | BMW Welt - 15 of 26</a:t>
            </a:r>
          </a:p>
        </p:txBody>
      </p:sp>
      <p:graphicFrame>
        <p:nvGraphicFramePr>
          <p:cNvPr id="5" name="Table Placeholder 4">
            <a:extLst>
              <a:ext uri="{FF2B5EF4-FFF2-40B4-BE49-F238E27FC236}">
                <a16:creationId xmlns:a16="http://schemas.microsoft.com/office/drawing/2014/main" id="{6E98F14A-7F9C-4CFD-9FBF-5465473E95AB}"/>
              </a:ext>
            </a:extLst>
          </p:cNvPr>
          <p:cNvGraphicFramePr>
            <a:graphicFrameLocks noGrp="1"/>
          </p:cNvGraphicFramePr>
          <p:nvPr>
            <p:ph type="tbl" sz="quarter" idx="13"/>
            <p:extLst>
              <p:ext uri="{D42A27DB-BD31-4B8C-83A1-F6EECF244321}">
                <p14:modId xmlns:p14="http://schemas.microsoft.com/office/powerpoint/2010/main" val="271472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290308186"/>
                    </a:ext>
                  </a:extLst>
                </a:gridCol>
                <a:gridCol w="822960">
                  <a:extLst>
                    <a:ext uri="{9D8B030D-6E8A-4147-A177-3AD203B41FA5}">
                      <a16:colId xmlns:a16="http://schemas.microsoft.com/office/drawing/2014/main" val="3252119313"/>
                    </a:ext>
                  </a:extLst>
                </a:gridCol>
                <a:gridCol w="329184">
                  <a:extLst>
                    <a:ext uri="{9D8B030D-6E8A-4147-A177-3AD203B41FA5}">
                      <a16:colId xmlns:a16="http://schemas.microsoft.com/office/drawing/2014/main" val="1705004053"/>
                    </a:ext>
                  </a:extLst>
                </a:gridCol>
                <a:gridCol w="208280">
                  <a:extLst>
                    <a:ext uri="{9D8B030D-6E8A-4147-A177-3AD203B41FA5}">
                      <a16:colId xmlns:a16="http://schemas.microsoft.com/office/drawing/2014/main" val="1892158327"/>
                    </a:ext>
                  </a:extLst>
                </a:gridCol>
                <a:gridCol w="208280">
                  <a:extLst>
                    <a:ext uri="{9D8B030D-6E8A-4147-A177-3AD203B41FA5}">
                      <a16:colId xmlns:a16="http://schemas.microsoft.com/office/drawing/2014/main" val="2435504966"/>
                    </a:ext>
                  </a:extLst>
                </a:gridCol>
                <a:gridCol w="208280">
                  <a:extLst>
                    <a:ext uri="{9D8B030D-6E8A-4147-A177-3AD203B41FA5}">
                      <a16:colId xmlns:a16="http://schemas.microsoft.com/office/drawing/2014/main" val="2399037570"/>
                    </a:ext>
                  </a:extLst>
                </a:gridCol>
                <a:gridCol w="208280">
                  <a:extLst>
                    <a:ext uri="{9D8B030D-6E8A-4147-A177-3AD203B41FA5}">
                      <a16:colId xmlns:a16="http://schemas.microsoft.com/office/drawing/2014/main" val="667439843"/>
                    </a:ext>
                  </a:extLst>
                </a:gridCol>
                <a:gridCol w="208280">
                  <a:extLst>
                    <a:ext uri="{9D8B030D-6E8A-4147-A177-3AD203B41FA5}">
                      <a16:colId xmlns:a16="http://schemas.microsoft.com/office/drawing/2014/main" val="3653085329"/>
                    </a:ext>
                  </a:extLst>
                </a:gridCol>
                <a:gridCol w="208280">
                  <a:extLst>
                    <a:ext uri="{9D8B030D-6E8A-4147-A177-3AD203B41FA5}">
                      <a16:colId xmlns:a16="http://schemas.microsoft.com/office/drawing/2014/main" val="4092344041"/>
                    </a:ext>
                  </a:extLst>
                </a:gridCol>
                <a:gridCol w="208280">
                  <a:extLst>
                    <a:ext uri="{9D8B030D-6E8A-4147-A177-3AD203B41FA5}">
                      <a16:colId xmlns:a16="http://schemas.microsoft.com/office/drawing/2014/main" val="966069007"/>
                    </a:ext>
                  </a:extLst>
                </a:gridCol>
                <a:gridCol w="208280">
                  <a:extLst>
                    <a:ext uri="{9D8B030D-6E8A-4147-A177-3AD203B41FA5}">
                      <a16:colId xmlns:a16="http://schemas.microsoft.com/office/drawing/2014/main" val="1908629822"/>
                    </a:ext>
                  </a:extLst>
                </a:gridCol>
                <a:gridCol w="208280">
                  <a:extLst>
                    <a:ext uri="{9D8B030D-6E8A-4147-A177-3AD203B41FA5}">
                      <a16:colId xmlns:a16="http://schemas.microsoft.com/office/drawing/2014/main" val="2573194138"/>
                    </a:ext>
                  </a:extLst>
                </a:gridCol>
                <a:gridCol w="208280">
                  <a:extLst>
                    <a:ext uri="{9D8B030D-6E8A-4147-A177-3AD203B41FA5}">
                      <a16:colId xmlns:a16="http://schemas.microsoft.com/office/drawing/2014/main" val="2104348750"/>
                    </a:ext>
                  </a:extLst>
                </a:gridCol>
                <a:gridCol w="208280">
                  <a:extLst>
                    <a:ext uri="{9D8B030D-6E8A-4147-A177-3AD203B41FA5}">
                      <a16:colId xmlns:a16="http://schemas.microsoft.com/office/drawing/2014/main" val="1703692913"/>
                    </a:ext>
                  </a:extLst>
                </a:gridCol>
                <a:gridCol w="208280">
                  <a:extLst>
                    <a:ext uri="{9D8B030D-6E8A-4147-A177-3AD203B41FA5}">
                      <a16:colId xmlns:a16="http://schemas.microsoft.com/office/drawing/2014/main" val="1887556307"/>
                    </a:ext>
                  </a:extLst>
                </a:gridCol>
                <a:gridCol w="208280">
                  <a:extLst>
                    <a:ext uri="{9D8B030D-6E8A-4147-A177-3AD203B41FA5}">
                      <a16:colId xmlns:a16="http://schemas.microsoft.com/office/drawing/2014/main" val="1665355690"/>
                    </a:ext>
                  </a:extLst>
                </a:gridCol>
                <a:gridCol w="208280">
                  <a:extLst>
                    <a:ext uri="{9D8B030D-6E8A-4147-A177-3AD203B41FA5}">
                      <a16:colId xmlns:a16="http://schemas.microsoft.com/office/drawing/2014/main" val="3987514185"/>
                    </a:ext>
                  </a:extLst>
                </a:gridCol>
                <a:gridCol w="208280">
                  <a:extLst>
                    <a:ext uri="{9D8B030D-6E8A-4147-A177-3AD203B41FA5}">
                      <a16:colId xmlns:a16="http://schemas.microsoft.com/office/drawing/2014/main" val="4136411554"/>
                    </a:ext>
                  </a:extLst>
                </a:gridCol>
                <a:gridCol w="208280">
                  <a:extLst>
                    <a:ext uri="{9D8B030D-6E8A-4147-A177-3AD203B41FA5}">
                      <a16:colId xmlns:a16="http://schemas.microsoft.com/office/drawing/2014/main" val="3285285614"/>
                    </a:ext>
                  </a:extLst>
                </a:gridCol>
                <a:gridCol w="208280">
                  <a:extLst>
                    <a:ext uri="{9D8B030D-6E8A-4147-A177-3AD203B41FA5}">
                      <a16:colId xmlns:a16="http://schemas.microsoft.com/office/drawing/2014/main" val="1642717114"/>
                    </a:ext>
                  </a:extLst>
                </a:gridCol>
                <a:gridCol w="208280">
                  <a:extLst>
                    <a:ext uri="{9D8B030D-6E8A-4147-A177-3AD203B41FA5}">
                      <a16:colId xmlns:a16="http://schemas.microsoft.com/office/drawing/2014/main" val="559133351"/>
                    </a:ext>
                  </a:extLst>
                </a:gridCol>
                <a:gridCol w="208280">
                  <a:extLst>
                    <a:ext uri="{9D8B030D-6E8A-4147-A177-3AD203B41FA5}">
                      <a16:colId xmlns:a16="http://schemas.microsoft.com/office/drawing/2014/main" val="3538369233"/>
                    </a:ext>
                  </a:extLst>
                </a:gridCol>
                <a:gridCol w="208280">
                  <a:extLst>
                    <a:ext uri="{9D8B030D-6E8A-4147-A177-3AD203B41FA5}">
                      <a16:colId xmlns:a16="http://schemas.microsoft.com/office/drawing/2014/main" val="2580607533"/>
                    </a:ext>
                  </a:extLst>
                </a:gridCol>
                <a:gridCol w="208280">
                  <a:extLst>
                    <a:ext uri="{9D8B030D-6E8A-4147-A177-3AD203B41FA5}">
                      <a16:colId xmlns:a16="http://schemas.microsoft.com/office/drawing/2014/main" val="4048745378"/>
                    </a:ext>
                  </a:extLst>
                </a:gridCol>
                <a:gridCol w="208280">
                  <a:extLst>
                    <a:ext uri="{9D8B030D-6E8A-4147-A177-3AD203B41FA5}">
                      <a16:colId xmlns:a16="http://schemas.microsoft.com/office/drawing/2014/main" val="1620138829"/>
                    </a:ext>
                  </a:extLst>
                </a:gridCol>
                <a:gridCol w="208280">
                  <a:extLst>
                    <a:ext uri="{9D8B030D-6E8A-4147-A177-3AD203B41FA5}">
                      <a16:colId xmlns:a16="http://schemas.microsoft.com/office/drawing/2014/main" val="2012337587"/>
                    </a:ext>
                  </a:extLst>
                </a:gridCol>
                <a:gridCol w="208280">
                  <a:extLst>
                    <a:ext uri="{9D8B030D-6E8A-4147-A177-3AD203B41FA5}">
                      <a16:colId xmlns:a16="http://schemas.microsoft.com/office/drawing/2014/main" val="2627592618"/>
                    </a:ext>
                  </a:extLst>
                </a:gridCol>
                <a:gridCol w="208280">
                  <a:extLst>
                    <a:ext uri="{9D8B030D-6E8A-4147-A177-3AD203B41FA5}">
                      <a16:colId xmlns:a16="http://schemas.microsoft.com/office/drawing/2014/main" val="3231091505"/>
                    </a:ext>
                  </a:extLst>
                </a:gridCol>
                <a:gridCol w="208280">
                  <a:extLst>
                    <a:ext uri="{9D8B030D-6E8A-4147-A177-3AD203B41FA5}">
                      <a16:colId xmlns:a16="http://schemas.microsoft.com/office/drawing/2014/main" val="1595399403"/>
                    </a:ext>
                  </a:extLst>
                </a:gridCol>
                <a:gridCol w="208280">
                  <a:extLst>
                    <a:ext uri="{9D8B030D-6E8A-4147-A177-3AD203B41FA5}">
                      <a16:colId xmlns:a16="http://schemas.microsoft.com/office/drawing/2014/main" val="102414043"/>
                    </a:ext>
                  </a:extLst>
                </a:gridCol>
                <a:gridCol w="208280">
                  <a:extLst>
                    <a:ext uri="{9D8B030D-6E8A-4147-A177-3AD203B41FA5}">
                      <a16:colId xmlns:a16="http://schemas.microsoft.com/office/drawing/2014/main" val="1408347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46760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- 2020-09-04 08:59:30</a:t>
                      </a:r>
                      <a:r>
                        <a:rPr kumimoji="0" lang="en-US" sz="1000" b="0" i="0" u="none" strike="noStrike" kern="1200" cap="none" spc="0" normalizeH="0" baseline="0" noProof="0">
                          <a:ln>
                            <a:noFill/>
                          </a:ln>
                          <a:solidFill>
                            <a:prstClr val="black"/>
                          </a:solidFill>
                          <a:effectLst/>
                          <a:uLnTx/>
                          <a:uFillTx/>
                          <a:latin typeface="+mn-lt"/>
                          <a:ea typeface="+mn-ea"/>
                          <a:cs typeface="+mn-cs"/>
                        </a:rPr>
                        <a:t>
 Smart, responsive and futuristic. Tune into our livestream directly from the FUTURE FORUM by BMW Welt on September 8th at 4PM (CET), when our experts from The Power House, Fraunhofer Institut and UCL  will discuss future innovations. Explore the future. Get inspired. Join the conversation! #FutureForum #BMWWelt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01561776"/>
                  </a:ext>
                </a:extLst>
              </a:tr>
            </a:tbl>
          </a:graphicData>
        </a:graphic>
      </p:graphicFrame>
      <p:sp>
        <p:nvSpPr>
          <p:cNvPr id="4" name="Text Placeholder 3">
            <a:extLst>
              <a:ext uri="{FF2B5EF4-FFF2-40B4-BE49-F238E27FC236}">
                <a16:creationId xmlns:a16="http://schemas.microsoft.com/office/drawing/2014/main" id="{DE4CFD7C-D1C9-45CB-93A6-C6D63CE1BE0C}"/>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3040807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7CD4-F347-4B88-B512-64B27B5471E0}"/>
              </a:ext>
            </a:extLst>
          </p:cNvPr>
          <p:cNvSpPr>
            <a:spLocks noGrp="1"/>
          </p:cNvSpPr>
          <p:nvPr>
            <p:ph type="title"/>
          </p:nvPr>
        </p:nvSpPr>
        <p:spPr/>
        <p:txBody>
          <a:bodyPr/>
          <a:lstStyle/>
          <a:p>
            <a:r>
              <a:rPr lang="en-US"/>
              <a:t>Facebook Own Posts Table | BMW Welt - 16 of 26</a:t>
            </a:r>
          </a:p>
        </p:txBody>
      </p:sp>
      <p:graphicFrame>
        <p:nvGraphicFramePr>
          <p:cNvPr id="5" name="Table Placeholder 4">
            <a:extLst>
              <a:ext uri="{FF2B5EF4-FFF2-40B4-BE49-F238E27FC236}">
                <a16:creationId xmlns:a16="http://schemas.microsoft.com/office/drawing/2014/main" id="{9EE26B62-80BC-4B4A-9659-824A8F571E92}"/>
              </a:ext>
            </a:extLst>
          </p:cNvPr>
          <p:cNvGraphicFramePr>
            <a:graphicFrameLocks noGrp="1"/>
          </p:cNvGraphicFramePr>
          <p:nvPr>
            <p:ph type="tbl" sz="quarter" idx="13"/>
            <p:extLst>
              <p:ext uri="{D42A27DB-BD31-4B8C-83A1-F6EECF244321}">
                <p14:modId xmlns:p14="http://schemas.microsoft.com/office/powerpoint/2010/main" val="1971841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95422245"/>
                    </a:ext>
                  </a:extLst>
                </a:gridCol>
                <a:gridCol w="822960">
                  <a:extLst>
                    <a:ext uri="{9D8B030D-6E8A-4147-A177-3AD203B41FA5}">
                      <a16:colId xmlns:a16="http://schemas.microsoft.com/office/drawing/2014/main" val="2375909116"/>
                    </a:ext>
                  </a:extLst>
                </a:gridCol>
                <a:gridCol w="329184">
                  <a:extLst>
                    <a:ext uri="{9D8B030D-6E8A-4147-A177-3AD203B41FA5}">
                      <a16:colId xmlns:a16="http://schemas.microsoft.com/office/drawing/2014/main" val="1294709587"/>
                    </a:ext>
                  </a:extLst>
                </a:gridCol>
                <a:gridCol w="208280">
                  <a:extLst>
                    <a:ext uri="{9D8B030D-6E8A-4147-A177-3AD203B41FA5}">
                      <a16:colId xmlns:a16="http://schemas.microsoft.com/office/drawing/2014/main" val="1114186017"/>
                    </a:ext>
                  </a:extLst>
                </a:gridCol>
                <a:gridCol w="208280">
                  <a:extLst>
                    <a:ext uri="{9D8B030D-6E8A-4147-A177-3AD203B41FA5}">
                      <a16:colId xmlns:a16="http://schemas.microsoft.com/office/drawing/2014/main" val="4100426672"/>
                    </a:ext>
                  </a:extLst>
                </a:gridCol>
                <a:gridCol w="208280">
                  <a:extLst>
                    <a:ext uri="{9D8B030D-6E8A-4147-A177-3AD203B41FA5}">
                      <a16:colId xmlns:a16="http://schemas.microsoft.com/office/drawing/2014/main" val="3827519760"/>
                    </a:ext>
                  </a:extLst>
                </a:gridCol>
                <a:gridCol w="208280">
                  <a:extLst>
                    <a:ext uri="{9D8B030D-6E8A-4147-A177-3AD203B41FA5}">
                      <a16:colId xmlns:a16="http://schemas.microsoft.com/office/drawing/2014/main" val="2562563128"/>
                    </a:ext>
                  </a:extLst>
                </a:gridCol>
                <a:gridCol w="208280">
                  <a:extLst>
                    <a:ext uri="{9D8B030D-6E8A-4147-A177-3AD203B41FA5}">
                      <a16:colId xmlns:a16="http://schemas.microsoft.com/office/drawing/2014/main" val="2238168934"/>
                    </a:ext>
                  </a:extLst>
                </a:gridCol>
                <a:gridCol w="208280">
                  <a:extLst>
                    <a:ext uri="{9D8B030D-6E8A-4147-A177-3AD203B41FA5}">
                      <a16:colId xmlns:a16="http://schemas.microsoft.com/office/drawing/2014/main" val="1415743950"/>
                    </a:ext>
                  </a:extLst>
                </a:gridCol>
                <a:gridCol w="208280">
                  <a:extLst>
                    <a:ext uri="{9D8B030D-6E8A-4147-A177-3AD203B41FA5}">
                      <a16:colId xmlns:a16="http://schemas.microsoft.com/office/drawing/2014/main" val="3491243736"/>
                    </a:ext>
                  </a:extLst>
                </a:gridCol>
                <a:gridCol w="208280">
                  <a:extLst>
                    <a:ext uri="{9D8B030D-6E8A-4147-A177-3AD203B41FA5}">
                      <a16:colId xmlns:a16="http://schemas.microsoft.com/office/drawing/2014/main" val="3886942979"/>
                    </a:ext>
                  </a:extLst>
                </a:gridCol>
                <a:gridCol w="208280">
                  <a:extLst>
                    <a:ext uri="{9D8B030D-6E8A-4147-A177-3AD203B41FA5}">
                      <a16:colId xmlns:a16="http://schemas.microsoft.com/office/drawing/2014/main" val="3704180853"/>
                    </a:ext>
                  </a:extLst>
                </a:gridCol>
                <a:gridCol w="208280">
                  <a:extLst>
                    <a:ext uri="{9D8B030D-6E8A-4147-A177-3AD203B41FA5}">
                      <a16:colId xmlns:a16="http://schemas.microsoft.com/office/drawing/2014/main" val="3701523235"/>
                    </a:ext>
                  </a:extLst>
                </a:gridCol>
                <a:gridCol w="208280">
                  <a:extLst>
                    <a:ext uri="{9D8B030D-6E8A-4147-A177-3AD203B41FA5}">
                      <a16:colId xmlns:a16="http://schemas.microsoft.com/office/drawing/2014/main" val="2785643934"/>
                    </a:ext>
                  </a:extLst>
                </a:gridCol>
                <a:gridCol w="208280">
                  <a:extLst>
                    <a:ext uri="{9D8B030D-6E8A-4147-A177-3AD203B41FA5}">
                      <a16:colId xmlns:a16="http://schemas.microsoft.com/office/drawing/2014/main" val="2106837902"/>
                    </a:ext>
                  </a:extLst>
                </a:gridCol>
                <a:gridCol w="208280">
                  <a:extLst>
                    <a:ext uri="{9D8B030D-6E8A-4147-A177-3AD203B41FA5}">
                      <a16:colId xmlns:a16="http://schemas.microsoft.com/office/drawing/2014/main" val="1347480669"/>
                    </a:ext>
                  </a:extLst>
                </a:gridCol>
                <a:gridCol w="208280">
                  <a:extLst>
                    <a:ext uri="{9D8B030D-6E8A-4147-A177-3AD203B41FA5}">
                      <a16:colId xmlns:a16="http://schemas.microsoft.com/office/drawing/2014/main" val="4105731610"/>
                    </a:ext>
                  </a:extLst>
                </a:gridCol>
                <a:gridCol w="208280">
                  <a:extLst>
                    <a:ext uri="{9D8B030D-6E8A-4147-A177-3AD203B41FA5}">
                      <a16:colId xmlns:a16="http://schemas.microsoft.com/office/drawing/2014/main" val="3905530850"/>
                    </a:ext>
                  </a:extLst>
                </a:gridCol>
                <a:gridCol w="208280">
                  <a:extLst>
                    <a:ext uri="{9D8B030D-6E8A-4147-A177-3AD203B41FA5}">
                      <a16:colId xmlns:a16="http://schemas.microsoft.com/office/drawing/2014/main" val="1960289349"/>
                    </a:ext>
                  </a:extLst>
                </a:gridCol>
                <a:gridCol w="208280">
                  <a:extLst>
                    <a:ext uri="{9D8B030D-6E8A-4147-A177-3AD203B41FA5}">
                      <a16:colId xmlns:a16="http://schemas.microsoft.com/office/drawing/2014/main" val="3864659919"/>
                    </a:ext>
                  </a:extLst>
                </a:gridCol>
                <a:gridCol w="208280">
                  <a:extLst>
                    <a:ext uri="{9D8B030D-6E8A-4147-A177-3AD203B41FA5}">
                      <a16:colId xmlns:a16="http://schemas.microsoft.com/office/drawing/2014/main" val="3345314976"/>
                    </a:ext>
                  </a:extLst>
                </a:gridCol>
                <a:gridCol w="208280">
                  <a:extLst>
                    <a:ext uri="{9D8B030D-6E8A-4147-A177-3AD203B41FA5}">
                      <a16:colId xmlns:a16="http://schemas.microsoft.com/office/drawing/2014/main" val="1261190468"/>
                    </a:ext>
                  </a:extLst>
                </a:gridCol>
                <a:gridCol w="208280">
                  <a:extLst>
                    <a:ext uri="{9D8B030D-6E8A-4147-A177-3AD203B41FA5}">
                      <a16:colId xmlns:a16="http://schemas.microsoft.com/office/drawing/2014/main" val="3170201512"/>
                    </a:ext>
                  </a:extLst>
                </a:gridCol>
                <a:gridCol w="208280">
                  <a:extLst>
                    <a:ext uri="{9D8B030D-6E8A-4147-A177-3AD203B41FA5}">
                      <a16:colId xmlns:a16="http://schemas.microsoft.com/office/drawing/2014/main" val="3768253508"/>
                    </a:ext>
                  </a:extLst>
                </a:gridCol>
                <a:gridCol w="208280">
                  <a:extLst>
                    <a:ext uri="{9D8B030D-6E8A-4147-A177-3AD203B41FA5}">
                      <a16:colId xmlns:a16="http://schemas.microsoft.com/office/drawing/2014/main" val="1976145540"/>
                    </a:ext>
                  </a:extLst>
                </a:gridCol>
                <a:gridCol w="208280">
                  <a:extLst>
                    <a:ext uri="{9D8B030D-6E8A-4147-A177-3AD203B41FA5}">
                      <a16:colId xmlns:a16="http://schemas.microsoft.com/office/drawing/2014/main" val="3254429694"/>
                    </a:ext>
                  </a:extLst>
                </a:gridCol>
                <a:gridCol w="208280">
                  <a:extLst>
                    <a:ext uri="{9D8B030D-6E8A-4147-A177-3AD203B41FA5}">
                      <a16:colId xmlns:a16="http://schemas.microsoft.com/office/drawing/2014/main" val="148761773"/>
                    </a:ext>
                  </a:extLst>
                </a:gridCol>
                <a:gridCol w="208280">
                  <a:extLst>
                    <a:ext uri="{9D8B030D-6E8A-4147-A177-3AD203B41FA5}">
                      <a16:colId xmlns:a16="http://schemas.microsoft.com/office/drawing/2014/main" val="932217164"/>
                    </a:ext>
                  </a:extLst>
                </a:gridCol>
                <a:gridCol w="208280">
                  <a:extLst>
                    <a:ext uri="{9D8B030D-6E8A-4147-A177-3AD203B41FA5}">
                      <a16:colId xmlns:a16="http://schemas.microsoft.com/office/drawing/2014/main" val="47992713"/>
                    </a:ext>
                  </a:extLst>
                </a:gridCol>
                <a:gridCol w="208280">
                  <a:extLst>
                    <a:ext uri="{9D8B030D-6E8A-4147-A177-3AD203B41FA5}">
                      <a16:colId xmlns:a16="http://schemas.microsoft.com/office/drawing/2014/main" val="1246305060"/>
                    </a:ext>
                  </a:extLst>
                </a:gridCol>
                <a:gridCol w="208280">
                  <a:extLst>
                    <a:ext uri="{9D8B030D-6E8A-4147-A177-3AD203B41FA5}">
                      <a16:colId xmlns:a16="http://schemas.microsoft.com/office/drawing/2014/main" val="880707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53492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- 2020-09-03 13:00:14</a:t>
                      </a:r>
                      <a:r>
                        <a:rPr kumimoji="0" lang="en-US" sz="1000" b="0" i="0" u="none" strike="noStrike" kern="1200" cap="none" spc="0" normalizeH="0" baseline="0" noProof="0">
                          <a:ln>
                            <a:noFill/>
                          </a:ln>
                          <a:solidFill>
                            <a:prstClr val="black"/>
                          </a:solidFill>
                          <a:effectLst/>
                          <a:uLnTx/>
                          <a:uFillTx/>
                          <a:latin typeface="+mn-lt"/>
                          <a:ea typeface="+mn-ea"/>
                          <a:cs typeface="+mn-cs"/>
                        </a:rPr>
                        <a:t>
 Experience how the final delivery of the BMW i8 Roadster looked like! The last 18 examples of the pioneer in futuristic design with sustainable driving pleasure have been collected exactly three weeks ago at BMW Welt. What a moment for all of us - we will never forget! BMW i BMW Deutschland BMW Group #THEi8 #BMWi  #BMWWelt
_____
BMW i8 Roadster: Energy consumption in kWh/100 km (combined): 14.5. Fuel consumption in l/100 km (combined): 2.0. CO2 emissions in g/km (combined): 46.
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values of the vehicles are preliminary.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selling points and at https://www.dat.de/…/ver…/leitfaden-kraftstoffverbrauch.html.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https://scontent-dfw5-1.xx.fbcdn.net/v/t15.5256-10/p720x720/118692131_2615270578783562_1915589833136129979_n.jpg?_nc_cat=105&amp;_nc_sid=ad6a45&amp;_nc_ohc=n5P40W1wbtcAX-wNcbQ&amp;_nc_ht=scontent-dfw5-1.xx&amp;oh=7644b67456208da4b9b3a7598892df70&amp;oe=5F87A1F4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49032771"/>
                  </a:ext>
                </a:extLst>
              </a:tr>
            </a:tbl>
          </a:graphicData>
        </a:graphic>
      </p:graphicFrame>
      <p:sp>
        <p:nvSpPr>
          <p:cNvPr id="4" name="Text Placeholder 3">
            <a:extLst>
              <a:ext uri="{FF2B5EF4-FFF2-40B4-BE49-F238E27FC236}">
                <a16:creationId xmlns:a16="http://schemas.microsoft.com/office/drawing/2014/main" id="{67E805C9-2442-4DB5-AA39-F8C372F82F44}"/>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2085772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0DB0E-7E1F-426B-ABEB-0A847BB3AC94}"/>
              </a:ext>
            </a:extLst>
          </p:cNvPr>
          <p:cNvSpPr>
            <a:spLocks noGrp="1"/>
          </p:cNvSpPr>
          <p:nvPr>
            <p:ph type="title"/>
          </p:nvPr>
        </p:nvSpPr>
        <p:spPr/>
        <p:txBody>
          <a:bodyPr/>
          <a:lstStyle/>
          <a:p>
            <a:r>
              <a:rPr lang="en-US"/>
              <a:t>Facebook Own Posts Table | BMW Welt - 17 of 26</a:t>
            </a:r>
          </a:p>
        </p:txBody>
      </p:sp>
      <p:graphicFrame>
        <p:nvGraphicFramePr>
          <p:cNvPr id="5" name="Table Placeholder 4">
            <a:extLst>
              <a:ext uri="{FF2B5EF4-FFF2-40B4-BE49-F238E27FC236}">
                <a16:creationId xmlns:a16="http://schemas.microsoft.com/office/drawing/2014/main" id="{7D32E931-D6CE-4F5A-A096-A2F86507A31D}"/>
              </a:ext>
            </a:extLst>
          </p:cNvPr>
          <p:cNvGraphicFramePr>
            <a:graphicFrameLocks noGrp="1"/>
          </p:cNvGraphicFramePr>
          <p:nvPr>
            <p:ph type="tbl" sz="quarter" idx="13"/>
            <p:extLst>
              <p:ext uri="{D42A27DB-BD31-4B8C-83A1-F6EECF244321}">
                <p14:modId xmlns:p14="http://schemas.microsoft.com/office/powerpoint/2010/main" val="2629499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3941062"/>
                    </a:ext>
                  </a:extLst>
                </a:gridCol>
                <a:gridCol w="822960">
                  <a:extLst>
                    <a:ext uri="{9D8B030D-6E8A-4147-A177-3AD203B41FA5}">
                      <a16:colId xmlns:a16="http://schemas.microsoft.com/office/drawing/2014/main" val="4082483360"/>
                    </a:ext>
                  </a:extLst>
                </a:gridCol>
                <a:gridCol w="329184">
                  <a:extLst>
                    <a:ext uri="{9D8B030D-6E8A-4147-A177-3AD203B41FA5}">
                      <a16:colId xmlns:a16="http://schemas.microsoft.com/office/drawing/2014/main" val="3618909842"/>
                    </a:ext>
                  </a:extLst>
                </a:gridCol>
                <a:gridCol w="208280">
                  <a:extLst>
                    <a:ext uri="{9D8B030D-6E8A-4147-A177-3AD203B41FA5}">
                      <a16:colId xmlns:a16="http://schemas.microsoft.com/office/drawing/2014/main" val="2863897260"/>
                    </a:ext>
                  </a:extLst>
                </a:gridCol>
                <a:gridCol w="208280">
                  <a:extLst>
                    <a:ext uri="{9D8B030D-6E8A-4147-A177-3AD203B41FA5}">
                      <a16:colId xmlns:a16="http://schemas.microsoft.com/office/drawing/2014/main" val="1297864696"/>
                    </a:ext>
                  </a:extLst>
                </a:gridCol>
                <a:gridCol w="208280">
                  <a:extLst>
                    <a:ext uri="{9D8B030D-6E8A-4147-A177-3AD203B41FA5}">
                      <a16:colId xmlns:a16="http://schemas.microsoft.com/office/drawing/2014/main" val="3178269216"/>
                    </a:ext>
                  </a:extLst>
                </a:gridCol>
                <a:gridCol w="208280">
                  <a:extLst>
                    <a:ext uri="{9D8B030D-6E8A-4147-A177-3AD203B41FA5}">
                      <a16:colId xmlns:a16="http://schemas.microsoft.com/office/drawing/2014/main" val="2536234962"/>
                    </a:ext>
                  </a:extLst>
                </a:gridCol>
                <a:gridCol w="208280">
                  <a:extLst>
                    <a:ext uri="{9D8B030D-6E8A-4147-A177-3AD203B41FA5}">
                      <a16:colId xmlns:a16="http://schemas.microsoft.com/office/drawing/2014/main" val="2021419975"/>
                    </a:ext>
                  </a:extLst>
                </a:gridCol>
                <a:gridCol w="208280">
                  <a:extLst>
                    <a:ext uri="{9D8B030D-6E8A-4147-A177-3AD203B41FA5}">
                      <a16:colId xmlns:a16="http://schemas.microsoft.com/office/drawing/2014/main" val="2245350883"/>
                    </a:ext>
                  </a:extLst>
                </a:gridCol>
                <a:gridCol w="208280">
                  <a:extLst>
                    <a:ext uri="{9D8B030D-6E8A-4147-A177-3AD203B41FA5}">
                      <a16:colId xmlns:a16="http://schemas.microsoft.com/office/drawing/2014/main" val="973807000"/>
                    </a:ext>
                  </a:extLst>
                </a:gridCol>
                <a:gridCol w="208280">
                  <a:extLst>
                    <a:ext uri="{9D8B030D-6E8A-4147-A177-3AD203B41FA5}">
                      <a16:colId xmlns:a16="http://schemas.microsoft.com/office/drawing/2014/main" val="284929166"/>
                    </a:ext>
                  </a:extLst>
                </a:gridCol>
                <a:gridCol w="208280">
                  <a:extLst>
                    <a:ext uri="{9D8B030D-6E8A-4147-A177-3AD203B41FA5}">
                      <a16:colId xmlns:a16="http://schemas.microsoft.com/office/drawing/2014/main" val="3286962730"/>
                    </a:ext>
                  </a:extLst>
                </a:gridCol>
                <a:gridCol w="208280">
                  <a:extLst>
                    <a:ext uri="{9D8B030D-6E8A-4147-A177-3AD203B41FA5}">
                      <a16:colId xmlns:a16="http://schemas.microsoft.com/office/drawing/2014/main" val="1856725172"/>
                    </a:ext>
                  </a:extLst>
                </a:gridCol>
                <a:gridCol w="208280">
                  <a:extLst>
                    <a:ext uri="{9D8B030D-6E8A-4147-A177-3AD203B41FA5}">
                      <a16:colId xmlns:a16="http://schemas.microsoft.com/office/drawing/2014/main" val="1420733591"/>
                    </a:ext>
                  </a:extLst>
                </a:gridCol>
                <a:gridCol w="208280">
                  <a:extLst>
                    <a:ext uri="{9D8B030D-6E8A-4147-A177-3AD203B41FA5}">
                      <a16:colId xmlns:a16="http://schemas.microsoft.com/office/drawing/2014/main" val="71017960"/>
                    </a:ext>
                  </a:extLst>
                </a:gridCol>
                <a:gridCol w="208280">
                  <a:extLst>
                    <a:ext uri="{9D8B030D-6E8A-4147-A177-3AD203B41FA5}">
                      <a16:colId xmlns:a16="http://schemas.microsoft.com/office/drawing/2014/main" val="2585509508"/>
                    </a:ext>
                  </a:extLst>
                </a:gridCol>
                <a:gridCol w="208280">
                  <a:extLst>
                    <a:ext uri="{9D8B030D-6E8A-4147-A177-3AD203B41FA5}">
                      <a16:colId xmlns:a16="http://schemas.microsoft.com/office/drawing/2014/main" val="1488346838"/>
                    </a:ext>
                  </a:extLst>
                </a:gridCol>
                <a:gridCol w="208280">
                  <a:extLst>
                    <a:ext uri="{9D8B030D-6E8A-4147-A177-3AD203B41FA5}">
                      <a16:colId xmlns:a16="http://schemas.microsoft.com/office/drawing/2014/main" val="1443728726"/>
                    </a:ext>
                  </a:extLst>
                </a:gridCol>
                <a:gridCol w="208280">
                  <a:extLst>
                    <a:ext uri="{9D8B030D-6E8A-4147-A177-3AD203B41FA5}">
                      <a16:colId xmlns:a16="http://schemas.microsoft.com/office/drawing/2014/main" val="2346578172"/>
                    </a:ext>
                  </a:extLst>
                </a:gridCol>
                <a:gridCol w="208280">
                  <a:extLst>
                    <a:ext uri="{9D8B030D-6E8A-4147-A177-3AD203B41FA5}">
                      <a16:colId xmlns:a16="http://schemas.microsoft.com/office/drawing/2014/main" val="2808147293"/>
                    </a:ext>
                  </a:extLst>
                </a:gridCol>
                <a:gridCol w="208280">
                  <a:extLst>
                    <a:ext uri="{9D8B030D-6E8A-4147-A177-3AD203B41FA5}">
                      <a16:colId xmlns:a16="http://schemas.microsoft.com/office/drawing/2014/main" val="2528475190"/>
                    </a:ext>
                  </a:extLst>
                </a:gridCol>
                <a:gridCol w="208280">
                  <a:extLst>
                    <a:ext uri="{9D8B030D-6E8A-4147-A177-3AD203B41FA5}">
                      <a16:colId xmlns:a16="http://schemas.microsoft.com/office/drawing/2014/main" val="2460790589"/>
                    </a:ext>
                  </a:extLst>
                </a:gridCol>
                <a:gridCol w="208280">
                  <a:extLst>
                    <a:ext uri="{9D8B030D-6E8A-4147-A177-3AD203B41FA5}">
                      <a16:colId xmlns:a16="http://schemas.microsoft.com/office/drawing/2014/main" val="2831859473"/>
                    </a:ext>
                  </a:extLst>
                </a:gridCol>
                <a:gridCol w="208280">
                  <a:extLst>
                    <a:ext uri="{9D8B030D-6E8A-4147-A177-3AD203B41FA5}">
                      <a16:colId xmlns:a16="http://schemas.microsoft.com/office/drawing/2014/main" val="3859368365"/>
                    </a:ext>
                  </a:extLst>
                </a:gridCol>
                <a:gridCol w="208280">
                  <a:extLst>
                    <a:ext uri="{9D8B030D-6E8A-4147-A177-3AD203B41FA5}">
                      <a16:colId xmlns:a16="http://schemas.microsoft.com/office/drawing/2014/main" val="1932782245"/>
                    </a:ext>
                  </a:extLst>
                </a:gridCol>
                <a:gridCol w="208280">
                  <a:extLst>
                    <a:ext uri="{9D8B030D-6E8A-4147-A177-3AD203B41FA5}">
                      <a16:colId xmlns:a16="http://schemas.microsoft.com/office/drawing/2014/main" val="252862260"/>
                    </a:ext>
                  </a:extLst>
                </a:gridCol>
                <a:gridCol w="208280">
                  <a:extLst>
                    <a:ext uri="{9D8B030D-6E8A-4147-A177-3AD203B41FA5}">
                      <a16:colId xmlns:a16="http://schemas.microsoft.com/office/drawing/2014/main" val="1510595956"/>
                    </a:ext>
                  </a:extLst>
                </a:gridCol>
                <a:gridCol w="208280">
                  <a:extLst>
                    <a:ext uri="{9D8B030D-6E8A-4147-A177-3AD203B41FA5}">
                      <a16:colId xmlns:a16="http://schemas.microsoft.com/office/drawing/2014/main" val="4134072298"/>
                    </a:ext>
                  </a:extLst>
                </a:gridCol>
                <a:gridCol w="208280">
                  <a:extLst>
                    <a:ext uri="{9D8B030D-6E8A-4147-A177-3AD203B41FA5}">
                      <a16:colId xmlns:a16="http://schemas.microsoft.com/office/drawing/2014/main" val="1242122886"/>
                    </a:ext>
                  </a:extLst>
                </a:gridCol>
                <a:gridCol w="208280">
                  <a:extLst>
                    <a:ext uri="{9D8B030D-6E8A-4147-A177-3AD203B41FA5}">
                      <a16:colId xmlns:a16="http://schemas.microsoft.com/office/drawing/2014/main" val="3954793194"/>
                    </a:ext>
                  </a:extLst>
                </a:gridCol>
                <a:gridCol w="208280">
                  <a:extLst>
                    <a:ext uri="{9D8B030D-6E8A-4147-A177-3AD203B41FA5}">
                      <a16:colId xmlns:a16="http://schemas.microsoft.com/office/drawing/2014/main" val="894757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262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- 2020-09-02 17:00:08</a:t>
                      </a:r>
                      <a:r>
                        <a:rPr kumimoji="0" lang="en-US" sz="1000" b="0" i="0" u="none" strike="noStrike" kern="1200" cap="none" spc="0" normalizeH="0" baseline="0" noProof="0">
                          <a:ln>
                            <a:noFill/>
                          </a:ln>
                          <a:solidFill>
                            <a:prstClr val="black"/>
                          </a:solidFill>
                          <a:effectLst/>
                          <a:uLnTx/>
                          <a:uFillTx/>
                          <a:latin typeface="+mn-lt"/>
                          <a:ea typeface="+mn-ea"/>
                          <a:cs typeface="+mn-cs"/>
                        </a:rPr>
                        <a:t>
 With great innovations and a unique design, BMW generates emotions, enthusiasm and fascination amongst its customers and fans. Premium automobiles with individual characters can be discovered at BMW Welt. Visit now and enjoy! BMW M #THE3 #BMWM #BMWWelt
__
BMW M340d xDrive Sedan: CO2 emssion: 147-139 g/km; Fuel consumption: 5,6-5,3 l/100km.The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values of the vehicles are preliminary.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selling points and at https://www.dat.de/…/ver…/leitfaden-kraftstoffverbrauch.html.9.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https://scontent-dfw5-1.xx.fbcdn.net/v/t1.0-9/p720x720/118728180_3524234330962006_4016342595524372197_o.jpg?_nc_cat=105&amp;_nc_sid=8024bb&amp;_nc_ohc=lmaVAXSp06YAX_xM3yU&amp;_nc_ht=scontent-dfw5-1.xx&amp;tp=6&amp;oh=a73620d675992a429ab6d5a8acbe8ec3&amp;oe=5F876D89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89721794"/>
                  </a:ext>
                </a:extLst>
              </a:tr>
            </a:tbl>
          </a:graphicData>
        </a:graphic>
      </p:graphicFrame>
      <p:sp>
        <p:nvSpPr>
          <p:cNvPr id="4" name="Text Placeholder 3">
            <a:extLst>
              <a:ext uri="{FF2B5EF4-FFF2-40B4-BE49-F238E27FC236}">
                <a16:creationId xmlns:a16="http://schemas.microsoft.com/office/drawing/2014/main" id="{CD10AED2-AC7D-4158-9835-544D8808C63F}"/>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21900288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EE9E8-19F9-4550-9A0B-6906D8F24276}"/>
              </a:ext>
            </a:extLst>
          </p:cNvPr>
          <p:cNvSpPr>
            <a:spLocks noGrp="1"/>
          </p:cNvSpPr>
          <p:nvPr>
            <p:ph type="title"/>
          </p:nvPr>
        </p:nvSpPr>
        <p:spPr/>
        <p:txBody>
          <a:bodyPr/>
          <a:lstStyle/>
          <a:p>
            <a:r>
              <a:rPr lang="en-US"/>
              <a:t>Facebook Own Posts Table | BMW Welt - 18 of 26</a:t>
            </a:r>
          </a:p>
        </p:txBody>
      </p:sp>
      <p:graphicFrame>
        <p:nvGraphicFramePr>
          <p:cNvPr id="5" name="Table Placeholder 4">
            <a:extLst>
              <a:ext uri="{FF2B5EF4-FFF2-40B4-BE49-F238E27FC236}">
                <a16:creationId xmlns:a16="http://schemas.microsoft.com/office/drawing/2014/main" id="{E4777B9A-5509-40D6-BD7E-7441252B6E97}"/>
              </a:ext>
            </a:extLst>
          </p:cNvPr>
          <p:cNvGraphicFramePr>
            <a:graphicFrameLocks noGrp="1"/>
          </p:cNvGraphicFramePr>
          <p:nvPr>
            <p:ph type="tbl" sz="quarter" idx="13"/>
            <p:extLst>
              <p:ext uri="{D42A27DB-BD31-4B8C-83A1-F6EECF244321}">
                <p14:modId xmlns:p14="http://schemas.microsoft.com/office/powerpoint/2010/main" val="2424269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303469137"/>
                    </a:ext>
                  </a:extLst>
                </a:gridCol>
                <a:gridCol w="822960">
                  <a:extLst>
                    <a:ext uri="{9D8B030D-6E8A-4147-A177-3AD203B41FA5}">
                      <a16:colId xmlns:a16="http://schemas.microsoft.com/office/drawing/2014/main" val="3042310418"/>
                    </a:ext>
                  </a:extLst>
                </a:gridCol>
                <a:gridCol w="329184">
                  <a:extLst>
                    <a:ext uri="{9D8B030D-6E8A-4147-A177-3AD203B41FA5}">
                      <a16:colId xmlns:a16="http://schemas.microsoft.com/office/drawing/2014/main" val="3768772740"/>
                    </a:ext>
                  </a:extLst>
                </a:gridCol>
                <a:gridCol w="208280">
                  <a:extLst>
                    <a:ext uri="{9D8B030D-6E8A-4147-A177-3AD203B41FA5}">
                      <a16:colId xmlns:a16="http://schemas.microsoft.com/office/drawing/2014/main" val="1857212535"/>
                    </a:ext>
                  </a:extLst>
                </a:gridCol>
                <a:gridCol w="208280">
                  <a:extLst>
                    <a:ext uri="{9D8B030D-6E8A-4147-A177-3AD203B41FA5}">
                      <a16:colId xmlns:a16="http://schemas.microsoft.com/office/drawing/2014/main" val="4112482757"/>
                    </a:ext>
                  </a:extLst>
                </a:gridCol>
                <a:gridCol w="208280">
                  <a:extLst>
                    <a:ext uri="{9D8B030D-6E8A-4147-A177-3AD203B41FA5}">
                      <a16:colId xmlns:a16="http://schemas.microsoft.com/office/drawing/2014/main" val="2213991474"/>
                    </a:ext>
                  </a:extLst>
                </a:gridCol>
                <a:gridCol w="208280">
                  <a:extLst>
                    <a:ext uri="{9D8B030D-6E8A-4147-A177-3AD203B41FA5}">
                      <a16:colId xmlns:a16="http://schemas.microsoft.com/office/drawing/2014/main" val="3110345846"/>
                    </a:ext>
                  </a:extLst>
                </a:gridCol>
                <a:gridCol w="208280">
                  <a:extLst>
                    <a:ext uri="{9D8B030D-6E8A-4147-A177-3AD203B41FA5}">
                      <a16:colId xmlns:a16="http://schemas.microsoft.com/office/drawing/2014/main" val="3033052393"/>
                    </a:ext>
                  </a:extLst>
                </a:gridCol>
                <a:gridCol w="208280">
                  <a:extLst>
                    <a:ext uri="{9D8B030D-6E8A-4147-A177-3AD203B41FA5}">
                      <a16:colId xmlns:a16="http://schemas.microsoft.com/office/drawing/2014/main" val="1203709639"/>
                    </a:ext>
                  </a:extLst>
                </a:gridCol>
                <a:gridCol w="208280">
                  <a:extLst>
                    <a:ext uri="{9D8B030D-6E8A-4147-A177-3AD203B41FA5}">
                      <a16:colId xmlns:a16="http://schemas.microsoft.com/office/drawing/2014/main" val="799786374"/>
                    </a:ext>
                  </a:extLst>
                </a:gridCol>
                <a:gridCol w="208280">
                  <a:extLst>
                    <a:ext uri="{9D8B030D-6E8A-4147-A177-3AD203B41FA5}">
                      <a16:colId xmlns:a16="http://schemas.microsoft.com/office/drawing/2014/main" val="2794717474"/>
                    </a:ext>
                  </a:extLst>
                </a:gridCol>
                <a:gridCol w="208280">
                  <a:extLst>
                    <a:ext uri="{9D8B030D-6E8A-4147-A177-3AD203B41FA5}">
                      <a16:colId xmlns:a16="http://schemas.microsoft.com/office/drawing/2014/main" val="2272544688"/>
                    </a:ext>
                  </a:extLst>
                </a:gridCol>
                <a:gridCol w="208280">
                  <a:extLst>
                    <a:ext uri="{9D8B030D-6E8A-4147-A177-3AD203B41FA5}">
                      <a16:colId xmlns:a16="http://schemas.microsoft.com/office/drawing/2014/main" val="2414100905"/>
                    </a:ext>
                  </a:extLst>
                </a:gridCol>
                <a:gridCol w="208280">
                  <a:extLst>
                    <a:ext uri="{9D8B030D-6E8A-4147-A177-3AD203B41FA5}">
                      <a16:colId xmlns:a16="http://schemas.microsoft.com/office/drawing/2014/main" val="4060706236"/>
                    </a:ext>
                  </a:extLst>
                </a:gridCol>
                <a:gridCol w="208280">
                  <a:extLst>
                    <a:ext uri="{9D8B030D-6E8A-4147-A177-3AD203B41FA5}">
                      <a16:colId xmlns:a16="http://schemas.microsoft.com/office/drawing/2014/main" val="3089040258"/>
                    </a:ext>
                  </a:extLst>
                </a:gridCol>
                <a:gridCol w="208280">
                  <a:extLst>
                    <a:ext uri="{9D8B030D-6E8A-4147-A177-3AD203B41FA5}">
                      <a16:colId xmlns:a16="http://schemas.microsoft.com/office/drawing/2014/main" val="195552036"/>
                    </a:ext>
                  </a:extLst>
                </a:gridCol>
                <a:gridCol w="208280">
                  <a:extLst>
                    <a:ext uri="{9D8B030D-6E8A-4147-A177-3AD203B41FA5}">
                      <a16:colId xmlns:a16="http://schemas.microsoft.com/office/drawing/2014/main" val="933912566"/>
                    </a:ext>
                  </a:extLst>
                </a:gridCol>
                <a:gridCol w="208280">
                  <a:extLst>
                    <a:ext uri="{9D8B030D-6E8A-4147-A177-3AD203B41FA5}">
                      <a16:colId xmlns:a16="http://schemas.microsoft.com/office/drawing/2014/main" val="2058411903"/>
                    </a:ext>
                  </a:extLst>
                </a:gridCol>
                <a:gridCol w="208280">
                  <a:extLst>
                    <a:ext uri="{9D8B030D-6E8A-4147-A177-3AD203B41FA5}">
                      <a16:colId xmlns:a16="http://schemas.microsoft.com/office/drawing/2014/main" val="809598248"/>
                    </a:ext>
                  </a:extLst>
                </a:gridCol>
                <a:gridCol w="208280">
                  <a:extLst>
                    <a:ext uri="{9D8B030D-6E8A-4147-A177-3AD203B41FA5}">
                      <a16:colId xmlns:a16="http://schemas.microsoft.com/office/drawing/2014/main" val="2781354972"/>
                    </a:ext>
                  </a:extLst>
                </a:gridCol>
                <a:gridCol w="208280">
                  <a:extLst>
                    <a:ext uri="{9D8B030D-6E8A-4147-A177-3AD203B41FA5}">
                      <a16:colId xmlns:a16="http://schemas.microsoft.com/office/drawing/2014/main" val="2951041646"/>
                    </a:ext>
                  </a:extLst>
                </a:gridCol>
                <a:gridCol w="208280">
                  <a:extLst>
                    <a:ext uri="{9D8B030D-6E8A-4147-A177-3AD203B41FA5}">
                      <a16:colId xmlns:a16="http://schemas.microsoft.com/office/drawing/2014/main" val="1323061350"/>
                    </a:ext>
                  </a:extLst>
                </a:gridCol>
                <a:gridCol w="208280">
                  <a:extLst>
                    <a:ext uri="{9D8B030D-6E8A-4147-A177-3AD203B41FA5}">
                      <a16:colId xmlns:a16="http://schemas.microsoft.com/office/drawing/2014/main" val="3048888360"/>
                    </a:ext>
                  </a:extLst>
                </a:gridCol>
                <a:gridCol w="208280">
                  <a:extLst>
                    <a:ext uri="{9D8B030D-6E8A-4147-A177-3AD203B41FA5}">
                      <a16:colId xmlns:a16="http://schemas.microsoft.com/office/drawing/2014/main" val="4287592194"/>
                    </a:ext>
                  </a:extLst>
                </a:gridCol>
                <a:gridCol w="208280">
                  <a:extLst>
                    <a:ext uri="{9D8B030D-6E8A-4147-A177-3AD203B41FA5}">
                      <a16:colId xmlns:a16="http://schemas.microsoft.com/office/drawing/2014/main" val="2930216033"/>
                    </a:ext>
                  </a:extLst>
                </a:gridCol>
                <a:gridCol w="208280">
                  <a:extLst>
                    <a:ext uri="{9D8B030D-6E8A-4147-A177-3AD203B41FA5}">
                      <a16:colId xmlns:a16="http://schemas.microsoft.com/office/drawing/2014/main" val="3051896405"/>
                    </a:ext>
                  </a:extLst>
                </a:gridCol>
                <a:gridCol w="208280">
                  <a:extLst>
                    <a:ext uri="{9D8B030D-6E8A-4147-A177-3AD203B41FA5}">
                      <a16:colId xmlns:a16="http://schemas.microsoft.com/office/drawing/2014/main" val="2610642930"/>
                    </a:ext>
                  </a:extLst>
                </a:gridCol>
                <a:gridCol w="208280">
                  <a:extLst>
                    <a:ext uri="{9D8B030D-6E8A-4147-A177-3AD203B41FA5}">
                      <a16:colId xmlns:a16="http://schemas.microsoft.com/office/drawing/2014/main" val="402940111"/>
                    </a:ext>
                  </a:extLst>
                </a:gridCol>
                <a:gridCol w="208280">
                  <a:extLst>
                    <a:ext uri="{9D8B030D-6E8A-4147-A177-3AD203B41FA5}">
                      <a16:colId xmlns:a16="http://schemas.microsoft.com/office/drawing/2014/main" val="3533620419"/>
                    </a:ext>
                  </a:extLst>
                </a:gridCol>
                <a:gridCol w="208280">
                  <a:extLst>
                    <a:ext uri="{9D8B030D-6E8A-4147-A177-3AD203B41FA5}">
                      <a16:colId xmlns:a16="http://schemas.microsoft.com/office/drawing/2014/main" val="3549593998"/>
                    </a:ext>
                  </a:extLst>
                </a:gridCol>
                <a:gridCol w="208280">
                  <a:extLst>
                    <a:ext uri="{9D8B030D-6E8A-4147-A177-3AD203B41FA5}">
                      <a16:colId xmlns:a16="http://schemas.microsoft.com/office/drawing/2014/main" val="2844285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600919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- 2020-09-02 15:00:43</a:t>
                      </a:r>
                      <a:r>
                        <a:rPr kumimoji="0" lang="en-US" sz="1000" b="0" i="0" u="none" strike="noStrike" kern="1200" cap="none" spc="0" normalizeH="0" baseline="0" noProof="0">
                          <a:ln>
                            <a:noFill/>
                          </a:ln>
                          <a:solidFill>
                            <a:prstClr val="black"/>
                          </a:solidFill>
                          <a:effectLst/>
                          <a:uLnTx/>
                          <a:uFillTx/>
                          <a:latin typeface="+mn-lt"/>
                          <a:ea typeface="+mn-ea"/>
                          <a:cs typeface="+mn-cs"/>
                        </a:rPr>
                        <a:t>
 Todays topic: Advanced materials. We present you an insight into the future with smart textiles and responsive materials. Follow us closely as we will share more exciting knowledge on advanced materials in our livestream directly from the FUTURE FORUM by BMW Welt - feel free to ask us any questions and to join the conversation! Save the date: September 8th at 4PM (CET) and get inspired. #FutureForum #BMWWelt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https://scontent-dfw5-1.xx.fbcdn.net/v/t15.5256-10/p720x720/118757601_1437963756403056_8880178943512413569_n.jpg?_nc_cat=111&amp;_nc_sid=ad6a45&amp;_nc_ohc=OJTc0sqpEzwAX_pe07E&amp;_nc_ht=scontent-dfw5-1.xx&amp;oh=ce603669e88b987065ce4353bc64a41b&amp;oe=5F85DAF2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29840755"/>
                  </a:ext>
                </a:extLst>
              </a:tr>
            </a:tbl>
          </a:graphicData>
        </a:graphic>
      </p:graphicFrame>
      <p:sp>
        <p:nvSpPr>
          <p:cNvPr id="4" name="Text Placeholder 3">
            <a:extLst>
              <a:ext uri="{FF2B5EF4-FFF2-40B4-BE49-F238E27FC236}">
                <a16:creationId xmlns:a16="http://schemas.microsoft.com/office/drawing/2014/main" id="{A341CB40-19B4-431C-8FB5-796FF12EF6D2}"/>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542134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AD862-92EE-442A-BDAC-155C566E7C7A}"/>
              </a:ext>
            </a:extLst>
          </p:cNvPr>
          <p:cNvSpPr>
            <a:spLocks noGrp="1"/>
          </p:cNvSpPr>
          <p:nvPr>
            <p:ph type="title"/>
          </p:nvPr>
        </p:nvSpPr>
        <p:spPr/>
        <p:txBody>
          <a:bodyPr/>
          <a:lstStyle/>
          <a:p>
            <a:r>
              <a:rPr lang="en-US"/>
              <a:t>Facebook Own Posts Table | BMW Welt - 19 of 26</a:t>
            </a:r>
          </a:p>
        </p:txBody>
      </p:sp>
      <p:graphicFrame>
        <p:nvGraphicFramePr>
          <p:cNvPr id="5" name="Table Placeholder 4">
            <a:extLst>
              <a:ext uri="{FF2B5EF4-FFF2-40B4-BE49-F238E27FC236}">
                <a16:creationId xmlns:a16="http://schemas.microsoft.com/office/drawing/2014/main" id="{8A69180F-74F8-4784-98A3-4E7B2A9DD7E4}"/>
              </a:ext>
            </a:extLst>
          </p:cNvPr>
          <p:cNvGraphicFramePr>
            <a:graphicFrameLocks noGrp="1"/>
          </p:cNvGraphicFramePr>
          <p:nvPr>
            <p:ph type="tbl" sz="quarter" idx="13"/>
            <p:extLst>
              <p:ext uri="{D42A27DB-BD31-4B8C-83A1-F6EECF244321}">
                <p14:modId xmlns:p14="http://schemas.microsoft.com/office/powerpoint/2010/main" val="3636306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2545372"/>
                    </a:ext>
                  </a:extLst>
                </a:gridCol>
                <a:gridCol w="822960">
                  <a:extLst>
                    <a:ext uri="{9D8B030D-6E8A-4147-A177-3AD203B41FA5}">
                      <a16:colId xmlns:a16="http://schemas.microsoft.com/office/drawing/2014/main" val="784809109"/>
                    </a:ext>
                  </a:extLst>
                </a:gridCol>
                <a:gridCol w="329184">
                  <a:extLst>
                    <a:ext uri="{9D8B030D-6E8A-4147-A177-3AD203B41FA5}">
                      <a16:colId xmlns:a16="http://schemas.microsoft.com/office/drawing/2014/main" val="2948624251"/>
                    </a:ext>
                  </a:extLst>
                </a:gridCol>
                <a:gridCol w="208280">
                  <a:extLst>
                    <a:ext uri="{9D8B030D-6E8A-4147-A177-3AD203B41FA5}">
                      <a16:colId xmlns:a16="http://schemas.microsoft.com/office/drawing/2014/main" val="851391685"/>
                    </a:ext>
                  </a:extLst>
                </a:gridCol>
                <a:gridCol w="208280">
                  <a:extLst>
                    <a:ext uri="{9D8B030D-6E8A-4147-A177-3AD203B41FA5}">
                      <a16:colId xmlns:a16="http://schemas.microsoft.com/office/drawing/2014/main" val="3129614358"/>
                    </a:ext>
                  </a:extLst>
                </a:gridCol>
                <a:gridCol w="208280">
                  <a:extLst>
                    <a:ext uri="{9D8B030D-6E8A-4147-A177-3AD203B41FA5}">
                      <a16:colId xmlns:a16="http://schemas.microsoft.com/office/drawing/2014/main" val="3686337664"/>
                    </a:ext>
                  </a:extLst>
                </a:gridCol>
                <a:gridCol w="208280">
                  <a:extLst>
                    <a:ext uri="{9D8B030D-6E8A-4147-A177-3AD203B41FA5}">
                      <a16:colId xmlns:a16="http://schemas.microsoft.com/office/drawing/2014/main" val="1619209009"/>
                    </a:ext>
                  </a:extLst>
                </a:gridCol>
                <a:gridCol w="208280">
                  <a:extLst>
                    <a:ext uri="{9D8B030D-6E8A-4147-A177-3AD203B41FA5}">
                      <a16:colId xmlns:a16="http://schemas.microsoft.com/office/drawing/2014/main" val="158752792"/>
                    </a:ext>
                  </a:extLst>
                </a:gridCol>
                <a:gridCol w="208280">
                  <a:extLst>
                    <a:ext uri="{9D8B030D-6E8A-4147-A177-3AD203B41FA5}">
                      <a16:colId xmlns:a16="http://schemas.microsoft.com/office/drawing/2014/main" val="3002174499"/>
                    </a:ext>
                  </a:extLst>
                </a:gridCol>
                <a:gridCol w="208280">
                  <a:extLst>
                    <a:ext uri="{9D8B030D-6E8A-4147-A177-3AD203B41FA5}">
                      <a16:colId xmlns:a16="http://schemas.microsoft.com/office/drawing/2014/main" val="2347076555"/>
                    </a:ext>
                  </a:extLst>
                </a:gridCol>
                <a:gridCol w="208280">
                  <a:extLst>
                    <a:ext uri="{9D8B030D-6E8A-4147-A177-3AD203B41FA5}">
                      <a16:colId xmlns:a16="http://schemas.microsoft.com/office/drawing/2014/main" val="2198391335"/>
                    </a:ext>
                  </a:extLst>
                </a:gridCol>
                <a:gridCol w="208280">
                  <a:extLst>
                    <a:ext uri="{9D8B030D-6E8A-4147-A177-3AD203B41FA5}">
                      <a16:colId xmlns:a16="http://schemas.microsoft.com/office/drawing/2014/main" val="1808122997"/>
                    </a:ext>
                  </a:extLst>
                </a:gridCol>
                <a:gridCol w="208280">
                  <a:extLst>
                    <a:ext uri="{9D8B030D-6E8A-4147-A177-3AD203B41FA5}">
                      <a16:colId xmlns:a16="http://schemas.microsoft.com/office/drawing/2014/main" val="1568639357"/>
                    </a:ext>
                  </a:extLst>
                </a:gridCol>
                <a:gridCol w="208280">
                  <a:extLst>
                    <a:ext uri="{9D8B030D-6E8A-4147-A177-3AD203B41FA5}">
                      <a16:colId xmlns:a16="http://schemas.microsoft.com/office/drawing/2014/main" val="2740549230"/>
                    </a:ext>
                  </a:extLst>
                </a:gridCol>
                <a:gridCol w="208280">
                  <a:extLst>
                    <a:ext uri="{9D8B030D-6E8A-4147-A177-3AD203B41FA5}">
                      <a16:colId xmlns:a16="http://schemas.microsoft.com/office/drawing/2014/main" val="3933052715"/>
                    </a:ext>
                  </a:extLst>
                </a:gridCol>
                <a:gridCol w="208280">
                  <a:extLst>
                    <a:ext uri="{9D8B030D-6E8A-4147-A177-3AD203B41FA5}">
                      <a16:colId xmlns:a16="http://schemas.microsoft.com/office/drawing/2014/main" val="2971605562"/>
                    </a:ext>
                  </a:extLst>
                </a:gridCol>
                <a:gridCol w="208280">
                  <a:extLst>
                    <a:ext uri="{9D8B030D-6E8A-4147-A177-3AD203B41FA5}">
                      <a16:colId xmlns:a16="http://schemas.microsoft.com/office/drawing/2014/main" val="2138134995"/>
                    </a:ext>
                  </a:extLst>
                </a:gridCol>
                <a:gridCol w="208280">
                  <a:extLst>
                    <a:ext uri="{9D8B030D-6E8A-4147-A177-3AD203B41FA5}">
                      <a16:colId xmlns:a16="http://schemas.microsoft.com/office/drawing/2014/main" val="3456486952"/>
                    </a:ext>
                  </a:extLst>
                </a:gridCol>
                <a:gridCol w="208280">
                  <a:extLst>
                    <a:ext uri="{9D8B030D-6E8A-4147-A177-3AD203B41FA5}">
                      <a16:colId xmlns:a16="http://schemas.microsoft.com/office/drawing/2014/main" val="893887575"/>
                    </a:ext>
                  </a:extLst>
                </a:gridCol>
                <a:gridCol w="208280">
                  <a:extLst>
                    <a:ext uri="{9D8B030D-6E8A-4147-A177-3AD203B41FA5}">
                      <a16:colId xmlns:a16="http://schemas.microsoft.com/office/drawing/2014/main" val="3149069014"/>
                    </a:ext>
                  </a:extLst>
                </a:gridCol>
                <a:gridCol w="208280">
                  <a:extLst>
                    <a:ext uri="{9D8B030D-6E8A-4147-A177-3AD203B41FA5}">
                      <a16:colId xmlns:a16="http://schemas.microsoft.com/office/drawing/2014/main" val="1036082578"/>
                    </a:ext>
                  </a:extLst>
                </a:gridCol>
                <a:gridCol w="208280">
                  <a:extLst>
                    <a:ext uri="{9D8B030D-6E8A-4147-A177-3AD203B41FA5}">
                      <a16:colId xmlns:a16="http://schemas.microsoft.com/office/drawing/2014/main" val="3473598756"/>
                    </a:ext>
                  </a:extLst>
                </a:gridCol>
                <a:gridCol w="208280">
                  <a:extLst>
                    <a:ext uri="{9D8B030D-6E8A-4147-A177-3AD203B41FA5}">
                      <a16:colId xmlns:a16="http://schemas.microsoft.com/office/drawing/2014/main" val="2690528027"/>
                    </a:ext>
                  </a:extLst>
                </a:gridCol>
                <a:gridCol w="208280">
                  <a:extLst>
                    <a:ext uri="{9D8B030D-6E8A-4147-A177-3AD203B41FA5}">
                      <a16:colId xmlns:a16="http://schemas.microsoft.com/office/drawing/2014/main" val="197697694"/>
                    </a:ext>
                  </a:extLst>
                </a:gridCol>
                <a:gridCol w="208280">
                  <a:extLst>
                    <a:ext uri="{9D8B030D-6E8A-4147-A177-3AD203B41FA5}">
                      <a16:colId xmlns:a16="http://schemas.microsoft.com/office/drawing/2014/main" val="1926858638"/>
                    </a:ext>
                  </a:extLst>
                </a:gridCol>
                <a:gridCol w="208280">
                  <a:extLst>
                    <a:ext uri="{9D8B030D-6E8A-4147-A177-3AD203B41FA5}">
                      <a16:colId xmlns:a16="http://schemas.microsoft.com/office/drawing/2014/main" val="2733237990"/>
                    </a:ext>
                  </a:extLst>
                </a:gridCol>
                <a:gridCol w="208280">
                  <a:extLst>
                    <a:ext uri="{9D8B030D-6E8A-4147-A177-3AD203B41FA5}">
                      <a16:colId xmlns:a16="http://schemas.microsoft.com/office/drawing/2014/main" val="230423027"/>
                    </a:ext>
                  </a:extLst>
                </a:gridCol>
                <a:gridCol w="208280">
                  <a:extLst>
                    <a:ext uri="{9D8B030D-6E8A-4147-A177-3AD203B41FA5}">
                      <a16:colId xmlns:a16="http://schemas.microsoft.com/office/drawing/2014/main" val="626000004"/>
                    </a:ext>
                  </a:extLst>
                </a:gridCol>
                <a:gridCol w="208280">
                  <a:extLst>
                    <a:ext uri="{9D8B030D-6E8A-4147-A177-3AD203B41FA5}">
                      <a16:colId xmlns:a16="http://schemas.microsoft.com/office/drawing/2014/main" val="3762511585"/>
                    </a:ext>
                  </a:extLst>
                </a:gridCol>
                <a:gridCol w="208280">
                  <a:extLst>
                    <a:ext uri="{9D8B030D-6E8A-4147-A177-3AD203B41FA5}">
                      <a16:colId xmlns:a16="http://schemas.microsoft.com/office/drawing/2014/main" val="4142082877"/>
                    </a:ext>
                  </a:extLst>
                </a:gridCol>
                <a:gridCol w="208280">
                  <a:extLst>
                    <a:ext uri="{9D8B030D-6E8A-4147-A177-3AD203B41FA5}">
                      <a16:colId xmlns:a16="http://schemas.microsoft.com/office/drawing/2014/main" val="1731717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73778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- 2020-08-31 16:00:12</a:t>
                      </a:r>
                      <a:r>
                        <a:rPr kumimoji="0" lang="en-US" sz="1000" b="0" i="0" u="none" strike="noStrike" kern="1200" cap="none" spc="0" normalizeH="0" baseline="0" noProof="0">
                          <a:ln>
                            <a:noFill/>
                          </a:ln>
                          <a:solidFill>
                            <a:prstClr val="black"/>
                          </a:solidFill>
                          <a:effectLst/>
                          <a:uLnTx/>
                          <a:uFillTx/>
                          <a:latin typeface="+mn-lt"/>
                          <a:ea typeface="+mn-ea"/>
                          <a:cs typeface="+mn-cs"/>
                        </a:rPr>
                        <a:t>
 The progressive design of the BMW M8 Competition Coupé impresses with its dynamic yet highly elegant lines. A perfect fusion of performance and luxury. Many more BMW automobiels are waiting for their new owners to be collected at BMW Welt. An amazing experience in which we'd like to accompany you! BMW M #TheM8 #BMWM #BMWWelt 
__
BMW M8 Competition Coupé: CO2 emssion: 242 g/km; Fuel consumption:10,6 l/100km.The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values of the vehicles are preliminary.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selling points and at https://www.dat.de/…/ver…/leitfaden-kraftstoffverbrauch.html.9.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https://scontent-dfw5-2.xx.fbcdn.net/v/t1.0-9/p720x720/118237929_3517759988276107_4012667923300326569_o.jpg?_nc_cat=104&amp;_nc_sid=8024bb&amp;_nc_ohc=1WcPvIEdOiMAX-N_oZF&amp;_nc_ht=scontent-dfw5-2.xx&amp;tp=6&amp;oh=341264b325099ebc141c9af6d5fff652&amp;oe=5F8738CC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21691605"/>
                  </a:ext>
                </a:extLst>
              </a:tr>
            </a:tbl>
          </a:graphicData>
        </a:graphic>
      </p:graphicFrame>
      <p:sp>
        <p:nvSpPr>
          <p:cNvPr id="4" name="Text Placeholder 3">
            <a:extLst>
              <a:ext uri="{FF2B5EF4-FFF2-40B4-BE49-F238E27FC236}">
                <a16:creationId xmlns:a16="http://schemas.microsoft.com/office/drawing/2014/main" id="{035CA5EF-BFBD-4C59-B2CD-2C6D9C92B98B}"/>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13244498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61BAF-8108-49CD-BBD3-BD7737E5F546}"/>
              </a:ext>
            </a:extLst>
          </p:cNvPr>
          <p:cNvSpPr>
            <a:spLocks noGrp="1"/>
          </p:cNvSpPr>
          <p:nvPr>
            <p:ph type="title"/>
          </p:nvPr>
        </p:nvSpPr>
        <p:spPr/>
        <p:txBody>
          <a:bodyPr/>
          <a:lstStyle/>
          <a:p>
            <a:r>
              <a:rPr lang="en-US"/>
              <a:t>Facebook Own Posts Table | BMW Welt - 20 of 26</a:t>
            </a:r>
          </a:p>
        </p:txBody>
      </p:sp>
      <p:graphicFrame>
        <p:nvGraphicFramePr>
          <p:cNvPr id="5" name="Table Placeholder 4">
            <a:extLst>
              <a:ext uri="{FF2B5EF4-FFF2-40B4-BE49-F238E27FC236}">
                <a16:creationId xmlns:a16="http://schemas.microsoft.com/office/drawing/2014/main" id="{8A9B8F3E-77E5-437D-9D4A-E78AAB850242}"/>
              </a:ext>
            </a:extLst>
          </p:cNvPr>
          <p:cNvGraphicFramePr>
            <a:graphicFrameLocks noGrp="1"/>
          </p:cNvGraphicFramePr>
          <p:nvPr>
            <p:ph type="tbl" sz="quarter" idx="13"/>
            <p:extLst>
              <p:ext uri="{D42A27DB-BD31-4B8C-83A1-F6EECF244321}">
                <p14:modId xmlns:p14="http://schemas.microsoft.com/office/powerpoint/2010/main" val="327925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75554149"/>
                    </a:ext>
                  </a:extLst>
                </a:gridCol>
                <a:gridCol w="822960">
                  <a:extLst>
                    <a:ext uri="{9D8B030D-6E8A-4147-A177-3AD203B41FA5}">
                      <a16:colId xmlns:a16="http://schemas.microsoft.com/office/drawing/2014/main" val="2494434913"/>
                    </a:ext>
                  </a:extLst>
                </a:gridCol>
                <a:gridCol w="329184">
                  <a:extLst>
                    <a:ext uri="{9D8B030D-6E8A-4147-A177-3AD203B41FA5}">
                      <a16:colId xmlns:a16="http://schemas.microsoft.com/office/drawing/2014/main" val="2346742182"/>
                    </a:ext>
                  </a:extLst>
                </a:gridCol>
                <a:gridCol w="208280">
                  <a:extLst>
                    <a:ext uri="{9D8B030D-6E8A-4147-A177-3AD203B41FA5}">
                      <a16:colId xmlns:a16="http://schemas.microsoft.com/office/drawing/2014/main" val="3767543485"/>
                    </a:ext>
                  </a:extLst>
                </a:gridCol>
                <a:gridCol w="208280">
                  <a:extLst>
                    <a:ext uri="{9D8B030D-6E8A-4147-A177-3AD203B41FA5}">
                      <a16:colId xmlns:a16="http://schemas.microsoft.com/office/drawing/2014/main" val="2042652593"/>
                    </a:ext>
                  </a:extLst>
                </a:gridCol>
                <a:gridCol w="208280">
                  <a:extLst>
                    <a:ext uri="{9D8B030D-6E8A-4147-A177-3AD203B41FA5}">
                      <a16:colId xmlns:a16="http://schemas.microsoft.com/office/drawing/2014/main" val="793832733"/>
                    </a:ext>
                  </a:extLst>
                </a:gridCol>
                <a:gridCol w="208280">
                  <a:extLst>
                    <a:ext uri="{9D8B030D-6E8A-4147-A177-3AD203B41FA5}">
                      <a16:colId xmlns:a16="http://schemas.microsoft.com/office/drawing/2014/main" val="839001368"/>
                    </a:ext>
                  </a:extLst>
                </a:gridCol>
                <a:gridCol w="208280">
                  <a:extLst>
                    <a:ext uri="{9D8B030D-6E8A-4147-A177-3AD203B41FA5}">
                      <a16:colId xmlns:a16="http://schemas.microsoft.com/office/drawing/2014/main" val="1590295641"/>
                    </a:ext>
                  </a:extLst>
                </a:gridCol>
                <a:gridCol w="208280">
                  <a:extLst>
                    <a:ext uri="{9D8B030D-6E8A-4147-A177-3AD203B41FA5}">
                      <a16:colId xmlns:a16="http://schemas.microsoft.com/office/drawing/2014/main" val="2473414628"/>
                    </a:ext>
                  </a:extLst>
                </a:gridCol>
                <a:gridCol w="208280">
                  <a:extLst>
                    <a:ext uri="{9D8B030D-6E8A-4147-A177-3AD203B41FA5}">
                      <a16:colId xmlns:a16="http://schemas.microsoft.com/office/drawing/2014/main" val="42535130"/>
                    </a:ext>
                  </a:extLst>
                </a:gridCol>
                <a:gridCol w="208280">
                  <a:extLst>
                    <a:ext uri="{9D8B030D-6E8A-4147-A177-3AD203B41FA5}">
                      <a16:colId xmlns:a16="http://schemas.microsoft.com/office/drawing/2014/main" val="3320577555"/>
                    </a:ext>
                  </a:extLst>
                </a:gridCol>
                <a:gridCol w="208280">
                  <a:extLst>
                    <a:ext uri="{9D8B030D-6E8A-4147-A177-3AD203B41FA5}">
                      <a16:colId xmlns:a16="http://schemas.microsoft.com/office/drawing/2014/main" val="3272188808"/>
                    </a:ext>
                  </a:extLst>
                </a:gridCol>
                <a:gridCol w="208280">
                  <a:extLst>
                    <a:ext uri="{9D8B030D-6E8A-4147-A177-3AD203B41FA5}">
                      <a16:colId xmlns:a16="http://schemas.microsoft.com/office/drawing/2014/main" val="1585137019"/>
                    </a:ext>
                  </a:extLst>
                </a:gridCol>
                <a:gridCol w="208280">
                  <a:extLst>
                    <a:ext uri="{9D8B030D-6E8A-4147-A177-3AD203B41FA5}">
                      <a16:colId xmlns:a16="http://schemas.microsoft.com/office/drawing/2014/main" val="1707721126"/>
                    </a:ext>
                  </a:extLst>
                </a:gridCol>
                <a:gridCol w="208280">
                  <a:extLst>
                    <a:ext uri="{9D8B030D-6E8A-4147-A177-3AD203B41FA5}">
                      <a16:colId xmlns:a16="http://schemas.microsoft.com/office/drawing/2014/main" val="2323806217"/>
                    </a:ext>
                  </a:extLst>
                </a:gridCol>
                <a:gridCol w="208280">
                  <a:extLst>
                    <a:ext uri="{9D8B030D-6E8A-4147-A177-3AD203B41FA5}">
                      <a16:colId xmlns:a16="http://schemas.microsoft.com/office/drawing/2014/main" val="583887561"/>
                    </a:ext>
                  </a:extLst>
                </a:gridCol>
                <a:gridCol w="208280">
                  <a:extLst>
                    <a:ext uri="{9D8B030D-6E8A-4147-A177-3AD203B41FA5}">
                      <a16:colId xmlns:a16="http://schemas.microsoft.com/office/drawing/2014/main" val="4049233872"/>
                    </a:ext>
                  </a:extLst>
                </a:gridCol>
                <a:gridCol w="208280">
                  <a:extLst>
                    <a:ext uri="{9D8B030D-6E8A-4147-A177-3AD203B41FA5}">
                      <a16:colId xmlns:a16="http://schemas.microsoft.com/office/drawing/2014/main" val="106958507"/>
                    </a:ext>
                  </a:extLst>
                </a:gridCol>
                <a:gridCol w="208280">
                  <a:extLst>
                    <a:ext uri="{9D8B030D-6E8A-4147-A177-3AD203B41FA5}">
                      <a16:colId xmlns:a16="http://schemas.microsoft.com/office/drawing/2014/main" val="1951275008"/>
                    </a:ext>
                  </a:extLst>
                </a:gridCol>
                <a:gridCol w="208280">
                  <a:extLst>
                    <a:ext uri="{9D8B030D-6E8A-4147-A177-3AD203B41FA5}">
                      <a16:colId xmlns:a16="http://schemas.microsoft.com/office/drawing/2014/main" val="2541008892"/>
                    </a:ext>
                  </a:extLst>
                </a:gridCol>
                <a:gridCol w="208280">
                  <a:extLst>
                    <a:ext uri="{9D8B030D-6E8A-4147-A177-3AD203B41FA5}">
                      <a16:colId xmlns:a16="http://schemas.microsoft.com/office/drawing/2014/main" val="1846961145"/>
                    </a:ext>
                  </a:extLst>
                </a:gridCol>
                <a:gridCol w="208280">
                  <a:extLst>
                    <a:ext uri="{9D8B030D-6E8A-4147-A177-3AD203B41FA5}">
                      <a16:colId xmlns:a16="http://schemas.microsoft.com/office/drawing/2014/main" val="1844754511"/>
                    </a:ext>
                  </a:extLst>
                </a:gridCol>
                <a:gridCol w="208280">
                  <a:extLst>
                    <a:ext uri="{9D8B030D-6E8A-4147-A177-3AD203B41FA5}">
                      <a16:colId xmlns:a16="http://schemas.microsoft.com/office/drawing/2014/main" val="1088780691"/>
                    </a:ext>
                  </a:extLst>
                </a:gridCol>
                <a:gridCol w="208280">
                  <a:extLst>
                    <a:ext uri="{9D8B030D-6E8A-4147-A177-3AD203B41FA5}">
                      <a16:colId xmlns:a16="http://schemas.microsoft.com/office/drawing/2014/main" val="708166266"/>
                    </a:ext>
                  </a:extLst>
                </a:gridCol>
                <a:gridCol w="208280">
                  <a:extLst>
                    <a:ext uri="{9D8B030D-6E8A-4147-A177-3AD203B41FA5}">
                      <a16:colId xmlns:a16="http://schemas.microsoft.com/office/drawing/2014/main" val="1828141972"/>
                    </a:ext>
                  </a:extLst>
                </a:gridCol>
                <a:gridCol w="208280">
                  <a:extLst>
                    <a:ext uri="{9D8B030D-6E8A-4147-A177-3AD203B41FA5}">
                      <a16:colId xmlns:a16="http://schemas.microsoft.com/office/drawing/2014/main" val="1124650814"/>
                    </a:ext>
                  </a:extLst>
                </a:gridCol>
                <a:gridCol w="208280">
                  <a:extLst>
                    <a:ext uri="{9D8B030D-6E8A-4147-A177-3AD203B41FA5}">
                      <a16:colId xmlns:a16="http://schemas.microsoft.com/office/drawing/2014/main" val="881268073"/>
                    </a:ext>
                  </a:extLst>
                </a:gridCol>
                <a:gridCol w="208280">
                  <a:extLst>
                    <a:ext uri="{9D8B030D-6E8A-4147-A177-3AD203B41FA5}">
                      <a16:colId xmlns:a16="http://schemas.microsoft.com/office/drawing/2014/main" val="1440569275"/>
                    </a:ext>
                  </a:extLst>
                </a:gridCol>
                <a:gridCol w="208280">
                  <a:extLst>
                    <a:ext uri="{9D8B030D-6E8A-4147-A177-3AD203B41FA5}">
                      <a16:colId xmlns:a16="http://schemas.microsoft.com/office/drawing/2014/main" val="1140479047"/>
                    </a:ext>
                  </a:extLst>
                </a:gridCol>
                <a:gridCol w="208280">
                  <a:extLst>
                    <a:ext uri="{9D8B030D-6E8A-4147-A177-3AD203B41FA5}">
                      <a16:colId xmlns:a16="http://schemas.microsoft.com/office/drawing/2014/main" val="2218749371"/>
                    </a:ext>
                  </a:extLst>
                </a:gridCol>
                <a:gridCol w="208280">
                  <a:extLst>
                    <a:ext uri="{9D8B030D-6E8A-4147-A177-3AD203B41FA5}">
                      <a16:colId xmlns:a16="http://schemas.microsoft.com/office/drawing/2014/main" val="674330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28111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- 2020-08-30 10:30:05</a:t>
                      </a:r>
                      <a:r>
                        <a:rPr kumimoji="0" lang="en-US" sz="1000" b="0" i="0" u="none" strike="noStrike" kern="1200" cap="none" spc="0" normalizeH="0" baseline="0" noProof="0">
                          <a:ln>
                            <a:noFill/>
                          </a:ln>
                          <a:solidFill>
                            <a:prstClr val="black"/>
                          </a:solidFill>
                          <a:effectLst/>
                          <a:uLnTx/>
                          <a:uFillTx/>
                          <a:latin typeface="+mn-lt"/>
                          <a:ea typeface="+mn-ea"/>
                          <a:cs typeface="+mn-cs"/>
                        </a:rPr>
                        <a:t>
 The combination of stunning design elements and outstanding performance makes the BMW M2 Competition the impressive car it is today! BMW M #TheM2 #BMWM #BMWWelt
______
BMW M2 Competition:
Fuel consumption in l/100 km (combined): 10.0 – 9.8 (9.2 – 9.0).
CO2 emissions in g/km (combined): 227 – 224 (209 – 206).
The figures in brackets refer to the vehicle with seven-speed M double-clutch transmission with Drivelogic. 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values of the vehicles are preliminary.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selling points and at https://www.dat.de/…/ver…/leitfaden-kraftstoffverbrauch.html.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https://scontent-dfw5-2.xx.fbcdn.net/v/t1.0-9/p720x720/118354914_3513969848655121_1180296271275384619_o.jpg?_nc_cat=100&amp;_nc_sid=2d5d41&amp;_nc_ohc=AZfzM-Rn-hIAX-H8vx2&amp;_nc_ht=scontent-dfw5-2.xx&amp;tp=6&amp;oh=e7e61bfc55518fd1854a27bacf2fc18e&amp;oe=5F855F7E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1005481"/>
                  </a:ext>
                </a:extLst>
              </a:tr>
            </a:tbl>
          </a:graphicData>
        </a:graphic>
      </p:graphicFrame>
      <p:sp>
        <p:nvSpPr>
          <p:cNvPr id="4" name="Text Placeholder 3">
            <a:extLst>
              <a:ext uri="{FF2B5EF4-FFF2-40B4-BE49-F238E27FC236}">
                <a16:creationId xmlns:a16="http://schemas.microsoft.com/office/drawing/2014/main" id="{11A1E164-CFCB-4C2A-9CD3-AEE20C5C940B}"/>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4246268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660C8-4D33-4C8B-A114-0533D821E3F9}"/>
              </a:ext>
            </a:extLst>
          </p:cNvPr>
          <p:cNvSpPr>
            <a:spLocks noGrp="1"/>
          </p:cNvSpPr>
          <p:nvPr>
            <p:ph type="title"/>
          </p:nvPr>
        </p:nvSpPr>
        <p:spPr/>
        <p:txBody>
          <a:bodyPr/>
          <a:lstStyle/>
          <a:p>
            <a:r>
              <a:rPr lang="en-US"/>
              <a:t>Facebook Own Posts Table | BMW Welt - 21 of 26</a:t>
            </a:r>
          </a:p>
        </p:txBody>
      </p:sp>
      <p:graphicFrame>
        <p:nvGraphicFramePr>
          <p:cNvPr id="5" name="Table Placeholder 4">
            <a:extLst>
              <a:ext uri="{FF2B5EF4-FFF2-40B4-BE49-F238E27FC236}">
                <a16:creationId xmlns:a16="http://schemas.microsoft.com/office/drawing/2014/main" id="{94EACCD3-1C7E-455D-A6D9-72945D51F2AD}"/>
              </a:ext>
            </a:extLst>
          </p:cNvPr>
          <p:cNvGraphicFramePr>
            <a:graphicFrameLocks noGrp="1"/>
          </p:cNvGraphicFramePr>
          <p:nvPr>
            <p:ph type="tbl" sz="quarter" idx="13"/>
            <p:extLst>
              <p:ext uri="{D42A27DB-BD31-4B8C-83A1-F6EECF244321}">
                <p14:modId xmlns:p14="http://schemas.microsoft.com/office/powerpoint/2010/main" val="2362704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746047951"/>
                    </a:ext>
                  </a:extLst>
                </a:gridCol>
                <a:gridCol w="822960">
                  <a:extLst>
                    <a:ext uri="{9D8B030D-6E8A-4147-A177-3AD203B41FA5}">
                      <a16:colId xmlns:a16="http://schemas.microsoft.com/office/drawing/2014/main" val="261430703"/>
                    </a:ext>
                  </a:extLst>
                </a:gridCol>
                <a:gridCol w="329184">
                  <a:extLst>
                    <a:ext uri="{9D8B030D-6E8A-4147-A177-3AD203B41FA5}">
                      <a16:colId xmlns:a16="http://schemas.microsoft.com/office/drawing/2014/main" val="2738815675"/>
                    </a:ext>
                  </a:extLst>
                </a:gridCol>
                <a:gridCol w="208280">
                  <a:extLst>
                    <a:ext uri="{9D8B030D-6E8A-4147-A177-3AD203B41FA5}">
                      <a16:colId xmlns:a16="http://schemas.microsoft.com/office/drawing/2014/main" val="1226840560"/>
                    </a:ext>
                  </a:extLst>
                </a:gridCol>
                <a:gridCol w="208280">
                  <a:extLst>
                    <a:ext uri="{9D8B030D-6E8A-4147-A177-3AD203B41FA5}">
                      <a16:colId xmlns:a16="http://schemas.microsoft.com/office/drawing/2014/main" val="3553525895"/>
                    </a:ext>
                  </a:extLst>
                </a:gridCol>
                <a:gridCol w="208280">
                  <a:extLst>
                    <a:ext uri="{9D8B030D-6E8A-4147-A177-3AD203B41FA5}">
                      <a16:colId xmlns:a16="http://schemas.microsoft.com/office/drawing/2014/main" val="916212982"/>
                    </a:ext>
                  </a:extLst>
                </a:gridCol>
                <a:gridCol w="208280">
                  <a:extLst>
                    <a:ext uri="{9D8B030D-6E8A-4147-A177-3AD203B41FA5}">
                      <a16:colId xmlns:a16="http://schemas.microsoft.com/office/drawing/2014/main" val="3034835107"/>
                    </a:ext>
                  </a:extLst>
                </a:gridCol>
                <a:gridCol w="208280">
                  <a:extLst>
                    <a:ext uri="{9D8B030D-6E8A-4147-A177-3AD203B41FA5}">
                      <a16:colId xmlns:a16="http://schemas.microsoft.com/office/drawing/2014/main" val="915786598"/>
                    </a:ext>
                  </a:extLst>
                </a:gridCol>
                <a:gridCol w="208280">
                  <a:extLst>
                    <a:ext uri="{9D8B030D-6E8A-4147-A177-3AD203B41FA5}">
                      <a16:colId xmlns:a16="http://schemas.microsoft.com/office/drawing/2014/main" val="947659277"/>
                    </a:ext>
                  </a:extLst>
                </a:gridCol>
                <a:gridCol w="208280">
                  <a:extLst>
                    <a:ext uri="{9D8B030D-6E8A-4147-A177-3AD203B41FA5}">
                      <a16:colId xmlns:a16="http://schemas.microsoft.com/office/drawing/2014/main" val="484130294"/>
                    </a:ext>
                  </a:extLst>
                </a:gridCol>
                <a:gridCol w="208280">
                  <a:extLst>
                    <a:ext uri="{9D8B030D-6E8A-4147-A177-3AD203B41FA5}">
                      <a16:colId xmlns:a16="http://schemas.microsoft.com/office/drawing/2014/main" val="1656788259"/>
                    </a:ext>
                  </a:extLst>
                </a:gridCol>
                <a:gridCol w="208280">
                  <a:extLst>
                    <a:ext uri="{9D8B030D-6E8A-4147-A177-3AD203B41FA5}">
                      <a16:colId xmlns:a16="http://schemas.microsoft.com/office/drawing/2014/main" val="4163380307"/>
                    </a:ext>
                  </a:extLst>
                </a:gridCol>
                <a:gridCol w="208280">
                  <a:extLst>
                    <a:ext uri="{9D8B030D-6E8A-4147-A177-3AD203B41FA5}">
                      <a16:colId xmlns:a16="http://schemas.microsoft.com/office/drawing/2014/main" val="3835555676"/>
                    </a:ext>
                  </a:extLst>
                </a:gridCol>
                <a:gridCol w="208280">
                  <a:extLst>
                    <a:ext uri="{9D8B030D-6E8A-4147-A177-3AD203B41FA5}">
                      <a16:colId xmlns:a16="http://schemas.microsoft.com/office/drawing/2014/main" val="2638184759"/>
                    </a:ext>
                  </a:extLst>
                </a:gridCol>
                <a:gridCol w="208280">
                  <a:extLst>
                    <a:ext uri="{9D8B030D-6E8A-4147-A177-3AD203B41FA5}">
                      <a16:colId xmlns:a16="http://schemas.microsoft.com/office/drawing/2014/main" val="1772260843"/>
                    </a:ext>
                  </a:extLst>
                </a:gridCol>
                <a:gridCol w="208280">
                  <a:extLst>
                    <a:ext uri="{9D8B030D-6E8A-4147-A177-3AD203B41FA5}">
                      <a16:colId xmlns:a16="http://schemas.microsoft.com/office/drawing/2014/main" val="309858004"/>
                    </a:ext>
                  </a:extLst>
                </a:gridCol>
                <a:gridCol w="208280">
                  <a:extLst>
                    <a:ext uri="{9D8B030D-6E8A-4147-A177-3AD203B41FA5}">
                      <a16:colId xmlns:a16="http://schemas.microsoft.com/office/drawing/2014/main" val="3574240764"/>
                    </a:ext>
                  </a:extLst>
                </a:gridCol>
                <a:gridCol w="208280">
                  <a:extLst>
                    <a:ext uri="{9D8B030D-6E8A-4147-A177-3AD203B41FA5}">
                      <a16:colId xmlns:a16="http://schemas.microsoft.com/office/drawing/2014/main" val="2412133531"/>
                    </a:ext>
                  </a:extLst>
                </a:gridCol>
                <a:gridCol w="208280">
                  <a:extLst>
                    <a:ext uri="{9D8B030D-6E8A-4147-A177-3AD203B41FA5}">
                      <a16:colId xmlns:a16="http://schemas.microsoft.com/office/drawing/2014/main" val="897292473"/>
                    </a:ext>
                  </a:extLst>
                </a:gridCol>
                <a:gridCol w="208280">
                  <a:extLst>
                    <a:ext uri="{9D8B030D-6E8A-4147-A177-3AD203B41FA5}">
                      <a16:colId xmlns:a16="http://schemas.microsoft.com/office/drawing/2014/main" val="4022984728"/>
                    </a:ext>
                  </a:extLst>
                </a:gridCol>
                <a:gridCol w="208280">
                  <a:extLst>
                    <a:ext uri="{9D8B030D-6E8A-4147-A177-3AD203B41FA5}">
                      <a16:colId xmlns:a16="http://schemas.microsoft.com/office/drawing/2014/main" val="2718704889"/>
                    </a:ext>
                  </a:extLst>
                </a:gridCol>
                <a:gridCol w="208280">
                  <a:extLst>
                    <a:ext uri="{9D8B030D-6E8A-4147-A177-3AD203B41FA5}">
                      <a16:colId xmlns:a16="http://schemas.microsoft.com/office/drawing/2014/main" val="3348791567"/>
                    </a:ext>
                  </a:extLst>
                </a:gridCol>
                <a:gridCol w="208280">
                  <a:extLst>
                    <a:ext uri="{9D8B030D-6E8A-4147-A177-3AD203B41FA5}">
                      <a16:colId xmlns:a16="http://schemas.microsoft.com/office/drawing/2014/main" val="895027611"/>
                    </a:ext>
                  </a:extLst>
                </a:gridCol>
                <a:gridCol w="208280">
                  <a:extLst>
                    <a:ext uri="{9D8B030D-6E8A-4147-A177-3AD203B41FA5}">
                      <a16:colId xmlns:a16="http://schemas.microsoft.com/office/drawing/2014/main" val="1486230455"/>
                    </a:ext>
                  </a:extLst>
                </a:gridCol>
                <a:gridCol w="208280">
                  <a:extLst>
                    <a:ext uri="{9D8B030D-6E8A-4147-A177-3AD203B41FA5}">
                      <a16:colId xmlns:a16="http://schemas.microsoft.com/office/drawing/2014/main" val="3279998401"/>
                    </a:ext>
                  </a:extLst>
                </a:gridCol>
                <a:gridCol w="208280">
                  <a:extLst>
                    <a:ext uri="{9D8B030D-6E8A-4147-A177-3AD203B41FA5}">
                      <a16:colId xmlns:a16="http://schemas.microsoft.com/office/drawing/2014/main" val="4258252751"/>
                    </a:ext>
                  </a:extLst>
                </a:gridCol>
                <a:gridCol w="208280">
                  <a:extLst>
                    <a:ext uri="{9D8B030D-6E8A-4147-A177-3AD203B41FA5}">
                      <a16:colId xmlns:a16="http://schemas.microsoft.com/office/drawing/2014/main" val="113658245"/>
                    </a:ext>
                  </a:extLst>
                </a:gridCol>
                <a:gridCol w="208280">
                  <a:extLst>
                    <a:ext uri="{9D8B030D-6E8A-4147-A177-3AD203B41FA5}">
                      <a16:colId xmlns:a16="http://schemas.microsoft.com/office/drawing/2014/main" val="679730457"/>
                    </a:ext>
                  </a:extLst>
                </a:gridCol>
                <a:gridCol w="208280">
                  <a:extLst>
                    <a:ext uri="{9D8B030D-6E8A-4147-A177-3AD203B41FA5}">
                      <a16:colId xmlns:a16="http://schemas.microsoft.com/office/drawing/2014/main" val="3050113151"/>
                    </a:ext>
                  </a:extLst>
                </a:gridCol>
                <a:gridCol w="208280">
                  <a:extLst>
                    <a:ext uri="{9D8B030D-6E8A-4147-A177-3AD203B41FA5}">
                      <a16:colId xmlns:a16="http://schemas.microsoft.com/office/drawing/2014/main" val="1865985034"/>
                    </a:ext>
                  </a:extLst>
                </a:gridCol>
                <a:gridCol w="208280">
                  <a:extLst>
                    <a:ext uri="{9D8B030D-6E8A-4147-A177-3AD203B41FA5}">
                      <a16:colId xmlns:a16="http://schemas.microsoft.com/office/drawing/2014/main" val="2164547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65385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- 2020-08-29 16:00:32</a:t>
                      </a:r>
                      <a:r>
                        <a:rPr kumimoji="0" lang="en-US" sz="1000" b="0" i="0" u="none" strike="noStrike" kern="1200" cap="none" spc="0" normalizeH="0" baseline="0" noProof="0">
                          <a:ln>
                            <a:noFill/>
                          </a:ln>
                          <a:solidFill>
                            <a:prstClr val="black"/>
                          </a:solidFill>
                          <a:effectLst/>
                          <a:uLnTx/>
                          <a:uFillTx/>
                          <a:latin typeface="+mn-lt"/>
                          <a:ea typeface="+mn-ea"/>
                          <a:cs typeface="+mn-cs"/>
                        </a:rPr>
                        <a:t>
 More performance, more style, more excitement with the BMW M440i xDrive Coupé and its BMW M Performance Parts! This model impresses with its striking details all around! BMW M #BMWM #THE4 #BMWWelt
_____
BMW M440i xDrive Coupé: CO2 emssion: 163-155 g/km; Fuel consumption: 7,1-6,8 l/100km.The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values of the vehicles are preliminary.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selling points and at https://www.dat.de/…/ver…/leitfaden-kraftstoffverbrauch.html.9.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https://scontent-dfw5-1.xx.fbcdn.net/v/t1.0-9/p720x720/118558123_3511641025554670_9055050036048162533_o.jpg?_nc_cat=111&amp;_nc_sid=8024bb&amp;_nc_ohc=NZxIbX9GWBsAX-9ZmbF&amp;_nc_ht=scontent-dfw5-1.xx&amp;tp=6&amp;oh=9a29c5d4c2630aad5c41ee384296a6ea&amp;oe=5F862F17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16553876"/>
                  </a:ext>
                </a:extLst>
              </a:tr>
            </a:tbl>
          </a:graphicData>
        </a:graphic>
      </p:graphicFrame>
      <p:sp>
        <p:nvSpPr>
          <p:cNvPr id="4" name="Text Placeholder 3">
            <a:extLst>
              <a:ext uri="{FF2B5EF4-FFF2-40B4-BE49-F238E27FC236}">
                <a16:creationId xmlns:a16="http://schemas.microsoft.com/office/drawing/2014/main" id="{1DEF3070-960E-4363-A608-C7CA994715F8}"/>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1764164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B3C2A-D70E-4995-87F9-7C29217E2E21}"/>
              </a:ext>
            </a:extLst>
          </p:cNvPr>
          <p:cNvSpPr>
            <a:spLocks noGrp="1"/>
          </p:cNvSpPr>
          <p:nvPr>
            <p:ph type="title"/>
          </p:nvPr>
        </p:nvSpPr>
        <p:spPr/>
        <p:txBody>
          <a:bodyPr/>
          <a:lstStyle/>
          <a:p>
            <a:r>
              <a:rPr lang="en-US"/>
              <a:t>Facebook Own Posts Table | BMW Welt - 22 of 26</a:t>
            </a:r>
          </a:p>
        </p:txBody>
      </p:sp>
      <p:graphicFrame>
        <p:nvGraphicFramePr>
          <p:cNvPr id="5" name="Table Placeholder 4">
            <a:extLst>
              <a:ext uri="{FF2B5EF4-FFF2-40B4-BE49-F238E27FC236}">
                <a16:creationId xmlns:a16="http://schemas.microsoft.com/office/drawing/2014/main" id="{FA0BC4A1-42AA-4DFB-A3C1-FDAA222AA016}"/>
              </a:ext>
            </a:extLst>
          </p:cNvPr>
          <p:cNvGraphicFramePr>
            <a:graphicFrameLocks noGrp="1"/>
          </p:cNvGraphicFramePr>
          <p:nvPr>
            <p:ph type="tbl" sz="quarter" idx="13"/>
            <p:extLst>
              <p:ext uri="{D42A27DB-BD31-4B8C-83A1-F6EECF244321}">
                <p14:modId xmlns:p14="http://schemas.microsoft.com/office/powerpoint/2010/main" val="3605370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89738410"/>
                    </a:ext>
                  </a:extLst>
                </a:gridCol>
                <a:gridCol w="822960">
                  <a:extLst>
                    <a:ext uri="{9D8B030D-6E8A-4147-A177-3AD203B41FA5}">
                      <a16:colId xmlns:a16="http://schemas.microsoft.com/office/drawing/2014/main" val="615765198"/>
                    </a:ext>
                  </a:extLst>
                </a:gridCol>
                <a:gridCol w="329184">
                  <a:extLst>
                    <a:ext uri="{9D8B030D-6E8A-4147-A177-3AD203B41FA5}">
                      <a16:colId xmlns:a16="http://schemas.microsoft.com/office/drawing/2014/main" val="4176735280"/>
                    </a:ext>
                  </a:extLst>
                </a:gridCol>
                <a:gridCol w="208280">
                  <a:extLst>
                    <a:ext uri="{9D8B030D-6E8A-4147-A177-3AD203B41FA5}">
                      <a16:colId xmlns:a16="http://schemas.microsoft.com/office/drawing/2014/main" val="1475542865"/>
                    </a:ext>
                  </a:extLst>
                </a:gridCol>
                <a:gridCol w="208280">
                  <a:extLst>
                    <a:ext uri="{9D8B030D-6E8A-4147-A177-3AD203B41FA5}">
                      <a16:colId xmlns:a16="http://schemas.microsoft.com/office/drawing/2014/main" val="792366843"/>
                    </a:ext>
                  </a:extLst>
                </a:gridCol>
                <a:gridCol w="208280">
                  <a:extLst>
                    <a:ext uri="{9D8B030D-6E8A-4147-A177-3AD203B41FA5}">
                      <a16:colId xmlns:a16="http://schemas.microsoft.com/office/drawing/2014/main" val="2081840773"/>
                    </a:ext>
                  </a:extLst>
                </a:gridCol>
                <a:gridCol w="208280">
                  <a:extLst>
                    <a:ext uri="{9D8B030D-6E8A-4147-A177-3AD203B41FA5}">
                      <a16:colId xmlns:a16="http://schemas.microsoft.com/office/drawing/2014/main" val="2980337533"/>
                    </a:ext>
                  </a:extLst>
                </a:gridCol>
                <a:gridCol w="208280">
                  <a:extLst>
                    <a:ext uri="{9D8B030D-6E8A-4147-A177-3AD203B41FA5}">
                      <a16:colId xmlns:a16="http://schemas.microsoft.com/office/drawing/2014/main" val="2152700478"/>
                    </a:ext>
                  </a:extLst>
                </a:gridCol>
                <a:gridCol w="208280">
                  <a:extLst>
                    <a:ext uri="{9D8B030D-6E8A-4147-A177-3AD203B41FA5}">
                      <a16:colId xmlns:a16="http://schemas.microsoft.com/office/drawing/2014/main" val="72869184"/>
                    </a:ext>
                  </a:extLst>
                </a:gridCol>
                <a:gridCol w="208280">
                  <a:extLst>
                    <a:ext uri="{9D8B030D-6E8A-4147-A177-3AD203B41FA5}">
                      <a16:colId xmlns:a16="http://schemas.microsoft.com/office/drawing/2014/main" val="1218204284"/>
                    </a:ext>
                  </a:extLst>
                </a:gridCol>
                <a:gridCol w="208280">
                  <a:extLst>
                    <a:ext uri="{9D8B030D-6E8A-4147-A177-3AD203B41FA5}">
                      <a16:colId xmlns:a16="http://schemas.microsoft.com/office/drawing/2014/main" val="2578193848"/>
                    </a:ext>
                  </a:extLst>
                </a:gridCol>
                <a:gridCol w="208280">
                  <a:extLst>
                    <a:ext uri="{9D8B030D-6E8A-4147-A177-3AD203B41FA5}">
                      <a16:colId xmlns:a16="http://schemas.microsoft.com/office/drawing/2014/main" val="3064444047"/>
                    </a:ext>
                  </a:extLst>
                </a:gridCol>
                <a:gridCol w="208280">
                  <a:extLst>
                    <a:ext uri="{9D8B030D-6E8A-4147-A177-3AD203B41FA5}">
                      <a16:colId xmlns:a16="http://schemas.microsoft.com/office/drawing/2014/main" val="1621003206"/>
                    </a:ext>
                  </a:extLst>
                </a:gridCol>
                <a:gridCol w="208280">
                  <a:extLst>
                    <a:ext uri="{9D8B030D-6E8A-4147-A177-3AD203B41FA5}">
                      <a16:colId xmlns:a16="http://schemas.microsoft.com/office/drawing/2014/main" val="3336506455"/>
                    </a:ext>
                  </a:extLst>
                </a:gridCol>
                <a:gridCol w="208280">
                  <a:extLst>
                    <a:ext uri="{9D8B030D-6E8A-4147-A177-3AD203B41FA5}">
                      <a16:colId xmlns:a16="http://schemas.microsoft.com/office/drawing/2014/main" val="481222918"/>
                    </a:ext>
                  </a:extLst>
                </a:gridCol>
                <a:gridCol w="208280">
                  <a:extLst>
                    <a:ext uri="{9D8B030D-6E8A-4147-A177-3AD203B41FA5}">
                      <a16:colId xmlns:a16="http://schemas.microsoft.com/office/drawing/2014/main" val="3622945990"/>
                    </a:ext>
                  </a:extLst>
                </a:gridCol>
                <a:gridCol w="208280">
                  <a:extLst>
                    <a:ext uri="{9D8B030D-6E8A-4147-A177-3AD203B41FA5}">
                      <a16:colId xmlns:a16="http://schemas.microsoft.com/office/drawing/2014/main" val="2211024353"/>
                    </a:ext>
                  </a:extLst>
                </a:gridCol>
                <a:gridCol w="208280">
                  <a:extLst>
                    <a:ext uri="{9D8B030D-6E8A-4147-A177-3AD203B41FA5}">
                      <a16:colId xmlns:a16="http://schemas.microsoft.com/office/drawing/2014/main" val="766660259"/>
                    </a:ext>
                  </a:extLst>
                </a:gridCol>
                <a:gridCol w="208280">
                  <a:extLst>
                    <a:ext uri="{9D8B030D-6E8A-4147-A177-3AD203B41FA5}">
                      <a16:colId xmlns:a16="http://schemas.microsoft.com/office/drawing/2014/main" val="2701352462"/>
                    </a:ext>
                  </a:extLst>
                </a:gridCol>
                <a:gridCol w="208280">
                  <a:extLst>
                    <a:ext uri="{9D8B030D-6E8A-4147-A177-3AD203B41FA5}">
                      <a16:colId xmlns:a16="http://schemas.microsoft.com/office/drawing/2014/main" val="2207817643"/>
                    </a:ext>
                  </a:extLst>
                </a:gridCol>
                <a:gridCol w="208280">
                  <a:extLst>
                    <a:ext uri="{9D8B030D-6E8A-4147-A177-3AD203B41FA5}">
                      <a16:colId xmlns:a16="http://schemas.microsoft.com/office/drawing/2014/main" val="1616828693"/>
                    </a:ext>
                  </a:extLst>
                </a:gridCol>
                <a:gridCol w="208280">
                  <a:extLst>
                    <a:ext uri="{9D8B030D-6E8A-4147-A177-3AD203B41FA5}">
                      <a16:colId xmlns:a16="http://schemas.microsoft.com/office/drawing/2014/main" val="3823174008"/>
                    </a:ext>
                  </a:extLst>
                </a:gridCol>
                <a:gridCol w="208280">
                  <a:extLst>
                    <a:ext uri="{9D8B030D-6E8A-4147-A177-3AD203B41FA5}">
                      <a16:colId xmlns:a16="http://schemas.microsoft.com/office/drawing/2014/main" val="2469359218"/>
                    </a:ext>
                  </a:extLst>
                </a:gridCol>
                <a:gridCol w="208280">
                  <a:extLst>
                    <a:ext uri="{9D8B030D-6E8A-4147-A177-3AD203B41FA5}">
                      <a16:colId xmlns:a16="http://schemas.microsoft.com/office/drawing/2014/main" val="3315455820"/>
                    </a:ext>
                  </a:extLst>
                </a:gridCol>
                <a:gridCol w="208280">
                  <a:extLst>
                    <a:ext uri="{9D8B030D-6E8A-4147-A177-3AD203B41FA5}">
                      <a16:colId xmlns:a16="http://schemas.microsoft.com/office/drawing/2014/main" val="1683159341"/>
                    </a:ext>
                  </a:extLst>
                </a:gridCol>
                <a:gridCol w="208280">
                  <a:extLst>
                    <a:ext uri="{9D8B030D-6E8A-4147-A177-3AD203B41FA5}">
                      <a16:colId xmlns:a16="http://schemas.microsoft.com/office/drawing/2014/main" val="3328428833"/>
                    </a:ext>
                  </a:extLst>
                </a:gridCol>
                <a:gridCol w="208280">
                  <a:extLst>
                    <a:ext uri="{9D8B030D-6E8A-4147-A177-3AD203B41FA5}">
                      <a16:colId xmlns:a16="http://schemas.microsoft.com/office/drawing/2014/main" val="2862957996"/>
                    </a:ext>
                  </a:extLst>
                </a:gridCol>
                <a:gridCol w="208280">
                  <a:extLst>
                    <a:ext uri="{9D8B030D-6E8A-4147-A177-3AD203B41FA5}">
                      <a16:colId xmlns:a16="http://schemas.microsoft.com/office/drawing/2014/main" val="1050644014"/>
                    </a:ext>
                  </a:extLst>
                </a:gridCol>
                <a:gridCol w="208280">
                  <a:extLst>
                    <a:ext uri="{9D8B030D-6E8A-4147-A177-3AD203B41FA5}">
                      <a16:colId xmlns:a16="http://schemas.microsoft.com/office/drawing/2014/main" val="1677687248"/>
                    </a:ext>
                  </a:extLst>
                </a:gridCol>
                <a:gridCol w="208280">
                  <a:extLst>
                    <a:ext uri="{9D8B030D-6E8A-4147-A177-3AD203B41FA5}">
                      <a16:colId xmlns:a16="http://schemas.microsoft.com/office/drawing/2014/main" val="2111699600"/>
                    </a:ext>
                  </a:extLst>
                </a:gridCol>
                <a:gridCol w="208280">
                  <a:extLst>
                    <a:ext uri="{9D8B030D-6E8A-4147-A177-3AD203B41FA5}">
                      <a16:colId xmlns:a16="http://schemas.microsoft.com/office/drawing/2014/main" val="4269816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08493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- 2020-08-28 16:00:04</a:t>
                      </a:r>
                      <a:r>
                        <a:rPr kumimoji="0" lang="en-US" sz="1000" b="0" i="0" u="none" strike="noStrike" kern="1200" cap="none" spc="0" normalizeH="0" baseline="0" noProof="0">
                          <a:ln>
                            <a:noFill/>
                          </a:ln>
                          <a:solidFill>
                            <a:prstClr val="black"/>
                          </a:solidFill>
                          <a:effectLst/>
                          <a:uLnTx/>
                          <a:uFillTx/>
                          <a:latin typeface="+mn-lt"/>
                          <a:ea typeface="+mn-ea"/>
                          <a:cs typeface="+mn-cs"/>
                        </a:rPr>
                        <a:t>
 5,000 square metres of breathtaking vehicles and history! Discover the development of BMW automotives from the very first car to the future electric vehicles now at BMW Museum. #BMWMuseum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https://scontent-dfw5-2.xx.fbcdn.net/v/t1.0-9/p720x720/118475021_3508482129203893_396930838847955147_o.jpg?_nc_cat=100&amp;_nc_sid=2d5d41&amp;_nc_ohc=4pvsaZoznhoAX9DqCaz&amp;_nc_ht=scontent-dfw5-2.xx&amp;tp=6&amp;oh=9a6f3a09c8b87cf53d1c408f6717d49f&amp;oe=5F8672FF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29111962"/>
                  </a:ext>
                </a:extLst>
              </a:tr>
            </a:tbl>
          </a:graphicData>
        </a:graphic>
      </p:graphicFrame>
      <p:sp>
        <p:nvSpPr>
          <p:cNvPr id="4" name="Text Placeholder 3">
            <a:extLst>
              <a:ext uri="{FF2B5EF4-FFF2-40B4-BE49-F238E27FC236}">
                <a16:creationId xmlns:a16="http://schemas.microsoft.com/office/drawing/2014/main" id="{403EE421-4816-4218-9FEC-13768AB772EE}"/>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3317675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962A2-5BAB-4DB4-9D2A-5B97ABF4291B}"/>
              </a:ext>
            </a:extLst>
          </p:cNvPr>
          <p:cNvSpPr>
            <a:spLocks noGrp="1"/>
          </p:cNvSpPr>
          <p:nvPr>
            <p:ph type="title"/>
          </p:nvPr>
        </p:nvSpPr>
        <p:spPr/>
        <p:txBody>
          <a:bodyPr/>
          <a:lstStyle/>
          <a:p>
            <a:r>
              <a:rPr lang="en-US"/>
              <a:t>Facebook Own Posts Table | BMW Welt - 23 of 26</a:t>
            </a:r>
          </a:p>
        </p:txBody>
      </p:sp>
      <p:graphicFrame>
        <p:nvGraphicFramePr>
          <p:cNvPr id="5" name="Table Placeholder 4">
            <a:extLst>
              <a:ext uri="{FF2B5EF4-FFF2-40B4-BE49-F238E27FC236}">
                <a16:creationId xmlns:a16="http://schemas.microsoft.com/office/drawing/2014/main" id="{812B0C50-1979-4907-A189-76ED29B22624}"/>
              </a:ext>
            </a:extLst>
          </p:cNvPr>
          <p:cNvGraphicFramePr>
            <a:graphicFrameLocks noGrp="1"/>
          </p:cNvGraphicFramePr>
          <p:nvPr>
            <p:ph type="tbl" sz="quarter" idx="13"/>
            <p:extLst>
              <p:ext uri="{D42A27DB-BD31-4B8C-83A1-F6EECF244321}">
                <p14:modId xmlns:p14="http://schemas.microsoft.com/office/powerpoint/2010/main" val="512639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836031965"/>
                    </a:ext>
                  </a:extLst>
                </a:gridCol>
                <a:gridCol w="822960">
                  <a:extLst>
                    <a:ext uri="{9D8B030D-6E8A-4147-A177-3AD203B41FA5}">
                      <a16:colId xmlns:a16="http://schemas.microsoft.com/office/drawing/2014/main" val="2748917164"/>
                    </a:ext>
                  </a:extLst>
                </a:gridCol>
                <a:gridCol w="329184">
                  <a:extLst>
                    <a:ext uri="{9D8B030D-6E8A-4147-A177-3AD203B41FA5}">
                      <a16:colId xmlns:a16="http://schemas.microsoft.com/office/drawing/2014/main" val="3704739089"/>
                    </a:ext>
                  </a:extLst>
                </a:gridCol>
                <a:gridCol w="208280">
                  <a:extLst>
                    <a:ext uri="{9D8B030D-6E8A-4147-A177-3AD203B41FA5}">
                      <a16:colId xmlns:a16="http://schemas.microsoft.com/office/drawing/2014/main" val="1086356645"/>
                    </a:ext>
                  </a:extLst>
                </a:gridCol>
                <a:gridCol w="208280">
                  <a:extLst>
                    <a:ext uri="{9D8B030D-6E8A-4147-A177-3AD203B41FA5}">
                      <a16:colId xmlns:a16="http://schemas.microsoft.com/office/drawing/2014/main" val="3110209037"/>
                    </a:ext>
                  </a:extLst>
                </a:gridCol>
                <a:gridCol w="208280">
                  <a:extLst>
                    <a:ext uri="{9D8B030D-6E8A-4147-A177-3AD203B41FA5}">
                      <a16:colId xmlns:a16="http://schemas.microsoft.com/office/drawing/2014/main" val="3511913625"/>
                    </a:ext>
                  </a:extLst>
                </a:gridCol>
                <a:gridCol w="208280">
                  <a:extLst>
                    <a:ext uri="{9D8B030D-6E8A-4147-A177-3AD203B41FA5}">
                      <a16:colId xmlns:a16="http://schemas.microsoft.com/office/drawing/2014/main" val="2863380966"/>
                    </a:ext>
                  </a:extLst>
                </a:gridCol>
                <a:gridCol w="208280">
                  <a:extLst>
                    <a:ext uri="{9D8B030D-6E8A-4147-A177-3AD203B41FA5}">
                      <a16:colId xmlns:a16="http://schemas.microsoft.com/office/drawing/2014/main" val="1363595710"/>
                    </a:ext>
                  </a:extLst>
                </a:gridCol>
                <a:gridCol w="208280">
                  <a:extLst>
                    <a:ext uri="{9D8B030D-6E8A-4147-A177-3AD203B41FA5}">
                      <a16:colId xmlns:a16="http://schemas.microsoft.com/office/drawing/2014/main" val="2306943310"/>
                    </a:ext>
                  </a:extLst>
                </a:gridCol>
                <a:gridCol w="208280">
                  <a:extLst>
                    <a:ext uri="{9D8B030D-6E8A-4147-A177-3AD203B41FA5}">
                      <a16:colId xmlns:a16="http://schemas.microsoft.com/office/drawing/2014/main" val="65244099"/>
                    </a:ext>
                  </a:extLst>
                </a:gridCol>
                <a:gridCol w="208280">
                  <a:extLst>
                    <a:ext uri="{9D8B030D-6E8A-4147-A177-3AD203B41FA5}">
                      <a16:colId xmlns:a16="http://schemas.microsoft.com/office/drawing/2014/main" val="1103087689"/>
                    </a:ext>
                  </a:extLst>
                </a:gridCol>
                <a:gridCol w="208280">
                  <a:extLst>
                    <a:ext uri="{9D8B030D-6E8A-4147-A177-3AD203B41FA5}">
                      <a16:colId xmlns:a16="http://schemas.microsoft.com/office/drawing/2014/main" val="878860215"/>
                    </a:ext>
                  </a:extLst>
                </a:gridCol>
                <a:gridCol w="208280">
                  <a:extLst>
                    <a:ext uri="{9D8B030D-6E8A-4147-A177-3AD203B41FA5}">
                      <a16:colId xmlns:a16="http://schemas.microsoft.com/office/drawing/2014/main" val="1574336600"/>
                    </a:ext>
                  </a:extLst>
                </a:gridCol>
                <a:gridCol w="208280">
                  <a:extLst>
                    <a:ext uri="{9D8B030D-6E8A-4147-A177-3AD203B41FA5}">
                      <a16:colId xmlns:a16="http://schemas.microsoft.com/office/drawing/2014/main" val="2151700783"/>
                    </a:ext>
                  </a:extLst>
                </a:gridCol>
                <a:gridCol w="208280">
                  <a:extLst>
                    <a:ext uri="{9D8B030D-6E8A-4147-A177-3AD203B41FA5}">
                      <a16:colId xmlns:a16="http://schemas.microsoft.com/office/drawing/2014/main" val="3684235648"/>
                    </a:ext>
                  </a:extLst>
                </a:gridCol>
                <a:gridCol w="208280">
                  <a:extLst>
                    <a:ext uri="{9D8B030D-6E8A-4147-A177-3AD203B41FA5}">
                      <a16:colId xmlns:a16="http://schemas.microsoft.com/office/drawing/2014/main" val="1053380164"/>
                    </a:ext>
                  </a:extLst>
                </a:gridCol>
                <a:gridCol w="208280">
                  <a:extLst>
                    <a:ext uri="{9D8B030D-6E8A-4147-A177-3AD203B41FA5}">
                      <a16:colId xmlns:a16="http://schemas.microsoft.com/office/drawing/2014/main" val="2085278635"/>
                    </a:ext>
                  </a:extLst>
                </a:gridCol>
                <a:gridCol w="208280">
                  <a:extLst>
                    <a:ext uri="{9D8B030D-6E8A-4147-A177-3AD203B41FA5}">
                      <a16:colId xmlns:a16="http://schemas.microsoft.com/office/drawing/2014/main" val="924804594"/>
                    </a:ext>
                  </a:extLst>
                </a:gridCol>
                <a:gridCol w="208280">
                  <a:extLst>
                    <a:ext uri="{9D8B030D-6E8A-4147-A177-3AD203B41FA5}">
                      <a16:colId xmlns:a16="http://schemas.microsoft.com/office/drawing/2014/main" val="2902000391"/>
                    </a:ext>
                  </a:extLst>
                </a:gridCol>
                <a:gridCol w="208280">
                  <a:extLst>
                    <a:ext uri="{9D8B030D-6E8A-4147-A177-3AD203B41FA5}">
                      <a16:colId xmlns:a16="http://schemas.microsoft.com/office/drawing/2014/main" val="665781737"/>
                    </a:ext>
                  </a:extLst>
                </a:gridCol>
                <a:gridCol w="208280">
                  <a:extLst>
                    <a:ext uri="{9D8B030D-6E8A-4147-A177-3AD203B41FA5}">
                      <a16:colId xmlns:a16="http://schemas.microsoft.com/office/drawing/2014/main" val="3096410983"/>
                    </a:ext>
                  </a:extLst>
                </a:gridCol>
                <a:gridCol w="208280">
                  <a:extLst>
                    <a:ext uri="{9D8B030D-6E8A-4147-A177-3AD203B41FA5}">
                      <a16:colId xmlns:a16="http://schemas.microsoft.com/office/drawing/2014/main" val="1680576603"/>
                    </a:ext>
                  </a:extLst>
                </a:gridCol>
                <a:gridCol w="208280">
                  <a:extLst>
                    <a:ext uri="{9D8B030D-6E8A-4147-A177-3AD203B41FA5}">
                      <a16:colId xmlns:a16="http://schemas.microsoft.com/office/drawing/2014/main" val="446422838"/>
                    </a:ext>
                  </a:extLst>
                </a:gridCol>
                <a:gridCol w="208280">
                  <a:extLst>
                    <a:ext uri="{9D8B030D-6E8A-4147-A177-3AD203B41FA5}">
                      <a16:colId xmlns:a16="http://schemas.microsoft.com/office/drawing/2014/main" val="2166657297"/>
                    </a:ext>
                  </a:extLst>
                </a:gridCol>
                <a:gridCol w="208280">
                  <a:extLst>
                    <a:ext uri="{9D8B030D-6E8A-4147-A177-3AD203B41FA5}">
                      <a16:colId xmlns:a16="http://schemas.microsoft.com/office/drawing/2014/main" val="1806635103"/>
                    </a:ext>
                  </a:extLst>
                </a:gridCol>
                <a:gridCol w="208280">
                  <a:extLst>
                    <a:ext uri="{9D8B030D-6E8A-4147-A177-3AD203B41FA5}">
                      <a16:colId xmlns:a16="http://schemas.microsoft.com/office/drawing/2014/main" val="836559510"/>
                    </a:ext>
                  </a:extLst>
                </a:gridCol>
                <a:gridCol w="208280">
                  <a:extLst>
                    <a:ext uri="{9D8B030D-6E8A-4147-A177-3AD203B41FA5}">
                      <a16:colId xmlns:a16="http://schemas.microsoft.com/office/drawing/2014/main" val="3351386057"/>
                    </a:ext>
                  </a:extLst>
                </a:gridCol>
                <a:gridCol w="208280">
                  <a:extLst>
                    <a:ext uri="{9D8B030D-6E8A-4147-A177-3AD203B41FA5}">
                      <a16:colId xmlns:a16="http://schemas.microsoft.com/office/drawing/2014/main" val="475460327"/>
                    </a:ext>
                  </a:extLst>
                </a:gridCol>
                <a:gridCol w="208280">
                  <a:extLst>
                    <a:ext uri="{9D8B030D-6E8A-4147-A177-3AD203B41FA5}">
                      <a16:colId xmlns:a16="http://schemas.microsoft.com/office/drawing/2014/main" val="2263448845"/>
                    </a:ext>
                  </a:extLst>
                </a:gridCol>
                <a:gridCol w="208280">
                  <a:extLst>
                    <a:ext uri="{9D8B030D-6E8A-4147-A177-3AD203B41FA5}">
                      <a16:colId xmlns:a16="http://schemas.microsoft.com/office/drawing/2014/main" val="2728146659"/>
                    </a:ext>
                  </a:extLst>
                </a:gridCol>
                <a:gridCol w="208280">
                  <a:extLst>
                    <a:ext uri="{9D8B030D-6E8A-4147-A177-3AD203B41FA5}">
                      <a16:colId xmlns:a16="http://schemas.microsoft.com/office/drawing/2014/main" val="418592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66473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- 2020-08-27 15:30:00</a:t>
                      </a:r>
                      <a:r>
                        <a:rPr kumimoji="0" lang="en-US" sz="1000" b="0" i="0" u="none" strike="noStrike" kern="1200" cap="none" spc="0" normalizeH="0" baseline="0" noProof="0">
                          <a:ln>
                            <a:noFill/>
                          </a:ln>
                          <a:solidFill>
                            <a:prstClr val="black"/>
                          </a:solidFill>
                          <a:effectLst/>
                          <a:uLnTx/>
                          <a:uFillTx/>
                          <a:latin typeface="+mn-lt"/>
                          <a:ea typeface="+mn-ea"/>
                          <a:cs typeface="+mn-cs"/>
                        </a:rPr>
                        <a:t>
 The unique and futuristic architecture of BMW Welt is definitely breathtaking. As exceptional the outside appears as stunning is the inside. Visit this outstanding place and see for yourself! #BMWWelt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https://scontent-dfw5-1.xx.fbcdn.net/v/t1.0-9/p720x720/118463982_3505243002861139_5529227074300480539_o.jpg?_nc_cat=101&amp;_nc_sid=2d5d41&amp;_nc_ohc=MyAcCYyFDyAAX_NIHMt&amp;_nc_ht=scontent-dfw5-1.xx&amp;tp=6&amp;oh=fdb9bf89548944d80cffc02fe3720341&amp;oe=5F84F5A2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70701314"/>
                  </a:ext>
                </a:extLst>
              </a:tr>
            </a:tbl>
          </a:graphicData>
        </a:graphic>
      </p:graphicFrame>
      <p:sp>
        <p:nvSpPr>
          <p:cNvPr id="4" name="Text Placeholder 3">
            <a:extLst>
              <a:ext uri="{FF2B5EF4-FFF2-40B4-BE49-F238E27FC236}">
                <a16:creationId xmlns:a16="http://schemas.microsoft.com/office/drawing/2014/main" id="{6C7916F6-C498-43C3-8CA1-63BB3CE1D79E}"/>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32526815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CE301-BD1E-4068-B651-8C79FA3D5BE6}"/>
              </a:ext>
            </a:extLst>
          </p:cNvPr>
          <p:cNvSpPr>
            <a:spLocks noGrp="1"/>
          </p:cNvSpPr>
          <p:nvPr>
            <p:ph type="title"/>
          </p:nvPr>
        </p:nvSpPr>
        <p:spPr/>
        <p:txBody>
          <a:bodyPr/>
          <a:lstStyle/>
          <a:p>
            <a:r>
              <a:rPr lang="en-US"/>
              <a:t>Facebook Own Posts Table | BMW Welt - 24 of 26</a:t>
            </a:r>
          </a:p>
        </p:txBody>
      </p:sp>
      <p:graphicFrame>
        <p:nvGraphicFramePr>
          <p:cNvPr id="5" name="Table Placeholder 4">
            <a:extLst>
              <a:ext uri="{FF2B5EF4-FFF2-40B4-BE49-F238E27FC236}">
                <a16:creationId xmlns:a16="http://schemas.microsoft.com/office/drawing/2014/main" id="{584EF679-1684-4949-89D6-66470B7177B9}"/>
              </a:ext>
            </a:extLst>
          </p:cNvPr>
          <p:cNvGraphicFramePr>
            <a:graphicFrameLocks noGrp="1"/>
          </p:cNvGraphicFramePr>
          <p:nvPr>
            <p:ph type="tbl" sz="quarter" idx="13"/>
            <p:extLst>
              <p:ext uri="{D42A27DB-BD31-4B8C-83A1-F6EECF244321}">
                <p14:modId xmlns:p14="http://schemas.microsoft.com/office/powerpoint/2010/main" val="968452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34061817"/>
                    </a:ext>
                  </a:extLst>
                </a:gridCol>
                <a:gridCol w="822960">
                  <a:extLst>
                    <a:ext uri="{9D8B030D-6E8A-4147-A177-3AD203B41FA5}">
                      <a16:colId xmlns:a16="http://schemas.microsoft.com/office/drawing/2014/main" val="809950852"/>
                    </a:ext>
                  </a:extLst>
                </a:gridCol>
                <a:gridCol w="329184">
                  <a:extLst>
                    <a:ext uri="{9D8B030D-6E8A-4147-A177-3AD203B41FA5}">
                      <a16:colId xmlns:a16="http://schemas.microsoft.com/office/drawing/2014/main" val="4106079417"/>
                    </a:ext>
                  </a:extLst>
                </a:gridCol>
                <a:gridCol w="208280">
                  <a:extLst>
                    <a:ext uri="{9D8B030D-6E8A-4147-A177-3AD203B41FA5}">
                      <a16:colId xmlns:a16="http://schemas.microsoft.com/office/drawing/2014/main" val="956250513"/>
                    </a:ext>
                  </a:extLst>
                </a:gridCol>
                <a:gridCol w="208280">
                  <a:extLst>
                    <a:ext uri="{9D8B030D-6E8A-4147-A177-3AD203B41FA5}">
                      <a16:colId xmlns:a16="http://schemas.microsoft.com/office/drawing/2014/main" val="3220381799"/>
                    </a:ext>
                  </a:extLst>
                </a:gridCol>
                <a:gridCol w="208280">
                  <a:extLst>
                    <a:ext uri="{9D8B030D-6E8A-4147-A177-3AD203B41FA5}">
                      <a16:colId xmlns:a16="http://schemas.microsoft.com/office/drawing/2014/main" val="2658872853"/>
                    </a:ext>
                  </a:extLst>
                </a:gridCol>
                <a:gridCol w="208280">
                  <a:extLst>
                    <a:ext uri="{9D8B030D-6E8A-4147-A177-3AD203B41FA5}">
                      <a16:colId xmlns:a16="http://schemas.microsoft.com/office/drawing/2014/main" val="1602523554"/>
                    </a:ext>
                  </a:extLst>
                </a:gridCol>
                <a:gridCol w="208280">
                  <a:extLst>
                    <a:ext uri="{9D8B030D-6E8A-4147-A177-3AD203B41FA5}">
                      <a16:colId xmlns:a16="http://schemas.microsoft.com/office/drawing/2014/main" val="2673009455"/>
                    </a:ext>
                  </a:extLst>
                </a:gridCol>
                <a:gridCol w="208280">
                  <a:extLst>
                    <a:ext uri="{9D8B030D-6E8A-4147-A177-3AD203B41FA5}">
                      <a16:colId xmlns:a16="http://schemas.microsoft.com/office/drawing/2014/main" val="831323068"/>
                    </a:ext>
                  </a:extLst>
                </a:gridCol>
                <a:gridCol w="208280">
                  <a:extLst>
                    <a:ext uri="{9D8B030D-6E8A-4147-A177-3AD203B41FA5}">
                      <a16:colId xmlns:a16="http://schemas.microsoft.com/office/drawing/2014/main" val="2356018062"/>
                    </a:ext>
                  </a:extLst>
                </a:gridCol>
                <a:gridCol w="208280">
                  <a:extLst>
                    <a:ext uri="{9D8B030D-6E8A-4147-A177-3AD203B41FA5}">
                      <a16:colId xmlns:a16="http://schemas.microsoft.com/office/drawing/2014/main" val="3645953331"/>
                    </a:ext>
                  </a:extLst>
                </a:gridCol>
                <a:gridCol w="208280">
                  <a:extLst>
                    <a:ext uri="{9D8B030D-6E8A-4147-A177-3AD203B41FA5}">
                      <a16:colId xmlns:a16="http://schemas.microsoft.com/office/drawing/2014/main" val="2866142163"/>
                    </a:ext>
                  </a:extLst>
                </a:gridCol>
                <a:gridCol w="208280">
                  <a:extLst>
                    <a:ext uri="{9D8B030D-6E8A-4147-A177-3AD203B41FA5}">
                      <a16:colId xmlns:a16="http://schemas.microsoft.com/office/drawing/2014/main" val="863810774"/>
                    </a:ext>
                  </a:extLst>
                </a:gridCol>
                <a:gridCol w="208280">
                  <a:extLst>
                    <a:ext uri="{9D8B030D-6E8A-4147-A177-3AD203B41FA5}">
                      <a16:colId xmlns:a16="http://schemas.microsoft.com/office/drawing/2014/main" val="2981599492"/>
                    </a:ext>
                  </a:extLst>
                </a:gridCol>
                <a:gridCol w="208280">
                  <a:extLst>
                    <a:ext uri="{9D8B030D-6E8A-4147-A177-3AD203B41FA5}">
                      <a16:colId xmlns:a16="http://schemas.microsoft.com/office/drawing/2014/main" val="3911810820"/>
                    </a:ext>
                  </a:extLst>
                </a:gridCol>
                <a:gridCol w="208280">
                  <a:extLst>
                    <a:ext uri="{9D8B030D-6E8A-4147-A177-3AD203B41FA5}">
                      <a16:colId xmlns:a16="http://schemas.microsoft.com/office/drawing/2014/main" val="2759361521"/>
                    </a:ext>
                  </a:extLst>
                </a:gridCol>
                <a:gridCol w="208280">
                  <a:extLst>
                    <a:ext uri="{9D8B030D-6E8A-4147-A177-3AD203B41FA5}">
                      <a16:colId xmlns:a16="http://schemas.microsoft.com/office/drawing/2014/main" val="3085598090"/>
                    </a:ext>
                  </a:extLst>
                </a:gridCol>
                <a:gridCol w="208280">
                  <a:extLst>
                    <a:ext uri="{9D8B030D-6E8A-4147-A177-3AD203B41FA5}">
                      <a16:colId xmlns:a16="http://schemas.microsoft.com/office/drawing/2014/main" val="3997101182"/>
                    </a:ext>
                  </a:extLst>
                </a:gridCol>
                <a:gridCol w="208280">
                  <a:extLst>
                    <a:ext uri="{9D8B030D-6E8A-4147-A177-3AD203B41FA5}">
                      <a16:colId xmlns:a16="http://schemas.microsoft.com/office/drawing/2014/main" val="2415530961"/>
                    </a:ext>
                  </a:extLst>
                </a:gridCol>
                <a:gridCol w="208280">
                  <a:extLst>
                    <a:ext uri="{9D8B030D-6E8A-4147-A177-3AD203B41FA5}">
                      <a16:colId xmlns:a16="http://schemas.microsoft.com/office/drawing/2014/main" val="4287633225"/>
                    </a:ext>
                  </a:extLst>
                </a:gridCol>
                <a:gridCol w="208280">
                  <a:extLst>
                    <a:ext uri="{9D8B030D-6E8A-4147-A177-3AD203B41FA5}">
                      <a16:colId xmlns:a16="http://schemas.microsoft.com/office/drawing/2014/main" val="325572671"/>
                    </a:ext>
                  </a:extLst>
                </a:gridCol>
                <a:gridCol w="208280">
                  <a:extLst>
                    <a:ext uri="{9D8B030D-6E8A-4147-A177-3AD203B41FA5}">
                      <a16:colId xmlns:a16="http://schemas.microsoft.com/office/drawing/2014/main" val="2360536891"/>
                    </a:ext>
                  </a:extLst>
                </a:gridCol>
                <a:gridCol w="208280">
                  <a:extLst>
                    <a:ext uri="{9D8B030D-6E8A-4147-A177-3AD203B41FA5}">
                      <a16:colId xmlns:a16="http://schemas.microsoft.com/office/drawing/2014/main" val="3300115054"/>
                    </a:ext>
                  </a:extLst>
                </a:gridCol>
                <a:gridCol w="208280">
                  <a:extLst>
                    <a:ext uri="{9D8B030D-6E8A-4147-A177-3AD203B41FA5}">
                      <a16:colId xmlns:a16="http://schemas.microsoft.com/office/drawing/2014/main" val="265632958"/>
                    </a:ext>
                  </a:extLst>
                </a:gridCol>
                <a:gridCol w="208280">
                  <a:extLst>
                    <a:ext uri="{9D8B030D-6E8A-4147-A177-3AD203B41FA5}">
                      <a16:colId xmlns:a16="http://schemas.microsoft.com/office/drawing/2014/main" val="2973676442"/>
                    </a:ext>
                  </a:extLst>
                </a:gridCol>
                <a:gridCol w="208280">
                  <a:extLst>
                    <a:ext uri="{9D8B030D-6E8A-4147-A177-3AD203B41FA5}">
                      <a16:colId xmlns:a16="http://schemas.microsoft.com/office/drawing/2014/main" val="1366706695"/>
                    </a:ext>
                  </a:extLst>
                </a:gridCol>
                <a:gridCol w="208280">
                  <a:extLst>
                    <a:ext uri="{9D8B030D-6E8A-4147-A177-3AD203B41FA5}">
                      <a16:colId xmlns:a16="http://schemas.microsoft.com/office/drawing/2014/main" val="1974328433"/>
                    </a:ext>
                  </a:extLst>
                </a:gridCol>
                <a:gridCol w="208280">
                  <a:extLst>
                    <a:ext uri="{9D8B030D-6E8A-4147-A177-3AD203B41FA5}">
                      <a16:colId xmlns:a16="http://schemas.microsoft.com/office/drawing/2014/main" val="340541206"/>
                    </a:ext>
                  </a:extLst>
                </a:gridCol>
                <a:gridCol w="208280">
                  <a:extLst>
                    <a:ext uri="{9D8B030D-6E8A-4147-A177-3AD203B41FA5}">
                      <a16:colId xmlns:a16="http://schemas.microsoft.com/office/drawing/2014/main" val="634047669"/>
                    </a:ext>
                  </a:extLst>
                </a:gridCol>
                <a:gridCol w="208280">
                  <a:extLst>
                    <a:ext uri="{9D8B030D-6E8A-4147-A177-3AD203B41FA5}">
                      <a16:colId xmlns:a16="http://schemas.microsoft.com/office/drawing/2014/main" val="2579576459"/>
                    </a:ext>
                  </a:extLst>
                </a:gridCol>
                <a:gridCol w="208280">
                  <a:extLst>
                    <a:ext uri="{9D8B030D-6E8A-4147-A177-3AD203B41FA5}">
                      <a16:colId xmlns:a16="http://schemas.microsoft.com/office/drawing/2014/main" val="3721345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93571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- 2020-08-26 16:00:14</a:t>
                      </a:r>
                      <a:r>
                        <a:rPr kumimoji="0" lang="en-US" sz="1000" b="0" i="0" u="none" strike="noStrike" kern="1200" cap="none" spc="0" normalizeH="0" baseline="0" noProof="0">
                          <a:ln>
                            <a:noFill/>
                          </a:ln>
                          <a:solidFill>
                            <a:prstClr val="black"/>
                          </a:solidFill>
                          <a:effectLst/>
                          <a:uLnTx/>
                          <a:uFillTx/>
                          <a:latin typeface="+mn-lt"/>
                          <a:ea typeface="+mn-ea"/>
                          <a:cs typeface="+mn-cs"/>
                        </a:rPr>
                        <a:t>
 A stunning moment captured at BMW Welt! Kristian took this amazing shot while collecting his new BMW M5 Competition at BMW Welt and guess what: This eye-catcher has already been on its first roadtrip to South Europe. We hope you had a great ride! BMW M #BMWM #TheM5 #BMWWelt
———
BMW M5 Competition: Fuel consumption in l/100 km (combined): 10,7-10,8. CO2 emissions in g/km (combined): 246-243.
The figures in brackets refer to the vehicle with seven-speed M double-clutch transmission with Drivelogic. 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values of the vehicles are preliminary.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selling points and at https://www.dat.de/…/ver…/leitfaden-kraftstoffverbrauch.html.https://www.dat.de/…/ver…/leitfaden-kraftstoffverbrauch.html.5Kristian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https://scontent-dfw5-1.xx.fbcdn.net/v/t1.0-9/p720x720/118398201_3502152466503526_6724716259658504130_o.jpg?_nc_cat=105&amp;_nc_sid=8024bb&amp;_nc_ohc=S58P8Wsyo1UAX9q8aVs&amp;_nc_ht=scontent-dfw5-1.xx&amp;tp=6&amp;oh=00e082d9bf7875f231ddbb644fd8bd14&amp;oe=5F847BBE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60773252"/>
                  </a:ext>
                </a:extLst>
              </a:tr>
            </a:tbl>
          </a:graphicData>
        </a:graphic>
      </p:graphicFrame>
      <p:sp>
        <p:nvSpPr>
          <p:cNvPr id="4" name="Text Placeholder 3">
            <a:extLst>
              <a:ext uri="{FF2B5EF4-FFF2-40B4-BE49-F238E27FC236}">
                <a16:creationId xmlns:a16="http://schemas.microsoft.com/office/drawing/2014/main" id="{AC0FA248-9DE9-4611-A001-DBBEB45398CC}"/>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4120873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EC544-72CB-47D4-AAA6-77BE535F4F89}"/>
              </a:ext>
            </a:extLst>
          </p:cNvPr>
          <p:cNvSpPr>
            <a:spLocks noGrp="1"/>
          </p:cNvSpPr>
          <p:nvPr>
            <p:ph type="title"/>
          </p:nvPr>
        </p:nvSpPr>
        <p:spPr/>
        <p:txBody>
          <a:bodyPr/>
          <a:lstStyle/>
          <a:p>
            <a:r>
              <a:rPr lang="en-US"/>
              <a:t>Facebook Own Posts Table | BMW Welt - 25 of 26</a:t>
            </a:r>
          </a:p>
        </p:txBody>
      </p:sp>
      <p:graphicFrame>
        <p:nvGraphicFramePr>
          <p:cNvPr id="5" name="Table Placeholder 4">
            <a:extLst>
              <a:ext uri="{FF2B5EF4-FFF2-40B4-BE49-F238E27FC236}">
                <a16:creationId xmlns:a16="http://schemas.microsoft.com/office/drawing/2014/main" id="{A2B52546-9027-4948-8917-E6E7F628F523}"/>
              </a:ext>
            </a:extLst>
          </p:cNvPr>
          <p:cNvGraphicFramePr>
            <a:graphicFrameLocks noGrp="1"/>
          </p:cNvGraphicFramePr>
          <p:nvPr>
            <p:ph type="tbl" sz="quarter" idx="13"/>
            <p:extLst>
              <p:ext uri="{D42A27DB-BD31-4B8C-83A1-F6EECF244321}">
                <p14:modId xmlns:p14="http://schemas.microsoft.com/office/powerpoint/2010/main" val="2824222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57920829"/>
                    </a:ext>
                  </a:extLst>
                </a:gridCol>
                <a:gridCol w="822960">
                  <a:extLst>
                    <a:ext uri="{9D8B030D-6E8A-4147-A177-3AD203B41FA5}">
                      <a16:colId xmlns:a16="http://schemas.microsoft.com/office/drawing/2014/main" val="3029170281"/>
                    </a:ext>
                  </a:extLst>
                </a:gridCol>
                <a:gridCol w="329184">
                  <a:extLst>
                    <a:ext uri="{9D8B030D-6E8A-4147-A177-3AD203B41FA5}">
                      <a16:colId xmlns:a16="http://schemas.microsoft.com/office/drawing/2014/main" val="2495546012"/>
                    </a:ext>
                  </a:extLst>
                </a:gridCol>
                <a:gridCol w="208280">
                  <a:extLst>
                    <a:ext uri="{9D8B030D-6E8A-4147-A177-3AD203B41FA5}">
                      <a16:colId xmlns:a16="http://schemas.microsoft.com/office/drawing/2014/main" val="4266611854"/>
                    </a:ext>
                  </a:extLst>
                </a:gridCol>
                <a:gridCol w="208280">
                  <a:extLst>
                    <a:ext uri="{9D8B030D-6E8A-4147-A177-3AD203B41FA5}">
                      <a16:colId xmlns:a16="http://schemas.microsoft.com/office/drawing/2014/main" val="1318106587"/>
                    </a:ext>
                  </a:extLst>
                </a:gridCol>
                <a:gridCol w="208280">
                  <a:extLst>
                    <a:ext uri="{9D8B030D-6E8A-4147-A177-3AD203B41FA5}">
                      <a16:colId xmlns:a16="http://schemas.microsoft.com/office/drawing/2014/main" val="709160608"/>
                    </a:ext>
                  </a:extLst>
                </a:gridCol>
                <a:gridCol w="208280">
                  <a:extLst>
                    <a:ext uri="{9D8B030D-6E8A-4147-A177-3AD203B41FA5}">
                      <a16:colId xmlns:a16="http://schemas.microsoft.com/office/drawing/2014/main" val="2546909986"/>
                    </a:ext>
                  </a:extLst>
                </a:gridCol>
                <a:gridCol w="208280">
                  <a:extLst>
                    <a:ext uri="{9D8B030D-6E8A-4147-A177-3AD203B41FA5}">
                      <a16:colId xmlns:a16="http://schemas.microsoft.com/office/drawing/2014/main" val="2274952736"/>
                    </a:ext>
                  </a:extLst>
                </a:gridCol>
                <a:gridCol w="208280">
                  <a:extLst>
                    <a:ext uri="{9D8B030D-6E8A-4147-A177-3AD203B41FA5}">
                      <a16:colId xmlns:a16="http://schemas.microsoft.com/office/drawing/2014/main" val="2595180562"/>
                    </a:ext>
                  </a:extLst>
                </a:gridCol>
                <a:gridCol w="208280">
                  <a:extLst>
                    <a:ext uri="{9D8B030D-6E8A-4147-A177-3AD203B41FA5}">
                      <a16:colId xmlns:a16="http://schemas.microsoft.com/office/drawing/2014/main" val="3892060731"/>
                    </a:ext>
                  </a:extLst>
                </a:gridCol>
                <a:gridCol w="208280">
                  <a:extLst>
                    <a:ext uri="{9D8B030D-6E8A-4147-A177-3AD203B41FA5}">
                      <a16:colId xmlns:a16="http://schemas.microsoft.com/office/drawing/2014/main" val="1871168594"/>
                    </a:ext>
                  </a:extLst>
                </a:gridCol>
                <a:gridCol w="208280">
                  <a:extLst>
                    <a:ext uri="{9D8B030D-6E8A-4147-A177-3AD203B41FA5}">
                      <a16:colId xmlns:a16="http://schemas.microsoft.com/office/drawing/2014/main" val="1410813318"/>
                    </a:ext>
                  </a:extLst>
                </a:gridCol>
                <a:gridCol w="208280">
                  <a:extLst>
                    <a:ext uri="{9D8B030D-6E8A-4147-A177-3AD203B41FA5}">
                      <a16:colId xmlns:a16="http://schemas.microsoft.com/office/drawing/2014/main" val="3357433244"/>
                    </a:ext>
                  </a:extLst>
                </a:gridCol>
                <a:gridCol w="208280">
                  <a:extLst>
                    <a:ext uri="{9D8B030D-6E8A-4147-A177-3AD203B41FA5}">
                      <a16:colId xmlns:a16="http://schemas.microsoft.com/office/drawing/2014/main" val="1406395602"/>
                    </a:ext>
                  </a:extLst>
                </a:gridCol>
                <a:gridCol w="208280">
                  <a:extLst>
                    <a:ext uri="{9D8B030D-6E8A-4147-A177-3AD203B41FA5}">
                      <a16:colId xmlns:a16="http://schemas.microsoft.com/office/drawing/2014/main" val="772710627"/>
                    </a:ext>
                  </a:extLst>
                </a:gridCol>
                <a:gridCol w="208280">
                  <a:extLst>
                    <a:ext uri="{9D8B030D-6E8A-4147-A177-3AD203B41FA5}">
                      <a16:colId xmlns:a16="http://schemas.microsoft.com/office/drawing/2014/main" val="1937725671"/>
                    </a:ext>
                  </a:extLst>
                </a:gridCol>
                <a:gridCol w="208280">
                  <a:extLst>
                    <a:ext uri="{9D8B030D-6E8A-4147-A177-3AD203B41FA5}">
                      <a16:colId xmlns:a16="http://schemas.microsoft.com/office/drawing/2014/main" val="678157286"/>
                    </a:ext>
                  </a:extLst>
                </a:gridCol>
                <a:gridCol w="208280">
                  <a:extLst>
                    <a:ext uri="{9D8B030D-6E8A-4147-A177-3AD203B41FA5}">
                      <a16:colId xmlns:a16="http://schemas.microsoft.com/office/drawing/2014/main" val="534522827"/>
                    </a:ext>
                  </a:extLst>
                </a:gridCol>
                <a:gridCol w="208280">
                  <a:extLst>
                    <a:ext uri="{9D8B030D-6E8A-4147-A177-3AD203B41FA5}">
                      <a16:colId xmlns:a16="http://schemas.microsoft.com/office/drawing/2014/main" val="135898452"/>
                    </a:ext>
                  </a:extLst>
                </a:gridCol>
                <a:gridCol w="208280">
                  <a:extLst>
                    <a:ext uri="{9D8B030D-6E8A-4147-A177-3AD203B41FA5}">
                      <a16:colId xmlns:a16="http://schemas.microsoft.com/office/drawing/2014/main" val="3288947670"/>
                    </a:ext>
                  </a:extLst>
                </a:gridCol>
                <a:gridCol w="208280">
                  <a:extLst>
                    <a:ext uri="{9D8B030D-6E8A-4147-A177-3AD203B41FA5}">
                      <a16:colId xmlns:a16="http://schemas.microsoft.com/office/drawing/2014/main" val="2628169365"/>
                    </a:ext>
                  </a:extLst>
                </a:gridCol>
                <a:gridCol w="208280">
                  <a:extLst>
                    <a:ext uri="{9D8B030D-6E8A-4147-A177-3AD203B41FA5}">
                      <a16:colId xmlns:a16="http://schemas.microsoft.com/office/drawing/2014/main" val="204160235"/>
                    </a:ext>
                  </a:extLst>
                </a:gridCol>
                <a:gridCol w="208280">
                  <a:extLst>
                    <a:ext uri="{9D8B030D-6E8A-4147-A177-3AD203B41FA5}">
                      <a16:colId xmlns:a16="http://schemas.microsoft.com/office/drawing/2014/main" val="646618775"/>
                    </a:ext>
                  </a:extLst>
                </a:gridCol>
                <a:gridCol w="208280">
                  <a:extLst>
                    <a:ext uri="{9D8B030D-6E8A-4147-A177-3AD203B41FA5}">
                      <a16:colId xmlns:a16="http://schemas.microsoft.com/office/drawing/2014/main" val="3976838581"/>
                    </a:ext>
                  </a:extLst>
                </a:gridCol>
                <a:gridCol w="208280">
                  <a:extLst>
                    <a:ext uri="{9D8B030D-6E8A-4147-A177-3AD203B41FA5}">
                      <a16:colId xmlns:a16="http://schemas.microsoft.com/office/drawing/2014/main" val="3241213297"/>
                    </a:ext>
                  </a:extLst>
                </a:gridCol>
                <a:gridCol w="208280">
                  <a:extLst>
                    <a:ext uri="{9D8B030D-6E8A-4147-A177-3AD203B41FA5}">
                      <a16:colId xmlns:a16="http://schemas.microsoft.com/office/drawing/2014/main" val="878788945"/>
                    </a:ext>
                  </a:extLst>
                </a:gridCol>
                <a:gridCol w="208280">
                  <a:extLst>
                    <a:ext uri="{9D8B030D-6E8A-4147-A177-3AD203B41FA5}">
                      <a16:colId xmlns:a16="http://schemas.microsoft.com/office/drawing/2014/main" val="656726734"/>
                    </a:ext>
                  </a:extLst>
                </a:gridCol>
                <a:gridCol w="208280">
                  <a:extLst>
                    <a:ext uri="{9D8B030D-6E8A-4147-A177-3AD203B41FA5}">
                      <a16:colId xmlns:a16="http://schemas.microsoft.com/office/drawing/2014/main" val="545687313"/>
                    </a:ext>
                  </a:extLst>
                </a:gridCol>
                <a:gridCol w="208280">
                  <a:extLst>
                    <a:ext uri="{9D8B030D-6E8A-4147-A177-3AD203B41FA5}">
                      <a16:colId xmlns:a16="http://schemas.microsoft.com/office/drawing/2014/main" val="3035678158"/>
                    </a:ext>
                  </a:extLst>
                </a:gridCol>
                <a:gridCol w="208280">
                  <a:extLst>
                    <a:ext uri="{9D8B030D-6E8A-4147-A177-3AD203B41FA5}">
                      <a16:colId xmlns:a16="http://schemas.microsoft.com/office/drawing/2014/main" val="2058717800"/>
                    </a:ext>
                  </a:extLst>
                </a:gridCol>
                <a:gridCol w="208280">
                  <a:extLst>
                    <a:ext uri="{9D8B030D-6E8A-4147-A177-3AD203B41FA5}">
                      <a16:colId xmlns:a16="http://schemas.microsoft.com/office/drawing/2014/main" val="4258960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34230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- 2020-08-25 17:00:13</a:t>
                      </a:r>
                      <a:r>
                        <a:rPr kumimoji="0" lang="en-US" sz="1000" b="0" i="0" u="none" strike="noStrike" kern="1200" cap="none" spc="0" normalizeH="0" baseline="0" noProof="0">
                          <a:ln>
                            <a:noFill/>
                          </a:ln>
                          <a:solidFill>
                            <a:prstClr val="black"/>
                          </a:solidFill>
                          <a:effectLst/>
                          <a:uLnTx/>
                          <a:uFillTx/>
                          <a:latin typeface="+mn-lt"/>
                          <a:ea typeface="+mn-ea"/>
                          <a:cs typeface="+mn-cs"/>
                        </a:rPr>
                        <a:t>
 High performance automobiles and extraordinary designs: BMW M represents exclusiveness and sportivity that makes any heart beat faster. Find the latest BMW M models on display in M Town at BMW Welt! 💯 BMW M #TheM2 #M_Town #BMWM #BMWWelt 
______
BMW M2 Competition:
Fuel consumption in l/100 km (combined) 10.0 – 9.8 (9.2 – 9.0). CO2 emissions in g/km (combined) 227 – 224 (209 – 206). The figures in brackets refer to the vehicle with seven-speed M double-clutch transmission with Drivelogic. 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values of the vehicles are preliminary.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selling points and at https://www.dat.de/…/ver…/leitfaden-kraftstoffverbrauch.html.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https://scontent-dfw5-2.xx.fbcdn.net/v/t1.0-9/p720x720/118397258_3499197886798984_2847736058458127255_o.jpg?_nc_cat=102&amp;_nc_sid=8024bb&amp;_nc_ohc=Rp9BVpLXsL4AX9SbBId&amp;_nc_ht=scontent-dfw5-2.xx&amp;tp=6&amp;oh=f350d2528626002962ec497d701332e9&amp;oe=5F855401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66001576"/>
                  </a:ext>
                </a:extLst>
              </a:tr>
            </a:tbl>
          </a:graphicData>
        </a:graphic>
      </p:graphicFrame>
      <p:sp>
        <p:nvSpPr>
          <p:cNvPr id="4" name="Text Placeholder 3">
            <a:extLst>
              <a:ext uri="{FF2B5EF4-FFF2-40B4-BE49-F238E27FC236}">
                <a16:creationId xmlns:a16="http://schemas.microsoft.com/office/drawing/2014/main" id="{5F8A4F8C-BBCF-4948-8266-FEFDCDB6DDE5}"/>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35064571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054EF-90BF-43F7-B2EE-A84FB0619530}"/>
              </a:ext>
            </a:extLst>
          </p:cNvPr>
          <p:cNvSpPr>
            <a:spLocks noGrp="1"/>
          </p:cNvSpPr>
          <p:nvPr>
            <p:ph type="title"/>
          </p:nvPr>
        </p:nvSpPr>
        <p:spPr/>
        <p:txBody>
          <a:bodyPr/>
          <a:lstStyle/>
          <a:p>
            <a:r>
              <a:rPr lang="en-US"/>
              <a:t>Facebook Own Posts Table | BMW Welt - 26 of 26</a:t>
            </a:r>
          </a:p>
        </p:txBody>
      </p:sp>
      <p:graphicFrame>
        <p:nvGraphicFramePr>
          <p:cNvPr id="5" name="Table Placeholder 4">
            <a:extLst>
              <a:ext uri="{FF2B5EF4-FFF2-40B4-BE49-F238E27FC236}">
                <a16:creationId xmlns:a16="http://schemas.microsoft.com/office/drawing/2014/main" id="{763585C3-B573-4079-B366-34C7A3F39749}"/>
              </a:ext>
            </a:extLst>
          </p:cNvPr>
          <p:cNvGraphicFramePr>
            <a:graphicFrameLocks noGrp="1"/>
          </p:cNvGraphicFramePr>
          <p:nvPr>
            <p:ph type="tbl" sz="quarter" idx="13"/>
            <p:extLst>
              <p:ext uri="{D42A27DB-BD31-4B8C-83A1-F6EECF244321}">
                <p14:modId xmlns:p14="http://schemas.microsoft.com/office/powerpoint/2010/main" val="1065118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882063165"/>
                    </a:ext>
                  </a:extLst>
                </a:gridCol>
                <a:gridCol w="822960">
                  <a:extLst>
                    <a:ext uri="{9D8B030D-6E8A-4147-A177-3AD203B41FA5}">
                      <a16:colId xmlns:a16="http://schemas.microsoft.com/office/drawing/2014/main" val="2268877502"/>
                    </a:ext>
                  </a:extLst>
                </a:gridCol>
                <a:gridCol w="329184">
                  <a:extLst>
                    <a:ext uri="{9D8B030D-6E8A-4147-A177-3AD203B41FA5}">
                      <a16:colId xmlns:a16="http://schemas.microsoft.com/office/drawing/2014/main" val="107860516"/>
                    </a:ext>
                  </a:extLst>
                </a:gridCol>
                <a:gridCol w="208280">
                  <a:extLst>
                    <a:ext uri="{9D8B030D-6E8A-4147-A177-3AD203B41FA5}">
                      <a16:colId xmlns:a16="http://schemas.microsoft.com/office/drawing/2014/main" val="3264241082"/>
                    </a:ext>
                  </a:extLst>
                </a:gridCol>
                <a:gridCol w="208280">
                  <a:extLst>
                    <a:ext uri="{9D8B030D-6E8A-4147-A177-3AD203B41FA5}">
                      <a16:colId xmlns:a16="http://schemas.microsoft.com/office/drawing/2014/main" val="1577145707"/>
                    </a:ext>
                  </a:extLst>
                </a:gridCol>
                <a:gridCol w="208280">
                  <a:extLst>
                    <a:ext uri="{9D8B030D-6E8A-4147-A177-3AD203B41FA5}">
                      <a16:colId xmlns:a16="http://schemas.microsoft.com/office/drawing/2014/main" val="3048949440"/>
                    </a:ext>
                  </a:extLst>
                </a:gridCol>
                <a:gridCol w="208280">
                  <a:extLst>
                    <a:ext uri="{9D8B030D-6E8A-4147-A177-3AD203B41FA5}">
                      <a16:colId xmlns:a16="http://schemas.microsoft.com/office/drawing/2014/main" val="953439156"/>
                    </a:ext>
                  </a:extLst>
                </a:gridCol>
                <a:gridCol w="208280">
                  <a:extLst>
                    <a:ext uri="{9D8B030D-6E8A-4147-A177-3AD203B41FA5}">
                      <a16:colId xmlns:a16="http://schemas.microsoft.com/office/drawing/2014/main" val="1870915353"/>
                    </a:ext>
                  </a:extLst>
                </a:gridCol>
                <a:gridCol w="208280">
                  <a:extLst>
                    <a:ext uri="{9D8B030D-6E8A-4147-A177-3AD203B41FA5}">
                      <a16:colId xmlns:a16="http://schemas.microsoft.com/office/drawing/2014/main" val="3688082019"/>
                    </a:ext>
                  </a:extLst>
                </a:gridCol>
                <a:gridCol w="208280">
                  <a:extLst>
                    <a:ext uri="{9D8B030D-6E8A-4147-A177-3AD203B41FA5}">
                      <a16:colId xmlns:a16="http://schemas.microsoft.com/office/drawing/2014/main" val="2666934495"/>
                    </a:ext>
                  </a:extLst>
                </a:gridCol>
                <a:gridCol w="208280">
                  <a:extLst>
                    <a:ext uri="{9D8B030D-6E8A-4147-A177-3AD203B41FA5}">
                      <a16:colId xmlns:a16="http://schemas.microsoft.com/office/drawing/2014/main" val="631424506"/>
                    </a:ext>
                  </a:extLst>
                </a:gridCol>
                <a:gridCol w="208280">
                  <a:extLst>
                    <a:ext uri="{9D8B030D-6E8A-4147-A177-3AD203B41FA5}">
                      <a16:colId xmlns:a16="http://schemas.microsoft.com/office/drawing/2014/main" val="3219413874"/>
                    </a:ext>
                  </a:extLst>
                </a:gridCol>
                <a:gridCol w="208280">
                  <a:extLst>
                    <a:ext uri="{9D8B030D-6E8A-4147-A177-3AD203B41FA5}">
                      <a16:colId xmlns:a16="http://schemas.microsoft.com/office/drawing/2014/main" val="514836871"/>
                    </a:ext>
                  </a:extLst>
                </a:gridCol>
                <a:gridCol w="208280">
                  <a:extLst>
                    <a:ext uri="{9D8B030D-6E8A-4147-A177-3AD203B41FA5}">
                      <a16:colId xmlns:a16="http://schemas.microsoft.com/office/drawing/2014/main" val="3255149376"/>
                    </a:ext>
                  </a:extLst>
                </a:gridCol>
                <a:gridCol w="208280">
                  <a:extLst>
                    <a:ext uri="{9D8B030D-6E8A-4147-A177-3AD203B41FA5}">
                      <a16:colId xmlns:a16="http://schemas.microsoft.com/office/drawing/2014/main" val="531132298"/>
                    </a:ext>
                  </a:extLst>
                </a:gridCol>
                <a:gridCol w="208280">
                  <a:extLst>
                    <a:ext uri="{9D8B030D-6E8A-4147-A177-3AD203B41FA5}">
                      <a16:colId xmlns:a16="http://schemas.microsoft.com/office/drawing/2014/main" val="199878733"/>
                    </a:ext>
                  </a:extLst>
                </a:gridCol>
                <a:gridCol w="208280">
                  <a:extLst>
                    <a:ext uri="{9D8B030D-6E8A-4147-A177-3AD203B41FA5}">
                      <a16:colId xmlns:a16="http://schemas.microsoft.com/office/drawing/2014/main" val="2831889127"/>
                    </a:ext>
                  </a:extLst>
                </a:gridCol>
                <a:gridCol w="208280">
                  <a:extLst>
                    <a:ext uri="{9D8B030D-6E8A-4147-A177-3AD203B41FA5}">
                      <a16:colId xmlns:a16="http://schemas.microsoft.com/office/drawing/2014/main" val="3602036341"/>
                    </a:ext>
                  </a:extLst>
                </a:gridCol>
                <a:gridCol w="208280">
                  <a:extLst>
                    <a:ext uri="{9D8B030D-6E8A-4147-A177-3AD203B41FA5}">
                      <a16:colId xmlns:a16="http://schemas.microsoft.com/office/drawing/2014/main" val="1805744491"/>
                    </a:ext>
                  </a:extLst>
                </a:gridCol>
                <a:gridCol w="208280">
                  <a:extLst>
                    <a:ext uri="{9D8B030D-6E8A-4147-A177-3AD203B41FA5}">
                      <a16:colId xmlns:a16="http://schemas.microsoft.com/office/drawing/2014/main" val="125112147"/>
                    </a:ext>
                  </a:extLst>
                </a:gridCol>
                <a:gridCol w="208280">
                  <a:extLst>
                    <a:ext uri="{9D8B030D-6E8A-4147-A177-3AD203B41FA5}">
                      <a16:colId xmlns:a16="http://schemas.microsoft.com/office/drawing/2014/main" val="1756598178"/>
                    </a:ext>
                  </a:extLst>
                </a:gridCol>
                <a:gridCol w="208280">
                  <a:extLst>
                    <a:ext uri="{9D8B030D-6E8A-4147-A177-3AD203B41FA5}">
                      <a16:colId xmlns:a16="http://schemas.microsoft.com/office/drawing/2014/main" val="156920260"/>
                    </a:ext>
                  </a:extLst>
                </a:gridCol>
                <a:gridCol w="208280">
                  <a:extLst>
                    <a:ext uri="{9D8B030D-6E8A-4147-A177-3AD203B41FA5}">
                      <a16:colId xmlns:a16="http://schemas.microsoft.com/office/drawing/2014/main" val="3933878585"/>
                    </a:ext>
                  </a:extLst>
                </a:gridCol>
                <a:gridCol w="208280">
                  <a:extLst>
                    <a:ext uri="{9D8B030D-6E8A-4147-A177-3AD203B41FA5}">
                      <a16:colId xmlns:a16="http://schemas.microsoft.com/office/drawing/2014/main" val="3095816869"/>
                    </a:ext>
                  </a:extLst>
                </a:gridCol>
                <a:gridCol w="208280">
                  <a:extLst>
                    <a:ext uri="{9D8B030D-6E8A-4147-A177-3AD203B41FA5}">
                      <a16:colId xmlns:a16="http://schemas.microsoft.com/office/drawing/2014/main" val="758159021"/>
                    </a:ext>
                  </a:extLst>
                </a:gridCol>
                <a:gridCol w="208280">
                  <a:extLst>
                    <a:ext uri="{9D8B030D-6E8A-4147-A177-3AD203B41FA5}">
                      <a16:colId xmlns:a16="http://schemas.microsoft.com/office/drawing/2014/main" val="1007587122"/>
                    </a:ext>
                  </a:extLst>
                </a:gridCol>
                <a:gridCol w="208280">
                  <a:extLst>
                    <a:ext uri="{9D8B030D-6E8A-4147-A177-3AD203B41FA5}">
                      <a16:colId xmlns:a16="http://schemas.microsoft.com/office/drawing/2014/main" val="3163366672"/>
                    </a:ext>
                  </a:extLst>
                </a:gridCol>
                <a:gridCol w="208280">
                  <a:extLst>
                    <a:ext uri="{9D8B030D-6E8A-4147-A177-3AD203B41FA5}">
                      <a16:colId xmlns:a16="http://schemas.microsoft.com/office/drawing/2014/main" val="3271699279"/>
                    </a:ext>
                  </a:extLst>
                </a:gridCol>
                <a:gridCol w="208280">
                  <a:extLst>
                    <a:ext uri="{9D8B030D-6E8A-4147-A177-3AD203B41FA5}">
                      <a16:colId xmlns:a16="http://schemas.microsoft.com/office/drawing/2014/main" val="1607714642"/>
                    </a:ext>
                  </a:extLst>
                </a:gridCol>
                <a:gridCol w="208280">
                  <a:extLst>
                    <a:ext uri="{9D8B030D-6E8A-4147-A177-3AD203B41FA5}">
                      <a16:colId xmlns:a16="http://schemas.microsoft.com/office/drawing/2014/main" val="4046207358"/>
                    </a:ext>
                  </a:extLst>
                </a:gridCol>
                <a:gridCol w="208280">
                  <a:extLst>
                    <a:ext uri="{9D8B030D-6E8A-4147-A177-3AD203B41FA5}">
                      <a16:colId xmlns:a16="http://schemas.microsoft.com/office/drawing/2014/main" val="2522947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46250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Welt | BMW Museum - 2020-08-23 16:00:00</a:t>
                      </a:r>
                      <a:r>
                        <a:rPr kumimoji="0" lang="en-US" sz="1000" b="0" i="0" u="none" strike="noStrike" kern="1200" cap="none" spc="0" normalizeH="0" baseline="0" noProof="0">
                          <a:ln>
                            <a:noFill/>
                          </a:ln>
                          <a:solidFill>
                            <a:prstClr val="black"/>
                          </a:solidFill>
                          <a:effectLst/>
                          <a:uLnTx/>
                          <a:uFillTx/>
                          <a:latin typeface="+mn-lt"/>
                          <a:ea typeface="+mn-ea"/>
                          <a:cs typeface="+mn-cs"/>
                        </a:rPr>
                        <a:t>
 No visit to BMW Welt is complete without taking a picture. And for us it is more than a pleasure to look at your stunning shots. Thanks Roland for sharing your moment! BMW M #TheM2 #BMWM #BMWWelt
______
BMW M2 Competition:
Fuel consumption in l/100 km (combined) 10.0 – 9.8 (9.2 – 9.0). CO2 emissions in g/km (combined) 227 – 224 (209 – 206). The figures in brackets refer to the vehicle with seven-speed M double-clutch transmission with Drivelogic. 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values of the vehicles are preliminary.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selling points and at https://www.dat.de/…/ver…/leitfaden-kraftstoffverbrauch.html.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https://scontent-dfw5-2.xx.fbcdn.net/v/t1.0-9/s720x720/118227982_3493087007410072_7962844510242982788_o.jpg?_nc_cat=102&amp;_nc_sid=2d5d41&amp;_nc_ohc=qivedXikPawAX8SJjSx&amp;_nc_ht=scontent-dfw5-2.xx&amp;tp=7&amp;oh=8122c84cf22fb9cda259e8e4bfa5fbf4&amp;oe=5F85B5C9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09/15/2020 06:15:10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94360680"/>
                  </a:ext>
                </a:extLst>
              </a:tr>
            </a:tbl>
          </a:graphicData>
        </a:graphic>
      </p:graphicFrame>
      <p:sp>
        <p:nvSpPr>
          <p:cNvPr id="4" name="Text Placeholder 3">
            <a:extLst>
              <a:ext uri="{FF2B5EF4-FFF2-40B4-BE49-F238E27FC236}">
                <a16:creationId xmlns:a16="http://schemas.microsoft.com/office/drawing/2014/main" id="{BB778DEE-68A4-4919-90EF-90F50E2865AA}"/>
              </a:ext>
            </a:extLst>
          </p:cNvPr>
          <p:cNvSpPr>
            <a:spLocks noGrp="1"/>
          </p:cNvSpPr>
          <p:nvPr>
            <p:ph type="body" sz="quarter" idx="14"/>
          </p:nvPr>
        </p:nvSpPr>
        <p:spPr/>
        <p:txBody>
          <a:bodyPr/>
          <a:lstStyle/>
          <a:p>
            <a:r>
              <a:rPr lang="en-US"/>
              <a:t>03/01/2020 - 09/15/2020</a:t>
            </a:r>
          </a:p>
        </p:txBody>
      </p:sp>
    </p:spTree>
    <p:extLst>
      <p:ext uri="{BB962C8B-B14F-4D97-AF65-F5344CB8AC3E}">
        <p14:creationId xmlns:p14="http://schemas.microsoft.com/office/powerpoint/2010/main" val="14294448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33</TotalTime>
  <Words>4152</Words>
  <Application>Microsoft Office PowerPoint</Application>
  <PresentationFormat>On-screen Show (4:3)</PresentationFormat>
  <Paragraphs>1629</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Own Posts Table | BMW Welt - 1 of 26</vt:lpstr>
      <vt:lpstr>Facebook Own Posts Table | BMW Welt - 2 of 26</vt:lpstr>
      <vt:lpstr>Facebook Own Posts Table | BMW Welt - 3 of 26</vt:lpstr>
      <vt:lpstr>Facebook Own Posts Table | BMW Welt - 4 of 26</vt:lpstr>
      <vt:lpstr>Facebook Own Posts Table | BMW Welt - 5 of 26</vt:lpstr>
      <vt:lpstr>Facebook Own Posts Table | BMW Welt - 6 of 26</vt:lpstr>
      <vt:lpstr>Facebook Own Posts Table | BMW Welt - 7 of 26</vt:lpstr>
      <vt:lpstr>Facebook Own Posts Table | BMW Welt - 8 of 26</vt:lpstr>
      <vt:lpstr>Facebook Own Posts Table | BMW Welt - 9 of 26</vt:lpstr>
      <vt:lpstr>Facebook Own Posts Table | BMW Welt - 10 of 26</vt:lpstr>
      <vt:lpstr>Facebook Own Posts Table | BMW Welt - 11 of 26</vt:lpstr>
      <vt:lpstr>Facebook Own Posts Table | BMW Welt - 12 of 26</vt:lpstr>
      <vt:lpstr>Facebook Own Posts Table | BMW Welt - 13 of 26</vt:lpstr>
      <vt:lpstr>Facebook Own Posts Table | BMW Welt - 14 of 26</vt:lpstr>
      <vt:lpstr>Facebook Own Posts Table | BMW Welt - 15 of 26</vt:lpstr>
      <vt:lpstr>Facebook Own Posts Table | BMW Welt - 16 of 26</vt:lpstr>
      <vt:lpstr>Facebook Own Posts Table | BMW Welt - 17 of 26</vt:lpstr>
      <vt:lpstr>Facebook Own Posts Table | BMW Welt - 18 of 26</vt:lpstr>
      <vt:lpstr>Facebook Own Posts Table | BMW Welt - 19 of 26</vt:lpstr>
      <vt:lpstr>Facebook Own Posts Table | BMW Welt - 20 of 26</vt:lpstr>
      <vt:lpstr>Facebook Own Posts Table | BMW Welt - 21 of 26</vt:lpstr>
      <vt:lpstr>Facebook Own Posts Table | BMW Welt - 22 of 26</vt:lpstr>
      <vt:lpstr>Facebook Own Posts Table | BMW Welt - 23 of 26</vt:lpstr>
      <vt:lpstr>Facebook Own Posts Table | BMW Welt - 24 of 26</vt:lpstr>
      <vt:lpstr>Facebook Own Posts Table | BMW Welt - 25 of 26</vt:lpstr>
      <vt:lpstr>Facebook Own Posts Table | BMW Welt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4</cp:revision>
  <dcterms:created xsi:type="dcterms:W3CDTF">2020-09-15T06:28:24Z</dcterms:created>
  <dcterms:modified xsi:type="dcterms:W3CDTF">2020-09-15T07:02:05Z</dcterms:modified>
</cp:coreProperties>
</file>