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5" d="100"/>
          <a:sy n="95" d="100"/>
        </p:scale>
        <p:origin x="1854" y="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EC65E-BA20-4403-AFEA-3D045EC9AB36}"/>
              </a:ext>
            </a:extLst>
          </p:cNvPr>
          <p:cNvSpPr>
            <a:spLocks noGrp="1"/>
          </p:cNvSpPr>
          <p:nvPr>
            <p:ph type="title"/>
          </p:nvPr>
        </p:nvSpPr>
        <p:spPr/>
        <p:txBody>
          <a:bodyPr/>
          <a:lstStyle/>
          <a:p>
            <a:r>
              <a:rPr lang="en-US"/>
              <a:t>Facebook Own Posts Table | Mountain Bike Holidays - 1 of 26</a:t>
            </a:r>
          </a:p>
        </p:txBody>
      </p:sp>
      <p:graphicFrame>
        <p:nvGraphicFramePr>
          <p:cNvPr id="5" name="Table Placeholder 4">
            <a:extLst>
              <a:ext uri="{FF2B5EF4-FFF2-40B4-BE49-F238E27FC236}">
                <a16:creationId xmlns:a16="http://schemas.microsoft.com/office/drawing/2014/main" id="{87B9513E-DE23-473D-BE18-93009868B2ED}"/>
              </a:ext>
            </a:extLst>
          </p:cNvPr>
          <p:cNvGraphicFramePr>
            <a:graphicFrameLocks noGrp="1"/>
          </p:cNvGraphicFramePr>
          <p:nvPr>
            <p:ph type="tbl" sz="quarter" idx="13"/>
            <p:extLst>
              <p:ext uri="{D42A27DB-BD31-4B8C-83A1-F6EECF244321}">
                <p14:modId xmlns:p14="http://schemas.microsoft.com/office/powerpoint/2010/main" val="1972921642"/>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4842066"/>
                    </a:ext>
                  </a:extLst>
                </a:gridCol>
                <a:gridCol w="905256">
                  <a:extLst>
                    <a:ext uri="{9D8B030D-6E8A-4147-A177-3AD203B41FA5}">
                      <a16:colId xmlns:a16="http://schemas.microsoft.com/office/drawing/2014/main" val="3492467578"/>
                    </a:ext>
                  </a:extLst>
                </a:gridCol>
                <a:gridCol w="329184">
                  <a:extLst>
                    <a:ext uri="{9D8B030D-6E8A-4147-A177-3AD203B41FA5}">
                      <a16:colId xmlns:a16="http://schemas.microsoft.com/office/drawing/2014/main" val="1434472375"/>
                    </a:ext>
                  </a:extLst>
                </a:gridCol>
                <a:gridCol w="329184">
                  <a:extLst>
                    <a:ext uri="{9D8B030D-6E8A-4147-A177-3AD203B41FA5}">
                      <a16:colId xmlns:a16="http://schemas.microsoft.com/office/drawing/2014/main" val="3823455259"/>
                    </a:ext>
                  </a:extLst>
                </a:gridCol>
                <a:gridCol w="329184">
                  <a:extLst>
                    <a:ext uri="{9D8B030D-6E8A-4147-A177-3AD203B41FA5}">
                      <a16:colId xmlns:a16="http://schemas.microsoft.com/office/drawing/2014/main" val="267455668"/>
                    </a:ext>
                  </a:extLst>
                </a:gridCol>
                <a:gridCol w="329184">
                  <a:extLst>
                    <a:ext uri="{9D8B030D-6E8A-4147-A177-3AD203B41FA5}">
                      <a16:colId xmlns:a16="http://schemas.microsoft.com/office/drawing/2014/main" val="3979595941"/>
                    </a:ext>
                  </a:extLst>
                </a:gridCol>
                <a:gridCol w="329184">
                  <a:extLst>
                    <a:ext uri="{9D8B030D-6E8A-4147-A177-3AD203B41FA5}">
                      <a16:colId xmlns:a16="http://schemas.microsoft.com/office/drawing/2014/main" val="1778594821"/>
                    </a:ext>
                  </a:extLst>
                </a:gridCol>
                <a:gridCol w="329184">
                  <a:extLst>
                    <a:ext uri="{9D8B030D-6E8A-4147-A177-3AD203B41FA5}">
                      <a16:colId xmlns:a16="http://schemas.microsoft.com/office/drawing/2014/main" val="3447014980"/>
                    </a:ext>
                  </a:extLst>
                </a:gridCol>
                <a:gridCol w="329184">
                  <a:extLst>
                    <a:ext uri="{9D8B030D-6E8A-4147-A177-3AD203B41FA5}">
                      <a16:colId xmlns:a16="http://schemas.microsoft.com/office/drawing/2014/main" val="522232019"/>
                    </a:ext>
                  </a:extLst>
                </a:gridCol>
                <a:gridCol w="329184">
                  <a:extLst>
                    <a:ext uri="{9D8B030D-6E8A-4147-A177-3AD203B41FA5}">
                      <a16:colId xmlns:a16="http://schemas.microsoft.com/office/drawing/2014/main" val="1517612492"/>
                    </a:ext>
                  </a:extLst>
                </a:gridCol>
                <a:gridCol w="329184">
                  <a:extLst>
                    <a:ext uri="{9D8B030D-6E8A-4147-A177-3AD203B41FA5}">
                      <a16:colId xmlns:a16="http://schemas.microsoft.com/office/drawing/2014/main" val="1643077910"/>
                    </a:ext>
                  </a:extLst>
                </a:gridCol>
                <a:gridCol w="329184">
                  <a:extLst>
                    <a:ext uri="{9D8B030D-6E8A-4147-A177-3AD203B41FA5}">
                      <a16:colId xmlns:a16="http://schemas.microsoft.com/office/drawing/2014/main" val="8724419"/>
                    </a:ext>
                  </a:extLst>
                </a:gridCol>
                <a:gridCol w="329184">
                  <a:extLst>
                    <a:ext uri="{9D8B030D-6E8A-4147-A177-3AD203B41FA5}">
                      <a16:colId xmlns:a16="http://schemas.microsoft.com/office/drawing/2014/main" val="685793586"/>
                    </a:ext>
                  </a:extLst>
                </a:gridCol>
                <a:gridCol w="329184">
                  <a:extLst>
                    <a:ext uri="{9D8B030D-6E8A-4147-A177-3AD203B41FA5}">
                      <a16:colId xmlns:a16="http://schemas.microsoft.com/office/drawing/2014/main" val="124772972"/>
                    </a:ext>
                  </a:extLst>
                </a:gridCol>
                <a:gridCol w="329184">
                  <a:extLst>
                    <a:ext uri="{9D8B030D-6E8A-4147-A177-3AD203B41FA5}">
                      <a16:colId xmlns:a16="http://schemas.microsoft.com/office/drawing/2014/main" val="1510761204"/>
                    </a:ext>
                  </a:extLst>
                </a:gridCol>
                <a:gridCol w="329184">
                  <a:extLst>
                    <a:ext uri="{9D8B030D-6E8A-4147-A177-3AD203B41FA5}">
                      <a16:colId xmlns:a16="http://schemas.microsoft.com/office/drawing/2014/main" val="2145711189"/>
                    </a:ext>
                  </a:extLst>
                </a:gridCol>
                <a:gridCol w="329184">
                  <a:extLst>
                    <a:ext uri="{9D8B030D-6E8A-4147-A177-3AD203B41FA5}">
                      <a16:colId xmlns:a16="http://schemas.microsoft.com/office/drawing/2014/main" val="3166473180"/>
                    </a:ext>
                  </a:extLst>
                </a:gridCol>
                <a:gridCol w="329184">
                  <a:extLst>
                    <a:ext uri="{9D8B030D-6E8A-4147-A177-3AD203B41FA5}">
                      <a16:colId xmlns:a16="http://schemas.microsoft.com/office/drawing/2014/main" val="2458856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6968149"/>
                  </a:ext>
                </a:extLst>
              </a:tr>
            </a:tbl>
          </a:graphicData>
        </a:graphic>
      </p:graphicFrame>
      <p:sp>
        <p:nvSpPr>
          <p:cNvPr id="4" name="Text Placeholder 3">
            <a:extLst>
              <a:ext uri="{FF2B5EF4-FFF2-40B4-BE49-F238E27FC236}">
                <a16:creationId xmlns:a16="http://schemas.microsoft.com/office/drawing/2014/main" id="{D2F0E9F1-13B5-4181-8B1E-06F0E2076B8D}"/>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3370770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62091-5B8E-4D3A-95AD-BCF8F0AD0223}"/>
              </a:ext>
            </a:extLst>
          </p:cNvPr>
          <p:cNvSpPr>
            <a:spLocks noGrp="1"/>
          </p:cNvSpPr>
          <p:nvPr>
            <p:ph type="title"/>
          </p:nvPr>
        </p:nvSpPr>
        <p:spPr/>
        <p:txBody>
          <a:bodyPr/>
          <a:lstStyle/>
          <a:p>
            <a:r>
              <a:rPr lang="en-US"/>
              <a:t>Facebook Own Posts Table | Mountain Bike Holidays - 2 of 26</a:t>
            </a:r>
          </a:p>
        </p:txBody>
      </p:sp>
      <p:graphicFrame>
        <p:nvGraphicFramePr>
          <p:cNvPr id="5" name="Table Placeholder 4">
            <a:extLst>
              <a:ext uri="{FF2B5EF4-FFF2-40B4-BE49-F238E27FC236}">
                <a16:creationId xmlns:a16="http://schemas.microsoft.com/office/drawing/2014/main" id="{A6A840D2-E0BD-4441-874A-070B69F1F54E}"/>
              </a:ext>
            </a:extLst>
          </p:cNvPr>
          <p:cNvGraphicFramePr>
            <a:graphicFrameLocks noGrp="1"/>
          </p:cNvGraphicFramePr>
          <p:nvPr>
            <p:ph type="tbl" sz="quarter" idx="13"/>
            <p:extLst>
              <p:ext uri="{D42A27DB-BD31-4B8C-83A1-F6EECF244321}">
                <p14:modId xmlns:p14="http://schemas.microsoft.com/office/powerpoint/2010/main" val="288759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1166737"/>
                    </a:ext>
                  </a:extLst>
                </a:gridCol>
                <a:gridCol w="905256">
                  <a:extLst>
                    <a:ext uri="{9D8B030D-6E8A-4147-A177-3AD203B41FA5}">
                      <a16:colId xmlns:a16="http://schemas.microsoft.com/office/drawing/2014/main" val="4136375537"/>
                    </a:ext>
                  </a:extLst>
                </a:gridCol>
                <a:gridCol w="329184">
                  <a:extLst>
                    <a:ext uri="{9D8B030D-6E8A-4147-A177-3AD203B41FA5}">
                      <a16:colId xmlns:a16="http://schemas.microsoft.com/office/drawing/2014/main" val="3974417757"/>
                    </a:ext>
                  </a:extLst>
                </a:gridCol>
                <a:gridCol w="329184">
                  <a:extLst>
                    <a:ext uri="{9D8B030D-6E8A-4147-A177-3AD203B41FA5}">
                      <a16:colId xmlns:a16="http://schemas.microsoft.com/office/drawing/2014/main" val="2713134497"/>
                    </a:ext>
                  </a:extLst>
                </a:gridCol>
                <a:gridCol w="329184">
                  <a:extLst>
                    <a:ext uri="{9D8B030D-6E8A-4147-A177-3AD203B41FA5}">
                      <a16:colId xmlns:a16="http://schemas.microsoft.com/office/drawing/2014/main" val="2112173297"/>
                    </a:ext>
                  </a:extLst>
                </a:gridCol>
                <a:gridCol w="329184">
                  <a:extLst>
                    <a:ext uri="{9D8B030D-6E8A-4147-A177-3AD203B41FA5}">
                      <a16:colId xmlns:a16="http://schemas.microsoft.com/office/drawing/2014/main" val="3216140581"/>
                    </a:ext>
                  </a:extLst>
                </a:gridCol>
                <a:gridCol w="329184">
                  <a:extLst>
                    <a:ext uri="{9D8B030D-6E8A-4147-A177-3AD203B41FA5}">
                      <a16:colId xmlns:a16="http://schemas.microsoft.com/office/drawing/2014/main" val="3185263425"/>
                    </a:ext>
                  </a:extLst>
                </a:gridCol>
                <a:gridCol w="329184">
                  <a:extLst>
                    <a:ext uri="{9D8B030D-6E8A-4147-A177-3AD203B41FA5}">
                      <a16:colId xmlns:a16="http://schemas.microsoft.com/office/drawing/2014/main" val="2594471960"/>
                    </a:ext>
                  </a:extLst>
                </a:gridCol>
                <a:gridCol w="329184">
                  <a:extLst>
                    <a:ext uri="{9D8B030D-6E8A-4147-A177-3AD203B41FA5}">
                      <a16:colId xmlns:a16="http://schemas.microsoft.com/office/drawing/2014/main" val="2071741325"/>
                    </a:ext>
                  </a:extLst>
                </a:gridCol>
                <a:gridCol w="329184">
                  <a:extLst>
                    <a:ext uri="{9D8B030D-6E8A-4147-A177-3AD203B41FA5}">
                      <a16:colId xmlns:a16="http://schemas.microsoft.com/office/drawing/2014/main" val="2784267033"/>
                    </a:ext>
                  </a:extLst>
                </a:gridCol>
                <a:gridCol w="329184">
                  <a:extLst>
                    <a:ext uri="{9D8B030D-6E8A-4147-A177-3AD203B41FA5}">
                      <a16:colId xmlns:a16="http://schemas.microsoft.com/office/drawing/2014/main" val="1050824354"/>
                    </a:ext>
                  </a:extLst>
                </a:gridCol>
                <a:gridCol w="329184">
                  <a:extLst>
                    <a:ext uri="{9D8B030D-6E8A-4147-A177-3AD203B41FA5}">
                      <a16:colId xmlns:a16="http://schemas.microsoft.com/office/drawing/2014/main" val="4120619650"/>
                    </a:ext>
                  </a:extLst>
                </a:gridCol>
                <a:gridCol w="329184">
                  <a:extLst>
                    <a:ext uri="{9D8B030D-6E8A-4147-A177-3AD203B41FA5}">
                      <a16:colId xmlns:a16="http://schemas.microsoft.com/office/drawing/2014/main" val="1825515515"/>
                    </a:ext>
                  </a:extLst>
                </a:gridCol>
                <a:gridCol w="329184">
                  <a:extLst>
                    <a:ext uri="{9D8B030D-6E8A-4147-A177-3AD203B41FA5}">
                      <a16:colId xmlns:a16="http://schemas.microsoft.com/office/drawing/2014/main" val="1605626788"/>
                    </a:ext>
                  </a:extLst>
                </a:gridCol>
                <a:gridCol w="329184">
                  <a:extLst>
                    <a:ext uri="{9D8B030D-6E8A-4147-A177-3AD203B41FA5}">
                      <a16:colId xmlns:a16="http://schemas.microsoft.com/office/drawing/2014/main" val="678375344"/>
                    </a:ext>
                  </a:extLst>
                </a:gridCol>
                <a:gridCol w="329184">
                  <a:extLst>
                    <a:ext uri="{9D8B030D-6E8A-4147-A177-3AD203B41FA5}">
                      <a16:colId xmlns:a16="http://schemas.microsoft.com/office/drawing/2014/main" val="2848619380"/>
                    </a:ext>
                  </a:extLst>
                </a:gridCol>
                <a:gridCol w="329184">
                  <a:extLst>
                    <a:ext uri="{9D8B030D-6E8A-4147-A177-3AD203B41FA5}">
                      <a16:colId xmlns:a16="http://schemas.microsoft.com/office/drawing/2014/main" val="3160539689"/>
                    </a:ext>
                  </a:extLst>
                </a:gridCol>
                <a:gridCol w="329184">
                  <a:extLst>
                    <a:ext uri="{9D8B030D-6E8A-4147-A177-3AD203B41FA5}">
                      <a16:colId xmlns:a16="http://schemas.microsoft.com/office/drawing/2014/main" val="2967945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881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- 2019-02-27 08:18:00 </a:t>
                      </a:r>
                      <a:r>
                        <a:rPr kumimoji="0" lang="de-DE" sz="1000" b="0" i="0" u="none" strike="noStrike" kern="1200" cap="none" spc="0" normalizeH="0" baseline="0" noProof="0">
                          <a:ln>
                            <a:noFill/>
                          </a:ln>
                          <a:solidFill>
                            <a:prstClr val="black"/>
                          </a:solidFill>
                          <a:effectLst/>
                          <a:uLnTx/>
                          <a:uFillTx/>
                          <a:latin typeface="+mn-lt"/>
                          <a:ea typeface="+mn-ea"/>
                          <a:cs typeface="+mn-cs"/>
                        </a:rPr>
                        <a:t> 
 *** Hotel der Woche ***
Das Lifesporthotel Hechenmoos liegt nur 6 Kilometer vom berühmten Hahnenkamm in Kitzbühel entfernt. Das Herz der Kitzbüheler Alpen bietet eine große Auswahl für den Mountainbike-Urlaub. Höhenmeterreiche Bergtouren findet ihr hier genauso wie schöne Radwanderwege für gemütliche Ausfahrten. Besonders bemerkenswert ist das riesige eBike Angebot in der Region. 😍 #myPlace2Bike
➡️ Zum Hotel: https://bit.ly/2rMgf86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https://scontent.xx.fbcdn.net/v/t1.0-9/s720x720/52880712_10156212825946395_7572109664486162432_o.jpg?_nc_cat=105&amp;_nc_ht=scontent.xx&amp;oh=f859eeb693f1a6aaa1369cfda18cbd2d&amp;oe=5CDBA6C2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6467203"/>
                  </a:ext>
                </a:extLst>
              </a:tr>
            </a:tbl>
          </a:graphicData>
        </a:graphic>
      </p:graphicFrame>
      <p:sp>
        <p:nvSpPr>
          <p:cNvPr id="4" name="Text Placeholder 3">
            <a:extLst>
              <a:ext uri="{FF2B5EF4-FFF2-40B4-BE49-F238E27FC236}">
                <a16:creationId xmlns:a16="http://schemas.microsoft.com/office/drawing/2014/main" id="{30E1F573-9EB9-4662-8E33-F0A7969E5F7E}"/>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2122313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928FE-EAF3-486B-A3F9-5D7343B88706}"/>
              </a:ext>
            </a:extLst>
          </p:cNvPr>
          <p:cNvSpPr>
            <a:spLocks noGrp="1"/>
          </p:cNvSpPr>
          <p:nvPr>
            <p:ph type="title"/>
          </p:nvPr>
        </p:nvSpPr>
        <p:spPr/>
        <p:txBody>
          <a:bodyPr/>
          <a:lstStyle/>
          <a:p>
            <a:r>
              <a:rPr lang="en-US"/>
              <a:t>Facebook Own Posts Table | Mountain Bike Holidays - 3 of 26</a:t>
            </a:r>
          </a:p>
        </p:txBody>
      </p:sp>
      <p:graphicFrame>
        <p:nvGraphicFramePr>
          <p:cNvPr id="5" name="Table Placeholder 4">
            <a:extLst>
              <a:ext uri="{FF2B5EF4-FFF2-40B4-BE49-F238E27FC236}">
                <a16:creationId xmlns:a16="http://schemas.microsoft.com/office/drawing/2014/main" id="{AA697E8D-2D97-4EFD-BE2B-193020E39559}"/>
              </a:ext>
            </a:extLst>
          </p:cNvPr>
          <p:cNvGraphicFramePr>
            <a:graphicFrameLocks noGrp="1"/>
          </p:cNvGraphicFramePr>
          <p:nvPr>
            <p:ph type="tbl" sz="quarter" idx="13"/>
            <p:extLst>
              <p:ext uri="{D42A27DB-BD31-4B8C-83A1-F6EECF244321}">
                <p14:modId xmlns:p14="http://schemas.microsoft.com/office/powerpoint/2010/main" val="3942836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6140792"/>
                    </a:ext>
                  </a:extLst>
                </a:gridCol>
                <a:gridCol w="905256">
                  <a:extLst>
                    <a:ext uri="{9D8B030D-6E8A-4147-A177-3AD203B41FA5}">
                      <a16:colId xmlns:a16="http://schemas.microsoft.com/office/drawing/2014/main" val="2280157442"/>
                    </a:ext>
                  </a:extLst>
                </a:gridCol>
                <a:gridCol w="329184">
                  <a:extLst>
                    <a:ext uri="{9D8B030D-6E8A-4147-A177-3AD203B41FA5}">
                      <a16:colId xmlns:a16="http://schemas.microsoft.com/office/drawing/2014/main" val="434085672"/>
                    </a:ext>
                  </a:extLst>
                </a:gridCol>
                <a:gridCol w="329184">
                  <a:extLst>
                    <a:ext uri="{9D8B030D-6E8A-4147-A177-3AD203B41FA5}">
                      <a16:colId xmlns:a16="http://schemas.microsoft.com/office/drawing/2014/main" val="1353234665"/>
                    </a:ext>
                  </a:extLst>
                </a:gridCol>
                <a:gridCol w="329184">
                  <a:extLst>
                    <a:ext uri="{9D8B030D-6E8A-4147-A177-3AD203B41FA5}">
                      <a16:colId xmlns:a16="http://schemas.microsoft.com/office/drawing/2014/main" val="1110954077"/>
                    </a:ext>
                  </a:extLst>
                </a:gridCol>
                <a:gridCol w="329184">
                  <a:extLst>
                    <a:ext uri="{9D8B030D-6E8A-4147-A177-3AD203B41FA5}">
                      <a16:colId xmlns:a16="http://schemas.microsoft.com/office/drawing/2014/main" val="1757619080"/>
                    </a:ext>
                  </a:extLst>
                </a:gridCol>
                <a:gridCol w="329184">
                  <a:extLst>
                    <a:ext uri="{9D8B030D-6E8A-4147-A177-3AD203B41FA5}">
                      <a16:colId xmlns:a16="http://schemas.microsoft.com/office/drawing/2014/main" val="2984290212"/>
                    </a:ext>
                  </a:extLst>
                </a:gridCol>
                <a:gridCol w="329184">
                  <a:extLst>
                    <a:ext uri="{9D8B030D-6E8A-4147-A177-3AD203B41FA5}">
                      <a16:colId xmlns:a16="http://schemas.microsoft.com/office/drawing/2014/main" val="2488882711"/>
                    </a:ext>
                  </a:extLst>
                </a:gridCol>
                <a:gridCol w="329184">
                  <a:extLst>
                    <a:ext uri="{9D8B030D-6E8A-4147-A177-3AD203B41FA5}">
                      <a16:colId xmlns:a16="http://schemas.microsoft.com/office/drawing/2014/main" val="3124286448"/>
                    </a:ext>
                  </a:extLst>
                </a:gridCol>
                <a:gridCol w="329184">
                  <a:extLst>
                    <a:ext uri="{9D8B030D-6E8A-4147-A177-3AD203B41FA5}">
                      <a16:colId xmlns:a16="http://schemas.microsoft.com/office/drawing/2014/main" val="694525528"/>
                    </a:ext>
                  </a:extLst>
                </a:gridCol>
                <a:gridCol w="329184">
                  <a:extLst>
                    <a:ext uri="{9D8B030D-6E8A-4147-A177-3AD203B41FA5}">
                      <a16:colId xmlns:a16="http://schemas.microsoft.com/office/drawing/2014/main" val="349178374"/>
                    </a:ext>
                  </a:extLst>
                </a:gridCol>
                <a:gridCol w="329184">
                  <a:extLst>
                    <a:ext uri="{9D8B030D-6E8A-4147-A177-3AD203B41FA5}">
                      <a16:colId xmlns:a16="http://schemas.microsoft.com/office/drawing/2014/main" val="1879099718"/>
                    </a:ext>
                  </a:extLst>
                </a:gridCol>
                <a:gridCol w="329184">
                  <a:extLst>
                    <a:ext uri="{9D8B030D-6E8A-4147-A177-3AD203B41FA5}">
                      <a16:colId xmlns:a16="http://schemas.microsoft.com/office/drawing/2014/main" val="4237968882"/>
                    </a:ext>
                  </a:extLst>
                </a:gridCol>
                <a:gridCol w="329184">
                  <a:extLst>
                    <a:ext uri="{9D8B030D-6E8A-4147-A177-3AD203B41FA5}">
                      <a16:colId xmlns:a16="http://schemas.microsoft.com/office/drawing/2014/main" val="2057254740"/>
                    </a:ext>
                  </a:extLst>
                </a:gridCol>
                <a:gridCol w="329184">
                  <a:extLst>
                    <a:ext uri="{9D8B030D-6E8A-4147-A177-3AD203B41FA5}">
                      <a16:colId xmlns:a16="http://schemas.microsoft.com/office/drawing/2014/main" val="2867006582"/>
                    </a:ext>
                  </a:extLst>
                </a:gridCol>
                <a:gridCol w="329184">
                  <a:extLst>
                    <a:ext uri="{9D8B030D-6E8A-4147-A177-3AD203B41FA5}">
                      <a16:colId xmlns:a16="http://schemas.microsoft.com/office/drawing/2014/main" val="4010635307"/>
                    </a:ext>
                  </a:extLst>
                </a:gridCol>
                <a:gridCol w="329184">
                  <a:extLst>
                    <a:ext uri="{9D8B030D-6E8A-4147-A177-3AD203B41FA5}">
                      <a16:colId xmlns:a16="http://schemas.microsoft.com/office/drawing/2014/main" val="3247086072"/>
                    </a:ext>
                  </a:extLst>
                </a:gridCol>
                <a:gridCol w="329184">
                  <a:extLst>
                    <a:ext uri="{9D8B030D-6E8A-4147-A177-3AD203B41FA5}">
                      <a16:colId xmlns:a16="http://schemas.microsoft.com/office/drawing/2014/main" val="3004555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730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- 2019-02-25 07:48:39 </a:t>
                      </a:r>
                      <a:r>
                        <a:rPr kumimoji="0" lang="en-US" sz="1000" b="0" i="0" u="none" strike="noStrike" kern="1200" cap="none" spc="0" normalizeH="0" baseline="0" noProof="0">
                          <a:ln>
                            <a:noFill/>
                          </a:ln>
                          <a:solidFill>
                            <a:prstClr val="black"/>
                          </a:solidFill>
                          <a:effectLst/>
                          <a:uLnTx/>
                          <a:uFillTx/>
                          <a:latin typeface="+mn-lt"/>
                          <a:ea typeface="+mn-ea"/>
                          <a:cs typeface="+mn-cs"/>
                        </a:rPr>
                        <a:t> 
 *** Unsere Region der Woche ***
Die berühmte Sportstadt Kitzbühel im Herzen der Alpen lässt mit 800 km an Mountainbike-Strecken keine Wünsche offen. Die Auswahl ist groß: actionreiche Trails, knackige Bergtouren oder gemütliche Radwanderwege erwarten euch. 🚴‍♂️ #myPlace2Bike
➡️ Zur Region: https://bit.ly/2H0amx8
📸 Bild (c) Michael Werlberger | Kitzbühel Tourismus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https://scontent.xx.fbcdn.net/v/t1.0-9/s720x720/52843603_10156212823226395_5696785952161136640_o.jpg?_nc_cat=103&amp;_nc_ht=scontent.xx&amp;oh=fabe33ca8e86b89b56a08274382016f1&amp;oe=5D22A745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3567836"/>
                  </a:ext>
                </a:extLst>
              </a:tr>
            </a:tbl>
          </a:graphicData>
        </a:graphic>
      </p:graphicFrame>
      <p:sp>
        <p:nvSpPr>
          <p:cNvPr id="4" name="Text Placeholder 3">
            <a:extLst>
              <a:ext uri="{FF2B5EF4-FFF2-40B4-BE49-F238E27FC236}">
                <a16:creationId xmlns:a16="http://schemas.microsoft.com/office/drawing/2014/main" id="{4D2C9EF8-F161-4215-BBD7-DE4270E07457}"/>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26627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AFC68-92E9-412A-8ED2-94263F02EE29}"/>
              </a:ext>
            </a:extLst>
          </p:cNvPr>
          <p:cNvSpPr>
            <a:spLocks noGrp="1"/>
          </p:cNvSpPr>
          <p:nvPr>
            <p:ph type="title"/>
          </p:nvPr>
        </p:nvSpPr>
        <p:spPr/>
        <p:txBody>
          <a:bodyPr/>
          <a:lstStyle/>
          <a:p>
            <a:r>
              <a:rPr lang="en-US"/>
              <a:t>Facebook Own Posts Table | Mountain Bike Holidays - 4 of 26</a:t>
            </a:r>
          </a:p>
        </p:txBody>
      </p:sp>
      <p:graphicFrame>
        <p:nvGraphicFramePr>
          <p:cNvPr id="5" name="Table Placeholder 4">
            <a:extLst>
              <a:ext uri="{FF2B5EF4-FFF2-40B4-BE49-F238E27FC236}">
                <a16:creationId xmlns:a16="http://schemas.microsoft.com/office/drawing/2014/main" id="{A701E00A-86DF-4F63-AA25-E8221275416F}"/>
              </a:ext>
            </a:extLst>
          </p:cNvPr>
          <p:cNvGraphicFramePr>
            <a:graphicFrameLocks noGrp="1"/>
          </p:cNvGraphicFramePr>
          <p:nvPr>
            <p:ph type="tbl" sz="quarter" idx="13"/>
            <p:extLst>
              <p:ext uri="{D42A27DB-BD31-4B8C-83A1-F6EECF244321}">
                <p14:modId xmlns:p14="http://schemas.microsoft.com/office/powerpoint/2010/main" val="1141009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2535473"/>
                    </a:ext>
                  </a:extLst>
                </a:gridCol>
                <a:gridCol w="905256">
                  <a:extLst>
                    <a:ext uri="{9D8B030D-6E8A-4147-A177-3AD203B41FA5}">
                      <a16:colId xmlns:a16="http://schemas.microsoft.com/office/drawing/2014/main" val="698993244"/>
                    </a:ext>
                  </a:extLst>
                </a:gridCol>
                <a:gridCol w="329184">
                  <a:extLst>
                    <a:ext uri="{9D8B030D-6E8A-4147-A177-3AD203B41FA5}">
                      <a16:colId xmlns:a16="http://schemas.microsoft.com/office/drawing/2014/main" val="555694924"/>
                    </a:ext>
                  </a:extLst>
                </a:gridCol>
                <a:gridCol w="329184">
                  <a:extLst>
                    <a:ext uri="{9D8B030D-6E8A-4147-A177-3AD203B41FA5}">
                      <a16:colId xmlns:a16="http://schemas.microsoft.com/office/drawing/2014/main" val="4246180760"/>
                    </a:ext>
                  </a:extLst>
                </a:gridCol>
                <a:gridCol w="329184">
                  <a:extLst>
                    <a:ext uri="{9D8B030D-6E8A-4147-A177-3AD203B41FA5}">
                      <a16:colId xmlns:a16="http://schemas.microsoft.com/office/drawing/2014/main" val="2694984374"/>
                    </a:ext>
                  </a:extLst>
                </a:gridCol>
                <a:gridCol w="329184">
                  <a:extLst>
                    <a:ext uri="{9D8B030D-6E8A-4147-A177-3AD203B41FA5}">
                      <a16:colId xmlns:a16="http://schemas.microsoft.com/office/drawing/2014/main" val="2037477453"/>
                    </a:ext>
                  </a:extLst>
                </a:gridCol>
                <a:gridCol w="329184">
                  <a:extLst>
                    <a:ext uri="{9D8B030D-6E8A-4147-A177-3AD203B41FA5}">
                      <a16:colId xmlns:a16="http://schemas.microsoft.com/office/drawing/2014/main" val="2086197896"/>
                    </a:ext>
                  </a:extLst>
                </a:gridCol>
                <a:gridCol w="329184">
                  <a:extLst>
                    <a:ext uri="{9D8B030D-6E8A-4147-A177-3AD203B41FA5}">
                      <a16:colId xmlns:a16="http://schemas.microsoft.com/office/drawing/2014/main" val="2475578724"/>
                    </a:ext>
                  </a:extLst>
                </a:gridCol>
                <a:gridCol w="329184">
                  <a:extLst>
                    <a:ext uri="{9D8B030D-6E8A-4147-A177-3AD203B41FA5}">
                      <a16:colId xmlns:a16="http://schemas.microsoft.com/office/drawing/2014/main" val="576740192"/>
                    </a:ext>
                  </a:extLst>
                </a:gridCol>
                <a:gridCol w="329184">
                  <a:extLst>
                    <a:ext uri="{9D8B030D-6E8A-4147-A177-3AD203B41FA5}">
                      <a16:colId xmlns:a16="http://schemas.microsoft.com/office/drawing/2014/main" val="1343712896"/>
                    </a:ext>
                  </a:extLst>
                </a:gridCol>
                <a:gridCol w="329184">
                  <a:extLst>
                    <a:ext uri="{9D8B030D-6E8A-4147-A177-3AD203B41FA5}">
                      <a16:colId xmlns:a16="http://schemas.microsoft.com/office/drawing/2014/main" val="3142397107"/>
                    </a:ext>
                  </a:extLst>
                </a:gridCol>
                <a:gridCol w="329184">
                  <a:extLst>
                    <a:ext uri="{9D8B030D-6E8A-4147-A177-3AD203B41FA5}">
                      <a16:colId xmlns:a16="http://schemas.microsoft.com/office/drawing/2014/main" val="4284946312"/>
                    </a:ext>
                  </a:extLst>
                </a:gridCol>
                <a:gridCol w="329184">
                  <a:extLst>
                    <a:ext uri="{9D8B030D-6E8A-4147-A177-3AD203B41FA5}">
                      <a16:colId xmlns:a16="http://schemas.microsoft.com/office/drawing/2014/main" val="373666908"/>
                    </a:ext>
                  </a:extLst>
                </a:gridCol>
                <a:gridCol w="329184">
                  <a:extLst>
                    <a:ext uri="{9D8B030D-6E8A-4147-A177-3AD203B41FA5}">
                      <a16:colId xmlns:a16="http://schemas.microsoft.com/office/drawing/2014/main" val="2202055779"/>
                    </a:ext>
                  </a:extLst>
                </a:gridCol>
                <a:gridCol w="329184">
                  <a:extLst>
                    <a:ext uri="{9D8B030D-6E8A-4147-A177-3AD203B41FA5}">
                      <a16:colId xmlns:a16="http://schemas.microsoft.com/office/drawing/2014/main" val="3854049496"/>
                    </a:ext>
                  </a:extLst>
                </a:gridCol>
                <a:gridCol w="329184">
                  <a:extLst>
                    <a:ext uri="{9D8B030D-6E8A-4147-A177-3AD203B41FA5}">
                      <a16:colId xmlns:a16="http://schemas.microsoft.com/office/drawing/2014/main" val="4248961659"/>
                    </a:ext>
                  </a:extLst>
                </a:gridCol>
                <a:gridCol w="329184">
                  <a:extLst>
                    <a:ext uri="{9D8B030D-6E8A-4147-A177-3AD203B41FA5}">
                      <a16:colId xmlns:a16="http://schemas.microsoft.com/office/drawing/2014/main" val="3775528770"/>
                    </a:ext>
                  </a:extLst>
                </a:gridCol>
                <a:gridCol w="329184">
                  <a:extLst>
                    <a:ext uri="{9D8B030D-6E8A-4147-A177-3AD203B41FA5}">
                      <a16:colId xmlns:a16="http://schemas.microsoft.com/office/drawing/2014/main" val="108701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345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- 2019-02-23 15:13:00 </a:t>
                      </a:r>
                      <a:r>
                        <a:rPr kumimoji="0" lang="de-DE" sz="1000" b="0" i="0" u="none" strike="noStrike" kern="1200" cap="none" spc="0" normalizeH="0" baseline="0" noProof="0">
                          <a:ln>
                            <a:noFill/>
                          </a:ln>
                          <a:solidFill>
                            <a:prstClr val="black"/>
                          </a:solidFill>
                          <a:effectLst/>
                          <a:uLnTx/>
                          <a:uFillTx/>
                          <a:latin typeface="+mn-lt"/>
                          <a:ea typeface="+mn-ea"/>
                          <a:cs typeface="+mn-cs"/>
                        </a:rPr>
                        <a:t> 
 Die Petzen ist längst kein unbekannter Berg mehr in der MTB-Welt – der aktuell längste Flow Country Trail windet sich hier über zehn Kilometer den Berg hinab... #myPlace2Bike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https://external.xx.fbcdn.net/safe_image.php?d=AQAzkW5ngYrdMq_D&amp;w=720&amp;h=720&amp;url=https%3A%2F%2Fwww.bike-holidays.com%2Fmagazin%2Fwp-content%2Fuploads%2F2019%2F02%2FKlopeiner-See_Andreas-Meyer-8.jpg&amp;cfs=1&amp;_nc_hash=AQAHsKpmuwgrl5lx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5833512"/>
                  </a:ext>
                </a:extLst>
              </a:tr>
            </a:tbl>
          </a:graphicData>
        </a:graphic>
      </p:graphicFrame>
      <p:sp>
        <p:nvSpPr>
          <p:cNvPr id="4" name="Text Placeholder 3">
            <a:extLst>
              <a:ext uri="{FF2B5EF4-FFF2-40B4-BE49-F238E27FC236}">
                <a16:creationId xmlns:a16="http://schemas.microsoft.com/office/drawing/2014/main" id="{69B6D03E-1C88-4A70-B8BD-E16526DB1B8E}"/>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867886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BB906-DADC-4911-ADF8-459A40BABA48}"/>
              </a:ext>
            </a:extLst>
          </p:cNvPr>
          <p:cNvSpPr>
            <a:spLocks noGrp="1"/>
          </p:cNvSpPr>
          <p:nvPr>
            <p:ph type="title"/>
          </p:nvPr>
        </p:nvSpPr>
        <p:spPr/>
        <p:txBody>
          <a:bodyPr/>
          <a:lstStyle/>
          <a:p>
            <a:r>
              <a:rPr lang="en-US"/>
              <a:t>Facebook Own Posts Table | Mountain Bike Holidays - 5 of 26</a:t>
            </a:r>
          </a:p>
        </p:txBody>
      </p:sp>
      <p:graphicFrame>
        <p:nvGraphicFramePr>
          <p:cNvPr id="5" name="Table Placeholder 4">
            <a:extLst>
              <a:ext uri="{FF2B5EF4-FFF2-40B4-BE49-F238E27FC236}">
                <a16:creationId xmlns:a16="http://schemas.microsoft.com/office/drawing/2014/main" id="{F80DBD79-D8FD-4A6F-8657-2C683028D45B}"/>
              </a:ext>
            </a:extLst>
          </p:cNvPr>
          <p:cNvGraphicFramePr>
            <a:graphicFrameLocks noGrp="1"/>
          </p:cNvGraphicFramePr>
          <p:nvPr>
            <p:ph type="tbl" sz="quarter" idx="13"/>
            <p:extLst>
              <p:ext uri="{D42A27DB-BD31-4B8C-83A1-F6EECF244321}">
                <p14:modId xmlns:p14="http://schemas.microsoft.com/office/powerpoint/2010/main" val="264234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5561565"/>
                    </a:ext>
                  </a:extLst>
                </a:gridCol>
                <a:gridCol w="905256">
                  <a:extLst>
                    <a:ext uri="{9D8B030D-6E8A-4147-A177-3AD203B41FA5}">
                      <a16:colId xmlns:a16="http://schemas.microsoft.com/office/drawing/2014/main" val="844822307"/>
                    </a:ext>
                  </a:extLst>
                </a:gridCol>
                <a:gridCol w="329184">
                  <a:extLst>
                    <a:ext uri="{9D8B030D-6E8A-4147-A177-3AD203B41FA5}">
                      <a16:colId xmlns:a16="http://schemas.microsoft.com/office/drawing/2014/main" val="1359770283"/>
                    </a:ext>
                  </a:extLst>
                </a:gridCol>
                <a:gridCol w="329184">
                  <a:extLst>
                    <a:ext uri="{9D8B030D-6E8A-4147-A177-3AD203B41FA5}">
                      <a16:colId xmlns:a16="http://schemas.microsoft.com/office/drawing/2014/main" val="2587426002"/>
                    </a:ext>
                  </a:extLst>
                </a:gridCol>
                <a:gridCol w="329184">
                  <a:extLst>
                    <a:ext uri="{9D8B030D-6E8A-4147-A177-3AD203B41FA5}">
                      <a16:colId xmlns:a16="http://schemas.microsoft.com/office/drawing/2014/main" val="1136696295"/>
                    </a:ext>
                  </a:extLst>
                </a:gridCol>
                <a:gridCol w="329184">
                  <a:extLst>
                    <a:ext uri="{9D8B030D-6E8A-4147-A177-3AD203B41FA5}">
                      <a16:colId xmlns:a16="http://schemas.microsoft.com/office/drawing/2014/main" val="138704884"/>
                    </a:ext>
                  </a:extLst>
                </a:gridCol>
                <a:gridCol w="329184">
                  <a:extLst>
                    <a:ext uri="{9D8B030D-6E8A-4147-A177-3AD203B41FA5}">
                      <a16:colId xmlns:a16="http://schemas.microsoft.com/office/drawing/2014/main" val="1219775912"/>
                    </a:ext>
                  </a:extLst>
                </a:gridCol>
                <a:gridCol w="329184">
                  <a:extLst>
                    <a:ext uri="{9D8B030D-6E8A-4147-A177-3AD203B41FA5}">
                      <a16:colId xmlns:a16="http://schemas.microsoft.com/office/drawing/2014/main" val="1325879413"/>
                    </a:ext>
                  </a:extLst>
                </a:gridCol>
                <a:gridCol w="329184">
                  <a:extLst>
                    <a:ext uri="{9D8B030D-6E8A-4147-A177-3AD203B41FA5}">
                      <a16:colId xmlns:a16="http://schemas.microsoft.com/office/drawing/2014/main" val="1309134806"/>
                    </a:ext>
                  </a:extLst>
                </a:gridCol>
                <a:gridCol w="329184">
                  <a:extLst>
                    <a:ext uri="{9D8B030D-6E8A-4147-A177-3AD203B41FA5}">
                      <a16:colId xmlns:a16="http://schemas.microsoft.com/office/drawing/2014/main" val="1766207716"/>
                    </a:ext>
                  </a:extLst>
                </a:gridCol>
                <a:gridCol w="329184">
                  <a:extLst>
                    <a:ext uri="{9D8B030D-6E8A-4147-A177-3AD203B41FA5}">
                      <a16:colId xmlns:a16="http://schemas.microsoft.com/office/drawing/2014/main" val="3474481731"/>
                    </a:ext>
                  </a:extLst>
                </a:gridCol>
                <a:gridCol w="329184">
                  <a:extLst>
                    <a:ext uri="{9D8B030D-6E8A-4147-A177-3AD203B41FA5}">
                      <a16:colId xmlns:a16="http://schemas.microsoft.com/office/drawing/2014/main" val="4009346234"/>
                    </a:ext>
                  </a:extLst>
                </a:gridCol>
                <a:gridCol w="329184">
                  <a:extLst>
                    <a:ext uri="{9D8B030D-6E8A-4147-A177-3AD203B41FA5}">
                      <a16:colId xmlns:a16="http://schemas.microsoft.com/office/drawing/2014/main" val="2238076575"/>
                    </a:ext>
                  </a:extLst>
                </a:gridCol>
                <a:gridCol w="329184">
                  <a:extLst>
                    <a:ext uri="{9D8B030D-6E8A-4147-A177-3AD203B41FA5}">
                      <a16:colId xmlns:a16="http://schemas.microsoft.com/office/drawing/2014/main" val="143820581"/>
                    </a:ext>
                  </a:extLst>
                </a:gridCol>
                <a:gridCol w="329184">
                  <a:extLst>
                    <a:ext uri="{9D8B030D-6E8A-4147-A177-3AD203B41FA5}">
                      <a16:colId xmlns:a16="http://schemas.microsoft.com/office/drawing/2014/main" val="3419510947"/>
                    </a:ext>
                  </a:extLst>
                </a:gridCol>
                <a:gridCol w="329184">
                  <a:extLst>
                    <a:ext uri="{9D8B030D-6E8A-4147-A177-3AD203B41FA5}">
                      <a16:colId xmlns:a16="http://schemas.microsoft.com/office/drawing/2014/main" val="3040671372"/>
                    </a:ext>
                  </a:extLst>
                </a:gridCol>
                <a:gridCol w="329184">
                  <a:extLst>
                    <a:ext uri="{9D8B030D-6E8A-4147-A177-3AD203B41FA5}">
                      <a16:colId xmlns:a16="http://schemas.microsoft.com/office/drawing/2014/main" val="1969908574"/>
                    </a:ext>
                  </a:extLst>
                </a:gridCol>
                <a:gridCol w="329184">
                  <a:extLst>
                    <a:ext uri="{9D8B030D-6E8A-4147-A177-3AD203B41FA5}">
                      <a16:colId xmlns:a16="http://schemas.microsoft.com/office/drawing/2014/main" val="1503069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377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- 2019-02-21 10:04:09 </a:t>
                      </a:r>
                      <a:r>
                        <a:rPr kumimoji="0" lang="en-US" sz="1000" b="0" i="0" u="none" strike="noStrike" kern="1200" cap="none" spc="0" normalizeH="0" baseline="0" noProof="0">
                          <a:ln>
                            <a:noFill/>
                          </a:ln>
                          <a:solidFill>
                            <a:prstClr val="black"/>
                          </a:solidFill>
                          <a:effectLst/>
                          <a:uLnTx/>
                          <a:uFillTx/>
                          <a:latin typeface="+mn-lt"/>
                          <a:ea typeface="+mn-ea"/>
                          <a:cs typeface="+mn-cs"/>
                        </a:rPr>
                        <a:t> 
 *** Hotel der Woche ***
Die Pension Pirkdorfer See liegt direkt am gleichnamigen Badesee nahe der Petzen in der Region Klopeiner See - Südkärnten. 🇦🇹 Der perfekte Ausgangspunkt für Mountainbike Touren durch die Karawanken und bis nach Slowenien. Wenn ihr Lust auf einen der längsten Flow Country Trails Europas, Stollenbiken in einem verlassenen Bergwerk oder auf den Downhill-Trail "Petzen Thriller" habt, seid ihr hier genau richtig! 😎 #myPlace2Bike
➡️ Zur Pension: https://bit.ly/2KbA57J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5624436"/>
                  </a:ext>
                </a:extLst>
              </a:tr>
            </a:tbl>
          </a:graphicData>
        </a:graphic>
      </p:graphicFrame>
      <p:sp>
        <p:nvSpPr>
          <p:cNvPr id="4" name="Text Placeholder 3">
            <a:extLst>
              <a:ext uri="{FF2B5EF4-FFF2-40B4-BE49-F238E27FC236}">
                <a16:creationId xmlns:a16="http://schemas.microsoft.com/office/drawing/2014/main" id="{EB5F362F-65E1-45E7-A3AE-4B2AC8BD0CA5}"/>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743458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1CE02-CE5E-41EA-AD8E-5587C9763455}"/>
              </a:ext>
            </a:extLst>
          </p:cNvPr>
          <p:cNvSpPr>
            <a:spLocks noGrp="1"/>
          </p:cNvSpPr>
          <p:nvPr>
            <p:ph type="title"/>
          </p:nvPr>
        </p:nvSpPr>
        <p:spPr/>
        <p:txBody>
          <a:bodyPr/>
          <a:lstStyle/>
          <a:p>
            <a:r>
              <a:rPr lang="en-US"/>
              <a:t>Facebook Own Posts Table | Mountain Bike Holidays - 6 of 26</a:t>
            </a:r>
          </a:p>
        </p:txBody>
      </p:sp>
      <p:graphicFrame>
        <p:nvGraphicFramePr>
          <p:cNvPr id="5" name="Table Placeholder 4">
            <a:extLst>
              <a:ext uri="{FF2B5EF4-FFF2-40B4-BE49-F238E27FC236}">
                <a16:creationId xmlns:a16="http://schemas.microsoft.com/office/drawing/2014/main" id="{02070B21-FC5D-414A-A5E9-46039E7BE578}"/>
              </a:ext>
            </a:extLst>
          </p:cNvPr>
          <p:cNvGraphicFramePr>
            <a:graphicFrameLocks noGrp="1"/>
          </p:cNvGraphicFramePr>
          <p:nvPr>
            <p:ph type="tbl" sz="quarter" idx="13"/>
            <p:extLst>
              <p:ext uri="{D42A27DB-BD31-4B8C-83A1-F6EECF244321}">
                <p14:modId xmlns:p14="http://schemas.microsoft.com/office/powerpoint/2010/main" val="223870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4185286"/>
                    </a:ext>
                  </a:extLst>
                </a:gridCol>
                <a:gridCol w="905256">
                  <a:extLst>
                    <a:ext uri="{9D8B030D-6E8A-4147-A177-3AD203B41FA5}">
                      <a16:colId xmlns:a16="http://schemas.microsoft.com/office/drawing/2014/main" val="877153164"/>
                    </a:ext>
                  </a:extLst>
                </a:gridCol>
                <a:gridCol w="329184">
                  <a:extLst>
                    <a:ext uri="{9D8B030D-6E8A-4147-A177-3AD203B41FA5}">
                      <a16:colId xmlns:a16="http://schemas.microsoft.com/office/drawing/2014/main" val="1243735737"/>
                    </a:ext>
                  </a:extLst>
                </a:gridCol>
                <a:gridCol w="329184">
                  <a:extLst>
                    <a:ext uri="{9D8B030D-6E8A-4147-A177-3AD203B41FA5}">
                      <a16:colId xmlns:a16="http://schemas.microsoft.com/office/drawing/2014/main" val="4070366264"/>
                    </a:ext>
                  </a:extLst>
                </a:gridCol>
                <a:gridCol w="329184">
                  <a:extLst>
                    <a:ext uri="{9D8B030D-6E8A-4147-A177-3AD203B41FA5}">
                      <a16:colId xmlns:a16="http://schemas.microsoft.com/office/drawing/2014/main" val="2044325717"/>
                    </a:ext>
                  </a:extLst>
                </a:gridCol>
                <a:gridCol w="329184">
                  <a:extLst>
                    <a:ext uri="{9D8B030D-6E8A-4147-A177-3AD203B41FA5}">
                      <a16:colId xmlns:a16="http://schemas.microsoft.com/office/drawing/2014/main" val="3507069159"/>
                    </a:ext>
                  </a:extLst>
                </a:gridCol>
                <a:gridCol w="329184">
                  <a:extLst>
                    <a:ext uri="{9D8B030D-6E8A-4147-A177-3AD203B41FA5}">
                      <a16:colId xmlns:a16="http://schemas.microsoft.com/office/drawing/2014/main" val="2022996327"/>
                    </a:ext>
                  </a:extLst>
                </a:gridCol>
                <a:gridCol w="329184">
                  <a:extLst>
                    <a:ext uri="{9D8B030D-6E8A-4147-A177-3AD203B41FA5}">
                      <a16:colId xmlns:a16="http://schemas.microsoft.com/office/drawing/2014/main" val="3429008833"/>
                    </a:ext>
                  </a:extLst>
                </a:gridCol>
                <a:gridCol w="329184">
                  <a:extLst>
                    <a:ext uri="{9D8B030D-6E8A-4147-A177-3AD203B41FA5}">
                      <a16:colId xmlns:a16="http://schemas.microsoft.com/office/drawing/2014/main" val="2854066671"/>
                    </a:ext>
                  </a:extLst>
                </a:gridCol>
                <a:gridCol w="329184">
                  <a:extLst>
                    <a:ext uri="{9D8B030D-6E8A-4147-A177-3AD203B41FA5}">
                      <a16:colId xmlns:a16="http://schemas.microsoft.com/office/drawing/2014/main" val="826363131"/>
                    </a:ext>
                  </a:extLst>
                </a:gridCol>
                <a:gridCol w="329184">
                  <a:extLst>
                    <a:ext uri="{9D8B030D-6E8A-4147-A177-3AD203B41FA5}">
                      <a16:colId xmlns:a16="http://schemas.microsoft.com/office/drawing/2014/main" val="1696871527"/>
                    </a:ext>
                  </a:extLst>
                </a:gridCol>
                <a:gridCol w="329184">
                  <a:extLst>
                    <a:ext uri="{9D8B030D-6E8A-4147-A177-3AD203B41FA5}">
                      <a16:colId xmlns:a16="http://schemas.microsoft.com/office/drawing/2014/main" val="1175550300"/>
                    </a:ext>
                  </a:extLst>
                </a:gridCol>
                <a:gridCol w="329184">
                  <a:extLst>
                    <a:ext uri="{9D8B030D-6E8A-4147-A177-3AD203B41FA5}">
                      <a16:colId xmlns:a16="http://schemas.microsoft.com/office/drawing/2014/main" val="4219007889"/>
                    </a:ext>
                  </a:extLst>
                </a:gridCol>
                <a:gridCol w="329184">
                  <a:extLst>
                    <a:ext uri="{9D8B030D-6E8A-4147-A177-3AD203B41FA5}">
                      <a16:colId xmlns:a16="http://schemas.microsoft.com/office/drawing/2014/main" val="597673379"/>
                    </a:ext>
                  </a:extLst>
                </a:gridCol>
                <a:gridCol w="329184">
                  <a:extLst>
                    <a:ext uri="{9D8B030D-6E8A-4147-A177-3AD203B41FA5}">
                      <a16:colId xmlns:a16="http://schemas.microsoft.com/office/drawing/2014/main" val="3722238955"/>
                    </a:ext>
                  </a:extLst>
                </a:gridCol>
                <a:gridCol w="329184">
                  <a:extLst>
                    <a:ext uri="{9D8B030D-6E8A-4147-A177-3AD203B41FA5}">
                      <a16:colId xmlns:a16="http://schemas.microsoft.com/office/drawing/2014/main" val="3503208257"/>
                    </a:ext>
                  </a:extLst>
                </a:gridCol>
                <a:gridCol w="329184">
                  <a:extLst>
                    <a:ext uri="{9D8B030D-6E8A-4147-A177-3AD203B41FA5}">
                      <a16:colId xmlns:a16="http://schemas.microsoft.com/office/drawing/2014/main" val="543415862"/>
                    </a:ext>
                  </a:extLst>
                </a:gridCol>
                <a:gridCol w="329184">
                  <a:extLst>
                    <a:ext uri="{9D8B030D-6E8A-4147-A177-3AD203B41FA5}">
                      <a16:colId xmlns:a16="http://schemas.microsoft.com/office/drawing/2014/main" val="3334958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462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- 2019-02-18 18:10:00 </a:t>
                      </a:r>
                      <a:r>
                        <a:rPr kumimoji="0" lang="de-DE" sz="1000" b="0" i="0" u="none" strike="noStrike" kern="1200" cap="none" spc="0" normalizeH="0" baseline="0" noProof="0">
                          <a:ln>
                            <a:noFill/>
                          </a:ln>
                          <a:solidFill>
                            <a:prstClr val="black"/>
                          </a:solidFill>
                          <a:effectLst/>
                          <a:uLnTx/>
                          <a:uFillTx/>
                          <a:latin typeface="+mn-lt"/>
                          <a:ea typeface="+mn-ea"/>
                          <a:cs typeface="+mn-cs"/>
                        </a:rPr>
                        <a:t> 
 *** Klopeiner See - Südkärnten ***
Die Petzen ist längst kein unbekannter Berg mehr in der MTB-Welt - der aktuell längste Flow Country Trail windet sich hier über zehn Kilometer den Berg hinab. Das wesentlich anspruchsvollere Geschwisterchen ist der Thriller - ein Naturtrail, der sich über 1.000 Höhenmeter ins Tal schlängelt. Der Untergrund ist aber naturbelassen, das Gelände wenig modifiziert. 👌🚴🏼 #myPlace2Bike
Das komplette Video gibt’s hier: https://bit.ly/2IkDRvU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https://scontent.xx.fbcdn.net/v/t15.5256-10/s720x720/52439691_322488241708878_3793267626373808128_n.jpg?_nc_cat=111&amp;_nc_ht=scontent.xx&amp;oh=7acdd110d7d55839bc0c6e006c3c8af4&amp;oe=5D214B5F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7679480"/>
                  </a:ext>
                </a:extLst>
              </a:tr>
            </a:tbl>
          </a:graphicData>
        </a:graphic>
      </p:graphicFrame>
      <p:sp>
        <p:nvSpPr>
          <p:cNvPr id="4" name="Text Placeholder 3">
            <a:extLst>
              <a:ext uri="{FF2B5EF4-FFF2-40B4-BE49-F238E27FC236}">
                <a16:creationId xmlns:a16="http://schemas.microsoft.com/office/drawing/2014/main" id="{899BF685-509F-4293-99B8-EEF887F2E3C9}"/>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746637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5A773-6E28-48B3-94B8-E7A5DF42B253}"/>
              </a:ext>
            </a:extLst>
          </p:cNvPr>
          <p:cNvSpPr>
            <a:spLocks noGrp="1"/>
          </p:cNvSpPr>
          <p:nvPr>
            <p:ph type="title"/>
          </p:nvPr>
        </p:nvSpPr>
        <p:spPr/>
        <p:txBody>
          <a:bodyPr/>
          <a:lstStyle/>
          <a:p>
            <a:r>
              <a:rPr lang="en-US"/>
              <a:t>Facebook Own Posts Table | Mountain Bike Holidays - 7 of 26</a:t>
            </a:r>
          </a:p>
        </p:txBody>
      </p:sp>
      <p:graphicFrame>
        <p:nvGraphicFramePr>
          <p:cNvPr id="5" name="Table Placeholder 4">
            <a:extLst>
              <a:ext uri="{FF2B5EF4-FFF2-40B4-BE49-F238E27FC236}">
                <a16:creationId xmlns:a16="http://schemas.microsoft.com/office/drawing/2014/main" id="{A1C8E52F-984A-4A69-9A28-F822CF53AECA}"/>
              </a:ext>
            </a:extLst>
          </p:cNvPr>
          <p:cNvGraphicFramePr>
            <a:graphicFrameLocks noGrp="1"/>
          </p:cNvGraphicFramePr>
          <p:nvPr>
            <p:ph type="tbl" sz="quarter" idx="13"/>
            <p:extLst>
              <p:ext uri="{D42A27DB-BD31-4B8C-83A1-F6EECF244321}">
                <p14:modId xmlns:p14="http://schemas.microsoft.com/office/powerpoint/2010/main" val="297407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4891967"/>
                    </a:ext>
                  </a:extLst>
                </a:gridCol>
                <a:gridCol w="905256">
                  <a:extLst>
                    <a:ext uri="{9D8B030D-6E8A-4147-A177-3AD203B41FA5}">
                      <a16:colId xmlns:a16="http://schemas.microsoft.com/office/drawing/2014/main" val="4077763805"/>
                    </a:ext>
                  </a:extLst>
                </a:gridCol>
                <a:gridCol w="329184">
                  <a:extLst>
                    <a:ext uri="{9D8B030D-6E8A-4147-A177-3AD203B41FA5}">
                      <a16:colId xmlns:a16="http://schemas.microsoft.com/office/drawing/2014/main" val="805919991"/>
                    </a:ext>
                  </a:extLst>
                </a:gridCol>
                <a:gridCol w="329184">
                  <a:extLst>
                    <a:ext uri="{9D8B030D-6E8A-4147-A177-3AD203B41FA5}">
                      <a16:colId xmlns:a16="http://schemas.microsoft.com/office/drawing/2014/main" val="990823977"/>
                    </a:ext>
                  </a:extLst>
                </a:gridCol>
                <a:gridCol w="329184">
                  <a:extLst>
                    <a:ext uri="{9D8B030D-6E8A-4147-A177-3AD203B41FA5}">
                      <a16:colId xmlns:a16="http://schemas.microsoft.com/office/drawing/2014/main" val="1118722984"/>
                    </a:ext>
                  </a:extLst>
                </a:gridCol>
                <a:gridCol w="329184">
                  <a:extLst>
                    <a:ext uri="{9D8B030D-6E8A-4147-A177-3AD203B41FA5}">
                      <a16:colId xmlns:a16="http://schemas.microsoft.com/office/drawing/2014/main" val="2455062914"/>
                    </a:ext>
                  </a:extLst>
                </a:gridCol>
                <a:gridCol w="329184">
                  <a:extLst>
                    <a:ext uri="{9D8B030D-6E8A-4147-A177-3AD203B41FA5}">
                      <a16:colId xmlns:a16="http://schemas.microsoft.com/office/drawing/2014/main" val="3289444111"/>
                    </a:ext>
                  </a:extLst>
                </a:gridCol>
                <a:gridCol w="329184">
                  <a:extLst>
                    <a:ext uri="{9D8B030D-6E8A-4147-A177-3AD203B41FA5}">
                      <a16:colId xmlns:a16="http://schemas.microsoft.com/office/drawing/2014/main" val="3138661671"/>
                    </a:ext>
                  </a:extLst>
                </a:gridCol>
                <a:gridCol w="329184">
                  <a:extLst>
                    <a:ext uri="{9D8B030D-6E8A-4147-A177-3AD203B41FA5}">
                      <a16:colId xmlns:a16="http://schemas.microsoft.com/office/drawing/2014/main" val="858399768"/>
                    </a:ext>
                  </a:extLst>
                </a:gridCol>
                <a:gridCol w="329184">
                  <a:extLst>
                    <a:ext uri="{9D8B030D-6E8A-4147-A177-3AD203B41FA5}">
                      <a16:colId xmlns:a16="http://schemas.microsoft.com/office/drawing/2014/main" val="2063672847"/>
                    </a:ext>
                  </a:extLst>
                </a:gridCol>
                <a:gridCol w="329184">
                  <a:extLst>
                    <a:ext uri="{9D8B030D-6E8A-4147-A177-3AD203B41FA5}">
                      <a16:colId xmlns:a16="http://schemas.microsoft.com/office/drawing/2014/main" val="2042915997"/>
                    </a:ext>
                  </a:extLst>
                </a:gridCol>
                <a:gridCol w="329184">
                  <a:extLst>
                    <a:ext uri="{9D8B030D-6E8A-4147-A177-3AD203B41FA5}">
                      <a16:colId xmlns:a16="http://schemas.microsoft.com/office/drawing/2014/main" val="324032941"/>
                    </a:ext>
                  </a:extLst>
                </a:gridCol>
                <a:gridCol w="329184">
                  <a:extLst>
                    <a:ext uri="{9D8B030D-6E8A-4147-A177-3AD203B41FA5}">
                      <a16:colId xmlns:a16="http://schemas.microsoft.com/office/drawing/2014/main" val="1009911028"/>
                    </a:ext>
                  </a:extLst>
                </a:gridCol>
                <a:gridCol w="329184">
                  <a:extLst>
                    <a:ext uri="{9D8B030D-6E8A-4147-A177-3AD203B41FA5}">
                      <a16:colId xmlns:a16="http://schemas.microsoft.com/office/drawing/2014/main" val="1757350560"/>
                    </a:ext>
                  </a:extLst>
                </a:gridCol>
                <a:gridCol w="329184">
                  <a:extLst>
                    <a:ext uri="{9D8B030D-6E8A-4147-A177-3AD203B41FA5}">
                      <a16:colId xmlns:a16="http://schemas.microsoft.com/office/drawing/2014/main" val="3763483212"/>
                    </a:ext>
                  </a:extLst>
                </a:gridCol>
                <a:gridCol w="329184">
                  <a:extLst>
                    <a:ext uri="{9D8B030D-6E8A-4147-A177-3AD203B41FA5}">
                      <a16:colId xmlns:a16="http://schemas.microsoft.com/office/drawing/2014/main" val="1591148870"/>
                    </a:ext>
                  </a:extLst>
                </a:gridCol>
                <a:gridCol w="329184">
                  <a:extLst>
                    <a:ext uri="{9D8B030D-6E8A-4147-A177-3AD203B41FA5}">
                      <a16:colId xmlns:a16="http://schemas.microsoft.com/office/drawing/2014/main" val="769717800"/>
                    </a:ext>
                  </a:extLst>
                </a:gridCol>
                <a:gridCol w="329184">
                  <a:extLst>
                    <a:ext uri="{9D8B030D-6E8A-4147-A177-3AD203B41FA5}">
                      <a16:colId xmlns:a16="http://schemas.microsoft.com/office/drawing/2014/main" val="1224008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61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- 2019-02-18 10:47:39 </a:t>
                      </a:r>
                      <a:r>
                        <a:rPr kumimoji="0" lang="en-US" sz="1000" b="0" i="0" u="none" strike="noStrike" kern="1200" cap="none" spc="0" normalizeH="0" baseline="0" noProof="0">
                          <a:ln>
                            <a:noFill/>
                          </a:ln>
                          <a:solidFill>
                            <a:prstClr val="black"/>
                          </a:solidFill>
                          <a:effectLst/>
                          <a:uLnTx/>
                          <a:uFillTx/>
                          <a:latin typeface="+mn-lt"/>
                          <a:ea typeface="+mn-ea"/>
                          <a:cs typeface="+mn-cs"/>
                        </a:rPr>
                        <a:t> 
 *** Unsere Region der Woche ***
Direkt an der Grenze zu Slowenien erwartet euch ein weitläufiges Bike-Paradies. Vor allem als Enduro- und Freeride-Anhänger kommt man in der Region Klopeiner See - Südkärnten voll auf seine Kosten. 🚴‍♂️ #myPlace2Bike
➡️ Zur Region: https://bit.ly/2JYFxva
📸 (c) WOM Medien - Andreas Meyer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https://scontent.xx.fbcdn.net/v/t1.0-9/s720x720/52253303_10156198122641395_1467853928660992000_o.jpg?_nc_cat=105&amp;_nc_ht=scontent.xx&amp;oh=ade72abdaf87baa853b9b59c46e3ff4f&amp;oe=5D244C79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6389704"/>
                  </a:ext>
                </a:extLst>
              </a:tr>
            </a:tbl>
          </a:graphicData>
        </a:graphic>
      </p:graphicFrame>
      <p:sp>
        <p:nvSpPr>
          <p:cNvPr id="4" name="Text Placeholder 3">
            <a:extLst>
              <a:ext uri="{FF2B5EF4-FFF2-40B4-BE49-F238E27FC236}">
                <a16:creationId xmlns:a16="http://schemas.microsoft.com/office/drawing/2014/main" id="{57C5F5B2-DD23-4EC2-A1C9-99EED027E1E4}"/>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4134426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C2F6E-EDCB-429A-AEDE-889A265F3A33}"/>
              </a:ext>
            </a:extLst>
          </p:cNvPr>
          <p:cNvSpPr>
            <a:spLocks noGrp="1"/>
          </p:cNvSpPr>
          <p:nvPr>
            <p:ph type="title"/>
          </p:nvPr>
        </p:nvSpPr>
        <p:spPr/>
        <p:txBody>
          <a:bodyPr/>
          <a:lstStyle/>
          <a:p>
            <a:r>
              <a:rPr lang="en-US"/>
              <a:t>Facebook Own Posts Table | Mountain Bike Holidays - 8 of 26</a:t>
            </a:r>
          </a:p>
        </p:txBody>
      </p:sp>
      <p:graphicFrame>
        <p:nvGraphicFramePr>
          <p:cNvPr id="5" name="Table Placeholder 4">
            <a:extLst>
              <a:ext uri="{FF2B5EF4-FFF2-40B4-BE49-F238E27FC236}">
                <a16:creationId xmlns:a16="http://schemas.microsoft.com/office/drawing/2014/main" id="{3FAB5E5F-81D4-4B5E-9A5B-5831911501D9}"/>
              </a:ext>
            </a:extLst>
          </p:cNvPr>
          <p:cNvGraphicFramePr>
            <a:graphicFrameLocks noGrp="1"/>
          </p:cNvGraphicFramePr>
          <p:nvPr>
            <p:ph type="tbl" sz="quarter" idx="13"/>
            <p:extLst>
              <p:ext uri="{D42A27DB-BD31-4B8C-83A1-F6EECF244321}">
                <p14:modId xmlns:p14="http://schemas.microsoft.com/office/powerpoint/2010/main" val="414200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6222813"/>
                    </a:ext>
                  </a:extLst>
                </a:gridCol>
                <a:gridCol w="905256">
                  <a:extLst>
                    <a:ext uri="{9D8B030D-6E8A-4147-A177-3AD203B41FA5}">
                      <a16:colId xmlns:a16="http://schemas.microsoft.com/office/drawing/2014/main" val="2988134281"/>
                    </a:ext>
                  </a:extLst>
                </a:gridCol>
                <a:gridCol w="329184">
                  <a:extLst>
                    <a:ext uri="{9D8B030D-6E8A-4147-A177-3AD203B41FA5}">
                      <a16:colId xmlns:a16="http://schemas.microsoft.com/office/drawing/2014/main" val="3561549676"/>
                    </a:ext>
                  </a:extLst>
                </a:gridCol>
                <a:gridCol w="329184">
                  <a:extLst>
                    <a:ext uri="{9D8B030D-6E8A-4147-A177-3AD203B41FA5}">
                      <a16:colId xmlns:a16="http://schemas.microsoft.com/office/drawing/2014/main" val="3456565"/>
                    </a:ext>
                  </a:extLst>
                </a:gridCol>
                <a:gridCol w="329184">
                  <a:extLst>
                    <a:ext uri="{9D8B030D-6E8A-4147-A177-3AD203B41FA5}">
                      <a16:colId xmlns:a16="http://schemas.microsoft.com/office/drawing/2014/main" val="4210077116"/>
                    </a:ext>
                  </a:extLst>
                </a:gridCol>
                <a:gridCol w="329184">
                  <a:extLst>
                    <a:ext uri="{9D8B030D-6E8A-4147-A177-3AD203B41FA5}">
                      <a16:colId xmlns:a16="http://schemas.microsoft.com/office/drawing/2014/main" val="1720702786"/>
                    </a:ext>
                  </a:extLst>
                </a:gridCol>
                <a:gridCol w="329184">
                  <a:extLst>
                    <a:ext uri="{9D8B030D-6E8A-4147-A177-3AD203B41FA5}">
                      <a16:colId xmlns:a16="http://schemas.microsoft.com/office/drawing/2014/main" val="2189901722"/>
                    </a:ext>
                  </a:extLst>
                </a:gridCol>
                <a:gridCol w="329184">
                  <a:extLst>
                    <a:ext uri="{9D8B030D-6E8A-4147-A177-3AD203B41FA5}">
                      <a16:colId xmlns:a16="http://schemas.microsoft.com/office/drawing/2014/main" val="4169581418"/>
                    </a:ext>
                  </a:extLst>
                </a:gridCol>
                <a:gridCol w="329184">
                  <a:extLst>
                    <a:ext uri="{9D8B030D-6E8A-4147-A177-3AD203B41FA5}">
                      <a16:colId xmlns:a16="http://schemas.microsoft.com/office/drawing/2014/main" val="574293143"/>
                    </a:ext>
                  </a:extLst>
                </a:gridCol>
                <a:gridCol w="329184">
                  <a:extLst>
                    <a:ext uri="{9D8B030D-6E8A-4147-A177-3AD203B41FA5}">
                      <a16:colId xmlns:a16="http://schemas.microsoft.com/office/drawing/2014/main" val="4098016184"/>
                    </a:ext>
                  </a:extLst>
                </a:gridCol>
                <a:gridCol w="329184">
                  <a:extLst>
                    <a:ext uri="{9D8B030D-6E8A-4147-A177-3AD203B41FA5}">
                      <a16:colId xmlns:a16="http://schemas.microsoft.com/office/drawing/2014/main" val="3085674519"/>
                    </a:ext>
                  </a:extLst>
                </a:gridCol>
                <a:gridCol w="329184">
                  <a:extLst>
                    <a:ext uri="{9D8B030D-6E8A-4147-A177-3AD203B41FA5}">
                      <a16:colId xmlns:a16="http://schemas.microsoft.com/office/drawing/2014/main" val="1149940107"/>
                    </a:ext>
                  </a:extLst>
                </a:gridCol>
                <a:gridCol w="329184">
                  <a:extLst>
                    <a:ext uri="{9D8B030D-6E8A-4147-A177-3AD203B41FA5}">
                      <a16:colId xmlns:a16="http://schemas.microsoft.com/office/drawing/2014/main" val="2085759600"/>
                    </a:ext>
                  </a:extLst>
                </a:gridCol>
                <a:gridCol w="329184">
                  <a:extLst>
                    <a:ext uri="{9D8B030D-6E8A-4147-A177-3AD203B41FA5}">
                      <a16:colId xmlns:a16="http://schemas.microsoft.com/office/drawing/2014/main" val="95581356"/>
                    </a:ext>
                  </a:extLst>
                </a:gridCol>
                <a:gridCol w="329184">
                  <a:extLst>
                    <a:ext uri="{9D8B030D-6E8A-4147-A177-3AD203B41FA5}">
                      <a16:colId xmlns:a16="http://schemas.microsoft.com/office/drawing/2014/main" val="1891062559"/>
                    </a:ext>
                  </a:extLst>
                </a:gridCol>
                <a:gridCol w="329184">
                  <a:extLst>
                    <a:ext uri="{9D8B030D-6E8A-4147-A177-3AD203B41FA5}">
                      <a16:colId xmlns:a16="http://schemas.microsoft.com/office/drawing/2014/main" val="1409141311"/>
                    </a:ext>
                  </a:extLst>
                </a:gridCol>
                <a:gridCol w="329184">
                  <a:extLst>
                    <a:ext uri="{9D8B030D-6E8A-4147-A177-3AD203B41FA5}">
                      <a16:colId xmlns:a16="http://schemas.microsoft.com/office/drawing/2014/main" val="3975574714"/>
                    </a:ext>
                  </a:extLst>
                </a:gridCol>
                <a:gridCol w="329184">
                  <a:extLst>
                    <a:ext uri="{9D8B030D-6E8A-4147-A177-3AD203B41FA5}">
                      <a16:colId xmlns:a16="http://schemas.microsoft.com/office/drawing/2014/main" val="3226936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980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- 2019-02-17 12:40:00 </a:t>
                      </a:r>
                      <a:r>
                        <a:rPr kumimoji="0" lang="en-US" sz="1000" b="0" i="0" u="none" strike="noStrike" kern="1200" cap="none" spc="0" normalizeH="0" baseline="0" noProof="0">
                          <a:ln>
                            <a:noFill/>
                          </a:ln>
                          <a:solidFill>
                            <a:prstClr val="black"/>
                          </a:solidFill>
                          <a:effectLst/>
                          <a:uLnTx/>
                          <a:uFillTx/>
                          <a:latin typeface="+mn-lt"/>
                          <a:ea typeface="+mn-ea"/>
                          <a:cs typeface="+mn-cs"/>
                        </a:rPr>
                        <a:t> 
 Über Almen und Salzbergwerke: Mountainbiken im Salzkammergut. ⛰ #myPlace2Bike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https://external.xx.fbcdn.net/safe_image.php?d=AQDxXgbDeLi02E1d&amp;w=720&amp;h=720&amp;url=https%3A%2F%2Fwww.bike-holidays.com%2Fmagazin%2Fwp-content%2Fuploads%2F2019%2F02%2FSalzkammergut_Stefan-Schopf-1.jpg&amp;cfs=1&amp;_nc_hash=AQAr45l34QWYo7_n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6599342"/>
                  </a:ext>
                </a:extLst>
              </a:tr>
            </a:tbl>
          </a:graphicData>
        </a:graphic>
      </p:graphicFrame>
      <p:sp>
        <p:nvSpPr>
          <p:cNvPr id="4" name="Text Placeholder 3">
            <a:extLst>
              <a:ext uri="{FF2B5EF4-FFF2-40B4-BE49-F238E27FC236}">
                <a16:creationId xmlns:a16="http://schemas.microsoft.com/office/drawing/2014/main" id="{AA62A38D-8B5C-42BA-A948-93292E99B9F4}"/>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508680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02572-D48D-4257-86EE-A255A6452620}"/>
              </a:ext>
            </a:extLst>
          </p:cNvPr>
          <p:cNvSpPr>
            <a:spLocks noGrp="1"/>
          </p:cNvSpPr>
          <p:nvPr>
            <p:ph type="title"/>
          </p:nvPr>
        </p:nvSpPr>
        <p:spPr/>
        <p:txBody>
          <a:bodyPr/>
          <a:lstStyle/>
          <a:p>
            <a:r>
              <a:rPr lang="en-US"/>
              <a:t>Facebook Own Posts Table | Mountain Bike Holidays - 9 of 26</a:t>
            </a:r>
          </a:p>
        </p:txBody>
      </p:sp>
      <p:graphicFrame>
        <p:nvGraphicFramePr>
          <p:cNvPr id="5" name="Table Placeholder 4">
            <a:extLst>
              <a:ext uri="{FF2B5EF4-FFF2-40B4-BE49-F238E27FC236}">
                <a16:creationId xmlns:a16="http://schemas.microsoft.com/office/drawing/2014/main" id="{FB547EB3-6B92-48B0-A608-E70F040E3842}"/>
              </a:ext>
            </a:extLst>
          </p:cNvPr>
          <p:cNvGraphicFramePr>
            <a:graphicFrameLocks noGrp="1"/>
          </p:cNvGraphicFramePr>
          <p:nvPr>
            <p:ph type="tbl" sz="quarter" idx="13"/>
            <p:extLst>
              <p:ext uri="{D42A27DB-BD31-4B8C-83A1-F6EECF244321}">
                <p14:modId xmlns:p14="http://schemas.microsoft.com/office/powerpoint/2010/main" val="1917593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12865369"/>
                    </a:ext>
                  </a:extLst>
                </a:gridCol>
                <a:gridCol w="905256">
                  <a:extLst>
                    <a:ext uri="{9D8B030D-6E8A-4147-A177-3AD203B41FA5}">
                      <a16:colId xmlns:a16="http://schemas.microsoft.com/office/drawing/2014/main" val="74664840"/>
                    </a:ext>
                  </a:extLst>
                </a:gridCol>
                <a:gridCol w="329184">
                  <a:extLst>
                    <a:ext uri="{9D8B030D-6E8A-4147-A177-3AD203B41FA5}">
                      <a16:colId xmlns:a16="http://schemas.microsoft.com/office/drawing/2014/main" val="2945601491"/>
                    </a:ext>
                  </a:extLst>
                </a:gridCol>
                <a:gridCol w="329184">
                  <a:extLst>
                    <a:ext uri="{9D8B030D-6E8A-4147-A177-3AD203B41FA5}">
                      <a16:colId xmlns:a16="http://schemas.microsoft.com/office/drawing/2014/main" val="1834668944"/>
                    </a:ext>
                  </a:extLst>
                </a:gridCol>
                <a:gridCol w="329184">
                  <a:extLst>
                    <a:ext uri="{9D8B030D-6E8A-4147-A177-3AD203B41FA5}">
                      <a16:colId xmlns:a16="http://schemas.microsoft.com/office/drawing/2014/main" val="810835642"/>
                    </a:ext>
                  </a:extLst>
                </a:gridCol>
                <a:gridCol w="329184">
                  <a:extLst>
                    <a:ext uri="{9D8B030D-6E8A-4147-A177-3AD203B41FA5}">
                      <a16:colId xmlns:a16="http://schemas.microsoft.com/office/drawing/2014/main" val="3472639215"/>
                    </a:ext>
                  </a:extLst>
                </a:gridCol>
                <a:gridCol w="329184">
                  <a:extLst>
                    <a:ext uri="{9D8B030D-6E8A-4147-A177-3AD203B41FA5}">
                      <a16:colId xmlns:a16="http://schemas.microsoft.com/office/drawing/2014/main" val="3627876895"/>
                    </a:ext>
                  </a:extLst>
                </a:gridCol>
                <a:gridCol w="329184">
                  <a:extLst>
                    <a:ext uri="{9D8B030D-6E8A-4147-A177-3AD203B41FA5}">
                      <a16:colId xmlns:a16="http://schemas.microsoft.com/office/drawing/2014/main" val="342696604"/>
                    </a:ext>
                  </a:extLst>
                </a:gridCol>
                <a:gridCol w="329184">
                  <a:extLst>
                    <a:ext uri="{9D8B030D-6E8A-4147-A177-3AD203B41FA5}">
                      <a16:colId xmlns:a16="http://schemas.microsoft.com/office/drawing/2014/main" val="71403653"/>
                    </a:ext>
                  </a:extLst>
                </a:gridCol>
                <a:gridCol w="329184">
                  <a:extLst>
                    <a:ext uri="{9D8B030D-6E8A-4147-A177-3AD203B41FA5}">
                      <a16:colId xmlns:a16="http://schemas.microsoft.com/office/drawing/2014/main" val="4291001105"/>
                    </a:ext>
                  </a:extLst>
                </a:gridCol>
                <a:gridCol w="329184">
                  <a:extLst>
                    <a:ext uri="{9D8B030D-6E8A-4147-A177-3AD203B41FA5}">
                      <a16:colId xmlns:a16="http://schemas.microsoft.com/office/drawing/2014/main" val="2827941391"/>
                    </a:ext>
                  </a:extLst>
                </a:gridCol>
                <a:gridCol w="329184">
                  <a:extLst>
                    <a:ext uri="{9D8B030D-6E8A-4147-A177-3AD203B41FA5}">
                      <a16:colId xmlns:a16="http://schemas.microsoft.com/office/drawing/2014/main" val="323433151"/>
                    </a:ext>
                  </a:extLst>
                </a:gridCol>
                <a:gridCol w="329184">
                  <a:extLst>
                    <a:ext uri="{9D8B030D-6E8A-4147-A177-3AD203B41FA5}">
                      <a16:colId xmlns:a16="http://schemas.microsoft.com/office/drawing/2014/main" val="4008396019"/>
                    </a:ext>
                  </a:extLst>
                </a:gridCol>
                <a:gridCol w="329184">
                  <a:extLst>
                    <a:ext uri="{9D8B030D-6E8A-4147-A177-3AD203B41FA5}">
                      <a16:colId xmlns:a16="http://schemas.microsoft.com/office/drawing/2014/main" val="4166992484"/>
                    </a:ext>
                  </a:extLst>
                </a:gridCol>
                <a:gridCol w="329184">
                  <a:extLst>
                    <a:ext uri="{9D8B030D-6E8A-4147-A177-3AD203B41FA5}">
                      <a16:colId xmlns:a16="http://schemas.microsoft.com/office/drawing/2014/main" val="2047347116"/>
                    </a:ext>
                  </a:extLst>
                </a:gridCol>
                <a:gridCol w="329184">
                  <a:extLst>
                    <a:ext uri="{9D8B030D-6E8A-4147-A177-3AD203B41FA5}">
                      <a16:colId xmlns:a16="http://schemas.microsoft.com/office/drawing/2014/main" val="1894852397"/>
                    </a:ext>
                  </a:extLst>
                </a:gridCol>
                <a:gridCol w="329184">
                  <a:extLst>
                    <a:ext uri="{9D8B030D-6E8A-4147-A177-3AD203B41FA5}">
                      <a16:colId xmlns:a16="http://schemas.microsoft.com/office/drawing/2014/main" val="3563347992"/>
                    </a:ext>
                  </a:extLst>
                </a:gridCol>
                <a:gridCol w="329184">
                  <a:extLst>
                    <a:ext uri="{9D8B030D-6E8A-4147-A177-3AD203B41FA5}">
                      <a16:colId xmlns:a16="http://schemas.microsoft.com/office/drawing/2014/main" val="294142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024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- 2019-02-16 12:42:01 </a:t>
                      </a:r>
                      <a:r>
                        <a:rPr kumimoji="0" lang="de-DE" sz="1000" b="0" i="0" u="none" strike="noStrike" kern="1200" cap="none" spc="0" normalizeH="0" baseline="0" noProof="0">
                          <a:ln>
                            <a:noFill/>
                          </a:ln>
                          <a:solidFill>
                            <a:prstClr val="black"/>
                          </a:solidFill>
                          <a:effectLst/>
                          <a:uLnTx/>
                          <a:uFillTx/>
                          <a:latin typeface="+mn-lt"/>
                          <a:ea typeface="+mn-ea"/>
                          <a:cs typeface="+mn-cs"/>
                        </a:rPr>
                        <a:t> 
 Das traditionsreiche Hotel Adler im Bregenzerwald wird seit 1665 liebevoll von Familie Simma geführt. Neben Tradition wird aber auch auf Modernes gesetzt. Deshalb gibt es ab Sommer 2019 so einiges an Neuheiten im Hotel zu entdecken. #myPlace2Bike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https://external.xx.fbcdn.net/safe_image.php?d=AQAvwDzLX15jC9-w&amp;w=720&amp;h=720&amp;url=https%3A%2F%2Fwww.bike-holidays.com%2Fmagazin%2Fwp-content%2Fuploads%2F2019%2F02%2FHotel-Adler-Au_Aussenrender1.jpg&amp;cfs=1&amp;_nc_hash=AQAISyoWLYadN4lO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1902661"/>
                  </a:ext>
                </a:extLst>
              </a:tr>
            </a:tbl>
          </a:graphicData>
        </a:graphic>
      </p:graphicFrame>
      <p:sp>
        <p:nvSpPr>
          <p:cNvPr id="4" name="Text Placeholder 3">
            <a:extLst>
              <a:ext uri="{FF2B5EF4-FFF2-40B4-BE49-F238E27FC236}">
                <a16:creationId xmlns:a16="http://schemas.microsoft.com/office/drawing/2014/main" id="{2BA2B229-0F87-45DF-8219-FAC1E427B67D}"/>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953871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8812D-A47E-4AEC-B28E-C6F2B0FDBCD2}"/>
              </a:ext>
            </a:extLst>
          </p:cNvPr>
          <p:cNvSpPr>
            <a:spLocks noGrp="1"/>
          </p:cNvSpPr>
          <p:nvPr>
            <p:ph type="title"/>
          </p:nvPr>
        </p:nvSpPr>
        <p:spPr/>
        <p:txBody>
          <a:bodyPr/>
          <a:lstStyle/>
          <a:p>
            <a:r>
              <a:rPr lang="en-US"/>
              <a:t>Facebook Own Posts Table | Mountain Bike Holidays - 10 of 26</a:t>
            </a:r>
          </a:p>
        </p:txBody>
      </p:sp>
      <p:graphicFrame>
        <p:nvGraphicFramePr>
          <p:cNvPr id="5" name="Table Placeholder 4">
            <a:extLst>
              <a:ext uri="{FF2B5EF4-FFF2-40B4-BE49-F238E27FC236}">
                <a16:creationId xmlns:a16="http://schemas.microsoft.com/office/drawing/2014/main" id="{7CD44512-E543-43FB-8A00-2E537DB6176F}"/>
              </a:ext>
            </a:extLst>
          </p:cNvPr>
          <p:cNvGraphicFramePr>
            <a:graphicFrameLocks noGrp="1"/>
          </p:cNvGraphicFramePr>
          <p:nvPr>
            <p:ph type="tbl" sz="quarter" idx="13"/>
            <p:extLst>
              <p:ext uri="{D42A27DB-BD31-4B8C-83A1-F6EECF244321}">
                <p14:modId xmlns:p14="http://schemas.microsoft.com/office/powerpoint/2010/main" val="276444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0974386"/>
                    </a:ext>
                  </a:extLst>
                </a:gridCol>
                <a:gridCol w="905256">
                  <a:extLst>
                    <a:ext uri="{9D8B030D-6E8A-4147-A177-3AD203B41FA5}">
                      <a16:colId xmlns:a16="http://schemas.microsoft.com/office/drawing/2014/main" val="3633553442"/>
                    </a:ext>
                  </a:extLst>
                </a:gridCol>
                <a:gridCol w="329184">
                  <a:extLst>
                    <a:ext uri="{9D8B030D-6E8A-4147-A177-3AD203B41FA5}">
                      <a16:colId xmlns:a16="http://schemas.microsoft.com/office/drawing/2014/main" val="2461175225"/>
                    </a:ext>
                  </a:extLst>
                </a:gridCol>
                <a:gridCol w="329184">
                  <a:extLst>
                    <a:ext uri="{9D8B030D-6E8A-4147-A177-3AD203B41FA5}">
                      <a16:colId xmlns:a16="http://schemas.microsoft.com/office/drawing/2014/main" val="1109831636"/>
                    </a:ext>
                  </a:extLst>
                </a:gridCol>
                <a:gridCol w="329184">
                  <a:extLst>
                    <a:ext uri="{9D8B030D-6E8A-4147-A177-3AD203B41FA5}">
                      <a16:colId xmlns:a16="http://schemas.microsoft.com/office/drawing/2014/main" val="3901584591"/>
                    </a:ext>
                  </a:extLst>
                </a:gridCol>
                <a:gridCol w="329184">
                  <a:extLst>
                    <a:ext uri="{9D8B030D-6E8A-4147-A177-3AD203B41FA5}">
                      <a16:colId xmlns:a16="http://schemas.microsoft.com/office/drawing/2014/main" val="237221050"/>
                    </a:ext>
                  </a:extLst>
                </a:gridCol>
                <a:gridCol w="329184">
                  <a:extLst>
                    <a:ext uri="{9D8B030D-6E8A-4147-A177-3AD203B41FA5}">
                      <a16:colId xmlns:a16="http://schemas.microsoft.com/office/drawing/2014/main" val="3796106506"/>
                    </a:ext>
                  </a:extLst>
                </a:gridCol>
                <a:gridCol w="329184">
                  <a:extLst>
                    <a:ext uri="{9D8B030D-6E8A-4147-A177-3AD203B41FA5}">
                      <a16:colId xmlns:a16="http://schemas.microsoft.com/office/drawing/2014/main" val="1422711476"/>
                    </a:ext>
                  </a:extLst>
                </a:gridCol>
                <a:gridCol w="329184">
                  <a:extLst>
                    <a:ext uri="{9D8B030D-6E8A-4147-A177-3AD203B41FA5}">
                      <a16:colId xmlns:a16="http://schemas.microsoft.com/office/drawing/2014/main" val="2603822193"/>
                    </a:ext>
                  </a:extLst>
                </a:gridCol>
                <a:gridCol w="329184">
                  <a:extLst>
                    <a:ext uri="{9D8B030D-6E8A-4147-A177-3AD203B41FA5}">
                      <a16:colId xmlns:a16="http://schemas.microsoft.com/office/drawing/2014/main" val="1776934473"/>
                    </a:ext>
                  </a:extLst>
                </a:gridCol>
                <a:gridCol w="329184">
                  <a:extLst>
                    <a:ext uri="{9D8B030D-6E8A-4147-A177-3AD203B41FA5}">
                      <a16:colId xmlns:a16="http://schemas.microsoft.com/office/drawing/2014/main" val="3428912242"/>
                    </a:ext>
                  </a:extLst>
                </a:gridCol>
                <a:gridCol w="329184">
                  <a:extLst>
                    <a:ext uri="{9D8B030D-6E8A-4147-A177-3AD203B41FA5}">
                      <a16:colId xmlns:a16="http://schemas.microsoft.com/office/drawing/2014/main" val="1028018454"/>
                    </a:ext>
                  </a:extLst>
                </a:gridCol>
                <a:gridCol w="329184">
                  <a:extLst>
                    <a:ext uri="{9D8B030D-6E8A-4147-A177-3AD203B41FA5}">
                      <a16:colId xmlns:a16="http://schemas.microsoft.com/office/drawing/2014/main" val="3076295524"/>
                    </a:ext>
                  </a:extLst>
                </a:gridCol>
                <a:gridCol w="329184">
                  <a:extLst>
                    <a:ext uri="{9D8B030D-6E8A-4147-A177-3AD203B41FA5}">
                      <a16:colId xmlns:a16="http://schemas.microsoft.com/office/drawing/2014/main" val="138850109"/>
                    </a:ext>
                  </a:extLst>
                </a:gridCol>
                <a:gridCol w="329184">
                  <a:extLst>
                    <a:ext uri="{9D8B030D-6E8A-4147-A177-3AD203B41FA5}">
                      <a16:colId xmlns:a16="http://schemas.microsoft.com/office/drawing/2014/main" val="3521008214"/>
                    </a:ext>
                  </a:extLst>
                </a:gridCol>
                <a:gridCol w="329184">
                  <a:extLst>
                    <a:ext uri="{9D8B030D-6E8A-4147-A177-3AD203B41FA5}">
                      <a16:colId xmlns:a16="http://schemas.microsoft.com/office/drawing/2014/main" val="488180975"/>
                    </a:ext>
                  </a:extLst>
                </a:gridCol>
                <a:gridCol w="329184">
                  <a:extLst>
                    <a:ext uri="{9D8B030D-6E8A-4147-A177-3AD203B41FA5}">
                      <a16:colId xmlns:a16="http://schemas.microsoft.com/office/drawing/2014/main" val="1947535931"/>
                    </a:ext>
                  </a:extLst>
                </a:gridCol>
                <a:gridCol w="329184">
                  <a:extLst>
                    <a:ext uri="{9D8B030D-6E8A-4147-A177-3AD203B41FA5}">
                      <a16:colId xmlns:a16="http://schemas.microsoft.com/office/drawing/2014/main" val="609859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629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- 2019-02-13 18:00:01 </a:t>
                      </a:r>
                      <a:r>
                        <a:rPr kumimoji="0" lang="de-DE" sz="1000" b="0" i="0" u="none" strike="noStrike" kern="1200" cap="none" spc="0" normalizeH="0" baseline="0" noProof="0">
                          <a:ln>
                            <a:noFill/>
                          </a:ln>
                          <a:solidFill>
                            <a:prstClr val="black"/>
                          </a:solidFill>
                          <a:effectLst/>
                          <a:uLnTx/>
                          <a:uFillTx/>
                          <a:latin typeface="+mn-lt"/>
                          <a:ea typeface="+mn-ea"/>
                          <a:cs typeface="+mn-cs"/>
                        </a:rPr>
                        <a:t> 
 Morgen ist Valentinstag 💕
Seid Ihr noch auf der Suche nach dem passenden Geschenk? 
Wie wär's mit einem Urlaubs-Gutschein von Mountain Bike Holidays? Es gibt doch nichts schöneres, als gemeinsame Zeit zu verschenken. 💑
In drei einfachen Schritten erstellt und bequem zuhause ausgedruckt. Einlösbar in all unseren Hotels.
Zum Gutscheinshop: https://bit.ly/2UY3tkd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https://scontent.xx.fbcdn.net/v/t1.0-0/p180x540/51982059_10156187503461395_6466071400112193536_n.jpg?_nc_cat=102&amp;_nc_ht=scontent.xx&amp;oh=bdfc731b43bf72494c315107d1ea2e76&amp;oe=5CE3311C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7886933"/>
                  </a:ext>
                </a:extLst>
              </a:tr>
            </a:tbl>
          </a:graphicData>
        </a:graphic>
      </p:graphicFrame>
      <p:sp>
        <p:nvSpPr>
          <p:cNvPr id="4" name="Text Placeholder 3">
            <a:extLst>
              <a:ext uri="{FF2B5EF4-FFF2-40B4-BE49-F238E27FC236}">
                <a16:creationId xmlns:a16="http://schemas.microsoft.com/office/drawing/2014/main" id="{87116067-A990-4BB2-BEDA-92CADFEEF013}"/>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766659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B9245-F9AE-4353-A93B-AFC318A8AFF4}"/>
              </a:ext>
            </a:extLst>
          </p:cNvPr>
          <p:cNvSpPr>
            <a:spLocks noGrp="1"/>
          </p:cNvSpPr>
          <p:nvPr>
            <p:ph type="title"/>
          </p:nvPr>
        </p:nvSpPr>
        <p:spPr/>
        <p:txBody>
          <a:bodyPr/>
          <a:lstStyle/>
          <a:p>
            <a:r>
              <a:rPr lang="en-US"/>
              <a:t>Facebook Own Posts Table | Mountain Bike Holidays - 11 of 26</a:t>
            </a:r>
          </a:p>
        </p:txBody>
      </p:sp>
      <p:graphicFrame>
        <p:nvGraphicFramePr>
          <p:cNvPr id="5" name="Table Placeholder 4">
            <a:extLst>
              <a:ext uri="{FF2B5EF4-FFF2-40B4-BE49-F238E27FC236}">
                <a16:creationId xmlns:a16="http://schemas.microsoft.com/office/drawing/2014/main" id="{25A1CA85-8E28-45EC-A0CE-EB99DB26A6B5}"/>
              </a:ext>
            </a:extLst>
          </p:cNvPr>
          <p:cNvGraphicFramePr>
            <a:graphicFrameLocks noGrp="1"/>
          </p:cNvGraphicFramePr>
          <p:nvPr>
            <p:ph type="tbl" sz="quarter" idx="13"/>
            <p:extLst>
              <p:ext uri="{D42A27DB-BD31-4B8C-83A1-F6EECF244321}">
                <p14:modId xmlns:p14="http://schemas.microsoft.com/office/powerpoint/2010/main" val="1043601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8105124"/>
                    </a:ext>
                  </a:extLst>
                </a:gridCol>
                <a:gridCol w="905256">
                  <a:extLst>
                    <a:ext uri="{9D8B030D-6E8A-4147-A177-3AD203B41FA5}">
                      <a16:colId xmlns:a16="http://schemas.microsoft.com/office/drawing/2014/main" val="4174461854"/>
                    </a:ext>
                  </a:extLst>
                </a:gridCol>
                <a:gridCol w="329184">
                  <a:extLst>
                    <a:ext uri="{9D8B030D-6E8A-4147-A177-3AD203B41FA5}">
                      <a16:colId xmlns:a16="http://schemas.microsoft.com/office/drawing/2014/main" val="1271018476"/>
                    </a:ext>
                  </a:extLst>
                </a:gridCol>
                <a:gridCol w="329184">
                  <a:extLst>
                    <a:ext uri="{9D8B030D-6E8A-4147-A177-3AD203B41FA5}">
                      <a16:colId xmlns:a16="http://schemas.microsoft.com/office/drawing/2014/main" val="1045231066"/>
                    </a:ext>
                  </a:extLst>
                </a:gridCol>
                <a:gridCol w="329184">
                  <a:extLst>
                    <a:ext uri="{9D8B030D-6E8A-4147-A177-3AD203B41FA5}">
                      <a16:colId xmlns:a16="http://schemas.microsoft.com/office/drawing/2014/main" val="4155320476"/>
                    </a:ext>
                  </a:extLst>
                </a:gridCol>
                <a:gridCol w="329184">
                  <a:extLst>
                    <a:ext uri="{9D8B030D-6E8A-4147-A177-3AD203B41FA5}">
                      <a16:colId xmlns:a16="http://schemas.microsoft.com/office/drawing/2014/main" val="2597248347"/>
                    </a:ext>
                  </a:extLst>
                </a:gridCol>
                <a:gridCol w="329184">
                  <a:extLst>
                    <a:ext uri="{9D8B030D-6E8A-4147-A177-3AD203B41FA5}">
                      <a16:colId xmlns:a16="http://schemas.microsoft.com/office/drawing/2014/main" val="1207006303"/>
                    </a:ext>
                  </a:extLst>
                </a:gridCol>
                <a:gridCol w="329184">
                  <a:extLst>
                    <a:ext uri="{9D8B030D-6E8A-4147-A177-3AD203B41FA5}">
                      <a16:colId xmlns:a16="http://schemas.microsoft.com/office/drawing/2014/main" val="2780771811"/>
                    </a:ext>
                  </a:extLst>
                </a:gridCol>
                <a:gridCol w="329184">
                  <a:extLst>
                    <a:ext uri="{9D8B030D-6E8A-4147-A177-3AD203B41FA5}">
                      <a16:colId xmlns:a16="http://schemas.microsoft.com/office/drawing/2014/main" val="87944640"/>
                    </a:ext>
                  </a:extLst>
                </a:gridCol>
                <a:gridCol w="329184">
                  <a:extLst>
                    <a:ext uri="{9D8B030D-6E8A-4147-A177-3AD203B41FA5}">
                      <a16:colId xmlns:a16="http://schemas.microsoft.com/office/drawing/2014/main" val="2096025980"/>
                    </a:ext>
                  </a:extLst>
                </a:gridCol>
                <a:gridCol w="329184">
                  <a:extLst>
                    <a:ext uri="{9D8B030D-6E8A-4147-A177-3AD203B41FA5}">
                      <a16:colId xmlns:a16="http://schemas.microsoft.com/office/drawing/2014/main" val="2038748051"/>
                    </a:ext>
                  </a:extLst>
                </a:gridCol>
                <a:gridCol w="329184">
                  <a:extLst>
                    <a:ext uri="{9D8B030D-6E8A-4147-A177-3AD203B41FA5}">
                      <a16:colId xmlns:a16="http://schemas.microsoft.com/office/drawing/2014/main" val="90592204"/>
                    </a:ext>
                  </a:extLst>
                </a:gridCol>
                <a:gridCol w="329184">
                  <a:extLst>
                    <a:ext uri="{9D8B030D-6E8A-4147-A177-3AD203B41FA5}">
                      <a16:colId xmlns:a16="http://schemas.microsoft.com/office/drawing/2014/main" val="1809469259"/>
                    </a:ext>
                  </a:extLst>
                </a:gridCol>
                <a:gridCol w="329184">
                  <a:extLst>
                    <a:ext uri="{9D8B030D-6E8A-4147-A177-3AD203B41FA5}">
                      <a16:colId xmlns:a16="http://schemas.microsoft.com/office/drawing/2014/main" val="1294330115"/>
                    </a:ext>
                  </a:extLst>
                </a:gridCol>
                <a:gridCol w="329184">
                  <a:extLst>
                    <a:ext uri="{9D8B030D-6E8A-4147-A177-3AD203B41FA5}">
                      <a16:colId xmlns:a16="http://schemas.microsoft.com/office/drawing/2014/main" val="159851179"/>
                    </a:ext>
                  </a:extLst>
                </a:gridCol>
                <a:gridCol w="329184">
                  <a:extLst>
                    <a:ext uri="{9D8B030D-6E8A-4147-A177-3AD203B41FA5}">
                      <a16:colId xmlns:a16="http://schemas.microsoft.com/office/drawing/2014/main" val="2371630140"/>
                    </a:ext>
                  </a:extLst>
                </a:gridCol>
                <a:gridCol w="329184">
                  <a:extLst>
                    <a:ext uri="{9D8B030D-6E8A-4147-A177-3AD203B41FA5}">
                      <a16:colId xmlns:a16="http://schemas.microsoft.com/office/drawing/2014/main" val="4236408244"/>
                    </a:ext>
                  </a:extLst>
                </a:gridCol>
                <a:gridCol w="329184">
                  <a:extLst>
                    <a:ext uri="{9D8B030D-6E8A-4147-A177-3AD203B41FA5}">
                      <a16:colId xmlns:a16="http://schemas.microsoft.com/office/drawing/2014/main" val="116728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2599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- 2019-02-13 12:26:37 </a:t>
                      </a:r>
                      <a:r>
                        <a:rPr kumimoji="0" lang="en-US" sz="1000" b="0" i="0" u="none" strike="noStrike" kern="1200" cap="none" spc="0" normalizeH="0" baseline="0" noProof="0">
                          <a:ln>
                            <a:noFill/>
                          </a:ln>
                          <a:solidFill>
                            <a:prstClr val="black"/>
                          </a:solidFill>
                          <a:effectLst/>
                          <a:uLnTx/>
                          <a:uFillTx/>
                          <a:latin typeface="+mn-lt"/>
                          <a:ea typeface="+mn-ea"/>
                          <a:cs typeface="+mn-cs"/>
                        </a:rPr>
                        <a:t> 
 *** Hotel der Woche ***
Das Hüttendorf AlpenParks Hagan Lodge Altaussee inmitten des wunderschönen Salzkammerguts liegt direkt an der bekannten Dachsteinrunde und bietet den perfekten Ausgangspunkt für Eure Touren. 🚴🏼 Das Feriendorf besteht aus insgesamt 62 Hütten aus Holz, voll ausgestattet mit Küche, Bad und komfortablen Wohn- und Schlafräumen. In zahlreichen Lodges gibt es sogar eine eigene Sauna. 😍 #myPlace2Bike
➡️ Zum Feriendorf: https://bit.ly/2WSXaPY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0831988"/>
                  </a:ext>
                </a:extLst>
              </a:tr>
            </a:tbl>
          </a:graphicData>
        </a:graphic>
      </p:graphicFrame>
      <p:sp>
        <p:nvSpPr>
          <p:cNvPr id="4" name="Text Placeholder 3">
            <a:extLst>
              <a:ext uri="{FF2B5EF4-FFF2-40B4-BE49-F238E27FC236}">
                <a16:creationId xmlns:a16="http://schemas.microsoft.com/office/drawing/2014/main" id="{0E936AD4-1F27-4A28-BD6D-3FA54F9BE159}"/>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2550725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81B8-611B-4B5D-8A80-21C210676673}"/>
              </a:ext>
            </a:extLst>
          </p:cNvPr>
          <p:cNvSpPr>
            <a:spLocks noGrp="1"/>
          </p:cNvSpPr>
          <p:nvPr>
            <p:ph type="title"/>
          </p:nvPr>
        </p:nvSpPr>
        <p:spPr/>
        <p:txBody>
          <a:bodyPr/>
          <a:lstStyle/>
          <a:p>
            <a:r>
              <a:rPr lang="en-US"/>
              <a:t>Facebook Own Posts Table | Mountain Bike Holidays - 12 of 26</a:t>
            </a:r>
          </a:p>
        </p:txBody>
      </p:sp>
      <p:graphicFrame>
        <p:nvGraphicFramePr>
          <p:cNvPr id="5" name="Table Placeholder 4">
            <a:extLst>
              <a:ext uri="{FF2B5EF4-FFF2-40B4-BE49-F238E27FC236}">
                <a16:creationId xmlns:a16="http://schemas.microsoft.com/office/drawing/2014/main" id="{0121AD23-83D5-4AE7-A42D-E730D25A0BCD}"/>
              </a:ext>
            </a:extLst>
          </p:cNvPr>
          <p:cNvGraphicFramePr>
            <a:graphicFrameLocks noGrp="1"/>
          </p:cNvGraphicFramePr>
          <p:nvPr>
            <p:ph type="tbl" sz="quarter" idx="13"/>
            <p:extLst>
              <p:ext uri="{D42A27DB-BD31-4B8C-83A1-F6EECF244321}">
                <p14:modId xmlns:p14="http://schemas.microsoft.com/office/powerpoint/2010/main" val="2446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1405471"/>
                    </a:ext>
                  </a:extLst>
                </a:gridCol>
                <a:gridCol w="905256">
                  <a:extLst>
                    <a:ext uri="{9D8B030D-6E8A-4147-A177-3AD203B41FA5}">
                      <a16:colId xmlns:a16="http://schemas.microsoft.com/office/drawing/2014/main" val="159042679"/>
                    </a:ext>
                  </a:extLst>
                </a:gridCol>
                <a:gridCol w="329184">
                  <a:extLst>
                    <a:ext uri="{9D8B030D-6E8A-4147-A177-3AD203B41FA5}">
                      <a16:colId xmlns:a16="http://schemas.microsoft.com/office/drawing/2014/main" val="1959822014"/>
                    </a:ext>
                  </a:extLst>
                </a:gridCol>
                <a:gridCol w="329184">
                  <a:extLst>
                    <a:ext uri="{9D8B030D-6E8A-4147-A177-3AD203B41FA5}">
                      <a16:colId xmlns:a16="http://schemas.microsoft.com/office/drawing/2014/main" val="2901453408"/>
                    </a:ext>
                  </a:extLst>
                </a:gridCol>
                <a:gridCol w="329184">
                  <a:extLst>
                    <a:ext uri="{9D8B030D-6E8A-4147-A177-3AD203B41FA5}">
                      <a16:colId xmlns:a16="http://schemas.microsoft.com/office/drawing/2014/main" val="1947722992"/>
                    </a:ext>
                  </a:extLst>
                </a:gridCol>
                <a:gridCol w="329184">
                  <a:extLst>
                    <a:ext uri="{9D8B030D-6E8A-4147-A177-3AD203B41FA5}">
                      <a16:colId xmlns:a16="http://schemas.microsoft.com/office/drawing/2014/main" val="93019712"/>
                    </a:ext>
                  </a:extLst>
                </a:gridCol>
                <a:gridCol w="329184">
                  <a:extLst>
                    <a:ext uri="{9D8B030D-6E8A-4147-A177-3AD203B41FA5}">
                      <a16:colId xmlns:a16="http://schemas.microsoft.com/office/drawing/2014/main" val="3134927888"/>
                    </a:ext>
                  </a:extLst>
                </a:gridCol>
                <a:gridCol w="329184">
                  <a:extLst>
                    <a:ext uri="{9D8B030D-6E8A-4147-A177-3AD203B41FA5}">
                      <a16:colId xmlns:a16="http://schemas.microsoft.com/office/drawing/2014/main" val="2680853335"/>
                    </a:ext>
                  </a:extLst>
                </a:gridCol>
                <a:gridCol w="329184">
                  <a:extLst>
                    <a:ext uri="{9D8B030D-6E8A-4147-A177-3AD203B41FA5}">
                      <a16:colId xmlns:a16="http://schemas.microsoft.com/office/drawing/2014/main" val="1716462620"/>
                    </a:ext>
                  </a:extLst>
                </a:gridCol>
                <a:gridCol w="329184">
                  <a:extLst>
                    <a:ext uri="{9D8B030D-6E8A-4147-A177-3AD203B41FA5}">
                      <a16:colId xmlns:a16="http://schemas.microsoft.com/office/drawing/2014/main" val="3928781427"/>
                    </a:ext>
                  </a:extLst>
                </a:gridCol>
                <a:gridCol w="329184">
                  <a:extLst>
                    <a:ext uri="{9D8B030D-6E8A-4147-A177-3AD203B41FA5}">
                      <a16:colId xmlns:a16="http://schemas.microsoft.com/office/drawing/2014/main" val="2418209926"/>
                    </a:ext>
                  </a:extLst>
                </a:gridCol>
                <a:gridCol w="329184">
                  <a:extLst>
                    <a:ext uri="{9D8B030D-6E8A-4147-A177-3AD203B41FA5}">
                      <a16:colId xmlns:a16="http://schemas.microsoft.com/office/drawing/2014/main" val="1077393887"/>
                    </a:ext>
                  </a:extLst>
                </a:gridCol>
                <a:gridCol w="329184">
                  <a:extLst>
                    <a:ext uri="{9D8B030D-6E8A-4147-A177-3AD203B41FA5}">
                      <a16:colId xmlns:a16="http://schemas.microsoft.com/office/drawing/2014/main" val="4027629412"/>
                    </a:ext>
                  </a:extLst>
                </a:gridCol>
                <a:gridCol w="329184">
                  <a:extLst>
                    <a:ext uri="{9D8B030D-6E8A-4147-A177-3AD203B41FA5}">
                      <a16:colId xmlns:a16="http://schemas.microsoft.com/office/drawing/2014/main" val="2120848561"/>
                    </a:ext>
                  </a:extLst>
                </a:gridCol>
                <a:gridCol w="329184">
                  <a:extLst>
                    <a:ext uri="{9D8B030D-6E8A-4147-A177-3AD203B41FA5}">
                      <a16:colId xmlns:a16="http://schemas.microsoft.com/office/drawing/2014/main" val="68260529"/>
                    </a:ext>
                  </a:extLst>
                </a:gridCol>
                <a:gridCol w="329184">
                  <a:extLst>
                    <a:ext uri="{9D8B030D-6E8A-4147-A177-3AD203B41FA5}">
                      <a16:colId xmlns:a16="http://schemas.microsoft.com/office/drawing/2014/main" val="2342014445"/>
                    </a:ext>
                  </a:extLst>
                </a:gridCol>
                <a:gridCol w="329184">
                  <a:extLst>
                    <a:ext uri="{9D8B030D-6E8A-4147-A177-3AD203B41FA5}">
                      <a16:colId xmlns:a16="http://schemas.microsoft.com/office/drawing/2014/main" val="2334049668"/>
                    </a:ext>
                  </a:extLst>
                </a:gridCol>
                <a:gridCol w="329184">
                  <a:extLst>
                    <a:ext uri="{9D8B030D-6E8A-4147-A177-3AD203B41FA5}">
                      <a16:colId xmlns:a16="http://schemas.microsoft.com/office/drawing/2014/main" val="257134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800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- 2019-02-11 08:00:00 </a:t>
                      </a:r>
                      <a:r>
                        <a:rPr kumimoji="0" lang="de-DE" sz="1000" b="0" i="0" u="none" strike="noStrike" kern="1200" cap="none" spc="0" normalizeH="0" baseline="0" noProof="0">
                          <a:ln>
                            <a:noFill/>
                          </a:ln>
                          <a:solidFill>
                            <a:prstClr val="black"/>
                          </a:solidFill>
                          <a:effectLst/>
                          <a:uLnTx/>
                          <a:uFillTx/>
                          <a:latin typeface="+mn-lt"/>
                          <a:ea typeface="+mn-ea"/>
                          <a:cs typeface="+mn-cs"/>
                        </a:rPr>
                        <a:t> 
 *** Unsere Region der Woche ***
Das Salzkammergut ist eine wirklich einzigartige Mountainbike-Region in den Alpen und gehört zu den Approved Bike Areas. Hier befindet ihr euch inmitten einer der Welterbestätten der UNESCO. Die Landschaft ist von Dachsteinmassiv und unzähligen Seen geprägt und trumpft mit einem weit über 1.000 Kilometer weitem MTB Streckennetz auf. 😍🚴‍♂️ #myPlace2Bike
➡️ Zur Region: https://bit.ly/2MIeC4v
Bild (c) Mountain Bike Holidays_Stefan Schopf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https://scontent.xx.fbcdn.net/v/t1.0-9/s720x720/51844145_10156176563266395_5883273732801167360_o.jpg?_nc_cat=105&amp;_nc_ht=scontent.xx&amp;oh=fa1abd0d50f1dc501f82fe7d26390032&amp;oe=5CDFD6C0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4451634"/>
                  </a:ext>
                </a:extLst>
              </a:tr>
            </a:tbl>
          </a:graphicData>
        </a:graphic>
      </p:graphicFrame>
      <p:sp>
        <p:nvSpPr>
          <p:cNvPr id="4" name="Text Placeholder 3">
            <a:extLst>
              <a:ext uri="{FF2B5EF4-FFF2-40B4-BE49-F238E27FC236}">
                <a16:creationId xmlns:a16="http://schemas.microsoft.com/office/drawing/2014/main" id="{5B2A4B91-B555-4099-A20B-E191D1FF68FC}"/>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605134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3958D-7DF5-4312-988F-9F7BAF2953FD}"/>
              </a:ext>
            </a:extLst>
          </p:cNvPr>
          <p:cNvSpPr>
            <a:spLocks noGrp="1"/>
          </p:cNvSpPr>
          <p:nvPr>
            <p:ph type="title"/>
          </p:nvPr>
        </p:nvSpPr>
        <p:spPr/>
        <p:txBody>
          <a:bodyPr/>
          <a:lstStyle/>
          <a:p>
            <a:r>
              <a:rPr lang="en-US"/>
              <a:t>Facebook Own Posts Table | Mountain Bike Holidays - 13 of 26</a:t>
            </a:r>
          </a:p>
        </p:txBody>
      </p:sp>
      <p:graphicFrame>
        <p:nvGraphicFramePr>
          <p:cNvPr id="5" name="Table Placeholder 4">
            <a:extLst>
              <a:ext uri="{FF2B5EF4-FFF2-40B4-BE49-F238E27FC236}">
                <a16:creationId xmlns:a16="http://schemas.microsoft.com/office/drawing/2014/main" id="{CC045558-D07D-4E08-BA82-79BD1010ED90}"/>
              </a:ext>
            </a:extLst>
          </p:cNvPr>
          <p:cNvGraphicFramePr>
            <a:graphicFrameLocks noGrp="1"/>
          </p:cNvGraphicFramePr>
          <p:nvPr>
            <p:ph type="tbl" sz="quarter" idx="13"/>
            <p:extLst>
              <p:ext uri="{D42A27DB-BD31-4B8C-83A1-F6EECF244321}">
                <p14:modId xmlns:p14="http://schemas.microsoft.com/office/powerpoint/2010/main" val="3089702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7639637"/>
                    </a:ext>
                  </a:extLst>
                </a:gridCol>
                <a:gridCol w="905256">
                  <a:extLst>
                    <a:ext uri="{9D8B030D-6E8A-4147-A177-3AD203B41FA5}">
                      <a16:colId xmlns:a16="http://schemas.microsoft.com/office/drawing/2014/main" val="3663924868"/>
                    </a:ext>
                  </a:extLst>
                </a:gridCol>
                <a:gridCol w="329184">
                  <a:extLst>
                    <a:ext uri="{9D8B030D-6E8A-4147-A177-3AD203B41FA5}">
                      <a16:colId xmlns:a16="http://schemas.microsoft.com/office/drawing/2014/main" val="1176335336"/>
                    </a:ext>
                  </a:extLst>
                </a:gridCol>
                <a:gridCol w="329184">
                  <a:extLst>
                    <a:ext uri="{9D8B030D-6E8A-4147-A177-3AD203B41FA5}">
                      <a16:colId xmlns:a16="http://schemas.microsoft.com/office/drawing/2014/main" val="4256986021"/>
                    </a:ext>
                  </a:extLst>
                </a:gridCol>
                <a:gridCol w="329184">
                  <a:extLst>
                    <a:ext uri="{9D8B030D-6E8A-4147-A177-3AD203B41FA5}">
                      <a16:colId xmlns:a16="http://schemas.microsoft.com/office/drawing/2014/main" val="176095397"/>
                    </a:ext>
                  </a:extLst>
                </a:gridCol>
                <a:gridCol w="329184">
                  <a:extLst>
                    <a:ext uri="{9D8B030D-6E8A-4147-A177-3AD203B41FA5}">
                      <a16:colId xmlns:a16="http://schemas.microsoft.com/office/drawing/2014/main" val="1365359963"/>
                    </a:ext>
                  </a:extLst>
                </a:gridCol>
                <a:gridCol w="329184">
                  <a:extLst>
                    <a:ext uri="{9D8B030D-6E8A-4147-A177-3AD203B41FA5}">
                      <a16:colId xmlns:a16="http://schemas.microsoft.com/office/drawing/2014/main" val="1627466356"/>
                    </a:ext>
                  </a:extLst>
                </a:gridCol>
                <a:gridCol w="329184">
                  <a:extLst>
                    <a:ext uri="{9D8B030D-6E8A-4147-A177-3AD203B41FA5}">
                      <a16:colId xmlns:a16="http://schemas.microsoft.com/office/drawing/2014/main" val="96052129"/>
                    </a:ext>
                  </a:extLst>
                </a:gridCol>
                <a:gridCol w="329184">
                  <a:extLst>
                    <a:ext uri="{9D8B030D-6E8A-4147-A177-3AD203B41FA5}">
                      <a16:colId xmlns:a16="http://schemas.microsoft.com/office/drawing/2014/main" val="3121367366"/>
                    </a:ext>
                  </a:extLst>
                </a:gridCol>
                <a:gridCol w="329184">
                  <a:extLst>
                    <a:ext uri="{9D8B030D-6E8A-4147-A177-3AD203B41FA5}">
                      <a16:colId xmlns:a16="http://schemas.microsoft.com/office/drawing/2014/main" val="3557956366"/>
                    </a:ext>
                  </a:extLst>
                </a:gridCol>
                <a:gridCol w="329184">
                  <a:extLst>
                    <a:ext uri="{9D8B030D-6E8A-4147-A177-3AD203B41FA5}">
                      <a16:colId xmlns:a16="http://schemas.microsoft.com/office/drawing/2014/main" val="3013147747"/>
                    </a:ext>
                  </a:extLst>
                </a:gridCol>
                <a:gridCol w="329184">
                  <a:extLst>
                    <a:ext uri="{9D8B030D-6E8A-4147-A177-3AD203B41FA5}">
                      <a16:colId xmlns:a16="http://schemas.microsoft.com/office/drawing/2014/main" val="2812925575"/>
                    </a:ext>
                  </a:extLst>
                </a:gridCol>
                <a:gridCol w="329184">
                  <a:extLst>
                    <a:ext uri="{9D8B030D-6E8A-4147-A177-3AD203B41FA5}">
                      <a16:colId xmlns:a16="http://schemas.microsoft.com/office/drawing/2014/main" val="2772793348"/>
                    </a:ext>
                  </a:extLst>
                </a:gridCol>
                <a:gridCol w="329184">
                  <a:extLst>
                    <a:ext uri="{9D8B030D-6E8A-4147-A177-3AD203B41FA5}">
                      <a16:colId xmlns:a16="http://schemas.microsoft.com/office/drawing/2014/main" val="2795119851"/>
                    </a:ext>
                  </a:extLst>
                </a:gridCol>
                <a:gridCol w="329184">
                  <a:extLst>
                    <a:ext uri="{9D8B030D-6E8A-4147-A177-3AD203B41FA5}">
                      <a16:colId xmlns:a16="http://schemas.microsoft.com/office/drawing/2014/main" val="1536912794"/>
                    </a:ext>
                  </a:extLst>
                </a:gridCol>
                <a:gridCol w="329184">
                  <a:extLst>
                    <a:ext uri="{9D8B030D-6E8A-4147-A177-3AD203B41FA5}">
                      <a16:colId xmlns:a16="http://schemas.microsoft.com/office/drawing/2014/main" val="4029712142"/>
                    </a:ext>
                  </a:extLst>
                </a:gridCol>
                <a:gridCol w="329184">
                  <a:extLst>
                    <a:ext uri="{9D8B030D-6E8A-4147-A177-3AD203B41FA5}">
                      <a16:colId xmlns:a16="http://schemas.microsoft.com/office/drawing/2014/main" val="1408210885"/>
                    </a:ext>
                  </a:extLst>
                </a:gridCol>
                <a:gridCol w="329184">
                  <a:extLst>
                    <a:ext uri="{9D8B030D-6E8A-4147-A177-3AD203B41FA5}">
                      <a16:colId xmlns:a16="http://schemas.microsoft.com/office/drawing/2014/main" val="308787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22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- 2019-02-10 13:43:00 </a:t>
                      </a:r>
                      <a:r>
                        <a:rPr kumimoji="0" lang="de-DE" sz="1000" b="0" i="0" u="none" strike="noStrike" kern="1200" cap="none" spc="0" normalizeH="0" baseline="0" noProof="0">
                          <a:ln>
                            <a:noFill/>
                          </a:ln>
                          <a:solidFill>
                            <a:prstClr val="black"/>
                          </a:solidFill>
                          <a:effectLst/>
                          <a:uLnTx/>
                          <a:uFillTx/>
                          <a:latin typeface="+mn-lt"/>
                          <a:ea typeface="+mn-ea"/>
                          <a:cs typeface="+mn-cs"/>
                        </a:rPr>
                        <a:t> 
 Typisch für den Fanes-Sennes-Prags-Naturpark sind die lieblichen Almen und ausgedehnten Hochﬂächen, welche uns in eine Fabelwelt versetzen. Doch weiter träumen können wir ein andermal. Wir wollen schließlich Action, und von dieser wird uns auf dem Trail eine ganze Menge geboten... 😎 #myPlace2Bike
https://www.bike-holidays.com/magazin/trail-n15/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https://external.xx.fbcdn.net/safe_image.php?d=AQBsTEyUlFZNrJMy&amp;w=720&amp;h=720&amp;url=https%3A%2F%2Fwww.bike-holidays.com%2Fmagazin%2Fwp-content%2Fuploads%2F2019%2F01%2FAlta-Badia_Andreas-Meyer-14.jpg&amp;cfs=1&amp;_nc_hash=AQAo_2Kn08Fb17kJ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7108608"/>
                  </a:ext>
                </a:extLst>
              </a:tr>
            </a:tbl>
          </a:graphicData>
        </a:graphic>
      </p:graphicFrame>
      <p:sp>
        <p:nvSpPr>
          <p:cNvPr id="4" name="Text Placeholder 3">
            <a:extLst>
              <a:ext uri="{FF2B5EF4-FFF2-40B4-BE49-F238E27FC236}">
                <a16:creationId xmlns:a16="http://schemas.microsoft.com/office/drawing/2014/main" id="{B8ECA174-06A1-4ADB-A076-69AB4DB899B6}"/>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342774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AFF04-DA9E-437E-86CF-024A7BE4A014}"/>
              </a:ext>
            </a:extLst>
          </p:cNvPr>
          <p:cNvSpPr>
            <a:spLocks noGrp="1"/>
          </p:cNvSpPr>
          <p:nvPr>
            <p:ph type="title"/>
          </p:nvPr>
        </p:nvSpPr>
        <p:spPr/>
        <p:txBody>
          <a:bodyPr/>
          <a:lstStyle/>
          <a:p>
            <a:r>
              <a:rPr lang="en-US"/>
              <a:t>Facebook Own Posts Table | Mountain Bike Holidays - 14 of 26</a:t>
            </a:r>
          </a:p>
        </p:txBody>
      </p:sp>
      <p:graphicFrame>
        <p:nvGraphicFramePr>
          <p:cNvPr id="5" name="Table Placeholder 4">
            <a:extLst>
              <a:ext uri="{FF2B5EF4-FFF2-40B4-BE49-F238E27FC236}">
                <a16:creationId xmlns:a16="http://schemas.microsoft.com/office/drawing/2014/main" id="{A8139F22-DAEA-4FF0-BCE7-CB9FA6977A2B}"/>
              </a:ext>
            </a:extLst>
          </p:cNvPr>
          <p:cNvGraphicFramePr>
            <a:graphicFrameLocks noGrp="1"/>
          </p:cNvGraphicFramePr>
          <p:nvPr>
            <p:ph type="tbl" sz="quarter" idx="13"/>
            <p:extLst>
              <p:ext uri="{D42A27DB-BD31-4B8C-83A1-F6EECF244321}">
                <p14:modId xmlns:p14="http://schemas.microsoft.com/office/powerpoint/2010/main" val="227742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419284"/>
                    </a:ext>
                  </a:extLst>
                </a:gridCol>
                <a:gridCol w="905256">
                  <a:extLst>
                    <a:ext uri="{9D8B030D-6E8A-4147-A177-3AD203B41FA5}">
                      <a16:colId xmlns:a16="http://schemas.microsoft.com/office/drawing/2014/main" val="3550145131"/>
                    </a:ext>
                  </a:extLst>
                </a:gridCol>
                <a:gridCol w="329184">
                  <a:extLst>
                    <a:ext uri="{9D8B030D-6E8A-4147-A177-3AD203B41FA5}">
                      <a16:colId xmlns:a16="http://schemas.microsoft.com/office/drawing/2014/main" val="4204938997"/>
                    </a:ext>
                  </a:extLst>
                </a:gridCol>
                <a:gridCol w="329184">
                  <a:extLst>
                    <a:ext uri="{9D8B030D-6E8A-4147-A177-3AD203B41FA5}">
                      <a16:colId xmlns:a16="http://schemas.microsoft.com/office/drawing/2014/main" val="43298388"/>
                    </a:ext>
                  </a:extLst>
                </a:gridCol>
                <a:gridCol w="329184">
                  <a:extLst>
                    <a:ext uri="{9D8B030D-6E8A-4147-A177-3AD203B41FA5}">
                      <a16:colId xmlns:a16="http://schemas.microsoft.com/office/drawing/2014/main" val="2999915970"/>
                    </a:ext>
                  </a:extLst>
                </a:gridCol>
                <a:gridCol w="329184">
                  <a:extLst>
                    <a:ext uri="{9D8B030D-6E8A-4147-A177-3AD203B41FA5}">
                      <a16:colId xmlns:a16="http://schemas.microsoft.com/office/drawing/2014/main" val="2738314085"/>
                    </a:ext>
                  </a:extLst>
                </a:gridCol>
                <a:gridCol w="329184">
                  <a:extLst>
                    <a:ext uri="{9D8B030D-6E8A-4147-A177-3AD203B41FA5}">
                      <a16:colId xmlns:a16="http://schemas.microsoft.com/office/drawing/2014/main" val="479510136"/>
                    </a:ext>
                  </a:extLst>
                </a:gridCol>
                <a:gridCol w="329184">
                  <a:extLst>
                    <a:ext uri="{9D8B030D-6E8A-4147-A177-3AD203B41FA5}">
                      <a16:colId xmlns:a16="http://schemas.microsoft.com/office/drawing/2014/main" val="2500222177"/>
                    </a:ext>
                  </a:extLst>
                </a:gridCol>
                <a:gridCol w="329184">
                  <a:extLst>
                    <a:ext uri="{9D8B030D-6E8A-4147-A177-3AD203B41FA5}">
                      <a16:colId xmlns:a16="http://schemas.microsoft.com/office/drawing/2014/main" val="4133178841"/>
                    </a:ext>
                  </a:extLst>
                </a:gridCol>
                <a:gridCol w="329184">
                  <a:extLst>
                    <a:ext uri="{9D8B030D-6E8A-4147-A177-3AD203B41FA5}">
                      <a16:colId xmlns:a16="http://schemas.microsoft.com/office/drawing/2014/main" val="232175651"/>
                    </a:ext>
                  </a:extLst>
                </a:gridCol>
                <a:gridCol w="329184">
                  <a:extLst>
                    <a:ext uri="{9D8B030D-6E8A-4147-A177-3AD203B41FA5}">
                      <a16:colId xmlns:a16="http://schemas.microsoft.com/office/drawing/2014/main" val="526228531"/>
                    </a:ext>
                  </a:extLst>
                </a:gridCol>
                <a:gridCol w="329184">
                  <a:extLst>
                    <a:ext uri="{9D8B030D-6E8A-4147-A177-3AD203B41FA5}">
                      <a16:colId xmlns:a16="http://schemas.microsoft.com/office/drawing/2014/main" val="749663037"/>
                    </a:ext>
                  </a:extLst>
                </a:gridCol>
                <a:gridCol w="329184">
                  <a:extLst>
                    <a:ext uri="{9D8B030D-6E8A-4147-A177-3AD203B41FA5}">
                      <a16:colId xmlns:a16="http://schemas.microsoft.com/office/drawing/2014/main" val="1606049241"/>
                    </a:ext>
                  </a:extLst>
                </a:gridCol>
                <a:gridCol w="329184">
                  <a:extLst>
                    <a:ext uri="{9D8B030D-6E8A-4147-A177-3AD203B41FA5}">
                      <a16:colId xmlns:a16="http://schemas.microsoft.com/office/drawing/2014/main" val="2841486990"/>
                    </a:ext>
                  </a:extLst>
                </a:gridCol>
                <a:gridCol w="329184">
                  <a:extLst>
                    <a:ext uri="{9D8B030D-6E8A-4147-A177-3AD203B41FA5}">
                      <a16:colId xmlns:a16="http://schemas.microsoft.com/office/drawing/2014/main" val="110024071"/>
                    </a:ext>
                  </a:extLst>
                </a:gridCol>
                <a:gridCol w="329184">
                  <a:extLst>
                    <a:ext uri="{9D8B030D-6E8A-4147-A177-3AD203B41FA5}">
                      <a16:colId xmlns:a16="http://schemas.microsoft.com/office/drawing/2014/main" val="1111230481"/>
                    </a:ext>
                  </a:extLst>
                </a:gridCol>
                <a:gridCol w="329184">
                  <a:extLst>
                    <a:ext uri="{9D8B030D-6E8A-4147-A177-3AD203B41FA5}">
                      <a16:colId xmlns:a16="http://schemas.microsoft.com/office/drawing/2014/main" val="2233657969"/>
                    </a:ext>
                  </a:extLst>
                </a:gridCol>
                <a:gridCol w="329184">
                  <a:extLst>
                    <a:ext uri="{9D8B030D-6E8A-4147-A177-3AD203B41FA5}">
                      <a16:colId xmlns:a16="http://schemas.microsoft.com/office/drawing/2014/main" val="3833304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222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- 2019-02-08 08:00:01 </a:t>
                      </a:r>
                      <a:r>
                        <a:rPr kumimoji="0" lang="en-US" sz="1000" b="0" i="0" u="none" strike="noStrike" kern="1200" cap="none" spc="0" normalizeH="0" baseline="0" noProof="0">
                          <a:ln>
                            <a:noFill/>
                          </a:ln>
                          <a:solidFill>
                            <a:prstClr val="black"/>
                          </a:solidFill>
                          <a:effectLst/>
                          <a:uLnTx/>
                          <a:uFillTx/>
                          <a:latin typeface="+mn-lt"/>
                          <a:ea typeface="+mn-ea"/>
                          <a:cs typeface="+mn-cs"/>
                        </a:rPr>
                        <a:t> 
 Wart ihr im Winter schon mal Fatbiken? Wie gefällt es euch? ❄️🚴‍♂️ #myPlace2Bike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https://scontent.xx.fbcdn.net/v/t15.5256-10/s720x720/12402498_215567825456731_1837262731_n.jpg?_nc_cat=103&amp;_nc_ht=scontent.xx&amp;oh=863c725d464745bb631ff59c42a4bb20&amp;oe=5CEC993F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9612373"/>
                  </a:ext>
                </a:extLst>
              </a:tr>
            </a:tbl>
          </a:graphicData>
        </a:graphic>
      </p:graphicFrame>
      <p:sp>
        <p:nvSpPr>
          <p:cNvPr id="4" name="Text Placeholder 3">
            <a:extLst>
              <a:ext uri="{FF2B5EF4-FFF2-40B4-BE49-F238E27FC236}">
                <a16:creationId xmlns:a16="http://schemas.microsoft.com/office/drawing/2014/main" id="{D1889347-8D04-4231-81BA-96FA3DC57838}"/>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618595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F00B2-4D8D-4960-B3EE-708D161287DD}"/>
              </a:ext>
            </a:extLst>
          </p:cNvPr>
          <p:cNvSpPr>
            <a:spLocks noGrp="1"/>
          </p:cNvSpPr>
          <p:nvPr>
            <p:ph type="title"/>
          </p:nvPr>
        </p:nvSpPr>
        <p:spPr/>
        <p:txBody>
          <a:bodyPr/>
          <a:lstStyle/>
          <a:p>
            <a:r>
              <a:rPr lang="en-US"/>
              <a:t>Facebook Own Posts Table | Mountain Bike Holidays - 15 of 26</a:t>
            </a:r>
          </a:p>
        </p:txBody>
      </p:sp>
      <p:graphicFrame>
        <p:nvGraphicFramePr>
          <p:cNvPr id="5" name="Table Placeholder 4">
            <a:extLst>
              <a:ext uri="{FF2B5EF4-FFF2-40B4-BE49-F238E27FC236}">
                <a16:creationId xmlns:a16="http://schemas.microsoft.com/office/drawing/2014/main" id="{52BB8193-6A5F-446A-8F9C-9EAD47459CAA}"/>
              </a:ext>
            </a:extLst>
          </p:cNvPr>
          <p:cNvGraphicFramePr>
            <a:graphicFrameLocks noGrp="1"/>
          </p:cNvGraphicFramePr>
          <p:nvPr>
            <p:ph type="tbl" sz="quarter" idx="13"/>
            <p:extLst>
              <p:ext uri="{D42A27DB-BD31-4B8C-83A1-F6EECF244321}">
                <p14:modId xmlns:p14="http://schemas.microsoft.com/office/powerpoint/2010/main" val="353532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1710177"/>
                    </a:ext>
                  </a:extLst>
                </a:gridCol>
                <a:gridCol w="905256">
                  <a:extLst>
                    <a:ext uri="{9D8B030D-6E8A-4147-A177-3AD203B41FA5}">
                      <a16:colId xmlns:a16="http://schemas.microsoft.com/office/drawing/2014/main" val="731687668"/>
                    </a:ext>
                  </a:extLst>
                </a:gridCol>
                <a:gridCol w="329184">
                  <a:extLst>
                    <a:ext uri="{9D8B030D-6E8A-4147-A177-3AD203B41FA5}">
                      <a16:colId xmlns:a16="http://schemas.microsoft.com/office/drawing/2014/main" val="3944517298"/>
                    </a:ext>
                  </a:extLst>
                </a:gridCol>
                <a:gridCol w="329184">
                  <a:extLst>
                    <a:ext uri="{9D8B030D-6E8A-4147-A177-3AD203B41FA5}">
                      <a16:colId xmlns:a16="http://schemas.microsoft.com/office/drawing/2014/main" val="3553290480"/>
                    </a:ext>
                  </a:extLst>
                </a:gridCol>
                <a:gridCol w="329184">
                  <a:extLst>
                    <a:ext uri="{9D8B030D-6E8A-4147-A177-3AD203B41FA5}">
                      <a16:colId xmlns:a16="http://schemas.microsoft.com/office/drawing/2014/main" val="1980959919"/>
                    </a:ext>
                  </a:extLst>
                </a:gridCol>
                <a:gridCol w="329184">
                  <a:extLst>
                    <a:ext uri="{9D8B030D-6E8A-4147-A177-3AD203B41FA5}">
                      <a16:colId xmlns:a16="http://schemas.microsoft.com/office/drawing/2014/main" val="2026420309"/>
                    </a:ext>
                  </a:extLst>
                </a:gridCol>
                <a:gridCol w="329184">
                  <a:extLst>
                    <a:ext uri="{9D8B030D-6E8A-4147-A177-3AD203B41FA5}">
                      <a16:colId xmlns:a16="http://schemas.microsoft.com/office/drawing/2014/main" val="2853458477"/>
                    </a:ext>
                  </a:extLst>
                </a:gridCol>
                <a:gridCol w="329184">
                  <a:extLst>
                    <a:ext uri="{9D8B030D-6E8A-4147-A177-3AD203B41FA5}">
                      <a16:colId xmlns:a16="http://schemas.microsoft.com/office/drawing/2014/main" val="2101918206"/>
                    </a:ext>
                  </a:extLst>
                </a:gridCol>
                <a:gridCol w="329184">
                  <a:extLst>
                    <a:ext uri="{9D8B030D-6E8A-4147-A177-3AD203B41FA5}">
                      <a16:colId xmlns:a16="http://schemas.microsoft.com/office/drawing/2014/main" val="3482699853"/>
                    </a:ext>
                  </a:extLst>
                </a:gridCol>
                <a:gridCol w="329184">
                  <a:extLst>
                    <a:ext uri="{9D8B030D-6E8A-4147-A177-3AD203B41FA5}">
                      <a16:colId xmlns:a16="http://schemas.microsoft.com/office/drawing/2014/main" val="3243807591"/>
                    </a:ext>
                  </a:extLst>
                </a:gridCol>
                <a:gridCol w="329184">
                  <a:extLst>
                    <a:ext uri="{9D8B030D-6E8A-4147-A177-3AD203B41FA5}">
                      <a16:colId xmlns:a16="http://schemas.microsoft.com/office/drawing/2014/main" val="648340923"/>
                    </a:ext>
                  </a:extLst>
                </a:gridCol>
                <a:gridCol w="329184">
                  <a:extLst>
                    <a:ext uri="{9D8B030D-6E8A-4147-A177-3AD203B41FA5}">
                      <a16:colId xmlns:a16="http://schemas.microsoft.com/office/drawing/2014/main" val="3169949869"/>
                    </a:ext>
                  </a:extLst>
                </a:gridCol>
                <a:gridCol w="329184">
                  <a:extLst>
                    <a:ext uri="{9D8B030D-6E8A-4147-A177-3AD203B41FA5}">
                      <a16:colId xmlns:a16="http://schemas.microsoft.com/office/drawing/2014/main" val="370063066"/>
                    </a:ext>
                  </a:extLst>
                </a:gridCol>
                <a:gridCol w="329184">
                  <a:extLst>
                    <a:ext uri="{9D8B030D-6E8A-4147-A177-3AD203B41FA5}">
                      <a16:colId xmlns:a16="http://schemas.microsoft.com/office/drawing/2014/main" val="1780249819"/>
                    </a:ext>
                  </a:extLst>
                </a:gridCol>
                <a:gridCol w="329184">
                  <a:extLst>
                    <a:ext uri="{9D8B030D-6E8A-4147-A177-3AD203B41FA5}">
                      <a16:colId xmlns:a16="http://schemas.microsoft.com/office/drawing/2014/main" val="1388857810"/>
                    </a:ext>
                  </a:extLst>
                </a:gridCol>
                <a:gridCol w="329184">
                  <a:extLst>
                    <a:ext uri="{9D8B030D-6E8A-4147-A177-3AD203B41FA5}">
                      <a16:colId xmlns:a16="http://schemas.microsoft.com/office/drawing/2014/main" val="2960366841"/>
                    </a:ext>
                  </a:extLst>
                </a:gridCol>
                <a:gridCol w="329184">
                  <a:extLst>
                    <a:ext uri="{9D8B030D-6E8A-4147-A177-3AD203B41FA5}">
                      <a16:colId xmlns:a16="http://schemas.microsoft.com/office/drawing/2014/main" val="2990040124"/>
                    </a:ext>
                  </a:extLst>
                </a:gridCol>
                <a:gridCol w="329184">
                  <a:extLst>
                    <a:ext uri="{9D8B030D-6E8A-4147-A177-3AD203B41FA5}">
                      <a16:colId xmlns:a16="http://schemas.microsoft.com/office/drawing/2014/main" val="117959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9138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- 2019-02-07 11:00:00 </a:t>
                      </a:r>
                      <a:r>
                        <a:rPr kumimoji="0" lang="de-DE" sz="1000" b="0" i="0" u="none" strike="noStrike" kern="1200" cap="none" spc="0" normalizeH="0" baseline="0" noProof="0">
                          <a:ln>
                            <a:noFill/>
                          </a:ln>
                          <a:solidFill>
                            <a:prstClr val="black"/>
                          </a:solidFill>
                          <a:effectLst/>
                          <a:uLnTx/>
                          <a:uFillTx/>
                          <a:latin typeface="+mn-lt"/>
                          <a:ea typeface="+mn-ea"/>
                          <a:cs typeface="+mn-cs"/>
                        </a:rPr>
                        <a:t> 
 Eigentlich wäre es nett gewesen, auszuschlafen, das super Frühstück im Alpenhotel Plaza zu genießen und dann bequem mit den Liften zum Grödnerjoch zu gondeln. „Aber ein Sonnenaufgang-Ride dort oben ist etwas unvergessliches“, verspricht Stefan und vertreibt damit auch die letzte Sehnsucht nach Bettdecke... 🌄#myPlace2Bike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https://external.xx.fbcdn.net/safe_image.php?d=AQDzioEFbeiy4gaU&amp;w=720&amp;h=720&amp;url=https%3A%2F%2Fwww.bike-holidays.com%2Fmagazin%2Fwp-content%2Fuploads%2F2019%2F02%2FSellaronda.jpg&amp;cfs=1&amp;_nc_hash=AQCRUq4ZcMw--EKK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6462963"/>
                  </a:ext>
                </a:extLst>
              </a:tr>
            </a:tbl>
          </a:graphicData>
        </a:graphic>
      </p:graphicFrame>
      <p:sp>
        <p:nvSpPr>
          <p:cNvPr id="4" name="Text Placeholder 3">
            <a:extLst>
              <a:ext uri="{FF2B5EF4-FFF2-40B4-BE49-F238E27FC236}">
                <a16:creationId xmlns:a16="http://schemas.microsoft.com/office/drawing/2014/main" id="{3DEA6D71-7FBB-4B1D-9EF7-C8ECC0A91B02}"/>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2798823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6314F-1113-4662-AA93-484264AC3A85}"/>
              </a:ext>
            </a:extLst>
          </p:cNvPr>
          <p:cNvSpPr>
            <a:spLocks noGrp="1"/>
          </p:cNvSpPr>
          <p:nvPr>
            <p:ph type="title"/>
          </p:nvPr>
        </p:nvSpPr>
        <p:spPr/>
        <p:txBody>
          <a:bodyPr/>
          <a:lstStyle/>
          <a:p>
            <a:r>
              <a:rPr lang="en-US"/>
              <a:t>Facebook Own Posts Table | Mountain Bike Holidays - 16 of 26</a:t>
            </a:r>
          </a:p>
        </p:txBody>
      </p:sp>
      <p:graphicFrame>
        <p:nvGraphicFramePr>
          <p:cNvPr id="5" name="Table Placeholder 4">
            <a:extLst>
              <a:ext uri="{FF2B5EF4-FFF2-40B4-BE49-F238E27FC236}">
                <a16:creationId xmlns:a16="http://schemas.microsoft.com/office/drawing/2014/main" id="{F16CB479-D191-4A09-BBD5-3105E5CDF86E}"/>
              </a:ext>
            </a:extLst>
          </p:cNvPr>
          <p:cNvGraphicFramePr>
            <a:graphicFrameLocks noGrp="1"/>
          </p:cNvGraphicFramePr>
          <p:nvPr>
            <p:ph type="tbl" sz="quarter" idx="13"/>
            <p:extLst>
              <p:ext uri="{D42A27DB-BD31-4B8C-83A1-F6EECF244321}">
                <p14:modId xmlns:p14="http://schemas.microsoft.com/office/powerpoint/2010/main" val="118421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5250005"/>
                    </a:ext>
                  </a:extLst>
                </a:gridCol>
                <a:gridCol w="905256">
                  <a:extLst>
                    <a:ext uri="{9D8B030D-6E8A-4147-A177-3AD203B41FA5}">
                      <a16:colId xmlns:a16="http://schemas.microsoft.com/office/drawing/2014/main" val="1206930299"/>
                    </a:ext>
                  </a:extLst>
                </a:gridCol>
                <a:gridCol w="329184">
                  <a:extLst>
                    <a:ext uri="{9D8B030D-6E8A-4147-A177-3AD203B41FA5}">
                      <a16:colId xmlns:a16="http://schemas.microsoft.com/office/drawing/2014/main" val="1990483713"/>
                    </a:ext>
                  </a:extLst>
                </a:gridCol>
                <a:gridCol w="329184">
                  <a:extLst>
                    <a:ext uri="{9D8B030D-6E8A-4147-A177-3AD203B41FA5}">
                      <a16:colId xmlns:a16="http://schemas.microsoft.com/office/drawing/2014/main" val="28258399"/>
                    </a:ext>
                  </a:extLst>
                </a:gridCol>
                <a:gridCol w="329184">
                  <a:extLst>
                    <a:ext uri="{9D8B030D-6E8A-4147-A177-3AD203B41FA5}">
                      <a16:colId xmlns:a16="http://schemas.microsoft.com/office/drawing/2014/main" val="2748853806"/>
                    </a:ext>
                  </a:extLst>
                </a:gridCol>
                <a:gridCol w="329184">
                  <a:extLst>
                    <a:ext uri="{9D8B030D-6E8A-4147-A177-3AD203B41FA5}">
                      <a16:colId xmlns:a16="http://schemas.microsoft.com/office/drawing/2014/main" val="4004835893"/>
                    </a:ext>
                  </a:extLst>
                </a:gridCol>
                <a:gridCol w="329184">
                  <a:extLst>
                    <a:ext uri="{9D8B030D-6E8A-4147-A177-3AD203B41FA5}">
                      <a16:colId xmlns:a16="http://schemas.microsoft.com/office/drawing/2014/main" val="422976184"/>
                    </a:ext>
                  </a:extLst>
                </a:gridCol>
                <a:gridCol w="329184">
                  <a:extLst>
                    <a:ext uri="{9D8B030D-6E8A-4147-A177-3AD203B41FA5}">
                      <a16:colId xmlns:a16="http://schemas.microsoft.com/office/drawing/2014/main" val="652633275"/>
                    </a:ext>
                  </a:extLst>
                </a:gridCol>
                <a:gridCol w="329184">
                  <a:extLst>
                    <a:ext uri="{9D8B030D-6E8A-4147-A177-3AD203B41FA5}">
                      <a16:colId xmlns:a16="http://schemas.microsoft.com/office/drawing/2014/main" val="1980498704"/>
                    </a:ext>
                  </a:extLst>
                </a:gridCol>
                <a:gridCol w="329184">
                  <a:extLst>
                    <a:ext uri="{9D8B030D-6E8A-4147-A177-3AD203B41FA5}">
                      <a16:colId xmlns:a16="http://schemas.microsoft.com/office/drawing/2014/main" val="3477120087"/>
                    </a:ext>
                  </a:extLst>
                </a:gridCol>
                <a:gridCol w="329184">
                  <a:extLst>
                    <a:ext uri="{9D8B030D-6E8A-4147-A177-3AD203B41FA5}">
                      <a16:colId xmlns:a16="http://schemas.microsoft.com/office/drawing/2014/main" val="1638283616"/>
                    </a:ext>
                  </a:extLst>
                </a:gridCol>
                <a:gridCol w="329184">
                  <a:extLst>
                    <a:ext uri="{9D8B030D-6E8A-4147-A177-3AD203B41FA5}">
                      <a16:colId xmlns:a16="http://schemas.microsoft.com/office/drawing/2014/main" val="3851922667"/>
                    </a:ext>
                  </a:extLst>
                </a:gridCol>
                <a:gridCol w="329184">
                  <a:extLst>
                    <a:ext uri="{9D8B030D-6E8A-4147-A177-3AD203B41FA5}">
                      <a16:colId xmlns:a16="http://schemas.microsoft.com/office/drawing/2014/main" val="1936618532"/>
                    </a:ext>
                  </a:extLst>
                </a:gridCol>
                <a:gridCol w="329184">
                  <a:extLst>
                    <a:ext uri="{9D8B030D-6E8A-4147-A177-3AD203B41FA5}">
                      <a16:colId xmlns:a16="http://schemas.microsoft.com/office/drawing/2014/main" val="1176269499"/>
                    </a:ext>
                  </a:extLst>
                </a:gridCol>
                <a:gridCol w="329184">
                  <a:extLst>
                    <a:ext uri="{9D8B030D-6E8A-4147-A177-3AD203B41FA5}">
                      <a16:colId xmlns:a16="http://schemas.microsoft.com/office/drawing/2014/main" val="1744238193"/>
                    </a:ext>
                  </a:extLst>
                </a:gridCol>
                <a:gridCol w="329184">
                  <a:extLst>
                    <a:ext uri="{9D8B030D-6E8A-4147-A177-3AD203B41FA5}">
                      <a16:colId xmlns:a16="http://schemas.microsoft.com/office/drawing/2014/main" val="1195090181"/>
                    </a:ext>
                  </a:extLst>
                </a:gridCol>
                <a:gridCol w="329184">
                  <a:extLst>
                    <a:ext uri="{9D8B030D-6E8A-4147-A177-3AD203B41FA5}">
                      <a16:colId xmlns:a16="http://schemas.microsoft.com/office/drawing/2014/main" val="1594127474"/>
                    </a:ext>
                  </a:extLst>
                </a:gridCol>
                <a:gridCol w="329184">
                  <a:extLst>
                    <a:ext uri="{9D8B030D-6E8A-4147-A177-3AD203B41FA5}">
                      <a16:colId xmlns:a16="http://schemas.microsoft.com/office/drawing/2014/main" val="102194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735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- 2019-02-06 08:00:00 </a:t>
                      </a:r>
                      <a:r>
                        <a:rPr kumimoji="0" lang="en-US" sz="1000" b="0" i="0" u="none" strike="noStrike" kern="1200" cap="none" spc="0" normalizeH="0" baseline="0" noProof="0">
                          <a:ln>
                            <a:noFill/>
                          </a:ln>
                          <a:solidFill>
                            <a:prstClr val="black"/>
                          </a:solidFill>
                          <a:effectLst/>
                          <a:uLnTx/>
                          <a:uFillTx/>
                          <a:latin typeface="+mn-lt"/>
                          <a:ea typeface="+mn-ea"/>
                          <a:cs typeface="+mn-cs"/>
                        </a:rPr>
                        <a:t> 
 *** Hotel der Woche ***
Das Hotel Melodia del Bosco mit seiner wunderbaren Lage in den Dolomiten ist die ideale Basis für Mountainbike-Touren in der Bikeregion Alta Badia. Auf den geführten Touren werdet ihr von Chef Klaus Irsara oder von einem der Bike-Guides des Dolomiti Biking Guide Team begleitet. #myPlace2Bike
➡️ Zum Hotel: https://bit.ly/2WIKaMH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https://scontent.xx.fbcdn.net/v/t1.0-9/s720x720/51593835_10156168273266395_8929896779785175040_o.jpg?_nc_cat=110&amp;_nc_ht=scontent.xx&amp;oh=09a61284d68418c000fb902ab05f350b&amp;oe=5D276A6F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5859175"/>
                  </a:ext>
                </a:extLst>
              </a:tr>
            </a:tbl>
          </a:graphicData>
        </a:graphic>
      </p:graphicFrame>
      <p:sp>
        <p:nvSpPr>
          <p:cNvPr id="4" name="Text Placeholder 3">
            <a:extLst>
              <a:ext uri="{FF2B5EF4-FFF2-40B4-BE49-F238E27FC236}">
                <a16:creationId xmlns:a16="http://schemas.microsoft.com/office/drawing/2014/main" id="{9D2BDBD1-16B7-4D71-BCC6-67FE8816238A}"/>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506180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27172-DC12-49B5-845A-7ECF6FD83C00}"/>
              </a:ext>
            </a:extLst>
          </p:cNvPr>
          <p:cNvSpPr>
            <a:spLocks noGrp="1"/>
          </p:cNvSpPr>
          <p:nvPr>
            <p:ph type="title"/>
          </p:nvPr>
        </p:nvSpPr>
        <p:spPr/>
        <p:txBody>
          <a:bodyPr/>
          <a:lstStyle/>
          <a:p>
            <a:r>
              <a:rPr lang="en-US"/>
              <a:t>Facebook Own Posts Table | Mountain Bike Holidays - 17 of 26</a:t>
            </a:r>
          </a:p>
        </p:txBody>
      </p:sp>
      <p:graphicFrame>
        <p:nvGraphicFramePr>
          <p:cNvPr id="5" name="Table Placeholder 4">
            <a:extLst>
              <a:ext uri="{FF2B5EF4-FFF2-40B4-BE49-F238E27FC236}">
                <a16:creationId xmlns:a16="http://schemas.microsoft.com/office/drawing/2014/main" id="{F7CC5F67-66D2-4EC4-9FC9-926060EA2A9D}"/>
              </a:ext>
            </a:extLst>
          </p:cNvPr>
          <p:cNvGraphicFramePr>
            <a:graphicFrameLocks noGrp="1"/>
          </p:cNvGraphicFramePr>
          <p:nvPr>
            <p:ph type="tbl" sz="quarter" idx="13"/>
            <p:extLst>
              <p:ext uri="{D42A27DB-BD31-4B8C-83A1-F6EECF244321}">
                <p14:modId xmlns:p14="http://schemas.microsoft.com/office/powerpoint/2010/main" val="252611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6133619"/>
                    </a:ext>
                  </a:extLst>
                </a:gridCol>
                <a:gridCol w="905256">
                  <a:extLst>
                    <a:ext uri="{9D8B030D-6E8A-4147-A177-3AD203B41FA5}">
                      <a16:colId xmlns:a16="http://schemas.microsoft.com/office/drawing/2014/main" val="3431984948"/>
                    </a:ext>
                  </a:extLst>
                </a:gridCol>
                <a:gridCol w="329184">
                  <a:extLst>
                    <a:ext uri="{9D8B030D-6E8A-4147-A177-3AD203B41FA5}">
                      <a16:colId xmlns:a16="http://schemas.microsoft.com/office/drawing/2014/main" val="1527637992"/>
                    </a:ext>
                  </a:extLst>
                </a:gridCol>
                <a:gridCol w="329184">
                  <a:extLst>
                    <a:ext uri="{9D8B030D-6E8A-4147-A177-3AD203B41FA5}">
                      <a16:colId xmlns:a16="http://schemas.microsoft.com/office/drawing/2014/main" val="3188947500"/>
                    </a:ext>
                  </a:extLst>
                </a:gridCol>
                <a:gridCol w="329184">
                  <a:extLst>
                    <a:ext uri="{9D8B030D-6E8A-4147-A177-3AD203B41FA5}">
                      <a16:colId xmlns:a16="http://schemas.microsoft.com/office/drawing/2014/main" val="1628122428"/>
                    </a:ext>
                  </a:extLst>
                </a:gridCol>
                <a:gridCol w="329184">
                  <a:extLst>
                    <a:ext uri="{9D8B030D-6E8A-4147-A177-3AD203B41FA5}">
                      <a16:colId xmlns:a16="http://schemas.microsoft.com/office/drawing/2014/main" val="924609735"/>
                    </a:ext>
                  </a:extLst>
                </a:gridCol>
                <a:gridCol w="329184">
                  <a:extLst>
                    <a:ext uri="{9D8B030D-6E8A-4147-A177-3AD203B41FA5}">
                      <a16:colId xmlns:a16="http://schemas.microsoft.com/office/drawing/2014/main" val="3593542313"/>
                    </a:ext>
                  </a:extLst>
                </a:gridCol>
                <a:gridCol w="329184">
                  <a:extLst>
                    <a:ext uri="{9D8B030D-6E8A-4147-A177-3AD203B41FA5}">
                      <a16:colId xmlns:a16="http://schemas.microsoft.com/office/drawing/2014/main" val="727477865"/>
                    </a:ext>
                  </a:extLst>
                </a:gridCol>
                <a:gridCol w="329184">
                  <a:extLst>
                    <a:ext uri="{9D8B030D-6E8A-4147-A177-3AD203B41FA5}">
                      <a16:colId xmlns:a16="http://schemas.microsoft.com/office/drawing/2014/main" val="3372694309"/>
                    </a:ext>
                  </a:extLst>
                </a:gridCol>
                <a:gridCol w="329184">
                  <a:extLst>
                    <a:ext uri="{9D8B030D-6E8A-4147-A177-3AD203B41FA5}">
                      <a16:colId xmlns:a16="http://schemas.microsoft.com/office/drawing/2014/main" val="2506865482"/>
                    </a:ext>
                  </a:extLst>
                </a:gridCol>
                <a:gridCol w="329184">
                  <a:extLst>
                    <a:ext uri="{9D8B030D-6E8A-4147-A177-3AD203B41FA5}">
                      <a16:colId xmlns:a16="http://schemas.microsoft.com/office/drawing/2014/main" val="2770910030"/>
                    </a:ext>
                  </a:extLst>
                </a:gridCol>
                <a:gridCol w="329184">
                  <a:extLst>
                    <a:ext uri="{9D8B030D-6E8A-4147-A177-3AD203B41FA5}">
                      <a16:colId xmlns:a16="http://schemas.microsoft.com/office/drawing/2014/main" val="727179159"/>
                    </a:ext>
                  </a:extLst>
                </a:gridCol>
                <a:gridCol w="329184">
                  <a:extLst>
                    <a:ext uri="{9D8B030D-6E8A-4147-A177-3AD203B41FA5}">
                      <a16:colId xmlns:a16="http://schemas.microsoft.com/office/drawing/2014/main" val="3388214912"/>
                    </a:ext>
                  </a:extLst>
                </a:gridCol>
                <a:gridCol w="329184">
                  <a:extLst>
                    <a:ext uri="{9D8B030D-6E8A-4147-A177-3AD203B41FA5}">
                      <a16:colId xmlns:a16="http://schemas.microsoft.com/office/drawing/2014/main" val="223758513"/>
                    </a:ext>
                  </a:extLst>
                </a:gridCol>
                <a:gridCol w="329184">
                  <a:extLst>
                    <a:ext uri="{9D8B030D-6E8A-4147-A177-3AD203B41FA5}">
                      <a16:colId xmlns:a16="http://schemas.microsoft.com/office/drawing/2014/main" val="1633296039"/>
                    </a:ext>
                  </a:extLst>
                </a:gridCol>
                <a:gridCol w="329184">
                  <a:extLst>
                    <a:ext uri="{9D8B030D-6E8A-4147-A177-3AD203B41FA5}">
                      <a16:colId xmlns:a16="http://schemas.microsoft.com/office/drawing/2014/main" val="1771671427"/>
                    </a:ext>
                  </a:extLst>
                </a:gridCol>
                <a:gridCol w="329184">
                  <a:extLst>
                    <a:ext uri="{9D8B030D-6E8A-4147-A177-3AD203B41FA5}">
                      <a16:colId xmlns:a16="http://schemas.microsoft.com/office/drawing/2014/main" val="3715076740"/>
                    </a:ext>
                  </a:extLst>
                </a:gridCol>
                <a:gridCol w="329184">
                  <a:extLst>
                    <a:ext uri="{9D8B030D-6E8A-4147-A177-3AD203B41FA5}">
                      <a16:colId xmlns:a16="http://schemas.microsoft.com/office/drawing/2014/main" val="249729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076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- 2019-02-05 18:05:08 </a:t>
                      </a:r>
                      <a:r>
                        <a:rPr kumimoji="0" lang="en-US" sz="1000" b="0" i="0" u="none" strike="noStrike" kern="1200" cap="none" spc="0" normalizeH="0" baseline="0" noProof="0">
                          <a:ln>
                            <a:noFill/>
                          </a:ln>
                          <a:solidFill>
                            <a:prstClr val="black"/>
                          </a:solidFill>
                          <a:effectLst/>
                          <a:uLnTx/>
                          <a:uFillTx/>
                          <a:latin typeface="+mn-lt"/>
                          <a:ea typeface="+mn-ea"/>
                          <a:cs typeface="+mn-cs"/>
                        </a:rPr>
                        <a:t> 
 Tausche Schneeschaufel gegen Mountainbike! Schau rein in unseren Februar-Newsletter ➡ https://mailchi.mp/bike-holidays/tausche-schneeschaufel-gegen-mountainbike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https://scontent.xx.fbcdn.net/v/t1.0-9/s720x720/51486718_10156170862691395_7239845088887570432_o.jpg?_nc_cat=100&amp;_nc_ht=scontent.xx&amp;oh=f76641933605f173277ca3908bf02533&amp;oe=5CE1D8EA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5238373"/>
                  </a:ext>
                </a:extLst>
              </a:tr>
            </a:tbl>
          </a:graphicData>
        </a:graphic>
      </p:graphicFrame>
      <p:sp>
        <p:nvSpPr>
          <p:cNvPr id="4" name="Text Placeholder 3">
            <a:extLst>
              <a:ext uri="{FF2B5EF4-FFF2-40B4-BE49-F238E27FC236}">
                <a16:creationId xmlns:a16="http://schemas.microsoft.com/office/drawing/2014/main" id="{902A2CED-F05C-47B7-AC12-E7E6C8956455}"/>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2750485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95135-B5E1-4D50-AD0E-1EB75593E3E2}"/>
              </a:ext>
            </a:extLst>
          </p:cNvPr>
          <p:cNvSpPr>
            <a:spLocks noGrp="1"/>
          </p:cNvSpPr>
          <p:nvPr>
            <p:ph type="title"/>
          </p:nvPr>
        </p:nvSpPr>
        <p:spPr/>
        <p:txBody>
          <a:bodyPr/>
          <a:lstStyle/>
          <a:p>
            <a:r>
              <a:rPr lang="en-US"/>
              <a:t>Facebook Own Posts Table | Mountain Bike Holidays - 18 of 26</a:t>
            </a:r>
          </a:p>
        </p:txBody>
      </p:sp>
      <p:graphicFrame>
        <p:nvGraphicFramePr>
          <p:cNvPr id="5" name="Table Placeholder 4">
            <a:extLst>
              <a:ext uri="{FF2B5EF4-FFF2-40B4-BE49-F238E27FC236}">
                <a16:creationId xmlns:a16="http://schemas.microsoft.com/office/drawing/2014/main" id="{6321A435-8711-4BBF-9FC5-C75AAA55DBC7}"/>
              </a:ext>
            </a:extLst>
          </p:cNvPr>
          <p:cNvGraphicFramePr>
            <a:graphicFrameLocks noGrp="1"/>
          </p:cNvGraphicFramePr>
          <p:nvPr>
            <p:ph type="tbl" sz="quarter" idx="13"/>
            <p:extLst>
              <p:ext uri="{D42A27DB-BD31-4B8C-83A1-F6EECF244321}">
                <p14:modId xmlns:p14="http://schemas.microsoft.com/office/powerpoint/2010/main" val="131667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2680256"/>
                    </a:ext>
                  </a:extLst>
                </a:gridCol>
                <a:gridCol w="905256">
                  <a:extLst>
                    <a:ext uri="{9D8B030D-6E8A-4147-A177-3AD203B41FA5}">
                      <a16:colId xmlns:a16="http://schemas.microsoft.com/office/drawing/2014/main" val="3236786414"/>
                    </a:ext>
                  </a:extLst>
                </a:gridCol>
                <a:gridCol w="329184">
                  <a:extLst>
                    <a:ext uri="{9D8B030D-6E8A-4147-A177-3AD203B41FA5}">
                      <a16:colId xmlns:a16="http://schemas.microsoft.com/office/drawing/2014/main" val="1283273287"/>
                    </a:ext>
                  </a:extLst>
                </a:gridCol>
                <a:gridCol w="329184">
                  <a:extLst>
                    <a:ext uri="{9D8B030D-6E8A-4147-A177-3AD203B41FA5}">
                      <a16:colId xmlns:a16="http://schemas.microsoft.com/office/drawing/2014/main" val="4105814441"/>
                    </a:ext>
                  </a:extLst>
                </a:gridCol>
                <a:gridCol w="329184">
                  <a:extLst>
                    <a:ext uri="{9D8B030D-6E8A-4147-A177-3AD203B41FA5}">
                      <a16:colId xmlns:a16="http://schemas.microsoft.com/office/drawing/2014/main" val="3550554910"/>
                    </a:ext>
                  </a:extLst>
                </a:gridCol>
                <a:gridCol w="329184">
                  <a:extLst>
                    <a:ext uri="{9D8B030D-6E8A-4147-A177-3AD203B41FA5}">
                      <a16:colId xmlns:a16="http://schemas.microsoft.com/office/drawing/2014/main" val="4024714097"/>
                    </a:ext>
                  </a:extLst>
                </a:gridCol>
                <a:gridCol w="329184">
                  <a:extLst>
                    <a:ext uri="{9D8B030D-6E8A-4147-A177-3AD203B41FA5}">
                      <a16:colId xmlns:a16="http://schemas.microsoft.com/office/drawing/2014/main" val="2199021655"/>
                    </a:ext>
                  </a:extLst>
                </a:gridCol>
                <a:gridCol w="329184">
                  <a:extLst>
                    <a:ext uri="{9D8B030D-6E8A-4147-A177-3AD203B41FA5}">
                      <a16:colId xmlns:a16="http://schemas.microsoft.com/office/drawing/2014/main" val="3897732818"/>
                    </a:ext>
                  </a:extLst>
                </a:gridCol>
                <a:gridCol w="329184">
                  <a:extLst>
                    <a:ext uri="{9D8B030D-6E8A-4147-A177-3AD203B41FA5}">
                      <a16:colId xmlns:a16="http://schemas.microsoft.com/office/drawing/2014/main" val="3828934218"/>
                    </a:ext>
                  </a:extLst>
                </a:gridCol>
                <a:gridCol w="329184">
                  <a:extLst>
                    <a:ext uri="{9D8B030D-6E8A-4147-A177-3AD203B41FA5}">
                      <a16:colId xmlns:a16="http://schemas.microsoft.com/office/drawing/2014/main" val="3449771555"/>
                    </a:ext>
                  </a:extLst>
                </a:gridCol>
                <a:gridCol w="329184">
                  <a:extLst>
                    <a:ext uri="{9D8B030D-6E8A-4147-A177-3AD203B41FA5}">
                      <a16:colId xmlns:a16="http://schemas.microsoft.com/office/drawing/2014/main" val="3637248469"/>
                    </a:ext>
                  </a:extLst>
                </a:gridCol>
                <a:gridCol w="329184">
                  <a:extLst>
                    <a:ext uri="{9D8B030D-6E8A-4147-A177-3AD203B41FA5}">
                      <a16:colId xmlns:a16="http://schemas.microsoft.com/office/drawing/2014/main" val="3241310144"/>
                    </a:ext>
                  </a:extLst>
                </a:gridCol>
                <a:gridCol w="329184">
                  <a:extLst>
                    <a:ext uri="{9D8B030D-6E8A-4147-A177-3AD203B41FA5}">
                      <a16:colId xmlns:a16="http://schemas.microsoft.com/office/drawing/2014/main" val="3204033019"/>
                    </a:ext>
                  </a:extLst>
                </a:gridCol>
                <a:gridCol w="329184">
                  <a:extLst>
                    <a:ext uri="{9D8B030D-6E8A-4147-A177-3AD203B41FA5}">
                      <a16:colId xmlns:a16="http://schemas.microsoft.com/office/drawing/2014/main" val="2639616499"/>
                    </a:ext>
                  </a:extLst>
                </a:gridCol>
                <a:gridCol w="329184">
                  <a:extLst>
                    <a:ext uri="{9D8B030D-6E8A-4147-A177-3AD203B41FA5}">
                      <a16:colId xmlns:a16="http://schemas.microsoft.com/office/drawing/2014/main" val="2345706810"/>
                    </a:ext>
                  </a:extLst>
                </a:gridCol>
                <a:gridCol w="329184">
                  <a:extLst>
                    <a:ext uri="{9D8B030D-6E8A-4147-A177-3AD203B41FA5}">
                      <a16:colId xmlns:a16="http://schemas.microsoft.com/office/drawing/2014/main" val="3931980890"/>
                    </a:ext>
                  </a:extLst>
                </a:gridCol>
                <a:gridCol w="329184">
                  <a:extLst>
                    <a:ext uri="{9D8B030D-6E8A-4147-A177-3AD203B41FA5}">
                      <a16:colId xmlns:a16="http://schemas.microsoft.com/office/drawing/2014/main" val="1538349402"/>
                    </a:ext>
                  </a:extLst>
                </a:gridCol>
                <a:gridCol w="329184">
                  <a:extLst>
                    <a:ext uri="{9D8B030D-6E8A-4147-A177-3AD203B41FA5}">
                      <a16:colId xmlns:a16="http://schemas.microsoft.com/office/drawing/2014/main" val="2115029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266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- 2019-02-04 17:00:01 </a:t>
                      </a:r>
                      <a:r>
                        <a:rPr kumimoji="0" lang="en-US" sz="1000" b="0" i="0" u="none" strike="noStrike" kern="1200" cap="none" spc="0" normalizeH="0" baseline="0" noProof="0">
                          <a:ln>
                            <a:noFill/>
                          </a:ln>
                          <a:solidFill>
                            <a:prstClr val="black"/>
                          </a:solidFill>
                          <a:effectLst/>
                          <a:uLnTx/>
                          <a:uFillTx/>
                          <a:latin typeface="+mn-lt"/>
                          <a:ea typeface="+mn-ea"/>
                          <a:cs typeface="+mn-cs"/>
                        </a:rPr>
                        <a:t> 
 *** Alta Badia ***
Vertraut man auf die Aussage einiger namhafter Bergsteiger wie Reinhold Messner, sind die Dolomiten das schönste Gebirge der Welt. Zu Füßen der typisch schroffen Felsnadeln liegt in Alta Badia der Signature Trail "Trail N°15", der die Dolomiten von ihrer besten Seite zeigt. 🚴🏼🇮🇹 #myPlace2Bike
Das komplette Video gibt’s hier: https://bit.ly/2GmdW4f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https://scontent.xx.fbcdn.net/v/t15.5256-10/s720x720/51983710_379429282834285_8571320495796912128_n.jpg?_nc_cat=107&amp;_nc_ht=scontent.xx&amp;oh=36ff08c5ad5a0c4595c5672ad7bde0ce&amp;oe=5D1689B3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5883710"/>
                  </a:ext>
                </a:extLst>
              </a:tr>
            </a:tbl>
          </a:graphicData>
        </a:graphic>
      </p:graphicFrame>
      <p:sp>
        <p:nvSpPr>
          <p:cNvPr id="4" name="Text Placeholder 3">
            <a:extLst>
              <a:ext uri="{FF2B5EF4-FFF2-40B4-BE49-F238E27FC236}">
                <a16:creationId xmlns:a16="http://schemas.microsoft.com/office/drawing/2014/main" id="{CD3762CD-CEF9-4385-836D-30EE907F63E3}"/>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35580009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CBD51-8965-42BA-AAF7-0D0BE9807E34}"/>
              </a:ext>
            </a:extLst>
          </p:cNvPr>
          <p:cNvSpPr>
            <a:spLocks noGrp="1"/>
          </p:cNvSpPr>
          <p:nvPr>
            <p:ph type="title"/>
          </p:nvPr>
        </p:nvSpPr>
        <p:spPr/>
        <p:txBody>
          <a:bodyPr/>
          <a:lstStyle/>
          <a:p>
            <a:r>
              <a:rPr lang="en-US"/>
              <a:t>Facebook Own Posts Table | Mountain Bike Holidays - 19 of 26</a:t>
            </a:r>
          </a:p>
        </p:txBody>
      </p:sp>
      <p:graphicFrame>
        <p:nvGraphicFramePr>
          <p:cNvPr id="5" name="Table Placeholder 4">
            <a:extLst>
              <a:ext uri="{FF2B5EF4-FFF2-40B4-BE49-F238E27FC236}">
                <a16:creationId xmlns:a16="http://schemas.microsoft.com/office/drawing/2014/main" id="{E7EFAFC6-0E04-4EBD-8F0D-6D4CF84DF9CA}"/>
              </a:ext>
            </a:extLst>
          </p:cNvPr>
          <p:cNvGraphicFramePr>
            <a:graphicFrameLocks noGrp="1"/>
          </p:cNvGraphicFramePr>
          <p:nvPr>
            <p:ph type="tbl" sz="quarter" idx="13"/>
            <p:extLst>
              <p:ext uri="{D42A27DB-BD31-4B8C-83A1-F6EECF244321}">
                <p14:modId xmlns:p14="http://schemas.microsoft.com/office/powerpoint/2010/main" val="80096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8155814"/>
                    </a:ext>
                  </a:extLst>
                </a:gridCol>
                <a:gridCol w="905256">
                  <a:extLst>
                    <a:ext uri="{9D8B030D-6E8A-4147-A177-3AD203B41FA5}">
                      <a16:colId xmlns:a16="http://schemas.microsoft.com/office/drawing/2014/main" val="2306268703"/>
                    </a:ext>
                  </a:extLst>
                </a:gridCol>
                <a:gridCol w="329184">
                  <a:extLst>
                    <a:ext uri="{9D8B030D-6E8A-4147-A177-3AD203B41FA5}">
                      <a16:colId xmlns:a16="http://schemas.microsoft.com/office/drawing/2014/main" val="3296304935"/>
                    </a:ext>
                  </a:extLst>
                </a:gridCol>
                <a:gridCol w="329184">
                  <a:extLst>
                    <a:ext uri="{9D8B030D-6E8A-4147-A177-3AD203B41FA5}">
                      <a16:colId xmlns:a16="http://schemas.microsoft.com/office/drawing/2014/main" val="2268582529"/>
                    </a:ext>
                  </a:extLst>
                </a:gridCol>
                <a:gridCol w="329184">
                  <a:extLst>
                    <a:ext uri="{9D8B030D-6E8A-4147-A177-3AD203B41FA5}">
                      <a16:colId xmlns:a16="http://schemas.microsoft.com/office/drawing/2014/main" val="3917117716"/>
                    </a:ext>
                  </a:extLst>
                </a:gridCol>
                <a:gridCol w="329184">
                  <a:extLst>
                    <a:ext uri="{9D8B030D-6E8A-4147-A177-3AD203B41FA5}">
                      <a16:colId xmlns:a16="http://schemas.microsoft.com/office/drawing/2014/main" val="2166722481"/>
                    </a:ext>
                  </a:extLst>
                </a:gridCol>
                <a:gridCol w="329184">
                  <a:extLst>
                    <a:ext uri="{9D8B030D-6E8A-4147-A177-3AD203B41FA5}">
                      <a16:colId xmlns:a16="http://schemas.microsoft.com/office/drawing/2014/main" val="2252203946"/>
                    </a:ext>
                  </a:extLst>
                </a:gridCol>
                <a:gridCol w="329184">
                  <a:extLst>
                    <a:ext uri="{9D8B030D-6E8A-4147-A177-3AD203B41FA5}">
                      <a16:colId xmlns:a16="http://schemas.microsoft.com/office/drawing/2014/main" val="468804220"/>
                    </a:ext>
                  </a:extLst>
                </a:gridCol>
                <a:gridCol w="329184">
                  <a:extLst>
                    <a:ext uri="{9D8B030D-6E8A-4147-A177-3AD203B41FA5}">
                      <a16:colId xmlns:a16="http://schemas.microsoft.com/office/drawing/2014/main" val="2222754703"/>
                    </a:ext>
                  </a:extLst>
                </a:gridCol>
                <a:gridCol w="329184">
                  <a:extLst>
                    <a:ext uri="{9D8B030D-6E8A-4147-A177-3AD203B41FA5}">
                      <a16:colId xmlns:a16="http://schemas.microsoft.com/office/drawing/2014/main" val="1132140183"/>
                    </a:ext>
                  </a:extLst>
                </a:gridCol>
                <a:gridCol w="329184">
                  <a:extLst>
                    <a:ext uri="{9D8B030D-6E8A-4147-A177-3AD203B41FA5}">
                      <a16:colId xmlns:a16="http://schemas.microsoft.com/office/drawing/2014/main" val="3809248210"/>
                    </a:ext>
                  </a:extLst>
                </a:gridCol>
                <a:gridCol w="329184">
                  <a:extLst>
                    <a:ext uri="{9D8B030D-6E8A-4147-A177-3AD203B41FA5}">
                      <a16:colId xmlns:a16="http://schemas.microsoft.com/office/drawing/2014/main" val="3593973006"/>
                    </a:ext>
                  </a:extLst>
                </a:gridCol>
                <a:gridCol w="329184">
                  <a:extLst>
                    <a:ext uri="{9D8B030D-6E8A-4147-A177-3AD203B41FA5}">
                      <a16:colId xmlns:a16="http://schemas.microsoft.com/office/drawing/2014/main" val="4010819175"/>
                    </a:ext>
                  </a:extLst>
                </a:gridCol>
                <a:gridCol w="329184">
                  <a:extLst>
                    <a:ext uri="{9D8B030D-6E8A-4147-A177-3AD203B41FA5}">
                      <a16:colId xmlns:a16="http://schemas.microsoft.com/office/drawing/2014/main" val="846018496"/>
                    </a:ext>
                  </a:extLst>
                </a:gridCol>
                <a:gridCol w="329184">
                  <a:extLst>
                    <a:ext uri="{9D8B030D-6E8A-4147-A177-3AD203B41FA5}">
                      <a16:colId xmlns:a16="http://schemas.microsoft.com/office/drawing/2014/main" val="3379157475"/>
                    </a:ext>
                  </a:extLst>
                </a:gridCol>
                <a:gridCol w="329184">
                  <a:extLst>
                    <a:ext uri="{9D8B030D-6E8A-4147-A177-3AD203B41FA5}">
                      <a16:colId xmlns:a16="http://schemas.microsoft.com/office/drawing/2014/main" val="3331327646"/>
                    </a:ext>
                  </a:extLst>
                </a:gridCol>
                <a:gridCol w="329184">
                  <a:extLst>
                    <a:ext uri="{9D8B030D-6E8A-4147-A177-3AD203B41FA5}">
                      <a16:colId xmlns:a16="http://schemas.microsoft.com/office/drawing/2014/main" val="3186770075"/>
                    </a:ext>
                  </a:extLst>
                </a:gridCol>
                <a:gridCol w="329184">
                  <a:extLst>
                    <a:ext uri="{9D8B030D-6E8A-4147-A177-3AD203B41FA5}">
                      <a16:colId xmlns:a16="http://schemas.microsoft.com/office/drawing/2014/main" val="2768661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395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- 2019-02-04 08:46:30 </a:t>
                      </a:r>
                      <a:r>
                        <a:rPr kumimoji="0" lang="en-US" sz="1000" b="0" i="0" u="none" strike="noStrike" kern="1200" cap="none" spc="0" normalizeH="0" baseline="0" noProof="0">
                          <a:ln>
                            <a:noFill/>
                          </a:ln>
                          <a:solidFill>
                            <a:prstClr val="black"/>
                          </a:solidFill>
                          <a:effectLst/>
                          <a:uLnTx/>
                          <a:uFillTx/>
                          <a:latin typeface="+mn-lt"/>
                          <a:ea typeface="+mn-ea"/>
                          <a:cs typeface="+mn-cs"/>
                        </a:rPr>
                        <a:t> 
 *** Unsere Region der Woche ***
Mitten in den Dolomiten habt ihr in Alta Badia eine Riesenauswahl an Singletrails in allen Schwierigkeitsgraden. Ein Muss für jeden Biker ist mit Sicherheit die Sellaronda MTB Tour mit unglaublichen 4.000 Tiefenmetern! 💪🚴‍♂️ #myPlace2Bike
➡️ Zur Region: https://bit.ly/2HS0aIX
Bild (c) Mountain Bike Holidays_Andreas Meyer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https://scontent.xx.fbcdn.net/v/t1.0-9/s720x720/51852492_10156167919066395_6483051377223270400_o.jpg?_nc_cat=105&amp;_nc_ht=scontent.xx&amp;oh=4320f1623b450ab91c01e4ab597f5330&amp;oe=5D28E856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0820229"/>
                  </a:ext>
                </a:extLst>
              </a:tr>
            </a:tbl>
          </a:graphicData>
        </a:graphic>
      </p:graphicFrame>
      <p:sp>
        <p:nvSpPr>
          <p:cNvPr id="4" name="Text Placeholder 3">
            <a:extLst>
              <a:ext uri="{FF2B5EF4-FFF2-40B4-BE49-F238E27FC236}">
                <a16:creationId xmlns:a16="http://schemas.microsoft.com/office/drawing/2014/main" id="{E6CF21A7-39B6-4697-8760-6137BDA642B7}"/>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656036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4F29-0C8C-4E27-A8A2-21EB5042CC6C}"/>
              </a:ext>
            </a:extLst>
          </p:cNvPr>
          <p:cNvSpPr>
            <a:spLocks noGrp="1"/>
          </p:cNvSpPr>
          <p:nvPr>
            <p:ph type="title"/>
          </p:nvPr>
        </p:nvSpPr>
        <p:spPr/>
        <p:txBody>
          <a:bodyPr/>
          <a:lstStyle/>
          <a:p>
            <a:r>
              <a:rPr lang="en-US"/>
              <a:t>Facebook Own Posts Table | Mountain Bike Holidays - 20 of 26</a:t>
            </a:r>
          </a:p>
        </p:txBody>
      </p:sp>
      <p:graphicFrame>
        <p:nvGraphicFramePr>
          <p:cNvPr id="5" name="Table Placeholder 4">
            <a:extLst>
              <a:ext uri="{FF2B5EF4-FFF2-40B4-BE49-F238E27FC236}">
                <a16:creationId xmlns:a16="http://schemas.microsoft.com/office/drawing/2014/main" id="{4D7FA1B9-AA9C-430A-B23C-8859C28919CF}"/>
              </a:ext>
            </a:extLst>
          </p:cNvPr>
          <p:cNvGraphicFramePr>
            <a:graphicFrameLocks noGrp="1"/>
          </p:cNvGraphicFramePr>
          <p:nvPr>
            <p:ph type="tbl" sz="quarter" idx="13"/>
            <p:extLst>
              <p:ext uri="{D42A27DB-BD31-4B8C-83A1-F6EECF244321}">
                <p14:modId xmlns:p14="http://schemas.microsoft.com/office/powerpoint/2010/main" val="722343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6513693"/>
                    </a:ext>
                  </a:extLst>
                </a:gridCol>
                <a:gridCol w="905256">
                  <a:extLst>
                    <a:ext uri="{9D8B030D-6E8A-4147-A177-3AD203B41FA5}">
                      <a16:colId xmlns:a16="http://schemas.microsoft.com/office/drawing/2014/main" val="2584571719"/>
                    </a:ext>
                  </a:extLst>
                </a:gridCol>
                <a:gridCol w="329184">
                  <a:extLst>
                    <a:ext uri="{9D8B030D-6E8A-4147-A177-3AD203B41FA5}">
                      <a16:colId xmlns:a16="http://schemas.microsoft.com/office/drawing/2014/main" val="4260599244"/>
                    </a:ext>
                  </a:extLst>
                </a:gridCol>
                <a:gridCol w="329184">
                  <a:extLst>
                    <a:ext uri="{9D8B030D-6E8A-4147-A177-3AD203B41FA5}">
                      <a16:colId xmlns:a16="http://schemas.microsoft.com/office/drawing/2014/main" val="687003769"/>
                    </a:ext>
                  </a:extLst>
                </a:gridCol>
                <a:gridCol w="329184">
                  <a:extLst>
                    <a:ext uri="{9D8B030D-6E8A-4147-A177-3AD203B41FA5}">
                      <a16:colId xmlns:a16="http://schemas.microsoft.com/office/drawing/2014/main" val="3445740213"/>
                    </a:ext>
                  </a:extLst>
                </a:gridCol>
                <a:gridCol w="329184">
                  <a:extLst>
                    <a:ext uri="{9D8B030D-6E8A-4147-A177-3AD203B41FA5}">
                      <a16:colId xmlns:a16="http://schemas.microsoft.com/office/drawing/2014/main" val="2078961221"/>
                    </a:ext>
                  </a:extLst>
                </a:gridCol>
                <a:gridCol w="329184">
                  <a:extLst>
                    <a:ext uri="{9D8B030D-6E8A-4147-A177-3AD203B41FA5}">
                      <a16:colId xmlns:a16="http://schemas.microsoft.com/office/drawing/2014/main" val="378423428"/>
                    </a:ext>
                  </a:extLst>
                </a:gridCol>
                <a:gridCol w="329184">
                  <a:extLst>
                    <a:ext uri="{9D8B030D-6E8A-4147-A177-3AD203B41FA5}">
                      <a16:colId xmlns:a16="http://schemas.microsoft.com/office/drawing/2014/main" val="344470797"/>
                    </a:ext>
                  </a:extLst>
                </a:gridCol>
                <a:gridCol w="329184">
                  <a:extLst>
                    <a:ext uri="{9D8B030D-6E8A-4147-A177-3AD203B41FA5}">
                      <a16:colId xmlns:a16="http://schemas.microsoft.com/office/drawing/2014/main" val="3950228041"/>
                    </a:ext>
                  </a:extLst>
                </a:gridCol>
                <a:gridCol w="329184">
                  <a:extLst>
                    <a:ext uri="{9D8B030D-6E8A-4147-A177-3AD203B41FA5}">
                      <a16:colId xmlns:a16="http://schemas.microsoft.com/office/drawing/2014/main" val="565757041"/>
                    </a:ext>
                  </a:extLst>
                </a:gridCol>
                <a:gridCol w="329184">
                  <a:extLst>
                    <a:ext uri="{9D8B030D-6E8A-4147-A177-3AD203B41FA5}">
                      <a16:colId xmlns:a16="http://schemas.microsoft.com/office/drawing/2014/main" val="449472008"/>
                    </a:ext>
                  </a:extLst>
                </a:gridCol>
                <a:gridCol w="329184">
                  <a:extLst>
                    <a:ext uri="{9D8B030D-6E8A-4147-A177-3AD203B41FA5}">
                      <a16:colId xmlns:a16="http://schemas.microsoft.com/office/drawing/2014/main" val="3917621500"/>
                    </a:ext>
                  </a:extLst>
                </a:gridCol>
                <a:gridCol w="329184">
                  <a:extLst>
                    <a:ext uri="{9D8B030D-6E8A-4147-A177-3AD203B41FA5}">
                      <a16:colId xmlns:a16="http://schemas.microsoft.com/office/drawing/2014/main" val="1464117169"/>
                    </a:ext>
                  </a:extLst>
                </a:gridCol>
                <a:gridCol w="329184">
                  <a:extLst>
                    <a:ext uri="{9D8B030D-6E8A-4147-A177-3AD203B41FA5}">
                      <a16:colId xmlns:a16="http://schemas.microsoft.com/office/drawing/2014/main" val="149210867"/>
                    </a:ext>
                  </a:extLst>
                </a:gridCol>
                <a:gridCol w="329184">
                  <a:extLst>
                    <a:ext uri="{9D8B030D-6E8A-4147-A177-3AD203B41FA5}">
                      <a16:colId xmlns:a16="http://schemas.microsoft.com/office/drawing/2014/main" val="2961338241"/>
                    </a:ext>
                  </a:extLst>
                </a:gridCol>
                <a:gridCol w="329184">
                  <a:extLst>
                    <a:ext uri="{9D8B030D-6E8A-4147-A177-3AD203B41FA5}">
                      <a16:colId xmlns:a16="http://schemas.microsoft.com/office/drawing/2014/main" val="2014376243"/>
                    </a:ext>
                  </a:extLst>
                </a:gridCol>
                <a:gridCol w="329184">
                  <a:extLst>
                    <a:ext uri="{9D8B030D-6E8A-4147-A177-3AD203B41FA5}">
                      <a16:colId xmlns:a16="http://schemas.microsoft.com/office/drawing/2014/main" val="2311877421"/>
                    </a:ext>
                  </a:extLst>
                </a:gridCol>
                <a:gridCol w="329184">
                  <a:extLst>
                    <a:ext uri="{9D8B030D-6E8A-4147-A177-3AD203B41FA5}">
                      <a16:colId xmlns:a16="http://schemas.microsoft.com/office/drawing/2014/main" val="2217660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963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- 2019-02-01 14:48:00 </a:t>
                      </a:r>
                      <a:r>
                        <a:rPr kumimoji="0" lang="en-US" sz="1000" b="0" i="0" u="none" strike="noStrike" kern="1200" cap="none" spc="0" normalizeH="0" baseline="0" noProof="0">
                          <a:ln>
                            <a:noFill/>
                          </a:ln>
                          <a:solidFill>
                            <a:prstClr val="black"/>
                          </a:solidFill>
                          <a:effectLst/>
                          <a:uLnTx/>
                          <a:uFillTx/>
                          <a:latin typeface="+mn-lt"/>
                          <a:ea typeface="+mn-ea"/>
                          <a:cs typeface="+mn-cs"/>
                        </a:rPr>
                        <a:t> 
 Winter ist ja gar nicht so übel. 😍 #myPlace2Bike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https://scontent.xx.fbcdn.net/v/t15.5256-10/50337761_247660509445119_6769779867736080384_n.jpg?_nc_cat=103&amp;_nc_ht=scontent.xx&amp;oh=fad5967f9befbc90f1c738184116f8e3&amp;oe=5CDBAAAE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796981"/>
                  </a:ext>
                </a:extLst>
              </a:tr>
            </a:tbl>
          </a:graphicData>
        </a:graphic>
      </p:graphicFrame>
      <p:sp>
        <p:nvSpPr>
          <p:cNvPr id="4" name="Text Placeholder 3">
            <a:extLst>
              <a:ext uri="{FF2B5EF4-FFF2-40B4-BE49-F238E27FC236}">
                <a16:creationId xmlns:a16="http://schemas.microsoft.com/office/drawing/2014/main" id="{8A21A096-6788-4E17-9F25-E3F4D00EEC65}"/>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5330684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C1E4-3A85-48A0-806A-D3AEC7CB033F}"/>
              </a:ext>
            </a:extLst>
          </p:cNvPr>
          <p:cNvSpPr>
            <a:spLocks noGrp="1"/>
          </p:cNvSpPr>
          <p:nvPr>
            <p:ph type="title"/>
          </p:nvPr>
        </p:nvSpPr>
        <p:spPr/>
        <p:txBody>
          <a:bodyPr/>
          <a:lstStyle/>
          <a:p>
            <a:r>
              <a:rPr lang="en-US"/>
              <a:t>Facebook Own Posts Table | Mountain Bike Holidays - 21 of 26</a:t>
            </a:r>
          </a:p>
        </p:txBody>
      </p:sp>
      <p:graphicFrame>
        <p:nvGraphicFramePr>
          <p:cNvPr id="5" name="Table Placeholder 4">
            <a:extLst>
              <a:ext uri="{FF2B5EF4-FFF2-40B4-BE49-F238E27FC236}">
                <a16:creationId xmlns:a16="http://schemas.microsoft.com/office/drawing/2014/main" id="{B019203E-630D-422D-B058-8BF010D8F5F2}"/>
              </a:ext>
            </a:extLst>
          </p:cNvPr>
          <p:cNvGraphicFramePr>
            <a:graphicFrameLocks noGrp="1"/>
          </p:cNvGraphicFramePr>
          <p:nvPr>
            <p:ph type="tbl" sz="quarter" idx="13"/>
            <p:extLst>
              <p:ext uri="{D42A27DB-BD31-4B8C-83A1-F6EECF244321}">
                <p14:modId xmlns:p14="http://schemas.microsoft.com/office/powerpoint/2010/main" val="292767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0316817"/>
                    </a:ext>
                  </a:extLst>
                </a:gridCol>
                <a:gridCol w="905256">
                  <a:extLst>
                    <a:ext uri="{9D8B030D-6E8A-4147-A177-3AD203B41FA5}">
                      <a16:colId xmlns:a16="http://schemas.microsoft.com/office/drawing/2014/main" val="2491869989"/>
                    </a:ext>
                  </a:extLst>
                </a:gridCol>
                <a:gridCol w="329184">
                  <a:extLst>
                    <a:ext uri="{9D8B030D-6E8A-4147-A177-3AD203B41FA5}">
                      <a16:colId xmlns:a16="http://schemas.microsoft.com/office/drawing/2014/main" val="4098140896"/>
                    </a:ext>
                  </a:extLst>
                </a:gridCol>
                <a:gridCol w="329184">
                  <a:extLst>
                    <a:ext uri="{9D8B030D-6E8A-4147-A177-3AD203B41FA5}">
                      <a16:colId xmlns:a16="http://schemas.microsoft.com/office/drawing/2014/main" val="3416529229"/>
                    </a:ext>
                  </a:extLst>
                </a:gridCol>
                <a:gridCol w="329184">
                  <a:extLst>
                    <a:ext uri="{9D8B030D-6E8A-4147-A177-3AD203B41FA5}">
                      <a16:colId xmlns:a16="http://schemas.microsoft.com/office/drawing/2014/main" val="865033024"/>
                    </a:ext>
                  </a:extLst>
                </a:gridCol>
                <a:gridCol w="329184">
                  <a:extLst>
                    <a:ext uri="{9D8B030D-6E8A-4147-A177-3AD203B41FA5}">
                      <a16:colId xmlns:a16="http://schemas.microsoft.com/office/drawing/2014/main" val="1274654898"/>
                    </a:ext>
                  </a:extLst>
                </a:gridCol>
                <a:gridCol w="329184">
                  <a:extLst>
                    <a:ext uri="{9D8B030D-6E8A-4147-A177-3AD203B41FA5}">
                      <a16:colId xmlns:a16="http://schemas.microsoft.com/office/drawing/2014/main" val="3678682734"/>
                    </a:ext>
                  </a:extLst>
                </a:gridCol>
                <a:gridCol w="329184">
                  <a:extLst>
                    <a:ext uri="{9D8B030D-6E8A-4147-A177-3AD203B41FA5}">
                      <a16:colId xmlns:a16="http://schemas.microsoft.com/office/drawing/2014/main" val="2299406130"/>
                    </a:ext>
                  </a:extLst>
                </a:gridCol>
                <a:gridCol w="329184">
                  <a:extLst>
                    <a:ext uri="{9D8B030D-6E8A-4147-A177-3AD203B41FA5}">
                      <a16:colId xmlns:a16="http://schemas.microsoft.com/office/drawing/2014/main" val="3862335307"/>
                    </a:ext>
                  </a:extLst>
                </a:gridCol>
                <a:gridCol w="329184">
                  <a:extLst>
                    <a:ext uri="{9D8B030D-6E8A-4147-A177-3AD203B41FA5}">
                      <a16:colId xmlns:a16="http://schemas.microsoft.com/office/drawing/2014/main" val="681058604"/>
                    </a:ext>
                  </a:extLst>
                </a:gridCol>
                <a:gridCol w="329184">
                  <a:extLst>
                    <a:ext uri="{9D8B030D-6E8A-4147-A177-3AD203B41FA5}">
                      <a16:colId xmlns:a16="http://schemas.microsoft.com/office/drawing/2014/main" val="2171290953"/>
                    </a:ext>
                  </a:extLst>
                </a:gridCol>
                <a:gridCol w="329184">
                  <a:extLst>
                    <a:ext uri="{9D8B030D-6E8A-4147-A177-3AD203B41FA5}">
                      <a16:colId xmlns:a16="http://schemas.microsoft.com/office/drawing/2014/main" val="2065580773"/>
                    </a:ext>
                  </a:extLst>
                </a:gridCol>
                <a:gridCol w="329184">
                  <a:extLst>
                    <a:ext uri="{9D8B030D-6E8A-4147-A177-3AD203B41FA5}">
                      <a16:colId xmlns:a16="http://schemas.microsoft.com/office/drawing/2014/main" val="2840588539"/>
                    </a:ext>
                  </a:extLst>
                </a:gridCol>
                <a:gridCol w="329184">
                  <a:extLst>
                    <a:ext uri="{9D8B030D-6E8A-4147-A177-3AD203B41FA5}">
                      <a16:colId xmlns:a16="http://schemas.microsoft.com/office/drawing/2014/main" val="1927746165"/>
                    </a:ext>
                  </a:extLst>
                </a:gridCol>
                <a:gridCol w="329184">
                  <a:extLst>
                    <a:ext uri="{9D8B030D-6E8A-4147-A177-3AD203B41FA5}">
                      <a16:colId xmlns:a16="http://schemas.microsoft.com/office/drawing/2014/main" val="2211513436"/>
                    </a:ext>
                  </a:extLst>
                </a:gridCol>
                <a:gridCol w="329184">
                  <a:extLst>
                    <a:ext uri="{9D8B030D-6E8A-4147-A177-3AD203B41FA5}">
                      <a16:colId xmlns:a16="http://schemas.microsoft.com/office/drawing/2014/main" val="3971920754"/>
                    </a:ext>
                  </a:extLst>
                </a:gridCol>
                <a:gridCol w="329184">
                  <a:extLst>
                    <a:ext uri="{9D8B030D-6E8A-4147-A177-3AD203B41FA5}">
                      <a16:colId xmlns:a16="http://schemas.microsoft.com/office/drawing/2014/main" val="1197990911"/>
                    </a:ext>
                  </a:extLst>
                </a:gridCol>
                <a:gridCol w="329184">
                  <a:extLst>
                    <a:ext uri="{9D8B030D-6E8A-4147-A177-3AD203B41FA5}">
                      <a16:colId xmlns:a16="http://schemas.microsoft.com/office/drawing/2014/main" val="60674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70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- 2019-01-30 12:15:26 </a:t>
                      </a:r>
                      <a:r>
                        <a:rPr kumimoji="0" lang="en-US" sz="1000" b="0" i="0" u="none" strike="noStrike" kern="1200" cap="none" spc="0" normalizeH="0" baseline="0" noProof="0">
                          <a:ln>
                            <a:noFill/>
                          </a:ln>
                          <a:solidFill>
                            <a:prstClr val="black"/>
                          </a:solidFill>
                          <a:effectLst/>
                          <a:uLnTx/>
                          <a:uFillTx/>
                          <a:latin typeface="+mn-lt"/>
                          <a:ea typeface="+mn-ea"/>
                          <a:cs typeface="+mn-cs"/>
                        </a:rPr>
                        <a:t> 
 *** Hotel der Woche ***
Das Hotel Ribno Bled liegt in der Nähe des bekannten Ferienortes Bled in Slowenien und ist ein hervorragender Ausgangspunkt für Wander- und Radtouren durch die Slowenischen Alpen. #myPlace2Bike
#myPlace2Bike
➡️ Zum Hotel: https://bit.ly/2rIORrw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https://scontent.xx.fbcdn.net/v/t1.0-9/p720x720/51330684_10156156839696395_816386318471790592_o.jpg?_nc_cat=110&amp;_nc_ht=scontent.xx&amp;oh=605519b2076f9ae5f7c4d26cd9f5ccd8&amp;oe=5CDDDA9F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5173884"/>
                  </a:ext>
                </a:extLst>
              </a:tr>
            </a:tbl>
          </a:graphicData>
        </a:graphic>
      </p:graphicFrame>
      <p:sp>
        <p:nvSpPr>
          <p:cNvPr id="4" name="Text Placeholder 3">
            <a:extLst>
              <a:ext uri="{FF2B5EF4-FFF2-40B4-BE49-F238E27FC236}">
                <a16:creationId xmlns:a16="http://schemas.microsoft.com/office/drawing/2014/main" id="{38A94403-C3D9-44A0-8E55-CA0AB3AC5D1A}"/>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3474350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7106B-542A-4E3E-9353-A7DE8998EEE4}"/>
              </a:ext>
            </a:extLst>
          </p:cNvPr>
          <p:cNvSpPr>
            <a:spLocks noGrp="1"/>
          </p:cNvSpPr>
          <p:nvPr>
            <p:ph type="title"/>
          </p:nvPr>
        </p:nvSpPr>
        <p:spPr/>
        <p:txBody>
          <a:bodyPr/>
          <a:lstStyle/>
          <a:p>
            <a:r>
              <a:rPr lang="en-US"/>
              <a:t>Facebook Own Posts Table | Mountain Bike Holidays - 22 of 26</a:t>
            </a:r>
          </a:p>
        </p:txBody>
      </p:sp>
      <p:graphicFrame>
        <p:nvGraphicFramePr>
          <p:cNvPr id="5" name="Table Placeholder 4">
            <a:extLst>
              <a:ext uri="{FF2B5EF4-FFF2-40B4-BE49-F238E27FC236}">
                <a16:creationId xmlns:a16="http://schemas.microsoft.com/office/drawing/2014/main" id="{6B76EC0B-7DD4-4544-9FA7-AFBF7D2FFC72}"/>
              </a:ext>
            </a:extLst>
          </p:cNvPr>
          <p:cNvGraphicFramePr>
            <a:graphicFrameLocks noGrp="1"/>
          </p:cNvGraphicFramePr>
          <p:nvPr>
            <p:ph type="tbl" sz="quarter" idx="13"/>
            <p:extLst>
              <p:ext uri="{D42A27DB-BD31-4B8C-83A1-F6EECF244321}">
                <p14:modId xmlns:p14="http://schemas.microsoft.com/office/powerpoint/2010/main" val="1689802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8817486"/>
                    </a:ext>
                  </a:extLst>
                </a:gridCol>
                <a:gridCol w="905256">
                  <a:extLst>
                    <a:ext uri="{9D8B030D-6E8A-4147-A177-3AD203B41FA5}">
                      <a16:colId xmlns:a16="http://schemas.microsoft.com/office/drawing/2014/main" val="1980570041"/>
                    </a:ext>
                  </a:extLst>
                </a:gridCol>
                <a:gridCol w="329184">
                  <a:extLst>
                    <a:ext uri="{9D8B030D-6E8A-4147-A177-3AD203B41FA5}">
                      <a16:colId xmlns:a16="http://schemas.microsoft.com/office/drawing/2014/main" val="940765639"/>
                    </a:ext>
                  </a:extLst>
                </a:gridCol>
                <a:gridCol w="329184">
                  <a:extLst>
                    <a:ext uri="{9D8B030D-6E8A-4147-A177-3AD203B41FA5}">
                      <a16:colId xmlns:a16="http://schemas.microsoft.com/office/drawing/2014/main" val="3319319849"/>
                    </a:ext>
                  </a:extLst>
                </a:gridCol>
                <a:gridCol w="329184">
                  <a:extLst>
                    <a:ext uri="{9D8B030D-6E8A-4147-A177-3AD203B41FA5}">
                      <a16:colId xmlns:a16="http://schemas.microsoft.com/office/drawing/2014/main" val="2932198313"/>
                    </a:ext>
                  </a:extLst>
                </a:gridCol>
                <a:gridCol w="329184">
                  <a:extLst>
                    <a:ext uri="{9D8B030D-6E8A-4147-A177-3AD203B41FA5}">
                      <a16:colId xmlns:a16="http://schemas.microsoft.com/office/drawing/2014/main" val="4153900696"/>
                    </a:ext>
                  </a:extLst>
                </a:gridCol>
                <a:gridCol w="329184">
                  <a:extLst>
                    <a:ext uri="{9D8B030D-6E8A-4147-A177-3AD203B41FA5}">
                      <a16:colId xmlns:a16="http://schemas.microsoft.com/office/drawing/2014/main" val="608162"/>
                    </a:ext>
                  </a:extLst>
                </a:gridCol>
                <a:gridCol w="329184">
                  <a:extLst>
                    <a:ext uri="{9D8B030D-6E8A-4147-A177-3AD203B41FA5}">
                      <a16:colId xmlns:a16="http://schemas.microsoft.com/office/drawing/2014/main" val="3055029776"/>
                    </a:ext>
                  </a:extLst>
                </a:gridCol>
                <a:gridCol w="329184">
                  <a:extLst>
                    <a:ext uri="{9D8B030D-6E8A-4147-A177-3AD203B41FA5}">
                      <a16:colId xmlns:a16="http://schemas.microsoft.com/office/drawing/2014/main" val="3139767795"/>
                    </a:ext>
                  </a:extLst>
                </a:gridCol>
                <a:gridCol w="329184">
                  <a:extLst>
                    <a:ext uri="{9D8B030D-6E8A-4147-A177-3AD203B41FA5}">
                      <a16:colId xmlns:a16="http://schemas.microsoft.com/office/drawing/2014/main" val="58191295"/>
                    </a:ext>
                  </a:extLst>
                </a:gridCol>
                <a:gridCol w="329184">
                  <a:extLst>
                    <a:ext uri="{9D8B030D-6E8A-4147-A177-3AD203B41FA5}">
                      <a16:colId xmlns:a16="http://schemas.microsoft.com/office/drawing/2014/main" val="2836018432"/>
                    </a:ext>
                  </a:extLst>
                </a:gridCol>
                <a:gridCol w="329184">
                  <a:extLst>
                    <a:ext uri="{9D8B030D-6E8A-4147-A177-3AD203B41FA5}">
                      <a16:colId xmlns:a16="http://schemas.microsoft.com/office/drawing/2014/main" val="2721942393"/>
                    </a:ext>
                  </a:extLst>
                </a:gridCol>
                <a:gridCol w="329184">
                  <a:extLst>
                    <a:ext uri="{9D8B030D-6E8A-4147-A177-3AD203B41FA5}">
                      <a16:colId xmlns:a16="http://schemas.microsoft.com/office/drawing/2014/main" val="3460965991"/>
                    </a:ext>
                  </a:extLst>
                </a:gridCol>
                <a:gridCol w="329184">
                  <a:extLst>
                    <a:ext uri="{9D8B030D-6E8A-4147-A177-3AD203B41FA5}">
                      <a16:colId xmlns:a16="http://schemas.microsoft.com/office/drawing/2014/main" val="2482951367"/>
                    </a:ext>
                  </a:extLst>
                </a:gridCol>
                <a:gridCol w="329184">
                  <a:extLst>
                    <a:ext uri="{9D8B030D-6E8A-4147-A177-3AD203B41FA5}">
                      <a16:colId xmlns:a16="http://schemas.microsoft.com/office/drawing/2014/main" val="4152777407"/>
                    </a:ext>
                  </a:extLst>
                </a:gridCol>
                <a:gridCol w="329184">
                  <a:extLst>
                    <a:ext uri="{9D8B030D-6E8A-4147-A177-3AD203B41FA5}">
                      <a16:colId xmlns:a16="http://schemas.microsoft.com/office/drawing/2014/main" val="402976533"/>
                    </a:ext>
                  </a:extLst>
                </a:gridCol>
                <a:gridCol w="329184">
                  <a:extLst>
                    <a:ext uri="{9D8B030D-6E8A-4147-A177-3AD203B41FA5}">
                      <a16:colId xmlns:a16="http://schemas.microsoft.com/office/drawing/2014/main" val="409131818"/>
                    </a:ext>
                  </a:extLst>
                </a:gridCol>
                <a:gridCol w="329184">
                  <a:extLst>
                    <a:ext uri="{9D8B030D-6E8A-4147-A177-3AD203B41FA5}">
                      <a16:colId xmlns:a16="http://schemas.microsoft.com/office/drawing/2014/main" val="377315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041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- 2019-01-28 16:00:00 </a:t>
                      </a:r>
                      <a:r>
                        <a:rPr kumimoji="0" lang="en-US" sz="1000" b="0" i="0" u="none" strike="noStrike" kern="1200" cap="none" spc="0" normalizeH="0" baseline="0" noProof="0">
                          <a:ln>
                            <a:noFill/>
                          </a:ln>
                          <a:solidFill>
                            <a:prstClr val="black"/>
                          </a:solidFill>
                          <a:effectLst/>
                          <a:uLnTx/>
                          <a:uFillTx/>
                          <a:latin typeface="+mn-lt"/>
                          <a:ea typeface="+mn-ea"/>
                          <a:cs typeface="+mn-cs"/>
                        </a:rPr>
                        <a:t> 
 *** Slowenische Alpen ***
Wer dachte, Trailcenter gäbe es nur in Großbritannien, hat seine Rechnung ohne Dixi und Anej Strucl gemacht. Vater und Sohn haben in Slowenien, unweit der österreichischen Grenze zu Kärnten, ein kleines Trailparadies geschaffen - den Single Trail Park Jamnica. 😍 
Das komplette Video gibt’s hier: https://bit.ly/2FJax00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https://scontent.xx.fbcdn.net/v/t15.5256-10/s720x720/50620808_347952622459316_4498481443692871680_n.jpg?_nc_cat=104&amp;_nc_ht=scontent.xx&amp;oh=b1cf80cf81472531d1d9efcefffc4de0&amp;oe=5D1F3F68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6524375"/>
                  </a:ext>
                </a:extLst>
              </a:tr>
            </a:tbl>
          </a:graphicData>
        </a:graphic>
      </p:graphicFrame>
      <p:sp>
        <p:nvSpPr>
          <p:cNvPr id="4" name="Text Placeholder 3">
            <a:extLst>
              <a:ext uri="{FF2B5EF4-FFF2-40B4-BE49-F238E27FC236}">
                <a16:creationId xmlns:a16="http://schemas.microsoft.com/office/drawing/2014/main" id="{3E135285-3B04-47A9-9438-3814CED3E130}"/>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997912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4F6A0-60EE-4B12-9C49-DDFEE10B85FD}"/>
              </a:ext>
            </a:extLst>
          </p:cNvPr>
          <p:cNvSpPr>
            <a:spLocks noGrp="1"/>
          </p:cNvSpPr>
          <p:nvPr>
            <p:ph type="title"/>
          </p:nvPr>
        </p:nvSpPr>
        <p:spPr/>
        <p:txBody>
          <a:bodyPr/>
          <a:lstStyle/>
          <a:p>
            <a:r>
              <a:rPr lang="en-US"/>
              <a:t>Facebook Own Posts Table | Mountain Bike Holidays - 23 of 26</a:t>
            </a:r>
          </a:p>
        </p:txBody>
      </p:sp>
      <p:graphicFrame>
        <p:nvGraphicFramePr>
          <p:cNvPr id="5" name="Table Placeholder 4">
            <a:extLst>
              <a:ext uri="{FF2B5EF4-FFF2-40B4-BE49-F238E27FC236}">
                <a16:creationId xmlns:a16="http://schemas.microsoft.com/office/drawing/2014/main" id="{11354162-9950-417F-BC91-45A5474A6D4E}"/>
              </a:ext>
            </a:extLst>
          </p:cNvPr>
          <p:cNvGraphicFramePr>
            <a:graphicFrameLocks noGrp="1"/>
          </p:cNvGraphicFramePr>
          <p:nvPr>
            <p:ph type="tbl" sz="quarter" idx="13"/>
            <p:extLst>
              <p:ext uri="{D42A27DB-BD31-4B8C-83A1-F6EECF244321}">
                <p14:modId xmlns:p14="http://schemas.microsoft.com/office/powerpoint/2010/main" val="1849990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1111920"/>
                    </a:ext>
                  </a:extLst>
                </a:gridCol>
                <a:gridCol w="905256">
                  <a:extLst>
                    <a:ext uri="{9D8B030D-6E8A-4147-A177-3AD203B41FA5}">
                      <a16:colId xmlns:a16="http://schemas.microsoft.com/office/drawing/2014/main" val="1901323238"/>
                    </a:ext>
                  </a:extLst>
                </a:gridCol>
                <a:gridCol w="329184">
                  <a:extLst>
                    <a:ext uri="{9D8B030D-6E8A-4147-A177-3AD203B41FA5}">
                      <a16:colId xmlns:a16="http://schemas.microsoft.com/office/drawing/2014/main" val="3562472911"/>
                    </a:ext>
                  </a:extLst>
                </a:gridCol>
                <a:gridCol w="329184">
                  <a:extLst>
                    <a:ext uri="{9D8B030D-6E8A-4147-A177-3AD203B41FA5}">
                      <a16:colId xmlns:a16="http://schemas.microsoft.com/office/drawing/2014/main" val="1250168476"/>
                    </a:ext>
                  </a:extLst>
                </a:gridCol>
                <a:gridCol w="329184">
                  <a:extLst>
                    <a:ext uri="{9D8B030D-6E8A-4147-A177-3AD203B41FA5}">
                      <a16:colId xmlns:a16="http://schemas.microsoft.com/office/drawing/2014/main" val="152875492"/>
                    </a:ext>
                  </a:extLst>
                </a:gridCol>
                <a:gridCol w="329184">
                  <a:extLst>
                    <a:ext uri="{9D8B030D-6E8A-4147-A177-3AD203B41FA5}">
                      <a16:colId xmlns:a16="http://schemas.microsoft.com/office/drawing/2014/main" val="1219514842"/>
                    </a:ext>
                  </a:extLst>
                </a:gridCol>
                <a:gridCol w="329184">
                  <a:extLst>
                    <a:ext uri="{9D8B030D-6E8A-4147-A177-3AD203B41FA5}">
                      <a16:colId xmlns:a16="http://schemas.microsoft.com/office/drawing/2014/main" val="2963917721"/>
                    </a:ext>
                  </a:extLst>
                </a:gridCol>
                <a:gridCol w="329184">
                  <a:extLst>
                    <a:ext uri="{9D8B030D-6E8A-4147-A177-3AD203B41FA5}">
                      <a16:colId xmlns:a16="http://schemas.microsoft.com/office/drawing/2014/main" val="1443433493"/>
                    </a:ext>
                  </a:extLst>
                </a:gridCol>
                <a:gridCol w="329184">
                  <a:extLst>
                    <a:ext uri="{9D8B030D-6E8A-4147-A177-3AD203B41FA5}">
                      <a16:colId xmlns:a16="http://schemas.microsoft.com/office/drawing/2014/main" val="3297894338"/>
                    </a:ext>
                  </a:extLst>
                </a:gridCol>
                <a:gridCol w="329184">
                  <a:extLst>
                    <a:ext uri="{9D8B030D-6E8A-4147-A177-3AD203B41FA5}">
                      <a16:colId xmlns:a16="http://schemas.microsoft.com/office/drawing/2014/main" val="1393840959"/>
                    </a:ext>
                  </a:extLst>
                </a:gridCol>
                <a:gridCol w="329184">
                  <a:extLst>
                    <a:ext uri="{9D8B030D-6E8A-4147-A177-3AD203B41FA5}">
                      <a16:colId xmlns:a16="http://schemas.microsoft.com/office/drawing/2014/main" val="3776287911"/>
                    </a:ext>
                  </a:extLst>
                </a:gridCol>
                <a:gridCol w="329184">
                  <a:extLst>
                    <a:ext uri="{9D8B030D-6E8A-4147-A177-3AD203B41FA5}">
                      <a16:colId xmlns:a16="http://schemas.microsoft.com/office/drawing/2014/main" val="2099540349"/>
                    </a:ext>
                  </a:extLst>
                </a:gridCol>
                <a:gridCol w="329184">
                  <a:extLst>
                    <a:ext uri="{9D8B030D-6E8A-4147-A177-3AD203B41FA5}">
                      <a16:colId xmlns:a16="http://schemas.microsoft.com/office/drawing/2014/main" val="502286461"/>
                    </a:ext>
                  </a:extLst>
                </a:gridCol>
                <a:gridCol w="329184">
                  <a:extLst>
                    <a:ext uri="{9D8B030D-6E8A-4147-A177-3AD203B41FA5}">
                      <a16:colId xmlns:a16="http://schemas.microsoft.com/office/drawing/2014/main" val="704068861"/>
                    </a:ext>
                  </a:extLst>
                </a:gridCol>
                <a:gridCol w="329184">
                  <a:extLst>
                    <a:ext uri="{9D8B030D-6E8A-4147-A177-3AD203B41FA5}">
                      <a16:colId xmlns:a16="http://schemas.microsoft.com/office/drawing/2014/main" val="1582631174"/>
                    </a:ext>
                  </a:extLst>
                </a:gridCol>
                <a:gridCol w="329184">
                  <a:extLst>
                    <a:ext uri="{9D8B030D-6E8A-4147-A177-3AD203B41FA5}">
                      <a16:colId xmlns:a16="http://schemas.microsoft.com/office/drawing/2014/main" val="2950579761"/>
                    </a:ext>
                  </a:extLst>
                </a:gridCol>
                <a:gridCol w="329184">
                  <a:extLst>
                    <a:ext uri="{9D8B030D-6E8A-4147-A177-3AD203B41FA5}">
                      <a16:colId xmlns:a16="http://schemas.microsoft.com/office/drawing/2014/main" val="1713105818"/>
                    </a:ext>
                  </a:extLst>
                </a:gridCol>
                <a:gridCol w="329184">
                  <a:extLst>
                    <a:ext uri="{9D8B030D-6E8A-4147-A177-3AD203B41FA5}">
                      <a16:colId xmlns:a16="http://schemas.microsoft.com/office/drawing/2014/main" val="1406333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833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- 2019-01-28 09:40:11 </a:t>
                      </a:r>
                      <a:r>
                        <a:rPr kumimoji="0" lang="en-US" sz="1000" b="0" i="0" u="none" strike="noStrike" kern="1200" cap="none" spc="0" normalizeH="0" baseline="0" noProof="0">
                          <a:ln>
                            <a:noFill/>
                          </a:ln>
                          <a:solidFill>
                            <a:prstClr val="black"/>
                          </a:solidFill>
                          <a:effectLst/>
                          <a:uLnTx/>
                          <a:uFillTx/>
                          <a:latin typeface="+mn-lt"/>
                          <a:ea typeface="+mn-ea"/>
                          <a:cs typeface="+mn-cs"/>
                        </a:rPr>
                        <a:t> 
 *** Unsere Region der Woche ***
In den Slowenischen Alpen gibt es nicht nur jede Menge unberührter Natur, sondern auch den einzigartigen Single Trail Park Jamnica mit 12 unterschiedlichen Strecken. 💪🚴‍♂️ #myPlace2Bike
➡️ Zur Region: https://bit.ly/2JjrZdC
(c) Mountain Bike Holidays_Andreas Meyer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https://scontent.xx.fbcdn.net/v/t1.0-9/p720x720/50679478_10156152947561395_3070131206881280000_o.jpg?_nc_cat=102&amp;_nc_ht=scontent.xx&amp;oh=d4e0b8abbfc69d034df02936dd002ae3&amp;oe=5CEBC11A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6419323"/>
                  </a:ext>
                </a:extLst>
              </a:tr>
            </a:tbl>
          </a:graphicData>
        </a:graphic>
      </p:graphicFrame>
      <p:sp>
        <p:nvSpPr>
          <p:cNvPr id="4" name="Text Placeholder 3">
            <a:extLst>
              <a:ext uri="{FF2B5EF4-FFF2-40B4-BE49-F238E27FC236}">
                <a16:creationId xmlns:a16="http://schemas.microsoft.com/office/drawing/2014/main" id="{3DBDECEE-11B6-47EF-9E45-7FB02CF59A5C}"/>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23249881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EB7E7-0064-4FEA-A0A4-C3F266B5BBF4}"/>
              </a:ext>
            </a:extLst>
          </p:cNvPr>
          <p:cNvSpPr>
            <a:spLocks noGrp="1"/>
          </p:cNvSpPr>
          <p:nvPr>
            <p:ph type="title"/>
          </p:nvPr>
        </p:nvSpPr>
        <p:spPr/>
        <p:txBody>
          <a:bodyPr/>
          <a:lstStyle/>
          <a:p>
            <a:r>
              <a:rPr lang="en-US"/>
              <a:t>Facebook Own Posts Table | Mountain Bike Holidays - 24 of 26</a:t>
            </a:r>
          </a:p>
        </p:txBody>
      </p:sp>
      <p:graphicFrame>
        <p:nvGraphicFramePr>
          <p:cNvPr id="5" name="Table Placeholder 4">
            <a:extLst>
              <a:ext uri="{FF2B5EF4-FFF2-40B4-BE49-F238E27FC236}">
                <a16:creationId xmlns:a16="http://schemas.microsoft.com/office/drawing/2014/main" id="{D319F907-89D8-415B-A9A0-34481FE4CF6B}"/>
              </a:ext>
            </a:extLst>
          </p:cNvPr>
          <p:cNvGraphicFramePr>
            <a:graphicFrameLocks noGrp="1"/>
          </p:cNvGraphicFramePr>
          <p:nvPr>
            <p:ph type="tbl" sz="quarter" idx="13"/>
            <p:extLst>
              <p:ext uri="{D42A27DB-BD31-4B8C-83A1-F6EECF244321}">
                <p14:modId xmlns:p14="http://schemas.microsoft.com/office/powerpoint/2010/main" val="1077378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3086508"/>
                    </a:ext>
                  </a:extLst>
                </a:gridCol>
                <a:gridCol w="905256">
                  <a:extLst>
                    <a:ext uri="{9D8B030D-6E8A-4147-A177-3AD203B41FA5}">
                      <a16:colId xmlns:a16="http://schemas.microsoft.com/office/drawing/2014/main" val="1118948835"/>
                    </a:ext>
                  </a:extLst>
                </a:gridCol>
                <a:gridCol w="329184">
                  <a:extLst>
                    <a:ext uri="{9D8B030D-6E8A-4147-A177-3AD203B41FA5}">
                      <a16:colId xmlns:a16="http://schemas.microsoft.com/office/drawing/2014/main" val="1599573651"/>
                    </a:ext>
                  </a:extLst>
                </a:gridCol>
                <a:gridCol w="329184">
                  <a:extLst>
                    <a:ext uri="{9D8B030D-6E8A-4147-A177-3AD203B41FA5}">
                      <a16:colId xmlns:a16="http://schemas.microsoft.com/office/drawing/2014/main" val="2182211562"/>
                    </a:ext>
                  </a:extLst>
                </a:gridCol>
                <a:gridCol w="329184">
                  <a:extLst>
                    <a:ext uri="{9D8B030D-6E8A-4147-A177-3AD203B41FA5}">
                      <a16:colId xmlns:a16="http://schemas.microsoft.com/office/drawing/2014/main" val="357785616"/>
                    </a:ext>
                  </a:extLst>
                </a:gridCol>
                <a:gridCol w="329184">
                  <a:extLst>
                    <a:ext uri="{9D8B030D-6E8A-4147-A177-3AD203B41FA5}">
                      <a16:colId xmlns:a16="http://schemas.microsoft.com/office/drawing/2014/main" val="3846770349"/>
                    </a:ext>
                  </a:extLst>
                </a:gridCol>
                <a:gridCol w="329184">
                  <a:extLst>
                    <a:ext uri="{9D8B030D-6E8A-4147-A177-3AD203B41FA5}">
                      <a16:colId xmlns:a16="http://schemas.microsoft.com/office/drawing/2014/main" val="1607319"/>
                    </a:ext>
                  </a:extLst>
                </a:gridCol>
                <a:gridCol w="329184">
                  <a:extLst>
                    <a:ext uri="{9D8B030D-6E8A-4147-A177-3AD203B41FA5}">
                      <a16:colId xmlns:a16="http://schemas.microsoft.com/office/drawing/2014/main" val="1739664573"/>
                    </a:ext>
                  </a:extLst>
                </a:gridCol>
                <a:gridCol w="329184">
                  <a:extLst>
                    <a:ext uri="{9D8B030D-6E8A-4147-A177-3AD203B41FA5}">
                      <a16:colId xmlns:a16="http://schemas.microsoft.com/office/drawing/2014/main" val="1680750337"/>
                    </a:ext>
                  </a:extLst>
                </a:gridCol>
                <a:gridCol w="329184">
                  <a:extLst>
                    <a:ext uri="{9D8B030D-6E8A-4147-A177-3AD203B41FA5}">
                      <a16:colId xmlns:a16="http://schemas.microsoft.com/office/drawing/2014/main" val="3183093903"/>
                    </a:ext>
                  </a:extLst>
                </a:gridCol>
                <a:gridCol w="329184">
                  <a:extLst>
                    <a:ext uri="{9D8B030D-6E8A-4147-A177-3AD203B41FA5}">
                      <a16:colId xmlns:a16="http://schemas.microsoft.com/office/drawing/2014/main" val="3206360710"/>
                    </a:ext>
                  </a:extLst>
                </a:gridCol>
                <a:gridCol w="329184">
                  <a:extLst>
                    <a:ext uri="{9D8B030D-6E8A-4147-A177-3AD203B41FA5}">
                      <a16:colId xmlns:a16="http://schemas.microsoft.com/office/drawing/2014/main" val="2435964911"/>
                    </a:ext>
                  </a:extLst>
                </a:gridCol>
                <a:gridCol w="329184">
                  <a:extLst>
                    <a:ext uri="{9D8B030D-6E8A-4147-A177-3AD203B41FA5}">
                      <a16:colId xmlns:a16="http://schemas.microsoft.com/office/drawing/2014/main" val="828106423"/>
                    </a:ext>
                  </a:extLst>
                </a:gridCol>
                <a:gridCol w="329184">
                  <a:extLst>
                    <a:ext uri="{9D8B030D-6E8A-4147-A177-3AD203B41FA5}">
                      <a16:colId xmlns:a16="http://schemas.microsoft.com/office/drawing/2014/main" val="2712904291"/>
                    </a:ext>
                  </a:extLst>
                </a:gridCol>
                <a:gridCol w="329184">
                  <a:extLst>
                    <a:ext uri="{9D8B030D-6E8A-4147-A177-3AD203B41FA5}">
                      <a16:colId xmlns:a16="http://schemas.microsoft.com/office/drawing/2014/main" val="1720919450"/>
                    </a:ext>
                  </a:extLst>
                </a:gridCol>
                <a:gridCol w="329184">
                  <a:extLst>
                    <a:ext uri="{9D8B030D-6E8A-4147-A177-3AD203B41FA5}">
                      <a16:colId xmlns:a16="http://schemas.microsoft.com/office/drawing/2014/main" val="101200141"/>
                    </a:ext>
                  </a:extLst>
                </a:gridCol>
                <a:gridCol w="329184">
                  <a:extLst>
                    <a:ext uri="{9D8B030D-6E8A-4147-A177-3AD203B41FA5}">
                      <a16:colId xmlns:a16="http://schemas.microsoft.com/office/drawing/2014/main" val="1458161426"/>
                    </a:ext>
                  </a:extLst>
                </a:gridCol>
                <a:gridCol w="329184">
                  <a:extLst>
                    <a:ext uri="{9D8B030D-6E8A-4147-A177-3AD203B41FA5}">
                      <a16:colId xmlns:a16="http://schemas.microsoft.com/office/drawing/2014/main" val="1603033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716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- 2019-01-25 11:00:01 </a:t>
                      </a:r>
                      <a:r>
                        <a:rPr kumimoji="0" lang="en-US" sz="1000" b="0" i="0" u="none" strike="noStrike" kern="1200" cap="none" spc="0" normalizeH="0" baseline="0" noProof="0">
                          <a:ln>
                            <a:noFill/>
                          </a:ln>
                          <a:solidFill>
                            <a:prstClr val="black"/>
                          </a:solidFill>
                          <a:effectLst/>
                          <a:uLnTx/>
                          <a:uFillTx/>
                          <a:latin typeface="+mn-lt"/>
                          <a:ea typeface="+mn-ea"/>
                          <a:cs typeface="+mn-cs"/>
                        </a:rPr>
                        <a:t> 
 Trails machen auch im Winter Spaß ❄️😎 #myPlace2Bike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https://scontent.xx.fbcdn.net/v/t15.5256-10/s720x720/24544254_1749430841798624_5130199406980628480_n.jpg?_nc_cat=101&amp;_nc_ht=scontent.xx&amp;oh=758f7f348ad6424651f1db4e52dd4358&amp;oe=5CBD7206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249171"/>
                  </a:ext>
                </a:extLst>
              </a:tr>
            </a:tbl>
          </a:graphicData>
        </a:graphic>
      </p:graphicFrame>
      <p:sp>
        <p:nvSpPr>
          <p:cNvPr id="4" name="Text Placeholder 3">
            <a:extLst>
              <a:ext uri="{FF2B5EF4-FFF2-40B4-BE49-F238E27FC236}">
                <a16:creationId xmlns:a16="http://schemas.microsoft.com/office/drawing/2014/main" id="{1292C523-5A31-4B5C-84DE-5E8A92D7C9A9}"/>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455759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AAAA3-93FB-45D1-95BD-7E98236E6C6A}"/>
              </a:ext>
            </a:extLst>
          </p:cNvPr>
          <p:cNvSpPr>
            <a:spLocks noGrp="1"/>
          </p:cNvSpPr>
          <p:nvPr>
            <p:ph type="title"/>
          </p:nvPr>
        </p:nvSpPr>
        <p:spPr/>
        <p:txBody>
          <a:bodyPr/>
          <a:lstStyle/>
          <a:p>
            <a:r>
              <a:rPr lang="en-US"/>
              <a:t>Facebook Own Posts Table | Mountain Bike Holidays - 25 of 26</a:t>
            </a:r>
          </a:p>
        </p:txBody>
      </p:sp>
      <p:graphicFrame>
        <p:nvGraphicFramePr>
          <p:cNvPr id="5" name="Table Placeholder 4">
            <a:extLst>
              <a:ext uri="{FF2B5EF4-FFF2-40B4-BE49-F238E27FC236}">
                <a16:creationId xmlns:a16="http://schemas.microsoft.com/office/drawing/2014/main" id="{C5164F3B-9F59-440D-9D65-974806E03A65}"/>
              </a:ext>
            </a:extLst>
          </p:cNvPr>
          <p:cNvGraphicFramePr>
            <a:graphicFrameLocks noGrp="1"/>
          </p:cNvGraphicFramePr>
          <p:nvPr>
            <p:ph type="tbl" sz="quarter" idx="13"/>
            <p:extLst>
              <p:ext uri="{D42A27DB-BD31-4B8C-83A1-F6EECF244321}">
                <p14:modId xmlns:p14="http://schemas.microsoft.com/office/powerpoint/2010/main" val="2021844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0829423"/>
                    </a:ext>
                  </a:extLst>
                </a:gridCol>
                <a:gridCol w="905256">
                  <a:extLst>
                    <a:ext uri="{9D8B030D-6E8A-4147-A177-3AD203B41FA5}">
                      <a16:colId xmlns:a16="http://schemas.microsoft.com/office/drawing/2014/main" val="2427073427"/>
                    </a:ext>
                  </a:extLst>
                </a:gridCol>
                <a:gridCol w="329184">
                  <a:extLst>
                    <a:ext uri="{9D8B030D-6E8A-4147-A177-3AD203B41FA5}">
                      <a16:colId xmlns:a16="http://schemas.microsoft.com/office/drawing/2014/main" val="602280401"/>
                    </a:ext>
                  </a:extLst>
                </a:gridCol>
                <a:gridCol w="329184">
                  <a:extLst>
                    <a:ext uri="{9D8B030D-6E8A-4147-A177-3AD203B41FA5}">
                      <a16:colId xmlns:a16="http://schemas.microsoft.com/office/drawing/2014/main" val="469588561"/>
                    </a:ext>
                  </a:extLst>
                </a:gridCol>
                <a:gridCol w="329184">
                  <a:extLst>
                    <a:ext uri="{9D8B030D-6E8A-4147-A177-3AD203B41FA5}">
                      <a16:colId xmlns:a16="http://schemas.microsoft.com/office/drawing/2014/main" val="3346598944"/>
                    </a:ext>
                  </a:extLst>
                </a:gridCol>
                <a:gridCol w="329184">
                  <a:extLst>
                    <a:ext uri="{9D8B030D-6E8A-4147-A177-3AD203B41FA5}">
                      <a16:colId xmlns:a16="http://schemas.microsoft.com/office/drawing/2014/main" val="722251521"/>
                    </a:ext>
                  </a:extLst>
                </a:gridCol>
                <a:gridCol w="329184">
                  <a:extLst>
                    <a:ext uri="{9D8B030D-6E8A-4147-A177-3AD203B41FA5}">
                      <a16:colId xmlns:a16="http://schemas.microsoft.com/office/drawing/2014/main" val="2520064687"/>
                    </a:ext>
                  </a:extLst>
                </a:gridCol>
                <a:gridCol w="329184">
                  <a:extLst>
                    <a:ext uri="{9D8B030D-6E8A-4147-A177-3AD203B41FA5}">
                      <a16:colId xmlns:a16="http://schemas.microsoft.com/office/drawing/2014/main" val="149509882"/>
                    </a:ext>
                  </a:extLst>
                </a:gridCol>
                <a:gridCol w="329184">
                  <a:extLst>
                    <a:ext uri="{9D8B030D-6E8A-4147-A177-3AD203B41FA5}">
                      <a16:colId xmlns:a16="http://schemas.microsoft.com/office/drawing/2014/main" val="632586989"/>
                    </a:ext>
                  </a:extLst>
                </a:gridCol>
                <a:gridCol w="329184">
                  <a:extLst>
                    <a:ext uri="{9D8B030D-6E8A-4147-A177-3AD203B41FA5}">
                      <a16:colId xmlns:a16="http://schemas.microsoft.com/office/drawing/2014/main" val="2902087771"/>
                    </a:ext>
                  </a:extLst>
                </a:gridCol>
                <a:gridCol w="329184">
                  <a:extLst>
                    <a:ext uri="{9D8B030D-6E8A-4147-A177-3AD203B41FA5}">
                      <a16:colId xmlns:a16="http://schemas.microsoft.com/office/drawing/2014/main" val="235587604"/>
                    </a:ext>
                  </a:extLst>
                </a:gridCol>
                <a:gridCol w="329184">
                  <a:extLst>
                    <a:ext uri="{9D8B030D-6E8A-4147-A177-3AD203B41FA5}">
                      <a16:colId xmlns:a16="http://schemas.microsoft.com/office/drawing/2014/main" val="3147481937"/>
                    </a:ext>
                  </a:extLst>
                </a:gridCol>
                <a:gridCol w="329184">
                  <a:extLst>
                    <a:ext uri="{9D8B030D-6E8A-4147-A177-3AD203B41FA5}">
                      <a16:colId xmlns:a16="http://schemas.microsoft.com/office/drawing/2014/main" val="3604830754"/>
                    </a:ext>
                  </a:extLst>
                </a:gridCol>
                <a:gridCol w="329184">
                  <a:extLst>
                    <a:ext uri="{9D8B030D-6E8A-4147-A177-3AD203B41FA5}">
                      <a16:colId xmlns:a16="http://schemas.microsoft.com/office/drawing/2014/main" val="2833999913"/>
                    </a:ext>
                  </a:extLst>
                </a:gridCol>
                <a:gridCol w="329184">
                  <a:extLst>
                    <a:ext uri="{9D8B030D-6E8A-4147-A177-3AD203B41FA5}">
                      <a16:colId xmlns:a16="http://schemas.microsoft.com/office/drawing/2014/main" val="1104759464"/>
                    </a:ext>
                  </a:extLst>
                </a:gridCol>
                <a:gridCol w="329184">
                  <a:extLst>
                    <a:ext uri="{9D8B030D-6E8A-4147-A177-3AD203B41FA5}">
                      <a16:colId xmlns:a16="http://schemas.microsoft.com/office/drawing/2014/main" val="819013408"/>
                    </a:ext>
                  </a:extLst>
                </a:gridCol>
                <a:gridCol w="329184">
                  <a:extLst>
                    <a:ext uri="{9D8B030D-6E8A-4147-A177-3AD203B41FA5}">
                      <a16:colId xmlns:a16="http://schemas.microsoft.com/office/drawing/2014/main" val="2510445004"/>
                    </a:ext>
                  </a:extLst>
                </a:gridCol>
                <a:gridCol w="329184">
                  <a:extLst>
                    <a:ext uri="{9D8B030D-6E8A-4147-A177-3AD203B41FA5}">
                      <a16:colId xmlns:a16="http://schemas.microsoft.com/office/drawing/2014/main" val="3449844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4182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Mountain Bike Holidays - 2019-01-23 12:42:16 </a:t>
                      </a:r>
                      <a:r>
                        <a:rPr kumimoji="0" lang="en-US" sz="1000" b="0" i="0" u="none" strike="noStrike" kern="1200" cap="none" spc="0" normalizeH="0" baseline="0" noProof="0">
                          <a:ln>
                            <a:noFill/>
                          </a:ln>
                          <a:solidFill>
                            <a:prstClr val="black"/>
                          </a:solidFill>
                          <a:effectLst/>
                          <a:uLnTx/>
                          <a:uFillTx/>
                          <a:latin typeface="+mn-lt"/>
                          <a:ea typeface="+mn-ea"/>
                          <a:cs typeface="+mn-cs"/>
                        </a:rPr>
                        <a:t> 
 *** Hotel der Woche ***
Für einen sportlichen Urlaub in der Region Drei Zinnen ist das Hotel Union Dobbiaco die perfekte Wahl. 👌 Neben dem berühmten Stoneman Trail, der Giro Bike-Tour und der Giro Enduro Singletrail-Tour zum Dolomiti Superbike gibt es in der Region zwei neue Singletrails: „Standschützen“ an der Rotwand und „Erla“ am Stiergarten. #myPlace2Bike
➡️ Zum Hotel: https://bit.ly/2EwJVOb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https://scontent.xx.fbcdn.net/v/t1.0-9/p720x720/50411453_10156142813796395_4654582416613048320_o.jpg?_nc_cat=102&amp;_nc_ht=scontent.xx&amp;oh=023829f4fa114863b8baa5e4af6432ae&amp;oe=5D22F954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8124501"/>
                  </a:ext>
                </a:extLst>
              </a:tr>
            </a:tbl>
          </a:graphicData>
        </a:graphic>
      </p:graphicFrame>
      <p:sp>
        <p:nvSpPr>
          <p:cNvPr id="4" name="Text Placeholder 3">
            <a:extLst>
              <a:ext uri="{FF2B5EF4-FFF2-40B4-BE49-F238E27FC236}">
                <a16:creationId xmlns:a16="http://schemas.microsoft.com/office/drawing/2014/main" id="{E928A943-277D-495F-AF6B-02779925169F}"/>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1855171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41177-FC41-44EC-A29A-5CAC57BAA9B8}"/>
              </a:ext>
            </a:extLst>
          </p:cNvPr>
          <p:cNvSpPr>
            <a:spLocks noGrp="1"/>
          </p:cNvSpPr>
          <p:nvPr>
            <p:ph type="title"/>
          </p:nvPr>
        </p:nvSpPr>
        <p:spPr/>
        <p:txBody>
          <a:bodyPr/>
          <a:lstStyle/>
          <a:p>
            <a:r>
              <a:rPr lang="en-US"/>
              <a:t>Facebook Own Posts Table | Mountain Bike Holidays - 26 of 26</a:t>
            </a:r>
          </a:p>
        </p:txBody>
      </p:sp>
      <p:graphicFrame>
        <p:nvGraphicFramePr>
          <p:cNvPr id="5" name="Table Placeholder 4">
            <a:extLst>
              <a:ext uri="{FF2B5EF4-FFF2-40B4-BE49-F238E27FC236}">
                <a16:creationId xmlns:a16="http://schemas.microsoft.com/office/drawing/2014/main" id="{0B203AB6-88F8-4BE3-9041-70C62B92D814}"/>
              </a:ext>
            </a:extLst>
          </p:cNvPr>
          <p:cNvGraphicFramePr>
            <a:graphicFrameLocks noGrp="1"/>
          </p:cNvGraphicFramePr>
          <p:nvPr>
            <p:ph type="tbl" sz="quarter" idx="13"/>
            <p:extLst>
              <p:ext uri="{D42A27DB-BD31-4B8C-83A1-F6EECF244321}">
                <p14:modId xmlns:p14="http://schemas.microsoft.com/office/powerpoint/2010/main" val="2977876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1849024"/>
                    </a:ext>
                  </a:extLst>
                </a:gridCol>
                <a:gridCol w="905256">
                  <a:extLst>
                    <a:ext uri="{9D8B030D-6E8A-4147-A177-3AD203B41FA5}">
                      <a16:colId xmlns:a16="http://schemas.microsoft.com/office/drawing/2014/main" val="1216052055"/>
                    </a:ext>
                  </a:extLst>
                </a:gridCol>
                <a:gridCol w="329184">
                  <a:extLst>
                    <a:ext uri="{9D8B030D-6E8A-4147-A177-3AD203B41FA5}">
                      <a16:colId xmlns:a16="http://schemas.microsoft.com/office/drawing/2014/main" val="3230928385"/>
                    </a:ext>
                  </a:extLst>
                </a:gridCol>
                <a:gridCol w="329184">
                  <a:extLst>
                    <a:ext uri="{9D8B030D-6E8A-4147-A177-3AD203B41FA5}">
                      <a16:colId xmlns:a16="http://schemas.microsoft.com/office/drawing/2014/main" val="467118376"/>
                    </a:ext>
                  </a:extLst>
                </a:gridCol>
                <a:gridCol w="329184">
                  <a:extLst>
                    <a:ext uri="{9D8B030D-6E8A-4147-A177-3AD203B41FA5}">
                      <a16:colId xmlns:a16="http://schemas.microsoft.com/office/drawing/2014/main" val="2648599144"/>
                    </a:ext>
                  </a:extLst>
                </a:gridCol>
                <a:gridCol w="329184">
                  <a:extLst>
                    <a:ext uri="{9D8B030D-6E8A-4147-A177-3AD203B41FA5}">
                      <a16:colId xmlns:a16="http://schemas.microsoft.com/office/drawing/2014/main" val="1120618926"/>
                    </a:ext>
                  </a:extLst>
                </a:gridCol>
                <a:gridCol w="329184">
                  <a:extLst>
                    <a:ext uri="{9D8B030D-6E8A-4147-A177-3AD203B41FA5}">
                      <a16:colId xmlns:a16="http://schemas.microsoft.com/office/drawing/2014/main" val="2163769115"/>
                    </a:ext>
                  </a:extLst>
                </a:gridCol>
                <a:gridCol w="329184">
                  <a:extLst>
                    <a:ext uri="{9D8B030D-6E8A-4147-A177-3AD203B41FA5}">
                      <a16:colId xmlns:a16="http://schemas.microsoft.com/office/drawing/2014/main" val="3945011374"/>
                    </a:ext>
                  </a:extLst>
                </a:gridCol>
                <a:gridCol w="329184">
                  <a:extLst>
                    <a:ext uri="{9D8B030D-6E8A-4147-A177-3AD203B41FA5}">
                      <a16:colId xmlns:a16="http://schemas.microsoft.com/office/drawing/2014/main" val="3817348134"/>
                    </a:ext>
                  </a:extLst>
                </a:gridCol>
                <a:gridCol w="329184">
                  <a:extLst>
                    <a:ext uri="{9D8B030D-6E8A-4147-A177-3AD203B41FA5}">
                      <a16:colId xmlns:a16="http://schemas.microsoft.com/office/drawing/2014/main" val="3112606796"/>
                    </a:ext>
                  </a:extLst>
                </a:gridCol>
                <a:gridCol w="329184">
                  <a:extLst>
                    <a:ext uri="{9D8B030D-6E8A-4147-A177-3AD203B41FA5}">
                      <a16:colId xmlns:a16="http://schemas.microsoft.com/office/drawing/2014/main" val="1491810084"/>
                    </a:ext>
                  </a:extLst>
                </a:gridCol>
                <a:gridCol w="329184">
                  <a:extLst>
                    <a:ext uri="{9D8B030D-6E8A-4147-A177-3AD203B41FA5}">
                      <a16:colId xmlns:a16="http://schemas.microsoft.com/office/drawing/2014/main" val="1676952588"/>
                    </a:ext>
                  </a:extLst>
                </a:gridCol>
                <a:gridCol w="329184">
                  <a:extLst>
                    <a:ext uri="{9D8B030D-6E8A-4147-A177-3AD203B41FA5}">
                      <a16:colId xmlns:a16="http://schemas.microsoft.com/office/drawing/2014/main" val="2423908618"/>
                    </a:ext>
                  </a:extLst>
                </a:gridCol>
                <a:gridCol w="329184">
                  <a:extLst>
                    <a:ext uri="{9D8B030D-6E8A-4147-A177-3AD203B41FA5}">
                      <a16:colId xmlns:a16="http://schemas.microsoft.com/office/drawing/2014/main" val="2263587749"/>
                    </a:ext>
                  </a:extLst>
                </a:gridCol>
                <a:gridCol w="329184">
                  <a:extLst>
                    <a:ext uri="{9D8B030D-6E8A-4147-A177-3AD203B41FA5}">
                      <a16:colId xmlns:a16="http://schemas.microsoft.com/office/drawing/2014/main" val="725071222"/>
                    </a:ext>
                  </a:extLst>
                </a:gridCol>
                <a:gridCol w="329184">
                  <a:extLst>
                    <a:ext uri="{9D8B030D-6E8A-4147-A177-3AD203B41FA5}">
                      <a16:colId xmlns:a16="http://schemas.microsoft.com/office/drawing/2014/main" val="3397962142"/>
                    </a:ext>
                  </a:extLst>
                </a:gridCol>
                <a:gridCol w="329184">
                  <a:extLst>
                    <a:ext uri="{9D8B030D-6E8A-4147-A177-3AD203B41FA5}">
                      <a16:colId xmlns:a16="http://schemas.microsoft.com/office/drawing/2014/main" val="1319507377"/>
                    </a:ext>
                  </a:extLst>
                </a:gridCol>
                <a:gridCol w="329184">
                  <a:extLst>
                    <a:ext uri="{9D8B030D-6E8A-4147-A177-3AD203B41FA5}">
                      <a16:colId xmlns:a16="http://schemas.microsoft.com/office/drawing/2014/main" val="88479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912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Mountain Bike Holidays - 2019-01-21 09:48:27 </a:t>
                      </a:r>
                      <a:r>
                        <a:rPr kumimoji="0" lang="de-DE" sz="1000" b="0" i="0" u="none" strike="noStrike" kern="1200" cap="none" spc="0" normalizeH="0" baseline="0" noProof="0">
                          <a:ln>
                            <a:noFill/>
                          </a:ln>
                          <a:solidFill>
                            <a:prstClr val="black"/>
                          </a:solidFill>
                          <a:effectLst/>
                          <a:uLnTx/>
                          <a:uFillTx/>
                          <a:latin typeface="+mn-lt"/>
                          <a:ea typeface="+mn-ea"/>
                          <a:cs typeface="+mn-cs"/>
                        </a:rPr>
                        <a:t> 
 *** Unsere Region der Woche ***
Die Drei Zinnen sind das wohl bekannteste Markenzeichen der Dolomiten und gehören zum UNESCO Welterbe. Bezaubernde Aussichten, traumhafte Naturlandschaften und urige Hütten zum Einkehren erwarten euch hier. 🚴‍♂️
➡️ Zur Region: https://bit.ly/2Mo5D91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https://scontent.xx.fbcdn.net/v/t1.0-9/p720x720/50325119_10156138428456395_6473740875968020480_o.jpg?_nc_cat=106&amp;_nc_ht=scontent.xx&amp;oh=956cdce3c63a576bafc06e925cbbe1cb&amp;oe=5CF9043A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7313626"/>
                  </a:ext>
                </a:extLst>
              </a:tr>
            </a:tbl>
          </a:graphicData>
        </a:graphic>
      </p:graphicFrame>
      <p:sp>
        <p:nvSpPr>
          <p:cNvPr id="4" name="Text Placeholder 3">
            <a:extLst>
              <a:ext uri="{FF2B5EF4-FFF2-40B4-BE49-F238E27FC236}">
                <a16:creationId xmlns:a16="http://schemas.microsoft.com/office/drawing/2014/main" id="{5DC82E16-D9E3-48B2-9192-AABD38D5E174}"/>
              </a:ext>
            </a:extLst>
          </p:cNvPr>
          <p:cNvSpPr>
            <a:spLocks noGrp="1"/>
          </p:cNvSpPr>
          <p:nvPr>
            <p:ph type="body" sz="quarter" idx="14"/>
          </p:nvPr>
        </p:nvSpPr>
        <p:spPr/>
        <p:txBody>
          <a:bodyPr/>
          <a:lstStyle/>
          <a:p>
            <a:r>
              <a:rPr lang="en-US"/>
              <a:t>11/01/2018 - 02/28/2019</a:t>
            </a:r>
          </a:p>
        </p:txBody>
      </p:sp>
    </p:spTree>
    <p:extLst>
      <p:ext uri="{BB962C8B-B14F-4D97-AF65-F5344CB8AC3E}">
        <p14:creationId xmlns:p14="http://schemas.microsoft.com/office/powerpoint/2010/main" val="4759909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2726</Words>
  <Application>Microsoft Office PowerPoint</Application>
  <PresentationFormat>On-screen Show (4:3)</PresentationFormat>
  <Paragraphs>968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Mountain Bike Holidays - 1 of 26</vt:lpstr>
      <vt:lpstr>Facebook Own Posts Table | Mountain Bike Holidays - 2 of 26</vt:lpstr>
      <vt:lpstr>Facebook Own Posts Table | Mountain Bike Holidays - 3 of 26</vt:lpstr>
      <vt:lpstr>Facebook Own Posts Table | Mountain Bike Holidays - 4 of 26</vt:lpstr>
      <vt:lpstr>Facebook Own Posts Table | Mountain Bike Holidays - 5 of 26</vt:lpstr>
      <vt:lpstr>Facebook Own Posts Table | Mountain Bike Holidays - 6 of 26</vt:lpstr>
      <vt:lpstr>Facebook Own Posts Table | Mountain Bike Holidays - 7 of 26</vt:lpstr>
      <vt:lpstr>Facebook Own Posts Table | Mountain Bike Holidays - 8 of 26</vt:lpstr>
      <vt:lpstr>Facebook Own Posts Table | Mountain Bike Holidays - 9 of 26</vt:lpstr>
      <vt:lpstr>Facebook Own Posts Table | Mountain Bike Holidays - 10 of 26</vt:lpstr>
      <vt:lpstr>Facebook Own Posts Table | Mountain Bike Holidays - 11 of 26</vt:lpstr>
      <vt:lpstr>Facebook Own Posts Table | Mountain Bike Holidays - 12 of 26</vt:lpstr>
      <vt:lpstr>Facebook Own Posts Table | Mountain Bike Holidays - 13 of 26</vt:lpstr>
      <vt:lpstr>Facebook Own Posts Table | Mountain Bike Holidays - 14 of 26</vt:lpstr>
      <vt:lpstr>Facebook Own Posts Table | Mountain Bike Holidays - 15 of 26</vt:lpstr>
      <vt:lpstr>Facebook Own Posts Table | Mountain Bike Holidays - 16 of 26</vt:lpstr>
      <vt:lpstr>Facebook Own Posts Table | Mountain Bike Holidays - 17 of 26</vt:lpstr>
      <vt:lpstr>Facebook Own Posts Table | Mountain Bike Holidays - 18 of 26</vt:lpstr>
      <vt:lpstr>Facebook Own Posts Table | Mountain Bike Holidays - 19 of 26</vt:lpstr>
      <vt:lpstr>Facebook Own Posts Table | Mountain Bike Holidays - 20 of 26</vt:lpstr>
      <vt:lpstr>Facebook Own Posts Table | Mountain Bike Holidays - 21 of 26</vt:lpstr>
      <vt:lpstr>Facebook Own Posts Table | Mountain Bike Holidays - 22 of 26</vt:lpstr>
      <vt:lpstr>Facebook Own Posts Table | Mountain Bike Holidays - 23 of 26</vt:lpstr>
      <vt:lpstr>Facebook Own Posts Table | Mountain Bike Holidays - 24 of 26</vt:lpstr>
      <vt:lpstr>Facebook Own Posts Table | Mountain Bike Holidays - 25 of 26</vt:lpstr>
      <vt:lpstr>Facebook Own Posts Table | Mountain Bike Holidays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2019-03-15T08:54:30Z</dcterms:created>
  <dcterms:modified xsi:type="dcterms:W3CDTF">2019-03-15T09:05:12Z</dcterms:modified>
</cp:coreProperties>
</file>