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3" r:id="rId54"/>
    <p:sldId id="314" r:id="rId55"/>
    <p:sldId id="315" r:id="rId56"/>
    <p:sldId id="316" r:id="rId57"/>
    <p:sldId id="317" r:id="rId58"/>
    <p:sldId id="318" r:id="rId59"/>
    <p:sldId id="319" r:id="rId60"/>
    <p:sldId id="321" r:id="rId61"/>
    <p:sldId id="322" r:id="rId62"/>
    <p:sldId id="323" r:id="rId63"/>
    <p:sldId id="324" r:id="rId64"/>
    <p:sldId id="325" r:id="rId65"/>
  </p:sldIdLst>
  <p:sldSz cx="9144000" cy="6858000" type="screen4x3"/>
  <p:notesSz cx="6858000" cy="9144000"/>
  <p:embeddedFontLst>
    <p:embeddedFont>
      <p:font typeface="Calibri" panose="020F0502020204030204" pitchFamily="34" charset="0"/>
      <p:regular r:id="rId66"/>
      <p:bold r:id="rId67"/>
      <p:italic r:id="rId68"/>
      <p:boldItalic r:id="rId6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3.fntdata"/><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Deutsche Bank</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130580</c:v>
                </c:pt>
                <c:pt idx="1">
                  <c:v>130596</c:v>
                </c:pt>
                <c:pt idx="2">
                  <c:v>130607</c:v>
                </c:pt>
                <c:pt idx="3">
                  <c:v>130623</c:v>
                </c:pt>
                <c:pt idx="4">
                  <c:v>130640</c:v>
                </c:pt>
                <c:pt idx="5">
                  <c:v>130658</c:v>
                </c:pt>
                <c:pt idx="6">
                  <c:v>130657</c:v>
                </c:pt>
                <c:pt idx="7">
                  <c:v>130675</c:v>
                </c:pt>
                <c:pt idx="8">
                  <c:v>130700</c:v>
                </c:pt>
                <c:pt idx="9">
                  <c:v>130709</c:v>
                </c:pt>
                <c:pt idx="10">
                  <c:v>130758</c:v>
                </c:pt>
                <c:pt idx="11">
                  <c:v>130779</c:v>
                </c:pt>
                <c:pt idx="12">
                  <c:v>130809</c:v>
                </c:pt>
                <c:pt idx="13">
                  <c:v>130815</c:v>
                </c:pt>
                <c:pt idx="14">
                  <c:v>130837</c:v>
                </c:pt>
                <c:pt idx="15">
                  <c:v>130835</c:v>
                </c:pt>
                <c:pt idx="16">
                  <c:v>130862</c:v>
                </c:pt>
                <c:pt idx="17">
                  <c:v>130874</c:v>
                </c:pt>
                <c:pt idx="18">
                  <c:v>130883</c:v>
                </c:pt>
                <c:pt idx="19">
                  <c:v>130890</c:v>
                </c:pt>
                <c:pt idx="20">
                  <c:v>130902</c:v>
                </c:pt>
                <c:pt idx="21">
                  <c:v>130924</c:v>
                </c:pt>
                <c:pt idx="22">
                  <c:v>130931</c:v>
                </c:pt>
                <c:pt idx="23">
                  <c:v>130956</c:v>
                </c:pt>
                <c:pt idx="24">
                  <c:v>130981</c:v>
                </c:pt>
                <c:pt idx="25">
                  <c:v>131003</c:v>
                </c:pt>
                <c:pt idx="26">
                  <c:v>131020</c:v>
                </c:pt>
                <c:pt idx="27">
                  <c:v>131040</c:v>
                </c:pt>
                <c:pt idx="28">
                  <c:v>131061</c:v>
                </c:pt>
                <c:pt idx="29">
                  <c:v>131074</c:v>
                </c:pt>
              </c:numCache>
            </c:numRef>
          </c:val>
          <c:smooth val="0"/>
          <c:extLst>
            <c:ext xmlns:c16="http://schemas.microsoft.com/office/drawing/2014/chart" uri="{C3380CC4-5D6E-409C-BE32-E72D297353CC}">
              <c16:uniqueId val="{00000000-EA89-4817-A1C3-E2268DCC0687}"/>
            </c:ext>
          </c:extLst>
        </c:ser>
        <c:ser>
          <c:idx val="1"/>
          <c:order val="1"/>
          <c:tx>
            <c:strRef>
              <c:f>Sheet1!$C$1</c:f>
              <c:strCache>
                <c:ptCount val="1"/>
                <c:pt idx="0">
                  <c:v>HypoVereinsbank - UniCredit Bank AG</c:v>
                </c:pt>
              </c:strCache>
            </c:strRef>
          </c:tx>
          <c:spPr>
            <a:ln w="28575" cap="rnd">
              <a:solidFill>
                <a:schemeClr val="accent2"/>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Sheet1!$C$2:$C$31</c:f>
              <c:numCache>
                <c:formatCode>General</c:formatCode>
                <c:ptCount val="30"/>
                <c:pt idx="0">
                  <c:v>126889</c:v>
                </c:pt>
                <c:pt idx="1">
                  <c:v>126886</c:v>
                </c:pt>
                <c:pt idx="2">
                  <c:v>126871</c:v>
                </c:pt>
                <c:pt idx="3">
                  <c:v>126861</c:v>
                </c:pt>
                <c:pt idx="4">
                  <c:v>126843</c:v>
                </c:pt>
                <c:pt idx="5">
                  <c:v>126827</c:v>
                </c:pt>
                <c:pt idx="6">
                  <c:v>126810</c:v>
                </c:pt>
                <c:pt idx="7">
                  <c:v>126793</c:v>
                </c:pt>
                <c:pt idx="8">
                  <c:v>126753</c:v>
                </c:pt>
                <c:pt idx="9">
                  <c:v>126730</c:v>
                </c:pt>
                <c:pt idx="10">
                  <c:v>126715</c:v>
                </c:pt>
                <c:pt idx="11">
                  <c:v>126706</c:v>
                </c:pt>
                <c:pt idx="12">
                  <c:v>126687</c:v>
                </c:pt>
                <c:pt idx="13">
                  <c:v>126673</c:v>
                </c:pt>
                <c:pt idx="14">
                  <c:v>126666</c:v>
                </c:pt>
                <c:pt idx="15">
                  <c:v>126648</c:v>
                </c:pt>
                <c:pt idx="16">
                  <c:v>126623</c:v>
                </c:pt>
                <c:pt idx="17">
                  <c:v>126605</c:v>
                </c:pt>
                <c:pt idx="18">
                  <c:v>126589</c:v>
                </c:pt>
                <c:pt idx="19">
                  <c:v>126576</c:v>
                </c:pt>
                <c:pt idx="20">
                  <c:v>126550</c:v>
                </c:pt>
                <c:pt idx="21">
                  <c:v>126536</c:v>
                </c:pt>
                <c:pt idx="22">
                  <c:v>126532</c:v>
                </c:pt>
                <c:pt idx="23">
                  <c:v>126525</c:v>
                </c:pt>
                <c:pt idx="24">
                  <c:v>126524</c:v>
                </c:pt>
                <c:pt idx="25">
                  <c:v>126508</c:v>
                </c:pt>
                <c:pt idx="26">
                  <c:v>126504</c:v>
                </c:pt>
                <c:pt idx="27">
                  <c:v>126491</c:v>
                </c:pt>
                <c:pt idx="28">
                  <c:v>126476</c:v>
                </c:pt>
                <c:pt idx="29">
                  <c:v>126464</c:v>
                </c:pt>
              </c:numCache>
            </c:numRef>
          </c:val>
          <c:smooth val="0"/>
          <c:extLst>
            <c:ext xmlns:c16="http://schemas.microsoft.com/office/drawing/2014/chart" uri="{C3380CC4-5D6E-409C-BE32-E72D297353CC}">
              <c16:uniqueId val="{00000001-EA89-4817-A1C3-E2268DCC0687}"/>
            </c:ext>
          </c:extLst>
        </c:ser>
        <c:ser>
          <c:idx val="2"/>
          <c:order val="2"/>
          <c:tx>
            <c:strRef>
              <c:f>Sheet1!$D$1</c:f>
              <c:strCache>
                <c:ptCount val="1"/>
                <c:pt idx="0">
                  <c:v>Sparkasse</c:v>
                </c:pt>
              </c:strCache>
            </c:strRef>
          </c:tx>
          <c:spPr>
            <a:ln w="28575" cap="rnd">
              <a:solidFill>
                <a:schemeClr val="accent3"/>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Sheet1!$D$2:$D$31</c:f>
              <c:numCache>
                <c:formatCode>General</c:formatCode>
                <c:ptCount val="30"/>
                <c:pt idx="0">
                  <c:v>355648</c:v>
                </c:pt>
                <c:pt idx="1">
                  <c:v>355642</c:v>
                </c:pt>
                <c:pt idx="2">
                  <c:v>355656</c:v>
                </c:pt>
                <c:pt idx="3">
                  <c:v>355636</c:v>
                </c:pt>
                <c:pt idx="4">
                  <c:v>355598</c:v>
                </c:pt>
                <c:pt idx="5">
                  <c:v>355546</c:v>
                </c:pt>
                <c:pt idx="6">
                  <c:v>355478</c:v>
                </c:pt>
                <c:pt idx="7">
                  <c:v>355418</c:v>
                </c:pt>
                <c:pt idx="8">
                  <c:v>355355</c:v>
                </c:pt>
                <c:pt idx="9">
                  <c:v>355299</c:v>
                </c:pt>
                <c:pt idx="10">
                  <c:v>355252</c:v>
                </c:pt>
                <c:pt idx="11">
                  <c:v>355208</c:v>
                </c:pt>
                <c:pt idx="12">
                  <c:v>355172</c:v>
                </c:pt>
                <c:pt idx="13">
                  <c:v>355132</c:v>
                </c:pt>
                <c:pt idx="14">
                  <c:v>355092</c:v>
                </c:pt>
                <c:pt idx="15">
                  <c:v>355053</c:v>
                </c:pt>
                <c:pt idx="16">
                  <c:v>354995</c:v>
                </c:pt>
                <c:pt idx="17">
                  <c:v>354954</c:v>
                </c:pt>
                <c:pt idx="18">
                  <c:v>354910</c:v>
                </c:pt>
                <c:pt idx="19">
                  <c:v>354889</c:v>
                </c:pt>
                <c:pt idx="20">
                  <c:v>354852</c:v>
                </c:pt>
                <c:pt idx="21">
                  <c:v>354804</c:v>
                </c:pt>
                <c:pt idx="22">
                  <c:v>354777</c:v>
                </c:pt>
                <c:pt idx="23">
                  <c:v>354738</c:v>
                </c:pt>
                <c:pt idx="24">
                  <c:v>354692</c:v>
                </c:pt>
                <c:pt idx="25">
                  <c:v>354651</c:v>
                </c:pt>
                <c:pt idx="26">
                  <c:v>354618</c:v>
                </c:pt>
                <c:pt idx="27">
                  <c:v>354577</c:v>
                </c:pt>
                <c:pt idx="28">
                  <c:v>354541</c:v>
                </c:pt>
                <c:pt idx="29">
                  <c:v>354502</c:v>
                </c:pt>
              </c:numCache>
            </c:numRef>
          </c:val>
          <c:smooth val="0"/>
          <c:extLst>
            <c:ext xmlns:c16="http://schemas.microsoft.com/office/drawing/2014/chart" uri="{C3380CC4-5D6E-409C-BE32-E72D297353CC}">
              <c16:uniqueId val="{00000002-EA89-4817-A1C3-E2268DCC0687}"/>
            </c:ext>
          </c:extLst>
        </c:ser>
        <c:ser>
          <c:idx val="3"/>
          <c:order val="3"/>
          <c:tx>
            <c:strRef>
              <c:f>Sheet1!$E$1</c:f>
              <c:strCache>
                <c:ptCount val="1"/>
                <c:pt idx="0">
                  <c:v>Commerzbank</c:v>
                </c:pt>
              </c:strCache>
            </c:strRef>
          </c:tx>
          <c:spPr>
            <a:ln w="28575" cap="rnd">
              <a:solidFill>
                <a:schemeClr val="accent4"/>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Sheet1!$E$2:$E$31</c:f>
              <c:numCache>
                <c:formatCode>General</c:formatCode>
                <c:ptCount val="30"/>
                <c:pt idx="0">
                  <c:v>165344</c:v>
                </c:pt>
                <c:pt idx="1">
                  <c:v>165442</c:v>
                </c:pt>
                <c:pt idx="2">
                  <c:v>165562</c:v>
                </c:pt>
                <c:pt idx="3">
                  <c:v>165701</c:v>
                </c:pt>
                <c:pt idx="4">
                  <c:v>165790</c:v>
                </c:pt>
                <c:pt idx="5">
                  <c:v>165893</c:v>
                </c:pt>
                <c:pt idx="6">
                  <c:v>165982</c:v>
                </c:pt>
                <c:pt idx="7">
                  <c:v>166075</c:v>
                </c:pt>
                <c:pt idx="8">
                  <c:v>166099</c:v>
                </c:pt>
                <c:pt idx="9">
                  <c:v>166121</c:v>
                </c:pt>
                <c:pt idx="10">
                  <c:v>166128</c:v>
                </c:pt>
                <c:pt idx="11">
                  <c:v>166127</c:v>
                </c:pt>
                <c:pt idx="12">
                  <c:v>166121</c:v>
                </c:pt>
                <c:pt idx="13">
                  <c:v>166111</c:v>
                </c:pt>
                <c:pt idx="14">
                  <c:v>166095</c:v>
                </c:pt>
                <c:pt idx="15">
                  <c:v>166074</c:v>
                </c:pt>
                <c:pt idx="16">
                  <c:v>166068</c:v>
                </c:pt>
                <c:pt idx="17">
                  <c:v>166074</c:v>
                </c:pt>
                <c:pt idx="18">
                  <c:v>166076</c:v>
                </c:pt>
                <c:pt idx="19">
                  <c:v>166087</c:v>
                </c:pt>
                <c:pt idx="20">
                  <c:v>166096</c:v>
                </c:pt>
                <c:pt idx="21">
                  <c:v>166093</c:v>
                </c:pt>
                <c:pt idx="22">
                  <c:v>166091</c:v>
                </c:pt>
                <c:pt idx="23">
                  <c:v>166088</c:v>
                </c:pt>
                <c:pt idx="24">
                  <c:v>166105</c:v>
                </c:pt>
                <c:pt idx="25">
                  <c:v>166101</c:v>
                </c:pt>
                <c:pt idx="26">
                  <c:v>166101</c:v>
                </c:pt>
                <c:pt idx="27">
                  <c:v>166116</c:v>
                </c:pt>
                <c:pt idx="28">
                  <c:v>166123</c:v>
                </c:pt>
                <c:pt idx="29">
                  <c:v>166130</c:v>
                </c:pt>
              </c:numCache>
            </c:numRef>
          </c:val>
          <c:smooth val="0"/>
          <c:extLst>
            <c:ext xmlns:c16="http://schemas.microsoft.com/office/drawing/2014/chart" uri="{C3380CC4-5D6E-409C-BE32-E72D297353CC}">
              <c16:uniqueId val="{00000003-EA89-4817-A1C3-E2268DCC0687}"/>
            </c:ext>
          </c:extLst>
        </c:ser>
        <c:ser>
          <c:idx val="4"/>
          <c:order val="4"/>
          <c:tx>
            <c:strRef>
              <c:f>Sheet1!$F$1</c:f>
              <c:strCache>
                <c:ptCount val="1"/>
                <c:pt idx="0">
                  <c:v>UBS</c:v>
                </c:pt>
              </c:strCache>
            </c:strRef>
          </c:tx>
          <c:spPr>
            <a:ln w="28575" cap="rnd">
              <a:solidFill>
                <a:schemeClr val="accent5"/>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Sheet1!$F$2:$F$31</c:f>
              <c:numCache>
                <c:formatCode>General</c:formatCode>
                <c:ptCount val="30"/>
                <c:pt idx="0">
                  <c:v>149706</c:v>
                </c:pt>
                <c:pt idx="1">
                  <c:v>149771</c:v>
                </c:pt>
                <c:pt idx="2">
                  <c:v>149834</c:v>
                </c:pt>
                <c:pt idx="3">
                  <c:v>149885</c:v>
                </c:pt>
                <c:pt idx="4">
                  <c:v>149934</c:v>
                </c:pt>
                <c:pt idx="5">
                  <c:v>149961</c:v>
                </c:pt>
                <c:pt idx="6">
                  <c:v>150018</c:v>
                </c:pt>
                <c:pt idx="7">
                  <c:v>150093</c:v>
                </c:pt>
                <c:pt idx="8">
                  <c:v>150185</c:v>
                </c:pt>
                <c:pt idx="9">
                  <c:v>150307</c:v>
                </c:pt>
                <c:pt idx="10">
                  <c:v>150444</c:v>
                </c:pt>
                <c:pt idx="11">
                  <c:v>150555</c:v>
                </c:pt>
                <c:pt idx="12">
                  <c:v>150681</c:v>
                </c:pt>
                <c:pt idx="13">
                  <c:v>150829</c:v>
                </c:pt>
                <c:pt idx="14">
                  <c:v>150967</c:v>
                </c:pt>
                <c:pt idx="15">
                  <c:v>151147</c:v>
                </c:pt>
                <c:pt idx="16">
                  <c:v>151279</c:v>
                </c:pt>
                <c:pt idx="17">
                  <c:v>151439</c:v>
                </c:pt>
                <c:pt idx="18">
                  <c:v>151694</c:v>
                </c:pt>
                <c:pt idx="19">
                  <c:v>152031</c:v>
                </c:pt>
                <c:pt idx="20">
                  <c:v>152336</c:v>
                </c:pt>
                <c:pt idx="21">
                  <c:v>152540</c:v>
                </c:pt>
                <c:pt idx="22">
                  <c:v>152636</c:v>
                </c:pt>
                <c:pt idx="23">
                  <c:v>152682</c:v>
                </c:pt>
                <c:pt idx="24">
                  <c:v>152825</c:v>
                </c:pt>
                <c:pt idx="25">
                  <c:v>152958</c:v>
                </c:pt>
                <c:pt idx="26">
                  <c:v>153061</c:v>
                </c:pt>
                <c:pt idx="27">
                  <c:v>153178</c:v>
                </c:pt>
                <c:pt idx="28">
                  <c:v>153281</c:v>
                </c:pt>
                <c:pt idx="29">
                  <c:v>153370</c:v>
                </c:pt>
              </c:numCache>
            </c:numRef>
          </c:val>
          <c:smooth val="0"/>
          <c:extLst>
            <c:ext xmlns:c16="http://schemas.microsoft.com/office/drawing/2014/chart" uri="{C3380CC4-5D6E-409C-BE32-E72D297353CC}">
              <c16:uniqueId val="{00000004-EA89-4817-A1C3-E2268DCC0687}"/>
            </c:ext>
          </c:extLst>
        </c:ser>
        <c:ser>
          <c:idx val="5"/>
          <c:order val="5"/>
          <c:tx>
            <c:strRef>
              <c:f>Sheet1!$G$1</c:f>
              <c:strCache>
                <c:ptCount val="1"/>
                <c:pt idx="0">
                  <c:v>HSBC</c:v>
                </c:pt>
              </c:strCache>
            </c:strRef>
          </c:tx>
          <c:spPr>
            <a:ln w="28575" cap="rnd">
              <a:solidFill>
                <a:schemeClr val="accent6"/>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Sheet1!$G$2:$G$31</c:f>
              <c:numCache>
                <c:formatCode>General</c:formatCode>
                <c:ptCount val="30"/>
                <c:pt idx="0">
                  <c:v>2275076</c:v>
                </c:pt>
                <c:pt idx="1">
                  <c:v>2276408</c:v>
                </c:pt>
                <c:pt idx="2">
                  <c:v>2277479</c:v>
                </c:pt>
                <c:pt idx="3">
                  <c:v>2278414</c:v>
                </c:pt>
                <c:pt idx="4">
                  <c:v>2279001</c:v>
                </c:pt>
                <c:pt idx="5">
                  <c:v>2279437</c:v>
                </c:pt>
                <c:pt idx="6">
                  <c:v>2279980</c:v>
                </c:pt>
                <c:pt idx="7">
                  <c:v>2281237</c:v>
                </c:pt>
                <c:pt idx="8">
                  <c:v>2282406</c:v>
                </c:pt>
                <c:pt idx="9">
                  <c:v>2283645</c:v>
                </c:pt>
                <c:pt idx="10">
                  <c:v>2285542</c:v>
                </c:pt>
                <c:pt idx="11">
                  <c:v>2287380</c:v>
                </c:pt>
                <c:pt idx="12">
                  <c:v>2289024</c:v>
                </c:pt>
                <c:pt idx="13">
                  <c:v>2290646</c:v>
                </c:pt>
                <c:pt idx="14">
                  <c:v>2292257</c:v>
                </c:pt>
                <c:pt idx="15">
                  <c:v>2293657</c:v>
                </c:pt>
                <c:pt idx="16">
                  <c:v>2295181</c:v>
                </c:pt>
                <c:pt idx="17">
                  <c:v>2296216</c:v>
                </c:pt>
                <c:pt idx="18">
                  <c:v>2297663</c:v>
                </c:pt>
                <c:pt idx="19">
                  <c:v>2298976</c:v>
                </c:pt>
                <c:pt idx="20">
                  <c:v>2300248</c:v>
                </c:pt>
                <c:pt idx="21">
                  <c:v>2301695</c:v>
                </c:pt>
                <c:pt idx="22">
                  <c:v>2303045</c:v>
                </c:pt>
                <c:pt idx="23">
                  <c:v>2304398</c:v>
                </c:pt>
                <c:pt idx="24">
                  <c:v>2305666</c:v>
                </c:pt>
                <c:pt idx="25">
                  <c:v>2307074</c:v>
                </c:pt>
                <c:pt idx="26">
                  <c:v>2308868</c:v>
                </c:pt>
                <c:pt idx="27">
                  <c:v>2310310</c:v>
                </c:pt>
                <c:pt idx="28">
                  <c:v>2311577</c:v>
                </c:pt>
                <c:pt idx="29">
                  <c:v>2311848</c:v>
                </c:pt>
              </c:numCache>
            </c:numRef>
          </c:val>
          <c:smooth val="0"/>
          <c:extLst>
            <c:ext xmlns:c16="http://schemas.microsoft.com/office/drawing/2014/chart" uri="{C3380CC4-5D6E-409C-BE32-E72D297353CC}">
              <c16:uniqueId val="{00000005-EA89-4817-A1C3-E2268DCC0687}"/>
            </c:ext>
          </c:extLst>
        </c:ser>
        <c:dLbls>
          <c:showLegendKey val="0"/>
          <c:showVal val="0"/>
          <c:showCatName val="0"/>
          <c:showSerName val="0"/>
          <c:showPercent val="0"/>
          <c:showBubbleSize val="0"/>
        </c:dLbls>
        <c:smooth val="0"/>
        <c:axId val="285413016"/>
        <c:axId val="285410392"/>
      </c:lineChart>
      <c:dateAx>
        <c:axId val="285413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410392"/>
        <c:crosses val="autoZero"/>
        <c:auto val="1"/>
        <c:lblOffset val="100"/>
        <c:baseTimeUnit val="days"/>
      </c:dateAx>
      <c:valAx>
        <c:axId val="285410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413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Sheet1!$A$2:$A$7</c:f>
              <c:strCache>
                <c:ptCount val="6"/>
                <c:pt idx="0">
                  <c:v>Deutsche Bank</c:v>
                </c:pt>
                <c:pt idx="1">
                  <c:v>HypoVereinsbank - UniCredit Bank AG</c:v>
                </c:pt>
                <c:pt idx="2">
                  <c:v>Sparkasse</c:v>
                </c:pt>
                <c:pt idx="3">
                  <c:v>Commerzbank</c:v>
                </c:pt>
                <c:pt idx="4">
                  <c:v>UBS</c:v>
                </c:pt>
                <c:pt idx="5">
                  <c:v>HSBC</c:v>
                </c:pt>
              </c:strCache>
            </c:strRef>
          </c:cat>
          <c:val>
            <c:numRef>
              <c:f>Sheet1!$B$2:$B$7</c:f>
              <c:numCache>
                <c:formatCode>General</c:formatCode>
                <c:ptCount val="6"/>
                <c:pt idx="0">
                  <c:v>1</c:v>
                </c:pt>
                <c:pt idx="1">
                  <c:v>0</c:v>
                </c:pt>
                <c:pt idx="2">
                  <c:v>15</c:v>
                </c:pt>
                <c:pt idx="3">
                  <c:v>5</c:v>
                </c:pt>
                <c:pt idx="4">
                  <c:v>15</c:v>
                </c:pt>
                <c:pt idx="5">
                  <c:v>0</c:v>
                </c:pt>
              </c:numCache>
            </c:numRef>
          </c:val>
          <c:extLst>
            <c:ext xmlns:c16="http://schemas.microsoft.com/office/drawing/2014/chart" uri="{C3380CC4-5D6E-409C-BE32-E72D297353CC}">
              <c16:uniqueId val="{00000000-92C1-4CFC-90D5-BF610A34BD2F}"/>
            </c:ext>
          </c:extLst>
        </c:ser>
        <c:ser>
          <c:idx val="1"/>
          <c:order val="1"/>
          <c:tx>
            <c:strRef>
              <c:f>Sheet1!$C$1</c:f>
              <c:strCache>
                <c:ptCount val="1"/>
                <c:pt idx="0">
                  <c:v>Photo</c:v>
                </c:pt>
              </c:strCache>
            </c:strRef>
          </c:tx>
          <c:spPr>
            <a:solidFill>
              <a:schemeClr val="accent2"/>
            </a:solidFill>
            <a:ln>
              <a:noFill/>
            </a:ln>
            <a:effectLst/>
          </c:spPr>
          <c:invertIfNegative val="0"/>
          <c:cat>
            <c:strRef>
              <c:f>Sheet1!$A$2:$A$7</c:f>
              <c:strCache>
                <c:ptCount val="6"/>
                <c:pt idx="0">
                  <c:v>Deutsche Bank</c:v>
                </c:pt>
                <c:pt idx="1">
                  <c:v>HypoVereinsbank - UniCredit Bank AG</c:v>
                </c:pt>
                <c:pt idx="2">
                  <c:v>Sparkasse</c:v>
                </c:pt>
                <c:pt idx="3">
                  <c:v>Commerzbank</c:v>
                </c:pt>
                <c:pt idx="4">
                  <c:v>UBS</c:v>
                </c:pt>
                <c:pt idx="5">
                  <c:v>HSBC</c:v>
                </c:pt>
              </c:strCache>
            </c:strRef>
          </c:cat>
          <c:val>
            <c:numRef>
              <c:f>Sheet1!$C$2:$C$7</c:f>
              <c:numCache>
                <c:formatCode>General</c:formatCode>
                <c:ptCount val="6"/>
                <c:pt idx="0">
                  <c:v>4</c:v>
                </c:pt>
                <c:pt idx="1">
                  <c:v>9</c:v>
                </c:pt>
                <c:pt idx="2">
                  <c:v>4</c:v>
                </c:pt>
                <c:pt idx="3">
                  <c:v>5</c:v>
                </c:pt>
                <c:pt idx="4">
                  <c:v>9</c:v>
                </c:pt>
                <c:pt idx="5">
                  <c:v>4</c:v>
                </c:pt>
              </c:numCache>
            </c:numRef>
          </c:val>
          <c:extLst>
            <c:ext xmlns:c16="http://schemas.microsoft.com/office/drawing/2014/chart" uri="{C3380CC4-5D6E-409C-BE32-E72D297353CC}">
              <c16:uniqueId val="{00000001-92C1-4CFC-90D5-BF610A34BD2F}"/>
            </c:ext>
          </c:extLst>
        </c:ser>
        <c:ser>
          <c:idx val="2"/>
          <c:order val="2"/>
          <c:tx>
            <c:strRef>
              <c:f>Sheet1!$D$1</c:f>
              <c:strCache>
                <c:ptCount val="1"/>
                <c:pt idx="0">
                  <c:v>Video</c:v>
                </c:pt>
              </c:strCache>
            </c:strRef>
          </c:tx>
          <c:spPr>
            <a:solidFill>
              <a:schemeClr val="accent3"/>
            </a:solidFill>
            <a:ln>
              <a:noFill/>
            </a:ln>
            <a:effectLst/>
          </c:spPr>
          <c:invertIfNegative val="0"/>
          <c:cat>
            <c:strRef>
              <c:f>Sheet1!$A$2:$A$7</c:f>
              <c:strCache>
                <c:ptCount val="6"/>
                <c:pt idx="0">
                  <c:v>Deutsche Bank</c:v>
                </c:pt>
                <c:pt idx="1">
                  <c:v>HypoVereinsbank - UniCredit Bank AG</c:v>
                </c:pt>
                <c:pt idx="2">
                  <c:v>Sparkasse</c:v>
                </c:pt>
                <c:pt idx="3">
                  <c:v>Commerzbank</c:v>
                </c:pt>
                <c:pt idx="4">
                  <c:v>UBS</c:v>
                </c:pt>
                <c:pt idx="5">
                  <c:v>HSBC</c:v>
                </c:pt>
              </c:strCache>
            </c:strRef>
          </c:cat>
          <c:val>
            <c:numRef>
              <c:f>Sheet1!$D$2:$D$7</c:f>
              <c:numCache>
                <c:formatCode>General</c:formatCode>
                <c:ptCount val="6"/>
                <c:pt idx="0">
                  <c:v>10</c:v>
                </c:pt>
                <c:pt idx="1">
                  <c:v>5</c:v>
                </c:pt>
                <c:pt idx="2">
                  <c:v>6</c:v>
                </c:pt>
                <c:pt idx="3">
                  <c:v>13</c:v>
                </c:pt>
                <c:pt idx="4">
                  <c:v>28</c:v>
                </c:pt>
                <c:pt idx="5">
                  <c:v>15</c:v>
                </c:pt>
              </c:numCache>
            </c:numRef>
          </c:val>
          <c:extLst>
            <c:ext xmlns:c16="http://schemas.microsoft.com/office/drawing/2014/chart" uri="{C3380CC4-5D6E-409C-BE32-E72D297353CC}">
              <c16:uniqueId val="{00000002-92C1-4CFC-90D5-BF610A34BD2F}"/>
            </c:ext>
          </c:extLst>
        </c:ser>
        <c:ser>
          <c:idx val="3"/>
          <c:order val="3"/>
          <c:tx>
            <c:strRef>
              <c:f>Sheet1!$E$1</c:f>
              <c:strCache>
                <c:ptCount val="1"/>
                <c:pt idx="0">
                  <c:v>Status</c:v>
                </c:pt>
              </c:strCache>
            </c:strRef>
          </c:tx>
          <c:spPr>
            <a:solidFill>
              <a:schemeClr val="accent4"/>
            </a:solidFill>
            <a:ln>
              <a:noFill/>
            </a:ln>
            <a:effectLst/>
          </c:spPr>
          <c:invertIfNegative val="0"/>
          <c:cat>
            <c:strRef>
              <c:f>Sheet1!$A$2:$A$7</c:f>
              <c:strCache>
                <c:ptCount val="6"/>
                <c:pt idx="0">
                  <c:v>Deutsche Bank</c:v>
                </c:pt>
                <c:pt idx="1">
                  <c:v>HypoVereinsbank - UniCredit Bank AG</c:v>
                </c:pt>
                <c:pt idx="2">
                  <c:v>Sparkasse</c:v>
                </c:pt>
                <c:pt idx="3">
                  <c:v>Commerzbank</c:v>
                </c:pt>
                <c:pt idx="4">
                  <c:v>UBS</c:v>
                </c:pt>
                <c:pt idx="5">
                  <c:v>HSBC</c:v>
                </c:pt>
              </c:strCache>
            </c:strRef>
          </c:cat>
          <c:val>
            <c:numRef>
              <c:f>Sheet1!$E$2:$E$7</c:f>
              <c:numCache>
                <c:formatCode>General</c:formatCode>
                <c:ptCount val="6"/>
                <c:pt idx="0">
                  <c:v>0</c:v>
                </c:pt>
                <c:pt idx="1">
                  <c:v>0</c:v>
                </c:pt>
                <c:pt idx="2">
                  <c:v>1</c:v>
                </c:pt>
                <c:pt idx="3">
                  <c:v>1</c:v>
                </c:pt>
                <c:pt idx="4">
                  <c:v>1</c:v>
                </c:pt>
                <c:pt idx="5">
                  <c:v>2</c:v>
                </c:pt>
              </c:numCache>
            </c:numRef>
          </c:val>
          <c:extLst>
            <c:ext xmlns:c16="http://schemas.microsoft.com/office/drawing/2014/chart" uri="{C3380CC4-5D6E-409C-BE32-E72D297353CC}">
              <c16:uniqueId val="{00000003-92C1-4CFC-90D5-BF610A34BD2F}"/>
            </c:ext>
          </c:extLst>
        </c:ser>
        <c:dLbls>
          <c:showLegendKey val="0"/>
          <c:showVal val="0"/>
          <c:showCatName val="0"/>
          <c:showSerName val="0"/>
          <c:showPercent val="0"/>
          <c:showBubbleSize val="0"/>
        </c:dLbls>
        <c:gapWidth val="150"/>
        <c:overlap val="100"/>
        <c:axId val="176755864"/>
        <c:axId val="174624984"/>
      </c:barChart>
      <c:catAx>
        <c:axId val="176755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624984"/>
        <c:crosses val="autoZero"/>
        <c:auto val="1"/>
        <c:lblAlgn val="ctr"/>
        <c:lblOffset val="100"/>
        <c:noMultiLvlLbl val="0"/>
      </c:catAx>
      <c:valAx>
        <c:axId val="1746249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75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Sheet1!$A$2:$A$7</c:f>
              <c:strCache>
                <c:ptCount val="6"/>
                <c:pt idx="0">
                  <c:v>Deutsche Bank</c:v>
                </c:pt>
                <c:pt idx="1">
                  <c:v>HypoVereinsbank - UniCredit Bank AG</c:v>
                </c:pt>
                <c:pt idx="2">
                  <c:v>Sparkasse</c:v>
                </c:pt>
                <c:pt idx="3">
                  <c:v>Commerzbank</c:v>
                </c:pt>
                <c:pt idx="4">
                  <c:v>UBS</c:v>
                </c:pt>
                <c:pt idx="5">
                  <c:v>HSBC</c:v>
                </c:pt>
              </c:strCache>
            </c:strRef>
          </c:cat>
          <c:val>
            <c:numRef>
              <c:f>Sheet1!$B$2:$B$7</c:f>
              <c:numCache>
                <c:formatCode>General</c:formatCode>
                <c:ptCount val="6"/>
                <c:pt idx="0">
                  <c:v>14</c:v>
                </c:pt>
                <c:pt idx="1">
                  <c:v>14</c:v>
                </c:pt>
                <c:pt idx="2">
                  <c:v>10</c:v>
                </c:pt>
                <c:pt idx="3">
                  <c:v>16</c:v>
                </c:pt>
                <c:pt idx="4">
                  <c:v>53</c:v>
                </c:pt>
                <c:pt idx="5">
                  <c:v>16</c:v>
                </c:pt>
              </c:numCache>
            </c:numRef>
          </c:val>
          <c:extLst>
            <c:ext xmlns:c16="http://schemas.microsoft.com/office/drawing/2014/chart" uri="{C3380CC4-5D6E-409C-BE32-E72D297353CC}">
              <c16:uniqueId val="{00000000-04E1-4B58-BAE3-8F138D8E14EE}"/>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Sheet1!$A$2:$A$7</c:f>
              <c:strCache>
                <c:ptCount val="6"/>
                <c:pt idx="0">
                  <c:v>Deutsche Bank</c:v>
                </c:pt>
                <c:pt idx="1">
                  <c:v>HypoVereinsbank - UniCredit Bank AG</c:v>
                </c:pt>
                <c:pt idx="2">
                  <c:v>Sparkasse</c:v>
                </c:pt>
                <c:pt idx="3">
                  <c:v>Commerzbank</c:v>
                </c:pt>
                <c:pt idx="4">
                  <c:v>UBS</c:v>
                </c:pt>
                <c:pt idx="5">
                  <c:v>HSBC</c:v>
                </c:pt>
              </c:strCache>
            </c:strRef>
          </c:cat>
          <c:val>
            <c:numRef>
              <c:f>Sheet1!$C$2:$C$7</c:f>
              <c:numCache>
                <c:formatCode>General</c:formatCode>
                <c:ptCount val="6"/>
                <c:pt idx="0">
                  <c:v>1</c:v>
                </c:pt>
                <c:pt idx="1">
                  <c:v>0</c:v>
                </c:pt>
                <c:pt idx="2">
                  <c:v>16</c:v>
                </c:pt>
                <c:pt idx="3">
                  <c:v>8</c:v>
                </c:pt>
                <c:pt idx="4">
                  <c:v>0</c:v>
                </c:pt>
                <c:pt idx="5">
                  <c:v>5</c:v>
                </c:pt>
              </c:numCache>
            </c:numRef>
          </c:val>
          <c:extLst>
            <c:ext xmlns:c16="http://schemas.microsoft.com/office/drawing/2014/chart" uri="{C3380CC4-5D6E-409C-BE32-E72D297353CC}">
              <c16:uniqueId val="{00000001-04E1-4B58-BAE3-8F138D8E14EE}"/>
            </c:ext>
          </c:extLst>
        </c:ser>
        <c:ser>
          <c:idx val="2"/>
          <c:order val="2"/>
          <c:tx>
            <c:strRef>
              <c:f>Sheet1!$D$1</c:f>
              <c:strCache>
                <c:ptCount val="1"/>
                <c:pt idx="0">
                  <c:v>Not yet tagged</c:v>
                </c:pt>
              </c:strCache>
            </c:strRef>
          </c:tx>
          <c:spPr>
            <a:solidFill>
              <a:schemeClr val="accent3"/>
            </a:solidFill>
            <a:ln>
              <a:noFill/>
            </a:ln>
            <a:effectLst/>
          </c:spPr>
          <c:invertIfNegative val="0"/>
          <c:cat>
            <c:strRef>
              <c:f>Sheet1!$A$2:$A$7</c:f>
              <c:strCache>
                <c:ptCount val="6"/>
                <c:pt idx="0">
                  <c:v>Deutsche Bank</c:v>
                </c:pt>
                <c:pt idx="1">
                  <c:v>HypoVereinsbank - UniCredit Bank AG</c:v>
                </c:pt>
                <c:pt idx="2">
                  <c:v>Sparkasse</c:v>
                </c:pt>
                <c:pt idx="3">
                  <c:v>Commerzbank</c:v>
                </c:pt>
                <c:pt idx="4">
                  <c:v>UBS</c:v>
                </c:pt>
                <c:pt idx="5">
                  <c:v>HSBC</c:v>
                </c:pt>
              </c:strCache>
            </c:strRef>
          </c:cat>
          <c:val>
            <c:numRef>
              <c:f>Sheet1!$D$2:$D$7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04E1-4B58-BAE3-8F138D8E14EE}"/>
            </c:ext>
          </c:extLst>
        </c:ser>
        <c:dLbls>
          <c:showLegendKey val="0"/>
          <c:showVal val="0"/>
          <c:showCatName val="0"/>
          <c:showSerName val="0"/>
          <c:showPercent val="0"/>
          <c:showBubbleSize val="0"/>
        </c:dLbls>
        <c:gapWidth val="150"/>
        <c:overlap val="100"/>
        <c:axId val="176263432"/>
        <c:axId val="176268680"/>
      </c:barChart>
      <c:catAx>
        <c:axId val="17626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268680"/>
        <c:crosses val="autoZero"/>
        <c:auto val="1"/>
        <c:lblAlgn val="ctr"/>
        <c:lblOffset val="100"/>
        <c:noMultiLvlLbl val="0"/>
      </c:catAx>
      <c:valAx>
        <c:axId val="176268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263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deutschebank</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2718</c:v>
                </c:pt>
                <c:pt idx="1">
                  <c:v>2731</c:v>
                </c:pt>
                <c:pt idx="2">
                  <c:v>2745</c:v>
                </c:pt>
                <c:pt idx="3">
                  <c:v>2764</c:v>
                </c:pt>
                <c:pt idx="4">
                  <c:v>2772</c:v>
                </c:pt>
                <c:pt idx="5">
                  <c:v>2785</c:v>
                </c:pt>
                <c:pt idx="6">
                  <c:v>2798</c:v>
                </c:pt>
                <c:pt idx="7">
                  <c:v>2821</c:v>
                </c:pt>
                <c:pt idx="8">
                  <c:v>2836</c:v>
                </c:pt>
                <c:pt idx="9">
                  <c:v>2849</c:v>
                </c:pt>
                <c:pt idx="10">
                  <c:v>2863</c:v>
                </c:pt>
                <c:pt idx="11">
                  <c:v>2877</c:v>
                </c:pt>
                <c:pt idx="12">
                  <c:v>2882</c:v>
                </c:pt>
                <c:pt idx="13">
                  <c:v>2893</c:v>
                </c:pt>
                <c:pt idx="14">
                  <c:v>2906</c:v>
                </c:pt>
                <c:pt idx="15">
                  <c:v>2930</c:v>
                </c:pt>
                <c:pt idx="16">
                  <c:v>2959</c:v>
                </c:pt>
                <c:pt idx="17">
                  <c:v>2995</c:v>
                </c:pt>
                <c:pt idx="18">
                  <c:v>3011</c:v>
                </c:pt>
                <c:pt idx="19">
                  <c:v>3018</c:v>
                </c:pt>
                <c:pt idx="20">
                  <c:v>3031</c:v>
                </c:pt>
                <c:pt idx="21">
                  <c:v>3046</c:v>
                </c:pt>
                <c:pt idx="22">
                  <c:v>3064</c:v>
                </c:pt>
                <c:pt idx="23">
                  <c:v>3092</c:v>
                </c:pt>
                <c:pt idx="24">
                  <c:v>3121</c:v>
                </c:pt>
                <c:pt idx="25">
                  <c:v>3140</c:v>
                </c:pt>
                <c:pt idx="26">
                  <c:v>3154</c:v>
                </c:pt>
                <c:pt idx="27">
                  <c:v>3173</c:v>
                </c:pt>
                <c:pt idx="28">
                  <c:v>3201</c:v>
                </c:pt>
                <c:pt idx="29">
                  <c:v>3225</c:v>
                </c:pt>
              </c:numCache>
            </c:numRef>
          </c:val>
          <c:smooth val="0"/>
          <c:extLst>
            <c:ext xmlns:c16="http://schemas.microsoft.com/office/drawing/2014/chart" uri="{C3380CC4-5D6E-409C-BE32-E72D297353CC}">
              <c16:uniqueId val="{00000000-BEC9-40EB-A843-AE44F3FE75C4}"/>
            </c:ext>
          </c:extLst>
        </c:ser>
        <c:ser>
          <c:idx val="1"/>
          <c:order val="1"/>
          <c:tx>
            <c:strRef>
              <c:f>Sheet1!$C$1</c:f>
              <c:strCache>
                <c:ptCount val="1"/>
                <c:pt idx="0">
                  <c:v>commerzbank</c:v>
                </c:pt>
              </c:strCache>
            </c:strRef>
          </c:tx>
          <c:spPr>
            <a:ln w="28575" cap="rnd">
              <a:solidFill>
                <a:schemeClr val="accent2"/>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Sheet1!$C$2:$C$31</c:f>
              <c:numCache>
                <c:formatCode>General</c:formatCode>
                <c:ptCount val="30"/>
                <c:pt idx="0">
                  <c:v>3105</c:v>
                </c:pt>
                <c:pt idx="1">
                  <c:v>3111</c:v>
                </c:pt>
                <c:pt idx="2">
                  <c:v>3119</c:v>
                </c:pt>
                <c:pt idx="3">
                  <c:v>3122</c:v>
                </c:pt>
                <c:pt idx="4">
                  <c:v>3125</c:v>
                </c:pt>
                <c:pt idx="5">
                  <c:v>3129</c:v>
                </c:pt>
                <c:pt idx="6">
                  <c:v>3141</c:v>
                </c:pt>
                <c:pt idx="7">
                  <c:v>3141</c:v>
                </c:pt>
                <c:pt idx="8">
                  <c:v>3149</c:v>
                </c:pt>
                <c:pt idx="9">
                  <c:v>3153</c:v>
                </c:pt>
                <c:pt idx="10">
                  <c:v>3151</c:v>
                </c:pt>
                <c:pt idx="11">
                  <c:v>3155</c:v>
                </c:pt>
                <c:pt idx="12">
                  <c:v>3155</c:v>
                </c:pt>
                <c:pt idx="13">
                  <c:v>3163</c:v>
                </c:pt>
                <c:pt idx="14">
                  <c:v>3165</c:v>
                </c:pt>
                <c:pt idx="15">
                  <c:v>3176</c:v>
                </c:pt>
                <c:pt idx="16">
                  <c:v>3189</c:v>
                </c:pt>
                <c:pt idx="17">
                  <c:v>3200</c:v>
                </c:pt>
                <c:pt idx="18">
                  <c:v>3204</c:v>
                </c:pt>
                <c:pt idx="19">
                  <c:v>3206</c:v>
                </c:pt>
                <c:pt idx="20">
                  <c:v>3212</c:v>
                </c:pt>
                <c:pt idx="21">
                  <c:v>3289</c:v>
                </c:pt>
                <c:pt idx="22">
                  <c:v>3345</c:v>
                </c:pt>
                <c:pt idx="23">
                  <c:v>3364</c:v>
                </c:pt>
                <c:pt idx="24">
                  <c:v>3382</c:v>
                </c:pt>
                <c:pt idx="25">
                  <c:v>3391</c:v>
                </c:pt>
                <c:pt idx="26">
                  <c:v>3416</c:v>
                </c:pt>
                <c:pt idx="27">
                  <c:v>3432</c:v>
                </c:pt>
                <c:pt idx="28">
                  <c:v>3439</c:v>
                </c:pt>
                <c:pt idx="29">
                  <c:v>3441</c:v>
                </c:pt>
              </c:numCache>
            </c:numRef>
          </c:val>
          <c:smooth val="0"/>
          <c:extLst>
            <c:ext xmlns:c16="http://schemas.microsoft.com/office/drawing/2014/chart" uri="{C3380CC4-5D6E-409C-BE32-E72D297353CC}">
              <c16:uniqueId val="{00000001-BEC9-40EB-A843-AE44F3FE75C4}"/>
            </c:ext>
          </c:extLst>
        </c:ser>
        <c:ser>
          <c:idx val="2"/>
          <c:order val="2"/>
          <c:tx>
            <c:strRef>
              <c:f>Sheet1!$D$1</c:f>
              <c:strCache>
                <c:ptCount val="1"/>
                <c:pt idx="0">
                  <c:v>hypovereinsbank</c:v>
                </c:pt>
              </c:strCache>
            </c:strRef>
          </c:tx>
          <c:spPr>
            <a:ln w="28575" cap="rnd">
              <a:solidFill>
                <a:schemeClr val="accent3"/>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Sheet1!$D$2:$D$31</c:f>
              <c:numCache>
                <c:formatCode>General</c:formatCode>
                <c:ptCount val="30"/>
                <c:pt idx="0">
                  <c:v>871</c:v>
                </c:pt>
                <c:pt idx="1">
                  <c:v>876</c:v>
                </c:pt>
                <c:pt idx="2">
                  <c:v>879</c:v>
                </c:pt>
                <c:pt idx="3">
                  <c:v>879</c:v>
                </c:pt>
                <c:pt idx="4">
                  <c:v>878</c:v>
                </c:pt>
                <c:pt idx="5">
                  <c:v>885</c:v>
                </c:pt>
                <c:pt idx="6">
                  <c:v>883</c:v>
                </c:pt>
                <c:pt idx="7">
                  <c:v>882</c:v>
                </c:pt>
                <c:pt idx="8">
                  <c:v>884</c:v>
                </c:pt>
                <c:pt idx="9">
                  <c:v>884</c:v>
                </c:pt>
                <c:pt idx="10">
                  <c:v>885</c:v>
                </c:pt>
                <c:pt idx="11">
                  <c:v>886</c:v>
                </c:pt>
                <c:pt idx="12">
                  <c:v>887</c:v>
                </c:pt>
                <c:pt idx="13">
                  <c:v>890</c:v>
                </c:pt>
                <c:pt idx="14">
                  <c:v>889</c:v>
                </c:pt>
                <c:pt idx="15">
                  <c:v>887</c:v>
                </c:pt>
                <c:pt idx="16">
                  <c:v>888</c:v>
                </c:pt>
                <c:pt idx="17">
                  <c:v>891</c:v>
                </c:pt>
                <c:pt idx="18">
                  <c:v>890</c:v>
                </c:pt>
                <c:pt idx="19">
                  <c:v>891</c:v>
                </c:pt>
                <c:pt idx="20">
                  <c:v>892</c:v>
                </c:pt>
                <c:pt idx="21">
                  <c:v>891</c:v>
                </c:pt>
                <c:pt idx="22">
                  <c:v>893</c:v>
                </c:pt>
                <c:pt idx="23">
                  <c:v>894</c:v>
                </c:pt>
                <c:pt idx="24">
                  <c:v>894</c:v>
                </c:pt>
                <c:pt idx="25">
                  <c:v>894</c:v>
                </c:pt>
                <c:pt idx="26">
                  <c:v>895</c:v>
                </c:pt>
                <c:pt idx="27">
                  <c:v>897</c:v>
                </c:pt>
                <c:pt idx="28">
                  <c:v>900</c:v>
                </c:pt>
                <c:pt idx="29">
                  <c:v>903</c:v>
                </c:pt>
              </c:numCache>
            </c:numRef>
          </c:val>
          <c:smooth val="0"/>
          <c:extLst>
            <c:ext xmlns:c16="http://schemas.microsoft.com/office/drawing/2014/chart" uri="{C3380CC4-5D6E-409C-BE32-E72D297353CC}">
              <c16:uniqueId val="{00000002-BEC9-40EB-A843-AE44F3FE75C4}"/>
            </c:ext>
          </c:extLst>
        </c:ser>
        <c:ser>
          <c:idx val="3"/>
          <c:order val="3"/>
          <c:tx>
            <c:strRef>
              <c:f>Sheet1!$E$1</c:f>
              <c:strCache>
                <c:ptCount val="1"/>
                <c:pt idx="0">
                  <c:v>ubs</c:v>
                </c:pt>
              </c:strCache>
            </c:strRef>
          </c:tx>
          <c:spPr>
            <a:ln w="28575" cap="rnd">
              <a:solidFill>
                <a:schemeClr val="accent4"/>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Sheet1!$E$2:$E$31</c:f>
              <c:numCache>
                <c:formatCode>General</c:formatCode>
                <c:ptCount val="30"/>
                <c:pt idx="0">
                  <c:v>23036</c:v>
                </c:pt>
                <c:pt idx="1">
                  <c:v>23097</c:v>
                </c:pt>
                <c:pt idx="2">
                  <c:v>23136</c:v>
                </c:pt>
                <c:pt idx="3">
                  <c:v>23196</c:v>
                </c:pt>
                <c:pt idx="4">
                  <c:v>23275</c:v>
                </c:pt>
                <c:pt idx="5">
                  <c:v>23354</c:v>
                </c:pt>
                <c:pt idx="6">
                  <c:v>23397</c:v>
                </c:pt>
                <c:pt idx="7">
                  <c:v>23443</c:v>
                </c:pt>
                <c:pt idx="8">
                  <c:v>23508</c:v>
                </c:pt>
                <c:pt idx="9">
                  <c:v>23576</c:v>
                </c:pt>
                <c:pt idx="10">
                  <c:v>23670</c:v>
                </c:pt>
                <c:pt idx="11">
                  <c:v>23778</c:v>
                </c:pt>
                <c:pt idx="12">
                  <c:v>23867</c:v>
                </c:pt>
                <c:pt idx="13">
                  <c:v>23954</c:v>
                </c:pt>
                <c:pt idx="14">
                  <c:v>24035</c:v>
                </c:pt>
                <c:pt idx="15">
                  <c:v>24123</c:v>
                </c:pt>
                <c:pt idx="16">
                  <c:v>24236</c:v>
                </c:pt>
                <c:pt idx="17">
                  <c:v>24312</c:v>
                </c:pt>
                <c:pt idx="18">
                  <c:v>24381</c:v>
                </c:pt>
                <c:pt idx="19">
                  <c:v>24431</c:v>
                </c:pt>
                <c:pt idx="20">
                  <c:v>24494</c:v>
                </c:pt>
                <c:pt idx="21">
                  <c:v>24560</c:v>
                </c:pt>
                <c:pt idx="22">
                  <c:v>24699</c:v>
                </c:pt>
                <c:pt idx="23">
                  <c:v>24854</c:v>
                </c:pt>
                <c:pt idx="24">
                  <c:v>24902</c:v>
                </c:pt>
                <c:pt idx="25">
                  <c:v>24954</c:v>
                </c:pt>
                <c:pt idx="26">
                  <c:v>25014</c:v>
                </c:pt>
                <c:pt idx="27">
                  <c:v>25077</c:v>
                </c:pt>
                <c:pt idx="28">
                  <c:v>25120</c:v>
                </c:pt>
                <c:pt idx="29">
                  <c:v>25165</c:v>
                </c:pt>
              </c:numCache>
            </c:numRef>
          </c:val>
          <c:smooth val="0"/>
          <c:extLst>
            <c:ext xmlns:c16="http://schemas.microsoft.com/office/drawing/2014/chart" uri="{C3380CC4-5D6E-409C-BE32-E72D297353CC}">
              <c16:uniqueId val="{00000003-BEC9-40EB-A843-AE44F3FE75C4}"/>
            </c:ext>
          </c:extLst>
        </c:ser>
        <c:ser>
          <c:idx val="4"/>
          <c:order val="4"/>
          <c:tx>
            <c:strRef>
              <c:f>Sheet1!$F$1</c:f>
              <c:strCache>
                <c:ptCount val="1"/>
                <c:pt idx="0">
                  <c:v>hsbc</c:v>
                </c:pt>
              </c:strCache>
            </c:strRef>
          </c:tx>
          <c:spPr>
            <a:ln w="28575" cap="rnd">
              <a:solidFill>
                <a:schemeClr val="accent5"/>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Sheet1!$F$2:$F$31</c:f>
              <c:numCache>
                <c:formatCode>General</c:formatCode>
                <c:ptCount val="30"/>
                <c:pt idx="0">
                  <c:v>18312</c:v>
                </c:pt>
                <c:pt idx="1">
                  <c:v>18326</c:v>
                </c:pt>
                <c:pt idx="2">
                  <c:v>18337</c:v>
                </c:pt>
                <c:pt idx="3">
                  <c:v>18364</c:v>
                </c:pt>
                <c:pt idx="4">
                  <c:v>18391</c:v>
                </c:pt>
                <c:pt idx="5">
                  <c:v>18395</c:v>
                </c:pt>
                <c:pt idx="6">
                  <c:v>18407</c:v>
                </c:pt>
                <c:pt idx="7">
                  <c:v>18420</c:v>
                </c:pt>
                <c:pt idx="8">
                  <c:v>18444</c:v>
                </c:pt>
                <c:pt idx="9">
                  <c:v>18479</c:v>
                </c:pt>
                <c:pt idx="10">
                  <c:v>18488</c:v>
                </c:pt>
                <c:pt idx="11">
                  <c:v>18493</c:v>
                </c:pt>
                <c:pt idx="12">
                  <c:v>18522</c:v>
                </c:pt>
                <c:pt idx="13">
                  <c:v>18530</c:v>
                </c:pt>
                <c:pt idx="14">
                  <c:v>18488</c:v>
                </c:pt>
                <c:pt idx="15">
                  <c:v>18499</c:v>
                </c:pt>
                <c:pt idx="16">
                  <c:v>18552</c:v>
                </c:pt>
                <c:pt idx="17">
                  <c:v>18583</c:v>
                </c:pt>
                <c:pt idx="18">
                  <c:v>18590</c:v>
                </c:pt>
                <c:pt idx="19">
                  <c:v>18591</c:v>
                </c:pt>
                <c:pt idx="20">
                  <c:v>18602</c:v>
                </c:pt>
                <c:pt idx="21">
                  <c:v>18621</c:v>
                </c:pt>
                <c:pt idx="22">
                  <c:v>18637</c:v>
                </c:pt>
                <c:pt idx="23">
                  <c:v>18660</c:v>
                </c:pt>
                <c:pt idx="24">
                  <c:v>18675</c:v>
                </c:pt>
                <c:pt idx="25">
                  <c:v>18693</c:v>
                </c:pt>
                <c:pt idx="26">
                  <c:v>18695</c:v>
                </c:pt>
                <c:pt idx="27">
                  <c:v>18710</c:v>
                </c:pt>
                <c:pt idx="28">
                  <c:v>18722</c:v>
                </c:pt>
                <c:pt idx="29">
                  <c:v>18736</c:v>
                </c:pt>
              </c:numCache>
            </c:numRef>
          </c:val>
          <c:smooth val="0"/>
          <c:extLst>
            <c:ext xmlns:c16="http://schemas.microsoft.com/office/drawing/2014/chart" uri="{C3380CC4-5D6E-409C-BE32-E72D297353CC}">
              <c16:uniqueId val="{00000004-BEC9-40EB-A843-AE44F3FE75C4}"/>
            </c:ext>
          </c:extLst>
        </c:ser>
        <c:dLbls>
          <c:showLegendKey val="0"/>
          <c:showVal val="0"/>
          <c:showCatName val="0"/>
          <c:showSerName val="0"/>
          <c:showPercent val="0"/>
          <c:showBubbleSize val="0"/>
        </c:dLbls>
        <c:smooth val="0"/>
        <c:axId val="598466944"/>
        <c:axId val="598466288"/>
      </c:lineChart>
      <c:dateAx>
        <c:axId val="598466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8466288"/>
        <c:crosses val="autoZero"/>
        <c:auto val="1"/>
        <c:lblOffset val="100"/>
        <c:baseTimeUnit val="days"/>
      </c:dateAx>
      <c:valAx>
        <c:axId val="598466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846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Sheet1!$A$2:$A$6</c:f>
              <c:strCache>
                <c:ptCount val="5"/>
                <c:pt idx="0">
                  <c:v>deutschebank</c:v>
                </c:pt>
                <c:pt idx="1">
                  <c:v>commerzbank</c:v>
                </c:pt>
                <c:pt idx="2">
                  <c:v>hypovereinsbank</c:v>
                </c:pt>
                <c:pt idx="3">
                  <c:v>ubs</c:v>
                </c:pt>
                <c:pt idx="4">
                  <c:v>hsbc</c:v>
                </c:pt>
              </c:strCache>
            </c:strRef>
          </c:cat>
          <c:val>
            <c:numRef>
              <c:f>Sheet1!$B$2:$B$6</c:f>
              <c:numCache>
                <c:formatCode>General</c:formatCode>
                <c:ptCount val="5"/>
                <c:pt idx="0">
                  <c:v>15</c:v>
                </c:pt>
                <c:pt idx="1">
                  <c:v>4</c:v>
                </c:pt>
                <c:pt idx="2">
                  <c:v>0</c:v>
                </c:pt>
                <c:pt idx="3">
                  <c:v>0</c:v>
                </c:pt>
                <c:pt idx="4">
                  <c:v>0</c:v>
                </c:pt>
              </c:numCache>
            </c:numRef>
          </c:val>
          <c:extLst>
            <c:ext xmlns:c16="http://schemas.microsoft.com/office/drawing/2014/chart" uri="{C3380CC4-5D6E-409C-BE32-E72D297353CC}">
              <c16:uniqueId val="{00000000-6ED2-4782-BA5D-57A8886E7AB0}"/>
            </c:ext>
          </c:extLst>
        </c:ser>
        <c:ser>
          <c:idx val="1"/>
          <c:order val="1"/>
          <c:tx>
            <c:strRef>
              <c:f>Sheet1!$C$1</c:f>
              <c:strCache>
                <c:ptCount val="1"/>
                <c:pt idx="0">
                  <c:v>Images</c:v>
                </c:pt>
              </c:strCache>
            </c:strRef>
          </c:tx>
          <c:spPr>
            <a:solidFill>
              <a:schemeClr val="accent2"/>
            </a:solidFill>
            <a:ln>
              <a:noFill/>
            </a:ln>
            <a:effectLst/>
          </c:spPr>
          <c:invertIfNegative val="0"/>
          <c:cat>
            <c:strRef>
              <c:f>Sheet1!$A$2:$A$6</c:f>
              <c:strCache>
                <c:ptCount val="5"/>
                <c:pt idx="0">
                  <c:v>deutschebank</c:v>
                </c:pt>
                <c:pt idx="1">
                  <c:v>commerzbank</c:v>
                </c:pt>
                <c:pt idx="2">
                  <c:v>hypovereinsbank</c:v>
                </c:pt>
                <c:pt idx="3">
                  <c:v>ubs</c:v>
                </c:pt>
                <c:pt idx="4">
                  <c:v>hsbc</c:v>
                </c:pt>
              </c:strCache>
            </c:strRef>
          </c:cat>
          <c:val>
            <c:numRef>
              <c:f>Sheet1!$C$2:$C$6</c:f>
              <c:numCache>
                <c:formatCode>General</c:formatCode>
                <c:ptCount val="5"/>
                <c:pt idx="0">
                  <c:v>4</c:v>
                </c:pt>
                <c:pt idx="1">
                  <c:v>2</c:v>
                </c:pt>
                <c:pt idx="2">
                  <c:v>4</c:v>
                </c:pt>
                <c:pt idx="3">
                  <c:v>2</c:v>
                </c:pt>
                <c:pt idx="4">
                  <c:v>1</c:v>
                </c:pt>
              </c:numCache>
            </c:numRef>
          </c:val>
          <c:extLst>
            <c:ext xmlns:c16="http://schemas.microsoft.com/office/drawing/2014/chart" uri="{C3380CC4-5D6E-409C-BE32-E72D297353CC}">
              <c16:uniqueId val="{00000001-6ED2-4782-BA5D-57A8886E7AB0}"/>
            </c:ext>
          </c:extLst>
        </c:ser>
        <c:ser>
          <c:idx val="2"/>
          <c:order val="2"/>
          <c:tx>
            <c:strRef>
              <c:f>Sheet1!$D$1</c:f>
              <c:strCache>
                <c:ptCount val="1"/>
                <c:pt idx="0">
                  <c:v>Videos</c:v>
                </c:pt>
              </c:strCache>
            </c:strRef>
          </c:tx>
          <c:spPr>
            <a:solidFill>
              <a:schemeClr val="accent3"/>
            </a:solidFill>
            <a:ln>
              <a:noFill/>
            </a:ln>
            <a:effectLst/>
          </c:spPr>
          <c:invertIfNegative val="0"/>
          <c:cat>
            <c:strRef>
              <c:f>Sheet1!$A$2:$A$6</c:f>
              <c:strCache>
                <c:ptCount val="5"/>
                <c:pt idx="0">
                  <c:v>deutschebank</c:v>
                </c:pt>
                <c:pt idx="1">
                  <c:v>commerzbank</c:v>
                </c:pt>
                <c:pt idx="2">
                  <c:v>hypovereinsbank</c:v>
                </c:pt>
                <c:pt idx="3">
                  <c:v>ubs</c:v>
                </c:pt>
                <c:pt idx="4">
                  <c:v>hsbc</c:v>
                </c:pt>
              </c:strCache>
            </c:strRef>
          </c:cat>
          <c:val>
            <c:numRef>
              <c:f>Sheet1!$D$2:$D$6</c:f>
              <c:numCache>
                <c:formatCode>General</c:formatCode>
                <c:ptCount val="5"/>
                <c:pt idx="0">
                  <c:v>2</c:v>
                </c:pt>
                <c:pt idx="1">
                  <c:v>6</c:v>
                </c:pt>
                <c:pt idx="2">
                  <c:v>1</c:v>
                </c:pt>
                <c:pt idx="3">
                  <c:v>1</c:v>
                </c:pt>
                <c:pt idx="4">
                  <c:v>0</c:v>
                </c:pt>
              </c:numCache>
            </c:numRef>
          </c:val>
          <c:extLst>
            <c:ext xmlns:c16="http://schemas.microsoft.com/office/drawing/2014/chart" uri="{C3380CC4-5D6E-409C-BE32-E72D297353CC}">
              <c16:uniqueId val="{00000002-6ED2-4782-BA5D-57A8886E7AB0}"/>
            </c:ext>
          </c:extLst>
        </c:ser>
        <c:dLbls>
          <c:showLegendKey val="0"/>
          <c:showVal val="0"/>
          <c:showCatName val="0"/>
          <c:showSerName val="0"/>
          <c:showPercent val="0"/>
          <c:showBubbleSize val="0"/>
        </c:dLbls>
        <c:gapWidth val="150"/>
        <c:overlap val="100"/>
        <c:axId val="598466616"/>
        <c:axId val="598468584"/>
      </c:barChart>
      <c:catAx>
        <c:axId val="598466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8468584"/>
        <c:crosses val="autoZero"/>
        <c:auto val="1"/>
        <c:lblAlgn val="ctr"/>
        <c:lblOffset val="100"/>
        <c:noMultiLvlLbl val="0"/>
      </c:catAx>
      <c:valAx>
        <c:axId val="598468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8466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Sheet1!$A$2:$A$6</c:f>
              <c:strCache>
                <c:ptCount val="5"/>
                <c:pt idx="0">
                  <c:v>deutschebank</c:v>
                </c:pt>
                <c:pt idx="1">
                  <c:v>commerzbank</c:v>
                </c:pt>
                <c:pt idx="2">
                  <c:v>hypovereinsbank</c:v>
                </c:pt>
                <c:pt idx="3">
                  <c:v>ubs</c:v>
                </c:pt>
                <c:pt idx="4">
                  <c:v>hsbc</c:v>
                </c:pt>
              </c:strCache>
            </c:strRef>
          </c:cat>
          <c:val>
            <c:numRef>
              <c:f>Sheet1!$B$2:$B$6</c:f>
              <c:numCache>
                <c:formatCode>General</c:formatCode>
                <c:ptCount val="5"/>
                <c:pt idx="0">
                  <c:v>3084</c:v>
                </c:pt>
                <c:pt idx="1">
                  <c:v>1402</c:v>
                </c:pt>
                <c:pt idx="2">
                  <c:v>440</c:v>
                </c:pt>
                <c:pt idx="3">
                  <c:v>1018</c:v>
                </c:pt>
                <c:pt idx="4">
                  <c:v>533</c:v>
                </c:pt>
              </c:numCache>
            </c:numRef>
          </c:val>
          <c:extLst>
            <c:ext xmlns:c16="http://schemas.microsoft.com/office/drawing/2014/chart" uri="{C3380CC4-5D6E-409C-BE32-E72D297353CC}">
              <c16:uniqueId val="{00000000-C07D-43E7-957C-0F4BB5475965}"/>
            </c:ext>
          </c:extLst>
        </c:ser>
        <c:dLbls>
          <c:showLegendKey val="0"/>
          <c:showVal val="0"/>
          <c:showCatName val="0"/>
          <c:showSerName val="0"/>
          <c:showPercent val="0"/>
          <c:showBubbleSize val="0"/>
        </c:dLbls>
        <c:gapWidth val="219"/>
        <c:overlap val="-27"/>
        <c:axId val="598357720"/>
        <c:axId val="598353456"/>
      </c:barChart>
      <c:catAx>
        <c:axId val="598357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8353456"/>
        <c:crosses val="autoZero"/>
        <c:auto val="1"/>
        <c:lblAlgn val="ctr"/>
        <c:lblOffset val="100"/>
        <c:noMultiLvlLbl val="0"/>
      </c:catAx>
      <c:valAx>
        <c:axId val="598353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8357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@HSBC</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170420</c:v>
                </c:pt>
                <c:pt idx="1">
                  <c:v>170439</c:v>
                </c:pt>
                <c:pt idx="2">
                  <c:v>170475</c:v>
                </c:pt>
                <c:pt idx="3">
                  <c:v>170498</c:v>
                </c:pt>
                <c:pt idx="4">
                  <c:v>170484</c:v>
                </c:pt>
                <c:pt idx="5">
                  <c:v>170480</c:v>
                </c:pt>
                <c:pt idx="6">
                  <c:v>170479</c:v>
                </c:pt>
                <c:pt idx="7">
                  <c:v>170494</c:v>
                </c:pt>
                <c:pt idx="8">
                  <c:v>170519</c:v>
                </c:pt>
                <c:pt idx="9">
                  <c:v>170550</c:v>
                </c:pt>
                <c:pt idx="10">
                  <c:v>170567</c:v>
                </c:pt>
                <c:pt idx="11">
                  <c:v>170573</c:v>
                </c:pt>
                <c:pt idx="12">
                  <c:v>170562</c:v>
                </c:pt>
                <c:pt idx="13">
                  <c:v>170615</c:v>
                </c:pt>
                <c:pt idx="14">
                  <c:v>170648</c:v>
                </c:pt>
                <c:pt idx="15">
                  <c:v>170678</c:v>
                </c:pt>
                <c:pt idx="16">
                  <c:v>170687</c:v>
                </c:pt>
                <c:pt idx="17">
                  <c:v>170700</c:v>
                </c:pt>
                <c:pt idx="18">
                  <c:v>170723</c:v>
                </c:pt>
                <c:pt idx="19">
                  <c:v>170739</c:v>
                </c:pt>
                <c:pt idx="20">
                  <c:v>170763</c:v>
                </c:pt>
                <c:pt idx="21">
                  <c:v>170786</c:v>
                </c:pt>
                <c:pt idx="22">
                  <c:v>170801</c:v>
                </c:pt>
                <c:pt idx="23">
                  <c:v>170858</c:v>
                </c:pt>
                <c:pt idx="24">
                  <c:v>170875</c:v>
                </c:pt>
                <c:pt idx="25">
                  <c:v>170903</c:v>
                </c:pt>
                <c:pt idx="26">
                  <c:v>170904</c:v>
                </c:pt>
                <c:pt idx="27">
                  <c:v>170919</c:v>
                </c:pt>
                <c:pt idx="28">
                  <c:v>170927</c:v>
                </c:pt>
                <c:pt idx="29">
                  <c:v>170939</c:v>
                </c:pt>
              </c:numCache>
            </c:numRef>
          </c:val>
          <c:smooth val="0"/>
          <c:extLst>
            <c:ext xmlns:c16="http://schemas.microsoft.com/office/drawing/2014/chart" uri="{C3380CC4-5D6E-409C-BE32-E72D297353CC}">
              <c16:uniqueId val="{00000000-B044-497D-BED5-01A5AF301E08}"/>
            </c:ext>
          </c:extLst>
        </c:ser>
        <c:ser>
          <c:idx val="1"/>
          <c:order val="1"/>
          <c:tx>
            <c:strRef>
              <c:f>Sheet1!$C$1</c:f>
              <c:strCache>
                <c:ptCount val="1"/>
                <c:pt idx="0">
                  <c:v>@HypoVereinsbank</c:v>
                </c:pt>
              </c:strCache>
            </c:strRef>
          </c:tx>
          <c:spPr>
            <a:ln w="28575" cap="rnd">
              <a:solidFill>
                <a:schemeClr val="accent2"/>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Sheet1!$C$2:$C$31</c:f>
              <c:numCache>
                <c:formatCode>General</c:formatCode>
                <c:ptCount val="30"/>
                <c:pt idx="0">
                  <c:v>4273</c:v>
                </c:pt>
                <c:pt idx="1">
                  <c:v>4272</c:v>
                </c:pt>
                <c:pt idx="2">
                  <c:v>4274</c:v>
                </c:pt>
                <c:pt idx="3">
                  <c:v>4275</c:v>
                </c:pt>
                <c:pt idx="4">
                  <c:v>4276</c:v>
                </c:pt>
                <c:pt idx="5">
                  <c:v>4274</c:v>
                </c:pt>
                <c:pt idx="6">
                  <c:v>4276</c:v>
                </c:pt>
                <c:pt idx="7">
                  <c:v>4276</c:v>
                </c:pt>
                <c:pt idx="8">
                  <c:v>4277</c:v>
                </c:pt>
                <c:pt idx="9">
                  <c:v>4275</c:v>
                </c:pt>
                <c:pt idx="10">
                  <c:v>4276</c:v>
                </c:pt>
                <c:pt idx="11">
                  <c:v>4276</c:v>
                </c:pt>
                <c:pt idx="12">
                  <c:v>4276</c:v>
                </c:pt>
                <c:pt idx="13">
                  <c:v>4279</c:v>
                </c:pt>
                <c:pt idx="14">
                  <c:v>4280</c:v>
                </c:pt>
                <c:pt idx="15">
                  <c:v>4277</c:v>
                </c:pt>
                <c:pt idx="16">
                  <c:v>4279</c:v>
                </c:pt>
                <c:pt idx="17">
                  <c:v>4278</c:v>
                </c:pt>
                <c:pt idx="18">
                  <c:v>4278</c:v>
                </c:pt>
                <c:pt idx="19">
                  <c:v>4277</c:v>
                </c:pt>
                <c:pt idx="20">
                  <c:v>4275</c:v>
                </c:pt>
                <c:pt idx="21">
                  <c:v>4275</c:v>
                </c:pt>
                <c:pt idx="22">
                  <c:v>4277</c:v>
                </c:pt>
                <c:pt idx="23">
                  <c:v>4281</c:v>
                </c:pt>
                <c:pt idx="24">
                  <c:v>4255</c:v>
                </c:pt>
                <c:pt idx="25">
                  <c:v>4253</c:v>
                </c:pt>
                <c:pt idx="26">
                  <c:v>4254</c:v>
                </c:pt>
                <c:pt idx="27">
                  <c:v>4256</c:v>
                </c:pt>
                <c:pt idx="28">
                  <c:v>4259</c:v>
                </c:pt>
                <c:pt idx="29">
                  <c:v>4254</c:v>
                </c:pt>
              </c:numCache>
            </c:numRef>
          </c:val>
          <c:smooth val="0"/>
          <c:extLst>
            <c:ext xmlns:c16="http://schemas.microsoft.com/office/drawing/2014/chart" uri="{C3380CC4-5D6E-409C-BE32-E72D297353CC}">
              <c16:uniqueId val="{00000001-B044-497D-BED5-01A5AF301E08}"/>
            </c:ext>
          </c:extLst>
        </c:ser>
        <c:ser>
          <c:idx val="2"/>
          <c:order val="2"/>
          <c:tx>
            <c:strRef>
              <c:f>Sheet1!$D$1</c:f>
              <c:strCache>
                <c:ptCount val="1"/>
                <c:pt idx="0">
                  <c:v>@DeutscheBank</c:v>
                </c:pt>
              </c:strCache>
            </c:strRef>
          </c:tx>
          <c:spPr>
            <a:ln w="28575" cap="rnd">
              <a:solidFill>
                <a:schemeClr val="accent3"/>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Sheet1!$D$2:$D$31</c:f>
              <c:numCache>
                <c:formatCode>General</c:formatCode>
                <c:ptCount val="30"/>
                <c:pt idx="0">
                  <c:v>689861</c:v>
                </c:pt>
                <c:pt idx="1">
                  <c:v>689918</c:v>
                </c:pt>
                <c:pt idx="2">
                  <c:v>690015</c:v>
                </c:pt>
                <c:pt idx="3">
                  <c:v>690034</c:v>
                </c:pt>
                <c:pt idx="4">
                  <c:v>690117</c:v>
                </c:pt>
                <c:pt idx="5">
                  <c:v>690170</c:v>
                </c:pt>
                <c:pt idx="6">
                  <c:v>690231</c:v>
                </c:pt>
                <c:pt idx="7">
                  <c:v>690289</c:v>
                </c:pt>
                <c:pt idx="8">
                  <c:v>690376</c:v>
                </c:pt>
                <c:pt idx="9">
                  <c:v>690396</c:v>
                </c:pt>
                <c:pt idx="10">
                  <c:v>690379</c:v>
                </c:pt>
                <c:pt idx="11">
                  <c:v>690396</c:v>
                </c:pt>
                <c:pt idx="12">
                  <c:v>690437</c:v>
                </c:pt>
                <c:pt idx="13">
                  <c:v>690444</c:v>
                </c:pt>
                <c:pt idx="14">
                  <c:v>690408</c:v>
                </c:pt>
                <c:pt idx="15">
                  <c:v>690474</c:v>
                </c:pt>
                <c:pt idx="16">
                  <c:v>690448</c:v>
                </c:pt>
                <c:pt idx="17">
                  <c:v>690403</c:v>
                </c:pt>
                <c:pt idx="18">
                  <c:v>690393</c:v>
                </c:pt>
                <c:pt idx="19">
                  <c:v>689995</c:v>
                </c:pt>
                <c:pt idx="20">
                  <c:v>690113</c:v>
                </c:pt>
                <c:pt idx="21">
                  <c:v>690170</c:v>
                </c:pt>
                <c:pt idx="22">
                  <c:v>690275</c:v>
                </c:pt>
                <c:pt idx="23">
                  <c:v>690328</c:v>
                </c:pt>
                <c:pt idx="24">
                  <c:v>690093</c:v>
                </c:pt>
                <c:pt idx="25">
                  <c:v>690079</c:v>
                </c:pt>
                <c:pt idx="26">
                  <c:v>690075</c:v>
                </c:pt>
                <c:pt idx="27">
                  <c:v>690047</c:v>
                </c:pt>
                <c:pt idx="28">
                  <c:v>690043</c:v>
                </c:pt>
                <c:pt idx="29">
                  <c:v>690042</c:v>
                </c:pt>
              </c:numCache>
            </c:numRef>
          </c:val>
          <c:smooth val="0"/>
          <c:extLst>
            <c:ext xmlns:c16="http://schemas.microsoft.com/office/drawing/2014/chart" uri="{C3380CC4-5D6E-409C-BE32-E72D297353CC}">
              <c16:uniqueId val="{00000002-B044-497D-BED5-01A5AF301E08}"/>
            </c:ext>
          </c:extLst>
        </c:ser>
        <c:ser>
          <c:idx val="3"/>
          <c:order val="3"/>
          <c:tx>
            <c:strRef>
              <c:f>Sheet1!$E$1</c:f>
              <c:strCache>
                <c:ptCount val="1"/>
                <c:pt idx="0">
                  <c:v>@commerzbank</c:v>
                </c:pt>
              </c:strCache>
            </c:strRef>
          </c:tx>
          <c:spPr>
            <a:ln w="28575" cap="rnd">
              <a:solidFill>
                <a:schemeClr val="accent4"/>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Sheet1!$E$2:$E$31</c:f>
              <c:numCache>
                <c:formatCode>General</c:formatCode>
                <c:ptCount val="30"/>
                <c:pt idx="0">
                  <c:v>10677</c:v>
                </c:pt>
                <c:pt idx="1">
                  <c:v>10681</c:v>
                </c:pt>
                <c:pt idx="2">
                  <c:v>10685</c:v>
                </c:pt>
                <c:pt idx="3">
                  <c:v>10689</c:v>
                </c:pt>
                <c:pt idx="4">
                  <c:v>10691</c:v>
                </c:pt>
                <c:pt idx="5">
                  <c:v>10695</c:v>
                </c:pt>
                <c:pt idx="6">
                  <c:v>10704</c:v>
                </c:pt>
                <c:pt idx="7">
                  <c:v>10715</c:v>
                </c:pt>
                <c:pt idx="8">
                  <c:v>10730</c:v>
                </c:pt>
                <c:pt idx="9">
                  <c:v>10734</c:v>
                </c:pt>
                <c:pt idx="10">
                  <c:v>10739</c:v>
                </c:pt>
                <c:pt idx="11">
                  <c:v>10741</c:v>
                </c:pt>
                <c:pt idx="12">
                  <c:v>10743</c:v>
                </c:pt>
                <c:pt idx="13">
                  <c:v>10752</c:v>
                </c:pt>
                <c:pt idx="14">
                  <c:v>10770</c:v>
                </c:pt>
                <c:pt idx="15">
                  <c:v>10771</c:v>
                </c:pt>
                <c:pt idx="16">
                  <c:v>10778</c:v>
                </c:pt>
                <c:pt idx="17">
                  <c:v>10786</c:v>
                </c:pt>
                <c:pt idx="18">
                  <c:v>10787</c:v>
                </c:pt>
                <c:pt idx="19">
                  <c:v>10796</c:v>
                </c:pt>
                <c:pt idx="20">
                  <c:v>10797</c:v>
                </c:pt>
                <c:pt idx="21">
                  <c:v>10802</c:v>
                </c:pt>
                <c:pt idx="22">
                  <c:v>10813</c:v>
                </c:pt>
                <c:pt idx="23">
                  <c:v>10829</c:v>
                </c:pt>
                <c:pt idx="24">
                  <c:v>10818</c:v>
                </c:pt>
                <c:pt idx="25">
                  <c:v>10818</c:v>
                </c:pt>
                <c:pt idx="26">
                  <c:v>10819</c:v>
                </c:pt>
                <c:pt idx="27">
                  <c:v>10827</c:v>
                </c:pt>
                <c:pt idx="28">
                  <c:v>10831</c:v>
                </c:pt>
                <c:pt idx="29">
                  <c:v>10833</c:v>
                </c:pt>
              </c:numCache>
            </c:numRef>
          </c:val>
          <c:smooth val="0"/>
          <c:extLst>
            <c:ext xmlns:c16="http://schemas.microsoft.com/office/drawing/2014/chart" uri="{C3380CC4-5D6E-409C-BE32-E72D297353CC}">
              <c16:uniqueId val="{00000003-B044-497D-BED5-01A5AF301E08}"/>
            </c:ext>
          </c:extLst>
        </c:ser>
        <c:ser>
          <c:idx val="4"/>
          <c:order val="4"/>
          <c:tx>
            <c:strRef>
              <c:f>Sheet1!$F$1</c:f>
              <c:strCache>
                <c:ptCount val="1"/>
                <c:pt idx="0">
                  <c:v>@UBS</c:v>
                </c:pt>
              </c:strCache>
            </c:strRef>
          </c:tx>
          <c:spPr>
            <a:ln w="28575" cap="rnd">
              <a:solidFill>
                <a:schemeClr val="accent5"/>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Sheet1!$F$2:$F$31</c:f>
              <c:numCache>
                <c:formatCode>General</c:formatCode>
                <c:ptCount val="30"/>
                <c:pt idx="0">
                  <c:v>386978</c:v>
                </c:pt>
                <c:pt idx="1">
                  <c:v>387343</c:v>
                </c:pt>
                <c:pt idx="2">
                  <c:v>387715</c:v>
                </c:pt>
                <c:pt idx="3">
                  <c:v>387980</c:v>
                </c:pt>
                <c:pt idx="4">
                  <c:v>388353</c:v>
                </c:pt>
                <c:pt idx="5">
                  <c:v>388681</c:v>
                </c:pt>
                <c:pt idx="6">
                  <c:v>389028</c:v>
                </c:pt>
                <c:pt idx="7">
                  <c:v>389292</c:v>
                </c:pt>
                <c:pt idx="8">
                  <c:v>389393</c:v>
                </c:pt>
                <c:pt idx="9">
                  <c:v>389387</c:v>
                </c:pt>
                <c:pt idx="10">
                  <c:v>389422</c:v>
                </c:pt>
                <c:pt idx="11">
                  <c:v>389455</c:v>
                </c:pt>
                <c:pt idx="12">
                  <c:v>389538</c:v>
                </c:pt>
                <c:pt idx="13">
                  <c:v>389608</c:v>
                </c:pt>
                <c:pt idx="14">
                  <c:v>389609</c:v>
                </c:pt>
                <c:pt idx="15">
                  <c:v>389709</c:v>
                </c:pt>
                <c:pt idx="16">
                  <c:v>389745</c:v>
                </c:pt>
                <c:pt idx="17">
                  <c:v>389736</c:v>
                </c:pt>
                <c:pt idx="18">
                  <c:v>389789</c:v>
                </c:pt>
                <c:pt idx="19">
                  <c:v>389703</c:v>
                </c:pt>
                <c:pt idx="20">
                  <c:v>389793</c:v>
                </c:pt>
                <c:pt idx="21">
                  <c:v>389908</c:v>
                </c:pt>
                <c:pt idx="22">
                  <c:v>389957</c:v>
                </c:pt>
                <c:pt idx="23">
                  <c:v>389978</c:v>
                </c:pt>
                <c:pt idx="24">
                  <c:v>389730</c:v>
                </c:pt>
                <c:pt idx="25">
                  <c:v>389772</c:v>
                </c:pt>
                <c:pt idx="26">
                  <c:v>389773</c:v>
                </c:pt>
                <c:pt idx="27">
                  <c:v>389810</c:v>
                </c:pt>
                <c:pt idx="28">
                  <c:v>389869</c:v>
                </c:pt>
                <c:pt idx="29">
                  <c:v>389927</c:v>
                </c:pt>
              </c:numCache>
            </c:numRef>
          </c:val>
          <c:smooth val="0"/>
          <c:extLst>
            <c:ext xmlns:c16="http://schemas.microsoft.com/office/drawing/2014/chart" uri="{C3380CC4-5D6E-409C-BE32-E72D297353CC}">
              <c16:uniqueId val="{00000004-B044-497D-BED5-01A5AF301E08}"/>
            </c:ext>
          </c:extLst>
        </c:ser>
        <c:dLbls>
          <c:showLegendKey val="0"/>
          <c:showVal val="0"/>
          <c:showCatName val="0"/>
          <c:showSerName val="0"/>
          <c:showPercent val="0"/>
          <c:showBubbleSize val="0"/>
        </c:dLbls>
        <c:smooth val="0"/>
        <c:axId val="628350808"/>
        <c:axId val="628353432"/>
      </c:lineChart>
      <c:dateAx>
        <c:axId val="628350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8353432"/>
        <c:crosses val="autoZero"/>
        <c:auto val="1"/>
        <c:lblOffset val="100"/>
        <c:baseTimeUnit val="days"/>
      </c:dateAx>
      <c:valAx>
        <c:axId val="628353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835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@HSBC</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2687</c:v>
                </c:pt>
                <c:pt idx="1">
                  <c:v>2687</c:v>
                </c:pt>
                <c:pt idx="2">
                  <c:v>2687</c:v>
                </c:pt>
                <c:pt idx="3">
                  <c:v>2692</c:v>
                </c:pt>
                <c:pt idx="4">
                  <c:v>2692</c:v>
                </c:pt>
                <c:pt idx="5">
                  <c:v>2692</c:v>
                </c:pt>
                <c:pt idx="6">
                  <c:v>2692</c:v>
                </c:pt>
                <c:pt idx="7">
                  <c:v>2692</c:v>
                </c:pt>
                <c:pt idx="8">
                  <c:v>2692</c:v>
                </c:pt>
                <c:pt idx="9">
                  <c:v>2692</c:v>
                </c:pt>
                <c:pt idx="10">
                  <c:v>2693</c:v>
                </c:pt>
                <c:pt idx="11">
                  <c:v>2693</c:v>
                </c:pt>
                <c:pt idx="12">
                  <c:v>2693</c:v>
                </c:pt>
                <c:pt idx="13">
                  <c:v>2694</c:v>
                </c:pt>
                <c:pt idx="14">
                  <c:v>2697</c:v>
                </c:pt>
                <c:pt idx="15">
                  <c:v>2698</c:v>
                </c:pt>
                <c:pt idx="16">
                  <c:v>2699</c:v>
                </c:pt>
                <c:pt idx="17">
                  <c:v>2700</c:v>
                </c:pt>
                <c:pt idx="18">
                  <c:v>2700</c:v>
                </c:pt>
                <c:pt idx="19">
                  <c:v>2700</c:v>
                </c:pt>
                <c:pt idx="20">
                  <c:v>2700</c:v>
                </c:pt>
                <c:pt idx="21">
                  <c:v>2701</c:v>
                </c:pt>
                <c:pt idx="22">
                  <c:v>2701</c:v>
                </c:pt>
                <c:pt idx="23">
                  <c:v>2702</c:v>
                </c:pt>
                <c:pt idx="24">
                  <c:v>2702</c:v>
                </c:pt>
                <c:pt idx="25">
                  <c:v>2702</c:v>
                </c:pt>
                <c:pt idx="26">
                  <c:v>2702</c:v>
                </c:pt>
                <c:pt idx="27">
                  <c:v>2702</c:v>
                </c:pt>
                <c:pt idx="28">
                  <c:v>2702</c:v>
                </c:pt>
                <c:pt idx="29">
                  <c:v>2702</c:v>
                </c:pt>
              </c:numCache>
            </c:numRef>
          </c:val>
          <c:smooth val="0"/>
          <c:extLst>
            <c:ext xmlns:c16="http://schemas.microsoft.com/office/drawing/2014/chart" uri="{C3380CC4-5D6E-409C-BE32-E72D297353CC}">
              <c16:uniqueId val="{00000000-F120-4A3B-AF8F-D23D9C17FC4D}"/>
            </c:ext>
          </c:extLst>
        </c:ser>
        <c:ser>
          <c:idx val="1"/>
          <c:order val="1"/>
          <c:tx>
            <c:strRef>
              <c:f>Sheet1!$C$1</c:f>
              <c:strCache>
                <c:ptCount val="1"/>
                <c:pt idx="0">
                  <c:v>@HypoVereinsbank</c:v>
                </c:pt>
              </c:strCache>
            </c:strRef>
          </c:tx>
          <c:spPr>
            <a:ln w="28575" cap="rnd">
              <a:solidFill>
                <a:schemeClr val="accent2"/>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Sheet1!$C$2:$C$31</c:f>
              <c:numCache>
                <c:formatCode>General</c:formatCode>
                <c:ptCount val="30"/>
                <c:pt idx="0">
                  <c:v>4390</c:v>
                </c:pt>
                <c:pt idx="1">
                  <c:v>4394</c:v>
                </c:pt>
                <c:pt idx="2">
                  <c:v>4399</c:v>
                </c:pt>
                <c:pt idx="3">
                  <c:v>4401</c:v>
                </c:pt>
                <c:pt idx="4">
                  <c:v>4401</c:v>
                </c:pt>
                <c:pt idx="5">
                  <c:v>4401</c:v>
                </c:pt>
                <c:pt idx="6">
                  <c:v>4405</c:v>
                </c:pt>
                <c:pt idx="7">
                  <c:v>4408</c:v>
                </c:pt>
                <c:pt idx="8">
                  <c:v>4413</c:v>
                </c:pt>
                <c:pt idx="9">
                  <c:v>4418</c:v>
                </c:pt>
                <c:pt idx="10">
                  <c:v>4421</c:v>
                </c:pt>
                <c:pt idx="11">
                  <c:v>4421</c:v>
                </c:pt>
                <c:pt idx="12">
                  <c:v>4421</c:v>
                </c:pt>
                <c:pt idx="13">
                  <c:v>4426</c:v>
                </c:pt>
                <c:pt idx="14">
                  <c:v>4430</c:v>
                </c:pt>
                <c:pt idx="15">
                  <c:v>4434</c:v>
                </c:pt>
                <c:pt idx="16">
                  <c:v>4435</c:v>
                </c:pt>
                <c:pt idx="17">
                  <c:v>4436</c:v>
                </c:pt>
                <c:pt idx="18">
                  <c:v>4436</c:v>
                </c:pt>
                <c:pt idx="19">
                  <c:v>4436</c:v>
                </c:pt>
                <c:pt idx="20">
                  <c:v>4436</c:v>
                </c:pt>
                <c:pt idx="21">
                  <c:v>4439</c:v>
                </c:pt>
                <c:pt idx="22">
                  <c:v>4445</c:v>
                </c:pt>
                <c:pt idx="23">
                  <c:v>4448</c:v>
                </c:pt>
                <c:pt idx="24">
                  <c:v>4450</c:v>
                </c:pt>
                <c:pt idx="25">
                  <c:v>4450</c:v>
                </c:pt>
                <c:pt idx="26">
                  <c:v>4450</c:v>
                </c:pt>
                <c:pt idx="27">
                  <c:v>4455</c:v>
                </c:pt>
                <c:pt idx="28">
                  <c:v>4459</c:v>
                </c:pt>
                <c:pt idx="29">
                  <c:v>4464</c:v>
                </c:pt>
              </c:numCache>
            </c:numRef>
          </c:val>
          <c:smooth val="0"/>
          <c:extLst>
            <c:ext xmlns:c16="http://schemas.microsoft.com/office/drawing/2014/chart" uri="{C3380CC4-5D6E-409C-BE32-E72D297353CC}">
              <c16:uniqueId val="{00000001-F120-4A3B-AF8F-D23D9C17FC4D}"/>
            </c:ext>
          </c:extLst>
        </c:ser>
        <c:ser>
          <c:idx val="2"/>
          <c:order val="2"/>
          <c:tx>
            <c:strRef>
              <c:f>Sheet1!$D$1</c:f>
              <c:strCache>
                <c:ptCount val="1"/>
                <c:pt idx="0">
                  <c:v>@DeutscheBank</c:v>
                </c:pt>
              </c:strCache>
            </c:strRef>
          </c:tx>
          <c:spPr>
            <a:ln w="28575" cap="rnd">
              <a:solidFill>
                <a:schemeClr val="accent3"/>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Sheet1!$D$2:$D$31</c:f>
              <c:numCache>
                <c:formatCode>General</c:formatCode>
                <c:ptCount val="30"/>
                <c:pt idx="0">
                  <c:v>12478</c:v>
                </c:pt>
                <c:pt idx="1">
                  <c:v>12488</c:v>
                </c:pt>
                <c:pt idx="2">
                  <c:v>12496</c:v>
                </c:pt>
                <c:pt idx="3">
                  <c:v>12505</c:v>
                </c:pt>
                <c:pt idx="4">
                  <c:v>12507</c:v>
                </c:pt>
                <c:pt idx="5">
                  <c:v>12509</c:v>
                </c:pt>
                <c:pt idx="6">
                  <c:v>12519</c:v>
                </c:pt>
                <c:pt idx="7">
                  <c:v>12528</c:v>
                </c:pt>
                <c:pt idx="8">
                  <c:v>12534</c:v>
                </c:pt>
                <c:pt idx="9">
                  <c:v>12534</c:v>
                </c:pt>
                <c:pt idx="10">
                  <c:v>12541</c:v>
                </c:pt>
                <c:pt idx="11">
                  <c:v>12543</c:v>
                </c:pt>
                <c:pt idx="12">
                  <c:v>12544</c:v>
                </c:pt>
                <c:pt idx="13">
                  <c:v>12550</c:v>
                </c:pt>
                <c:pt idx="14">
                  <c:v>12564</c:v>
                </c:pt>
                <c:pt idx="15">
                  <c:v>12574</c:v>
                </c:pt>
                <c:pt idx="16">
                  <c:v>12590</c:v>
                </c:pt>
                <c:pt idx="17">
                  <c:v>12597</c:v>
                </c:pt>
                <c:pt idx="18">
                  <c:v>12599</c:v>
                </c:pt>
                <c:pt idx="19">
                  <c:v>12602</c:v>
                </c:pt>
                <c:pt idx="20">
                  <c:v>12606</c:v>
                </c:pt>
                <c:pt idx="21">
                  <c:v>12616</c:v>
                </c:pt>
                <c:pt idx="22">
                  <c:v>12623</c:v>
                </c:pt>
                <c:pt idx="23">
                  <c:v>12638</c:v>
                </c:pt>
                <c:pt idx="24">
                  <c:v>12645</c:v>
                </c:pt>
                <c:pt idx="25">
                  <c:v>12647</c:v>
                </c:pt>
                <c:pt idx="26">
                  <c:v>12648</c:v>
                </c:pt>
                <c:pt idx="27">
                  <c:v>12657</c:v>
                </c:pt>
                <c:pt idx="28">
                  <c:v>12670</c:v>
                </c:pt>
                <c:pt idx="29">
                  <c:v>12680</c:v>
                </c:pt>
              </c:numCache>
            </c:numRef>
          </c:val>
          <c:smooth val="0"/>
          <c:extLst>
            <c:ext xmlns:c16="http://schemas.microsoft.com/office/drawing/2014/chart" uri="{C3380CC4-5D6E-409C-BE32-E72D297353CC}">
              <c16:uniqueId val="{00000002-F120-4A3B-AF8F-D23D9C17FC4D}"/>
            </c:ext>
          </c:extLst>
        </c:ser>
        <c:ser>
          <c:idx val="3"/>
          <c:order val="3"/>
          <c:tx>
            <c:strRef>
              <c:f>Sheet1!$E$1</c:f>
              <c:strCache>
                <c:ptCount val="1"/>
                <c:pt idx="0">
                  <c:v>@commerzbank</c:v>
                </c:pt>
              </c:strCache>
            </c:strRef>
          </c:tx>
          <c:spPr>
            <a:ln w="28575" cap="rnd">
              <a:solidFill>
                <a:schemeClr val="accent4"/>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Sheet1!$E$2:$E$31</c:f>
              <c:numCache>
                <c:formatCode>General</c:formatCode>
                <c:ptCount val="30"/>
                <c:pt idx="0">
                  <c:v>5890</c:v>
                </c:pt>
                <c:pt idx="1">
                  <c:v>5905</c:v>
                </c:pt>
                <c:pt idx="2">
                  <c:v>5914</c:v>
                </c:pt>
                <c:pt idx="3">
                  <c:v>5920</c:v>
                </c:pt>
                <c:pt idx="4">
                  <c:v>5923</c:v>
                </c:pt>
                <c:pt idx="5">
                  <c:v>5923</c:v>
                </c:pt>
                <c:pt idx="6">
                  <c:v>5932</c:v>
                </c:pt>
                <c:pt idx="7">
                  <c:v>5957</c:v>
                </c:pt>
                <c:pt idx="8">
                  <c:v>5968</c:v>
                </c:pt>
                <c:pt idx="9">
                  <c:v>5970</c:v>
                </c:pt>
                <c:pt idx="10">
                  <c:v>5974</c:v>
                </c:pt>
                <c:pt idx="11">
                  <c:v>5975</c:v>
                </c:pt>
                <c:pt idx="12">
                  <c:v>5975</c:v>
                </c:pt>
                <c:pt idx="13">
                  <c:v>5979</c:v>
                </c:pt>
                <c:pt idx="14">
                  <c:v>5987</c:v>
                </c:pt>
                <c:pt idx="15">
                  <c:v>5991</c:v>
                </c:pt>
                <c:pt idx="16">
                  <c:v>5997</c:v>
                </c:pt>
                <c:pt idx="17">
                  <c:v>6008</c:v>
                </c:pt>
                <c:pt idx="18">
                  <c:v>6008</c:v>
                </c:pt>
                <c:pt idx="19">
                  <c:v>6008</c:v>
                </c:pt>
                <c:pt idx="20">
                  <c:v>6008</c:v>
                </c:pt>
                <c:pt idx="21">
                  <c:v>6021</c:v>
                </c:pt>
                <c:pt idx="22">
                  <c:v>6042</c:v>
                </c:pt>
                <c:pt idx="23">
                  <c:v>6046</c:v>
                </c:pt>
                <c:pt idx="24">
                  <c:v>6069</c:v>
                </c:pt>
                <c:pt idx="25">
                  <c:v>6069</c:v>
                </c:pt>
                <c:pt idx="26">
                  <c:v>6071</c:v>
                </c:pt>
                <c:pt idx="27">
                  <c:v>6076</c:v>
                </c:pt>
                <c:pt idx="28">
                  <c:v>6083</c:v>
                </c:pt>
                <c:pt idx="29">
                  <c:v>6086</c:v>
                </c:pt>
              </c:numCache>
            </c:numRef>
          </c:val>
          <c:smooth val="0"/>
          <c:extLst>
            <c:ext xmlns:c16="http://schemas.microsoft.com/office/drawing/2014/chart" uri="{C3380CC4-5D6E-409C-BE32-E72D297353CC}">
              <c16:uniqueId val="{00000003-F120-4A3B-AF8F-D23D9C17FC4D}"/>
            </c:ext>
          </c:extLst>
        </c:ser>
        <c:ser>
          <c:idx val="4"/>
          <c:order val="4"/>
          <c:tx>
            <c:strRef>
              <c:f>Sheet1!$F$1</c:f>
              <c:strCache>
                <c:ptCount val="1"/>
                <c:pt idx="0">
                  <c:v>@UBS</c:v>
                </c:pt>
              </c:strCache>
            </c:strRef>
          </c:tx>
          <c:spPr>
            <a:ln w="28575" cap="rnd">
              <a:solidFill>
                <a:schemeClr val="accent5"/>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Sheet1!$F$2:$F$31</c:f>
              <c:numCache>
                <c:formatCode>General</c:formatCode>
                <c:ptCount val="30"/>
                <c:pt idx="0">
                  <c:v>3214</c:v>
                </c:pt>
                <c:pt idx="1">
                  <c:v>3218</c:v>
                </c:pt>
                <c:pt idx="2">
                  <c:v>3225</c:v>
                </c:pt>
                <c:pt idx="3">
                  <c:v>3227</c:v>
                </c:pt>
                <c:pt idx="4">
                  <c:v>3228</c:v>
                </c:pt>
                <c:pt idx="5">
                  <c:v>3229</c:v>
                </c:pt>
                <c:pt idx="6">
                  <c:v>3230</c:v>
                </c:pt>
                <c:pt idx="7">
                  <c:v>3232</c:v>
                </c:pt>
                <c:pt idx="8">
                  <c:v>3237</c:v>
                </c:pt>
                <c:pt idx="9">
                  <c:v>3240</c:v>
                </c:pt>
                <c:pt idx="10">
                  <c:v>3241</c:v>
                </c:pt>
                <c:pt idx="11">
                  <c:v>3243</c:v>
                </c:pt>
                <c:pt idx="12">
                  <c:v>3243</c:v>
                </c:pt>
                <c:pt idx="13">
                  <c:v>3248</c:v>
                </c:pt>
                <c:pt idx="14">
                  <c:v>3251</c:v>
                </c:pt>
                <c:pt idx="15">
                  <c:v>3253</c:v>
                </c:pt>
                <c:pt idx="16">
                  <c:v>3257</c:v>
                </c:pt>
                <c:pt idx="17">
                  <c:v>3260</c:v>
                </c:pt>
                <c:pt idx="18">
                  <c:v>3262</c:v>
                </c:pt>
                <c:pt idx="19">
                  <c:v>3263</c:v>
                </c:pt>
                <c:pt idx="20">
                  <c:v>3265</c:v>
                </c:pt>
                <c:pt idx="21">
                  <c:v>3273</c:v>
                </c:pt>
                <c:pt idx="22">
                  <c:v>3275</c:v>
                </c:pt>
                <c:pt idx="23">
                  <c:v>3280</c:v>
                </c:pt>
                <c:pt idx="24">
                  <c:v>3282</c:v>
                </c:pt>
                <c:pt idx="25">
                  <c:v>3283</c:v>
                </c:pt>
                <c:pt idx="26">
                  <c:v>3283</c:v>
                </c:pt>
                <c:pt idx="27">
                  <c:v>3287</c:v>
                </c:pt>
                <c:pt idx="28">
                  <c:v>3293</c:v>
                </c:pt>
                <c:pt idx="29">
                  <c:v>3298</c:v>
                </c:pt>
              </c:numCache>
            </c:numRef>
          </c:val>
          <c:smooth val="0"/>
          <c:extLst>
            <c:ext xmlns:c16="http://schemas.microsoft.com/office/drawing/2014/chart" uri="{C3380CC4-5D6E-409C-BE32-E72D297353CC}">
              <c16:uniqueId val="{00000004-F120-4A3B-AF8F-D23D9C17FC4D}"/>
            </c:ext>
          </c:extLst>
        </c:ser>
        <c:dLbls>
          <c:showLegendKey val="0"/>
          <c:showVal val="0"/>
          <c:showCatName val="0"/>
          <c:showSerName val="0"/>
          <c:showPercent val="0"/>
          <c:showBubbleSize val="0"/>
        </c:dLbls>
        <c:smooth val="0"/>
        <c:axId val="628351464"/>
        <c:axId val="628348840"/>
      </c:lineChart>
      <c:dateAx>
        <c:axId val="628351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8348840"/>
        <c:crosses val="autoZero"/>
        <c:auto val="1"/>
        <c:lblOffset val="100"/>
        <c:baseTimeUnit val="days"/>
      </c:dateAx>
      <c:valAx>
        <c:axId val="62834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8351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Own Tweets</c:v>
                </c:pt>
              </c:strCache>
            </c:strRef>
          </c:tx>
          <c:spPr>
            <a:solidFill>
              <a:schemeClr val="accent1"/>
            </a:solidFill>
            <a:ln>
              <a:noFill/>
            </a:ln>
            <a:effectLst/>
          </c:spPr>
          <c:invertIfNegative val="0"/>
          <c:cat>
            <c:strRef>
              <c:f>Sheet1!$A$2:$A$6</c:f>
              <c:strCache>
                <c:ptCount val="5"/>
                <c:pt idx="0">
                  <c:v>@HSBC</c:v>
                </c:pt>
                <c:pt idx="1">
                  <c:v>@HypoVereinsbank</c:v>
                </c:pt>
                <c:pt idx="2">
                  <c:v>@DeutscheBank</c:v>
                </c:pt>
                <c:pt idx="3">
                  <c:v>@commerzbank</c:v>
                </c:pt>
                <c:pt idx="4">
                  <c:v>@UBS</c:v>
                </c:pt>
              </c:strCache>
            </c:strRef>
          </c:cat>
          <c:val>
            <c:numRef>
              <c:f>Sheet1!$B$2:$B$6</c:f>
              <c:numCache>
                <c:formatCode>General</c:formatCode>
                <c:ptCount val="5"/>
                <c:pt idx="0">
                  <c:v>17</c:v>
                </c:pt>
                <c:pt idx="1">
                  <c:v>55</c:v>
                </c:pt>
                <c:pt idx="2">
                  <c:v>184</c:v>
                </c:pt>
                <c:pt idx="3">
                  <c:v>51</c:v>
                </c:pt>
                <c:pt idx="4">
                  <c:v>64</c:v>
                </c:pt>
              </c:numCache>
            </c:numRef>
          </c:val>
          <c:extLst>
            <c:ext xmlns:c16="http://schemas.microsoft.com/office/drawing/2014/chart" uri="{C3380CC4-5D6E-409C-BE32-E72D297353CC}">
              <c16:uniqueId val="{00000000-3A50-44ED-A7E2-8405BB49AFB9}"/>
            </c:ext>
          </c:extLst>
        </c:ser>
        <c:ser>
          <c:idx val="1"/>
          <c:order val="1"/>
          <c:tx>
            <c:strRef>
              <c:f>Sheet1!$C$1</c:f>
              <c:strCache>
                <c:ptCount val="1"/>
                <c:pt idx="0">
                  <c:v>Retweeted Tweets</c:v>
                </c:pt>
              </c:strCache>
            </c:strRef>
          </c:tx>
          <c:spPr>
            <a:solidFill>
              <a:schemeClr val="accent2"/>
            </a:solidFill>
            <a:ln>
              <a:noFill/>
            </a:ln>
            <a:effectLst/>
          </c:spPr>
          <c:invertIfNegative val="0"/>
          <c:cat>
            <c:strRef>
              <c:f>Sheet1!$A$2:$A$6</c:f>
              <c:strCache>
                <c:ptCount val="5"/>
                <c:pt idx="0">
                  <c:v>@HSBC</c:v>
                </c:pt>
                <c:pt idx="1">
                  <c:v>@HypoVereinsbank</c:v>
                </c:pt>
                <c:pt idx="2">
                  <c:v>@DeutscheBank</c:v>
                </c:pt>
                <c:pt idx="3">
                  <c:v>@commerzbank</c:v>
                </c:pt>
                <c:pt idx="4">
                  <c:v>@UBS</c:v>
                </c:pt>
              </c:strCache>
            </c:strRef>
          </c:cat>
          <c:val>
            <c:numRef>
              <c:f>Sheet1!$C$2:$C$6</c:f>
              <c:numCache>
                <c:formatCode>General</c:formatCode>
                <c:ptCount val="5"/>
                <c:pt idx="0">
                  <c:v>1</c:v>
                </c:pt>
                <c:pt idx="1">
                  <c:v>4</c:v>
                </c:pt>
                <c:pt idx="2">
                  <c:v>3</c:v>
                </c:pt>
                <c:pt idx="3">
                  <c:v>5</c:v>
                </c:pt>
                <c:pt idx="4">
                  <c:v>10</c:v>
                </c:pt>
              </c:numCache>
            </c:numRef>
          </c:val>
          <c:extLst>
            <c:ext xmlns:c16="http://schemas.microsoft.com/office/drawing/2014/chart" uri="{C3380CC4-5D6E-409C-BE32-E72D297353CC}">
              <c16:uniqueId val="{00000001-3A50-44ED-A7E2-8405BB49AFB9}"/>
            </c:ext>
          </c:extLst>
        </c:ser>
        <c:dLbls>
          <c:showLegendKey val="0"/>
          <c:showVal val="0"/>
          <c:showCatName val="0"/>
          <c:showSerName val="0"/>
          <c:showPercent val="0"/>
          <c:showBubbleSize val="0"/>
        </c:dLbls>
        <c:gapWidth val="150"/>
        <c:overlap val="100"/>
        <c:axId val="628413456"/>
        <c:axId val="628413128"/>
      </c:barChart>
      <c:catAx>
        <c:axId val="628413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8413128"/>
        <c:crosses val="autoZero"/>
        <c:auto val="1"/>
        <c:lblAlgn val="ctr"/>
        <c:lblOffset val="100"/>
        <c:noMultiLvlLbl val="0"/>
      </c:catAx>
      <c:valAx>
        <c:axId val="628413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841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HSBC</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1194259</c:v>
                </c:pt>
                <c:pt idx="1">
                  <c:v>1194919</c:v>
                </c:pt>
                <c:pt idx="2">
                  <c:v>1195598</c:v>
                </c:pt>
                <c:pt idx="3">
                  <c:v>1196181</c:v>
                </c:pt>
                <c:pt idx="4">
                  <c:v>1196656</c:v>
                </c:pt>
                <c:pt idx="5">
                  <c:v>1197054</c:v>
                </c:pt>
                <c:pt idx="6">
                  <c:v>1197627</c:v>
                </c:pt>
                <c:pt idx="7">
                  <c:v>1198398</c:v>
                </c:pt>
                <c:pt idx="8">
                  <c:v>1198898</c:v>
                </c:pt>
                <c:pt idx="9">
                  <c:v>1199850</c:v>
                </c:pt>
                <c:pt idx="10">
                  <c:v>1200532</c:v>
                </c:pt>
                <c:pt idx="11">
                  <c:v>1201064</c:v>
                </c:pt>
                <c:pt idx="12">
                  <c:v>1201560</c:v>
                </c:pt>
                <c:pt idx="13">
                  <c:v>1202261</c:v>
                </c:pt>
                <c:pt idx="14">
                  <c:v>1203111</c:v>
                </c:pt>
                <c:pt idx="15">
                  <c:v>1203884</c:v>
                </c:pt>
                <c:pt idx="16">
                  <c:v>1204659</c:v>
                </c:pt>
                <c:pt idx="17">
                  <c:v>1205373</c:v>
                </c:pt>
                <c:pt idx="18">
                  <c:v>1206006</c:v>
                </c:pt>
                <c:pt idx="19">
                  <c:v>1206468</c:v>
                </c:pt>
                <c:pt idx="20">
                  <c:v>1207128</c:v>
                </c:pt>
                <c:pt idx="21">
                  <c:v>1207864</c:v>
                </c:pt>
                <c:pt idx="22">
                  <c:v>1208602</c:v>
                </c:pt>
                <c:pt idx="23">
                  <c:v>1209421</c:v>
                </c:pt>
                <c:pt idx="24">
                  <c:v>1210114</c:v>
                </c:pt>
                <c:pt idx="25">
                  <c:v>1210586</c:v>
                </c:pt>
                <c:pt idx="26">
                  <c:v>1211115</c:v>
                </c:pt>
                <c:pt idx="27">
                  <c:v>1211770</c:v>
                </c:pt>
                <c:pt idx="28">
                  <c:v>1212630</c:v>
                </c:pt>
                <c:pt idx="29">
                  <c:v>1213375</c:v>
                </c:pt>
              </c:numCache>
            </c:numRef>
          </c:val>
          <c:smooth val="0"/>
          <c:extLst>
            <c:ext xmlns:c16="http://schemas.microsoft.com/office/drawing/2014/chart" uri="{C3380CC4-5D6E-409C-BE32-E72D297353CC}">
              <c16:uniqueId val="{00000000-8FC1-4BC7-9580-5EEDC9C5F8ED}"/>
            </c:ext>
          </c:extLst>
        </c:ser>
        <c:ser>
          <c:idx val="1"/>
          <c:order val="1"/>
          <c:tx>
            <c:strRef>
              <c:f>Sheet1!$C$1</c:f>
              <c:strCache>
                <c:ptCount val="1"/>
                <c:pt idx="0">
                  <c:v>Deutsche Bank</c:v>
                </c:pt>
              </c:strCache>
            </c:strRef>
          </c:tx>
          <c:spPr>
            <a:ln w="28575" cap="rnd">
              <a:solidFill>
                <a:schemeClr val="accent2"/>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Sheet1!$C$2:$C$31</c:f>
              <c:numCache>
                <c:formatCode>General</c:formatCode>
                <c:ptCount val="30"/>
                <c:pt idx="0">
                  <c:v>682240</c:v>
                </c:pt>
                <c:pt idx="1">
                  <c:v>682814</c:v>
                </c:pt>
                <c:pt idx="2">
                  <c:v>683357</c:v>
                </c:pt>
                <c:pt idx="3">
                  <c:v>683801</c:v>
                </c:pt>
                <c:pt idx="4">
                  <c:v>684112</c:v>
                </c:pt>
                <c:pt idx="5">
                  <c:v>684345</c:v>
                </c:pt>
                <c:pt idx="6">
                  <c:v>684696</c:v>
                </c:pt>
                <c:pt idx="7">
                  <c:v>685161</c:v>
                </c:pt>
                <c:pt idx="8">
                  <c:v>685398</c:v>
                </c:pt>
                <c:pt idx="9">
                  <c:v>685869</c:v>
                </c:pt>
                <c:pt idx="10">
                  <c:v>686149</c:v>
                </c:pt>
                <c:pt idx="11">
                  <c:v>686366</c:v>
                </c:pt>
                <c:pt idx="12">
                  <c:v>686570</c:v>
                </c:pt>
                <c:pt idx="13">
                  <c:v>686921</c:v>
                </c:pt>
                <c:pt idx="14">
                  <c:v>687433</c:v>
                </c:pt>
                <c:pt idx="15">
                  <c:v>687844</c:v>
                </c:pt>
                <c:pt idx="16">
                  <c:v>688215</c:v>
                </c:pt>
                <c:pt idx="17">
                  <c:v>688587</c:v>
                </c:pt>
                <c:pt idx="18">
                  <c:v>688865</c:v>
                </c:pt>
                <c:pt idx="19">
                  <c:v>689090</c:v>
                </c:pt>
                <c:pt idx="20">
                  <c:v>689476</c:v>
                </c:pt>
                <c:pt idx="21">
                  <c:v>689950</c:v>
                </c:pt>
                <c:pt idx="22">
                  <c:v>690408</c:v>
                </c:pt>
                <c:pt idx="23">
                  <c:v>690819</c:v>
                </c:pt>
                <c:pt idx="24">
                  <c:v>691218</c:v>
                </c:pt>
                <c:pt idx="25">
                  <c:v>691465</c:v>
                </c:pt>
                <c:pt idx="26">
                  <c:v>691726</c:v>
                </c:pt>
                <c:pt idx="27">
                  <c:v>692069</c:v>
                </c:pt>
                <c:pt idx="28">
                  <c:v>692542</c:v>
                </c:pt>
                <c:pt idx="29">
                  <c:v>693011</c:v>
                </c:pt>
              </c:numCache>
            </c:numRef>
          </c:val>
          <c:smooth val="0"/>
          <c:extLst>
            <c:ext xmlns:c16="http://schemas.microsoft.com/office/drawing/2014/chart" uri="{C3380CC4-5D6E-409C-BE32-E72D297353CC}">
              <c16:uniqueId val="{00000001-8FC1-4BC7-9580-5EEDC9C5F8ED}"/>
            </c:ext>
          </c:extLst>
        </c:ser>
        <c:ser>
          <c:idx val="2"/>
          <c:order val="2"/>
          <c:tx>
            <c:strRef>
              <c:f>Sheet1!$D$1</c:f>
              <c:strCache>
                <c:ptCount val="1"/>
                <c:pt idx="0">
                  <c:v>HypoVereinsbank - UniCredit Bank AG</c:v>
                </c:pt>
              </c:strCache>
            </c:strRef>
          </c:tx>
          <c:spPr>
            <a:ln w="28575" cap="rnd">
              <a:solidFill>
                <a:schemeClr val="accent3"/>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Sheet1!$D$2:$D$31</c:f>
              <c:numCache>
                <c:formatCode>General</c:formatCode>
                <c:ptCount val="30"/>
                <c:pt idx="0">
                  <c:v>8721</c:v>
                </c:pt>
                <c:pt idx="1">
                  <c:v>8721</c:v>
                </c:pt>
                <c:pt idx="2">
                  <c:v>8735</c:v>
                </c:pt>
                <c:pt idx="3">
                  <c:v>8742</c:v>
                </c:pt>
                <c:pt idx="4">
                  <c:v>8747</c:v>
                </c:pt>
                <c:pt idx="5">
                  <c:v>8750</c:v>
                </c:pt>
                <c:pt idx="6">
                  <c:v>8754</c:v>
                </c:pt>
                <c:pt idx="7">
                  <c:v>8757</c:v>
                </c:pt>
                <c:pt idx="8">
                  <c:v>8760</c:v>
                </c:pt>
                <c:pt idx="9">
                  <c:v>8767</c:v>
                </c:pt>
                <c:pt idx="10">
                  <c:v>8769</c:v>
                </c:pt>
                <c:pt idx="11">
                  <c:v>8771</c:v>
                </c:pt>
                <c:pt idx="12">
                  <c:v>8776</c:v>
                </c:pt>
                <c:pt idx="13">
                  <c:v>8780</c:v>
                </c:pt>
                <c:pt idx="14">
                  <c:v>8791</c:v>
                </c:pt>
                <c:pt idx="15">
                  <c:v>8795</c:v>
                </c:pt>
                <c:pt idx="16">
                  <c:v>8807</c:v>
                </c:pt>
                <c:pt idx="17">
                  <c:v>8814</c:v>
                </c:pt>
                <c:pt idx="18">
                  <c:v>8813</c:v>
                </c:pt>
                <c:pt idx="19">
                  <c:v>8815</c:v>
                </c:pt>
                <c:pt idx="20">
                  <c:v>8819</c:v>
                </c:pt>
                <c:pt idx="21">
                  <c:v>8824</c:v>
                </c:pt>
                <c:pt idx="22">
                  <c:v>8831</c:v>
                </c:pt>
                <c:pt idx="23">
                  <c:v>8833</c:v>
                </c:pt>
                <c:pt idx="24">
                  <c:v>8840</c:v>
                </c:pt>
                <c:pt idx="25">
                  <c:v>8846</c:v>
                </c:pt>
                <c:pt idx="26">
                  <c:v>8850</c:v>
                </c:pt>
                <c:pt idx="27">
                  <c:v>8855</c:v>
                </c:pt>
                <c:pt idx="28">
                  <c:v>8860</c:v>
                </c:pt>
                <c:pt idx="29">
                  <c:v>8865</c:v>
                </c:pt>
              </c:numCache>
            </c:numRef>
          </c:val>
          <c:smooth val="0"/>
          <c:extLst>
            <c:ext xmlns:c16="http://schemas.microsoft.com/office/drawing/2014/chart" uri="{C3380CC4-5D6E-409C-BE32-E72D297353CC}">
              <c16:uniqueId val="{00000002-8FC1-4BC7-9580-5EEDC9C5F8ED}"/>
            </c:ext>
          </c:extLst>
        </c:ser>
        <c:ser>
          <c:idx val="3"/>
          <c:order val="3"/>
          <c:tx>
            <c:strRef>
              <c:f>Sheet1!$E$1</c:f>
              <c:strCache>
                <c:ptCount val="1"/>
                <c:pt idx="0">
                  <c:v>UBS</c:v>
                </c:pt>
              </c:strCache>
            </c:strRef>
          </c:tx>
          <c:spPr>
            <a:ln w="28575" cap="rnd">
              <a:solidFill>
                <a:schemeClr val="accent4"/>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Sheet1!$E$2:$E$31</c:f>
              <c:numCache>
                <c:formatCode>General</c:formatCode>
                <c:ptCount val="30"/>
                <c:pt idx="0">
                  <c:v>524032</c:v>
                </c:pt>
                <c:pt idx="1">
                  <c:v>524325</c:v>
                </c:pt>
                <c:pt idx="2">
                  <c:v>524623</c:v>
                </c:pt>
                <c:pt idx="3">
                  <c:v>524890</c:v>
                </c:pt>
                <c:pt idx="4">
                  <c:v>525097</c:v>
                </c:pt>
                <c:pt idx="5">
                  <c:v>525263</c:v>
                </c:pt>
                <c:pt idx="6">
                  <c:v>525541</c:v>
                </c:pt>
                <c:pt idx="7">
                  <c:v>525894</c:v>
                </c:pt>
                <c:pt idx="8">
                  <c:v>526080</c:v>
                </c:pt>
                <c:pt idx="9">
                  <c:v>526487</c:v>
                </c:pt>
                <c:pt idx="10">
                  <c:v>526760</c:v>
                </c:pt>
                <c:pt idx="11">
                  <c:v>526973</c:v>
                </c:pt>
                <c:pt idx="12">
                  <c:v>527163</c:v>
                </c:pt>
                <c:pt idx="13">
                  <c:v>527440</c:v>
                </c:pt>
                <c:pt idx="14">
                  <c:v>527778</c:v>
                </c:pt>
                <c:pt idx="15">
                  <c:v>528059</c:v>
                </c:pt>
                <c:pt idx="16">
                  <c:v>528289</c:v>
                </c:pt>
                <c:pt idx="17">
                  <c:v>528563</c:v>
                </c:pt>
                <c:pt idx="18">
                  <c:v>528744</c:v>
                </c:pt>
                <c:pt idx="19">
                  <c:v>528895</c:v>
                </c:pt>
                <c:pt idx="20">
                  <c:v>529097</c:v>
                </c:pt>
                <c:pt idx="21">
                  <c:v>529381</c:v>
                </c:pt>
                <c:pt idx="22">
                  <c:v>529649</c:v>
                </c:pt>
                <c:pt idx="23">
                  <c:v>529939</c:v>
                </c:pt>
                <c:pt idx="24">
                  <c:v>530174</c:v>
                </c:pt>
                <c:pt idx="25">
                  <c:v>530373</c:v>
                </c:pt>
                <c:pt idx="26">
                  <c:v>530525</c:v>
                </c:pt>
                <c:pt idx="27">
                  <c:v>530733</c:v>
                </c:pt>
                <c:pt idx="28">
                  <c:v>530989</c:v>
                </c:pt>
                <c:pt idx="29">
                  <c:v>531235</c:v>
                </c:pt>
              </c:numCache>
            </c:numRef>
          </c:val>
          <c:smooth val="0"/>
          <c:extLst>
            <c:ext xmlns:c16="http://schemas.microsoft.com/office/drawing/2014/chart" uri="{C3380CC4-5D6E-409C-BE32-E72D297353CC}">
              <c16:uniqueId val="{00000003-8FC1-4BC7-9580-5EEDC9C5F8ED}"/>
            </c:ext>
          </c:extLst>
        </c:ser>
        <c:ser>
          <c:idx val="4"/>
          <c:order val="4"/>
          <c:tx>
            <c:strRef>
              <c:f>Sheet1!$F$1</c:f>
              <c:strCache>
                <c:ptCount val="1"/>
                <c:pt idx="0">
                  <c:v>Commerzbank AG</c:v>
                </c:pt>
              </c:strCache>
            </c:strRef>
          </c:tx>
          <c:spPr>
            <a:ln w="28575" cap="rnd">
              <a:solidFill>
                <a:schemeClr val="accent5"/>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Sheet1!$F$2:$F$31</c:f>
              <c:numCache>
                <c:formatCode>General</c:formatCode>
                <c:ptCount val="30"/>
                <c:pt idx="0">
                  <c:v>50450</c:v>
                </c:pt>
                <c:pt idx="1">
                  <c:v>50470</c:v>
                </c:pt>
                <c:pt idx="2">
                  <c:v>50496</c:v>
                </c:pt>
                <c:pt idx="3">
                  <c:v>50515</c:v>
                </c:pt>
                <c:pt idx="4">
                  <c:v>50534</c:v>
                </c:pt>
                <c:pt idx="5">
                  <c:v>50553</c:v>
                </c:pt>
                <c:pt idx="6">
                  <c:v>50583</c:v>
                </c:pt>
                <c:pt idx="7">
                  <c:v>50597</c:v>
                </c:pt>
                <c:pt idx="8">
                  <c:v>50620</c:v>
                </c:pt>
                <c:pt idx="9">
                  <c:v>50650</c:v>
                </c:pt>
                <c:pt idx="10">
                  <c:v>50673</c:v>
                </c:pt>
                <c:pt idx="11">
                  <c:v>50697</c:v>
                </c:pt>
                <c:pt idx="12">
                  <c:v>50713</c:v>
                </c:pt>
                <c:pt idx="13">
                  <c:v>50738</c:v>
                </c:pt>
                <c:pt idx="14">
                  <c:v>50772</c:v>
                </c:pt>
                <c:pt idx="15">
                  <c:v>50813</c:v>
                </c:pt>
                <c:pt idx="16">
                  <c:v>50844</c:v>
                </c:pt>
                <c:pt idx="17">
                  <c:v>50869</c:v>
                </c:pt>
                <c:pt idx="18">
                  <c:v>50886</c:v>
                </c:pt>
                <c:pt idx="19">
                  <c:v>50899</c:v>
                </c:pt>
                <c:pt idx="20">
                  <c:v>50928</c:v>
                </c:pt>
                <c:pt idx="21">
                  <c:v>50955</c:v>
                </c:pt>
                <c:pt idx="22">
                  <c:v>50998</c:v>
                </c:pt>
                <c:pt idx="23">
                  <c:v>51028</c:v>
                </c:pt>
                <c:pt idx="24">
                  <c:v>51050</c:v>
                </c:pt>
                <c:pt idx="25">
                  <c:v>51071</c:v>
                </c:pt>
                <c:pt idx="26">
                  <c:v>51090</c:v>
                </c:pt>
                <c:pt idx="27">
                  <c:v>51124</c:v>
                </c:pt>
                <c:pt idx="28">
                  <c:v>51187</c:v>
                </c:pt>
                <c:pt idx="29">
                  <c:v>51232</c:v>
                </c:pt>
              </c:numCache>
            </c:numRef>
          </c:val>
          <c:smooth val="0"/>
          <c:extLst>
            <c:ext xmlns:c16="http://schemas.microsoft.com/office/drawing/2014/chart" uri="{C3380CC4-5D6E-409C-BE32-E72D297353CC}">
              <c16:uniqueId val="{00000004-8FC1-4BC7-9580-5EEDC9C5F8ED}"/>
            </c:ext>
          </c:extLst>
        </c:ser>
        <c:dLbls>
          <c:showLegendKey val="0"/>
          <c:showVal val="0"/>
          <c:showCatName val="0"/>
          <c:showSerName val="0"/>
          <c:showPercent val="0"/>
          <c:showBubbleSize val="0"/>
        </c:dLbls>
        <c:smooth val="0"/>
        <c:axId val="659528592"/>
        <c:axId val="659521376"/>
      </c:lineChart>
      <c:dateAx>
        <c:axId val="659528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9521376"/>
        <c:crosses val="autoZero"/>
        <c:auto val="1"/>
        <c:lblOffset val="100"/>
        <c:baseTimeUnit val="days"/>
      </c:dateAx>
      <c:valAx>
        <c:axId val="659521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952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Sheet1!$A$2:$A$6</c:f>
              <c:strCache>
                <c:ptCount val="5"/>
                <c:pt idx="0">
                  <c:v>HSBC</c:v>
                </c:pt>
                <c:pt idx="1">
                  <c:v>Deutsche Bank</c:v>
                </c:pt>
                <c:pt idx="2">
                  <c:v>HypoVereinsbank - UniCredit Bank AG</c:v>
                </c:pt>
                <c:pt idx="3">
                  <c:v>UBS</c:v>
                </c:pt>
                <c:pt idx="4">
                  <c:v>Commerzbank AG</c:v>
                </c:pt>
              </c:strCache>
            </c:strRef>
          </c:cat>
          <c:val>
            <c:numRef>
              <c:f>Sheet1!$B$2:$B$6</c:f>
              <c:numCache>
                <c:formatCode>General</c:formatCode>
                <c:ptCount val="5"/>
                <c:pt idx="0">
                  <c:v>11</c:v>
                </c:pt>
                <c:pt idx="1">
                  <c:v>3</c:v>
                </c:pt>
                <c:pt idx="2">
                  <c:v>12</c:v>
                </c:pt>
                <c:pt idx="3">
                  <c:v>174</c:v>
                </c:pt>
                <c:pt idx="4">
                  <c:v>32</c:v>
                </c:pt>
              </c:numCache>
            </c:numRef>
          </c:val>
          <c:extLst>
            <c:ext xmlns:c16="http://schemas.microsoft.com/office/drawing/2014/chart" uri="{C3380CC4-5D6E-409C-BE32-E72D297353CC}">
              <c16:uniqueId val="{00000000-6501-45C9-9E8D-422FA5C166AF}"/>
            </c:ext>
          </c:extLst>
        </c:ser>
        <c:ser>
          <c:idx val="1"/>
          <c:order val="1"/>
          <c:tx>
            <c:strRef>
              <c:f>Sheet1!$C$1</c:f>
              <c:strCache>
                <c:ptCount val="1"/>
                <c:pt idx="0">
                  <c:v>Misc</c:v>
                </c:pt>
              </c:strCache>
            </c:strRef>
          </c:tx>
          <c:spPr>
            <a:solidFill>
              <a:schemeClr val="accent2"/>
            </a:solidFill>
            <a:ln>
              <a:noFill/>
            </a:ln>
            <a:effectLst/>
          </c:spPr>
          <c:invertIfNegative val="0"/>
          <c:cat>
            <c:strRef>
              <c:f>Sheet1!$A$2:$A$6</c:f>
              <c:strCache>
                <c:ptCount val="5"/>
                <c:pt idx="0">
                  <c:v>HSBC</c:v>
                </c:pt>
                <c:pt idx="1">
                  <c:v>Deutsche Bank</c:v>
                </c:pt>
                <c:pt idx="2">
                  <c:v>HypoVereinsbank - UniCredit Bank AG</c:v>
                </c:pt>
                <c:pt idx="3">
                  <c:v>UBS</c:v>
                </c:pt>
                <c:pt idx="4">
                  <c:v>Commerzbank AG</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6501-45C9-9E8D-422FA5C166AF}"/>
            </c:ext>
          </c:extLst>
        </c:ser>
        <c:ser>
          <c:idx val="2"/>
          <c:order val="2"/>
          <c:tx>
            <c:strRef>
              <c:f>Sheet1!$D$1</c:f>
              <c:strCache>
                <c:ptCount val="1"/>
                <c:pt idx="0">
                  <c:v>Photo</c:v>
                </c:pt>
              </c:strCache>
            </c:strRef>
          </c:tx>
          <c:spPr>
            <a:solidFill>
              <a:schemeClr val="accent3"/>
            </a:solidFill>
            <a:ln>
              <a:noFill/>
            </a:ln>
            <a:effectLst/>
          </c:spPr>
          <c:invertIfNegative val="0"/>
          <c:cat>
            <c:strRef>
              <c:f>Sheet1!$A$2:$A$6</c:f>
              <c:strCache>
                <c:ptCount val="5"/>
                <c:pt idx="0">
                  <c:v>HSBC</c:v>
                </c:pt>
                <c:pt idx="1">
                  <c:v>Deutsche Bank</c:v>
                </c:pt>
                <c:pt idx="2">
                  <c:v>HypoVereinsbank - UniCredit Bank AG</c:v>
                </c:pt>
                <c:pt idx="3">
                  <c:v>UBS</c:v>
                </c:pt>
                <c:pt idx="4">
                  <c:v>Commerzbank AG</c:v>
                </c:pt>
              </c:strCache>
            </c:strRef>
          </c:cat>
          <c:val>
            <c:numRef>
              <c:f>Sheet1!$D$2:$D$6</c:f>
              <c:numCache>
                <c:formatCode>General</c:formatCode>
                <c:ptCount val="5"/>
                <c:pt idx="0">
                  <c:v>2</c:v>
                </c:pt>
                <c:pt idx="1">
                  <c:v>30</c:v>
                </c:pt>
                <c:pt idx="2">
                  <c:v>15</c:v>
                </c:pt>
                <c:pt idx="3">
                  <c:v>41</c:v>
                </c:pt>
                <c:pt idx="4">
                  <c:v>10</c:v>
                </c:pt>
              </c:numCache>
            </c:numRef>
          </c:val>
          <c:extLst>
            <c:ext xmlns:c16="http://schemas.microsoft.com/office/drawing/2014/chart" uri="{C3380CC4-5D6E-409C-BE32-E72D297353CC}">
              <c16:uniqueId val="{00000002-6501-45C9-9E8D-422FA5C166AF}"/>
            </c:ext>
          </c:extLst>
        </c:ser>
        <c:ser>
          <c:idx val="3"/>
          <c:order val="3"/>
          <c:tx>
            <c:strRef>
              <c:f>Sheet1!$E$1</c:f>
              <c:strCache>
                <c:ptCount val="1"/>
                <c:pt idx="0">
                  <c:v>Status</c:v>
                </c:pt>
              </c:strCache>
            </c:strRef>
          </c:tx>
          <c:spPr>
            <a:solidFill>
              <a:schemeClr val="accent4"/>
            </a:solidFill>
            <a:ln>
              <a:noFill/>
            </a:ln>
            <a:effectLst/>
          </c:spPr>
          <c:invertIfNegative val="0"/>
          <c:cat>
            <c:strRef>
              <c:f>Sheet1!$A$2:$A$6</c:f>
              <c:strCache>
                <c:ptCount val="5"/>
                <c:pt idx="0">
                  <c:v>HSBC</c:v>
                </c:pt>
                <c:pt idx="1">
                  <c:v>Deutsche Bank</c:v>
                </c:pt>
                <c:pt idx="2">
                  <c:v>HypoVereinsbank - UniCredit Bank AG</c:v>
                </c:pt>
                <c:pt idx="3">
                  <c:v>UBS</c:v>
                </c:pt>
                <c:pt idx="4">
                  <c:v>Commerzbank AG</c:v>
                </c:pt>
              </c:strCache>
            </c:strRef>
          </c:cat>
          <c:val>
            <c:numRef>
              <c:f>Sheet1!$E$2:$E$6</c:f>
              <c:numCache>
                <c:formatCode>General</c:formatCode>
                <c:ptCount val="5"/>
                <c:pt idx="0">
                  <c:v>0</c:v>
                </c:pt>
                <c:pt idx="1">
                  <c:v>0</c:v>
                </c:pt>
                <c:pt idx="2">
                  <c:v>1</c:v>
                </c:pt>
                <c:pt idx="3">
                  <c:v>1</c:v>
                </c:pt>
                <c:pt idx="4">
                  <c:v>0</c:v>
                </c:pt>
              </c:numCache>
            </c:numRef>
          </c:val>
          <c:extLst>
            <c:ext xmlns:c16="http://schemas.microsoft.com/office/drawing/2014/chart" uri="{C3380CC4-5D6E-409C-BE32-E72D297353CC}">
              <c16:uniqueId val="{00000003-6501-45C9-9E8D-422FA5C166AF}"/>
            </c:ext>
          </c:extLst>
        </c:ser>
        <c:dLbls>
          <c:showLegendKey val="0"/>
          <c:showVal val="0"/>
          <c:showCatName val="0"/>
          <c:showSerName val="0"/>
          <c:showPercent val="0"/>
          <c:showBubbleSize val="0"/>
        </c:dLbls>
        <c:gapWidth val="150"/>
        <c:overlap val="100"/>
        <c:axId val="529277496"/>
        <c:axId val="529278808"/>
      </c:barChart>
      <c:catAx>
        <c:axId val="529277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278808"/>
        <c:crosses val="autoZero"/>
        <c:auto val="1"/>
        <c:lblAlgn val="ctr"/>
        <c:lblOffset val="100"/>
        <c:noMultiLvlLbl val="0"/>
      </c:catAx>
      <c:valAx>
        <c:axId val="529278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27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16A1E-D98F-4AD8-8B98-3082E2E7C65C}"/>
              </a:ext>
            </a:extLst>
          </p:cNvPr>
          <p:cNvSpPr>
            <a:spLocks noGrp="1"/>
          </p:cNvSpPr>
          <p:nvPr>
            <p:ph type="ctrTitle"/>
          </p:nvPr>
        </p:nvSpPr>
        <p:spPr/>
        <p:txBody>
          <a:bodyPr/>
          <a:lstStyle/>
          <a:p>
            <a:r>
              <a:rPr lang="en-US"/>
              <a:t>HVB Monatsreporting</a:t>
            </a:r>
          </a:p>
        </p:txBody>
      </p:sp>
      <p:sp>
        <p:nvSpPr>
          <p:cNvPr id="3" name="Subtitle 2">
            <a:extLst>
              <a:ext uri="{FF2B5EF4-FFF2-40B4-BE49-F238E27FC236}">
                <a16:creationId xmlns:a16="http://schemas.microsoft.com/office/drawing/2014/main" id="{33EFF845-910E-44AE-9A2A-F0C55F4442E4}"/>
              </a:ext>
            </a:extLst>
          </p:cNvPr>
          <p:cNvSpPr>
            <a:spLocks noGrp="1"/>
          </p:cNvSpPr>
          <p:nvPr>
            <p:ph type="subTitle" idx="1"/>
          </p:nvPr>
        </p:nvSpPr>
        <p:spPr/>
        <p:txBody>
          <a:bodyPr/>
          <a:lstStyle/>
          <a:p>
            <a:r>
              <a:rPr lang="en-US"/>
              <a:t>LOBECO GmbH</a:t>
            </a:r>
          </a:p>
        </p:txBody>
      </p:sp>
    </p:spTree>
    <p:extLst>
      <p:ext uri="{BB962C8B-B14F-4D97-AF65-F5344CB8AC3E}">
        <p14:creationId xmlns:p14="http://schemas.microsoft.com/office/powerpoint/2010/main" val="1389167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7EFAA-F8B8-41DD-B5FC-C152FE39F60E}"/>
              </a:ext>
            </a:extLst>
          </p:cNvPr>
          <p:cNvSpPr>
            <a:spLocks noGrp="1"/>
          </p:cNvSpPr>
          <p:nvPr>
            <p:ph type="title"/>
          </p:nvPr>
        </p:nvSpPr>
        <p:spPr/>
        <p:txBody>
          <a:bodyPr/>
          <a:lstStyle/>
          <a:p>
            <a:r>
              <a:rPr lang="en-US"/>
              <a:t>Facebook Fans Total | HVB</a:t>
            </a:r>
          </a:p>
        </p:txBody>
      </p:sp>
      <p:graphicFrame>
        <p:nvGraphicFramePr>
          <p:cNvPr id="6" name="Chart Placeholder 5">
            <a:extLst>
              <a:ext uri="{FF2B5EF4-FFF2-40B4-BE49-F238E27FC236}">
                <a16:creationId xmlns:a16="http://schemas.microsoft.com/office/drawing/2014/main" id="{759B5F01-8AB0-4537-9D81-94AEFD935102}"/>
              </a:ext>
            </a:extLst>
          </p:cNvPr>
          <p:cNvGraphicFramePr>
            <a:graphicFrameLocks noGrp="1"/>
          </p:cNvGraphicFramePr>
          <p:nvPr>
            <p:ph type="chart" sz="quarter" idx="13"/>
            <p:extLst>
              <p:ext uri="{D42A27DB-BD31-4B8C-83A1-F6EECF244321}">
                <p14:modId xmlns:p14="http://schemas.microsoft.com/office/powerpoint/2010/main" val="542106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F86C42-46CF-4FD7-9C1E-DE7A96F0AD45}"/>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9C847B17-4561-4A1A-BDB2-0184FF37AD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5717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7C737-6246-434E-B983-6D0FB492521B}"/>
              </a:ext>
            </a:extLst>
          </p:cNvPr>
          <p:cNvSpPr>
            <a:spLocks noGrp="1"/>
          </p:cNvSpPr>
          <p:nvPr>
            <p:ph type="title"/>
          </p:nvPr>
        </p:nvSpPr>
        <p:spPr/>
        <p:txBody>
          <a:bodyPr/>
          <a:lstStyle/>
          <a:p>
            <a:r>
              <a:rPr lang="en-US"/>
              <a:t>Facebook Post Type Distribution Per Profile | HVB</a:t>
            </a:r>
          </a:p>
        </p:txBody>
      </p:sp>
      <p:graphicFrame>
        <p:nvGraphicFramePr>
          <p:cNvPr id="6" name="Chart Placeholder 5">
            <a:extLst>
              <a:ext uri="{FF2B5EF4-FFF2-40B4-BE49-F238E27FC236}">
                <a16:creationId xmlns:a16="http://schemas.microsoft.com/office/drawing/2014/main" id="{6BF94865-57C5-4705-B496-920A4B27E816}"/>
              </a:ext>
            </a:extLst>
          </p:cNvPr>
          <p:cNvGraphicFramePr>
            <a:graphicFrameLocks noGrp="1"/>
          </p:cNvGraphicFramePr>
          <p:nvPr>
            <p:ph type="chart" sz="quarter" idx="13"/>
            <p:extLst>
              <p:ext uri="{D42A27DB-BD31-4B8C-83A1-F6EECF244321}">
                <p14:modId xmlns:p14="http://schemas.microsoft.com/office/powerpoint/2010/main" val="3412535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FFF630-1429-45B5-A4BA-D4ECC1CE2F54}"/>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F336C8F9-65F8-46F2-A022-1B1581A065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5798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43A50-DEEF-400A-9881-5CF03DEC1578}"/>
              </a:ext>
            </a:extLst>
          </p:cNvPr>
          <p:cNvSpPr>
            <a:spLocks noGrp="1"/>
          </p:cNvSpPr>
          <p:nvPr>
            <p:ph type="title"/>
          </p:nvPr>
        </p:nvSpPr>
        <p:spPr/>
        <p:txBody>
          <a:bodyPr/>
          <a:lstStyle/>
          <a:p>
            <a:r>
              <a:rPr lang="en-US"/>
              <a:t>Facebook Sponsored Posts Distribution | HVB</a:t>
            </a:r>
          </a:p>
        </p:txBody>
      </p:sp>
      <p:graphicFrame>
        <p:nvGraphicFramePr>
          <p:cNvPr id="6" name="Chart Placeholder 5">
            <a:extLst>
              <a:ext uri="{FF2B5EF4-FFF2-40B4-BE49-F238E27FC236}">
                <a16:creationId xmlns:a16="http://schemas.microsoft.com/office/drawing/2014/main" id="{D7A1E148-9A30-4824-A67E-908E956D7868}"/>
              </a:ext>
            </a:extLst>
          </p:cNvPr>
          <p:cNvGraphicFramePr>
            <a:graphicFrameLocks noGrp="1"/>
          </p:cNvGraphicFramePr>
          <p:nvPr>
            <p:ph type="chart" sz="quarter" idx="13"/>
            <p:extLst>
              <p:ext uri="{D42A27DB-BD31-4B8C-83A1-F6EECF244321}">
                <p14:modId xmlns:p14="http://schemas.microsoft.com/office/powerpoint/2010/main" val="12129974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4824E4-1DAF-4764-8DB3-24167BEC187B}"/>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DFF9817F-75CF-4EB5-B7B8-4206EEFCC5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825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51B96-644C-4AA0-9BE8-6095AD6FFB5D}"/>
              </a:ext>
            </a:extLst>
          </p:cNvPr>
          <p:cNvSpPr>
            <a:spLocks noGrp="1"/>
          </p:cNvSpPr>
          <p:nvPr>
            <p:ph type="title"/>
          </p:nvPr>
        </p:nvSpPr>
        <p:spPr/>
        <p:txBody>
          <a:bodyPr/>
          <a:lstStyle/>
          <a:p>
            <a:r>
              <a:rPr lang="en-US"/>
              <a:t>Facebook Own Posts Table | HVB - 1 of 14</a:t>
            </a:r>
          </a:p>
        </p:txBody>
      </p:sp>
      <p:graphicFrame>
        <p:nvGraphicFramePr>
          <p:cNvPr id="5" name="Table Placeholder 4">
            <a:extLst>
              <a:ext uri="{FF2B5EF4-FFF2-40B4-BE49-F238E27FC236}">
                <a16:creationId xmlns:a16="http://schemas.microsoft.com/office/drawing/2014/main" id="{AE32AE30-EFCE-4B2D-BAFA-8FC486C241D0}"/>
              </a:ext>
            </a:extLst>
          </p:cNvPr>
          <p:cNvGraphicFramePr>
            <a:graphicFrameLocks noGrp="1"/>
          </p:cNvGraphicFramePr>
          <p:nvPr>
            <p:ph type="tbl" sz="quarter" idx="13"/>
            <p:extLst>
              <p:ext uri="{D42A27DB-BD31-4B8C-83A1-F6EECF244321}">
                <p14:modId xmlns:p14="http://schemas.microsoft.com/office/powerpoint/2010/main" val="4032229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81173501"/>
                    </a:ext>
                  </a:extLst>
                </a:gridCol>
                <a:gridCol w="246888">
                  <a:extLst>
                    <a:ext uri="{9D8B030D-6E8A-4147-A177-3AD203B41FA5}">
                      <a16:colId xmlns:a16="http://schemas.microsoft.com/office/drawing/2014/main" val="2501958927"/>
                    </a:ext>
                  </a:extLst>
                </a:gridCol>
                <a:gridCol w="246888">
                  <a:extLst>
                    <a:ext uri="{9D8B030D-6E8A-4147-A177-3AD203B41FA5}">
                      <a16:colId xmlns:a16="http://schemas.microsoft.com/office/drawing/2014/main" val="3304505766"/>
                    </a:ext>
                  </a:extLst>
                </a:gridCol>
                <a:gridCol w="246888">
                  <a:extLst>
                    <a:ext uri="{9D8B030D-6E8A-4147-A177-3AD203B41FA5}">
                      <a16:colId xmlns:a16="http://schemas.microsoft.com/office/drawing/2014/main" val="999481027"/>
                    </a:ext>
                  </a:extLst>
                </a:gridCol>
                <a:gridCol w="246888">
                  <a:extLst>
                    <a:ext uri="{9D8B030D-6E8A-4147-A177-3AD203B41FA5}">
                      <a16:colId xmlns:a16="http://schemas.microsoft.com/office/drawing/2014/main" val="3747656809"/>
                    </a:ext>
                  </a:extLst>
                </a:gridCol>
                <a:gridCol w="246888">
                  <a:extLst>
                    <a:ext uri="{9D8B030D-6E8A-4147-A177-3AD203B41FA5}">
                      <a16:colId xmlns:a16="http://schemas.microsoft.com/office/drawing/2014/main" val="2523684293"/>
                    </a:ext>
                  </a:extLst>
                </a:gridCol>
                <a:gridCol w="246888">
                  <a:extLst>
                    <a:ext uri="{9D8B030D-6E8A-4147-A177-3AD203B41FA5}">
                      <a16:colId xmlns:a16="http://schemas.microsoft.com/office/drawing/2014/main" val="778522714"/>
                    </a:ext>
                  </a:extLst>
                </a:gridCol>
                <a:gridCol w="246888">
                  <a:extLst>
                    <a:ext uri="{9D8B030D-6E8A-4147-A177-3AD203B41FA5}">
                      <a16:colId xmlns:a16="http://schemas.microsoft.com/office/drawing/2014/main" val="1229512005"/>
                    </a:ext>
                  </a:extLst>
                </a:gridCol>
                <a:gridCol w="246888">
                  <a:extLst>
                    <a:ext uri="{9D8B030D-6E8A-4147-A177-3AD203B41FA5}">
                      <a16:colId xmlns:a16="http://schemas.microsoft.com/office/drawing/2014/main" val="257932499"/>
                    </a:ext>
                  </a:extLst>
                </a:gridCol>
                <a:gridCol w="246888">
                  <a:extLst>
                    <a:ext uri="{9D8B030D-6E8A-4147-A177-3AD203B41FA5}">
                      <a16:colId xmlns:a16="http://schemas.microsoft.com/office/drawing/2014/main" val="104620501"/>
                    </a:ext>
                  </a:extLst>
                </a:gridCol>
                <a:gridCol w="246888">
                  <a:extLst>
                    <a:ext uri="{9D8B030D-6E8A-4147-A177-3AD203B41FA5}">
                      <a16:colId xmlns:a16="http://schemas.microsoft.com/office/drawing/2014/main" val="4182951555"/>
                    </a:ext>
                  </a:extLst>
                </a:gridCol>
                <a:gridCol w="246888">
                  <a:extLst>
                    <a:ext uri="{9D8B030D-6E8A-4147-A177-3AD203B41FA5}">
                      <a16:colId xmlns:a16="http://schemas.microsoft.com/office/drawing/2014/main" val="1446208494"/>
                    </a:ext>
                  </a:extLst>
                </a:gridCol>
                <a:gridCol w="246888">
                  <a:extLst>
                    <a:ext uri="{9D8B030D-6E8A-4147-A177-3AD203B41FA5}">
                      <a16:colId xmlns:a16="http://schemas.microsoft.com/office/drawing/2014/main" val="1710664161"/>
                    </a:ext>
                  </a:extLst>
                </a:gridCol>
                <a:gridCol w="246888">
                  <a:extLst>
                    <a:ext uri="{9D8B030D-6E8A-4147-A177-3AD203B41FA5}">
                      <a16:colId xmlns:a16="http://schemas.microsoft.com/office/drawing/2014/main" val="2059907715"/>
                    </a:ext>
                  </a:extLst>
                </a:gridCol>
                <a:gridCol w="246888">
                  <a:extLst>
                    <a:ext uri="{9D8B030D-6E8A-4147-A177-3AD203B41FA5}">
                      <a16:colId xmlns:a16="http://schemas.microsoft.com/office/drawing/2014/main" val="1145433671"/>
                    </a:ext>
                  </a:extLst>
                </a:gridCol>
                <a:gridCol w="246888">
                  <a:extLst>
                    <a:ext uri="{9D8B030D-6E8A-4147-A177-3AD203B41FA5}">
                      <a16:colId xmlns:a16="http://schemas.microsoft.com/office/drawing/2014/main" val="3377401226"/>
                    </a:ext>
                  </a:extLst>
                </a:gridCol>
                <a:gridCol w="246888">
                  <a:extLst>
                    <a:ext uri="{9D8B030D-6E8A-4147-A177-3AD203B41FA5}">
                      <a16:colId xmlns:a16="http://schemas.microsoft.com/office/drawing/2014/main" val="4084032741"/>
                    </a:ext>
                  </a:extLst>
                </a:gridCol>
                <a:gridCol w="246888">
                  <a:extLst>
                    <a:ext uri="{9D8B030D-6E8A-4147-A177-3AD203B41FA5}">
                      <a16:colId xmlns:a16="http://schemas.microsoft.com/office/drawing/2014/main" val="2866881724"/>
                    </a:ext>
                  </a:extLst>
                </a:gridCol>
                <a:gridCol w="246888">
                  <a:extLst>
                    <a:ext uri="{9D8B030D-6E8A-4147-A177-3AD203B41FA5}">
                      <a16:colId xmlns:a16="http://schemas.microsoft.com/office/drawing/2014/main" val="4185515965"/>
                    </a:ext>
                  </a:extLst>
                </a:gridCol>
                <a:gridCol w="246888">
                  <a:extLst>
                    <a:ext uri="{9D8B030D-6E8A-4147-A177-3AD203B41FA5}">
                      <a16:colId xmlns:a16="http://schemas.microsoft.com/office/drawing/2014/main" val="800505181"/>
                    </a:ext>
                  </a:extLst>
                </a:gridCol>
                <a:gridCol w="246888">
                  <a:extLst>
                    <a:ext uri="{9D8B030D-6E8A-4147-A177-3AD203B41FA5}">
                      <a16:colId xmlns:a16="http://schemas.microsoft.com/office/drawing/2014/main" val="239446124"/>
                    </a:ext>
                  </a:extLst>
                </a:gridCol>
                <a:gridCol w="246888">
                  <a:extLst>
                    <a:ext uri="{9D8B030D-6E8A-4147-A177-3AD203B41FA5}">
                      <a16:colId xmlns:a16="http://schemas.microsoft.com/office/drawing/2014/main" val="1052123979"/>
                    </a:ext>
                  </a:extLst>
                </a:gridCol>
                <a:gridCol w="246888">
                  <a:extLst>
                    <a:ext uri="{9D8B030D-6E8A-4147-A177-3AD203B41FA5}">
                      <a16:colId xmlns:a16="http://schemas.microsoft.com/office/drawing/2014/main" val="3194202336"/>
                    </a:ext>
                  </a:extLst>
                </a:gridCol>
                <a:gridCol w="246888">
                  <a:extLst>
                    <a:ext uri="{9D8B030D-6E8A-4147-A177-3AD203B41FA5}">
                      <a16:colId xmlns:a16="http://schemas.microsoft.com/office/drawing/2014/main" val="3307082699"/>
                    </a:ext>
                  </a:extLst>
                </a:gridCol>
                <a:gridCol w="246888">
                  <a:extLst>
                    <a:ext uri="{9D8B030D-6E8A-4147-A177-3AD203B41FA5}">
                      <a16:colId xmlns:a16="http://schemas.microsoft.com/office/drawing/2014/main" val="2792349954"/>
                    </a:ext>
                  </a:extLst>
                </a:gridCol>
                <a:gridCol w="246888">
                  <a:extLst>
                    <a:ext uri="{9D8B030D-6E8A-4147-A177-3AD203B41FA5}">
                      <a16:colId xmlns:a16="http://schemas.microsoft.com/office/drawing/2014/main" val="3593073729"/>
                    </a:ext>
                  </a:extLst>
                </a:gridCol>
                <a:gridCol w="246888">
                  <a:extLst>
                    <a:ext uri="{9D8B030D-6E8A-4147-A177-3AD203B41FA5}">
                      <a16:colId xmlns:a16="http://schemas.microsoft.com/office/drawing/2014/main" val="2178209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61875872"/>
                  </a:ext>
                </a:extLst>
              </a:tr>
            </a:tbl>
          </a:graphicData>
        </a:graphic>
      </p:graphicFrame>
      <p:sp>
        <p:nvSpPr>
          <p:cNvPr id="4" name="Text Placeholder 3">
            <a:extLst>
              <a:ext uri="{FF2B5EF4-FFF2-40B4-BE49-F238E27FC236}">
                <a16:creationId xmlns:a16="http://schemas.microsoft.com/office/drawing/2014/main" id="{CA74F648-0935-4048-9B94-49FEB0477063}"/>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1201203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0427F-8889-4223-BC76-D11A9F709852}"/>
              </a:ext>
            </a:extLst>
          </p:cNvPr>
          <p:cNvSpPr>
            <a:spLocks noGrp="1"/>
          </p:cNvSpPr>
          <p:nvPr>
            <p:ph type="title"/>
          </p:nvPr>
        </p:nvSpPr>
        <p:spPr/>
        <p:txBody>
          <a:bodyPr/>
          <a:lstStyle/>
          <a:p>
            <a:r>
              <a:rPr lang="en-US"/>
              <a:t>Facebook Own Posts Table | HVB - 2 of 14</a:t>
            </a:r>
          </a:p>
        </p:txBody>
      </p:sp>
      <p:graphicFrame>
        <p:nvGraphicFramePr>
          <p:cNvPr id="5" name="Table Placeholder 4">
            <a:extLst>
              <a:ext uri="{FF2B5EF4-FFF2-40B4-BE49-F238E27FC236}">
                <a16:creationId xmlns:a16="http://schemas.microsoft.com/office/drawing/2014/main" id="{43A9F5C7-0B25-429C-92FC-82FADC128CA8}"/>
              </a:ext>
            </a:extLst>
          </p:cNvPr>
          <p:cNvGraphicFramePr>
            <a:graphicFrameLocks noGrp="1"/>
          </p:cNvGraphicFramePr>
          <p:nvPr>
            <p:ph type="tbl" sz="quarter" idx="13"/>
            <p:extLst>
              <p:ext uri="{D42A27DB-BD31-4B8C-83A1-F6EECF244321}">
                <p14:modId xmlns:p14="http://schemas.microsoft.com/office/powerpoint/2010/main" val="1506684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83784292"/>
                    </a:ext>
                  </a:extLst>
                </a:gridCol>
                <a:gridCol w="246888">
                  <a:extLst>
                    <a:ext uri="{9D8B030D-6E8A-4147-A177-3AD203B41FA5}">
                      <a16:colId xmlns:a16="http://schemas.microsoft.com/office/drawing/2014/main" val="2506837267"/>
                    </a:ext>
                  </a:extLst>
                </a:gridCol>
                <a:gridCol w="246888">
                  <a:extLst>
                    <a:ext uri="{9D8B030D-6E8A-4147-A177-3AD203B41FA5}">
                      <a16:colId xmlns:a16="http://schemas.microsoft.com/office/drawing/2014/main" val="264430395"/>
                    </a:ext>
                  </a:extLst>
                </a:gridCol>
                <a:gridCol w="246888">
                  <a:extLst>
                    <a:ext uri="{9D8B030D-6E8A-4147-A177-3AD203B41FA5}">
                      <a16:colId xmlns:a16="http://schemas.microsoft.com/office/drawing/2014/main" val="3739786258"/>
                    </a:ext>
                  </a:extLst>
                </a:gridCol>
                <a:gridCol w="246888">
                  <a:extLst>
                    <a:ext uri="{9D8B030D-6E8A-4147-A177-3AD203B41FA5}">
                      <a16:colId xmlns:a16="http://schemas.microsoft.com/office/drawing/2014/main" val="2640131914"/>
                    </a:ext>
                  </a:extLst>
                </a:gridCol>
                <a:gridCol w="246888">
                  <a:extLst>
                    <a:ext uri="{9D8B030D-6E8A-4147-A177-3AD203B41FA5}">
                      <a16:colId xmlns:a16="http://schemas.microsoft.com/office/drawing/2014/main" val="469614772"/>
                    </a:ext>
                  </a:extLst>
                </a:gridCol>
                <a:gridCol w="246888">
                  <a:extLst>
                    <a:ext uri="{9D8B030D-6E8A-4147-A177-3AD203B41FA5}">
                      <a16:colId xmlns:a16="http://schemas.microsoft.com/office/drawing/2014/main" val="3030124980"/>
                    </a:ext>
                  </a:extLst>
                </a:gridCol>
                <a:gridCol w="246888">
                  <a:extLst>
                    <a:ext uri="{9D8B030D-6E8A-4147-A177-3AD203B41FA5}">
                      <a16:colId xmlns:a16="http://schemas.microsoft.com/office/drawing/2014/main" val="3859770024"/>
                    </a:ext>
                  </a:extLst>
                </a:gridCol>
                <a:gridCol w="246888">
                  <a:extLst>
                    <a:ext uri="{9D8B030D-6E8A-4147-A177-3AD203B41FA5}">
                      <a16:colId xmlns:a16="http://schemas.microsoft.com/office/drawing/2014/main" val="320116095"/>
                    </a:ext>
                  </a:extLst>
                </a:gridCol>
                <a:gridCol w="246888">
                  <a:extLst>
                    <a:ext uri="{9D8B030D-6E8A-4147-A177-3AD203B41FA5}">
                      <a16:colId xmlns:a16="http://schemas.microsoft.com/office/drawing/2014/main" val="3407318278"/>
                    </a:ext>
                  </a:extLst>
                </a:gridCol>
                <a:gridCol w="246888">
                  <a:extLst>
                    <a:ext uri="{9D8B030D-6E8A-4147-A177-3AD203B41FA5}">
                      <a16:colId xmlns:a16="http://schemas.microsoft.com/office/drawing/2014/main" val="147366974"/>
                    </a:ext>
                  </a:extLst>
                </a:gridCol>
                <a:gridCol w="246888">
                  <a:extLst>
                    <a:ext uri="{9D8B030D-6E8A-4147-A177-3AD203B41FA5}">
                      <a16:colId xmlns:a16="http://schemas.microsoft.com/office/drawing/2014/main" val="700885225"/>
                    </a:ext>
                  </a:extLst>
                </a:gridCol>
                <a:gridCol w="246888">
                  <a:extLst>
                    <a:ext uri="{9D8B030D-6E8A-4147-A177-3AD203B41FA5}">
                      <a16:colId xmlns:a16="http://schemas.microsoft.com/office/drawing/2014/main" val="1533213872"/>
                    </a:ext>
                  </a:extLst>
                </a:gridCol>
                <a:gridCol w="246888">
                  <a:extLst>
                    <a:ext uri="{9D8B030D-6E8A-4147-A177-3AD203B41FA5}">
                      <a16:colId xmlns:a16="http://schemas.microsoft.com/office/drawing/2014/main" val="2413165692"/>
                    </a:ext>
                  </a:extLst>
                </a:gridCol>
                <a:gridCol w="246888">
                  <a:extLst>
                    <a:ext uri="{9D8B030D-6E8A-4147-A177-3AD203B41FA5}">
                      <a16:colId xmlns:a16="http://schemas.microsoft.com/office/drawing/2014/main" val="743045314"/>
                    </a:ext>
                  </a:extLst>
                </a:gridCol>
                <a:gridCol w="246888">
                  <a:extLst>
                    <a:ext uri="{9D8B030D-6E8A-4147-A177-3AD203B41FA5}">
                      <a16:colId xmlns:a16="http://schemas.microsoft.com/office/drawing/2014/main" val="916496502"/>
                    </a:ext>
                  </a:extLst>
                </a:gridCol>
                <a:gridCol w="246888">
                  <a:extLst>
                    <a:ext uri="{9D8B030D-6E8A-4147-A177-3AD203B41FA5}">
                      <a16:colId xmlns:a16="http://schemas.microsoft.com/office/drawing/2014/main" val="4245526067"/>
                    </a:ext>
                  </a:extLst>
                </a:gridCol>
                <a:gridCol w="246888">
                  <a:extLst>
                    <a:ext uri="{9D8B030D-6E8A-4147-A177-3AD203B41FA5}">
                      <a16:colId xmlns:a16="http://schemas.microsoft.com/office/drawing/2014/main" val="3580858572"/>
                    </a:ext>
                  </a:extLst>
                </a:gridCol>
                <a:gridCol w="246888">
                  <a:extLst>
                    <a:ext uri="{9D8B030D-6E8A-4147-A177-3AD203B41FA5}">
                      <a16:colId xmlns:a16="http://schemas.microsoft.com/office/drawing/2014/main" val="534060415"/>
                    </a:ext>
                  </a:extLst>
                </a:gridCol>
                <a:gridCol w="246888">
                  <a:extLst>
                    <a:ext uri="{9D8B030D-6E8A-4147-A177-3AD203B41FA5}">
                      <a16:colId xmlns:a16="http://schemas.microsoft.com/office/drawing/2014/main" val="4158191475"/>
                    </a:ext>
                  </a:extLst>
                </a:gridCol>
                <a:gridCol w="246888">
                  <a:extLst>
                    <a:ext uri="{9D8B030D-6E8A-4147-A177-3AD203B41FA5}">
                      <a16:colId xmlns:a16="http://schemas.microsoft.com/office/drawing/2014/main" val="130402020"/>
                    </a:ext>
                  </a:extLst>
                </a:gridCol>
                <a:gridCol w="246888">
                  <a:extLst>
                    <a:ext uri="{9D8B030D-6E8A-4147-A177-3AD203B41FA5}">
                      <a16:colId xmlns:a16="http://schemas.microsoft.com/office/drawing/2014/main" val="590422091"/>
                    </a:ext>
                  </a:extLst>
                </a:gridCol>
                <a:gridCol w="246888">
                  <a:extLst>
                    <a:ext uri="{9D8B030D-6E8A-4147-A177-3AD203B41FA5}">
                      <a16:colId xmlns:a16="http://schemas.microsoft.com/office/drawing/2014/main" val="3172065260"/>
                    </a:ext>
                  </a:extLst>
                </a:gridCol>
                <a:gridCol w="246888">
                  <a:extLst>
                    <a:ext uri="{9D8B030D-6E8A-4147-A177-3AD203B41FA5}">
                      <a16:colId xmlns:a16="http://schemas.microsoft.com/office/drawing/2014/main" val="1322975818"/>
                    </a:ext>
                  </a:extLst>
                </a:gridCol>
                <a:gridCol w="246888">
                  <a:extLst>
                    <a:ext uri="{9D8B030D-6E8A-4147-A177-3AD203B41FA5}">
                      <a16:colId xmlns:a16="http://schemas.microsoft.com/office/drawing/2014/main" val="3678138891"/>
                    </a:ext>
                  </a:extLst>
                </a:gridCol>
                <a:gridCol w="246888">
                  <a:extLst>
                    <a:ext uri="{9D8B030D-6E8A-4147-A177-3AD203B41FA5}">
                      <a16:colId xmlns:a16="http://schemas.microsoft.com/office/drawing/2014/main" val="1856576428"/>
                    </a:ext>
                  </a:extLst>
                </a:gridCol>
                <a:gridCol w="246888">
                  <a:extLst>
                    <a:ext uri="{9D8B030D-6E8A-4147-A177-3AD203B41FA5}">
                      <a16:colId xmlns:a16="http://schemas.microsoft.com/office/drawing/2014/main" val="351698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59847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HypoVereinsbank - UniCredit Bank AG - 2018-05-28 16:01:32 </a:t>
                      </a:r>
                      <a:r>
                        <a:rPr kumimoji="0" lang="en-US" sz="1000" b="0" i="0" u="none" strike="noStrike" kern="1200" cap="none" spc="0" normalizeH="0" baseline="0" noProof="0">
                          <a:ln>
                            <a:noFill/>
                          </a:ln>
                          <a:solidFill>
                            <a:prstClr val="black"/>
                          </a:solidFill>
                          <a:effectLst/>
                          <a:uLnTx/>
                          <a:uFillTx/>
                          <a:latin typeface="+mn-lt"/>
                          <a:ea typeface="+mn-ea"/>
                          <a:cs typeface="+mn-cs"/>
                        </a:rPr>
                        <a:t> 
 Unser bestes Konto: Das HVB ExklusivKonto ist zweifacher Testsieger unter den Premium-Girokonten.
🌍 Weltweit kostenlos Geld abheben
✈ Reiseversicherungen inklusive
🚗 Sixt Goldstatus ab der ersten Fahrt 
...und vieles mehr. Erfahren Sie alle Details: https://bit.ly/2slIJpj
#HVB #ExklusivKonto #HVBExklusiv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76402705"/>
                  </a:ext>
                </a:extLst>
              </a:tr>
            </a:tbl>
          </a:graphicData>
        </a:graphic>
      </p:graphicFrame>
      <p:sp>
        <p:nvSpPr>
          <p:cNvPr id="4" name="Text Placeholder 3">
            <a:extLst>
              <a:ext uri="{FF2B5EF4-FFF2-40B4-BE49-F238E27FC236}">
                <a16:creationId xmlns:a16="http://schemas.microsoft.com/office/drawing/2014/main" id="{6E449904-3982-4134-AC2F-CF26D6703DE3}"/>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954036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B84E7-8528-4609-8365-BBC26439FCE6}"/>
              </a:ext>
            </a:extLst>
          </p:cNvPr>
          <p:cNvSpPr>
            <a:spLocks noGrp="1"/>
          </p:cNvSpPr>
          <p:nvPr>
            <p:ph type="title"/>
          </p:nvPr>
        </p:nvSpPr>
        <p:spPr/>
        <p:txBody>
          <a:bodyPr/>
          <a:lstStyle/>
          <a:p>
            <a:r>
              <a:rPr lang="en-US"/>
              <a:t>Facebook Own Posts Table | HVB - 3 of 14</a:t>
            </a:r>
          </a:p>
        </p:txBody>
      </p:sp>
      <p:graphicFrame>
        <p:nvGraphicFramePr>
          <p:cNvPr id="5" name="Table Placeholder 4">
            <a:extLst>
              <a:ext uri="{FF2B5EF4-FFF2-40B4-BE49-F238E27FC236}">
                <a16:creationId xmlns:a16="http://schemas.microsoft.com/office/drawing/2014/main" id="{AC52104F-6F68-4E82-87EC-0CFD11042F3F}"/>
              </a:ext>
            </a:extLst>
          </p:cNvPr>
          <p:cNvGraphicFramePr>
            <a:graphicFrameLocks noGrp="1"/>
          </p:cNvGraphicFramePr>
          <p:nvPr>
            <p:ph type="tbl" sz="quarter" idx="13"/>
            <p:extLst>
              <p:ext uri="{D42A27DB-BD31-4B8C-83A1-F6EECF244321}">
                <p14:modId xmlns:p14="http://schemas.microsoft.com/office/powerpoint/2010/main" val="1717082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49342593"/>
                    </a:ext>
                  </a:extLst>
                </a:gridCol>
                <a:gridCol w="246888">
                  <a:extLst>
                    <a:ext uri="{9D8B030D-6E8A-4147-A177-3AD203B41FA5}">
                      <a16:colId xmlns:a16="http://schemas.microsoft.com/office/drawing/2014/main" val="3237541865"/>
                    </a:ext>
                  </a:extLst>
                </a:gridCol>
                <a:gridCol w="246888">
                  <a:extLst>
                    <a:ext uri="{9D8B030D-6E8A-4147-A177-3AD203B41FA5}">
                      <a16:colId xmlns:a16="http://schemas.microsoft.com/office/drawing/2014/main" val="1315662218"/>
                    </a:ext>
                  </a:extLst>
                </a:gridCol>
                <a:gridCol w="246888">
                  <a:extLst>
                    <a:ext uri="{9D8B030D-6E8A-4147-A177-3AD203B41FA5}">
                      <a16:colId xmlns:a16="http://schemas.microsoft.com/office/drawing/2014/main" val="428084905"/>
                    </a:ext>
                  </a:extLst>
                </a:gridCol>
                <a:gridCol w="246888">
                  <a:extLst>
                    <a:ext uri="{9D8B030D-6E8A-4147-A177-3AD203B41FA5}">
                      <a16:colId xmlns:a16="http://schemas.microsoft.com/office/drawing/2014/main" val="3706287015"/>
                    </a:ext>
                  </a:extLst>
                </a:gridCol>
                <a:gridCol w="246888">
                  <a:extLst>
                    <a:ext uri="{9D8B030D-6E8A-4147-A177-3AD203B41FA5}">
                      <a16:colId xmlns:a16="http://schemas.microsoft.com/office/drawing/2014/main" val="884343774"/>
                    </a:ext>
                  </a:extLst>
                </a:gridCol>
                <a:gridCol w="246888">
                  <a:extLst>
                    <a:ext uri="{9D8B030D-6E8A-4147-A177-3AD203B41FA5}">
                      <a16:colId xmlns:a16="http://schemas.microsoft.com/office/drawing/2014/main" val="3168879000"/>
                    </a:ext>
                  </a:extLst>
                </a:gridCol>
                <a:gridCol w="246888">
                  <a:extLst>
                    <a:ext uri="{9D8B030D-6E8A-4147-A177-3AD203B41FA5}">
                      <a16:colId xmlns:a16="http://schemas.microsoft.com/office/drawing/2014/main" val="1314685708"/>
                    </a:ext>
                  </a:extLst>
                </a:gridCol>
                <a:gridCol w="246888">
                  <a:extLst>
                    <a:ext uri="{9D8B030D-6E8A-4147-A177-3AD203B41FA5}">
                      <a16:colId xmlns:a16="http://schemas.microsoft.com/office/drawing/2014/main" val="1921514348"/>
                    </a:ext>
                  </a:extLst>
                </a:gridCol>
                <a:gridCol w="246888">
                  <a:extLst>
                    <a:ext uri="{9D8B030D-6E8A-4147-A177-3AD203B41FA5}">
                      <a16:colId xmlns:a16="http://schemas.microsoft.com/office/drawing/2014/main" val="1969393048"/>
                    </a:ext>
                  </a:extLst>
                </a:gridCol>
                <a:gridCol w="246888">
                  <a:extLst>
                    <a:ext uri="{9D8B030D-6E8A-4147-A177-3AD203B41FA5}">
                      <a16:colId xmlns:a16="http://schemas.microsoft.com/office/drawing/2014/main" val="3734090134"/>
                    </a:ext>
                  </a:extLst>
                </a:gridCol>
                <a:gridCol w="246888">
                  <a:extLst>
                    <a:ext uri="{9D8B030D-6E8A-4147-A177-3AD203B41FA5}">
                      <a16:colId xmlns:a16="http://schemas.microsoft.com/office/drawing/2014/main" val="1665909638"/>
                    </a:ext>
                  </a:extLst>
                </a:gridCol>
                <a:gridCol w="246888">
                  <a:extLst>
                    <a:ext uri="{9D8B030D-6E8A-4147-A177-3AD203B41FA5}">
                      <a16:colId xmlns:a16="http://schemas.microsoft.com/office/drawing/2014/main" val="3689184473"/>
                    </a:ext>
                  </a:extLst>
                </a:gridCol>
                <a:gridCol w="246888">
                  <a:extLst>
                    <a:ext uri="{9D8B030D-6E8A-4147-A177-3AD203B41FA5}">
                      <a16:colId xmlns:a16="http://schemas.microsoft.com/office/drawing/2014/main" val="2103185763"/>
                    </a:ext>
                  </a:extLst>
                </a:gridCol>
                <a:gridCol w="246888">
                  <a:extLst>
                    <a:ext uri="{9D8B030D-6E8A-4147-A177-3AD203B41FA5}">
                      <a16:colId xmlns:a16="http://schemas.microsoft.com/office/drawing/2014/main" val="1726451291"/>
                    </a:ext>
                  </a:extLst>
                </a:gridCol>
                <a:gridCol w="246888">
                  <a:extLst>
                    <a:ext uri="{9D8B030D-6E8A-4147-A177-3AD203B41FA5}">
                      <a16:colId xmlns:a16="http://schemas.microsoft.com/office/drawing/2014/main" val="2215395479"/>
                    </a:ext>
                  </a:extLst>
                </a:gridCol>
                <a:gridCol w="246888">
                  <a:extLst>
                    <a:ext uri="{9D8B030D-6E8A-4147-A177-3AD203B41FA5}">
                      <a16:colId xmlns:a16="http://schemas.microsoft.com/office/drawing/2014/main" val="296780493"/>
                    </a:ext>
                  </a:extLst>
                </a:gridCol>
                <a:gridCol w="246888">
                  <a:extLst>
                    <a:ext uri="{9D8B030D-6E8A-4147-A177-3AD203B41FA5}">
                      <a16:colId xmlns:a16="http://schemas.microsoft.com/office/drawing/2014/main" val="2419870841"/>
                    </a:ext>
                  </a:extLst>
                </a:gridCol>
                <a:gridCol w="246888">
                  <a:extLst>
                    <a:ext uri="{9D8B030D-6E8A-4147-A177-3AD203B41FA5}">
                      <a16:colId xmlns:a16="http://schemas.microsoft.com/office/drawing/2014/main" val="1209815522"/>
                    </a:ext>
                  </a:extLst>
                </a:gridCol>
                <a:gridCol w="246888">
                  <a:extLst>
                    <a:ext uri="{9D8B030D-6E8A-4147-A177-3AD203B41FA5}">
                      <a16:colId xmlns:a16="http://schemas.microsoft.com/office/drawing/2014/main" val="2589330051"/>
                    </a:ext>
                  </a:extLst>
                </a:gridCol>
                <a:gridCol w="246888">
                  <a:extLst>
                    <a:ext uri="{9D8B030D-6E8A-4147-A177-3AD203B41FA5}">
                      <a16:colId xmlns:a16="http://schemas.microsoft.com/office/drawing/2014/main" val="852124374"/>
                    </a:ext>
                  </a:extLst>
                </a:gridCol>
                <a:gridCol w="246888">
                  <a:extLst>
                    <a:ext uri="{9D8B030D-6E8A-4147-A177-3AD203B41FA5}">
                      <a16:colId xmlns:a16="http://schemas.microsoft.com/office/drawing/2014/main" val="2936116898"/>
                    </a:ext>
                  </a:extLst>
                </a:gridCol>
                <a:gridCol w="246888">
                  <a:extLst>
                    <a:ext uri="{9D8B030D-6E8A-4147-A177-3AD203B41FA5}">
                      <a16:colId xmlns:a16="http://schemas.microsoft.com/office/drawing/2014/main" val="4106490989"/>
                    </a:ext>
                  </a:extLst>
                </a:gridCol>
                <a:gridCol w="246888">
                  <a:extLst>
                    <a:ext uri="{9D8B030D-6E8A-4147-A177-3AD203B41FA5}">
                      <a16:colId xmlns:a16="http://schemas.microsoft.com/office/drawing/2014/main" val="3975566441"/>
                    </a:ext>
                  </a:extLst>
                </a:gridCol>
                <a:gridCol w="246888">
                  <a:extLst>
                    <a:ext uri="{9D8B030D-6E8A-4147-A177-3AD203B41FA5}">
                      <a16:colId xmlns:a16="http://schemas.microsoft.com/office/drawing/2014/main" val="807176640"/>
                    </a:ext>
                  </a:extLst>
                </a:gridCol>
                <a:gridCol w="246888">
                  <a:extLst>
                    <a:ext uri="{9D8B030D-6E8A-4147-A177-3AD203B41FA5}">
                      <a16:colId xmlns:a16="http://schemas.microsoft.com/office/drawing/2014/main" val="3806993421"/>
                    </a:ext>
                  </a:extLst>
                </a:gridCol>
                <a:gridCol w="246888">
                  <a:extLst>
                    <a:ext uri="{9D8B030D-6E8A-4147-A177-3AD203B41FA5}">
                      <a16:colId xmlns:a16="http://schemas.microsoft.com/office/drawing/2014/main" val="4134561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7747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HypoVereinsbank - UniCredit Bank AG - 2018-05-24 15:44:43 </a:t>
                      </a:r>
                      <a:r>
                        <a:rPr kumimoji="0" lang="de-DE" sz="1000" b="0" i="0" u="none" strike="noStrike" kern="1200" cap="none" spc="0" normalizeH="0" baseline="0" noProof="0">
                          <a:ln>
                            <a:noFill/>
                          </a:ln>
                          <a:solidFill>
                            <a:prstClr val="black"/>
                          </a:solidFill>
                          <a:effectLst/>
                          <a:uLnTx/>
                          <a:uFillTx/>
                          <a:latin typeface="+mn-lt"/>
                          <a:ea typeface="+mn-ea"/>
                          <a:cs typeface="+mn-cs"/>
                        </a:rPr>
                        <a:t> 
 Faust Festival in München und die HVB ist stolzer Premium-Partner. 
Wir sind gespannt und freuen uns wieder auf einen außergewöhnlichen Event heute Abend!  #FaustFestival #Faust4All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76524579"/>
                  </a:ext>
                </a:extLst>
              </a:tr>
            </a:tbl>
          </a:graphicData>
        </a:graphic>
      </p:graphicFrame>
      <p:sp>
        <p:nvSpPr>
          <p:cNvPr id="4" name="Text Placeholder 3">
            <a:extLst>
              <a:ext uri="{FF2B5EF4-FFF2-40B4-BE49-F238E27FC236}">
                <a16:creationId xmlns:a16="http://schemas.microsoft.com/office/drawing/2014/main" id="{01EEF061-C9C2-4E39-9D6C-63B3292D94D4}"/>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854799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73359-774D-40D8-9362-07342A533D14}"/>
              </a:ext>
            </a:extLst>
          </p:cNvPr>
          <p:cNvSpPr>
            <a:spLocks noGrp="1"/>
          </p:cNvSpPr>
          <p:nvPr>
            <p:ph type="title"/>
          </p:nvPr>
        </p:nvSpPr>
        <p:spPr/>
        <p:txBody>
          <a:bodyPr/>
          <a:lstStyle/>
          <a:p>
            <a:r>
              <a:rPr lang="en-US"/>
              <a:t>Facebook Own Posts Table | HVB - 4 of 14</a:t>
            </a:r>
          </a:p>
        </p:txBody>
      </p:sp>
      <p:graphicFrame>
        <p:nvGraphicFramePr>
          <p:cNvPr id="5" name="Table Placeholder 4">
            <a:extLst>
              <a:ext uri="{FF2B5EF4-FFF2-40B4-BE49-F238E27FC236}">
                <a16:creationId xmlns:a16="http://schemas.microsoft.com/office/drawing/2014/main" id="{14A46565-7C63-4C2F-B282-B22BDC478495}"/>
              </a:ext>
            </a:extLst>
          </p:cNvPr>
          <p:cNvGraphicFramePr>
            <a:graphicFrameLocks noGrp="1"/>
          </p:cNvGraphicFramePr>
          <p:nvPr>
            <p:ph type="tbl" sz="quarter" idx="13"/>
            <p:extLst>
              <p:ext uri="{D42A27DB-BD31-4B8C-83A1-F6EECF244321}">
                <p14:modId xmlns:p14="http://schemas.microsoft.com/office/powerpoint/2010/main" val="3175699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7777723"/>
                    </a:ext>
                  </a:extLst>
                </a:gridCol>
                <a:gridCol w="246888">
                  <a:extLst>
                    <a:ext uri="{9D8B030D-6E8A-4147-A177-3AD203B41FA5}">
                      <a16:colId xmlns:a16="http://schemas.microsoft.com/office/drawing/2014/main" val="3762833367"/>
                    </a:ext>
                  </a:extLst>
                </a:gridCol>
                <a:gridCol w="246888">
                  <a:extLst>
                    <a:ext uri="{9D8B030D-6E8A-4147-A177-3AD203B41FA5}">
                      <a16:colId xmlns:a16="http://schemas.microsoft.com/office/drawing/2014/main" val="2404357037"/>
                    </a:ext>
                  </a:extLst>
                </a:gridCol>
                <a:gridCol w="246888">
                  <a:extLst>
                    <a:ext uri="{9D8B030D-6E8A-4147-A177-3AD203B41FA5}">
                      <a16:colId xmlns:a16="http://schemas.microsoft.com/office/drawing/2014/main" val="3394729361"/>
                    </a:ext>
                  </a:extLst>
                </a:gridCol>
                <a:gridCol w="246888">
                  <a:extLst>
                    <a:ext uri="{9D8B030D-6E8A-4147-A177-3AD203B41FA5}">
                      <a16:colId xmlns:a16="http://schemas.microsoft.com/office/drawing/2014/main" val="334063104"/>
                    </a:ext>
                  </a:extLst>
                </a:gridCol>
                <a:gridCol w="246888">
                  <a:extLst>
                    <a:ext uri="{9D8B030D-6E8A-4147-A177-3AD203B41FA5}">
                      <a16:colId xmlns:a16="http://schemas.microsoft.com/office/drawing/2014/main" val="3600232799"/>
                    </a:ext>
                  </a:extLst>
                </a:gridCol>
                <a:gridCol w="246888">
                  <a:extLst>
                    <a:ext uri="{9D8B030D-6E8A-4147-A177-3AD203B41FA5}">
                      <a16:colId xmlns:a16="http://schemas.microsoft.com/office/drawing/2014/main" val="2373257172"/>
                    </a:ext>
                  </a:extLst>
                </a:gridCol>
                <a:gridCol w="246888">
                  <a:extLst>
                    <a:ext uri="{9D8B030D-6E8A-4147-A177-3AD203B41FA5}">
                      <a16:colId xmlns:a16="http://schemas.microsoft.com/office/drawing/2014/main" val="2243089318"/>
                    </a:ext>
                  </a:extLst>
                </a:gridCol>
                <a:gridCol w="246888">
                  <a:extLst>
                    <a:ext uri="{9D8B030D-6E8A-4147-A177-3AD203B41FA5}">
                      <a16:colId xmlns:a16="http://schemas.microsoft.com/office/drawing/2014/main" val="1906598206"/>
                    </a:ext>
                  </a:extLst>
                </a:gridCol>
                <a:gridCol w="246888">
                  <a:extLst>
                    <a:ext uri="{9D8B030D-6E8A-4147-A177-3AD203B41FA5}">
                      <a16:colId xmlns:a16="http://schemas.microsoft.com/office/drawing/2014/main" val="445913371"/>
                    </a:ext>
                  </a:extLst>
                </a:gridCol>
                <a:gridCol w="246888">
                  <a:extLst>
                    <a:ext uri="{9D8B030D-6E8A-4147-A177-3AD203B41FA5}">
                      <a16:colId xmlns:a16="http://schemas.microsoft.com/office/drawing/2014/main" val="1448719246"/>
                    </a:ext>
                  </a:extLst>
                </a:gridCol>
                <a:gridCol w="246888">
                  <a:extLst>
                    <a:ext uri="{9D8B030D-6E8A-4147-A177-3AD203B41FA5}">
                      <a16:colId xmlns:a16="http://schemas.microsoft.com/office/drawing/2014/main" val="2029530992"/>
                    </a:ext>
                  </a:extLst>
                </a:gridCol>
                <a:gridCol w="246888">
                  <a:extLst>
                    <a:ext uri="{9D8B030D-6E8A-4147-A177-3AD203B41FA5}">
                      <a16:colId xmlns:a16="http://schemas.microsoft.com/office/drawing/2014/main" val="2551891026"/>
                    </a:ext>
                  </a:extLst>
                </a:gridCol>
                <a:gridCol w="246888">
                  <a:extLst>
                    <a:ext uri="{9D8B030D-6E8A-4147-A177-3AD203B41FA5}">
                      <a16:colId xmlns:a16="http://schemas.microsoft.com/office/drawing/2014/main" val="546534767"/>
                    </a:ext>
                  </a:extLst>
                </a:gridCol>
                <a:gridCol w="246888">
                  <a:extLst>
                    <a:ext uri="{9D8B030D-6E8A-4147-A177-3AD203B41FA5}">
                      <a16:colId xmlns:a16="http://schemas.microsoft.com/office/drawing/2014/main" val="3881068865"/>
                    </a:ext>
                  </a:extLst>
                </a:gridCol>
                <a:gridCol w="246888">
                  <a:extLst>
                    <a:ext uri="{9D8B030D-6E8A-4147-A177-3AD203B41FA5}">
                      <a16:colId xmlns:a16="http://schemas.microsoft.com/office/drawing/2014/main" val="2885367955"/>
                    </a:ext>
                  </a:extLst>
                </a:gridCol>
                <a:gridCol w="246888">
                  <a:extLst>
                    <a:ext uri="{9D8B030D-6E8A-4147-A177-3AD203B41FA5}">
                      <a16:colId xmlns:a16="http://schemas.microsoft.com/office/drawing/2014/main" val="1984824657"/>
                    </a:ext>
                  </a:extLst>
                </a:gridCol>
                <a:gridCol w="246888">
                  <a:extLst>
                    <a:ext uri="{9D8B030D-6E8A-4147-A177-3AD203B41FA5}">
                      <a16:colId xmlns:a16="http://schemas.microsoft.com/office/drawing/2014/main" val="322777027"/>
                    </a:ext>
                  </a:extLst>
                </a:gridCol>
                <a:gridCol w="246888">
                  <a:extLst>
                    <a:ext uri="{9D8B030D-6E8A-4147-A177-3AD203B41FA5}">
                      <a16:colId xmlns:a16="http://schemas.microsoft.com/office/drawing/2014/main" val="897533823"/>
                    </a:ext>
                  </a:extLst>
                </a:gridCol>
                <a:gridCol w="246888">
                  <a:extLst>
                    <a:ext uri="{9D8B030D-6E8A-4147-A177-3AD203B41FA5}">
                      <a16:colId xmlns:a16="http://schemas.microsoft.com/office/drawing/2014/main" val="3951782054"/>
                    </a:ext>
                  </a:extLst>
                </a:gridCol>
                <a:gridCol w="246888">
                  <a:extLst>
                    <a:ext uri="{9D8B030D-6E8A-4147-A177-3AD203B41FA5}">
                      <a16:colId xmlns:a16="http://schemas.microsoft.com/office/drawing/2014/main" val="3054837539"/>
                    </a:ext>
                  </a:extLst>
                </a:gridCol>
                <a:gridCol w="246888">
                  <a:extLst>
                    <a:ext uri="{9D8B030D-6E8A-4147-A177-3AD203B41FA5}">
                      <a16:colId xmlns:a16="http://schemas.microsoft.com/office/drawing/2014/main" val="1140327375"/>
                    </a:ext>
                  </a:extLst>
                </a:gridCol>
                <a:gridCol w="246888">
                  <a:extLst>
                    <a:ext uri="{9D8B030D-6E8A-4147-A177-3AD203B41FA5}">
                      <a16:colId xmlns:a16="http://schemas.microsoft.com/office/drawing/2014/main" val="675593502"/>
                    </a:ext>
                  </a:extLst>
                </a:gridCol>
                <a:gridCol w="246888">
                  <a:extLst>
                    <a:ext uri="{9D8B030D-6E8A-4147-A177-3AD203B41FA5}">
                      <a16:colId xmlns:a16="http://schemas.microsoft.com/office/drawing/2014/main" val="2236276237"/>
                    </a:ext>
                  </a:extLst>
                </a:gridCol>
                <a:gridCol w="246888">
                  <a:extLst>
                    <a:ext uri="{9D8B030D-6E8A-4147-A177-3AD203B41FA5}">
                      <a16:colId xmlns:a16="http://schemas.microsoft.com/office/drawing/2014/main" val="1339767455"/>
                    </a:ext>
                  </a:extLst>
                </a:gridCol>
                <a:gridCol w="246888">
                  <a:extLst>
                    <a:ext uri="{9D8B030D-6E8A-4147-A177-3AD203B41FA5}">
                      <a16:colId xmlns:a16="http://schemas.microsoft.com/office/drawing/2014/main" val="650430618"/>
                    </a:ext>
                  </a:extLst>
                </a:gridCol>
                <a:gridCol w="246888">
                  <a:extLst>
                    <a:ext uri="{9D8B030D-6E8A-4147-A177-3AD203B41FA5}">
                      <a16:colId xmlns:a16="http://schemas.microsoft.com/office/drawing/2014/main" val="3207092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96245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HypoVereinsbank - UniCredit Bank AG - 2018-05-24 08:00:03 </a:t>
                      </a:r>
                      <a:r>
                        <a:rPr kumimoji="0" lang="de-DE" sz="1000" b="0" i="0" u="none" strike="noStrike" kern="1200" cap="none" spc="0" normalizeH="0" baseline="0" noProof="0">
                          <a:ln>
                            <a:noFill/>
                          </a:ln>
                          <a:solidFill>
                            <a:prstClr val="black"/>
                          </a:solidFill>
                          <a:effectLst/>
                          <a:uLnTx/>
                          <a:uFillTx/>
                          <a:latin typeface="+mn-lt"/>
                          <a:ea typeface="+mn-ea"/>
                          <a:cs typeface="+mn-cs"/>
                        </a:rPr>
                        <a:t> 
 Ob Unternehmensfinanzierung oder Zahlungsverkehr: Unsere Unternehmer Bank betreut den deutschen Mittelstand und ist etablierter Player im Firmenkundengeschäft. Sie möchten Ihre Expertise ebenfalls bei uns einbringen? Informieren Sie sich hier: https://bit.ly/2jzkK1E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43113489"/>
                  </a:ext>
                </a:extLst>
              </a:tr>
            </a:tbl>
          </a:graphicData>
        </a:graphic>
      </p:graphicFrame>
      <p:sp>
        <p:nvSpPr>
          <p:cNvPr id="4" name="Text Placeholder 3">
            <a:extLst>
              <a:ext uri="{FF2B5EF4-FFF2-40B4-BE49-F238E27FC236}">
                <a16:creationId xmlns:a16="http://schemas.microsoft.com/office/drawing/2014/main" id="{F427FBC4-425F-40C3-80D5-4A85B01394CE}"/>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158759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49298-264A-4B7A-9125-606F1A364CB2}"/>
              </a:ext>
            </a:extLst>
          </p:cNvPr>
          <p:cNvSpPr>
            <a:spLocks noGrp="1"/>
          </p:cNvSpPr>
          <p:nvPr>
            <p:ph type="title"/>
          </p:nvPr>
        </p:nvSpPr>
        <p:spPr/>
        <p:txBody>
          <a:bodyPr/>
          <a:lstStyle/>
          <a:p>
            <a:r>
              <a:rPr lang="en-US"/>
              <a:t>Facebook Own Posts Table | HVB - 5 of 14</a:t>
            </a:r>
          </a:p>
        </p:txBody>
      </p:sp>
      <p:graphicFrame>
        <p:nvGraphicFramePr>
          <p:cNvPr id="5" name="Table Placeholder 4">
            <a:extLst>
              <a:ext uri="{FF2B5EF4-FFF2-40B4-BE49-F238E27FC236}">
                <a16:creationId xmlns:a16="http://schemas.microsoft.com/office/drawing/2014/main" id="{85D21155-8BC1-4406-825D-6498FEB2049F}"/>
              </a:ext>
            </a:extLst>
          </p:cNvPr>
          <p:cNvGraphicFramePr>
            <a:graphicFrameLocks noGrp="1"/>
          </p:cNvGraphicFramePr>
          <p:nvPr>
            <p:ph type="tbl" sz="quarter" idx="13"/>
            <p:extLst>
              <p:ext uri="{D42A27DB-BD31-4B8C-83A1-F6EECF244321}">
                <p14:modId xmlns:p14="http://schemas.microsoft.com/office/powerpoint/2010/main" val="2835549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64222907"/>
                    </a:ext>
                  </a:extLst>
                </a:gridCol>
                <a:gridCol w="246888">
                  <a:extLst>
                    <a:ext uri="{9D8B030D-6E8A-4147-A177-3AD203B41FA5}">
                      <a16:colId xmlns:a16="http://schemas.microsoft.com/office/drawing/2014/main" val="3567942914"/>
                    </a:ext>
                  </a:extLst>
                </a:gridCol>
                <a:gridCol w="246888">
                  <a:extLst>
                    <a:ext uri="{9D8B030D-6E8A-4147-A177-3AD203B41FA5}">
                      <a16:colId xmlns:a16="http://schemas.microsoft.com/office/drawing/2014/main" val="2319389867"/>
                    </a:ext>
                  </a:extLst>
                </a:gridCol>
                <a:gridCol w="246888">
                  <a:extLst>
                    <a:ext uri="{9D8B030D-6E8A-4147-A177-3AD203B41FA5}">
                      <a16:colId xmlns:a16="http://schemas.microsoft.com/office/drawing/2014/main" val="1516793734"/>
                    </a:ext>
                  </a:extLst>
                </a:gridCol>
                <a:gridCol w="246888">
                  <a:extLst>
                    <a:ext uri="{9D8B030D-6E8A-4147-A177-3AD203B41FA5}">
                      <a16:colId xmlns:a16="http://schemas.microsoft.com/office/drawing/2014/main" val="3055820919"/>
                    </a:ext>
                  </a:extLst>
                </a:gridCol>
                <a:gridCol w="246888">
                  <a:extLst>
                    <a:ext uri="{9D8B030D-6E8A-4147-A177-3AD203B41FA5}">
                      <a16:colId xmlns:a16="http://schemas.microsoft.com/office/drawing/2014/main" val="779211268"/>
                    </a:ext>
                  </a:extLst>
                </a:gridCol>
                <a:gridCol w="246888">
                  <a:extLst>
                    <a:ext uri="{9D8B030D-6E8A-4147-A177-3AD203B41FA5}">
                      <a16:colId xmlns:a16="http://schemas.microsoft.com/office/drawing/2014/main" val="198561789"/>
                    </a:ext>
                  </a:extLst>
                </a:gridCol>
                <a:gridCol w="246888">
                  <a:extLst>
                    <a:ext uri="{9D8B030D-6E8A-4147-A177-3AD203B41FA5}">
                      <a16:colId xmlns:a16="http://schemas.microsoft.com/office/drawing/2014/main" val="2942170874"/>
                    </a:ext>
                  </a:extLst>
                </a:gridCol>
                <a:gridCol w="246888">
                  <a:extLst>
                    <a:ext uri="{9D8B030D-6E8A-4147-A177-3AD203B41FA5}">
                      <a16:colId xmlns:a16="http://schemas.microsoft.com/office/drawing/2014/main" val="1353905506"/>
                    </a:ext>
                  </a:extLst>
                </a:gridCol>
                <a:gridCol w="246888">
                  <a:extLst>
                    <a:ext uri="{9D8B030D-6E8A-4147-A177-3AD203B41FA5}">
                      <a16:colId xmlns:a16="http://schemas.microsoft.com/office/drawing/2014/main" val="1063118727"/>
                    </a:ext>
                  </a:extLst>
                </a:gridCol>
                <a:gridCol w="246888">
                  <a:extLst>
                    <a:ext uri="{9D8B030D-6E8A-4147-A177-3AD203B41FA5}">
                      <a16:colId xmlns:a16="http://schemas.microsoft.com/office/drawing/2014/main" val="3005164879"/>
                    </a:ext>
                  </a:extLst>
                </a:gridCol>
                <a:gridCol w="246888">
                  <a:extLst>
                    <a:ext uri="{9D8B030D-6E8A-4147-A177-3AD203B41FA5}">
                      <a16:colId xmlns:a16="http://schemas.microsoft.com/office/drawing/2014/main" val="3671062816"/>
                    </a:ext>
                  </a:extLst>
                </a:gridCol>
                <a:gridCol w="246888">
                  <a:extLst>
                    <a:ext uri="{9D8B030D-6E8A-4147-A177-3AD203B41FA5}">
                      <a16:colId xmlns:a16="http://schemas.microsoft.com/office/drawing/2014/main" val="1516891689"/>
                    </a:ext>
                  </a:extLst>
                </a:gridCol>
                <a:gridCol w="246888">
                  <a:extLst>
                    <a:ext uri="{9D8B030D-6E8A-4147-A177-3AD203B41FA5}">
                      <a16:colId xmlns:a16="http://schemas.microsoft.com/office/drawing/2014/main" val="1646290118"/>
                    </a:ext>
                  </a:extLst>
                </a:gridCol>
                <a:gridCol w="246888">
                  <a:extLst>
                    <a:ext uri="{9D8B030D-6E8A-4147-A177-3AD203B41FA5}">
                      <a16:colId xmlns:a16="http://schemas.microsoft.com/office/drawing/2014/main" val="2040149697"/>
                    </a:ext>
                  </a:extLst>
                </a:gridCol>
                <a:gridCol w="246888">
                  <a:extLst>
                    <a:ext uri="{9D8B030D-6E8A-4147-A177-3AD203B41FA5}">
                      <a16:colId xmlns:a16="http://schemas.microsoft.com/office/drawing/2014/main" val="2399823212"/>
                    </a:ext>
                  </a:extLst>
                </a:gridCol>
                <a:gridCol w="246888">
                  <a:extLst>
                    <a:ext uri="{9D8B030D-6E8A-4147-A177-3AD203B41FA5}">
                      <a16:colId xmlns:a16="http://schemas.microsoft.com/office/drawing/2014/main" val="888897672"/>
                    </a:ext>
                  </a:extLst>
                </a:gridCol>
                <a:gridCol w="246888">
                  <a:extLst>
                    <a:ext uri="{9D8B030D-6E8A-4147-A177-3AD203B41FA5}">
                      <a16:colId xmlns:a16="http://schemas.microsoft.com/office/drawing/2014/main" val="4084175790"/>
                    </a:ext>
                  </a:extLst>
                </a:gridCol>
                <a:gridCol w="246888">
                  <a:extLst>
                    <a:ext uri="{9D8B030D-6E8A-4147-A177-3AD203B41FA5}">
                      <a16:colId xmlns:a16="http://schemas.microsoft.com/office/drawing/2014/main" val="376344797"/>
                    </a:ext>
                  </a:extLst>
                </a:gridCol>
                <a:gridCol w="246888">
                  <a:extLst>
                    <a:ext uri="{9D8B030D-6E8A-4147-A177-3AD203B41FA5}">
                      <a16:colId xmlns:a16="http://schemas.microsoft.com/office/drawing/2014/main" val="3144332399"/>
                    </a:ext>
                  </a:extLst>
                </a:gridCol>
                <a:gridCol w="246888">
                  <a:extLst>
                    <a:ext uri="{9D8B030D-6E8A-4147-A177-3AD203B41FA5}">
                      <a16:colId xmlns:a16="http://schemas.microsoft.com/office/drawing/2014/main" val="4109818429"/>
                    </a:ext>
                  </a:extLst>
                </a:gridCol>
                <a:gridCol w="246888">
                  <a:extLst>
                    <a:ext uri="{9D8B030D-6E8A-4147-A177-3AD203B41FA5}">
                      <a16:colId xmlns:a16="http://schemas.microsoft.com/office/drawing/2014/main" val="2287762290"/>
                    </a:ext>
                  </a:extLst>
                </a:gridCol>
                <a:gridCol w="246888">
                  <a:extLst>
                    <a:ext uri="{9D8B030D-6E8A-4147-A177-3AD203B41FA5}">
                      <a16:colId xmlns:a16="http://schemas.microsoft.com/office/drawing/2014/main" val="3820234219"/>
                    </a:ext>
                  </a:extLst>
                </a:gridCol>
                <a:gridCol w="246888">
                  <a:extLst>
                    <a:ext uri="{9D8B030D-6E8A-4147-A177-3AD203B41FA5}">
                      <a16:colId xmlns:a16="http://schemas.microsoft.com/office/drawing/2014/main" val="3310674748"/>
                    </a:ext>
                  </a:extLst>
                </a:gridCol>
                <a:gridCol w="246888">
                  <a:extLst>
                    <a:ext uri="{9D8B030D-6E8A-4147-A177-3AD203B41FA5}">
                      <a16:colId xmlns:a16="http://schemas.microsoft.com/office/drawing/2014/main" val="1074517133"/>
                    </a:ext>
                  </a:extLst>
                </a:gridCol>
                <a:gridCol w="246888">
                  <a:extLst>
                    <a:ext uri="{9D8B030D-6E8A-4147-A177-3AD203B41FA5}">
                      <a16:colId xmlns:a16="http://schemas.microsoft.com/office/drawing/2014/main" val="2849347400"/>
                    </a:ext>
                  </a:extLst>
                </a:gridCol>
                <a:gridCol w="246888">
                  <a:extLst>
                    <a:ext uri="{9D8B030D-6E8A-4147-A177-3AD203B41FA5}">
                      <a16:colId xmlns:a16="http://schemas.microsoft.com/office/drawing/2014/main" val="413882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94308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HypoVereinsbank - UniCredit Bank AG - 2018-05-23 06:00:03 </a:t>
                      </a:r>
                      <a:r>
                        <a:rPr kumimoji="0" lang="de-DE" sz="1000" b="0" i="0" u="none" strike="noStrike" kern="1200" cap="none" spc="0" normalizeH="0" baseline="0" noProof="0">
                          <a:ln>
                            <a:noFill/>
                          </a:ln>
                          <a:solidFill>
                            <a:prstClr val="black"/>
                          </a:solidFill>
                          <a:effectLst/>
                          <a:uLnTx/>
                          <a:uFillTx/>
                          <a:latin typeface="+mn-lt"/>
                          <a:ea typeface="+mn-ea"/>
                          <a:cs typeface="+mn-cs"/>
                        </a:rPr>
                        <a:t> 
 In den vergangenen 20 Jahren haben sich die Immobilienpreise in Deutschlands Top 7 Städten nahezu verdoppelt. 🏡📈😮 
#HVB #Immobilien
Mehr zum Thema: https://bit.ly/2rvyKxf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67234269"/>
                  </a:ext>
                </a:extLst>
              </a:tr>
            </a:tbl>
          </a:graphicData>
        </a:graphic>
      </p:graphicFrame>
      <p:sp>
        <p:nvSpPr>
          <p:cNvPr id="4" name="Text Placeholder 3">
            <a:extLst>
              <a:ext uri="{FF2B5EF4-FFF2-40B4-BE49-F238E27FC236}">
                <a16:creationId xmlns:a16="http://schemas.microsoft.com/office/drawing/2014/main" id="{E3D41F81-0E36-4494-BB3D-EF4010B7B359}"/>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391612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28747-943E-4FB1-BBED-066DAEFEB847}"/>
              </a:ext>
            </a:extLst>
          </p:cNvPr>
          <p:cNvSpPr>
            <a:spLocks noGrp="1"/>
          </p:cNvSpPr>
          <p:nvPr>
            <p:ph type="title"/>
          </p:nvPr>
        </p:nvSpPr>
        <p:spPr/>
        <p:txBody>
          <a:bodyPr/>
          <a:lstStyle/>
          <a:p>
            <a:r>
              <a:rPr lang="en-US"/>
              <a:t>Facebook Own Posts Table | HVB - 6 of 14</a:t>
            </a:r>
          </a:p>
        </p:txBody>
      </p:sp>
      <p:graphicFrame>
        <p:nvGraphicFramePr>
          <p:cNvPr id="5" name="Table Placeholder 4">
            <a:extLst>
              <a:ext uri="{FF2B5EF4-FFF2-40B4-BE49-F238E27FC236}">
                <a16:creationId xmlns:a16="http://schemas.microsoft.com/office/drawing/2014/main" id="{80466086-EDD8-4E89-8F52-F5DCD18EBC57}"/>
              </a:ext>
            </a:extLst>
          </p:cNvPr>
          <p:cNvGraphicFramePr>
            <a:graphicFrameLocks noGrp="1"/>
          </p:cNvGraphicFramePr>
          <p:nvPr>
            <p:ph type="tbl" sz="quarter" idx="13"/>
            <p:extLst>
              <p:ext uri="{D42A27DB-BD31-4B8C-83A1-F6EECF244321}">
                <p14:modId xmlns:p14="http://schemas.microsoft.com/office/powerpoint/2010/main" val="3387771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92502422"/>
                    </a:ext>
                  </a:extLst>
                </a:gridCol>
                <a:gridCol w="246888">
                  <a:extLst>
                    <a:ext uri="{9D8B030D-6E8A-4147-A177-3AD203B41FA5}">
                      <a16:colId xmlns:a16="http://schemas.microsoft.com/office/drawing/2014/main" val="2063947118"/>
                    </a:ext>
                  </a:extLst>
                </a:gridCol>
                <a:gridCol w="246888">
                  <a:extLst>
                    <a:ext uri="{9D8B030D-6E8A-4147-A177-3AD203B41FA5}">
                      <a16:colId xmlns:a16="http://schemas.microsoft.com/office/drawing/2014/main" val="2494230341"/>
                    </a:ext>
                  </a:extLst>
                </a:gridCol>
                <a:gridCol w="246888">
                  <a:extLst>
                    <a:ext uri="{9D8B030D-6E8A-4147-A177-3AD203B41FA5}">
                      <a16:colId xmlns:a16="http://schemas.microsoft.com/office/drawing/2014/main" val="4229827535"/>
                    </a:ext>
                  </a:extLst>
                </a:gridCol>
                <a:gridCol w="246888">
                  <a:extLst>
                    <a:ext uri="{9D8B030D-6E8A-4147-A177-3AD203B41FA5}">
                      <a16:colId xmlns:a16="http://schemas.microsoft.com/office/drawing/2014/main" val="1212688309"/>
                    </a:ext>
                  </a:extLst>
                </a:gridCol>
                <a:gridCol w="246888">
                  <a:extLst>
                    <a:ext uri="{9D8B030D-6E8A-4147-A177-3AD203B41FA5}">
                      <a16:colId xmlns:a16="http://schemas.microsoft.com/office/drawing/2014/main" val="1699316357"/>
                    </a:ext>
                  </a:extLst>
                </a:gridCol>
                <a:gridCol w="246888">
                  <a:extLst>
                    <a:ext uri="{9D8B030D-6E8A-4147-A177-3AD203B41FA5}">
                      <a16:colId xmlns:a16="http://schemas.microsoft.com/office/drawing/2014/main" val="4057696203"/>
                    </a:ext>
                  </a:extLst>
                </a:gridCol>
                <a:gridCol w="246888">
                  <a:extLst>
                    <a:ext uri="{9D8B030D-6E8A-4147-A177-3AD203B41FA5}">
                      <a16:colId xmlns:a16="http://schemas.microsoft.com/office/drawing/2014/main" val="59357935"/>
                    </a:ext>
                  </a:extLst>
                </a:gridCol>
                <a:gridCol w="246888">
                  <a:extLst>
                    <a:ext uri="{9D8B030D-6E8A-4147-A177-3AD203B41FA5}">
                      <a16:colId xmlns:a16="http://schemas.microsoft.com/office/drawing/2014/main" val="2286994568"/>
                    </a:ext>
                  </a:extLst>
                </a:gridCol>
                <a:gridCol w="246888">
                  <a:extLst>
                    <a:ext uri="{9D8B030D-6E8A-4147-A177-3AD203B41FA5}">
                      <a16:colId xmlns:a16="http://schemas.microsoft.com/office/drawing/2014/main" val="1378976468"/>
                    </a:ext>
                  </a:extLst>
                </a:gridCol>
                <a:gridCol w="246888">
                  <a:extLst>
                    <a:ext uri="{9D8B030D-6E8A-4147-A177-3AD203B41FA5}">
                      <a16:colId xmlns:a16="http://schemas.microsoft.com/office/drawing/2014/main" val="1437776393"/>
                    </a:ext>
                  </a:extLst>
                </a:gridCol>
                <a:gridCol w="246888">
                  <a:extLst>
                    <a:ext uri="{9D8B030D-6E8A-4147-A177-3AD203B41FA5}">
                      <a16:colId xmlns:a16="http://schemas.microsoft.com/office/drawing/2014/main" val="1502814576"/>
                    </a:ext>
                  </a:extLst>
                </a:gridCol>
                <a:gridCol w="246888">
                  <a:extLst>
                    <a:ext uri="{9D8B030D-6E8A-4147-A177-3AD203B41FA5}">
                      <a16:colId xmlns:a16="http://schemas.microsoft.com/office/drawing/2014/main" val="89501595"/>
                    </a:ext>
                  </a:extLst>
                </a:gridCol>
                <a:gridCol w="246888">
                  <a:extLst>
                    <a:ext uri="{9D8B030D-6E8A-4147-A177-3AD203B41FA5}">
                      <a16:colId xmlns:a16="http://schemas.microsoft.com/office/drawing/2014/main" val="1479824513"/>
                    </a:ext>
                  </a:extLst>
                </a:gridCol>
                <a:gridCol w="246888">
                  <a:extLst>
                    <a:ext uri="{9D8B030D-6E8A-4147-A177-3AD203B41FA5}">
                      <a16:colId xmlns:a16="http://schemas.microsoft.com/office/drawing/2014/main" val="2580826786"/>
                    </a:ext>
                  </a:extLst>
                </a:gridCol>
                <a:gridCol w="246888">
                  <a:extLst>
                    <a:ext uri="{9D8B030D-6E8A-4147-A177-3AD203B41FA5}">
                      <a16:colId xmlns:a16="http://schemas.microsoft.com/office/drawing/2014/main" val="1372671902"/>
                    </a:ext>
                  </a:extLst>
                </a:gridCol>
                <a:gridCol w="246888">
                  <a:extLst>
                    <a:ext uri="{9D8B030D-6E8A-4147-A177-3AD203B41FA5}">
                      <a16:colId xmlns:a16="http://schemas.microsoft.com/office/drawing/2014/main" val="3864514007"/>
                    </a:ext>
                  </a:extLst>
                </a:gridCol>
                <a:gridCol w="246888">
                  <a:extLst>
                    <a:ext uri="{9D8B030D-6E8A-4147-A177-3AD203B41FA5}">
                      <a16:colId xmlns:a16="http://schemas.microsoft.com/office/drawing/2014/main" val="2747193138"/>
                    </a:ext>
                  </a:extLst>
                </a:gridCol>
                <a:gridCol w="246888">
                  <a:extLst>
                    <a:ext uri="{9D8B030D-6E8A-4147-A177-3AD203B41FA5}">
                      <a16:colId xmlns:a16="http://schemas.microsoft.com/office/drawing/2014/main" val="182979453"/>
                    </a:ext>
                  </a:extLst>
                </a:gridCol>
                <a:gridCol w="246888">
                  <a:extLst>
                    <a:ext uri="{9D8B030D-6E8A-4147-A177-3AD203B41FA5}">
                      <a16:colId xmlns:a16="http://schemas.microsoft.com/office/drawing/2014/main" val="3619441071"/>
                    </a:ext>
                  </a:extLst>
                </a:gridCol>
                <a:gridCol w="246888">
                  <a:extLst>
                    <a:ext uri="{9D8B030D-6E8A-4147-A177-3AD203B41FA5}">
                      <a16:colId xmlns:a16="http://schemas.microsoft.com/office/drawing/2014/main" val="1711203901"/>
                    </a:ext>
                  </a:extLst>
                </a:gridCol>
                <a:gridCol w="246888">
                  <a:extLst>
                    <a:ext uri="{9D8B030D-6E8A-4147-A177-3AD203B41FA5}">
                      <a16:colId xmlns:a16="http://schemas.microsoft.com/office/drawing/2014/main" val="1627864190"/>
                    </a:ext>
                  </a:extLst>
                </a:gridCol>
                <a:gridCol w="246888">
                  <a:extLst>
                    <a:ext uri="{9D8B030D-6E8A-4147-A177-3AD203B41FA5}">
                      <a16:colId xmlns:a16="http://schemas.microsoft.com/office/drawing/2014/main" val="2718177536"/>
                    </a:ext>
                  </a:extLst>
                </a:gridCol>
                <a:gridCol w="246888">
                  <a:extLst>
                    <a:ext uri="{9D8B030D-6E8A-4147-A177-3AD203B41FA5}">
                      <a16:colId xmlns:a16="http://schemas.microsoft.com/office/drawing/2014/main" val="649527281"/>
                    </a:ext>
                  </a:extLst>
                </a:gridCol>
                <a:gridCol w="246888">
                  <a:extLst>
                    <a:ext uri="{9D8B030D-6E8A-4147-A177-3AD203B41FA5}">
                      <a16:colId xmlns:a16="http://schemas.microsoft.com/office/drawing/2014/main" val="2957402262"/>
                    </a:ext>
                  </a:extLst>
                </a:gridCol>
                <a:gridCol w="246888">
                  <a:extLst>
                    <a:ext uri="{9D8B030D-6E8A-4147-A177-3AD203B41FA5}">
                      <a16:colId xmlns:a16="http://schemas.microsoft.com/office/drawing/2014/main" val="27348076"/>
                    </a:ext>
                  </a:extLst>
                </a:gridCol>
                <a:gridCol w="246888">
                  <a:extLst>
                    <a:ext uri="{9D8B030D-6E8A-4147-A177-3AD203B41FA5}">
                      <a16:colId xmlns:a16="http://schemas.microsoft.com/office/drawing/2014/main" val="975437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89491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HypoVereinsbank - UniCredit Bank AG - 2018-05-22 16:00:10 </a:t>
                      </a:r>
                      <a:r>
                        <a:rPr kumimoji="0" lang="en-US" sz="1000" b="0" i="0" u="none" strike="noStrike" kern="1200" cap="none" spc="0" normalizeH="0" baseline="0" noProof="0">
                          <a:ln>
                            <a:noFill/>
                          </a:ln>
                          <a:solidFill>
                            <a:prstClr val="black"/>
                          </a:solidFill>
                          <a:effectLst/>
                          <a:uLnTx/>
                          <a:uFillTx/>
                          <a:latin typeface="+mn-lt"/>
                          <a:ea typeface="+mn-ea"/>
                          <a:cs typeface="+mn-cs"/>
                        </a:rPr>
                        <a:t> 
 Mit dem HVB ExklusivKonto erhalten Sie ab sofort die Sixt Goldcard 💳 - alle Vorteile ab der ersten Fahrt! 🚘
Unser bestes Girokonto - alle Infos finden Sie hier: https://bit.ly/2vLpiee
#HVB #ExklusivKonto #HVBExklusiv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99858532"/>
                  </a:ext>
                </a:extLst>
              </a:tr>
            </a:tbl>
          </a:graphicData>
        </a:graphic>
      </p:graphicFrame>
      <p:sp>
        <p:nvSpPr>
          <p:cNvPr id="4" name="Text Placeholder 3">
            <a:extLst>
              <a:ext uri="{FF2B5EF4-FFF2-40B4-BE49-F238E27FC236}">
                <a16:creationId xmlns:a16="http://schemas.microsoft.com/office/drawing/2014/main" id="{6B6A3FF7-28AA-448F-802D-B0810400F680}"/>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4123455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31D9E-B1A7-4711-AB13-B74EE0F9246C}"/>
              </a:ext>
            </a:extLst>
          </p:cNvPr>
          <p:cNvSpPr>
            <a:spLocks noGrp="1"/>
          </p:cNvSpPr>
          <p:nvPr>
            <p:ph type="title"/>
          </p:nvPr>
        </p:nvSpPr>
        <p:spPr/>
        <p:txBody>
          <a:bodyPr/>
          <a:lstStyle/>
          <a:p>
            <a:r>
              <a:rPr lang="en-US"/>
              <a:t>Facebook Own Posts Table | HVB - 7 of 14</a:t>
            </a:r>
          </a:p>
        </p:txBody>
      </p:sp>
      <p:graphicFrame>
        <p:nvGraphicFramePr>
          <p:cNvPr id="5" name="Table Placeholder 4">
            <a:extLst>
              <a:ext uri="{FF2B5EF4-FFF2-40B4-BE49-F238E27FC236}">
                <a16:creationId xmlns:a16="http://schemas.microsoft.com/office/drawing/2014/main" id="{9B21BF5D-01F9-4F1C-A921-EC9730C2A1C5}"/>
              </a:ext>
            </a:extLst>
          </p:cNvPr>
          <p:cNvGraphicFramePr>
            <a:graphicFrameLocks noGrp="1"/>
          </p:cNvGraphicFramePr>
          <p:nvPr>
            <p:ph type="tbl" sz="quarter" idx="13"/>
            <p:extLst>
              <p:ext uri="{D42A27DB-BD31-4B8C-83A1-F6EECF244321}">
                <p14:modId xmlns:p14="http://schemas.microsoft.com/office/powerpoint/2010/main" val="1376365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98994918"/>
                    </a:ext>
                  </a:extLst>
                </a:gridCol>
                <a:gridCol w="246888">
                  <a:extLst>
                    <a:ext uri="{9D8B030D-6E8A-4147-A177-3AD203B41FA5}">
                      <a16:colId xmlns:a16="http://schemas.microsoft.com/office/drawing/2014/main" val="2657702917"/>
                    </a:ext>
                  </a:extLst>
                </a:gridCol>
                <a:gridCol w="246888">
                  <a:extLst>
                    <a:ext uri="{9D8B030D-6E8A-4147-A177-3AD203B41FA5}">
                      <a16:colId xmlns:a16="http://schemas.microsoft.com/office/drawing/2014/main" val="1734334373"/>
                    </a:ext>
                  </a:extLst>
                </a:gridCol>
                <a:gridCol w="246888">
                  <a:extLst>
                    <a:ext uri="{9D8B030D-6E8A-4147-A177-3AD203B41FA5}">
                      <a16:colId xmlns:a16="http://schemas.microsoft.com/office/drawing/2014/main" val="1646123041"/>
                    </a:ext>
                  </a:extLst>
                </a:gridCol>
                <a:gridCol w="246888">
                  <a:extLst>
                    <a:ext uri="{9D8B030D-6E8A-4147-A177-3AD203B41FA5}">
                      <a16:colId xmlns:a16="http://schemas.microsoft.com/office/drawing/2014/main" val="3751030739"/>
                    </a:ext>
                  </a:extLst>
                </a:gridCol>
                <a:gridCol w="246888">
                  <a:extLst>
                    <a:ext uri="{9D8B030D-6E8A-4147-A177-3AD203B41FA5}">
                      <a16:colId xmlns:a16="http://schemas.microsoft.com/office/drawing/2014/main" val="2828495753"/>
                    </a:ext>
                  </a:extLst>
                </a:gridCol>
                <a:gridCol w="246888">
                  <a:extLst>
                    <a:ext uri="{9D8B030D-6E8A-4147-A177-3AD203B41FA5}">
                      <a16:colId xmlns:a16="http://schemas.microsoft.com/office/drawing/2014/main" val="624881147"/>
                    </a:ext>
                  </a:extLst>
                </a:gridCol>
                <a:gridCol w="246888">
                  <a:extLst>
                    <a:ext uri="{9D8B030D-6E8A-4147-A177-3AD203B41FA5}">
                      <a16:colId xmlns:a16="http://schemas.microsoft.com/office/drawing/2014/main" val="827702977"/>
                    </a:ext>
                  </a:extLst>
                </a:gridCol>
                <a:gridCol w="246888">
                  <a:extLst>
                    <a:ext uri="{9D8B030D-6E8A-4147-A177-3AD203B41FA5}">
                      <a16:colId xmlns:a16="http://schemas.microsoft.com/office/drawing/2014/main" val="3890777860"/>
                    </a:ext>
                  </a:extLst>
                </a:gridCol>
                <a:gridCol w="246888">
                  <a:extLst>
                    <a:ext uri="{9D8B030D-6E8A-4147-A177-3AD203B41FA5}">
                      <a16:colId xmlns:a16="http://schemas.microsoft.com/office/drawing/2014/main" val="523484803"/>
                    </a:ext>
                  </a:extLst>
                </a:gridCol>
                <a:gridCol w="246888">
                  <a:extLst>
                    <a:ext uri="{9D8B030D-6E8A-4147-A177-3AD203B41FA5}">
                      <a16:colId xmlns:a16="http://schemas.microsoft.com/office/drawing/2014/main" val="3458991369"/>
                    </a:ext>
                  </a:extLst>
                </a:gridCol>
                <a:gridCol w="246888">
                  <a:extLst>
                    <a:ext uri="{9D8B030D-6E8A-4147-A177-3AD203B41FA5}">
                      <a16:colId xmlns:a16="http://schemas.microsoft.com/office/drawing/2014/main" val="3065610016"/>
                    </a:ext>
                  </a:extLst>
                </a:gridCol>
                <a:gridCol w="246888">
                  <a:extLst>
                    <a:ext uri="{9D8B030D-6E8A-4147-A177-3AD203B41FA5}">
                      <a16:colId xmlns:a16="http://schemas.microsoft.com/office/drawing/2014/main" val="1211275176"/>
                    </a:ext>
                  </a:extLst>
                </a:gridCol>
                <a:gridCol w="246888">
                  <a:extLst>
                    <a:ext uri="{9D8B030D-6E8A-4147-A177-3AD203B41FA5}">
                      <a16:colId xmlns:a16="http://schemas.microsoft.com/office/drawing/2014/main" val="1289313542"/>
                    </a:ext>
                  </a:extLst>
                </a:gridCol>
                <a:gridCol w="246888">
                  <a:extLst>
                    <a:ext uri="{9D8B030D-6E8A-4147-A177-3AD203B41FA5}">
                      <a16:colId xmlns:a16="http://schemas.microsoft.com/office/drawing/2014/main" val="1150480299"/>
                    </a:ext>
                  </a:extLst>
                </a:gridCol>
                <a:gridCol w="246888">
                  <a:extLst>
                    <a:ext uri="{9D8B030D-6E8A-4147-A177-3AD203B41FA5}">
                      <a16:colId xmlns:a16="http://schemas.microsoft.com/office/drawing/2014/main" val="3388436393"/>
                    </a:ext>
                  </a:extLst>
                </a:gridCol>
                <a:gridCol w="246888">
                  <a:extLst>
                    <a:ext uri="{9D8B030D-6E8A-4147-A177-3AD203B41FA5}">
                      <a16:colId xmlns:a16="http://schemas.microsoft.com/office/drawing/2014/main" val="1833766356"/>
                    </a:ext>
                  </a:extLst>
                </a:gridCol>
                <a:gridCol w="246888">
                  <a:extLst>
                    <a:ext uri="{9D8B030D-6E8A-4147-A177-3AD203B41FA5}">
                      <a16:colId xmlns:a16="http://schemas.microsoft.com/office/drawing/2014/main" val="1188524337"/>
                    </a:ext>
                  </a:extLst>
                </a:gridCol>
                <a:gridCol w="246888">
                  <a:extLst>
                    <a:ext uri="{9D8B030D-6E8A-4147-A177-3AD203B41FA5}">
                      <a16:colId xmlns:a16="http://schemas.microsoft.com/office/drawing/2014/main" val="2932055462"/>
                    </a:ext>
                  </a:extLst>
                </a:gridCol>
                <a:gridCol w="246888">
                  <a:extLst>
                    <a:ext uri="{9D8B030D-6E8A-4147-A177-3AD203B41FA5}">
                      <a16:colId xmlns:a16="http://schemas.microsoft.com/office/drawing/2014/main" val="3340014325"/>
                    </a:ext>
                  </a:extLst>
                </a:gridCol>
                <a:gridCol w="246888">
                  <a:extLst>
                    <a:ext uri="{9D8B030D-6E8A-4147-A177-3AD203B41FA5}">
                      <a16:colId xmlns:a16="http://schemas.microsoft.com/office/drawing/2014/main" val="1834987037"/>
                    </a:ext>
                  </a:extLst>
                </a:gridCol>
                <a:gridCol w="246888">
                  <a:extLst>
                    <a:ext uri="{9D8B030D-6E8A-4147-A177-3AD203B41FA5}">
                      <a16:colId xmlns:a16="http://schemas.microsoft.com/office/drawing/2014/main" val="2771502480"/>
                    </a:ext>
                  </a:extLst>
                </a:gridCol>
                <a:gridCol w="246888">
                  <a:extLst>
                    <a:ext uri="{9D8B030D-6E8A-4147-A177-3AD203B41FA5}">
                      <a16:colId xmlns:a16="http://schemas.microsoft.com/office/drawing/2014/main" val="4150471234"/>
                    </a:ext>
                  </a:extLst>
                </a:gridCol>
                <a:gridCol w="246888">
                  <a:extLst>
                    <a:ext uri="{9D8B030D-6E8A-4147-A177-3AD203B41FA5}">
                      <a16:colId xmlns:a16="http://schemas.microsoft.com/office/drawing/2014/main" val="1146977826"/>
                    </a:ext>
                  </a:extLst>
                </a:gridCol>
                <a:gridCol w="246888">
                  <a:extLst>
                    <a:ext uri="{9D8B030D-6E8A-4147-A177-3AD203B41FA5}">
                      <a16:colId xmlns:a16="http://schemas.microsoft.com/office/drawing/2014/main" val="1170328921"/>
                    </a:ext>
                  </a:extLst>
                </a:gridCol>
                <a:gridCol w="246888">
                  <a:extLst>
                    <a:ext uri="{9D8B030D-6E8A-4147-A177-3AD203B41FA5}">
                      <a16:colId xmlns:a16="http://schemas.microsoft.com/office/drawing/2014/main" val="1936158020"/>
                    </a:ext>
                  </a:extLst>
                </a:gridCol>
                <a:gridCol w="246888">
                  <a:extLst>
                    <a:ext uri="{9D8B030D-6E8A-4147-A177-3AD203B41FA5}">
                      <a16:colId xmlns:a16="http://schemas.microsoft.com/office/drawing/2014/main" val="1904147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31464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HypoVereinsbank - UniCredit Bank AG - 2018-05-17 16:01:36 </a:t>
                      </a:r>
                      <a:r>
                        <a:rPr kumimoji="0" lang="de-DE" sz="1000" b="0" i="0" u="none" strike="noStrike" kern="1200" cap="none" spc="0" normalizeH="0" baseline="0" noProof="0">
                          <a:ln>
                            <a:noFill/>
                          </a:ln>
                          <a:solidFill>
                            <a:prstClr val="black"/>
                          </a:solidFill>
                          <a:effectLst/>
                          <a:uLnTx/>
                          <a:uFillTx/>
                          <a:latin typeface="+mn-lt"/>
                          <a:ea typeface="+mn-ea"/>
                          <a:cs typeface="+mn-cs"/>
                        </a:rPr>
                        <a:t> 
 Mit dem Mastercard Priceless Bonusprogramm können Sie mit jeder Mastercard Zahlung weltweit Punkte sammeln. Es warten tolle Prämien und Sofortgewinne auf Sie!
Übrigens: Die HVB Mastercard Gold 💳 ist Testsieger mit Note "sehr gut" für Kundenservice und Konditionen. Erfahren Sie mehr: https://bit.ly/2JcYOoG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71749687"/>
                  </a:ext>
                </a:extLst>
              </a:tr>
            </a:tbl>
          </a:graphicData>
        </a:graphic>
      </p:graphicFrame>
      <p:sp>
        <p:nvSpPr>
          <p:cNvPr id="4" name="Text Placeholder 3">
            <a:extLst>
              <a:ext uri="{FF2B5EF4-FFF2-40B4-BE49-F238E27FC236}">
                <a16:creationId xmlns:a16="http://schemas.microsoft.com/office/drawing/2014/main" id="{D4EC7697-1240-4585-B242-E6620508CE33}"/>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714911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05659-EE73-4C6D-BB7C-ECEB104E7A7A}"/>
              </a:ext>
            </a:extLst>
          </p:cNvPr>
          <p:cNvSpPr>
            <a:spLocks noGrp="1"/>
          </p:cNvSpPr>
          <p:nvPr>
            <p:ph type="title"/>
          </p:nvPr>
        </p:nvSpPr>
        <p:spPr/>
        <p:txBody>
          <a:bodyPr/>
          <a:lstStyle/>
          <a:p>
            <a:r>
              <a:rPr lang="en-US"/>
              <a:t>Facebook Own Posts Table | HVB - 8 of 14</a:t>
            </a:r>
          </a:p>
        </p:txBody>
      </p:sp>
      <p:graphicFrame>
        <p:nvGraphicFramePr>
          <p:cNvPr id="5" name="Table Placeholder 4">
            <a:extLst>
              <a:ext uri="{FF2B5EF4-FFF2-40B4-BE49-F238E27FC236}">
                <a16:creationId xmlns:a16="http://schemas.microsoft.com/office/drawing/2014/main" id="{36080981-89D0-41B4-B2DB-9E6466F2945B}"/>
              </a:ext>
            </a:extLst>
          </p:cNvPr>
          <p:cNvGraphicFramePr>
            <a:graphicFrameLocks noGrp="1"/>
          </p:cNvGraphicFramePr>
          <p:nvPr>
            <p:ph type="tbl" sz="quarter" idx="13"/>
            <p:extLst>
              <p:ext uri="{D42A27DB-BD31-4B8C-83A1-F6EECF244321}">
                <p14:modId xmlns:p14="http://schemas.microsoft.com/office/powerpoint/2010/main" val="2352938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24015485"/>
                    </a:ext>
                  </a:extLst>
                </a:gridCol>
                <a:gridCol w="246888">
                  <a:extLst>
                    <a:ext uri="{9D8B030D-6E8A-4147-A177-3AD203B41FA5}">
                      <a16:colId xmlns:a16="http://schemas.microsoft.com/office/drawing/2014/main" val="3276934898"/>
                    </a:ext>
                  </a:extLst>
                </a:gridCol>
                <a:gridCol w="246888">
                  <a:extLst>
                    <a:ext uri="{9D8B030D-6E8A-4147-A177-3AD203B41FA5}">
                      <a16:colId xmlns:a16="http://schemas.microsoft.com/office/drawing/2014/main" val="2096170407"/>
                    </a:ext>
                  </a:extLst>
                </a:gridCol>
                <a:gridCol w="246888">
                  <a:extLst>
                    <a:ext uri="{9D8B030D-6E8A-4147-A177-3AD203B41FA5}">
                      <a16:colId xmlns:a16="http://schemas.microsoft.com/office/drawing/2014/main" val="1610013783"/>
                    </a:ext>
                  </a:extLst>
                </a:gridCol>
                <a:gridCol w="246888">
                  <a:extLst>
                    <a:ext uri="{9D8B030D-6E8A-4147-A177-3AD203B41FA5}">
                      <a16:colId xmlns:a16="http://schemas.microsoft.com/office/drawing/2014/main" val="224297335"/>
                    </a:ext>
                  </a:extLst>
                </a:gridCol>
                <a:gridCol w="246888">
                  <a:extLst>
                    <a:ext uri="{9D8B030D-6E8A-4147-A177-3AD203B41FA5}">
                      <a16:colId xmlns:a16="http://schemas.microsoft.com/office/drawing/2014/main" val="1545790659"/>
                    </a:ext>
                  </a:extLst>
                </a:gridCol>
                <a:gridCol w="246888">
                  <a:extLst>
                    <a:ext uri="{9D8B030D-6E8A-4147-A177-3AD203B41FA5}">
                      <a16:colId xmlns:a16="http://schemas.microsoft.com/office/drawing/2014/main" val="1526350359"/>
                    </a:ext>
                  </a:extLst>
                </a:gridCol>
                <a:gridCol w="246888">
                  <a:extLst>
                    <a:ext uri="{9D8B030D-6E8A-4147-A177-3AD203B41FA5}">
                      <a16:colId xmlns:a16="http://schemas.microsoft.com/office/drawing/2014/main" val="4131435936"/>
                    </a:ext>
                  </a:extLst>
                </a:gridCol>
                <a:gridCol w="246888">
                  <a:extLst>
                    <a:ext uri="{9D8B030D-6E8A-4147-A177-3AD203B41FA5}">
                      <a16:colId xmlns:a16="http://schemas.microsoft.com/office/drawing/2014/main" val="364397954"/>
                    </a:ext>
                  </a:extLst>
                </a:gridCol>
                <a:gridCol w="246888">
                  <a:extLst>
                    <a:ext uri="{9D8B030D-6E8A-4147-A177-3AD203B41FA5}">
                      <a16:colId xmlns:a16="http://schemas.microsoft.com/office/drawing/2014/main" val="1778224248"/>
                    </a:ext>
                  </a:extLst>
                </a:gridCol>
                <a:gridCol w="246888">
                  <a:extLst>
                    <a:ext uri="{9D8B030D-6E8A-4147-A177-3AD203B41FA5}">
                      <a16:colId xmlns:a16="http://schemas.microsoft.com/office/drawing/2014/main" val="1171364617"/>
                    </a:ext>
                  </a:extLst>
                </a:gridCol>
                <a:gridCol w="246888">
                  <a:extLst>
                    <a:ext uri="{9D8B030D-6E8A-4147-A177-3AD203B41FA5}">
                      <a16:colId xmlns:a16="http://schemas.microsoft.com/office/drawing/2014/main" val="2660249836"/>
                    </a:ext>
                  </a:extLst>
                </a:gridCol>
                <a:gridCol w="246888">
                  <a:extLst>
                    <a:ext uri="{9D8B030D-6E8A-4147-A177-3AD203B41FA5}">
                      <a16:colId xmlns:a16="http://schemas.microsoft.com/office/drawing/2014/main" val="2266833340"/>
                    </a:ext>
                  </a:extLst>
                </a:gridCol>
                <a:gridCol w="246888">
                  <a:extLst>
                    <a:ext uri="{9D8B030D-6E8A-4147-A177-3AD203B41FA5}">
                      <a16:colId xmlns:a16="http://schemas.microsoft.com/office/drawing/2014/main" val="2377852215"/>
                    </a:ext>
                  </a:extLst>
                </a:gridCol>
                <a:gridCol w="246888">
                  <a:extLst>
                    <a:ext uri="{9D8B030D-6E8A-4147-A177-3AD203B41FA5}">
                      <a16:colId xmlns:a16="http://schemas.microsoft.com/office/drawing/2014/main" val="850963001"/>
                    </a:ext>
                  </a:extLst>
                </a:gridCol>
                <a:gridCol w="246888">
                  <a:extLst>
                    <a:ext uri="{9D8B030D-6E8A-4147-A177-3AD203B41FA5}">
                      <a16:colId xmlns:a16="http://schemas.microsoft.com/office/drawing/2014/main" val="1729454286"/>
                    </a:ext>
                  </a:extLst>
                </a:gridCol>
                <a:gridCol w="246888">
                  <a:extLst>
                    <a:ext uri="{9D8B030D-6E8A-4147-A177-3AD203B41FA5}">
                      <a16:colId xmlns:a16="http://schemas.microsoft.com/office/drawing/2014/main" val="1548741597"/>
                    </a:ext>
                  </a:extLst>
                </a:gridCol>
                <a:gridCol w="246888">
                  <a:extLst>
                    <a:ext uri="{9D8B030D-6E8A-4147-A177-3AD203B41FA5}">
                      <a16:colId xmlns:a16="http://schemas.microsoft.com/office/drawing/2014/main" val="1715072720"/>
                    </a:ext>
                  </a:extLst>
                </a:gridCol>
                <a:gridCol w="246888">
                  <a:extLst>
                    <a:ext uri="{9D8B030D-6E8A-4147-A177-3AD203B41FA5}">
                      <a16:colId xmlns:a16="http://schemas.microsoft.com/office/drawing/2014/main" val="106689202"/>
                    </a:ext>
                  </a:extLst>
                </a:gridCol>
                <a:gridCol w="246888">
                  <a:extLst>
                    <a:ext uri="{9D8B030D-6E8A-4147-A177-3AD203B41FA5}">
                      <a16:colId xmlns:a16="http://schemas.microsoft.com/office/drawing/2014/main" val="1836087628"/>
                    </a:ext>
                  </a:extLst>
                </a:gridCol>
                <a:gridCol w="246888">
                  <a:extLst>
                    <a:ext uri="{9D8B030D-6E8A-4147-A177-3AD203B41FA5}">
                      <a16:colId xmlns:a16="http://schemas.microsoft.com/office/drawing/2014/main" val="3542309246"/>
                    </a:ext>
                  </a:extLst>
                </a:gridCol>
                <a:gridCol w="246888">
                  <a:extLst>
                    <a:ext uri="{9D8B030D-6E8A-4147-A177-3AD203B41FA5}">
                      <a16:colId xmlns:a16="http://schemas.microsoft.com/office/drawing/2014/main" val="450253903"/>
                    </a:ext>
                  </a:extLst>
                </a:gridCol>
                <a:gridCol w="246888">
                  <a:extLst>
                    <a:ext uri="{9D8B030D-6E8A-4147-A177-3AD203B41FA5}">
                      <a16:colId xmlns:a16="http://schemas.microsoft.com/office/drawing/2014/main" val="654194027"/>
                    </a:ext>
                  </a:extLst>
                </a:gridCol>
                <a:gridCol w="246888">
                  <a:extLst>
                    <a:ext uri="{9D8B030D-6E8A-4147-A177-3AD203B41FA5}">
                      <a16:colId xmlns:a16="http://schemas.microsoft.com/office/drawing/2014/main" val="2404354693"/>
                    </a:ext>
                  </a:extLst>
                </a:gridCol>
                <a:gridCol w="246888">
                  <a:extLst>
                    <a:ext uri="{9D8B030D-6E8A-4147-A177-3AD203B41FA5}">
                      <a16:colId xmlns:a16="http://schemas.microsoft.com/office/drawing/2014/main" val="1185768179"/>
                    </a:ext>
                  </a:extLst>
                </a:gridCol>
                <a:gridCol w="246888">
                  <a:extLst>
                    <a:ext uri="{9D8B030D-6E8A-4147-A177-3AD203B41FA5}">
                      <a16:colId xmlns:a16="http://schemas.microsoft.com/office/drawing/2014/main" val="622679980"/>
                    </a:ext>
                  </a:extLst>
                </a:gridCol>
                <a:gridCol w="246888">
                  <a:extLst>
                    <a:ext uri="{9D8B030D-6E8A-4147-A177-3AD203B41FA5}">
                      <a16:colId xmlns:a16="http://schemas.microsoft.com/office/drawing/2014/main" val="349174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49065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HypoVereinsbank - UniCredit Bank AG - 2018-05-16 16:02:15 </a:t>
                      </a:r>
                      <a:r>
                        <a:rPr kumimoji="0" lang="de-DE" sz="1000" b="0" i="0" u="none" strike="noStrike" kern="1200" cap="none" spc="0" normalizeH="0" baseline="0" noProof="0">
                          <a:ln>
                            <a:noFill/>
                          </a:ln>
                          <a:solidFill>
                            <a:prstClr val="black"/>
                          </a:solidFill>
                          <a:effectLst/>
                          <a:uLnTx/>
                          <a:uFillTx/>
                          <a:latin typeface="+mn-lt"/>
                          <a:ea typeface="+mn-ea"/>
                          <a:cs typeface="+mn-cs"/>
                        </a:rPr>
                        <a:t> 
 Die Fassade als Bioreaktor, das Haus als Energielieferant: 
Was nach Science Fiction klingt, wurde von Architekten, Entwicklern oder Ingenieuren mitunter schon in die Tat umgesetzt. 
Lesen Sie jetzt mehr darüber, wie unsere Städte in 20 oder 30 Jahren aussehen werden:
https://dossiers.hypovereinsbank.de/immobilien/stadt-der-zukunft.html 
#HVB #Immobilien #StadtderZukunft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42977301"/>
                  </a:ext>
                </a:extLst>
              </a:tr>
            </a:tbl>
          </a:graphicData>
        </a:graphic>
      </p:graphicFrame>
      <p:sp>
        <p:nvSpPr>
          <p:cNvPr id="4" name="Text Placeholder 3">
            <a:extLst>
              <a:ext uri="{FF2B5EF4-FFF2-40B4-BE49-F238E27FC236}">
                <a16:creationId xmlns:a16="http://schemas.microsoft.com/office/drawing/2014/main" id="{4FDFE9B4-5C42-4A88-B848-841B1A14B080}"/>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498054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D366B-5990-436C-9FA3-6F94DAC19847}"/>
              </a:ext>
            </a:extLst>
          </p:cNvPr>
          <p:cNvSpPr>
            <a:spLocks noGrp="1"/>
          </p:cNvSpPr>
          <p:nvPr>
            <p:ph type="title"/>
          </p:nvPr>
        </p:nvSpPr>
        <p:spPr/>
        <p:txBody>
          <a:bodyPr/>
          <a:lstStyle/>
          <a:p>
            <a:r>
              <a:rPr lang="en-US"/>
              <a:t>Facebook Own Posts Table | HVB - 9 of 14</a:t>
            </a:r>
          </a:p>
        </p:txBody>
      </p:sp>
      <p:graphicFrame>
        <p:nvGraphicFramePr>
          <p:cNvPr id="5" name="Table Placeholder 4">
            <a:extLst>
              <a:ext uri="{FF2B5EF4-FFF2-40B4-BE49-F238E27FC236}">
                <a16:creationId xmlns:a16="http://schemas.microsoft.com/office/drawing/2014/main" id="{439A18AD-10AC-47E7-BEFC-A145378EC725}"/>
              </a:ext>
            </a:extLst>
          </p:cNvPr>
          <p:cNvGraphicFramePr>
            <a:graphicFrameLocks noGrp="1"/>
          </p:cNvGraphicFramePr>
          <p:nvPr>
            <p:ph type="tbl" sz="quarter" idx="13"/>
            <p:extLst>
              <p:ext uri="{D42A27DB-BD31-4B8C-83A1-F6EECF244321}">
                <p14:modId xmlns:p14="http://schemas.microsoft.com/office/powerpoint/2010/main" val="1993857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483974"/>
                    </a:ext>
                  </a:extLst>
                </a:gridCol>
                <a:gridCol w="246888">
                  <a:extLst>
                    <a:ext uri="{9D8B030D-6E8A-4147-A177-3AD203B41FA5}">
                      <a16:colId xmlns:a16="http://schemas.microsoft.com/office/drawing/2014/main" val="412298887"/>
                    </a:ext>
                  </a:extLst>
                </a:gridCol>
                <a:gridCol w="246888">
                  <a:extLst>
                    <a:ext uri="{9D8B030D-6E8A-4147-A177-3AD203B41FA5}">
                      <a16:colId xmlns:a16="http://schemas.microsoft.com/office/drawing/2014/main" val="255815852"/>
                    </a:ext>
                  </a:extLst>
                </a:gridCol>
                <a:gridCol w="246888">
                  <a:extLst>
                    <a:ext uri="{9D8B030D-6E8A-4147-A177-3AD203B41FA5}">
                      <a16:colId xmlns:a16="http://schemas.microsoft.com/office/drawing/2014/main" val="453417261"/>
                    </a:ext>
                  </a:extLst>
                </a:gridCol>
                <a:gridCol w="246888">
                  <a:extLst>
                    <a:ext uri="{9D8B030D-6E8A-4147-A177-3AD203B41FA5}">
                      <a16:colId xmlns:a16="http://schemas.microsoft.com/office/drawing/2014/main" val="1063686523"/>
                    </a:ext>
                  </a:extLst>
                </a:gridCol>
                <a:gridCol w="246888">
                  <a:extLst>
                    <a:ext uri="{9D8B030D-6E8A-4147-A177-3AD203B41FA5}">
                      <a16:colId xmlns:a16="http://schemas.microsoft.com/office/drawing/2014/main" val="1804327762"/>
                    </a:ext>
                  </a:extLst>
                </a:gridCol>
                <a:gridCol w="246888">
                  <a:extLst>
                    <a:ext uri="{9D8B030D-6E8A-4147-A177-3AD203B41FA5}">
                      <a16:colId xmlns:a16="http://schemas.microsoft.com/office/drawing/2014/main" val="1418568821"/>
                    </a:ext>
                  </a:extLst>
                </a:gridCol>
                <a:gridCol w="246888">
                  <a:extLst>
                    <a:ext uri="{9D8B030D-6E8A-4147-A177-3AD203B41FA5}">
                      <a16:colId xmlns:a16="http://schemas.microsoft.com/office/drawing/2014/main" val="1755450973"/>
                    </a:ext>
                  </a:extLst>
                </a:gridCol>
                <a:gridCol w="246888">
                  <a:extLst>
                    <a:ext uri="{9D8B030D-6E8A-4147-A177-3AD203B41FA5}">
                      <a16:colId xmlns:a16="http://schemas.microsoft.com/office/drawing/2014/main" val="3464384212"/>
                    </a:ext>
                  </a:extLst>
                </a:gridCol>
                <a:gridCol w="246888">
                  <a:extLst>
                    <a:ext uri="{9D8B030D-6E8A-4147-A177-3AD203B41FA5}">
                      <a16:colId xmlns:a16="http://schemas.microsoft.com/office/drawing/2014/main" val="3652993963"/>
                    </a:ext>
                  </a:extLst>
                </a:gridCol>
                <a:gridCol w="246888">
                  <a:extLst>
                    <a:ext uri="{9D8B030D-6E8A-4147-A177-3AD203B41FA5}">
                      <a16:colId xmlns:a16="http://schemas.microsoft.com/office/drawing/2014/main" val="3449774675"/>
                    </a:ext>
                  </a:extLst>
                </a:gridCol>
                <a:gridCol w="246888">
                  <a:extLst>
                    <a:ext uri="{9D8B030D-6E8A-4147-A177-3AD203B41FA5}">
                      <a16:colId xmlns:a16="http://schemas.microsoft.com/office/drawing/2014/main" val="2046987810"/>
                    </a:ext>
                  </a:extLst>
                </a:gridCol>
                <a:gridCol w="246888">
                  <a:extLst>
                    <a:ext uri="{9D8B030D-6E8A-4147-A177-3AD203B41FA5}">
                      <a16:colId xmlns:a16="http://schemas.microsoft.com/office/drawing/2014/main" val="2397383034"/>
                    </a:ext>
                  </a:extLst>
                </a:gridCol>
                <a:gridCol w="246888">
                  <a:extLst>
                    <a:ext uri="{9D8B030D-6E8A-4147-A177-3AD203B41FA5}">
                      <a16:colId xmlns:a16="http://schemas.microsoft.com/office/drawing/2014/main" val="4252961619"/>
                    </a:ext>
                  </a:extLst>
                </a:gridCol>
                <a:gridCol w="246888">
                  <a:extLst>
                    <a:ext uri="{9D8B030D-6E8A-4147-A177-3AD203B41FA5}">
                      <a16:colId xmlns:a16="http://schemas.microsoft.com/office/drawing/2014/main" val="1700638434"/>
                    </a:ext>
                  </a:extLst>
                </a:gridCol>
                <a:gridCol w="246888">
                  <a:extLst>
                    <a:ext uri="{9D8B030D-6E8A-4147-A177-3AD203B41FA5}">
                      <a16:colId xmlns:a16="http://schemas.microsoft.com/office/drawing/2014/main" val="4064387692"/>
                    </a:ext>
                  </a:extLst>
                </a:gridCol>
                <a:gridCol w="246888">
                  <a:extLst>
                    <a:ext uri="{9D8B030D-6E8A-4147-A177-3AD203B41FA5}">
                      <a16:colId xmlns:a16="http://schemas.microsoft.com/office/drawing/2014/main" val="1659604226"/>
                    </a:ext>
                  </a:extLst>
                </a:gridCol>
                <a:gridCol w="246888">
                  <a:extLst>
                    <a:ext uri="{9D8B030D-6E8A-4147-A177-3AD203B41FA5}">
                      <a16:colId xmlns:a16="http://schemas.microsoft.com/office/drawing/2014/main" val="1929368228"/>
                    </a:ext>
                  </a:extLst>
                </a:gridCol>
                <a:gridCol w="246888">
                  <a:extLst>
                    <a:ext uri="{9D8B030D-6E8A-4147-A177-3AD203B41FA5}">
                      <a16:colId xmlns:a16="http://schemas.microsoft.com/office/drawing/2014/main" val="3363579476"/>
                    </a:ext>
                  </a:extLst>
                </a:gridCol>
                <a:gridCol w="246888">
                  <a:extLst>
                    <a:ext uri="{9D8B030D-6E8A-4147-A177-3AD203B41FA5}">
                      <a16:colId xmlns:a16="http://schemas.microsoft.com/office/drawing/2014/main" val="1889928466"/>
                    </a:ext>
                  </a:extLst>
                </a:gridCol>
                <a:gridCol w="246888">
                  <a:extLst>
                    <a:ext uri="{9D8B030D-6E8A-4147-A177-3AD203B41FA5}">
                      <a16:colId xmlns:a16="http://schemas.microsoft.com/office/drawing/2014/main" val="2178763718"/>
                    </a:ext>
                  </a:extLst>
                </a:gridCol>
                <a:gridCol w="246888">
                  <a:extLst>
                    <a:ext uri="{9D8B030D-6E8A-4147-A177-3AD203B41FA5}">
                      <a16:colId xmlns:a16="http://schemas.microsoft.com/office/drawing/2014/main" val="2672273384"/>
                    </a:ext>
                  </a:extLst>
                </a:gridCol>
                <a:gridCol w="246888">
                  <a:extLst>
                    <a:ext uri="{9D8B030D-6E8A-4147-A177-3AD203B41FA5}">
                      <a16:colId xmlns:a16="http://schemas.microsoft.com/office/drawing/2014/main" val="3689047897"/>
                    </a:ext>
                  </a:extLst>
                </a:gridCol>
                <a:gridCol w="246888">
                  <a:extLst>
                    <a:ext uri="{9D8B030D-6E8A-4147-A177-3AD203B41FA5}">
                      <a16:colId xmlns:a16="http://schemas.microsoft.com/office/drawing/2014/main" val="2302250316"/>
                    </a:ext>
                  </a:extLst>
                </a:gridCol>
                <a:gridCol w="246888">
                  <a:extLst>
                    <a:ext uri="{9D8B030D-6E8A-4147-A177-3AD203B41FA5}">
                      <a16:colId xmlns:a16="http://schemas.microsoft.com/office/drawing/2014/main" val="2923584815"/>
                    </a:ext>
                  </a:extLst>
                </a:gridCol>
                <a:gridCol w="246888">
                  <a:extLst>
                    <a:ext uri="{9D8B030D-6E8A-4147-A177-3AD203B41FA5}">
                      <a16:colId xmlns:a16="http://schemas.microsoft.com/office/drawing/2014/main" val="733362500"/>
                    </a:ext>
                  </a:extLst>
                </a:gridCol>
                <a:gridCol w="246888">
                  <a:extLst>
                    <a:ext uri="{9D8B030D-6E8A-4147-A177-3AD203B41FA5}">
                      <a16:colId xmlns:a16="http://schemas.microsoft.com/office/drawing/2014/main" val="1964536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92667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HypoVereinsbank - UniCredit Bank AG - 2018-05-15 07:00:12 </a:t>
                      </a:r>
                      <a:r>
                        <a:rPr kumimoji="0" lang="en-US" sz="1000" b="0" i="0" u="none" strike="noStrike" kern="1200" cap="none" spc="0" normalizeH="0" baseline="0" noProof="0">
                          <a:ln>
                            <a:noFill/>
                          </a:ln>
                          <a:solidFill>
                            <a:prstClr val="black"/>
                          </a:solidFill>
                          <a:effectLst/>
                          <a:uLnTx/>
                          <a:uFillTx/>
                          <a:latin typeface="+mn-lt"/>
                          <a:ea typeface="+mn-ea"/>
                          <a:cs typeface="+mn-cs"/>
                        </a:rPr>
                        <a:t> 
 Als stolzer Partner der Kunsthalle München nimmt die
HVB Sie mit auf eine Reise durch Goethes Drama!
Mit dem HVB ExklusivKonto 💳 haben Sie jederzeit freien
Eintritt die aktuelle Ausstellung „DU BIST FAUST". 😈👊❤
Erfahren Sie mehr dazu: https://bit.ly/2IRzO5k
#HVB #ExklusivKonto #HVBExklusiv #FaustFestival2018 #Faust4All #DubistFaust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37846238"/>
                  </a:ext>
                </a:extLst>
              </a:tr>
            </a:tbl>
          </a:graphicData>
        </a:graphic>
      </p:graphicFrame>
      <p:sp>
        <p:nvSpPr>
          <p:cNvPr id="4" name="Text Placeholder 3">
            <a:extLst>
              <a:ext uri="{FF2B5EF4-FFF2-40B4-BE49-F238E27FC236}">
                <a16:creationId xmlns:a16="http://schemas.microsoft.com/office/drawing/2014/main" id="{E6113CE7-DAA7-42CB-8B24-580AF1521133}"/>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285987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39991-9753-4C9A-9CC6-3827E9F97330}"/>
              </a:ext>
            </a:extLst>
          </p:cNvPr>
          <p:cNvSpPr>
            <a:spLocks noGrp="1"/>
          </p:cNvSpPr>
          <p:nvPr>
            <p:ph type="title"/>
          </p:nvPr>
        </p:nvSpPr>
        <p:spPr/>
        <p:txBody>
          <a:bodyPr/>
          <a:lstStyle/>
          <a:p>
            <a:r>
              <a:rPr lang="en-US"/>
              <a:t>Facebook Own Posts Table | HVB - 10 of 14</a:t>
            </a:r>
          </a:p>
        </p:txBody>
      </p:sp>
      <p:graphicFrame>
        <p:nvGraphicFramePr>
          <p:cNvPr id="5" name="Table Placeholder 4">
            <a:extLst>
              <a:ext uri="{FF2B5EF4-FFF2-40B4-BE49-F238E27FC236}">
                <a16:creationId xmlns:a16="http://schemas.microsoft.com/office/drawing/2014/main" id="{5D9D2B15-6B7B-4045-81C5-EDC9C73FDD7F}"/>
              </a:ext>
            </a:extLst>
          </p:cNvPr>
          <p:cNvGraphicFramePr>
            <a:graphicFrameLocks noGrp="1"/>
          </p:cNvGraphicFramePr>
          <p:nvPr>
            <p:ph type="tbl" sz="quarter" idx="13"/>
            <p:extLst>
              <p:ext uri="{D42A27DB-BD31-4B8C-83A1-F6EECF244321}">
                <p14:modId xmlns:p14="http://schemas.microsoft.com/office/powerpoint/2010/main" val="4147984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68425675"/>
                    </a:ext>
                  </a:extLst>
                </a:gridCol>
                <a:gridCol w="246888">
                  <a:extLst>
                    <a:ext uri="{9D8B030D-6E8A-4147-A177-3AD203B41FA5}">
                      <a16:colId xmlns:a16="http://schemas.microsoft.com/office/drawing/2014/main" val="1648788008"/>
                    </a:ext>
                  </a:extLst>
                </a:gridCol>
                <a:gridCol w="246888">
                  <a:extLst>
                    <a:ext uri="{9D8B030D-6E8A-4147-A177-3AD203B41FA5}">
                      <a16:colId xmlns:a16="http://schemas.microsoft.com/office/drawing/2014/main" val="415055594"/>
                    </a:ext>
                  </a:extLst>
                </a:gridCol>
                <a:gridCol w="246888">
                  <a:extLst>
                    <a:ext uri="{9D8B030D-6E8A-4147-A177-3AD203B41FA5}">
                      <a16:colId xmlns:a16="http://schemas.microsoft.com/office/drawing/2014/main" val="1753077469"/>
                    </a:ext>
                  </a:extLst>
                </a:gridCol>
                <a:gridCol w="246888">
                  <a:extLst>
                    <a:ext uri="{9D8B030D-6E8A-4147-A177-3AD203B41FA5}">
                      <a16:colId xmlns:a16="http://schemas.microsoft.com/office/drawing/2014/main" val="3341689038"/>
                    </a:ext>
                  </a:extLst>
                </a:gridCol>
                <a:gridCol w="246888">
                  <a:extLst>
                    <a:ext uri="{9D8B030D-6E8A-4147-A177-3AD203B41FA5}">
                      <a16:colId xmlns:a16="http://schemas.microsoft.com/office/drawing/2014/main" val="2346825808"/>
                    </a:ext>
                  </a:extLst>
                </a:gridCol>
                <a:gridCol w="246888">
                  <a:extLst>
                    <a:ext uri="{9D8B030D-6E8A-4147-A177-3AD203B41FA5}">
                      <a16:colId xmlns:a16="http://schemas.microsoft.com/office/drawing/2014/main" val="3181400586"/>
                    </a:ext>
                  </a:extLst>
                </a:gridCol>
                <a:gridCol w="246888">
                  <a:extLst>
                    <a:ext uri="{9D8B030D-6E8A-4147-A177-3AD203B41FA5}">
                      <a16:colId xmlns:a16="http://schemas.microsoft.com/office/drawing/2014/main" val="4238929729"/>
                    </a:ext>
                  </a:extLst>
                </a:gridCol>
                <a:gridCol w="246888">
                  <a:extLst>
                    <a:ext uri="{9D8B030D-6E8A-4147-A177-3AD203B41FA5}">
                      <a16:colId xmlns:a16="http://schemas.microsoft.com/office/drawing/2014/main" val="459348487"/>
                    </a:ext>
                  </a:extLst>
                </a:gridCol>
                <a:gridCol w="246888">
                  <a:extLst>
                    <a:ext uri="{9D8B030D-6E8A-4147-A177-3AD203B41FA5}">
                      <a16:colId xmlns:a16="http://schemas.microsoft.com/office/drawing/2014/main" val="28850552"/>
                    </a:ext>
                  </a:extLst>
                </a:gridCol>
                <a:gridCol w="246888">
                  <a:extLst>
                    <a:ext uri="{9D8B030D-6E8A-4147-A177-3AD203B41FA5}">
                      <a16:colId xmlns:a16="http://schemas.microsoft.com/office/drawing/2014/main" val="1940649927"/>
                    </a:ext>
                  </a:extLst>
                </a:gridCol>
                <a:gridCol w="246888">
                  <a:extLst>
                    <a:ext uri="{9D8B030D-6E8A-4147-A177-3AD203B41FA5}">
                      <a16:colId xmlns:a16="http://schemas.microsoft.com/office/drawing/2014/main" val="3493863951"/>
                    </a:ext>
                  </a:extLst>
                </a:gridCol>
                <a:gridCol w="246888">
                  <a:extLst>
                    <a:ext uri="{9D8B030D-6E8A-4147-A177-3AD203B41FA5}">
                      <a16:colId xmlns:a16="http://schemas.microsoft.com/office/drawing/2014/main" val="356687462"/>
                    </a:ext>
                  </a:extLst>
                </a:gridCol>
                <a:gridCol w="246888">
                  <a:extLst>
                    <a:ext uri="{9D8B030D-6E8A-4147-A177-3AD203B41FA5}">
                      <a16:colId xmlns:a16="http://schemas.microsoft.com/office/drawing/2014/main" val="743514530"/>
                    </a:ext>
                  </a:extLst>
                </a:gridCol>
                <a:gridCol w="246888">
                  <a:extLst>
                    <a:ext uri="{9D8B030D-6E8A-4147-A177-3AD203B41FA5}">
                      <a16:colId xmlns:a16="http://schemas.microsoft.com/office/drawing/2014/main" val="3691520583"/>
                    </a:ext>
                  </a:extLst>
                </a:gridCol>
                <a:gridCol w="246888">
                  <a:extLst>
                    <a:ext uri="{9D8B030D-6E8A-4147-A177-3AD203B41FA5}">
                      <a16:colId xmlns:a16="http://schemas.microsoft.com/office/drawing/2014/main" val="2411981757"/>
                    </a:ext>
                  </a:extLst>
                </a:gridCol>
                <a:gridCol w="246888">
                  <a:extLst>
                    <a:ext uri="{9D8B030D-6E8A-4147-A177-3AD203B41FA5}">
                      <a16:colId xmlns:a16="http://schemas.microsoft.com/office/drawing/2014/main" val="1691896419"/>
                    </a:ext>
                  </a:extLst>
                </a:gridCol>
                <a:gridCol w="246888">
                  <a:extLst>
                    <a:ext uri="{9D8B030D-6E8A-4147-A177-3AD203B41FA5}">
                      <a16:colId xmlns:a16="http://schemas.microsoft.com/office/drawing/2014/main" val="3415183865"/>
                    </a:ext>
                  </a:extLst>
                </a:gridCol>
                <a:gridCol w="246888">
                  <a:extLst>
                    <a:ext uri="{9D8B030D-6E8A-4147-A177-3AD203B41FA5}">
                      <a16:colId xmlns:a16="http://schemas.microsoft.com/office/drawing/2014/main" val="3777657440"/>
                    </a:ext>
                  </a:extLst>
                </a:gridCol>
                <a:gridCol w="246888">
                  <a:extLst>
                    <a:ext uri="{9D8B030D-6E8A-4147-A177-3AD203B41FA5}">
                      <a16:colId xmlns:a16="http://schemas.microsoft.com/office/drawing/2014/main" val="2400663431"/>
                    </a:ext>
                  </a:extLst>
                </a:gridCol>
                <a:gridCol w="246888">
                  <a:extLst>
                    <a:ext uri="{9D8B030D-6E8A-4147-A177-3AD203B41FA5}">
                      <a16:colId xmlns:a16="http://schemas.microsoft.com/office/drawing/2014/main" val="740409225"/>
                    </a:ext>
                  </a:extLst>
                </a:gridCol>
                <a:gridCol w="246888">
                  <a:extLst>
                    <a:ext uri="{9D8B030D-6E8A-4147-A177-3AD203B41FA5}">
                      <a16:colId xmlns:a16="http://schemas.microsoft.com/office/drawing/2014/main" val="103390809"/>
                    </a:ext>
                  </a:extLst>
                </a:gridCol>
                <a:gridCol w="246888">
                  <a:extLst>
                    <a:ext uri="{9D8B030D-6E8A-4147-A177-3AD203B41FA5}">
                      <a16:colId xmlns:a16="http://schemas.microsoft.com/office/drawing/2014/main" val="1155506822"/>
                    </a:ext>
                  </a:extLst>
                </a:gridCol>
                <a:gridCol w="246888">
                  <a:extLst>
                    <a:ext uri="{9D8B030D-6E8A-4147-A177-3AD203B41FA5}">
                      <a16:colId xmlns:a16="http://schemas.microsoft.com/office/drawing/2014/main" val="4227276885"/>
                    </a:ext>
                  </a:extLst>
                </a:gridCol>
                <a:gridCol w="246888">
                  <a:extLst>
                    <a:ext uri="{9D8B030D-6E8A-4147-A177-3AD203B41FA5}">
                      <a16:colId xmlns:a16="http://schemas.microsoft.com/office/drawing/2014/main" val="3684489523"/>
                    </a:ext>
                  </a:extLst>
                </a:gridCol>
                <a:gridCol w="246888">
                  <a:extLst>
                    <a:ext uri="{9D8B030D-6E8A-4147-A177-3AD203B41FA5}">
                      <a16:colId xmlns:a16="http://schemas.microsoft.com/office/drawing/2014/main" val="1149621554"/>
                    </a:ext>
                  </a:extLst>
                </a:gridCol>
                <a:gridCol w="246888">
                  <a:extLst>
                    <a:ext uri="{9D8B030D-6E8A-4147-A177-3AD203B41FA5}">
                      <a16:colId xmlns:a16="http://schemas.microsoft.com/office/drawing/2014/main" val="3978445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73934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HypoVereinsbank - UniCredit Bank AG - 2018-05-13 07:01:07 </a:t>
                      </a:r>
                      <a:r>
                        <a:rPr kumimoji="0" lang="de-DE" sz="1000" b="0" i="0" u="none" strike="noStrike" kern="1200" cap="none" spc="0" normalizeH="0" baseline="0" noProof="0">
                          <a:ln>
                            <a:noFill/>
                          </a:ln>
                          <a:solidFill>
                            <a:prstClr val="black"/>
                          </a:solidFill>
                          <a:effectLst/>
                          <a:uLnTx/>
                          <a:uFillTx/>
                          <a:latin typeface="+mn-lt"/>
                          <a:ea typeface="+mn-ea"/>
                          <a:cs typeface="+mn-cs"/>
                        </a:rPr>
                        <a:t> 
 Blumen zählen immer noch zu den beliebtesten Geschenken am Muttertag! 💐 Was schenken Sie heute?
Wir wünschen allen Müttern einen frohen Muttertag und eine wunderbare Zeit mit Familie und Freunden!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15861611"/>
                  </a:ext>
                </a:extLst>
              </a:tr>
            </a:tbl>
          </a:graphicData>
        </a:graphic>
      </p:graphicFrame>
      <p:sp>
        <p:nvSpPr>
          <p:cNvPr id="4" name="Text Placeholder 3">
            <a:extLst>
              <a:ext uri="{FF2B5EF4-FFF2-40B4-BE49-F238E27FC236}">
                <a16:creationId xmlns:a16="http://schemas.microsoft.com/office/drawing/2014/main" id="{0CA98900-9BC7-4FF0-B0AA-1EFF075886BC}"/>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047556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624D2-2110-4610-860E-389798DC6AFC}"/>
              </a:ext>
            </a:extLst>
          </p:cNvPr>
          <p:cNvSpPr>
            <a:spLocks noGrp="1"/>
          </p:cNvSpPr>
          <p:nvPr>
            <p:ph type="title"/>
          </p:nvPr>
        </p:nvSpPr>
        <p:spPr/>
        <p:txBody>
          <a:bodyPr/>
          <a:lstStyle/>
          <a:p>
            <a:r>
              <a:rPr lang="en-US"/>
              <a:t>Facebook Own Posts Table | HVB - 11 of 14</a:t>
            </a:r>
          </a:p>
        </p:txBody>
      </p:sp>
      <p:graphicFrame>
        <p:nvGraphicFramePr>
          <p:cNvPr id="5" name="Table Placeholder 4">
            <a:extLst>
              <a:ext uri="{FF2B5EF4-FFF2-40B4-BE49-F238E27FC236}">
                <a16:creationId xmlns:a16="http://schemas.microsoft.com/office/drawing/2014/main" id="{8B1F10FE-4E2C-477E-B4F5-666DE2DF1AE8}"/>
              </a:ext>
            </a:extLst>
          </p:cNvPr>
          <p:cNvGraphicFramePr>
            <a:graphicFrameLocks noGrp="1"/>
          </p:cNvGraphicFramePr>
          <p:nvPr>
            <p:ph type="tbl" sz="quarter" idx="13"/>
            <p:extLst>
              <p:ext uri="{D42A27DB-BD31-4B8C-83A1-F6EECF244321}">
                <p14:modId xmlns:p14="http://schemas.microsoft.com/office/powerpoint/2010/main" val="117635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46438121"/>
                    </a:ext>
                  </a:extLst>
                </a:gridCol>
                <a:gridCol w="246888">
                  <a:extLst>
                    <a:ext uri="{9D8B030D-6E8A-4147-A177-3AD203B41FA5}">
                      <a16:colId xmlns:a16="http://schemas.microsoft.com/office/drawing/2014/main" val="2106892275"/>
                    </a:ext>
                  </a:extLst>
                </a:gridCol>
                <a:gridCol w="246888">
                  <a:extLst>
                    <a:ext uri="{9D8B030D-6E8A-4147-A177-3AD203B41FA5}">
                      <a16:colId xmlns:a16="http://schemas.microsoft.com/office/drawing/2014/main" val="3867435405"/>
                    </a:ext>
                  </a:extLst>
                </a:gridCol>
                <a:gridCol w="246888">
                  <a:extLst>
                    <a:ext uri="{9D8B030D-6E8A-4147-A177-3AD203B41FA5}">
                      <a16:colId xmlns:a16="http://schemas.microsoft.com/office/drawing/2014/main" val="3825960765"/>
                    </a:ext>
                  </a:extLst>
                </a:gridCol>
                <a:gridCol w="246888">
                  <a:extLst>
                    <a:ext uri="{9D8B030D-6E8A-4147-A177-3AD203B41FA5}">
                      <a16:colId xmlns:a16="http://schemas.microsoft.com/office/drawing/2014/main" val="3680099453"/>
                    </a:ext>
                  </a:extLst>
                </a:gridCol>
                <a:gridCol w="246888">
                  <a:extLst>
                    <a:ext uri="{9D8B030D-6E8A-4147-A177-3AD203B41FA5}">
                      <a16:colId xmlns:a16="http://schemas.microsoft.com/office/drawing/2014/main" val="1510595271"/>
                    </a:ext>
                  </a:extLst>
                </a:gridCol>
                <a:gridCol w="246888">
                  <a:extLst>
                    <a:ext uri="{9D8B030D-6E8A-4147-A177-3AD203B41FA5}">
                      <a16:colId xmlns:a16="http://schemas.microsoft.com/office/drawing/2014/main" val="3263455482"/>
                    </a:ext>
                  </a:extLst>
                </a:gridCol>
                <a:gridCol w="246888">
                  <a:extLst>
                    <a:ext uri="{9D8B030D-6E8A-4147-A177-3AD203B41FA5}">
                      <a16:colId xmlns:a16="http://schemas.microsoft.com/office/drawing/2014/main" val="222966353"/>
                    </a:ext>
                  </a:extLst>
                </a:gridCol>
                <a:gridCol w="246888">
                  <a:extLst>
                    <a:ext uri="{9D8B030D-6E8A-4147-A177-3AD203B41FA5}">
                      <a16:colId xmlns:a16="http://schemas.microsoft.com/office/drawing/2014/main" val="3096557045"/>
                    </a:ext>
                  </a:extLst>
                </a:gridCol>
                <a:gridCol w="246888">
                  <a:extLst>
                    <a:ext uri="{9D8B030D-6E8A-4147-A177-3AD203B41FA5}">
                      <a16:colId xmlns:a16="http://schemas.microsoft.com/office/drawing/2014/main" val="1979938643"/>
                    </a:ext>
                  </a:extLst>
                </a:gridCol>
                <a:gridCol w="246888">
                  <a:extLst>
                    <a:ext uri="{9D8B030D-6E8A-4147-A177-3AD203B41FA5}">
                      <a16:colId xmlns:a16="http://schemas.microsoft.com/office/drawing/2014/main" val="2631360751"/>
                    </a:ext>
                  </a:extLst>
                </a:gridCol>
                <a:gridCol w="246888">
                  <a:extLst>
                    <a:ext uri="{9D8B030D-6E8A-4147-A177-3AD203B41FA5}">
                      <a16:colId xmlns:a16="http://schemas.microsoft.com/office/drawing/2014/main" val="585728693"/>
                    </a:ext>
                  </a:extLst>
                </a:gridCol>
                <a:gridCol w="246888">
                  <a:extLst>
                    <a:ext uri="{9D8B030D-6E8A-4147-A177-3AD203B41FA5}">
                      <a16:colId xmlns:a16="http://schemas.microsoft.com/office/drawing/2014/main" val="3256779573"/>
                    </a:ext>
                  </a:extLst>
                </a:gridCol>
                <a:gridCol w="246888">
                  <a:extLst>
                    <a:ext uri="{9D8B030D-6E8A-4147-A177-3AD203B41FA5}">
                      <a16:colId xmlns:a16="http://schemas.microsoft.com/office/drawing/2014/main" val="178522072"/>
                    </a:ext>
                  </a:extLst>
                </a:gridCol>
                <a:gridCol w="246888">
                  <a:extLst>
                    <a:ext uri="{9D8B030D-6E8A-4147-A177-3AD203B41FA5}">
                      <a16:colId xmlns:a16="http://schemas.microsoft.com/office/drawing/2014/main" val="353048014"/>
                    </a:ext>
                  </a:extLst>
                </a:gridCol>
                <a:gridCol w="246888">
                  <a:extLst>
                    <a:ext uri="{9D8B030D-6E8A-4147-A177-3AD203B41FA5}">
                      <a16:colId xmlns:a16="http://schemas.microsoft.com/office/drawing/2014/main" val="3070516103"/>
                    </a:ext>
                  </a:extLst>
                </a:gridCol>
                <a:gridCol w="246888">
                  <a:extLst>
                    <a:ext uri="{9D8B030D-6E8A-4147-A177-3AD203B41FA5}">
                      <a16:colId xmlns:a16="http://schemas.microsoft.com/office/drawing/2014/main" val="2658648922"/>
                    </a:ext>
                  </a:extLst>
                </a:gridCol>
                <a:gridCol w="246888">
                  <a:extLst>
                    <a:ext uri="{9D8B030D-6E8A-4147-A177-3AD203B41FA5}">
                      <a16:colId xmlns:a16="http://schemas.microsoft.com/office/drawing/2014/main" val="3322599077"/>
                    </a:ext>
                  </a:extLst>
                </a:gridCol>
                <a:gridCol w="246888">
                  <a:extLst>
                    <a:ext uri="{9D8B030D-6E8A-4147-A177-3AD203B41FA5}">
                      <a16:colId xmlns:a16="http://schemas.microsoft.com/office/drawing/2014/main" val="2815415754"/>
                    </a:ext>
                  </a:extLst>
                </a:gridCol>
                <a:gridCol w="246888">
                  <a:extLst>
                    <a:ext uri="{9D8B030D-6E8A-4147-A177-3AD203B41FA5}">
                      <a16:colId xmlns:a16="http://schemas.microsoft.com/office/drawing/2014/main" val="1692481882"/>
                    </a:ext>
                  </a:extLst>
                </a:gridCol>
                <a:gridCol w="246888">
                  <a:extLst>
                    <a:ext uri="{9D8B030D-6E8A-4147-A177-3AD203B41FA5}">
                      <a16:colId xmlns:a16="http://schemas.microsoft.com/office/drawing/2014/main" val="724015826"/>
                    </a:ext>
                  </a:extLst>
                </a:gridCol>
                <a:gridCol w="246888">
                  <a:extLst>
                    <a:ext uri="{9D8B030D-6E8A-4147-A177-3AD203B41FA5}">
                      <a16:colId xmlns:a16="http://schemas.microsoft.com/office/drawing/2014/main" val="3590037825"/>
                    </a:ext>
                  </a:extLst>
                </a:gridCol>
                <a:gridCol w="246888">
                  <a:extLst>
                    <a:ext uri="{9D8B030D-6E8A-4147-A177-3AD203B41FA5}">
                      <a16:colId xmlns:a16="http://schemas.microsoft.com/office/drawing/2014/main" val="543724390"/>
                    </a:ext>
                  </a:extLst>
                </a:gridCol>
                <a:gridCol w="246888">
                  <a:extLst>
                    <a:ext uri="{9D8B030D-6E8A-4147-A177-3AD203B41FA5}">
                      <a16:colId xmlns:a16="http://schemas.microsoft.com/office/drawing/2014/main" val="2702616456"/>
                    </a:ext>
                  </a:extLst>
                </a:gridCol>
                <a:gridCol w="246888">
                  <a:extLst>
                    <a:ext uri="{9D8B030D-6E8A-4147-A177-3AD203B41FA5}">
                      <a16:colId xmlns:a16="http://schemas.microsoft.com/office/drawing/2014/main" val="866737305"/>
                    </a:ext>
                  </a:extLst>
                </a:gridCol>
                <a:gridCol w="246888">
                  <a:extLst>
                    <a:ext uri="{9D8B030D-6E8A-4147-A177-3AD203B41FA5}">
                      <a16:colId xmlns:a16="http://schemas.microsoft.com/office/drawing/2014/main" val="3998857599"/>
                    </a:ext>
                  </a:extLst>
                </a:gridCol>
                <a:gridCol w="246888">
                  <a:extLst>
                    <a:ext uri="{9D8B030D-6E8A-4147-A177-3AD203B41FA5}">
                      <a16:colId xmlns:a16="http://schemas.microsoft.com/office/drawing/2014/main" val="1082790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67619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HypoVereinsbank - UniCredit Bank AG - 2018-05-10 06:00:03 </a:t>
                      </a:r>
                      <a:r>
                        <a:rPr kumimoji="0" lang="de-DE" sz="1000" b="0" i="0" u="none" strike="noStrike" kern="1200" cap="none" spc="0" normalizeH="0" baseline="0" noProof="0">
                          <a:ln>
                            <a:noFill/>
                          </a:ln>
                          <a:solidFill>
                            <a:prstClr val="black"/>
                          </a:solidFill>
                          <a:effectLst/>
                          <a:uLnTx/>
                          <a:uFillTx/>
                          <a:latin typeface="+mn-lt"/>
                          <a:ea typeface="+mn-ea"/>
                          <a:cs typeface="+mn-cs"/>
                        </a:rPr>
                        <a:t> 
 Die HypoVereinsbank wünscht allen Vätern einen frohen Vatertag und eine schöne Zeit mit Familie und Freunden!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53975846"/>
                  </a:ext>
                </a:extLst>
              </a:tr>
            </a:tbl>
          </a:graphicData>
        </a:graphic>
      </p:graphicFrame>
      <p:sp>
        <p:nvSpPr>
          <p:cNvPr id="4" name="Text Placeholder 3">
            <a:extLst>
              <a:ext uri="{FF2B5EF4-FFF2-40B4-BE49-F238E27FC236}">
                <a16:creationId xmlns:a16="http://schemas.microsoft.com/office/drawing/2014/main" id="{3FD9FB29-716E-4AED-A3D8-B69A1B6AFEFF}"/>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928873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D8FE2-4875-4FCE-8E91-794DDF207F48}"/>
              </a:ext>
            </a:extLst>
          </p:cNvPr>
          <p:cNvSpPr>
            <a:spLocks noGrp="1"/>
          </p:cNvSpPr>
          <p:nvPr>
            <p:ph type="title"/>
          </p:nvPr>
        </p:nvSpPr>
        <p:spPr/>
        <p:txBody>
          <a:bodyPr/>
          <a:lstStyle/>
          <a:p>
            <a:r>
              <a:rPr lang="en-US"/>
              <a:t>Facebook Own Posts Table | HVB - 12 of 14</a:t>
            </a:r>
          </a:p>
        </p:txBody>
      </p:sp>
      <p:graphicFrame>
        <p:nvGraphicFramePr>
          <p:cNvPr id="5" name="Table Placeholder 4">
            <a:extLst>
              <a:ext uri="{FF2B5EF4-FFF2-40B4-BE49-F238E27FC236}">
                <a16:creationId xmlns:a16="http://schemas.microsoft.com/office/drawing/2014/main" id="{E583DDE1-FDF9-46B1-A73B-DB162224B6D5}"/>
              </a:ext>
            </a:extLst>
          </p:cNvPr>
          <p:cNvGraphicFramePr>
            <a:graphicFrameLocks noGrp="1"/>
          </p:cNvGraphicFramePr>
          <p:nvPr>
            <p:ph type="tbl" sz="quarter" idx="13"/>
            <p:extLst>
              <p:ext uri="{D42A27DB-BD31-4B8C-83A1-F6EECF244321}">
                <p14:modId xmlns:p14="http://schemas.microsoft.com/office/powerpoint/2010/main" val="221558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3400122"/>
                    </a:ext>
                  </a:extLst>
                </a:gridCol>
                <a:gridCol w="246888">
                  <a:extLst>
                    <a:ext uri="{9D8B030D-6E8A-4147-A177-3AD203B41FA5}">
                      <a16:colId xmlns:a16="http://schemas.microsoft.com/office/drawing/2014/main" val="1419442082"/>
                    </a:ext>
                  </a:extLst>
                </a:gridCol>
                <a:gridCol w="246888">
                  <a:extLst>
                    <a:ext uri="{9D8B030D-6E8A-4147-A177-3AD203B41FA5}">
                      <a16:colId xmlns:a16="http://schemas.microsoft.com/office/drawing/2014/main" val="3679944206"/>
                    </a:ext>
                  </a:extLst>
                </a:gridCol>
                <a:gridCol w="246888">
                  <a:extLst>
                    <a:ext uri="{9D8B030D-6E8A-4147-A177-3AD203B41FA5}">
                      <a16:colId xmlns:a16="http://schemas.microsoft.com/office/drawing/2014/main" val="535093673"/>
                    </a:ext>
                  </a:extLst>
                </a:gridCol>
                <a:gridCol w="246888">
                  <a:extLst>
                    <a:ext uri="{9D8B030D-6E8A-4147-A177-3AD203B41FA5}">
                      <a16:colId xmlns:a16="http://schemas.microsoft.com/office/drawing/2014/main" val="3189282354"/>
                    </a:ext>
                  </a:extLst>
                </a:gridCol>
                <a:gridCol w="246888">
                  <a:extLst>
                    <a:ext uri="{9D8B030D-6E8A-4147-A177-3AD203B41FA5}">
                      <a16:colId xmlns:a16="http://schemas.microsoft.com/office/drawing/2014/main" val="1257724993"/>
                    </a:ext>
                  </a:extLst>
                </a:gridCol>
                <a:gridCol w="246888">
                  <a:extLst>
                    <a:ext uri="{9D8B030D-6E8A-4147-A177-3AD203B41FA5}">
                      <a16:colId xmlns:a16="http://schemas.microsoft.com/office/drawing/2014/main" val="3295402050"/>
                    </a:ext>
                  </a:extLst>
                </a:gridCol>
                <a:gridCol w="246888">
                  <a:extLst>
                    <a:ext uri="{9D8B030D-6E8A-4147-A177-3AD203B41FA5}">
                      <a16:colId xmlns:a16="http://schemas.microsoft.com/office/drawing/2014/main" val="3459241672"/>
                    </a:ext>
                  </a:extLst>
                </a:gridCol>
                <a:gridCol w="246888">
                  <a:extLst>
                    <a:ext uri="{9D8B030D-6E8A-4147-A177-3AD203B41FA5}">
                      <a16:colId xmlns:a16="http://schemas.microsoft.com/office/drawing/2014/main" val="1842947843"/>
                    </a:ext>
                  </a:extLst>
                </a:gridCol>
                <a:gridCol w="246888">
                  <a:extLst>
                    <a:ext uri="{9D8B030D-6E8A-4147-A177-3AD203B41FA5}">
                      <a16:colId xmlns:a16="http://schemas.microsoft.com/office/drawing/2014/main" val="3832255671"/>
                    </a:ext>
                  </a:extLst>
                </a:gridCol>
                <a:gridCol w="246888">
                  <a:extLst>
                    <a:ext uri="{9D8B030D-6E8A-4147-A177-3AD203B41FA5}">
                      <a16:colId xmlns:a16="http://schemas.microsoft.com/office/drawing/2014/main" val="2647625333"/>
                    </a:ext>
                  </a:extLst>
                </a:gridCol>
                <a:gridCol w="246888">
                  <a:extLst>
                    <a:ext uri="{9D8B030D-6E8A-4147-A177-3AD203B41FA5}">
                      <a16:colId xmlns:a16="http://schemas.microsoft.com/office/drawing/2014/main" val="2184560235"/>
                    </a:ext>
                  </a:extLst>
                </a:gridCol>
                <a:gridCol w="246888">
                  <a:extLst>
                    <a:ext uri="{9D8B030D-6E8A-4147-A177-3AD203B41FA5}">
                      <a16:colId xmlns:a16="http://schemas.microsoft.com/office/drawing/2014/main" val="1162117164"/>
                    </a:ext>
                  </a:extLst>
                </a:gridCol>
                <a:gridCol w="246888">
                  <a:extLst>
                    <a:ext uri="{9D8B030D-6E8A-4147-A177-3AD203B41FA5}">
                      <a16:colId xmlns:a16="http://schemas.microsoft.com/office/drawing/2014/main" val="1781307189"/>
                    </a:ext>
                  </a:extLst>
                </a:gridCol>
                <a:gridCol w="246888">
                  <a:extLst>
                    <a:ext uri="{9D8B030D-6E8A-4147-A177-3AD203B41FA5}">
                      <a16:colId xmlns:a16="http://schemas.microsoft.com/office/drawing/2014/main" val="1710809643"/>
                    </a:ext>
                  </a:extLst>
                </a:gridCol>
                <a:gridCol w="246888">
                  <a:extLst>
                    <a:ext uri="{9D8B030D-6E8A-4147-A177-3AD203B41FA5}">
                      <a16:colId xmlns:a16="http://schemas.microsoft.com/office/drawing/2014/main" val="2951055240"/>
                    </a:ext>
                  </a:extLst>
                </a:gridCol>
                <a:gridCol w="246888">
                  <a:extLst>
                    <a:ext uri="{9D8B030D-6E8A-4147-A177-3AD203B41FA5}">
                      <a16:colId xmlns:a16="http://schemas.microsoft.com/office/drawing/2014/main" val="2780528865"/>
                    </a:ext>
                  </a:extLst>
                </a:gridCol>
                <a:gridCol w="246888">
                  <a:extLst>
                    <a:ext uri="{9D8B030D-6E8A-4147-A177-3AD203B41FA5}">
                      <a16:colId xmlns:a16="http://schemas.microsoft.com/office/drawing/2014/main" val="3512001379"/>
                    </a:ext>
                  </a:extLst>
                </a:gridCol>
                <a:gridCol w="246888">
                  <a:extLst>
                    <a:ext uri="{9D8B030D-6E8A-4147-A177-3AD203B41FA5}">
                      <a16:colId xmlns:a16="http://schemas.microsoft.com/office/drawing/2014/main" val="3247412008"/>
                    </a:ext>
                  </a:extLst>
                </a:gridCol>
                <a:gridCol w="246888">
                  <a:extLst>
                    <a:ext uri="{9D8B030D-6E8A-4147-A177-3AD203B41FA5}">
                      <a16:colId xmlns:a16="http://schemas.microsoft.com/office/drawing/2014/main" val="2931460778"/>
                    </a:ext>
                  </a:extLst>
                </a:gridCol>
                <a:gridCol w="246888">
                  <a:extLst>
                    <a:ext uri="{9D8B030D-6E8A-4147-A177-3AD203B41FA5}">
                      <a16:colId xmlns:a16="http://schemas.microsoft.com/office/drawing/2014/main" val="1098264139"/>
                    </a:ext>
                  </a:extLst>
                </a:gridCol>
                <a:gridCol w="246888">
                  <a:extLst>
                    <a:ext uri="{9D8B030D-6E8A-4147-A177-3AD203B41FA5}">
                      <a16:colId xmlns:a16="http://schemas.microsoft.com/office/drawing/2014/main" val="2037234259"/>
                    </a:ext>
                  </a:extLst>
                </a:gridCol>
                <a:gridCol w="246888">
                  <a:extLst>
                    <a:ext uri="{9D8B030D-6E8A-4147-A177-3AD203B41FA5}">
                      <a16:colId xmlns:a16="http://schemas.microsoft.com/office/drawing/2014/main" val="2932055903"/>
                    </a:ext>
                  </a:extLst>
                </a:gridCol>
                <a:gridCol w="246888">
                  <a:extLst>
                    <a:ext uri="{9D8B030D-6E8A-4147-A177-3AD203B41FA5}">
                      <a16:colId xmlns:a16="http://schemas.microsoft.com/office/drawing/2014/main" val="1790903163"/>
                    </a:ext>
                  </a:extLst>
                </a:gridCol>
                <a:gridCol w="246888">
                  <a:extLst>
                    <a:ext uri="{9D8B030D-6E8A-4147-A177-3AD203B41FA5}">
                      <a16:colId xmlns:a16="http://schemas.microsoft.com/office/drawing/2014/main" val="1066061121"/>
                    </a:ext>
                  </a:extLst>
                </a:gridCol>
                <a:gridCol w="246888">
                  <a:extLst>
                    <a:ext uri="{9D8B030D-6E8A-4147-A177-3AD203B41FA5}">
                      <a16:colId xmlns:a16="http://schemas.microsoft.com/office/drawing/2014/main" val="2882126887"/>
                    </a:ext>
                  </a:extLst>
                </a:gridCol>
                <a:gridCol w="246888">
                  <a:extLst>
                    <a:ext uri="{9D8B030D-6E8A-4147-A177-3AD203B41FA5}">
                      <a16:colId xmlns:a16="http://schemas.microsoft.com/office/drawing/2014/main" val="3558030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61320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HypoVereinsbank - UniCredit Bank AG - 2018-05-09 17:01:34 </a:t>
                      </a:r>
                      <a:r>
                        <a:rPr kumimoji="0" lang="en-US" sz="1000" b="0" i="0" u="none" strike="noStrike" kern="1200" cap="none" spc="0" normalizeH="0" baseline="0" noProof="0">
                          <a:ln>
                            <a:noFill/>
                          </a:ln>
                          <a:solidFill>
                            <a:prstClr val="black"/>
                          </a:solidFill>
                          <a:effectLst/>
                          <a:uLnTx/>
                          <a:uFillTx/>
                          <a:latin typeface="+mn-lt"/>
                          <a:ea typeface="+mn-ea"/>
                          <a:cs typeface="+mn-cs"/>
                        </a:rPr>
                        <a:t> 
 😈 Dafür wünschen uns die anderen zur Hölle: Das HVB ExklusivKonto 💳 ist zweifacher Testsieger unter den Premium-Konten! 
Erfahren Sie mehr dazu: https://bit.ly/2wpZFA2
#HVB #HVBExklusiv #ExklusivKonto #FaustFestival2018 #DuBistFaust #Faust4All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1833080"/>
                  </a:ext>
                </a:extLst>
              </a:tr>
            </a:tbl>
          </a:graphicData>
        </a:graphic>
      </p:graphicFrame>
      <p:sp>
        <p:nvSpPr>
          <p:cNvPr id="4" name="Text Placeholder 3">
            <a:extLst>
              <a:ext uri="{FF2B5EF4-FFF2-40B4-BE49-F238E27FC236}">
                <a16:creationId xmlns:a16="http://schemas.microsoft.com/office/drawing/2014/main" id="{2F7211BF-93F8-4AE2-91D3-D7DA62753FCB}"/>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677005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C719F-3EBD-4230-8E6C-1FC4448CB9E7}"/>
              </a:ext>
            </a:extLst>
          </p:cNvPr>
          <p:cNvSpPr>
            <a:spLocks noGrp="1"/>
          </p:cNvSpPr>
          <p:nvPr>
            <p:ph type="title"/>
          </p:nvPr>
        </p:nvSpPr>
        <p:spPr/>
        <p:txBody>
          <a:bodyPr/>
          <a:lstStyle/>
          <a:p>
            <a:r>
              <a:rPr lang="en-US"/>
              <a:t>Facebook Own Posts Table | HVB - 13 of 14</a:t>
            </a:r>
          </a:p>
        </p:txBody>
      </p:sp>
      <p:graphicFrame>
        <p:nvGraphicFramePr>
          <p:cNvPr id="5" name="Table Placeholder 4">
            <a:extLst>
              <a:ext uri="{FF2B5EF4-FFF2-40B4-BE49-F238E27FC236}">
                <a16:creationId xmlns:a16="http://schemas.microsoft.com/office/drawing/2014/main" id="{0DD35DFE-4EA7-4389-8A83-4ED57C58D1A9}"/>
              </a:ext>
            </a:extLst>
          </p:cNvPr>
          <p:cNvGraphicFramePr>
            <a:graphicFrameLocks noGrp="1"/>
          </p:cNvGraphicFramePr>
          <p:nvPr>
            <p:ph type="tbl" sz="quarter" idx="13"/>
            <p:extLst>
              <p:ext uri="{D42A27DB-BD31-4B8C-83A1-F6EECF244321}">
                <p14:modId xmlns:p14="http://schemas.microsoft.com/office/powerpoint/2010/main" val="925981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2039837"/>
                    </a:ext>
                  </a:extLst>
                </a:gridCol>
                <a:gridCol w="246888">
                  <a:extLst>
                    <a:ext uri="{9D8B030D-6E8A-4147-A177-3AD203B41FA5}">
                      <a16:colId xmlns:a16="http://schemas.microsoft.com/office/drawing/2014/main" val="321811422"/>
                    </a:ext>
                  </a:extLst>
                </a:gridCol>
                <a:gridCol w="246888">
                  <a:extLst>
                    <a:ext uri="{9D8B030D-6E8A-4147-A177-3AD203B41FA5}">
                      <a16:colId xmlns:a16="http://schemas.microsoft.com/office/drawing/2014/main" val="2162131985"/>
                    </a:ext>
                  </a:extLst>
                </a:gridCol>
                <a:gridCol w="246888">
                  <a:extLst>
                    <a:ext uri="{9D8B030D-6E8A-4147-A177-3AD203B41FA5}">
                      <a16:colId xmlns:a16="http://schemas.microsoft.com/office/drawing/2014/main" val="378817808"/>
                    </a:ext>
                  </a:extLst>
                </a:gridCol>
                <a:gridCol w="246888">
                  <a:extLst>
                    <a:ext uri="{9D8B030D-6E8A-4147-A177-3AD203B41FA5}">
                      <a16:colId xmlns:a16="http://schemas.microsoft.com/office/drawing/2014/main" val="798855291"/>
                    </a:ext>
                  </a:extLst>
                </a:gridCol>
                <a:gridCol w="246888">
                  <a:extLst>
                    <a:ext uri="{9D8B030D-6E8A-4147-A177-3AD203B41FA5}">
                      <a16:colId xmlns:a16="http://schemas.microsoft.com/office/drawing/2014/main" val="1437398643"/>
                    </a:ext>
                  </a:extLst>
                </a:gridCol>
                <a:gridCol w="246888">
                  <a:extLst>
                    <a:ext uri="{9D8B030D-6E8A-4147-A177-3AD203B41FA5}">
                      <a16:colId xmlns:a16="http://schemas.microsoft.com/office/drawing/2014/main" val="1651211384"/>
                    </a:ext>
                  </a:extLst>
                </a:gridCol>
                <a:gridCol w="246888">
                  <a:extLst>
                    <a:ext uri="{9D8B030D-6E8A-4147-A177-3AD203B41FA5}">
                      <a16:colId xmlns:a16="http://schemas.microsoft.com/office/drawing/2014/main" val="1846858305"/>
                    </a:ext>
                  </a:extLst>
                </a:gridCol>
                <a:gridCol w="246888">
                  <a:extLst>
                    <a:ext uri="{9D8B030D-6E8A-4147-A177-3AD203B41FA5}">
                      <a16:colId xmlns:a16="http://schemas.microsoft.com/office/drawing/2014/main" val="289966041"/>
                    </a:ext>
                  </a:extLst>
                </a:gridCol>
                <a:gridCol w="246888">
                  <a:extLst>
                    <a:ext uri="{9D8B030D-6E8A-4147-A177-3AD203B41FA5}">
                      <a16:colId xmlns:a16="http://schemas.microsoft.com/office/drawing/2014/main" val="2137459511"/>
                    </a:ext>
                  </a:extLst>
                </a:gridCol>
                <a:gridCol w="246888">
                  <a:extLst>
                    <a:ext uri="{9D8B030D-6E8A-4147-A177-3AD203B41FA5}">
                      <a16:colId xmlns:a16="http://schemas.microsoft.com/office/drawing/2014/main" val="3611993717"/>
                    </a:ext>
                  </a:extLst>
                </a:gridCol>
                <a:gridCol w="246888">
                  <a:extLst>
                    <a:ext uri="{9D8B030D-6E8A-4147-A177-3AD203B41FA5}">
                      <a16:colId xmlns:a16="http://schemas.microsoft.com/office/drawing/2014/main" val="4215095944"/>
                    </a:ext>
                  </a:extLst>
                </a:gridCol>
                <a:gridCol w="246888">
                  <a:extLst>
                    <a:ext uri="{9D8B030D-6E8A-4147-A177-3AD203B41FA5}">
                      <a16:colId xmlns:a16="http://schemas.microsoft.com/office/drawing/2014/main" val="3170297578"/>
                    </a:ext>
                  </a:extLst>
                </a:gridCol>
                <a:gridCol w="246888">
                  <a:extLst>
                    <a:ext uri="{9D8B030D-6E8A-4147-A177-3AD203B41FA5}">
                      <a16:colId xmlns:a16="http://schemas.microsoft.com/office/drawing/2014/main" val="1920918857"/>
                    </a:ext>
                  </a:extLst>
                </a:gridCol>
                <a:gridCol w="246888">
                  <a:extLst>
                    <a:ext uri="{9D8B030D-6E8A-4147-A177-3AD203B41FA5}">
                      <a16:colId xmlns:a16="http://schemas.microsoft.com/office/drawing/2014/main" val="374793788"/>
                    </a:ext>
                  </a:extLst>
                </a:gridCol>
                <a:gridCol w="246888">
                  <a:extLst>
                    <a:ext uri="{9D8B030D-6E8A-4147-A177-3AD203B41FA5}">
                      <a16:colId xmlns:a16="http://schemas.microsoft.com/office/drawing/2014/main" val="3301441038"/>
                    </a:ext>
                  </a:extLst>
                </a:gridCol>
                <a:gridCol w="246888">
                  <a:extLst>
                    <a:ext uri="{9D8B030D-6E8A-4147-A177-3AD203B41FA5}">
                      <a16:colId xmlns:a16="http://schemas.microsoft.com/office/drawing/2014/main" val="3369141938"/>
                    </a:ext>
                  </a:extLst>
                </a:gridCol>
                <a:gridCol w="246888">
                  <a:extLst>
                    <a:ext uri="{9D8B030D-6E8A-4147-A177-3AD203B41FA5}">
                      <a16:colId xmlns:a16="http://schemas.microsoft.com/office/drawing/2014/main" val="3560925328"/>
                    </a:ext>
                  </a:extLst>
                </a:gridCol>
                <a:gridCol w="246888">
                  <a:extLst>
                    <a:ext uri="{9D8B030D-6E8A-4147-A177-3AD203B41FA5}">
                      <a16:colId xmlns:a16="http://schemas.microsoft.com/office/drawing/2014/main" val="3632658544"/>
                    </a:ext>
                  </a:extLst>
                </a:gridCol>
                <a:gridCol w="246888">
                  <a:extLst>
                    <a:ext uri="{9D8B030D-6E8A-4147-A177-3AD203B41FA5}">
                      <a16:colId xmlns:a16="http://schemas.microsoft.com/office/drawing/2014/main" val="2586308548"/>
                    </a:ext>
                  </a:extLst>
                </a:gridCol>
                <a:gridCol w="246888">
                  <a:extLst>
                    <a:ext uri="{9D8B030D-6E8A-4147-A177-3AD203B41FA5}">
                      <a16:colId xmlns:a16="http://schemas.microsoft.com/office/drawing/2014/main" val="3913617761"/>
                    </a:ext>
                  </a:extLst>
                </a:gridCol>
                <a:gridCol w="246888">
                  <a:extLst>
                    <a:ext uri="{9D8B030D-6E8A-4147-A177-3AD203B41FA5}">
                      <a16:colId xmlns:a16="http://schemas.microsoft.com/office/drawing/2014/main" val="2493740886"/>
                    </a:ext>
                  </a:extLst>
                </a:gridCol>
                <a:gridCol w="246888">
                  <a:extLst>
                    <a:ext uri="{9D8B030D-6E8A-4147-A177-3AD203B41FA5}">
                      <a16:colId xmlns:a16="http://schemas.microsoft.com/office/drawing/2014/main" val="3931843543"/>
                    </a:ext>
                  </a:extLst>
                </a:gridCol>
                <a:gridCol w="246888">
                  <a:extLst>
                    <a:ext uri="{9D8B030D-6E8A-4147-A177-3AD203B41FA5}">
                      <a16:colId xmlns:a16="http://schemas.microsoft.com/office/drawing/2014/main" val="2168171864"/>
                    </a:ext>
                  </a:extLst>
                </a:gridCol>
                <a:gridCol w="246888">
                  <a:extLst>
                    <a:ext uri="{9D8B030D-6E8A-4147-A177-3AD203B41FA5}">
                      <a16:colId xmlns:a16="http://schemas.microsoft.com/office/drawing/2014/main" val="1936140137"/>
                    </a:ext>
                  </a:extLst>
                </a:gridCol>
                <a:gridCol w="246888">
                  <a:extLst>
                    <a:ext uri="{9D8B030D-6E8A-4147-A177-3AD203B41FA5}">
                      <a16:colId xmlns:a16="http://schemas.microsoft.com/office/drawing/2014/main" val="2412308562"/>
                    </a:ext>
                  </a:extLst>
                </a:gridCol>
                <a:gridCol w="246888">
                  <a:extLst>
                    <a:ext uri="{9D8B030D-6E8A-4147-A177-3AD203B41FA5}">
                      <a16:colId xmlns:a16="http://schemas.microsoft.com/office/drawing/2014/main" val="2021764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02969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HypoVereinsbank - UniCredit Bank AG - 2018-05-09 07:00:14 </a:t>
                      </a:r>
                      <a:r>
                        <a:rPr kumimoji="0" lang="en-US" sz="1000" b="0" i="0" u="none" strike="noStrike" kern="1200" cap="none" spc="0" normalizeH="0" baseline="0" noProof="0">
                          <a:ln>
                            <a:noFill/>
                          </a:ln>
                          <a:solidFill>
                            <a:prstClr val="black"/>
                          </a:solidFill>
                          <a:effectLst/>
                          <a:uLnTx/>
                          <a:uFillTx/>
                          <a:latin typeface="+mn-lt"/>
                          <a:ea typeface="+mn-ea"/>
                          <a:cs typeface="+mn-cs"/>
                        </a:rPr>
                        <a:t> 
 Jetzt neu! Mit dem HVB ExklusivKonto haben Sie ab sofort auch die Sixt Goldcard 💳 mit allen Vorteilen inklusive. 🚘
Erfahren Sie mehr: https://bit.ly/2HrAiPl
#HVB # ExklusivKonto #HVBExklusiv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60816904"/>
                  </a:ext>
                </a:extLst>
              </a:tr>
            </a:tbl>
          </a:graphicData>
        </a:graphic>
      </p:graphicFrame>
      <p:sp>
        <p:nvSpPr>
          <p:cNvPr id="4" name="Text Placeholder 3">
            <a:extLst>
              <a:ext uri="{FF2B5EF4-FFF2-40B4-BE49-F238E27FC236}">
                <a16:creationId xmlns:a16="http://schemas.microsoft.com/office/drawing/2014/main" id="{1EB27E41-5625-4379-837C-4BD720B22739}"/>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899575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8A5B3-4849-4385-BCA8-8077CA847308}"/>
              </a:ext>
            </a:extLst>
          </p:cNvPr>
          <p:cNvSpPr>
            <a:spLocks noGrp="1"/>
          </p:cNvSpPr>
          <p:nvPr>
            <p:ph type="title"/>
          </p:nvPr>
        </p:nvSpPr>
        <p:spPr/>
        <p:txBody>
          <a:bodyPr/>
          <a:lstStyle/>
          <a:p>
            <a:r>
              <a:rPr lang="en-US"/>
              <a:t>Facebook Own Posts Table | HVB - 14 of 14</a:t>
            </a:r>
          </a:p>
        </p:txBody>
      </p:sp>
      <p:graphicFrame>
        <p:nvGraphicFramePr>
          <p:cNvPr id="5" name="Table Placeholder 4">
            <a:extLst>
              <a:ext uri="{FF2B5EF4-FFF2-40B4-BE49-F238E27FC236}">
                <a16:creationId xmlns:a16="http://schemas.microsoft.com/office/drawing/2014/main" id="{26A4D699-C981-4355-B2D3-0EF12188A7BC}"/>
              </a:ext>
            </a:extLst>
          </p:cNvPr>
          <p:cNvGraphicFramePr>
            <a:graphicFrameLocks noGrp="1"/>
          </p:cNvGraphicFramePr>
          <p:nvPr>
            <p:ph type="tbl" sz="quarter" idx="13"/>
            <p:extLst>
              <p:ext uri="{D42A27DB-BD31-4B8C-83A1-F6EECF244321}">
                <p14:modId xmlns:p14="http://schemas.microsoft.com/office/powerpoint/2010/main" val="3265162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567899"/>
                    </a:ext>
                  </a:extLst>
                </a:gridCol>
                <a:gridCol w="246888">
                  <a:extLst>
                    <a:ext uri="{9D8B030D-6E8A-4147-A177-3AD203B41FA5}">
                      <a16:colId xmlns:a16="http://schemas.microsoft.com/office/drawing/2014/main" val="736520684"/>
                    </a:ext>
                  </a:extLst>
                </a:gridCol>
                <a:gridCol w="246888">
                  <a:extLst>
                    <a:ext uri="{9D8B030D-6E8A-4147-A177-3AD203B41FA5}">
                      <a16:colId xmlns:a16="http://schemas.microsoft.com/office/drawing/2014/main" val="1369559008"/>
                    </a:ext>
                  </a:extLst>
                </a:gridCol>
                <a:gridCol w="246888">
                  <a:extLst>
                    <a:ext uri="{9D8B030D-6E8A-4147-A177-3AD203B41FA5}">
                      <a16:colId xmlns:a16="http://schemas.microsoft.com/office/drawing/2014/main" val="3847580491"/>
                    </a:ext>
                  </a:extLst>
                </a:gridCol>
                <a:gridCol w="246888">
                  <a:extLst>
                    <a:ext uri="{9D8B030D-6E8A-4147-A177-3AD203B41FA5}">
                      <a16:colId xmlns:a16="http://schemas.microsoft.com/office/drawing/2014/main" val="840246192"/>
                    </a:ext>
                  </a:extLst>
                </a:gridCol>
                <a:gridCol w="246888">
                  <a:extLst>
                    <a:ext uri="{9D8B030D-6E8A-4147-A177-3AD203B41FA5}">
                      <a16:colId xmlns:a16="http://schemas.microsoft.com/office/drawing/2014/main" val="1005194272"/>
                    </a:ext>
                  </a:extLst>
                </a:gridCol>
                <a:gridCol w="246888">
                  <a:extLst>
                    <a:ext uri="{9D8B030D-6E8A-4147-A177-3AD203B41FA5}">
                      <a16:colId xmlns:a16="http://schemas.microsoft.com/office/drawing/2014/main" val="3659568685"/>
                    </a:ext>
                  </a:extLst>
                </a:gridCol>
                <a:gridCol w="246888">
                  <a:extLst>
                    <a:ext uri="{9D8B030D-6E8A-4147-A177-3AD203B41FA5}">
                      <a16:colId xmlns:a16="http://schemas.microsoft.com/office/drawing/2014/main" val="2178780249"/>
                    </a:ext>
                  </a:extLst>
                </a:gridCol>
                <a:gridCol w="246888">
                  <a:extLst>
                    <a:ext uri="{9D8B030D-6E8A-4147-A177-3AD203B41FA5}">
                      <a16:colId xmlns:a16="http://schemas.microsoft.com/office/drawing/2014/main" val="2395134288"/>
                    </a:ext>
                  </a:extLst>
                </a:gridCol>
                <a:gridCol w="246888">
                  <a:extLst>
                    <a:ext uri="{9D8B030D-6E8A-4147-A177-3AD203B41FA5}">
                      <a16:colId xmlns:a16="http://schemas.microsoft.com/office/drawing/2014/main" val="238522149"/>
                    </a:ext>
                  </a:extLst>
                </a:gridCol>
                <a:gridCol w="246888">
                  <a:extLst>
                    <a:ext uri="{9D8B030D-6E8A-4147-A177-3AD203B41FA5}">
                      <a16:colId xmlns:a16="http://schemas.microsoft.com/office/drawing/2014/main" val="4260652288"/>
                    </a:ext>
                  </a:extLst>
                </a:gridCol>
                <a:gridCol w="246888">
                  <a:extLst>
                    <a:ext uri="{9D8B030D-6E8A-4147-A177-3AD203B41FA5}">
                      <a16:colId xmlns:a16="http://schemas.microsoft.com/office/drawing/2014/main" val="1825711721"/>
                    </a:ext>
                  </a:extLst>
                </a:gridCol>
                <a:gridCol w="246888">
                  <a:extLst>
                    <a:ext uri="{9D8B030D-6E8A-4147-A177-3AD203B41FA5}">
                      <a16:colId xmlns:a16="http://schemas.microsoft.com/office/drawing/2014/main" val="2802241536"/>
                    </a:ext>
                  </a:extLst>
                </a:gridCol>
                <a:gridCol w="246888">
                  <a:extLst>
                    <a:ext uri="{9D8B030D-6E8A-4147-A177-3AD203B41FA5}">
                      <a16:colId xmlns:a16="http://schemas.microsoft.com/office/drawing/2014/main" val="1945245143"/>
                    </a:ext>
                  </a:extLst>
                </a:gridCol>
                <a:gridCol w="246888">
                  <a:extLst>
                    <a:ext uri="{9D8B030D-6E8A-4147-A177-3AD203B41FA5}">
                      <a16:colId xmlns:a16="http://schemas.microsoft.com/office/drawing/2014/main" val="369720468"/>
                    </a:ext>
                  </a:extLst>
                </a:gridCol>
                <a:gridCol w="246888">
                  <a:extLst>
                    <a:ext uri="{9D8B030D-6E8A-4147-A177-3AD203B41FA5}">
                      <a16:colId xmlns:a16="http://schemas.microsoft.com/office/drawing/2014/main" val="2500981191"/>
                    </a:ext>
                  </a:extLst>
                </a:gridCol>
                <a:gridCol w="246888">
                  <a:extLst>
                    <a:ext uri="{9D8B030D-6E8A-4147-A177-3AD203B41FA5}">
                      <a16:colId xmlns:a16="http://schemas.microsoft.com/office/drawing/2014/main" val="1943671408"/>
                    </a:ext>
                  </a:extLst>
                </a:gridCol>
                <a:gridCol w="246888">
                  <a:extLst>
                    <a:ext uri="{9D8B030D-6E8A-4147-A177-3AD203B41FA5}">
                      <a16:colId xmlns:a16="http://schemas.microsoft.com/office/drawing/2014/main" val="545866428"/>
                    </a:ext>
                  </a:extLst>
                </a:gridCol>
                <a:gridCol w="246888">
                  <a:extLst>
                    <a:ext uri="{9D8B030D-6E8A-4147-A177-3AD203B41FA5}">
                      <a16:colId xmlns:a16="http://schemas.microsoft.com/office/drawing/2014/main" val="983827545"/>
                    </a:ext>
                  </a:extLst>
                </a:gridCol>
                <a:gridCol w="246888">
                  <a:extLst>
                    <a:ext uri="{9D8B030D-6E8A-4147-A177-3AD203B41FA5}">
                      <a16:colId xmlns:a16="http://schemas.microsoft.com/office/drawing/2014/main" val="3584688631"/>
                    </a:ext>
                  </a:extLst>
                </a:gridCol>
                <a:gridCol w="246888">
                  <a:extLst>
                    <a:ext uri="{9D8B030D-6E8A-4147-A177-3AD203B41FA5}">
                      <a16:colId xmlns:a16="http://schemas.microsoft.com/office/drawing/2014/main" val="3652292780"/>
                    </a:ext>
                  </a:extLst>
                </a:gridCol>
                <a:gridCol w="246888">
                  <a:extLst>
                    <a:ext uri="{9D8B030D-6E8A-4147-A177-3AD203B41FA5}">
                      <a16:colId xmlns:a16="http://schemas.microsoft.com/office/drawing/2014/main" val="1167891489"/>
                    </a:ext>
                  </a:extLst>
                </a:gridCol>
                <a:gridCol w="246888">
                  <a:extLst>
                    <a:ext uri="{9D8B030D-6E8A-4147-A177-3AD203B41FA5}">
                      <a16:colId xmlns:a16="http://schemas.microsoft.com/office/drawing/2014/main" val="3450323033"/>
                    </a:ext>
                  </a:extLst>
                </a:gridCol>
                <a:gridCol w="246888">
                  <a:extLst>
                    <a:ext uri="{9D8B030D-6E8A-4147-A177-3AD203B41FA5}">
                      <a16:colId xmlns:a16="http://schemas.microsoft.com/office/drawing/2014/main" val="2393715956"/>
                    </a:ext>
                  </a:extLst>
                </a:gridCol>
                <a:gridCol w="246888">
                  <a:extLst>
                    <a:ext uri="{9D8B030D-6E8A-4147-A177-3AD203B41FA5}">
                      <a16:colId xmlns:a16="http://schemas.microsoft.com/office/drawing/2014/main" val="726877138"/>
                    </a:ext>
                  </a:extLst>
                </a:gridCol>
                <a:gridCol w="246888">
                  <a:extLst>
                    <a:ext uri="{9D8B030D-6E8A-4147-A177-3AD203B41FA5}">
                      <a16:colId xmlns:a16="http://schemas.microsoft.com/office/drawing/2014/main" val="4294739567"/>
                    </a:ext>
                  </a:extLst>
                </a:gridCol>
                <a:gridCol w="246888">
                  <a:extLst>
                    <a:ext uri="{9D8B030D-6E8A-4147-A177-3AD203B41FA5}">
                      <a16:colId xmlns:a16="http://schemas.microsoft.com/office/drawing/2014/main" val="1039342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32944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HypoVereinsbank - UniCredit Bank AG - 2018-05-08 14:00:09 </a:t>
                      </a:r>
                      <a:r>
                        <a:rPr kumimoji="0" lang="de-DE" sz="1000" b="0" i="0" u="none" strike="noStrike" kern="1200" cap="none" spc="0" normalizeH="0" baseline="0" noProof="0">
                          <a:ln>
                            <a:noFill/>
                          </a:ln>
                          <a:solidFill>
                            <a:prstClr val="black"/>
                          </a:solidFill>
                          <a:effectLst/>
                          <a:uLnTx/>
                          <a:uFillTx/>
                          <a:latin typeface="+mn-lt"/>
                          <a:ea typeface="+mn-ea"/>
                          <a:cs typeface="+mn-cs"/>
                        </a:rPr>
                        <a:t> 
 Nutzen Sie die Chance und bewerben Sie sich jetzt unter https://bit.ly/2ju9rYw für das Traineeprogramm Immobilienbewertung an Ihrem Wunschort. Objektbesichtigungen, Bautenstandskontrollen, Bauträgerstellungnahmen uvm. Interesse geweckt? Wir freuen uns auf Ihre Bewerbung! #Traineeprogramm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21144504"/>
                  </a:ext>
                </a:extLst>
              </a:tr>
            </a:tbl>
          </a:graphicData>
        </a:graphic>
      </p:graphicFrame>
      <p:sp>
        <p:nvSpPr>
          <p:cNvPr id="4" name="Text Placeholder 3">
            <a:extLst>
              <a:ext uri="{FF2B5EF4-FFF2-40B4-BE49-F238E27FC236}">
                <a16:creationId xmlns:a16="http://schemas.microsoft.com/office/drawing/2014/main" id="{C4B27A75-DE89-4E52-94E3-AD25F9873D1C}"/>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734422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79DBA-8B2F-4D60-A793-BF34218F1188}"/>
              </a:ext>
            </a:extLst>
          </p:cNvPr>
          <p:cNvSpPr>
            <a:spLocks noGrp="1"/>
          </p:cNvSpPr>
          <p:nvPr>
            <p:ph type="title"/>
          </p:nvPr>
        </p:nvSpPr>
        <p:spPr/>
        <p:txBody>
          <a:bodyPr/>
          <a:lstStyle/>
          <a:p>
            <a:r>
              <a:rPr lang="en-US"/>
              <a:t>Facebook Own Posts Table | HVB - 1 of 12</a:t>
            </a:r>
          </a:p>
        </p:txBody>
      </p:sp>
      <p:graphicFrame>
        <p:nvGraphicFramePr>
          <p:cNvPr id="5" name="Table Placeholder 4">
            <a:extLst>
              <a:ext uri="{FF2B5EF4-FFF2-40B4-BE49-F238E27FC236}">
                <a16:creationId xmlns:a16="http://schemas.microsoft.com/office/drawing/2014/main" id="{411EA41B-0687-4503-9DCD-29C1E37E8C91}"/>
              </a:ext>
            </a:extLst>
          </p:cNvPr>
          <p:cNvGraphicFramePr>
            <a:graphicFrameLocks noGrp="1"/>
          </p:cNvGraphicFramePr>
          <p:nvPr>
            <p:ph type="tbl" sz="quarter" idx="13"/>
            <p:extLst>
              <p:ext uri="{D42A27DB-BD31-4B8C-83A1-F6EECF244321}">
                <p14:modId xmlns:p14="http://schemas.microsoft.com/office/powerpoint/2010/main" val="1399728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91149773"/>
                    </a:ext>
                  </a:extLst>
                </a:gridCol>
                <a:gridCol w="370332">
                  <a:extLst>
                    <a:ext uri="{9D8B030D-6E8A-4147-A177-3AD203B41FA5}">
                      <a16:colId xmlns:a16="http://schemas.microsoft.com/office/drawing/2014/main" val="1954422462"/>
                    </a:ext>
                  </a:extLst>
                </a:gridCol>
                <a:gridCol w="370332">
                  <a:extLst>
                    <a:ext uri="{9D8B030D-6E8A-4147-A177-3AD203B41FA5}">
                      <a16:colId xmlns:a16="http://schemas.microsoft.com/office/drawing/2014/main" val="135420516"/>
                    </a:ext>
                  </a:extLst>
                </a:gridCol>
                <a:gridCol w="370332">
                  <a:extLst>
                    <a:ext uri="{9D8B030D-6E8A-4147-A177-3AD203B41FA5}">
                      <a16:colId xmlns:a16="http://schemas.microsoft.com/office/drawing/2014/main" val="1901886088"/>
                    </a:ext>
                  </a:extLst>
                </a:gridCol>
                <a:gridCol w="329184">
                  <a:extLst>
                    <a:ext uri="{9D8B030D-6E8A-4147-A177-3AD203B41FA5}">
                      <a16:colId xmlns:a16="http://schemas.microsoft.com/office/drawing/2014/main" val="114813685"/>
                    </a:ext>
                  </a:extLst>
                </a:gridCol>
                <a:gridCol w="329184">
                  <a:extLst>
                    <a:ext uri="{9D8B030D-6E8A-4147-A177-3AD203B41FA5}">
                      <a16:colId xmlns:a16="http://schemas.microsoft.com/office/drawing/2014/main" val="3494536886"/>
                    </a:ext>
                  </a:extLst>
                </a:gridCol>
                <a:gridCol w="329184">
                  <a:extLst>
                    <a:ext uri="{9D8B030D-6E8A-4147-A177-3AD203B41FA5}">
                      <a16:colId xmlns:a16="http://schemas.microsoft.com/office/drawing/2014/main" val="2880917894"/>
                    </a:ext>
                  </a:extLst>
                </a:gridCol>
                <a:gridCol w="329184">
                  <a:extLst>
                    <a:ext uri="{9D8B030D-6E8A-4147-A177-3AD203B41FA5}">
                      <a16:colId xmlns:a16="http://schemas.microsoft.com/office/drawing/2014/main" val="2197398379"/>
                    </a:ext>
                  </a:extLst>
                </a:gridCol>
                <a:gridCol w="329184">
                  <a:extLst>
                    <a:ext uri="{9D8B030D-6E8A-4147-A177-3AD203B41FA5}">
                      <a16:colId xmlns:a16="http://schemas.microsoft.com/office/drawing/2014/main" val="3850586025"/>
                    </a:ext>
                  </a:extLst>
                </a:gridCol>
                <a:gridCol w="329184">
                  <a:extLst>
                    <a:ext uri="{9D8B030D-6E8A-4147-A177-3AD203B41FA5}">
                      <a16:colId xmlns:a16="http://schemas.microsoft.com/office/drawing/2014/main" val="3329729602"/>
                    </a:ext>
                  </a:extLst>
                </a:gridCol>
                <a:gridCol w="329184">
                  <a:extLst>
                    <a:ext uri="{9D8B030D-6E8A-4147-A177-3AD203B41FA5}">
                      <a16:colId xmlns:a16="http://schemas.microsoft.com/office/drawing/2014/main" val="100514053"/>
                    </a:ext>
                  </a:extLst>
                </a:gridCol>
                <a:gridCol w="329184">
                  <a:extLst>
                    <a:ext uri="{9D8B030D-6E8A-4147-A177-3AD203B41FA5}">
                      <a16:colId xmlns:a16="http://schemas.microsoft.com/office/drawing/2014/main" val="3339180625"/>
                    </a:ext>
                  </a:extLst>
                </a:gridCol>
                <a:gridCol w="329184">
                  <a:extLst>
                    <a:ext uri="{9D8B030D-6E8A-4147-A177-3AD203B41FA5}">
                      <a16:colId xmlns:a16="http://schemas.microsoft.com/office/drawing/2014/main" val="3859100899"/>
                    </a:ext>
                  </a:extLst>
                </a:gridCol>
                <a:gridCol w="370332">
                  <a:extLst>
                    <a:ext uri="{9D8B030D-6E8A-4147-A177-3AD203B41FA5}">
                      <a16:colId xmlns:a16="http://schemas.microsoft.com/office/drawing/2014/main" val="3545778257"/>
                    </a:ext>
                  </a:extLst>
                </a:gridCol>
                <a:gridCol w="370332">
                  <a:extLst>
                    <a:ext uri="{9D8B030D-6E8A-4147-A177-3AD203B41FA5}">
                      <a16:colId xmlns:a16="http://schemas.microsoft.com/office/drawing/2014/main" val="499647786"/>
                    </a:ext>
                  </a:extLst>
                </a:gridCol>
                <a:gridCol w="329184">
                  <a:extLst>
                    <a:ext uri="{9D8B030D-6E8A-4147-A177-3AD203B41FA5}">
                      <a16:colId xmlns:a16="http://schemas.microsoft.com/office/drawing/2014/main" val="4193840671"/>
                    </a:ext>
                  </a:extLst>
                </a:gridCol>
                <a:gridCol w="329184">
                  <a:extLst>
                    <a:ext uri="{9D8B030D-6E8A-4147-A177-3AD203B41FA5}">
                      <a16:colId xmlns:a16="http://schemas.microsoft.com/office/drawing/2014/main" val="672711105"/>
                    </a:ext>
                  </a:extLst>
                </a:gridCol>
                <a:gridCol w="370332">
                  <a:extLst>
                    <a:ext uri="{9D8B030D-6E8A-4147-A177-3AD203B41FA5}">
                      <a16:colId xmlns:a16="http://schemas.microsoft.com/office/drawing/2014/main" val="4156434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76726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Deutsche Bank - 2018-05-30 15:30:00 </a:t>
                      </a:r>
                      <a:r>
                        <a:rPr kumimoji="0" lang="en-US" sz="1000" b="0" i="0" u="none" strike="noStrike" kern="1200" cap="none" spc="0" normalizeH="0" baseline="0" noProof="0">
                          <a:ln>
                            <a:noFill/>
                          </a:ln>
                          <a:solidFill>
                            <a:prstClr val="black"/>
                          </a:solidFill>
                          <a:effectLst/>
                          <a:uLnTx/>
                          <a:uFillTx/>
                          <a:latin typeface="+mn-lt"/>
                          <a:ea typeface="+mn-ea"/>
                          <a:cs typeface="+mn-cs"/>
                        </a:rPr>
                        <a:t> 
 The new Deutsche Bank photoTAN app enables you to transfer money or carry out other banking transactions quickly and securely in just a few clicks – with no unwieldy TAN lists, text messages or extra charges. Simply download the app and activate photoTAN. In this video we show you 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8229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- 2018-05-30 15:12:00 </a:t>
                      </a:r>
                      <a:r>
                        <a:rPr kumimoji="0" lang="en-US" sz="1000" b="0" i="0" u="none" strike="noStrike" kern="1200" cap="none" spc="0" normalizeH="0" baseline="0" noProof="0">
                          <a:ln>
                            <a:noFill/>
                          </a:ln>
                          <a:solidFill>
                            <a:prstClr val="black"/>
                          </a:solidFill>
                          <a:effectLst/>
                          <a:uLnTx/>
                          <a:uFillTx/>
                          <a:latin typeface="+mn-lt"/>
                          <a:ea typeface="+mn-ea"/>
                          <a:cs typeface="+mn-cs"/>
                        </a:rPr>
                        <a:t> 
 Ever thought about the cost of living in different cities?
Browse our 2018 Prices and Earnings report here: https://www.ubs.com/microsites/prices-earnings/en/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5071331"/>
                  </a:ext>
                </a:extLst>
              </a:tr>
            </a:tbl>
          </a:graphicData>
        </a:graphic>
      </p:graphicFrame>
      <p:sp>
        <p:nvSpPr>
          <p:cNvPr id="4" name="Text Placeholder 3">
            <a:extLst>
              <a:ext uri="{FF2B5EF4-FFF2-40B4-BE49-F238E27FC236}">
                <a16:creationId xmlns:a16="http://schemas.microsoft.com/office/drawing/2014/main" id="{7E836A07-D096-4E94-AC94-24E1F715C5AD}"/>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002770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AE315-B04F-4E25-BAE5-3FFA2D34BCA6}"/>
              </a:ext>
            </a:extLst>
          </p:cNvPr>
          <p:cNvSpPr>
            <a:spLocks noGrp="1"/>
          </p:cNvSpPr>
          <p:nvPr>
            <p:ph type="title"/>
          </p:nvPr>
        </p:nvSpPr>
        <p:spPr/>
        <p:txBody>
          <a:bodyPr/>
          <a:lstStyle/>
          <a:p>
            <a:r>
              <a:rPr lang="en-US"/>
              <a:t>Facebook Own Posts Table | HVB - 2 of 12</a:t>
            </a:r>
          </a:p>
        </p:txBody>
      </p:sp>
      <p:graphicFrame>
        <p:nvGraphicFramePr>
          <p:cNvPr id="5" name="Table Placeholder 4">
            <a:extLst>
              <a:ext uri="{FF2B5EF4-FFF2-40B4-BE49-F238E27FC236}">
                <a16:creationId xmlns:a16="http://schemas.microsoft.com/office/drawing/2014/main" id="{B86B75FA-C355-4FDD-B68D-B073F13E2333}"/>
              </a:ext>
            </a:extLst>
          </p:cNvPr>
          <p:cNvGraphicFramePr>
            <a:graphicFrameLocks noGrp="1"/>
          </p:cNvGraphicFramePr>
          <p:nvPr>
            <p:ph type="tbl" sz="quarter" idx="13"/>
            <p:extLst>
              <p:ext uri="{D42A27DB-BD31-4B8C-83A1-F6EECF244321}">
                <p14:modId xmlns:p14="http://schemas.microsoft.com/office/powerpoint/2010/main" val="1919603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82372984"/>
                    </a:ext>
                  </a:extLst>
                </a:gridCol>
                <a:gridCol w="370332">
                  <a:extLst>
                    <a:ext uri="{9D8B030D-6E8A-4147-A177-3AD203B41FA5}">
                      <a16:colId xmlns:a16="http://schemas.microsoft.com/office/drawing/2014/main" val="2814394703"/>
                    </a:ext>
                  </a:extLst>
                </a:gridCol>
                <a:gridCol w="370332">
                  <a:extLst>
                    <a:ext uri="{9D8B030D-6E8A-4147-A177-3AD203B41FA5}">
                      <a16:colId xmlns:a16="http://schemas.microsoft.com/office/drawing/2014/main" val="1549604325"/>
                    </a:ext>
                  </a:extLst>
                </a:gridCol>
                <a:gridCol w="370332">
                  <a:extLst>
                    <a:ext uri="{9D8B030D-6E8A-4147-A177-3AD203B41FA5}">
                      <a16:colId xmlns:a16="http://schemas.microsoft.com/office/drawing/2014/main" val="294225511"/>
                    </a:ext>
                  </a:extLst>
                </a:gridCol>
                <a:gridCol w="329184">
                  <a:extLst>
                    <a:ext uri="{9D8B030D-6E8A-4147-A177-3AD203B41FA5}">
                      <a16:colId xmlns:a16="http://schemas.microsoft.com/office/drawing/2014/main" val="2742746035"/>
                    </a:ext>
                  </a:extLst>
                </a:gridCol>
                <a:gridCol w="329184">
                  <a:extLst>
                    <a:ext uri="{9D8B030D-6E8A-4147-A177-3AD203B41FA5}">
                      <a16:colId xmlns:a16="http://schemas.microsoft.com/office/drawing/2014/main" val="2481968603"/>
                    </a:ext>
                  </a:extLst>
                </a:gridCol>
                <a:gridCol w="329184">
                  <a:extLst>
                    <a:ext uri="{9D8B030D-6E8A-4147-A177-3AD203B41FA5}">
                      <a16:colId xmlns:a16="http://schemas.microsoft.com/office/drawing/2014/main" val="2182877311"/>
                    </a:ext>
                  </a:extLst>
                </a:gridCol>
                <a:gridCol w="329184">
                  <a:extLst>
                    <a:ext uri="{9D8B030D-6E8A-4147-A177-3AD203B41FA5}">
                      <a16:colId xmlns:a16="http://schemas.microsoft.com/office/drawing/2014/main" val="1681205845"/>
                    </a:ext>
                  </a:extLst>
                </a:gridCol>
                <a:gridCol w="329184">
                  <a:extLst>
                    <a:ext uri="{9D8B030D-6E8A-4147-A177-3AD203B41FA5}">
                      <a16:colId xmlns:a16="http://schemas.microsoft.com/office/drawing/2014/main" val="3241363478"/>
                    </a:ext>
                  </a:extLst>
                </a:gridCol>
                <a:gridCol w="329184">
                  <a:extLst>
                    <a:ext uri="{9D8B030D-6E8A-4147-A177-3AD203B41FA5}">
                      <a16:colId xmlns:a16="http://schemas.microsoft.com/office/drawing/2014/main" val="3560918167"/>
                    </a:ext>
                  </a:extLst>
                </a:gridCol>
                <a:gridCol w="329184">
                  <a:extLst>
                    <a:ext uri="{9D8B030D-6E8A-4147-A177-3AD203B41FA5}">
                      <a16:colId xmlns:a16="http://schemas.microsoft.com/office/drawing/2014/main" val="723533978"/>
                    </a:ext>
                  </a:extLst>
                </a:gridCol>
                <a:gridCol w="329184">
                  <a:extLst>
                    <a:ext uri="{9D8B030D-6E8A-4147-A177-3AD203B41FA5}">
                      <a16:colId xmlns:a16="http://schemas.microsoft.com/office/drawing/2014/main" val="1820041891"/>
                    </a:ext>
                  </a:extLst>
                </a:gridCol>
                <a:gridCol w="329184">
                  <a:extLst>
                    <a:ext uri="{9D8B030D-6E8A-4147-A177-3AD203B41FA5}">
                      <a16:colId xmlns:a16="http://schemas.microsoft.com/office/drawing/2014/main" val="3019944701"/>
                    </a:ext>
                  </a:extLst>
                </a:gridCol>
                <a:gridCol w="370332">
                  <a:extLst>
                    <a:ext uri="{9D8B030D-6E8A-4147-A177-3AD203B41FA5}">
                      <a16:colId xmlns:a16="http://schemas.microsoft.com/office/drawing/2014/main" val="3317072934"/>
                    </a:ext>
                  </a:extLst>
                </a:gridCol>
                <a:gridCol w="370332">
                  <a:extLst>
                    <a:ext uri="{9D8B030D-6E8A-4147-A177-3AD203B41FA5}">
                      <a16:colId xmlns:a16="http://schemas.microsoft.com/office/drawing/2014/main" val="2410513370"/>
                    </a:ext>
                  </a:extLst>
                </a:gridCol>
                <a:gridCol w="329184">
                  <a:extLst>
                    <a:ext uri="{9D8B030D-6E8A-4147-A177-3AD203B41FA5}">
                      <a16:colId xmlns:a16="http://schemas.microsoft.com/office/drawing/2014/main" val="4067924243"/>
                    </a:ext>
                  </a:extLst>
                </a:gridCol>
                <a:gridCol w="329184">
                  <a:extLst>
                    <a:ext uri="{9D8B030D-6E8A-4147-A177-3AD203B41FA5}">
                      <a16:colId xmlns:a16="http://schemas.microsoft.com/office/drawing/2014/main" val="1467884004"/>
                    </a:ext>
                  </a:extLst>
                </a:gridCol>
                <a:gridCol w="370332">
                  <a:extLst>
                    <a:ext uri="{9D8B030D-6E8A-4147-A177-3AD203B41FA5}">
                      <a16:colId xmlns:a16="http://schemas.microsoft.com/office/drawing/2014/main" val="3372564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97584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- 2018-05-30 14:35:07 </a:t>
                      </a:r>
                      <a:r>
                        <a:rPr kumimoji="0" lang="en-US" sz="1000" b="0" i="0" u="none" strike="noStrike" kern="1200" cap="none" spc="0" normalizeH="0" baseline="0" noProof="0">
                          <a:ln>
                            <a:noFill/>
                          </a:ln>
                          <a:solidFill>
                            <a:prstClr val="black"/>
                          </a:solidFill>
                          <a:effectLst/>
                          <a:uLnTx/>
                          <a:uFillTx/>
                          <a:latin typeface="+mn-lt"/>
                          <a:ea typeface="+mn-ea"/>
                          <a:cs typeface="+mn-cs"/>
                        </a:rPr>
                        <a:t> 
 In need of coffee? Depending on where you are, this can be expensive. Explore the cheapest cities in which to buy a cup of coffee in our Prices &amp; Earnings 2018 study: http://ow.ly/uTru30kfIUd #UBSCostofLiving #shareUBS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8945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Commerzbank - 2018-05-30 12:51:19 </a:t>
                      </a:r>
                      <a:r>
                        <a:rPr kumimoji="0" lang="de-DE" sz="1000" b="0" i="0" u="none" strike="noStrike" kern="1200" cap="none" spc="0" normalizeH="0" baseline="0" noProof="0">
                          <a:ln>
                            <a:noFill/>
                          </a:ln>
                          <a:solidFill>
                            <a:prstClr val="black"/>
                          </a:solidFill>
                          <a:effectLst/>
                          <a:uLnTx/>
                          <a:uFillTx/>
                          <a:latin typeface="+mn-lt"/>
                          <a:ea typeface="+mn-ea"/>
                          <a:cs typeface="+mn-cs"/>
                        </a:rPr>
                        <a:t> 
 Wir wollen unseren Kunden bedarfsgerechte Angebote machen. Welche Rolle Big Data dabei spielt, erklärt Firmenkundenvorstand Michael Reuther. http://bit.ly/2ky7MSy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9611904"/>
                  </a:ext>
                </a:extLst>
              </a:tr>
            </a:tbl>
          </a:graphicData>
        </a:graphic>
      </p:graphicFrame>
      <p:sp>
        <p:nvSpPr>
          <p:cNvPr id="4" name="Text Placeholder 3">
            <a:extLst>
              <a:ext uri="{FF2B5EF4-FFF2-40B4-BE49-F238E27FC236}">
                <a16:creationId xmlns:a16="http://schemas.microsoft.com/office/drawing/2014/main" id="{A40EA733-742B-471D-A429-D09FA47C25DF}"/>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975258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1B508-7659-49D2-B32C-A17D9F7A84FC}"/>
              </a:ext>
            </a:extLst>
          </p:cNvPr>
          <p:cNvSpPr>
            <a:spLocks noGrp="1"/>
          </p:cNvSpPr>
          <p:nvPr>
            <p:ph type="title"/>
          </p:nvPr>
        </p:nvSpPr>
        <p:spPr/>
        <p:txBody>
          <a:bodyPr/>
          <a:lstStyle/>
          <a:p>
            <a:r>
              <a:rPr lang="en-US"/>
              <a:t>Facebook Own Posts Table | HVB - 3 of 12</a:t>
            </a:r>
          </a:p>
        </p:txBody>
      </p:sp>
      <p:graphicFrame>
        <p:nvGraphicFramePr>
          <p:cNvPr id="5" name="Table Placeholder 4">
            <a:extLst>
              <a:ext uri="{FF2B5EF4-FFF2-40B4-BE49-F238E27FC236}">
                <a16:creationId xmlns:a16="http://schemas.microsoft.com/office/drawing/2014/main" id="{DEA24539-297C-4636-9B62-E97B35529CBE}"/>
              </a:ext>
            </a:extLst>
          </p:cNvPr>
          <p:cNvGraphicFramePr>
            <a:graphicFrameLocks noGrp="1"/>
          </p:cNvGraphicFramePr>
          <p:nvPr>
            <p:ph type="tbl" sz="quarter" idx="13"/>
            <p:extLst>
              <p:ext uri="{D42A27DB-BD31-4B8C-83A1-F6EECF244321}">
                <p14:modId xmlns:p14="http://schemas.microsoft.com/office/powerpoint/2010/main" val="2408620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93542616"/>
                    </a:ext>
                  </a:extLst>
                </a:gridCol>
                <a:gridCol w="370332">
                  <a:extLst>
                    <a:ext uri="{9D8B030D-6E8A-4147-A177-3AD203B41FA5}">
                      <a16:colId xmlns:a16="http://schemas.microsoft.com/office/drawing/2014/main" val="3864459294"/>
                    </a:ext>
                  </a:extLst>
                </a:gridCol>
                <a:gridCol w="370332">
                  <a:extLst>
                    <a:ext uri="{9D8B030D-6E8A-4147-A177-3AD203B41FA5}">
                      <a16:colId xmlns:a16="http://schemas.microsoft.com/office/drawing/2014/main" val="4001034273"/>
                    </a:ext>
                  </a:extLst>
                </a:gridCol>
                <a:gridCol w="370332">
                  <a:extLst>
                    <a:ext uri="{9D8B030D-6E8A-4147-A177-3AD203B41FA5}">
                      <a16:colId xmlns:a16="http://schemas.microsoft.com/office/drawing/2014/main" val="2239952397"/>
                    </a:ext>
                  </a:extLst>
                </a:gridCol>
                <a:gridCol w="329184">
                  <a:extLst>
                    <a:ext uri="{9D8B030D-6E8A-4147-A177-3AD203B41FA5}">
                      <a16:colId xmlns:a16="http://schemas.microsoft.com/office/drawing/2014/main" val="519688646"/>
                    </a:ext>
                  </a:extLst>
                </a:gridCol>
                <a:gridCol w="329184">
                  <a:extLst>
                    <a:ext uri="{9D8B030D-6E8A-4147-A177-3AD203B41FA5}">
                      <a16:colId xmlns:a16="http://schemas.microsoft.com/office/drawing/2014/main" val="71970496"/>
                    </a:ext>
                  </a:extLst>
                </a:gridCol>
                <a:gridCol w="329184">
                  <a:extLst>
                    <a:ext uri="{9D8B030D-6E8A-4147-A177-3AD203B41FA5}">
                      <a16:colId xmlns:a16="http://schemas.microsoft.com/office/drawing/2014/main" val="674016173"/>
                    </a:ext>
                  </a:extLst>
                </a:gridCol>
                <a:gridCol w="329184">
                  <a:extLst>
                    <a:ext uri="{9D8B030D-6E8A-4147-A177-3AD203B41FA5}">
                      <a16:colId xmlns:a16="http://schemas.microsoft.com/office/drawing/2014/main" val="3428288158"/>
                    </a:ext>
                  </a:extLst>
                </a:gridCol>
                <a:gridCol w="329184">
                  <a:extLst>
                    <a:ext uri="{9D8B030D-6E8A-4147-A177-3AD203B41FA5}">
                      <a16:colId xmlns:a16="http://schemas.microsoft.com/office/drawing/2014/main" val="1395355936"/>
                    </a:ext>
                  </a:extLst>
                </a:gridCol>
                <a:gridCol w="329184">
                  <a:extLst>
                    <a:ext uri="{9D8B030D-6E8A-4147-A177-3AD203B41FA5}">
                      <a16:colId xmlns:a16="http://schemas.microsoft.com/office/drawing/2014/main" val="3415289697"/>
                    </a:ext>
                  </a:extLst>
                </a:gridCol>
                <a:gridCol w="329184">
                  <a:extLst>
                    <a:ext uri="{9D8B030D-6E8A-4147-A177-3AD203B41FA5}">
                      <a16:colId xmlns:a16="http://schemas.microsoft.com/office/drawing/2014/main" val="2648419415"/>
                    </a:ext>
                  </a:extLst>
                </a:gridCol>
                <a:gridCol w="329184">
                  <a:extLst>
                    <a:ext uri="{9D8B030D-6E8A-4147-A177-3AD203B41FA5}">
                      <a16:colId xmlns:a16="http://schemas.microsoft.com/office/drawing/2014/main" val="2533269202"/>
                    </a:ext>
                  </a:extLst>
                </a:gridCol>
                <a:gridCol w="329184">
                  <a:extLst>
                    <a:ext uri="{9D8B030D-6E8A-4147-A177-3AD203B41FA5}">
                      <a16:colId xmlns:a16="http://schemas.microsoft.com/office/drawing/2014/main" val="1690803970"/>
                    </a:ext>
                  </a:extLst>
                </a:gridCol>
                <a:gridCol w="370332">
                  <a:extLst>
                    <a:ext uri="{9D8B030D-6E8A-4147-A177-3AD203B41FA5}">
                      <a16:colId xmlns:a16="http://schemas.microsoft.com/office/drawing/2014/main" val="1606737521"/>
                    </a:ext>
                  </a:extLst>
                </a:gridCol>
                <a:gridCol w="370332">
                  <a:extLst>
                    <a:ext uri="{9D8B030D-6E8A-4147-A177-3AD203B41FA5}">
                      <a16:colId xmlns:a16="http://schemas.microsoft.com/office/drawing/2014/main" val="1052498025"/>
                    </a:ext>
                  </a:extLst>
                </a:gridCol>
                <a:gridCol w="329184">
                  <a:extLst>
                    <a:ext uri="{9D8B030D-6E8A-4147-A177-3AD203B41FA5}">
                      <a16:colId xmlns:a16="http://schemas.microsoft.com/office/drawing/2014/main" val="3354318487"/>
                    </a:ext>
                  </a:extLst>
                </a:gridCol>
                <a:gridCol w="329184">
                  <a:extLst>
                    <a:ext uri="{9D8B030D-6E8A-4147-A177-3AD203B41FA5}">
                      <a16:colId xmlns:a16="http://schemas.microsoft.com/office/drawing/2014/main" val="1511393755"/>
                    </a:ext>
                  </a:extLst>
                </a:gridCol>
                <a:gridCol w="370332">
                  <a:extLst>
                    <a:ext uri="{9D8B030D-6E8A-4147-A177-3AD203B41FA5}">
                      <a16:colId xmlns:a16="http://schemas.microsoft.com/office/drawing/2014/main" val="2636075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05358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- 2018-05-30 10:55:41 </a:t>
                      </a:r>
                      <a:r>
                        <a:rPr kumimoji="0" lang="en-US" sz="1000" b="0" i="0" u="none" strike="noStrike" kern="1200" cap="none" spc="0" normalizeH="0" baseline="0" noProof="0">
                          <a:ln>
                            <a:noFill/>
                          </a:ln>
                          <a:solidFill>
                            <a:prstClr val="black"/>
                          </a:solidFill>
                          <a:effectLst/>
                          <a:uLnTx/>
                          <a:uFillTx/>
                          <a:latin typeface="+mn-lt"/>
                          <a:ea typeface="+mn-ea"/>
                          <a:cs typeface="+mn-cs"/>
                        </a:rPr>
                        <a:t> 
 "My framework is around liquidity, longevity and legacy." UBS's Paula Polito talks about how women can think about their broader financial picture. How will you #ownyourworth? http://ow.ly/PI3830kegXE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0464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Sparkasse - 2018-05-30 10:00:01 </a:t>
                      </a:r>
                      <a:r>
                        <a:rPr kumimoji="0" lang="de-DE" sz="1000" b="0" i="0" u="none" strike="noStrike" kern="1200" cap="none" spc="0" normalizeH="0" baseline="0" noProof="0">
                          <a:ln>
                            <a:noFill/>
                          </a:ln>
                          <a:solidFill>
                            <a:prstClr val="black"/>
                          </a:solidFill>
                          <a:effectLst/>
                          <a:uLnTx/>
                          <a:uFillTx/>
                          <a:latin typeface="+mn-lt"/>
                          <a:ea typeface="+mn-ea"/>
                          <a:cs typeface="+mn-cs"/>
                        </a:rPr>
                        <a:t> 
 Auf diese Dinge können Sie sich freuen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22988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- 2018-05-30 09:50:49 </a:t>
                      </a:r>
                      <a:r>
                        <a:rPr kumimoji="0" lang="en-US" sz="1000" b="0" i="0" u="none" strike="noStrike" kern="1200" cap="none" spc="0" normalizeH="0" baseline="0" noProof="0">
                          <a:ln>
                            <a:noFill/>
                          </a:ln>
                          <a:solidFill>
                            <a:prstClr val="black"/>
                          </a:solidFill>
                          <a:effectLst/>
                          <a:uLnTx/>
                          <a:uFillTx/>
                          <a:latin typeface="+mn-lt"/>
                          <a:ea typeface="+mn-ea"/>
                          <a:cs typeface="+mn-cs"/>
                        </a:rPr>
                        <a:t> 
 Ever thought about investing in your own pension instead of relying on government policies? Here's Robert Shiller's take on how to do it wisely. More insights with #NobelPerspectives http://ow.ly/D1Is30kdkQB #shareUBS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8663167"/>
                  </a:ext>
                </a:extLst>
              </a:tr>
            </a:tbl>
          </a:graphicData>
        </a:graphic>
      </p:graphicFrame>
      <p:sp>
        <p:nvSpPr>
          <p:cNvPr id="4" name="Text Placeholder 3">
            <a:extLst>
              <a:ext uri="{FF2B5EF4-FFF2-40B4-BE49-F238E27FC236}">
                <a16:creationId xmlns:a16="http://schemas.microsoft.com/office/drawing/2014/main" id="{8B45429A-BB94-482A-8DF6-5972840D9B36}"/>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9992674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902E2-193D-4809-87C2-90C75A0B5CF7}"/>
              </a:ext>
            </a:extLst>
          </p:cNvPr>
          <p:cNvSpPr>
            <a:spLocks noGrp="1"/>
          </p:cNvSpPr>
          <p:nvPr>
            <p:ph type="title"/>
          </p:nvPr>
        </p:nvSpPr>
        <p:spPr/>
        <p:txBody>
          <a:bodyPr/>
          <a:lstStyle/>
          <a:p>
            <a:r>
              <a:rPr lang="en-US"/>
              <a:t>Facebook Own Posts Table | HVB - 4 of 12</a:t>
            </a:r>
          </a:p>
        </p:txBody>
      </p:sp>
      <p:graphicFrame>
        <p:nvGraphicFramePr>
          <p:cNvPr id="5" name="Table Placeholder 4">
            <a:extLst>
              <a:ext uri="{FF2B5EF4-FFF2-40B4-BE49-F238E27FC236}">
                <a16:creationId xmlns:a16="http://schemas.microsoft.com/office/drawing/2014/main" id="{06E1F877-1378-470E-A131-6B40E8775B2C}"/>
              </a:ext>
            </a:extLst>
          </p:cNvPr>
          <p:cNvGraphicFramePr>
            <a:graphicFrameLocks noGrp="1"/>
          </p:cNvGraphicFramePr>
          <p:nvPr>
            <p:ph type="tbl" sz="quarter" idx="13"/>
            <p:extLst>
              <p:ext uri="{D42A27DB-BD31-4B8C-83A1-F6EECF244321}">
                <p14:modId xmlns:p14="http://schemas.microsoft.com/office/powerpoint/2010/main" val="496563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55783712"/>
                    </a:ext>
                  </a:extLst>
                </a:gridCol>
                <a:gridCol w="370332">
                  <a:extLst>
                    <a:ext uri="{9D8B030D-6E8A-4147-A177-3AD203B41FA5}">
                      <a16:colId xmlns:a16="http://schemas.microsoft.com/office/drawing/2014/main" val="1343657785"/>
                    </a:ext>
                  </a:extLst>
                </a:gridCol>
                <a:gridCol w="370332">
                  <a:extLst>
                    <a:ext uri="{9D8B030D-6E8A-4147-A177-3AD203B41FA5}">
                      <a16:colId xmlns:a16="http://schemas.microsoft.com/office/drawing/2014/main" val="2825612237"/>
                    </a:ext>
                  </a:extLst>
                </a:gridCol>
                <a:gridCol w="370332">
                  <a:extLst>
                    <a:ext uri="{9D8B030D-6E8A-4147-A177-3AD203B41FA5}">
                      <a16:colId xmlns:a16="http://schemas.microsoft.com/office/drawing/2014/main" val="2410416664"/>
                    </a:ext>
                  </a:extLst>
                </a:gridCol>
                <a:gridCol w="329184">
                  <a:extLst>
                    <a:ext uri="{9D8B030D-6E8A-4147-A177-3AD203B41FA5}">
                      <a16:colId xmlns:a16="http://schemas.microsoft.com/office/drawing/2014/main" val="332837940"/>
                    </a:ext>
                  </a:extLst>
                </a:gridCol>
                <a:gridCol w="329184">
                  <a:extLst>
                    <a:ext uri="{9D8B030D-6E8A-4147-A177-3AD203B41FA5}">
                      <a16:colId xmlns:a16="http://schemas.microsoft.com/office/drawing/2014/main" val="2667566894"/>
                    </a:ext>
                  </a:extLst>
                </a:gridCol>
                <a:gridCol w="329184">
                  <a:extLst>
                    <a:ext uri="{9D8B030D-6E8A-4147-A177-3AD203B41FA5}">
                      <a16:colId xmlns:a16="http://schemas.microsoft.com/office/drawing/2014/main" val="2207509130"/>
                    </a:ext>
                  </a:extLst>
                </a:gridCol>
                <a:gridCol w="329184">
                  <a:extLst>
                    <a:ext uri="{9D8B030D-6E8A-4147-A177-3AD203B41FA5}">
                      <a16:colId xmlns:a16="http://schemas.microsoft.com/office/drawing/2014/main" val="3952957938"/>
                    </a:ext>
                  </a:extLst>
                </a:gridCol>
                <a:gridCol w="329184">
                  <a:extLst>
                    <a:ext uri="{9D8B030D-6E8A-4147-A177-3AD203B41FA5}">
                      <a16:colId xmlns:a16="http://schemas.microsoft.com/office/drawing/2014/main" val="1336689758"/>
                    </a:ext>
                  </a:extLst>
                </a:gridCol>
                <a:gridCol w="329184">
                  <a:extLst>
                    <a:ext uri="{9D8B030D-6E8A-4147-A177-3AD203B41FA5}">
                      <a16:colId xmlns:a16="http://schemas.microsoft.com/office/drawing/2014/main" val="1528961628"/>
                    </a:ext>
                  </a:extLst>
                </a:gridCol>
                <a:gridCol w="329184">
                  <a:extLst>
                    <a:ext uri="{9D8B030D-6E8A-4147-A177-3AD203B41FA5}">
                      <a16:colId xmlns:a16="http://schemas.microsoft.com/office/drawing/2014/main" val="1712870569"/>
                    </a:ext>
                  </a:extLst>
                </a:gridCol>
                <a:gridCol w="329184">
                  <a:extLst>
                    <a:ext uri="{9D8B030D-6E8A-4147-A177-3AD203B41FA5}">
                      <a16:colId xmlns:a16="http://schemas.microsoft.com/office/drawing/2014/main" val="3195857928"/>
                    </a:ext>
                  </a:extLst>
                </a:gridCol>
                <a:gridCol w="329184">
                  <a:extLst>
                    <a:ext uri="{9D8B030D-6E8A-4147-A177-3AD203B41FA5}">
                      <a16:colId xmlns:a16="http://schemas.microsoft.com/office/drawing/2014/main" val="2112398858"/>
                    </a:ext>
                  </a:extLst>
                </a:gridCol>
                <a:gridCol w="370332">
                  <a:extLst>
                    <a:ext uri="{9D8B030D-6E8A-4147-A177-3AD203B41FA5}">
                      <a16:colId xmlns:a16="http://schemas.microsoft.com/office/drawing/2014/main" val="1876329236"/>
                    </a:ext>
                  </a:extLst>
                </a:gridCol>
                <a:gridCol w="370332">
                  <a:extLst>
                    <a:ext uri="{9D8B030D-6E8A-4147-A177-3AD203B41FA5}">
                      <a16:colId xmlns:a16="http://schemas.microsoft.com/office/drawing/2014/main" val="2919542013"/>
                    </a:ext>
                  </a:extLst>
                </a:gridCol>
                <a:gridCol w="329184">
                  <a:extLst>
                    <a:ext uri="{9D8B030D-6E8A-4147-A177-3AD203B41FA5}">
                      <a16:colId xmlns:a16="http://schemas.microsoft.com/office/drawing/2014/main" val="2518538546"/>
                    </a:ext>
                  </a:extLst>
                </a:gridCol>
                <a:gridCol w="329184">
                  <a:extLst>
                    <a:ext uri="{9D8B030D-6E8A-4147-A177-3AD203B41FA5}">
                      <a16:colId xmlns:a16="http://schemas.microsoft.com/office/drawing/2014/main" val="1916034178"/>
                    </a:ext>
                  </a:extLst>
                </a:gridCol>
                <a:gridCol w="370332">
                  <a:extLst>
                    <a:ext uri="{9D8B030D-6E8A-4147-A177-3AD203B41FA5}">
                      <a16:colId xmlns:a16="http://schemas.microsoft.com/office/drawing/2014/main" val="1593904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8826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UBS - 2018-05-30 08:27:25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07222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Sparkasse - 2018-05-29 16:33:56 </a:t>
                      </a:r>
                      <a:r>
                        <a:rPr kumimoji="0" lang="de-DE" sz="1000" b="0" i="0" u="none" strike="noStrike" kern="1200" cap="none" spc="0" normalizeH="0" baseline="0" noProof="0">
                          <a:ln>
                            <a:noFill/>
                          </a:ln>
                          <a:solidFill>
                            <a:prstClr val="black"/>
                          </a:solidFill>
                          <a:effectLst/>
                          <a:uLnTx/>
                          <a:uFillTx/>
                          <a:latin typeface="+mn-lt"/>
                          <a:ea typeface="+mn-ea"/>
                          <a:cs typeface="+mn-cs"/>
                        </a:rPr>
                        <a:t> 
 Datenschutz, Verlässlichkeit und Vertrauenswürdigkeit sollten bei der Kreditaufnahme selbstverständlich sein – und mindestens genauso wichtig wie die Höhe der Zinsen. Vielleicht sogar noch wichtiger.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03753887"/>
                  </a:ext>
                </a:extLst>
              </a:tr>
            </a:tbl>
          </a:graphicData>
        </a:graphic>
      </p:graphicFrame>
      <p:sp>
        <p:nvSpPr>
          <p:cNvPr id="4" name="Text Placeholder 3">
            <a:extLst>
              <a:ext uri="{FF2B5EF4-FFF2-40B4-BE49-F238E27FC236}">
                <a16:creationId xmlns:a16="http://schemas.microsoft.com/office/drawing/2014/main" id="{5F7FB655-9CD1-4E49-AD8D-9927B0873CDF}"/>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4120007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3D49D-5006-4069-B5E2-DB5007799119}"/>
              </a:ext>
            </a:extLst>
          </p:cNvPr>
          <p:cNvSpPr>
            <a:spLocks noGrp="1"/>
          </p:cNvSpPr>
          <p:nvPr>
            <p:ph type="title"/>
          </p:nvPr>
        </p:nvSpPr>
        <p:spPr/>
        <p:txBody>
          <a:bodyPr/>
          <a:lstStyle/>
          <a:p>
            <a:r>
              <a:rPr lang="en-US"/>
              <a:t>Facebook Own Posts Table | HVB - 5 of 12</a:t>
            </a:r>
          </a:p>
        </p:txBody>
      </p:sp>
      <p:graphicFrame>
        <p:nvGraphicFramePr>
          <p:cNvPr id="5" name="Table Placeholder 4">
            <a:extLst>
              <a:ext uri="{FF2B5EF4-FFF2-40B4-BE49-F238E27FC236}">
                <a16:creationId xmlns:a16="http://schemas.microsoft.com/office/drawing/2014/main" id="{49E5D57C-9B94-4C1E-9D28-5B05C6295012}"/>
              </a:ext>
            </a:extLst>
          </p:cNvPr>
          <p:cNvGraphicFramePr>
            <a:graphicFrameLocks noGrp="1"/>
          </p:cNvGraphicFramePr>
          <p:nvPr>
            <p:ph type="tbl" sz="quarter" idx="13"/>
            <p:extLst>
              <p:ext uri="{D42A27DB-BD31-4B8C-83A1-F6EECF244321}">
                <p14:modId xmlns:p14="http://schemas.microsoft.com/office/powerpoint/2010/main" val="4237911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49550849"/>
                    </a:ext>
                  </a:extLst>
                </a:gridCol>
                <a:gridCol w="370332">
                  <a:extLst>
                    <a:ext uri="{9D8B030D-6E8A-4147-A177-3AD203B41FA5}">
                      <a16:colId xmlns:a16="http://schemas.microsoft.com/office/drawing/2014/main" val="718851058"/>
                    </a:ext>
                  </a:extLst>
                </a:gridCol>
                <a:gridCol w="370332">
                  <a:extLst>
                    <a:ext uri="{9D8B030D-6E8A-4147-A177-3AD203B41FA5}">
                      <a16:colId xmlns:a16="http://schemas.microsoft.com/office/drawing/2014/main" val="408458089"/>
                    </a:ext>
                  </a:extLst>
                </a:gridCol>
                <a:gridCol w="370332">
                  <a:extLst>
                    <a:ext uri="{9D8B030D-6E8A-4147-A177-3AD203B41FA5}">
                      <a16:colId xmlns:a16="http://schemas.microsoft.com/office/drawing/2014/main" val="4027317362"/>
                    </a:ext>
                  </a:extLst>
                </a:gridCol>
                <a:gridCol w="329184">
                  <a:extLst>
                    <a:ext uri="{9D8B030D-6E8A-4147-A177-3AD203B41FA5}">
                      <a16:colId xmlns:a16="http://schemas.microsoft.com/office/drawing/2014/main" val="287020220"/>
                    </a:ext>
                  </a:extLst>
                </a:gridCol>
                <a:gridCol w="329184">
                  <a:extLst>
                    <a:ext uri="{9D8B030D-6E8A-4147-A177-3AD203B41FA5}">
                      <a16:colId xmlns:a16="http://schemas.microsoft.com/office/drawing/2014/main" val="2871034832"/>
                    </a:ext>
                  </a:extLst>
                </a:gridCol>
                <a:gridCol w="329184">
                  <a:extLst>
                    <a:ext uri="{9D8B030D-6E8A-4147-A177-3AD203B41FA5}">
                      <a16:colId xmlns:a16="http://schemas.microsoft.com/office/drawing/2014/main" val="4182771348"/>
                    </a:ext>
                  </a:extLst>
                </a:gridCol>
                <a:gridCol w="329184">
                  <a:extLst>
                    <a:ext uri="{9D8B030D-6E8A-4147-A177-3AD203B41FA5}">
                      <a16:colId xmlns:a16="http://schemas.microsoft.com/office/drawing/2014/main" val="1337155025"/>
                    </a:ext>
                  </a:extLst>
                </a:gridCol>
                <a:gridCol w="329184">
                  <a:extLst>
                    <a:ext uri="{9D8B030D-6E8A-4147-A177-3AD203B41FA5}">
                      <a16:colId xmlns:a16="http://schemas.microsoft.com/office/drawing/2014/main" val="3412643223"/>
                    </a:ext>
                  </a:extLst>
                </a:gridCol>
                <a:gridCol w="329184">
                  <a:extLst>
                    <a:ext uri="{9D8B030D-6E8A-4147-A177-3AD203B41FA5}">
                      <a16:colId xmlns:a16="http://schemas.microsoft.com/office/drawing/2014/main" val="1495700894"/>
                    </a:ext>
                  </a:extLst>
                </a:gridCol>
                <a:gridCol w="329184">
                  <a:extLst>
                    <a:ext uri="{9D8B030D-6E8A-4147-A177-3AD203B41FA5}">
                      <a16:colId xmlns:a16="http://schemas.microsoft.com/office/drawing/2014/main" val="1114594190"/>
                    </a:ext>
                  </a:extLst>
                </a:gridCol>
                <a:gridCol w="329184">
                  <a:extLst>
                    <a:ext uri="{9D8B030D-6E8A-4147-A177-3AD203B41FA5}">
                      <a16:colId xmlns:a16="http://schemas.microsoft.com/office/drawing/2014/main" val="3382234555"/>
                    </a:ext>
                  </a:extLst>
                </a:gridCol>
                <a:gridCol w="329184">
                  <a:extLst>
                    <a:ext uri="{9D8B030D-6E8A-4147-A177-3AD203B41FA5}">
                      <a16:colId xmlns:a16="http://schemas.microsoft.com/office/drawing/2014/main" val="4057152158"/>
                    </a:ext>
                  </a:extLst>
                </a:gridCol>
                <a:gridCol w="370332">
                  <a:extLst>
                    <a:ext uri="{9D8B030D-6E8A-4147-A177-3AD203B41FA5}">
                      <a16:colId xmlns:a16="http://schemas.microsoft.com/office/drawing/2014/main" val="2459657104"/>
                    </a:ext>
                  </a:extLst>
                </a:gridCol>
                <a:gridCol w="370332">
                  <a:extLst>
                    <a:ext uri="{9D8B030D-6E8A-4147-A177-3AD203B41FA5}">
                      <a16:colId xmlns:a16="http://schemas.microsoft.com/office/drawing/2014/main" val="2293774343"/>
                    </a:ext>
                  </a:extLst>
                </a:gridCol>
                <a:gridCol w="329184">
                  <a:extLst>
                    <a:ext uri="{9D8B030D-6E8A-4147-A177-3AD203B41FA5}">
                      <a16:colId xmlns:a16="http://schemas.microsoft.com/office/drawing/2014/main" val="3376607478"/>
                    </a:ext>
                  </a:extLst>
                </a:gridCol>
                <a:gridCol w="329184">
                  <a:extLst>
                    <a:ext uri="{9D8B030D-6E8A-4147-A177-3AD203B41FA5}">
                      <a16:colId xmlns:a16="http://schemas.microsoft.com/office/drawing/2014/main" val="496696778"/>
                    </a:ext>
                  </a:extLst>
                </a:gridCol>
                <a:gridCol w="370332">
                  <a:extLst>
                    <a:ext uri="{9D8B030D-6E8A-4147-A177-3AD203B41FA5}">
                      <a16:colId xmlns:a16="http://schemas.microsoft.com/office/drawing/2014/main" val="4006172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4629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- 2018-05-29 16:22:06 </a:t>
                      </a:r>
                      <a:r>
                        <a:rPr kumimoji="0" lang="en-US" sz="1000" b="0" i="0" u="none" strike="noStrike" kern="1200" cap="none" spc="0" normalizeH="0" baseline="0" noProof="0">
                          <a:ln>
                            <a:noFill/>
                          </a:ln>
                          <a:solidFill>
                            <a:prstClr val="black"/>
                          </a:solidFill>
                          <a:effectLst/>
                          <a:uLnTx/>
                          <a:uFillTx/>
                          <a:latin typeface="+mn-lt"/>
                          <a:ea typeface="+mn-ea"/>
                          <a:cs typeface="+mn-cs"/>
                        </a:rPr>
                        <a:t> 
 Looking to upgrade to an iPhoneX? This can be expensive depending on where you live. Discover more city rankings in our Prices &amp; Earnings study: http://ow.ly/CVSB30kewEH #UBSCostofLiving #shareUBS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7106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Commerzbank - 2018-05-29 16:03:01 </a:t>
                      </a:r>
                      <a:r>
                        <a:rPr kumimoji="0" lang="de-DE" sz="1000" b="0" i="0" u="none" strike="noStrike" kern="1200" cap="none" spc="0" normalizeH="0" baseline="0" noProof="0">
                          <a:ln>
                            <a:noFill/>
                          </a:ln>
                          <a:solidFill>
                            <a:prstClr val="black"/>
                          </a:solidFill>
                          <a:effectLst/>
                          <a:uLnTx/>
                          <a:uFillTx/>
                          <a:latin typeface="+mn-lt"/>
                          <a:ea typeface="+mn-ea"/>
                          <a:cs typeface="+mn-cs"/>
                        </a:rPr>
                        <a:t> 
 So überzeugen Sie Banken und andere Geldgeber von Ihrer Geschäftsidee. Klicken Sie hier und erfahren Sie auf MONEYBAZE, was einen guten Businessplan ausmacht.  http://bit.ly/2kwtx57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5227550"/>
                  </a:ext>
                </a:extLst>
              </a:tr>
            </a:tbl>
          </a:graphicData>
        </a:graphic>
      </p:graphicFrame>
      <p:sp>
        <p:nvSpPr>
          <p:cNvPr id="4" name="Text Placeholder 3">
            <a:extLst>
              <a:ext uri="{FF2B5EF4-FFF2-40B4-BE49-F238E27FC236}">
                <a16:creationId xmlns:a16="http://schemas.microsoft.com/office/drawing/2014/main" id="{4075BBC4-5935-4BB7-BC2A-72DE96AAFEB5}"/>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653965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DCFE9-73EF-4920-895B-B766F2B67A93}"/>
              </a:ext>
            </a:extLst>
          </p:cNvPr>
          <p:cNvSpPr>
            <a:spLocks noGrp="1"/>
          </p:cNvSpPr>
          <p:nvPr>
            <p:ph type="title"/>
          </p:nvPr>
        </p:nvSpPr>
        <p:spPr/>
        <p:txBody>
          <a:bodyPr/>
          <a:lstStyle/>
          <a:p>
            <a:r>
              <a:rPr lang="en-US"/>
              <a:t>Facebook Own Posts Table | HVB - 6 of 12</a:t>
            </a:r>
          </a:p>
        </p:txBody>
      </p:sp>
      <p:graphicFrame>
        <p:nvGraphicFramePr>
          <p:cNvPr id="5" name="Table Placeholder 4">
            <a:extLst>
              <a:ext uri="{FF2B5EF4-FFF2-40B4-BE49-F238E27FC236}">
                <a16:creationId xmlns:a16="http://schemas.microsoft.com/office/drawing/2014/main" id="{B8C4FACC-1D8E-4B9E-A225-2E3A79CE9D2F}"/>
              </a:ext>
            </a:extLst>
          </p:cNvPr>
          <p:cNvGraphicFramePr>
            <a:graphicFrameLocks noGrp="1"/>
          </p:cNvGraphicFramePr>
          <p:nvPr>
            <p:ph type="tbl" sz="quarter" idx="13"/>
            <p:extLst>
              <p:ext uri="{D42A27DB-BD31-4B8C-83A1-F6EECF244321}">
                <p14:modId xmlns:p14="http://schemas.microsoft.com/office/powerpoint/2010/main" val="1387236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46382547"/>
                    </a:ext>
                  </a:extLst>
                </a:gridCol>
                <a:gridCol w="370332">
                  <a:extLst>
                    <a:ext uri="{9D8B030D-6E8A-4147-A177-3AD203B41FA5}">
                      <a16:colId xmlns:a16="http://schemas.microsoft.com/office/drawing/2014/main" val="230744008"/>
                    </a:ext>
                  </a:extLst>
                </a:gridCol>
                <a:gridCol w="370332">
                  <a:extLst>
                    <a:ext uri="{9D8B030D-6E8A-4147-A177-3AD203B41FA5}">
                      <a16:colId xmlns:a16="http://schemas.microsoft.com/office/drawing/2014/main" val="3906428664"/>
                    </a:ext>
                  </a:extLst>
                </a:gridCol>
                <a:gridCol w="370332">
                  <a:extLst>
                    <a:ext uri="{9D8B030D-6E8A-4147-A177-3AD203B41FA5}">
                      <a16:colId xmlns:a16="http://schemas.microsoft.com/office/drawing/2014/main" val="1073605833"/>
                    </a:ext>
                  </a:extLst>
                </a:gridCol>
                <a:gridCol w="329184">
                  <a:extLst>
                    <a:ext uri="{9D8B030D-6E8A-4147-A177-3AD203B41FA5}">
                      <a16:colId xmlns:a16="http://schemas.microsoft.com/office/drawing/2014/main" val="3959220620"/>
                    </a:ext>
                  </a:extLst>
                </a:gridCol>
                <a:gridCol w="329184">
                  <a:extLst>
                    <a:ext uri="{9D8B030D-6E8A-4147-A177-3AD203B41FA5}">
                      <a16:colId xmlns:a16="http://schemas.microsoft.com/office/drawing/2014/main" val="4219436618"/>
                    </a:ext>
                  </a:extLst>
                </a:gridCol>
                <a:gridCol w="329184">
                  <a:extLst>
                    <a:ext uri="{9D8B030D-6E8A-4147-A177-3AD203B41FA5}">
                      <a16:colId xmlns:a16="http://schemas.microsoft.com/office/drawing/2014/main" val="4045575179"/>
                    </a:ext>
                  </a:extLst>
                </a:gridCol>
                <a:gridCol w="329184">
                  <a:extLst>
                    <a:ext uri="{9D8B030D-6E8A-4147-A177-3AD203B41FA5}">
                      <a16:colId xmlns:a16="http://schemas.microsoft.com/office/drawing/2014/main" val="1515791171"/>
                    </a:ext>
                  </a:extLst>
                </a:gridCol>
                <a:gridCol w="329184">
                  <a:extLst>
                    <a:ext uri="{9D8B030D-6E8A-4147-A177-3AD203B41FA5}">
                      <a16:colId xmlns:a16="http://schemas.microsoft.com/office/drawing/2014/main" val="4243599066"/>
                    </a:ext>
                  </a:extLst>
                </a:gridCol>
                <a:gridCol w="329184">
                  <a:extLst>
                    <a:ext uri="{9D8B030D-6E8A-4147-A177-3AD203B41FA5}">
                      <a16:colId xmlns:a16="http://schemas.microsoft.com/office/drawing/2014/main" val="2085757480"/>
                    </a:ext>
                  </a:extLst>
                </a:gridCol>
                <a:gridCol w="329184">
                  <a:extLst>
                    <a:ext uri="{9D8B030D-6E8A-4147-A177-3AD203B41FA5}">
                      <a16:colId xmlns:a16="http://schemas.microsoft.com/office/drawing/2014/main" val="2425879135"/>
                    </a:ext>
                  </a:extLst>
                </a:gridCol>
                <a:gridCol w="329184">
                  <a:extLst>
                    <a:ext uri="{9D8B030D-6E8A-4147-A177-3AD203B41FA5}">
                      <a16:colId xmlns:a16="http://schemas.microsoft.com/office/drawing/2014/main" val="1415726128"/>
                    </a:ext>
                  </a:extLst>
                </a:gridCol>
                <a:gridCol w="329184">
                  <a:extLst>
                    <a:ext uri="{9D8B030D-6E8A-4147-A177-3AD203B41FA5}">
                      <a16:colId xmlns:a16="http://schemas.microsoft.com/office/drawing/2014/main" val="57868296"/>
                    </a:ext>
                  </a:extLst>
                </a:gridCol>
                <a:gridCol w="370332">
                  <a:extLst>
                    <a:ext uri="{9D8B030D-6E8A-4147-A177-3AD203B41FA5}">
                      <a16:colId xmlns:a16="http://schemas.microsoft.com/office/drawing/2014/main" val="4179744205"/>
                    </a:ext>
                  </a:extLst>
                </a:gridCol>
                <a:gridCol w="370332">
                  <a:extLst>
                    <a:ext uri="{9D8B030D-6E8A-4147-A177-3AD203B41FA5}">
                      <a16:colId xmlns:a16="http://schemas.microsoft.com/office/drawing/2014/main" val="1183624670"/>
                    </a:ext>
                  </a:extLst>
                </a:gridCol>
                <a:gridCol w="329184">
                  <a:extLst>
                    <a:ext uri="{9D8B030D-6E8A-4147-A177-3AD203B41FA5}">
                      <a16:colId xmlns:a16="http://schemas.microsoft.com/office/drawing/2014/main" val="1064400222"/>
                    </a:ext>
                  </a:extLst>
                </a:gridCol>
                <a:gridCol w="329184">
                  <a:extLst>
                    <a:ext uri="{9D8B030D-6E8A-4147-A177-3AD203B41FA5}">
                      <a16:colId xmlns:a16="http://schemas.microsoft.com/office/drawing/2014/main" val="2891726966"/>
                    </a:ext>
                  </a:extLst>
                </a:gridCol>
                <a:gridCol w="370332">
                  <a:extLst>
                    <a:ext uri="{9D8B030D-6E8A-4147-A177-3AD203B41FA5}">
                      <a16:colId xmlns:a16="http://schemas.microsoft.com/office/drawing/2014/main" val="1199271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8988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- 2018-05-29 12:00:14 </a:t>
                      </a:r>
                      <a:r>
                        <a:rPr kumimoji="0" lang="en-US" sz="1000" b="0" i="0" u="none" strike="noStrike" kern="1200" cap="none" spc="0" normalizeH="0" baseline="0" noProof="0">
                          <a:ln>
                            <a:noFill/>
                          </a:ln>
                          <a:solidFill>
                            <a:prstClr val="black"/>
                          </a:solidFill>
                          <a:effectLst/>
                          <a:uLnTx/>
                          <a:uFillTx/>
                          <a:latin typeface="+mn-lt"/>
                          <a:ea typeface="+mn-ea"/>
                          <a:cs typeface="+mn-cs"/>
                        </a:rPr>
                        <a:t> 
 Los Angeles has the highest purchasing power in the world, Lagos the lowest. How does your city rank? Find out in our Prices and Earnings study: http://ow.ly/C9jK30ke7iQ
#UBSCostofLiving #shareUBS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8508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- 2018-05-29 07:10:49 </a:t>
                      </a:r>
                      <a:r>
                        <a:rPr kumimoji="0" lang="en-US" sz="1000" b="0" i="0" u="none" strike="noStrike" kern="1200" cap="none" spc="0" normalizeH="0" baseline="0" noProof="0">
                          <a:ln>
                            <a:noFill/>
                          </a:ln>
                          <a:solidFill>
                            <a:prstClr val="black"/>
                          </a:solidFill>
                          <a:effectLst/>
                          <a:uLnTx/>
                          <a:uFillTx/>
                          <a:latin typeface="+mn-lt"/>
                          <a:ea typeface="+mn-ea"/>
                          <a:cs typeface="+mn-cs"/>
                        </a:rPr>
                        <a:t> 
 Zurich is the most expensive city in the world. How does your city compare? Find out in our Prices and Earnings 2018 study: http://ow.ly/lMmK30kdQUM
#UBSCostofLiving #shareUBS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9596085"/>
                  </a:ext>
                </a:extLst>
              </a:tr>
            </a:tbl>
          </a:graphicData>
        </a:graphic>
      </p:graphicFrame>
      <p:sp>
        <p:nvSpPr>
          <p:cNvPr id="4" name="Text Placeholder 3">
            <a:extLst>
              <a:ext uri="{FF2B5EF4-FFF2-40B4-BE49-F238E27FC236}">
                <a16:creationId xmlns:a16="http://schemas.microsoft.com/office/drawing/2014/main" id="{01178D91-4D47-408E-B629-F901ACEAFE59}"/>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177804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34245-B54E-449B-AFEA-63D75AD18240}"/>
              </a:ext>
            </a:extLst>
          </p:cNvPr>
          <p:cNvSpPr>
            <a:spLocks noGrp="1"/>
          </p:cNvSpPr>
          <p:nvPr>
            <p:ph type="title"/>
          </p:nvPr>
        </p:nvSpPr>
        <p:spPr/>
        <p:txBody>
          <a:bodyPr/>
          <a:lstStyle/>
          <a:p>
            <a:r>
              <a:rPr lang="en-US"/>
              <a:t>Facebook Own Posts Table | HVB - 7 of 12</a:t>
            </a:r>
          </a:p>
        </p:txBody>
      </p:sp>
      <p:graphicFrame>
        <p:nvGraphicFramePr>
          <p:cNvPr id="5" name="Table Placeholder 4">
            <a:extLst>
              <a:ext uri="{FF2B5EF4-FFF2-40B4-BE49-F238E27FC236}">
                <a16:creationId xmlns:a16="http://schemas.microsoft.com/office/drawing/2014/main" id="{3E1A41F7-93CA-427E-A2BC-9121B85D5DC9}"/>
              </a:ext>
            </a:extLst>
          </p:cNvPr>
          <p:cNvGraphicFramePr>
            <a:graphicFrameLocks noGrp="1"/>
          </p:cNvGraphicFramePr>
          <p:nvPr>
            <p:ph type="tbl" sz="quarter" idx="13"/>
            <p:extLst>
              <p:ext uri="{D42A27DB-BD31-4B8C-83A1-F6EECF244321}">
                <p14:modId xmlns:p14="http://schemas.microsoft.com/office/powerpoint/2010/main" val="1170748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67953729"/>
                    </a:ext>
                  </a:extLst>
                </a:gridCol>
                <a:gridCol w="370332">
                  <a:extLst>
                    <a:ext uri="{9D8B030D-6E8A-4147-A177-3AD203B41FA5}">
                      <a16:colId xmlns:a16="http://schemas.microsoft.com/office/drawing/2014/main" val="2766446811"/>
                    </a:ext>
                  </a:extLst>
                </a:gridCol>
                <a:gridCol w="370332">
                  <a:extLst>
                    <a:ext uri="{9D8B030D-6E8A-4147-A177-3AD203B41FA5}">
                      <a16:colId xmlns:a16="http://schemas.microsoft.com/office/drawing/2014/main" val="104366872"/>
                    </a:ext>
                  </a:extLst>
                </a:gridCol>
                <a:gridCol w="370332">
                  <a:extLst>
                    <a:ext uri="{9D8B030D-6E8A-4147-A177-3AD203B41FA5}">
                      <a16:colId xmlns:a16="http://schemas.microsoft.com/office/drawing/2014/main" val="3839284841"/>
                    </a:ext>
                  </a:extLst>
                </a:gridCol>
                <a:gridCol w="329184">
                  <a:extLst>
                    <a:ext uri="{9D8B030D-6E8A-4147-A177-3AD203B41FA5}">
                      <a16:colId xmlns:a16="http://schemas.microsoft.com/office/drawing/2014/main" val="1748530491"/>
                    </a:ext>
                  </a:extLst>
                </a:gridCol>
                <a:gridCol w="329184">
                  <a:extLst>
                    <a:ext uri="{9D8B030D-6E8A-4147-A177-3AD203B41FA5}">
                      <a16:colId xmlns:a16="http://schemas.microsoft.com/office/drawing/2014/main" val="4033494491"/>
                    </a:ext>
                  </a:extLst>
                </a:gridCol>
                <a:gridCol w="329184">
                  <a:extLst>
                    <a:ext uri="{9D8B030D-6E8A-4147-A177-3AD203B41FA5}">
                      <a16:colId xmlns:a16="http://schemas.microsoft.com/office/drawing/2014/main" val="1073083719"/>
                    </a:ext>
                  </a:extLst>
                </a:gridCol>
                <a:gridCol w="329184">
                  <a:extLst>
                    <a:ext uri="{9D8B030D-6E8A-4147-A177-3AD203B41FA5}">
                      <a16:colId xmlns:a16="http://schemas.microsoft.com/office/drawing/2014/main" val="2912466249"/>
                    </a:ext>
                  </a:extLst>
                </a:gridCol>
                <a:gridCol w="329184">
                  <a:extLst>
                    <a:ext uri="{9D8B030D-6E8A-4147-A177-3AD203B41FA5}">
                      <a16:colId xmlns:a16="http://schemas.microsoft.com/office/drawing/2014/main" val="2464980835"/>
                    </a:ext>
                  </a:extLst>
                </a:gridCol>
                <a:gridCol w="329184">
                  <a:extLst>
                    <a:ext uri="{9D8B030D-6E8A-4147-A177-3AD203B41FA5}">
                      <a16:colId xmlns:a16="http://schemas.microsoft.com/office/drawing/2014/main" val="3103710996"/>
                    </a:ext>
                  </a:extLst>
                </a:gridCol>
                <a:gridCol w="329184">
                  <a:extLst>
                    <a:ext uri="{9D8B030D-6E8A-4147-A177-3AD203B41FA5}">
                      <a16:colId xmlns:a16="http://schemas.microsoft.com/office/drawing/2014/main" val="1743428637"/>
                    </a:ext>
                  </a:extLst>
                </a:gridCol>
                <a:gridCol w="329184">
                  <a:extLst>
                    <a:ext uri="{9D8B030D-6E8A-4147-A177-3AD203B41FA5}">
                      <a16:colId xmlns:a16="http://schemas.microsoft.com/office/drawing/2014/main" val="105051196"/>
                    </a:ext>
                  </a:extLst>
                </a:gridCol>
                <a:gridCol w="329184">
                  <a:extLst>
                    <a:ext uri="{9D8B030D-6E8A-4147-A177-3AD203B41FA5}">
                      <a16:colId xmlns:a16="http://schemas.microsoft.com/office/drawing/2014/main" val="2821037114"/>
                    </a:ext>
                  </a:extLst>
                </a:gridCol>
                <a:gridCol w="370332">
                  <a:extLst>
                    <a:ext uri="{9D8B030D-6E8A-4147-A177-3AD203B41FA5}">
                      <a16:colId xmlns:a16="http://schemas.microsoft.com/office/drawing/2014/main" val="2892490775"/>
                    </a:ext>
                  </a:extLst>
                </a:gridCol>
                <a:gridCol w="370332">
                  <a:extLst>
                    <a:ext uri="{9D8B030D-6E8A-4147-A177-3AD203B41FA5}">
                      <a16:colId xmlns:a16="http://schemas.microsoft.com/office/drawing/2014/main" val="225502338"/>
                    </a:ext>
                  </a:extLst>
                </a:gridCol>
                <a:gridCol w="329184">
                  <a:extLst>
                    <a:ext uri="{9D8B030D-6E8A-4147-A177-3AD203B41FA5}">
                      <a16:colId xmlns:a16="http://schemas.microsoft.com/office/drawing/2014/main" val="2297605034"/>
                    </a:ext>
                  </a:extLst>
                </a:gridCol>
                <a:gridCol w="329184">
                  <a:extLst>
                    <a:ext uri="{9D8B030D-6E8A-4147-A177-3AD203B41FA5}">
                      <a16:colId xmlns:a16="http://schemas.microsoft.com/office/drawing/2014/main" val="2885434395"/>
                    </a:ext>
                  </a:extLst>
                </a:gridCol>
                <a:gridCol w="370332">
                  <a:extLst>
                    <a:ext uri="{9D8B030D-6E8A-4147-A177-3AD203B41FA5}">
                      <a16:colId xmlns:a16="http://schemas.microsoft.com/office/drawing/2014/main" val="3627118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56171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- 2018-05-28 16:15:05 </a:t>
                      </a:r>
                      <a:r>
                        <a:rPr kumimoji="0" lang="en-US" sz="1000" b="0" i="0" u="none" strike="noStrike" kern="1200" cap="none" spc="0" normalizeH="0" baseline="0" noProof="0">
                          <a:ln>
                            <a:noFill/>
                          </a:ln>
                          <a:solidFill>
                            <a:prstClr val="black"/>
                          </a:solidFill>
                          <a:effectLst/>
                          <a:uLnTx/>
                          <a:uFillTx/>
                          <a:latin typeface="+mn-lt"/>
                          <a:ea typeface="+mn-ea"/>
                          <a:cs typeface="+mn-cs"/>
                        </a:rPr>
                        <a:t> 
 Looking to invest in vacation real estate? Our Alpine Property Focus study could help you. It compares residential property prices, location characteristics and market prospects. Download the report and explore more: http://ow.ly/A6h930kdpeH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0056922"/>
                  </a:ext>
                </a:extLst>
              </a:tr>
            </a:tbl>
          </a:graphicData>
        </a:graphic>
      </p:graphicFrame>
      <p:sp>
        <p:nvSpPr>
          <p:cNvPr id="4" name="Text Placeholder 3">
            <a:extLst>
              <a:ext uri="{FF2B5EF4-FFF2-40B4-BE49-F238E27FC236}">
                <a16:creationId xmlns:a16="http://schemas.microsoft.com/office/drawing/2014/main" id="{6F4AAD9B-9617-410F-9150-F535FEC05E48}"/>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3729468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C49A0-52C5-42A4-98F1-2DBF29E5A752}"/>
              </a:ext>
            </a:extLst>
          </p:cNvPr>
          <p:cNvSpPr>
            <a:spLocks noGrp="1"/>
          </p:cNvSpPr>
          <p:nvPr>
            <p:ph type="title"/>
          </p:nvPr>
        </p:nvSpPr>
        <p:spPr/>
        <p:txBody>
          <a:bodyPr/>
          <a:lstStyle/>
          <a:p>
            <a:r>
              <a:rPr lang="en-US"/>
              <a:t>Facebook Own Posts Table | HVB - 8 of 12</a:t>
            </a:r>
          </a:p>
        </p:txBody>
      </p:sp>
      <p:graphicFrame>
        <p:nvGraphicFramePr>
          <p:cNvPr id="5" name="Table Placeholder 4">
            <a:extLst>
              <a:ext uri="{FF2B5EF4-FFF2-40B4-BE49-F238E27FC236}">
                <a16:creationId xmlns:a16="http://schemas.microsoft.com/office/drawing/2014/main" id="{B46F8603-A98C-4866-B240-B9BDFA48824B}"/>
              </a:ext>
            </a:extLst>
          </p:cNvPr>
          <p:cNvGraphicFramePr>
            <a:graphicFrameLocks noGrp="1"/>
          </p:cNvGraphicFramePr>
          <p:nvPr>
            <p:ph type="tbl" sz="quarter" idx="13"/>
            <p:extLst>
              <p:ext uri="{D42A27DB-BD31-4B8C-83A1-F6EECF244321}">
                <p14:modId xmlns:p14="http://schemas.microsoft.com/office/powerpoint/2010/main" val="1711884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97891876"/>
                    </a:ext>
                  </a:extLst>
                </a:gridCol>
                <a:gridCol w="370332">
                  <a:extLst>
                    <a:ext uri="{9D8B030D-6E8A-4147-A177-3AD203B41FA5}">
                      <a16:colId xmlns:a16="http://schemas.microsoft.com/office/drawing/2014/main" val="598814897"/>
                    </a:ext>
                  </a:extLst>
                </a:gridCol>
                <a:gridCol w="370332">
                  <a:extLst>
                    <a:ext uri="{9D8B030D-6E8A-4147-A177-3AD203B41FA5}">
                      <a16:colId xmlns:a16="http://schemas.microsoft.com/office/drawing/2014/main" val="1995440207"/>
                    </a:ext>
                  </a:extLst>
                </a:gridCol>
                <a:gridCol w="370332">
                  <a:extLst>
                    <a:ext uri="{9D8B030D-6E8A-4147-A177-3AD203B41FA5}">
                      <a16:colId xmlns:a16="http://schemas.microsoft.com/office/drawing/2014/main" val="2317660740"/>
                    </a:ext>
                  </a:extLst>
                </a:gridCol>
                <a:gridCol w="329184">
                  <a:extLst>
                    <a:ext uri="{9D8B030D-6E8A-4147-A177-3AD203B41FA5}">
                      <a16:colId xmlns:a16="http://schemas.microsoft.com/office/drawing/2014/main" val="4073675348"/>
                    </a:ext>
                  </a:extLst>
                </a:gridCol>
                <a:gridCol w="329184">
                  <a:extLst>
                    <a:ext uri="{9D8B030D-6E8A-4147-A177-3AD203B41FA5}">
                      <a16:colId xmlns:a16="http://schemas.microsoft.com/office/drawing/2014/main" val="2293570028"/>
                    </a:ext>
                  </a:extLst>
                </a:gridCol>
                <a:gridCol w="329184">
                  <a:extLst>
                    <a:ext uri="{9D8B030D-6E8A-4147-A177-3AD203B41FA5}">
                      <a16:colId xmlns:a16="http://schemas.microsoft.com/office/drawing/2014/main" val="850722624"/>
                    </a:ext>
                  </a:extLst>
                </a:gridCol>
                <a:gridCol w="329184">
                  <a:extLst>
                    <a:ext uri="{9D8B030D-6E8A-4147-A177-3AD203B41FA5}">
                      <a16:colId xmlns:a16="http://schemas.microsoft.com/office/drawing/2014/main" val="3140051758"/>
                    </a:ext>
                  </a:extLst>
                </a:gridCol>
                <a:gridCol w="329184">
                  <a:extLst>
                    <a:ext uri="{9D8B030D-6E8A-4147-A177-3AD203B41FA5}">
                      <a16:colId xmlns:a16="http://schemas.microsoft.com/office/drawing/2014/main" val="3385444862"/>
                    </a:ext>
                  </a:extLst>
                </a:gridCol>
                <a:gridCol w="329184">
                  <a:extLst>
                    <a:ext uri="{9D8B030D-6E8A-4147-A177-3AD203B41FA5}">
                      <a16:colId xmlns:a16="http://schemas.microsoft.com/office/drawing/2014/main" val="3935972230"/>
                    </a:ext>
                  </a:extLst>
                </a:gridCol>
                <a:gridCol w="329184">
                  <a:extLst>
                    <a:ext uri="{9D8B030D-6E8A-4147-A177-3AD203B41FA5}">
                      <a16:colId xmlns:a16="http://schemas.microsoft.com/office/drawing/2014/main" val="3039303594"/>
                    </a:ext>
                  </a:extLst>
                </a:gridCol>
                <a:gridCol w="329184">
                  <a:extLst>
                    <a:ext uri="{9D8B030D-6E8A-4147-A177-3AD203B41FA5}">
                      <a16:colId xmlns:a16="http://schemas.microsoft.com/office/drawing/2014/main" val="2804132562"/>
                    </a:ext>
                  </a:extLst>
                </a:gridCol>
                <a:gridCol w="329184">
                  <a:extLst>
                    <a:ext uri="{9D8B030D-6E8A-4147-A177-3AD203B41FA5}">
                      <a16:colId xmlns:a16="http://schemas.microsoft.com/office/drawing/2014/main" val="1282211643"/>
                    </a:ext>
                  </a:extLst>
                </a:gridCol>
                <a:gridCol w="370332">
                  <a:extLst>
                    <a:ext uri="{9D8B030D-6E8A-4147-A177-3AD203B41FA5}">
                      <a16:colId xmlns:a16="http://schemas.microsoft.com/office/drawing/2014/main" val="394946638"/>
                    </a:ext>
                  </a:extLst>
                </a:gridCol>
                <a:gridCol w="370332">
                  <a:extLst>
                    <a:ext uri="{9D8B030D-6E8A-4147-A177-3AD203B41FA5}">
                      <a16:colId xmlns:a16="http://schemas.microsoft.com/office/drawing/2014/main" val="2955101434"/>
                    </a:ext>
                  </a:extLst>
                </a:gridCol>
                <a:gridCol w="329184">
                  <a:extLst>
                    <a:ext uri="{9D8B030D-6E8A-4147-A177-3AD203B41FA5}">
                      <a16:colId xmlns:a16="http://schemas.microsoft.com/office/drawing/2014/main" val="4149197480"/>
                    </a:ext>
                  </a:extLst>
                </a:gridCol>
                <a:gridCol w="329184">
                  <a:extLst>
                    <a:ext uri="{9D8B030D-6E8A-4147-A177-3AD203B41FA5}">
                      <a16:colId xmlns:a16="http://schemas.microsoft.com/office/drawing/2014/main" val="1861634998"/>
                    </a:ext>
                  </a:extLst>
                </a:gridCol>
                <a:gridCol w="370332">
                  <a:extLst>
                    <a:ext uri="{9D8B030D-6E8A-4147-A177-3AD203B41FA5}">
                      <a16:colId xmlns:a16="http://schemas.microsoft.com/office/drawing/2014/main" val="2886976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2881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HypoVereinsbank - UniCredit Bank AG - 2018-05-28 16:01:32 </a:t>
                      </a:r>
                      <a:r>
                        <a:rPr kumimoji="0" lang="en-US" sz="1000" b="0" i="0" u="none" strike="noStrike" kern="1200" cap="none" spc="0" normalizeH="0" baseline="0" noProof="0">
                          <a:ln>
                            <a:noFill/>
                          </a:ln>
                          <a:solidFill>
                            <a:prstClr val="black"/>
                          </a:solidFill>
                          <a:effectLst/>
                          <a:uLnTx/>
                          <a:uFillTx/>
                          <a:latin typeface="+mn-lt"/>
                          <a:ea typeface="+mn-ea"/>
                          <a:cs typeface="+mn-cs"/>
                        </a:rPr>
                        <a:t> 
 Unser bestes Konto: Das HVB ExklusivKonto ist zweifacher Testsieger unter den Premium-Girokonten.
🌍 Weltweit kostenlos Geld abheben
✈ Reiseversicherungen inklusive
🚗 Sixt Goldstatus ab der ersten Fahrt 
...und vieles mehr. Erfahren Sie alle Details: https://bit.ly/2slIJpj
#HVB #ExklusivKonto #HVBExklusiv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0362492"/>
                  </a:ext>
                </a:extLst>
              </a:tr>
            </a:tbl>
          </a:graphicData>
        </a:graphic>
      </p:graphicFrame>
      <p:sp>
        <p:nvSpPr>
          <p:cNvPr id="4" name="Text Placeholder 3">
            <a:extLst>
              <a:ext uri="{FF2B5EF4-FFF2-40B4-BE49-F238E27FC236}">
                <a16:creationId xmlns:a16="http://schemas.microsoft.com/office/drawing/2014/main" id="{D1CEE194-A845-4392-8C81-C12FBF6A9993}"/>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6997539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79611-9428-47C0-9164-8B9FC85185DB}"/>
              </a:ext>
            </a:extLst>
          </p:cNvPr>
          <p:cNvSpPr>
            <a:spLocks noGrp="1"/>
          </p:cNvSpPr>
          <p:nvPr>
            <p:ph type="title"/>
          </p:nvPr>
        </p:nvSpPr>
        <p:spPr/>
        <p:txBody>
          <a:bodyPr/>
          <a:lstStyle/>
          <a:p>
            <a:r>
              <a:rPr lang="en-US"/>
              <a:t>Facebook Own Posts Table | HVB - 9 of 12</a:t>
            </a:r>
          </a:p>
        </p:txBody>
      </p:sp>
      <p:graphicFrame>
        <p:nvGraphicFramePr>
          <p:cNvPr id="5" name="Table Placeholder 4">
            <a:extLst>
              <a:ext uri="{FF2B5EF4-FFF2-40B4-BE49-F238E27FC236}">
                <a16:creationId xmlns:a16="http://schemas.microsoft.com/office/drawing/2014/main" id="{BADBDC59-6153-4257-A720-98953DC2D948}"/>
              </a:ext>
            </a:extLst>
          </p:cNvPr>
          <p:cNvGraphicFramePr>
            <a:graphicFrameLocks noGrp="1"/>
          </p:cNvGraphicFramePr>
          <p:nvPr>
            <p:ph type="tbl" sz="quarter" idx="13"/>
            <p:extLst>
              <p:ext uri="{D42A27DB-BD31-4B8C-83A1-F6EECF244321}">
                <p14:modId xmlns:p14="http://schemas.microsoft.com/office/powerpoint/2010/main" val="1942502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4639767"/>
                    </a:ext>
                  </a:extLst>
                </a:gridCol>
                <a:gridCol w="370332">
                  <a:extLst>
                    <a:ext uri="{9D8B030D-6E8A-4147-A177-3AD203B41FA5}">
                      <a16:colId xmlns:a16="http://schemas.microsoft.com/office/drawing/2014/main" val="1034576185"/>
                    </a:ext>
                  </a:extLst>
                </a:gridCol>
                <a:gridCol w="370332">
                  <a:extLst>
                    <a:ext uri="{9D8B030D-6E8A-4147-A177-3AD203B41FA5}">
                      <a16:colId xmlns:a16="http://schemas.microsoft.com/office/drawing/2014/main" val="3461413972"/>
                    </a:ext>
                  </a:extLst>
                </a:gridCol>
                <a:gridCol w="370332">
                  <a:extLst>
                    <a:ext uri="{9D8B030D-6E8A-4147-A177-3AD203B41FA5}">
                      <a16:colId xmlns:a16="http://schemas.microsoft.com/office/drawing/2014/main" val="1981172768"/>
                    </a:ext>
                  </a:extLst>
                </a:gridCol>
                <a:gridCol w="329184">
                  <a:extLst>
                    <a:ext uri="{9D8B030D-6E8A-4147-A177-3AD203B41FA5}">
                      <a16:colId xmlns:a16="http://schemas.microsoft.com/office/drawing/2014/main" val="2851525229"/>
                    </a:ext>
                  </a:extLst>
                </a:gridCol>
                <a:gridCol w="329184">
                  <a:extLst>
                    <a:ext uri="{9D8B030D-6E8A-4147-A177-3AD203B41FA5}">
                      <a16:colId xmlns:a16="http://schemas.microsoft.com/office/drawing/2014/main" val="3373111654"/>
                    </a:ext>
                  </a:extLst>
                </a:gridCol>
                <a:gridCol w="329184">
                  <a:extLst>
                    <a:ext uri="{9D8B030D-6E8A-4147-A177-3AD203B41FA5}">
                      <a16:colId xmlns:a16="http://schemas.microsoft.com/office/drawing/2014/main" val="588319781"/>
                    </a:ext>
                  </a:extLst>
                </a:gridCol>
                <a:gridCol w="329184">
                  <a:extLst>
                    <a:ext uri="{9D8B030D-6E8A-4147-A177-3AD203B41FA5}">
                      <a16:colId xmlns:a16="http://schemas.microsoft.com/office/drawing/2014/main" val="1897734842"/>
                    </a:ext>
                  </a:extLst>
                </a:gridCol>
                <a:gridCol w="329184">
                  <a:extLst>
                    <a:ext uri="{9D8B030D-6E8A-4147-A177-3AD203B41FA5}">
                      <a16:colId xmlns:a16="http://schemas.microsoft.com/office/drawing/2014/main" val="2827862719"/>
                    </a:ext>
                  </a:extLst>
                </a:gridCol>
                <a:gridCol w="329184">
                  <a:extLst>
                    <a:ext uri="{9D8B030D-6E8A-4147-A177-3AD203B41FA5}">
                      <a16:colId xmlns:a16="http://schemas.microsoft.com/office/drawing/2014/main" val="3412731375"/>
                    </a:ext>
                  </a:extLst>
                </a:gridCol>
                <a:gridCol w="329184">
                  <a:extLst>
                    <a:ext uri="{9D8B030D-6E8A-4147-A177-3AD203B41FA5}">
                      <a16:colId xmlns:a16="http://schemas.microsoft.com/office/drawing/2014/main" val="3047765660"/>
                    </a:ext>
                  </a:extLst>
                </a:gridCol>
                <a:gridCol w="329184">
                  <a:extLst>
                    <a:ext uri="{9D8B030D-6E8A-4147-A177-3AD203B41FA5}">
                      <a16:colId xmlns:a16="http://schemas.microsoft.com/office/drawing/2014/main" val="2150909943"/>
                    </a:ext>
                  </a:extLst>
                </a:gridCol>
                <a:gridCol w="329184">
                  <a:extLst>
                    <a:ext uri="{9D8B030D-6E8A-4147-A177-3AD203B41FA5}">
                      <a16:colId xmlns:a16="http://schemas.microsoft.com/office/drawing/2014/main" val="736478660"/>
                    </a:ext>
                  </a:extLst>
                </a:gridCol>
                <a:gridCol w="370332">
                  <a:extLst>
                    <a:ext uri="{9D8B030D-6E8A-4147-A177-3AD203B41FA5}">
                      <a16:colId xmlns:a16="http://schemas.microsoft.com/office/drawing/2014/main" val="1046646427"/>
                    </a:ext>
                  </a:extLst>
                </a:gridCol>
                <a:gridCol w="370332">
                  <a:extLst>
                    <a:ext uri="{9D8B030D-6E8A-4147-A177-3AD203B41FA5}">
                      <a16:colId xmlns:a16="http://schemas.microsoft.com/office/drawing/2014/main" val="2726029074"/>
                    </a:ext>
                  </a:extLst>
                </a:gridCol>
                <a:gridCol w="329184">
                  <a:extLst>
                    <a:ext uri="{9D8B030D-6E8A-4147-A177-3AD203B41FA5}">
                      <a16:colId xmlns:a16="http://schemas.microsoft.com/office/drawing/2014/main" val="3733067103"/>
                    </a:ext>
                  </a:extLst>
                </a:gridCol>
                <a:gridCol w="329184">
                  <a:extLst>
                    <a:ext uri="{9D8B030D-6E8A-4147-A177-3AD203B41FA5}">
                      <a16:colId xmlns:a16="http://schemas.microsoft.com/office/drawing/2014/main" val="2720138845"/>
                    </a:ext>
                  </a:extLst>
                </a:gridCol>
                <a:gridCol w="370332">
                  <a:extLst>
                    <a:ext uri="{9D8B030D-6E8A-4147-A177-3AD203B41FA5}">
                      <a16:colId xmlns:a16="http://schemas.microsoft.com/office/drawing/2014/main" val="474421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9300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- 2018-05-28 15:57:12 </a:t>
                      </a:r>
                      <a:r>
                        <a:rPr kumimoji="0" lang="en-US" sz="1000" b="0" i="0" u="none" strike="noStrike" kern="1200" cap="none" spc="0" normalizeH="0" baseline="0" noProof="0">
                          <a:ln>
                            <a:noFill/>
                          </a:ln>
                          <a:solidFill>
                            <a:prstClr val="black"/>
                          </a:solidFill>
                          <a:effectLst/>
                          <a:uLnTx/>
                          <a:uFillTx/>
                          <a:latin typeface="+mn-lt"/>
                          <a:ea typeface="+mn-ea"/>
                          <a:cs typeface="+mn-cs"/>
                        </a:rPr>
                        <a:t> 
 Looking to define your company's social impact? Our Head of Sustainable Finance shares three quick tips to get started – watch below! http://ow.ly/WE6W30k9o3q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7883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- 2018-05-28 15:30:26 </a:t>
                      </a:r>
                      <a:r>
                        <a:rPr kumimoji="0" lang="en-US" sz="1000" b="0" i="0" u="none" strike="noStrike" kern="1200" cap="none" spc="0" normalizeH="0" baseline="0" noProof="0">
                          <a:ln>
                            <a:noFill/>
                          </a:ln>
                          <a:solidFill>
                            <a:prstClr val="black"/>
                          </a:solidFill>
                          <a:effectLst/>
                          <a:uLnTx/>
                          <a:uFillTx/>
                          <a:latin typeface="+mn-lt"/>
                          <a:ea typeface="+mn-ea"/>
                          <a:cs typeface="+mn-cs"/>
                        </a:rPr>
                        <a:t> 
 How do you plan to get around 50 years from now? Flying car, spacecraft or teleport? Read more: http://ow.ly/D4bH30jTtTZ #ShareUBS 
(The value of investments can go down as well as up. Your capital is at risk)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636140"/>
                  </a:ext>
                </a:extLst>
              </a:tr>
            </a:tbl>
          </a:graphicData>
        </a:graphic>
      </p:graphicFrame>
      <p:sp>
        <p:nvSpPr>
          <p:cNvPr id="4" name="Text Placeholder 3">
            <a:extLst>
              <a:ext uri="{FF2B5EF4-FFF2-40B4-BE49-F238E27FC236}">
                <a16:creationId xmlns:a16="http://schemas.microsoft.com/office/drawing/2014/main" id="{F117676C-53BB-49C3-A7FA-5348B8D0BCEB}"/>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9470557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E58CA-A83A-4B02-95FD-A82FA5F88044}"/>
              </a:ext>
            </a:extLst>
          </p:cNvPr>
          <p:cNvSpPr>
            <a:spLocks noGrp="1"/>
          </p:cNvSpPr>
          <p:nvPr>
            <p:ph type="title"/>
          </p:nvPr>
        </p:nvSpPr>
        <p:spPr/>
        <p:txBody>
          <a:bodyPr/>
          <a:lstStyle/>
          <a:p>
            <a:r>
              <a:rPr lang="en-US"/>
              <a:t>Facebook Own Posts Table | HVB - 10 of 12</a:t>
            </a:r>
          </a:p>
        </p:txBody>
      </p:sp>
      <p:graphicFrame>
        <p:nvGraphicFramePr>
          <p:cNvPr id="5" name="Table Placeholder 4">
            <a:extLst>
              <a:ext uri="{FF2B5EF4-FFF2-40B4-BE49-F238E27FC236}">
                <a16:creationId xmlns:a16="http://schemas.microsoft.com/office/drawing/2014/main" id="{368A1B3A-D844-4036-A12B-6CBD04822BDF}"/>
              </a:ext>
            </a:extLst>
          </p:cNvPr>
          <p:cNvGraphicFramePr>
            <a:graphicFrameLocks noGrp="1"/>
          </p:cNvGraphicFramePr>
          <p:nvPr>
            <p:ph type="tbl" sz="quarter" idx="13"/>
            <p:extLst>
              <p:ext uri="{D42A27DB-BD31-4B8C-83A1-F6EECF244321}">
                <p14:modId xmlns:p14="http://schemas.microsoft.com/office/powerpoint/2010/main" val="4070322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72007576"/>
                    </a:ext>
                  </a:extLst>
                </a:gridCol>
                <a:gridCol w="370332">
                  <a:extLst>
                    <a:ext uri="{9D8B030D-6E8A-4147-A177-3AD203B41FA5}">
                      <a16:colId xmlns:a16="http://schemas.microsoft.com/office/drawing/2014/main" val="161511656"/>
                    </a:ext>
                  </a:extLst>
                </a:gridCol>
                <a:gridCol w="370332">
                  <a:extLst>
                    <a:ext uri="{9D8B030D-6E8A-4147-A177-3AD203B41FA5}">
                      <a16:colId xmlns:a16="http://schemas.microsoft.com/office/drawing/2014/main" val="1236649044"/>
                    </a:ext>
                  </a:extLst>
                </a:gridCol>
                <a:gridCol w="370332">
                  <a:extLst>
                    <a:ext uri="{9D8B030D-6E8A-4147-A177-3AD203B41FA5}">
                      <a16:colId xmlns:a16="http://schemas.microsoft.com/office/drawing/2014/main" val="1343107318"/>
                    </a:ext>
                  </a:extLst>
                </a:gridCol>
                <a:gridCol w="329184">
                  <a:extLst>
                    <a:ext uri="{9D8B030D-6E8A-4147-A177-3AD203B41FA5}">
                      <a16:colId xmlns:a16="http://schemas.microsoft.com/office/drawing/2014/main" val="2239390371"/>
                    </a:ext>
                  </a:extLst>
                </a:gridCol>
                <a:gridCol w="329184">
                  <a:extLst>
                    <a:ext uri="{9D8B030D-6E8A-4147-A177-3AD203B41FA5}">
                      <a16:colId xmlns:a16="http://schemas.microsoft.com/office/drawing/2014/main" val="3500999117"/>
                    </a:ext>
                  </a:extLst>
                </a:gridCol>
                <a:gridCol w="329184">
                  <a:extLst>
                    <a:ext uri="{9D8B030D-6E8A-4147-A177-3AD203B41FA5}">
                      <a16:colId xmlns:a16="http://schemas.microsoft.com/office/drawing/2014/main" val="1261690637"/>
                    </a:ext>
                  </a:extLst>
                </a:gridCol>
                <a:gridCol w="329184">
                  <a:extLst>
                    <a:ext uri="{9D8B030D-6E8A-4147-A177-3AD203B41FA5}">
                      <a16:colId xmlns:a16="http://schemas.microsoft.com/office/drawing/2014/main" val="1227208750"/>
                    </a:ext>
                  </a:extLst>
                </a:gridCol>
                <a:gridCol w="329184">
                  <a:extLst>
                    <a:ext uri="{9D8B030D-6E8A-4147-A177-3AD203B41FA5}">
                      <a16:colId xmlns:a16="http://schemas.microsoft.com/office/drawing/2014/main" val="305652389"/>
                    </a:ext>
                  </a:extLst>
                </a:gridCol>
                <a:gridCol w="329184">
                  <a:extLst>
                    <a:ext uri="{9D8B030D-6E8A-4147-A177-3AD203B41FA5}">
                      <a16:colId xmlns:a16="http://schemas.microsoft.com/office/drawing/2014/main" val="3209404494"/>
                    </a:ext>
                  </a:extLst>
                </a:gridCol>
                <a:gridCol w="329184">
                  <a:extLst>
                    <a:ext uri="{9D8B030D-6E8A-4147-A177-3AD203B41FA5}">
                      <a16:colId xmlns:a16="http://schemas.microsoft.com/office/drawing/2014/main" val="3612841744"/>
                    </a:ext>
                  </a:extLst>
                </a:gridCol>
                <a:gridCol w="329184">
                  <a:extLst>
                    <a:ext uri="{9D8B030D-6E8A-4147-A177-3AD203B41FA5}">
                      <a16:colId xmlns:a16="http://schemas.microsoft.com/office/drawing/2014/main" val="2292334528"/>
                    </a:ext>
                  </a:extLst>
                </a:gridCol>
                <a:gridCol w="329184">
                  <a:extLst>
                    <a:ext uri="{9D8B030D-6E8A-4147-A177-3AD203B41FA5}">
                      <a16:colId xmlns:a16="http://schemas.microsoft.com/office/drawing/2014/main" val="1378594450"/>
                    </a:ext>
                  </a:extLst>
                </a:gridCol>
                <a:gridCol w="370332">
                  <a:extLst>
                    <a:ext uri="{9D8B030D-6E8A-4147-A177-3AD203B41FA5}">
                      <a16:colId xmlns:a16="http://schemas.microsoft.com/office/drawing/2014/main" val="998132049"/>
                    </a:ext>
                  </a:extLst>
                </a:gridCol>
                <a:gridCol w="370332">
                  <a:extLst>
                    <a:ext uri="{9D8B030D-6E8A-4147-A177-3AD203B41FA5}">
                      <a16:colId xmlns:a16="http://schemas.microsoft.com/office/drawing/2014/main" val="1255613108"/>
                    </a:ext>
                  </a:extLst>
                </a:gridCol>
                <a:gridCol w="329184">
                  <a:extLst>
                    <a:ext uri="{9D8B030D-6E8A-4147-A177-3AD203B41FA5}">
                      <a16:colId xmlns:a16="http://schemas.microsoft.com/office/drawing/2014/main" val="2104390605"/>
                    </a:ext>
                  </a:extLst>
                </a:gridCol>
                <a:gridCol w="329184">
                  <a:extLst>
                    <a:ext uri="{9D8B030D-6E8A-4147-A177-3AD203B41FA5}">
                      <a16:colId xmlns:a16="http://schemas.microsoft.com/office/drawing/2014/main" val="3285589054"/>
                    </a:ext>
                  </a:extLst>
                </a:gridCol>
                <a:gridCol w="370332">
                  <a:extLst>
                    <a:ext uri="{9D8B030D-6E8A-4147-A177-3AD203B41FA5}">
                      <a16:colId xmlns:a16="http://schemas.microsoft.com/office/drawing/2014/main" val="288628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3382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- 2018-05-28 15:00:20 </a:t>
                      </a:r>
                      <a:r>
                        <a:rPr kumimoji="0" lang="en-US" sz="1000" b="0" i="0" u="none" strike="noStrike" kern="1200" cap="none" spc="0" normalizeH="0" baseline="0" noProof="0">
                          <a:ln>
                            <a:noFill/>
                          </a:ln>
                          <a:solidFill>
                            <a:prstClr val="black"/>
                          </a:solidFill>
                          <a:effectLst/>
                          <a:uLnTx/>
                          <a:uFillTx/>
                          <a:latin typeface="+mn-lt"/>
                          <a:ea typeface="+mn-ea"/>
                          <a:cs typeface="+mn-cs"/>
                        </a:rPr>
                        <a:t> 
 Is there ever a way to know you’re making the right choice when it comes to investing? Hear Nobel Laureate Robert Shiller’s thoughts and how he would approach it. For more insights visit #NobelPerspectives. #shareUBS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3176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Sparkasse - 2018-05-28 15:00:02 </a:t>
                      </a:r>
                      <a:r>
                        <a:rPr kumimoji="0" lang="de-DE" sz="1000" b="0" i="0" u="none" strike="noStrike" kern="1200" cap="none" spc="0" normalizeH="0" baseline="0" noProof="0">
                          <a:ln>
                            <a:noFill/>
                          </a:ln>
                          <a:solidFill>
                            <a:prstClr val="black"/>
                          </a:solidFill>
                          <a:effectLst/>
                          <a:uLnTx/>
                          <a:uFillTx/>
                          <a:latin typeface="+mn-lt"/>
                          <a:ea typeface="+mn-ea"/>
                          <a:cs typeface="+mn-cs"/>
                        </a:rPr>
                        <a:t> 
 Für alle, die sich trauen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0049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Deutsche Bank - 2018-05-28 14:04:57 </a:t>
                      </a:r>
                      <a:r>
                        <a:rPr kumimoji="0" lang="en-US" sz="1000" b="0" i="0" u="none" strike="noStrike" kern="1200" cap="none" spc="0" normalizeH="0" baseline="0" noProof="0">
                          <a:ln>
                            <a:noFill/>
                          </a:ln>
                          <a:solidFill>
                            <a:prstClr val="black"/>
                          </a:solidFill>
                          <a:effectLst/>
                          <a:uLnTx/>
                          <a:uFillTx/>
                          <a:latin typeface="+mn-lt"/>
                          <a:ea typeface="+mn-ea"/>
                          <a:cs typeface="+mn-cs"/>
                        </a:rPr>
                        <a:t> 
 Behind the scenes at last week’s Annual General Meeting 2018 – for more photos take a look at our Flickr album: : https://www.flickr.com/photos/deutschebank/albums/72157695639689051/with/42358168922/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9519872"/>
                  </a:ext>
                </a:extLst>
              </a:tr>
            </a:tbl>
          </a:graphicData>
        </a:graphic>
      </p:graphicFrame>
      <p:sp>
        <p:nvSpPr>
          <p:cNvPr id="4" name="Text Placeholder 3">
            <a:extLst>
              <a:ext uri="{FF2B5EF4-FFF2-40B4-BE49-F238E27FC236}">
                <a16:creationId xmlns:a16="http://schemas.microsoft.com/office/drawing/2014/main" id="{0F17F691-607E-4A75-B709-65053B14AA77}"/>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2012161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4B510-1653-4527-ACDA-95C24109840A}"/>
              </a:ext>
            </a:extLst>
          </p:cNvPr>
          <p:cNvSpPr>
            <a:spLocks noGrp="1"/>
          </p:cNvSpPr>
          <p:nvPr>
            <p:ph type="title"/>
          </p:nvPr>
        </p:nvSpPr>
        <p:spPr/>
        <p:txBody>
          <a:bodyPr/>
          <a:lstStyle/>
          <a:p>
            <a:r>
              <a:rPr lang="en-US"/>
              <a:t>Facebook Own Posts Table | HVB - 11 of 12</a:t>
            </a:r>
          </a:p>
        </p:txBody>
      </p:sp>
      <p:graphicFrame>
        <p:nvGraphicFramePr>
          <p:cNvPr id="5" name="Table Placeholder 4">
            <a:extLst>
              <a:ext uri="{FF2B5EF4-FFF2-40B4-BE49-F238E27FC236}">
                <a16:creationId xmlns:a16="http://schemas.microsoft.com/office/drawing/2014/main" id="{58FCFCF6-D458-4766-A9FD-0B1CCF093908}"/>
              </a:ext>
            </a:extLst>
          </p:cNvPr>
          <p:cNvGraphicFramePr>
            <a:graphicFrameLocks noGrp="1"/>
          </p:cNvGraphicFramePr>
          <p:nvPr>
            <p:ph type="tbl" sz="quarter" idx="13"/>
            <p:extLst>
              <p:ext uri="{D42A27DB-BD31-4B8C-83A1-F6EECF244321}">
                <p14:modId xmlns:p14="http://schemas.microsoft.com/office/powerpoint/2010/main" val="3464794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20748586"/>
                    </a:ext>
                  </a:extLst>
                </a:gridCol>
                <a:gridCol w="370332">
                  <a:extLst>
                    <a:ext uri="{9D8B030D-6E8A-4147-A177-3AD203B41FA5}">
                      <a16:colId xmlns:a16="http://schemas.microsoft.com/office/drawing/2014/main" val="709517215"/>
                    </a:ext>
                  </a:extLst>
                </a:gridCol>
                <a:gridCol w="370332">
                  <a:extLst>
                    <a:ext uri="{9D8B030D-6E8A-4147-A177-3AD203B41FA5}">
                      <a16:colId xmlns:a16="http://schemas.microsoft.com/office/drawing/2014/main" val="686536005"/>
                    </a:ext>
                  </a:extLst>
                </a:gridCol>
                <a:gridCol w="370332">
                  <a:extLst>
                    <a:ext uri="{9D8B030D-6E8A-4147-A177-3AD203B41FA5}">
                      <a16:colId xmlns:a16="http://schemas.microsoft.com/office/drawing/2014/main" val="3680923813"/>
                    </a:ext>
                  </a:extLst>
                </a:gridCol>
                <a:gridCol w="329184">
                  <a:extLst>
                    <a:ext uri="{9D8B030D-6E8A-4147-A177-3AD203B41FA5}">
                      <a16:colId xmlns:a16="http://schemas.microsoft.com/office/drawing/2014/main" val="2577354643"/>
                    </a:ext>
                  </a:extLst>
                </a:gridCol>
                <a:gridCol w="329184">
                  <a:extLst>
                    <a:ext uri="{9D8B030D-6E8A-4147-A177-3AD203B41FA5}">
                      <a16:colId xmlns:a16="http://schemas.microsoft.com/office/drawing/2014/main" val="2995060420"/>
                    </a:ext>
                  </a:extLst>
                </a:gridCol>
                <a:gridCol w="329184">
                  <a:extLst>
                    <a:ext uri="{9D8B030D-6E8A-4147-A177-3AD203B41FA5}">
                      <a16:colId xmlns:a16="http://schemas.microsoft.com/office/drawing/2014/main" val="2210474648"/>
                    </a:ext>
                  </a:extLst>
                </a:gridCol>
                <a:gridCol w="329184">
                  <a:extLst>
                    <a:ext uri="{9D8B030D-6E8A-4147-A177-3AD203B41FA5}">
                      <a16:colId xmlns:a16="http://schemas.microsoft.com/office/drawing/2014/main" val="2952868441"/>
                    </a:ext>
                  </a:extLst>
                </a:gridCol>
                <a:gridCol w="329184">
                  <a:extLst>
                    <a:ext uri="{9D8B030D-6E8A-4147-A177-3AD203B41FA5}">
                      <a16:colId xmlns:a16="http://schemas.microsoft.com/office/drawing/2014/main" val="2655429394"/>
                    </a:ext>
                  </a:extLst>
                </a:gridCol>
                <a:gridCol w="329184">
                  <a:extLst>
                    <a:ext uri="{9D8B030D-6E8A-4147-A177-3AD203B41FA5}">
                      <a16:colId xmlns:a16="http://schemas.microsoft.com/office/drawing/2014/main" val="552452094"/>
                    </a:ext>
                  </a:extLst>
                </a:gridCol>
                <a:gridCol w="329184">
                  <a:extLst>
                    <a:ext uri="{9D8B030D-6E8A-4147-A177-3AD203B41FA5}">
                      <a16:colId xmlns:a16="http://schemas.microsoft.com/office/drawing/2014/main" val="934822153"/>
                    </a:ext>
                  </a:extLst>
                </a:gridCol>
                <a:gridCol w="329184">
                  <a:extLst>
                    <a:ext uri="{9D8B030D-6E8A-4147-A177-3AD203B41FA5}">
                      <a16:colId xmlns:a16="http://schemas.microsoft.com/office/drawing/2014/main" val="3645202598"/>
                    </a:ext>
                  </a:extLst>
                </a:gridCol>
                <a:gridCol w="329184">
                  <a:extLst>
                    <a:ext uri="{9D8B030D-6E8A-4147-A177-3AD203B41FA5}">
                      <a16:colId xmlns:a16="http://schemas.microsoft.com/office/drawing/2014/main" val="1340023970"/>
                    </a:ext>
                  </a:extLst>
                </a:gridCol>
                <a:gridCol w="370332">
                  <a:extLst>
                    <a:ext uri="{9D8B030D-6E8A-4147-A177-3AD203B41FA5}">
                      <a16:colId xmlns:a16="http://schemas.microsoft.com/office/drawing/2014/main" val="680846502"/>
                    </a:ext>
                  </a:extLst>
                </a:gridCol>
                <a:gridCol w="370332">
                  <a:extLst>
                    <a:ext uri="{9D8B030D-6E8A-4147-A177-3AD203B41FA5}">
                      <a16:colId xmlns:a16="http://schemas.microsoft.com/office/drawing/2014/main" val="3516464466"/>
                    </a:ext>
                  </a:extLst>
                </a:gridCol>
                <a:gridCol w="329184">
                  <a:extLst>
                    <a:ext uri="{9D8B030D-6E8A-4147-A177-3AD203B41FA5}">
                      <a16:colId xmlns:a16="http://schemas.microsoft.com/office/drawing/2014/main" val="890150534"/>
                    </a:ext>
                  </a:extLst>
                </a:gridCol>
                <a:gridCol w="329184">
                  <a:extLst>
                    <a:ext uri="{9D8B030D-6E8A-4147-A177-3AD203B41FA5}">
                      <a16:colId xmlns:a16="http://schemas.microsoft.com/office/drawing/2014/main" val="1983800313"/>
                    </a:ext>
                  </a:extLst>
                </a:gridCol>
                <a:gridCol w="370332">
                  <a:extLst>
                    <a:ext uri="{9D8B030D-6E8A-4147-A177-3AD203B41FA5}">
                      <a16:colId xmlns:a16="http://schemas.microsoft.com/office/drawing/2014/main" val="1044377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9637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HSBC - 2018-05-28 08:59:56 </a:t>
                      </a:r>
                      <a:r>
                        <a:rPr kumimoji="0" lang="en-US" sz="1000" b="0" i="0" u="none" strike="noStrike" kern="1200" cap="none" spc="0" normalizeH="0" baseline="0" noProof="0">
                          <a:ln>
                            <a:noFill/>
                          </a:ln>
                          <a:solidFill>
                            <a:prstClr val="black"/>
                          </a:solidFill>
                          <a:effectLst/>
                          <a:uLnTx/>
                          <a:uFillTx/>
                          <a:latin typeface="+mn-lt"/>
                          <a:ea typeface="+mn-ea"/>
                          <a:cs typeface="+mn-cs"/>
                        </a:rPr>
                        <a:t> 
 Heading to the HSBC London Sevens this weekend? Show us your game face selfie for a chance to win free upgrades to the HSBC Hot Seat. 16+ to enter. Closes midday 31st May 2018. T&amp;C’s apply. grp.hsbc/HotSeats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9318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HSBC - 2018-05-27 21:03:13 </a:t>
                      </a:r>
                      <a:r>
                        <a:rPr kumimoji="0" lang="en-US" sz="1000" b="0" i="0" u="none" strike="noStrike" kern="1200" cap="none" spc="0" normalizeH="0" baseline="0" noProof="0">
                          <a:ln>
                            <a:noFill/>
                          </a:ln>
                          <a:solidFill>
                            <a:prstClr val="black"/>
                          </a:solidFill>
                          <a:effectLst/>
                          <a:uLnTx/>
                          <a:uFillTx/>
                          <a:latin typeface="+mn-lt"/>
                          <a:ea typeface="+mn-ea"/>
                          <a:cs typeface="+mn-cs"/>
                        </a:rPr>
                        <a:t> 
 Another fantastic day at Birmingham Pride. Not even the rain could dampen spirits. Let #PrideMonth commence!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0608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HSBC - 2018-05-27 19:03:10 </a:t>
                      </a:r>
                      <a:r>
                        <a:rPr kumimoji="0" lang="en-US" sz="1000" b="0" i="0" u="none" strike="noStrike" kern="1200" cap="none" spc="0" normalizeH="0" baseline="0" noProof="0">
                          <a:ln>
                            <a:noFill/>
                          </a:ln>
                          <a:solidFill>
                            <a:prstClr val="black"/>
                          </a:solidFill>
                          <a:effectLst/>
                          <a:uLnTx/>
                          <a:uFillTx/>
                          <a:latin typeface="+mn-lt"/>
                          <a:ea typeface="+mn-ea"/>
                          <a:cs typeface="+mn-cs"/>
                        </a:rPr>
                        <a:t> 
 What does Pride mean to you? We’ve been asking some of the amazing people at Birmingham Pride this weekend.  #BeYou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8052882"/>
                  </a:ext>
                </a:extLst>
              </a:tr>
            </a:tbl>
          </a:graphicData>
        </a:graphic>
      </p:graphicFrame>
      <p:sp>
        <p:nvSpPr>
          <p:cNvPr id="4" name="Text Placeholder 3">
            <a:extLst>
              <a:ext uri="{FF2B5EF4-FFF2-40B4-BE49-F238E27FC236}">
                <a16:creationId xmlns:a16="http://schemas.microsoft.com/office/drawing/2014/main" id="{2A6F8736-A6B4-4B2C-A800-94A61D84C084}"/>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5658828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568CD-ADB7-479B-8EF0-9F720CE7DA1B}"/>
              </a:ext>
            </a:extLst>
          </p:cNvPr>
          <p:cNvSpPr>
            <a:spLocks noGrp="1"/>
          </p:cNvSpPr>
          <p:nvPr>
            <p:ph type="title"/>
          </p:nvPr>
        </p:nvSpPr>
        <p:spPr/>
        <p:txBody>
          <a:bodyPr/>
          <a:lstStyle/>
          <a:p>
            <a:r>
              <a:rPr lang="en-US"/>
              <a:t>Facebook Own Posts Table | HVB - 12 of 12</a:t>
            </a:r>
          </a:p>
        </p:txBody>
      </p:sp>
      <p:graphicFrame>
        <p:nvGraphicFramePr>
          <p:cNvPr id="5" name="Table Placeholder 4">
            <a:extLst>
              <a:ext uri="{FF2B5EF4-FFF2-40B4-BE49-F238E27FC236}">
                <a16:creationId xmlns:a16="http://schemas.microsoft.com/office/drawing/2014/main" id="{9F2232A3-E32E-4557-9B42-B36C3BDCE442}"/>
              </a:ext>
            </a:extLst>
          </p:cNvPr>
          <p:cNvGraphicFramePr>
            <a:graphicFrameLocks noGrp="1"/>
          </p:cNvGraphicFramePr>
          <p:nvPr>
            <p:ph type="tbl" sz="quarter" idx="13"/>
            <p:extLst>
              <p:ext uri="{D42A27DB-BD31-4B8C-83A1-F6EECF244321}">
                <p14:modId xmlns:p14="http://schemas.microsoft.com/office/powerpoint/2010/main" val="3017704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57109325"/>
                    </a:ext>
                  </a:extLst>
                </a:gridCol>
                <a:gridCol w="370332">
                  <a:extLst>
                    <a:ext uri="{9D8B030D-6E8A-4147-A177-3AD203B41FA5}">
                      <a16:colId xmlns:a16="http://schemas.microsoft.com/office/drawing/2014/main" val="1106928313"/>
                    </a:ext>
                  </a:extLst>
                </a:gridCol>
                <a:gridCol w="370332">
                  <a:extLst>
                    <a:ext uri="{9D8B030D-6E8A-4147-A177-3AD203B41FA5}">
                      <a16:colId xmlns:a16="http://schemas.microsoft.com/office/drawing/2014/main" val="3275611808"/>
                    </a:ext>
                  </a:extLst>
                </a:gridCol>
                <a:gridCol w="370332">
                  <a:extLst>
                    <a:ext uri="{9D8B030D-6E8A-4147-A177-3AD203B41FA5}">
                      <a16:colId xmlns:a16="http://schemas.microsoft.com/office/drawing/2014/main" val="1749893653"/>
                    </a:ext>
                  </a:extLst>
                </a:gridCol>
                <a:gridCol w="329184">
                  <a:extLst>
                    <a:ext uri="{9D8B030D-6E8A-4147-A177-3AD203B41FA5}">
                      <a16:colId xmlns:a16="http://schemas.microsoft.com/office/drawing/2014/main" val="3220250350"/>
                    </a:ext>
                  </a:extLst>
                </a:gridCol>
                <a:gridCol w="329184">
                  <a:extLst>
                    <a:ext uri="{9D8B030D-6E8A-4147-A177-3AD203B41FA5}">
                      <a16:colId xmlns:a16="http://schemas.microsoft.com/office/drawing/2014/main" val="1340409338"/>
                    </a:ext>
                  </a:extLst>
                </a:gridCol>
                <a:gridCol w="329184">
                  <a:extLst>
                    <a:ext uri="{9D8B030D-6E8A-4147-A177-3AD203B41FA5}">
                      <a16:colId xmlns:a16="http://schemas.microsoft.com/office/drawing/2014/main" val="1267998010"/>
                    </a:ext>
                  </a:extLst>
                </a:gridCol>
                <a:gridCol w="329184">
                  <a:extLst>
                    <a:ext uri="{9D8B030D-6E8A-4147-A177-3AD203B41FA5}">
                      <a16:colId xmlns:a16="http://schemas.microsoft.com/office/drawing/2014/main" val="1211549144"/>
                    </a:ext>
                  </a:extLst>
                </a:gridCol>
                <a:gridCol w="329184">
                  <a:extLst>
                    <a:ext uri="{9D8B030D-6E8A-4147-A177-3AD203B41FA5}">
                      <a16:colId xmlns:a16="http://schemas.microsoft.com/office/drawing/2014/main" val="1528715891"/>
                    </a:ext>
                  </a:extLst>
                </a:gridCol>
                <a:gridCol w="329184">
                  <a:extLst>
                    <a:ext uri="{9D8B030D-6E8A-4147-A177-3AD203B41FA5}">
                      <a16:colId xmlns:a16="http://schemas.microsoft.com/office/drawing/2014/main" val="434207537"/>
                    </a:ext>
                  </a:extLst>
                </a:gridCol>
                <a:gridCol w="329184">
                  <a:extLst>
                    <a:ext uri="{9D8B030D-6E8A-4147-A177-3AD203B41FA5}">
                      <a16:colId xmlns:a16="http://schemas.microsoft.com/office/drawing/2014/main" val="1881653677"/>
                    </a:ext>
                  </a:extLst>
                </a:gridCol>
                <a:gridCol w="329184">
                  <a:extLst>
                    <a:ext uri="{9D8B030D-6E8A-4147-A177-3AD203B41FA5}">
                      <a16:colId xmlns:a16="http://schemas.microsoft.com/office/drawing/2014/main" val="1932635061"/>
                    </a:ext>
                  </a:extLst>
                </a:gridCol>
                <a:gridCol w="329184">
                  <a:extLst>
                    <a:ext uri="{9D8B030D-6E8A-4147-A177-3AD203B41FA5}">
                      <a16:colId xmlns:a16="http://schemas.microsoft.com/office/drawing/2014/main" val="2123209491"/>
                    </a:ext>
                  </a:extLst>
                </a:gridCol>
                <a:gridCol w="370332">
                  <a:extLst>
                    <a:ext uri="{9D8B030D-6E8A-4147-A177-3AD203B41FA5}">
                      <a16:colId xmlns:a16="http://schemas.microsoft.com/office/drawing/2014/main" val="4153148219"/>
                    </a:ext>
                  </a:extLst>
                </a:gridCol>
                <a:gridCol w="370332">
                  <a:extLst>
                    <a:ext uri="{9D8B030D-6E8A-4147-A177-3AD203B41FA5}">
                      <a16:colId xmlns:a16="http://schemas.microsoft.com/office/drawing/2014/main" val="2033276919"/>
                    </a:ext>
                  </a:extLst>
                </a:gridCol>
                <a:gridCol w="329184">
                  <a:extLst>
                    <a:ext uri="{9D8B030D-6E8A-4147-A177-3AD203B41FA5}">
                      <a16:colId xmlns:a16="http://schemas.microsoft.com/office/drawing/2014/main" val="248710478"/>
                    </a:ext>
                  </a:extLst>
                </a:gridCol>
                <a:gridCol w="329184">
                  <a:extLst>
                    <a:ext uri="{9D8B030D-6E8A-4147-A177-3AD203B41FA5}">
                      <a16:colId xmlns:a16="http://schemas.microsoft.com/office/drawing/2014/main" val="1097865582"/>
                    </a:ext>
                  </a:extLst>
                </a:gridCol>
                <a:gridCol w="370332">
                  <a:extLst>
                    <a:ext uri="{9D8B030D-6E8A-4147-A177-3AD203B41FA5}">
                      <a16:colId xmlns:a16="http://schemas.microsoft.com/office/drawing/2014/main" val="1612588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5991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HSBC - 2018-05-26 21:19:58 </a:t>
                      </a:r>
                      <a:r>
                        <a:rPr kumimoji="0" lang="en-US" sz="1000" b="0" i="0" u="none" strike="noStrike" kern="1200" cap="none" spc="0" normalizeH="0" baseline="0" noProof="0">
                          <a:ln>
                            <a:noFill/>
                          </a:ln>
                          <a:solidFill>
                            <a:prstClr val="black"/>
                          </a:solidFill>
                          <a:effectLst/>
                          <a:uLnTx/>
                          <a:uFillTx/>
                          <a:latin typeface="+mn-lt"/>
                          <a:ea typeface="+mn-ea"/>
                          <a:cs typeface="+mn-cs"/>
                        </a:rPr>
                        <a:t> 
 Brilliant day at Birmingham Pride, celebrating with our colleagues, partners, friends and the people of Birmingham.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72963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HSBC - 2018-05-26 17:46:15 </a:t>
                      </a:r>
                      <a:r>
                        <a:rPr kumimoji="0" lang="en-US" sz="1000" b="0" i="0" u="none" strike="noStrike" kern="1200" cap="none" spc="0" normalizeH="0" baseline="0" noProof="0">
                          <a:ln>
                            <a:noFill/>
                          </a:ln>
                          <a:solidFill>
                            <a:prstClr val="black"/>
                          </a:solidFill>
                          <a:effectLst/>
                          <a:uLnTx/>
                          <a:uFillTx/>
                          <a:latin typeface="+mn-lt"/>
                          <a:ea typeface="+mn-ea"/>
                          <a:cs typeface="+mn-cs"/>
                        </a:rPr>
                        <a:t> 
 Here's our highlights of the parade. We're so pleased to partner with Birmingham Pride for this celebration. #PortraitsOfPride #BeYou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5780622"/>
                  </a:ext>
                </a:extLst>
              </a:tr>
            </a:tbl>
          </a:graphicData>
        </a:graphic>
      </p:graphicFrame>
      <p:sp>
        <p:nvSpPr>
          <p:cNvPr id="4" name="Text Placeholder 3">
            <a:extLst>
              <a:ext uri="{FF2B5EF4-FFF2-40B4-BE49-F238E27FC236}">
                <a16:creationId xmlns:a16="http://schemas.microsoft.com/office/drawing/2014/main" id="{642D3C3B-0ED8-475D-AA4D-E3032DD9E6D2}"/>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5375624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A70E9-DF8A-4B37-8C94-276B2C03A6F9}"/>
              </a:ext>
            </a:extLst>
          </p:cNvPr>
          <p:cNvSpPr>
            <a:spLocks noGrp="1"/>
          </p:cNvSpPr>
          <p:nvPr>
            <p:ph type="title"/>
          </p:nvPr>
        </p:nvSpPr>
        <p:spPr/>
        <p:txBody>
          <a:bodyPr/>
          <a:lstStyle/>
          <a:p>
            <a:r>
              <a:rPr lang="en-US"/>
              <a:t>Instagram Followers Total | HVB</a:t>
            </a:r>
          </a:p>
        </p:txBody>
      </p:sp>
      <p:graphicFrame>
        <p:nvGraphicFramePr>
          <p:cNvPr id="6" name="Chart Placeholder 5">
            <a:extLst>
              <a:ext uri="{FF2B5EF4-FFF2-40B4-BE49-F238E27FC236}">
                <a16:creationId xmlns:a16="http://schemas.microsoft.com/office/drawing/2014/main" id="{7730F201-55F3-4A7E-9CF7-7E6777FD82E5}"/>
              </a:ext>
            </a:extLst>
          </p:cNvPr>
          <p:cNvGraphicFramePr>
            <a:graphicFrameLocks noGrp="1"/>
          </p:cNvGraphicFramePr>
          <p:nvPr>
            <p:ph type="chart" sz="quarter" idx="13"/>
            <p:extLst>
              <p:ext uri="{D42A27DB-BD31-4B8C-83A1-F6EECF244321}">
                <p14:modId xmlns:p14="http://schemas.microsoft.com/office/powerpoint/2010/main" val="3841372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2E9506-6659-402F-9F44-69A57C1B1BC3}"/>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129E6F01-9996-4180-AD5A-FC6A6E31AC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87607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43E2D-BE09-47FE-B643-4B5416720876}"/>
              </a:ext>
            </a:extLst>
          </p:cNvPr>
          <p:cNvSpPr>
            <a:spLocks noGrp="1"/>
          </p:cNvSpPr>
          <p:nvPr>
            <p:ph type="title"/>
          </p:nvPr>
        </p:nvSpPr>
        <p:spPr/>
        <p:txBody>
          <a:bodyPr/>
          <a:lstStyle/>
          <a:p>
            <a:r>
              <a:rPr lang="en-US"/>
              <a:t>Instagram Posts Type Distribution | HVB</a:t>
            </a:r>
          </a:p>
        </p:txBody>
      </p:sp>
      <p:graphicFrame>
        <p:nvGraphicFramePr>
          <p:cNvPr id="6" name="Chart Placeholder 5">
            <a:extLst>
              <a:ext uri="{FF2B5EF4-FFF2-40B4-BE49-F238E27FC236}">
                <a16:creationId xmlns:a16="http://schemas.microsoft.com/office/drawing/2014/main" id="{909415E3-5887-4C3C-8D33-4109860588D2}"/>
              </a:ext>
            </a:extLst>
          </p:cNvPr>
          <p:cNvGraphicFramePr>
            <a:graphicFrameLocks noGrp="1"/>
          </p:cNvGraphicFramePr>
          <p:nvPr>
            <p:ph type="chart" sz="quarter" idx="13"/>
            <p:extLst>
              <p:ext uri="{D42A27DB-BD31-4B8C-83A1-F6EECF244321}">
                <p14:modId xmlns:p14="http://schemas.microsoft.com/office/powerpoint/2010/main" val="373524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56AA5C-9D86-4BE3-8320-FFBBD1782070}"/>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2EE26743-8395-490B-AE66-775A67C00F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84020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31AD8-77A8-46E1-935D-7E52864104CC}"/>
              </a:ext>
            </a:extLst>
          </p:cNvPr>
          <p:cNvSpPr>
            <a:spLocks noGrp="1"/>
          </p:cNvSpPr>
          <p:nvPr>
            <p:ph type="title"/>
          </p:nvPr>
        </p:nvSpPr>
        <p:spPr/>
        <p:txBody>
          <a:bodyPr/>
          <a:lstStyle/>
          <a:p>
            <a:r>
              <a:rPr lang="en-US"/>
              <a:t>Instagram Total Interactions | HVB</a:t>
            </a:r>
          </a:p>
        </p:txBody>
      </p:sp>
      <p:graphicFrame>
        <p:nvGraphicFramePr>
          <p:cNvPr id="6" name="Chart Placeholder 5">
            <a:extLst>
              <a:ext uri="{FF2B5EF4-FFF2-40B4-BE49-F238E27FC236}">
                <a16:creationId xmlns:a16="http://schemas.microsoft.com/office/drawing/2014/main" id="{0E603A51-FBC1-4AF3-A1C2-E3F2A286C7EF}"/>
              </a:ext>
            </a:extLst>
          </p:cNvPr>
          <p:cNvGraphicFramePr>
            <a:graphicFrameLocks noGrp="1"/>
          </p:cNvGraphicFramePr>
          <p:nvPr>
            <p:ph type="chart" sz="quarter" idx="13"/>
            <p:extLst>
              <p:ext uri="{D42A27DB-BD31-4B8C-83A1-F6EECF244321}">
                <p14:modId xmlns:p14="http://schemas.microsoft.com/office/powerpoint/2010/main" val="854909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F8836C-92BD-4EEF-A8EB-5328D9DD09D6}"/>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5839D8C6-1C47-46D7-8219-BCE55C0A11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63057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ACD97-5B87-4FC4-A216-9A5AACF025D5}"/>
              </a:ext>
            </a:extLst>
          </p:cNvPr>
          <p:cNvSpPr>
            <a:spLocks noGrp="1"/>
          </p:cNvSpPr>
          <p:nvPr>
            <p:ph type="title"/>
          </p:nvPr>
        </p:nvSpPr>
        <p:spPr/>
        <p:txBody>
          <a:bodyPr/>
          <a:lstStyle/>
          <a:p>
            <a:r>
              <a:rPr lang="en-US"/>
              <a:t>Instagram Posts Table | HVB - 1 of 2</a:t>
            </a:r>
          </a:p>
        </p:txBody>
      </p:sp>
      <p:graphicFrame>
        <p:nvGraphicFramePr>
          <p:cNvPr id="5" name="Table Placeholder 4">
            <a:extLst>
              <a:ext uri="{FF2B5EF4-FFF2-40B4-BE49-F238E27FC236}">
                <a16:creationId xmlns:a16="http://schemas.microsoft.com/office/drawing/2014/main" id="{203FFB3C-28E2-4D9D-AC69-90348A8186CC}"/>
              </a:ext>
            </a:extLst>
          </p:cNvPr>
          <p:cNvGraphicFramePr>
            <a:graphicFrameLocks noGrp="1"/>
          </p:cNvGraphicFramePr>
          <p:nvPr>
            <p:ph type="tbl" sz="quarter" idx="13"/>
            <p:extLst>
              <p:ext uri="{D42A27DB-BD31-4B8C-83A1-F6EECF244321}">
                <p14:modId xmlns:p14="http://schemas.microsoft.com/office/powerpoint/2010/main" val="3458294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01610678"/>
                    </a:ext>
                  </a:extLst>
                </a:gridCol>
                <a:gridCol w="658368">
                  <a:extLst>
                    <a:ext uri="{9D8B030D-6E8A-4147-A177-3AD203B41FA5}">
                      <a16:colId xmlns:a16="http://schemas.microsoft.com/office/drawing/2014/main" val="4008033018"/>
                    </a:ext>
                  </a:extLst>
                </a:gridCol>
                <a:gridCol w="658368">
                  <a:extLst>
                    <a:ext uri="{9D8B030D-6E8A-4147-A177-3AD203B41FA5}">
                      <a16:colId xmlns:a16="http://schemas.microsoft.com/office/drawing/2014/main" val="434595730"/>
                    </a:ext>
                  </a:extLst>
                </a:gridCol>
                <a:gridCol w="658368">
                  <a:extLst>
                    <a:ext uri="{9D8B030D-6E8A-4147-A177-3AD203B41FA5}">
                      <a16:colId xmlns:a16="http://schemas.microsoft.com/office/drawing/2014/main" val="2994993417"/>
                    </a:ext>
                  </a:extLst>
                </a:gridCol>
                <a:gridCol w="658368">
                  <a:extLst>
                    <a:ext uri="{9D8B030D-6E8A-4147-A177-3AD203B41FA5}">
                      <a16:colId xmlns:a16="http://schemas.microsoft.com/office/drawing/2014/main" val="1999903626"/>
                    </a:ext>
                  </a:extLst>
                </a:gridCol>
                <a:gridCol w="658368">
                  <a:extLst>
                    <a:ext uri="{9D8B030D-6E8A-4147-A177-3AD203B41FA5}">
                      <a16:colId xmlns:a16="http://schemas.microsoft.com/office/drawing/2014/main" val="2291191532"/>
                    </a:ext>
                  </a:extLst>
                </a:gridCol>
                <a:gridCol w="658368">
                  <a:extLst>
                    <a:ext uri="{9D8B030D-6E8A-4147-A177-3AD203B41FA5}">
                      <a16:colId xmlns:a16="http://schemas.microsoft.com/office/drawing/2014/main" val="3446609115"/>
                    </a:ext>
                  </a:extLst>
                </a:gridCol>
                <a:gridCol w="658368">
                  <a:extLst>
                    <a:ext uri="{9D8B030D-6E8A-4147-A177-3AD203B41FA5}">
                      <a16:colId xmlns:a16="http://schemas.microsoft.com/office/drawing/2014/main" val="2083387852"/>
                    </a:ext>
                  </a:extLst>
                </a:gridCol>
                <a:gridCol w="658368">
                  <a:extLst>
                    <a:ext uri="{9D8B030D-6E8A-4147-A177-3AD203B41FA5}">
                      <a16:colId xmlns:a16="http://schemas.microsoft.com/office/drawing/2014/main" val="3903466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14388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hypovereinsbank - 2018-05-30 07:39:09 </a:t>
                      </a:r>
                      <a:r>
                        <a:rPr kumimoji="0" lang="en-US" sz="1000" b="0" i="0" u="none" strike="noStrike" kern="1200" cap="none" spc="0" normalizeH="0" baseline="0" noProof="0">
                          <a:ln>
                            <a:noFill/>
                          </a:ln>
                          <a:solidFill>
                            <a:prstClr val="black"/>
                          </a:solidFill>
                          <a:effectLst/>
                          <a:uLnTx/>
                          <a:uFillTx/>
                          <a:latin typeface="+mn-lt"/>
                          <a:ea typeface="+mn-ea"/>
                          <a:cs typeface="+mn-cs"/>
                        </a:rPr>
                        <a:t>
 Um ein Gebäude wie den HVB Tower Realität werden zu lassen, bedarf es sorgsamer Planung, Durchhaltevermögen und einem Blick fürs Detail. Zur Einweihung 1981 war es Münchens höchstes Gebäude. 🏙🔝 #HVB #HVBTower #innovation #architecture #skyline #munichskyline #munich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extLst>
                  <a:ext uri="{0D108BD9-81ED-4DB2-BD59-A6C34878D82A}">
                    <a16:rowId xmlns:a16="http://schemas.microsoft.com/office/drawing/2014/main" val="1288664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hypovereinsbank - 2018-05-28 10:23:03 </a:t>
                      </a:r>
                      <a:r>
                        <a:rPr kumimoji="0" lang="en-US" sz="1000" b="0" i="0" u="none" strike="noStrike" kern="1200" cap="none" spc="0" normalizeH="0" baseline="0" noProof="0">
                          <a:ln>
                            <a:noFill/>
                          </a:ln>
                          <a:solidFill>
                            <a:prstClr val="black"/>
                          </a:solidFill>
                          <a:effectLst/>
                          <a:uLnTx/>
                          <a:uFillTx/>
                          <a:latin typeface="+mn-lt"/>
                          <a:ea typeface="+mn-ea"/>
                          <a:cs typeface="+mn-cs"/>
                        </a:rPr>
                        <a:t>
 Unser bestes Konto: Das HVB ExklusivKonto ist zweifacher Testsieger 🏆🏆 unter den Premium-Girokonten! 🌏 Weltweit kostenlos Geld abheben, ✈️ Reiseversicherungen inklusive, 🚙 @sixtde Goldstatus ab der ersten Fahrt und vieles mehr. Erfahren Sie alle Details dazu unter dem Link in der Bio. #HVB #ExklusivKonto #HVBExklusiv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extLst>
                  <a:ext uri="{0D108BD9-81ED-4DB2-BD59-A6C34878D82A}">
                    <a16:rowId xmlns:a16="http://schemas.microsoft.com/office/drawing/2014/main" val="1223835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hypovereinsbank - 2018-05-23 18:34:09 </a:t>
                      </a:r>
                      <a:r>
                        <a:rPr kumimoji="0" lang="de-DE" sz="1000" b="0" i="0" u="none" strike="noStrike" kern="1200" cap="none" spc="0" normalizeH="0" baseline="0" noProof="0">
                          <a:ln>
                            <a:noFill/>
                          </a:ln>
                          <a:solidFill>
                            <a:prstClr val="black"/>
                          </a:solidFill>
                          <a:effectLst/>
                          <a:uLnTx/>
                          <a:uFillTx/>
                          <a:latin typeface="+mn-lt"/>
                          <a:ea typeface="+mn-ea"/>
                          <a:cs typeface="+mn-cs"/>
                        </a:rPr>
                        <a:t>
 Den Blick in die Zukunft zu richten, fällt leicht, wenn man den HVB Tower vor Augen hat. Das vor etwa 35 Jahren erbaute Gebäude wurde schon rund 30 Jahre später unter Denkmalschutz gestellt. 🏙🔝 #HVB #HVBTower #Innovation #architecture #Photography #Skyline #Munich #munichskyline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extLst>
                  <a:ext uri="{0D108BD9-81ED-4DB2-BD59-A6C34878D82A}">
                    <a16:rowId xmlns:a16="http://schemas.microsoft.com/office/drawing/2014/main" val="1169726641"/>
                  </a:ext>
                </a:extLst>
              </a:tr>
            </a:tbl>
          </a:graphicData>
        </a:graphic>
      </p:graphicFrame>
      <p:sp>
        <p:nvSpPr>
          <p:cNvPr id="4" name="Text Placeholder 3">
            <a:extLst>
              <a:ext uri="{FF2B5EF4-FFF2-40B4-BE49-F238E27FC236}">
                <a16:creationId xmlns:a16="http://schemas.microsoft.com/office/drawing/2014/main" id="{6E2FCBD1-B208-46E6-9F45-B79B883ED504}"/>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7685658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05A0E-E6D6-4932-BA78-A01829B3B348}"/>
              </a:ext>
            </a:extLst>
          </p:cNvPr>
          <p:cNvSpPr>
            <a:spLocks noGrp="1"/>
          </p:cNvSpPr>
          <p:nvPr>
            <p:ph type="title"/>
          </p:nvPr>
        </p:nvSpPr>
        <p:spPr/>
        <p:txBody>
          <a:bodyPr/>
          <a:lstStyle/>
          <a:p>
            <a:r>
              <a:rPr lang="en-US"/>
              <a:t>Instagram Posts Table | HVB - 2 of 2</a:t>
            </a:r>
          </a:p>
        </p:txBody>
      </p:sp>
      <p:graphicFrame>
        <p:nvGraphicFramePr>
          <p:cNvPr id="5" name="Table Placeholder 4">
            <a:extLst>
              <a:ext uri="{FF2B5EF4-FFF2-40B4-BE49-F238E27FC236}">
                <a16:creationId xmlns:a16="http://schemas.microsoft.com/office/drawing/2014/main" id="{3B918E81-F661-4866-8F55-618AFA8980E9}"/>
              </a:ext>
            </a:extLst>
          </p:cNvPr>
          <p:cNvGraphicFramePr>
            <a:graphicFrameLocks noGrp="1"/>
          </p:cNvGraphicFramePr>
          <p:nvPr>
            <p:ph type="tbl" sz="quarter" idx="13"/>
            <p:extLst>
              <p:ext uri="{D42A27DB-BD31-4B8C-83A1-F6EECF244321}">
                <p14:modId xmlns:p14="http://schemas.microsoft.com/office/powerpoint/2010/main" val="400868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015814053"/>
                    </a:ext>
                  </a:extLst>
                </a:gridCol>
                <a:gridCol w="658368">
                  <a:extLst>
                    <a:ext uri="{9D8B030D-6E8A-4147-A177-3AD203B41FA5}">
                      <a16:colId xmlns:a16="http://schemas.microsoft.com/office/drawing/2014/main" val="835320203"/>
                    </a:ext>
                  </a:extLst>
                </a:gridCol>
                <a:gridCol w="658368">
                  <a:extLst>
                    <a:ext uri="{9D8B030D-6E8A-4147-A177-3AD203B41FA5}">
                      <a16:colId xmlns:a16="http://schemas.microsoft.com/office/drawing/2014/main" val="3965619172"/>
                    </a:ext>
                  </a:extLst>
                </a:gridCol>
                <a:gridCol w="658368">
                  <a:extLst>
                    <a:ext uri="{9D8B030D-6E8A-4147-A177-3AD203B41FA5}">
                      <a16:colId xmlns:a16="http://schemas.microsoft.com/office/drawing/2014/main" val="2366296217"/>
                    </a:ext>
                  </a:extLst>
                </a:gridCol>
                <a:gridCol w="658368">
                  <a:extLst>
                    <a:ext uri="{9D8B030D-6E8A-4147-A177-3AD203B41FA5}">
                      <a16:colId xmlns:a16="http://schemas.microsoft.com/office/drawing/2014/main" val="1259083520"/>
                    </a:ext>
                  </a:extLst>
                </a:gridCol>
                <a:gridCol w="658368">
                  <a:extLst>
                    <a:ext uri="{9D8B030D-6E8A-4147-A177-3AD203B41FA5}">
                      <a16:colId xmlns:a16="http://schemas.microsoft.com/office/drawing/2014/main" val="1915360120"/>
                    </a:ext>
                  </a:extLst>
                </a:gridCol>
                <a:gridCol w="658368">
                  <a:extLst>
                    <a:ext uri="{9D8B030D-6E8A-4147-A177-3AD203B41FA5}">
                      <a16:colId xmlns:a16="http://schemas.microsoft.com/office/drawing/2014/main" val="410752068"/>
                    </a:ext>
                  </a:extLst>
                </a:gridCol>
                <a:gridCol w="658368">
                  <a:extLst>
                    <a:ext uri="{9D8B030D-6E8A-4147-A177-3AD203B41FA5}">
                      <a16:colId xmlns:a16="http://schemas.microsoft.com/office/drawing/2014/main" val="4281455621"/>
                    </a:ext>
                  </a:extLst>
                </a:gridCol>
                <a:gridCol w="658368">
                  <a:extLst>
                    <a:ext uri="{9D8B030D-6E8A-4147-A177-3AD203B41FA5}">
                      <a16:colId xmlns:a16="http://schemas.microsoft.com/office/drawing/2014/main" val="3896988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46367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hypovereinsbank - 2018-05-14 09:42:26 </a:t>
                      </a:r>
                      <a:r>
                        <a:rPr kumimoji="0" lang="de-DE" sz="1000" b="0" i="0" u="none" strike="noStrike" kern="1200" cap="none" spc="0" normalizeH="0" baseline="0" noProof="0">
                          <a:ln>
                            <a:noFill/>
                          </a:ln>
                          <a:solidFill>
                            <a:prstClr val="black"/>
                          </a:solidFill>
                          <a:effectLst/>
                          <a:uLnTx/>
                          <a:uFillTx/>
                          <a:latin typeface="+mn-lt"/>
                          <a:ea typeface="+mn-ea"/>
                          <a:cs typeface="+mn-cs"/>
                        </a:rPr>
                        <a:t>
 DU BIST FAUST 😈👊❤️ Axel Milberg und Direktor Roger Diederen im Gespräch hinter den Kulissen der aktuellen Ausstellung. Gehen Sie mit auf eine Reise durch das Jahrhundertwerk! Mit dem HVB ExklusivKonto 💳 können Sie jederzeit kostenlos in die Kunsthalle München. Mehr dazu finden Sie unter dem Link in der Bio 👆 Wir wünschen einen angenehmen Start in die Woche! #HVB #ExklusivKonto #HVBExklusiv #Art #Photography #FaustFestival2018 #DuBistFaust #Faust4All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extLst>
                  <a:ext uri="{0D108BD9-81ED-4DB2-BD59-A6C34878D82A}">
                    <a16:rowId xmlns:a16="http://schemas.microsoft.com/office/drawing/2014/main" val="3941564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hypovereinsbank - 2018-05-09 16:26:45 </a:t>
                      </a:r>
                      <a:r>
                        <a:rPr kumimoji="0" lang="en-US" sz="1000" b="0" i="0" u="none" strike="noStrike" kern="1200" cap="none" spc="0" normalizeH="0" baseline="0" noProof="0">
                          <a:ln>
                            <a:noFill/>
                          </a:ln>
                          <a:solidFill>
                            <a:prstClr val="black"/>
                          </a:solidFill>
                          <a:effectLst/>
                          <a:uLnTx/>
                          <a:uFillTx/>
                          <a:latin typeface="+mn-lt"/>
                          <a:ea typeface="+mn-ea"/>
                          <a:cs typeface="+mn-cs"/>
                        </a:rPr>
                        <a:t>
 😈 Dafür wünschen uns die anderen zur Hölle: Das HVB ExklusivKonto 💳 ist zweifacher Testsieger unter den Premium-Konten! #HVB #HVBExklusiv #ExklusivKonto #Faust4All #DuBistFaust #FaustFestival2018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extLst>
                  <a:ext uri="{0D108BD9-81ED-4DB2-BD59-A6C34878D82A}">
                    <a16:rowId xmlns:a16="http://schemas.microsoft.com/office/drawing/2014/main" val="685595874"/>
                  </a:ext>
                </a:extLst>
              </a:tr>
            </a:tbl>
          </a:graphicData>
        </a:graphic>
      </p:graphicFrame>
      <p:sp>
        <p:nvSpPr>
          <p:cNvPr id="4" name="Text Placeholder 3">
            <a:extLst>
              <a:ext uri="{FF2B5EF4-FFF2-40B4-BE49-F238E27FC236}">
                <a16:creationId xmlns:a16="http://schemas.microsoft.com/office/drawing/2014/main" id="{58E40170-C514-4CEE-A7E9-08270D8C7E38}"/>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043203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1257A-FA80-40E4-9FFD-B584B7779230}"/>
              </a:ext>
            </a:extLst>
          </p:cNvPr>
          <p:cNvSpPr>
            <a:spLocks noGrp="1"/>
          </p:cNvSpPr>
          <p:nvPr>
            <p:ph type="title"/>
          </p:nvPr>
        </p:nvSpPr>
        <p:spPr/>
        <p:txBody>
          <a:bodyPr/>
          <a:lstStyle/>
          <a:p>
            <a:r>
              <a:rPr lang="en-US"/>
              <a:t>Instagram Posts Table | HVB - 1 of 14</a:t>
            </a:r>
          </a:p>
        </p:txBody>
      </p:sp>
      <p:graphicFrame>
        <p:nvGraphicFramePr>
          <p:cNvPr id="5" name="Table Placeholder 4">
            <a:extLst>
              <a:ext uri="{FF2B5EF4-FFF2-40B4-BE49-F238E27FC236}">
                <a16:creationId xmlns:a16="http://schemas.microsoft.com/office/drawing/2014/main" id="{4CC23118-CBB2-4E65-8157-88E6B67617D3}"/>
              </a:ext>
            </a:extLst>
          </p:cNvPr>
          <p:cNvGraphicFramePr>
            <a:graphicFrameLocks noGrp="1"/>
          </p:cNvGraphicFramePr>
          <p:nvPr>
            <p:ph type="tbl" sz="quarter" idx="13"/>
            <p:extLst>
              <p:ext uri="{D42A27DB-BD31-4B8C-83A1-F6EECF244321}">
                <p14:modId xmlns:p14="http://schemas.microsoft.com/office/powerpoint/2010/main" val="1751837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03514416"/>
                    </a:ext>
                  </a:extLst>
                </a:gridCol>
                <a:gridCol w="987552">
                  <a:extLst>
                    <a:ext uri="{9D8B030D-6E8A-4147-A177-3AD203B41FA5}">
                      <a16:colId xmlns:a16="http://schemas.microsoft.com/office/drawing/2014/main" val="1172081783"/>
                    </a:ext>
                  </a:extLst>
                </a:gridCol>
                <a:gridCol w="987552">
                  <a:extLst>
                    <a:ext uri="{9D8B030D-6E8A-4147-A177-3AD203B41FA5}">
                      <a16:colId xmlns:a16="http://schemas.microsoft.com/office/drawing/2014/main" val="4249074420"/>
                    </a:ext>
                  </a:extLst>
                </a:gridCol>
                <a:gridCol w="987552">
                  <a:extLst>
                    <a:ext uri="{9D8B030D-6E8A-4147-A177-3AD203B41FA5}">
                      <a16:colId xmlns:a16="http://schemas.microsoft.com/office/drawing/2014/main" val="2644568627"/>
                    </a:ext>
                  </a:extLst>
                </a:gridCol>
                <a:gridCol w="987552">
                  <a:extLst>
                    <a:ext uri="{9D8B030D-6E8A-4147-A177-3AD203B41FA5}">
                      <a16:colId xmlns:a16="http://schemas.microsoft.com/office/drawing/2014/main" val="3328866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1996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deutschebank - 2018-05-30 08:56:15 </a:t>
                      </a:r>
                      <a:r>
                        <a:rPr kumimoji="0" lang="en-US" sz="1000" b="0" i="0" u="none" strike="noStrike" kern="1200" cap="none" spc="0" normalizeH="0" baseline="0" noProof="0">
                          <a:ln>
                            <a:noFill/>
                          </a:ln>
                          <a:solidFill>
                            <a:prstClr val="black"/>
                          </a:solidFill>
                          <a:effectLst/>
                          <a:uLnTx/>
                          <a:uFillTx/>
                          <a:latin typeface="+mn-lt"/>
                          <a:ea typeface="+mn-ea"/>
                          <a:cs typeface="+mn-cs"/>
                        </a:rPr>
                        <a:t>
 Deutsche Bank volunteers provided 250 pre-school children with a nutritious meal in their classroom at Afrika Tikkun’s Wings of Life Community Centre in Diepsloot, South Africa. It was an opportunity for our colleagues to experience first-hand the work that goes into ensuring that each child receives a nutritious meal – which may be their only meal for the day. 
Click on the link in the bio for more information about this and other Deutsche Bank CSR activities in South Africa.
.
.
.
@AfrikaTikkun #deutschebank #southafrica #charity #csr #socialresponsibility #volunteers #banking #dbpeople #food #cooking #education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05914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commerzbank - 2018-05-30 07:50:41 </a:t>
                      </a:r>
                      <a:r>
                        <a:rPr kumimoji="0" lang="en-US" sz="1000" b="0" i="0" u="none" strike="noStrike" kern="1200" cap="none" spc="0" normalizeH="0" baseline="0" noProof="0">
                          <a:ln>
                            <a:noFill/>
                          </a:ln>
                          <a:solidFill>
                            <a:prstClr val="black"/>
                          </a:solidFill>
                          <a:effectLst/>
                          <a:uLnTx/>
                          <a:uFillTx/>
                          <a:latin typeface="+mn-lt"/>
                          <a:ea typeface="+mn-ea"/>
                          <a:cs typeface="+mn-cs"/>
                        </a:rPr>
                        <a:t>
 Willkommen im Trainingslager der Nationalmannschaft: Erlebt, wie sich die Nationalspieler auf die WM vorbereiten. 👍🏼
#dfb #dfbmannschaft #training #trainingslager #eppan #südtirol #tvspot #nationalmannschaft #fußball #fussball #nationalelf #soccer #fans #spielfeld #persönlich #digital #zsmmn #aneurerseite #anihrerseite #coba #commerzbank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53042920"/>
                  </a:ext>
                </a:extLst>
              </a:tr>
            </a:tbl>
          </a:graphicData>
        </a:graphic>
      </p:graphicFrame>
      <p:sp>
        <p:nvSpPr>
          <p:cNvPr id="4" name="Text Placeholder 3">
            <a:extLst>
              <a:ext uri="{FF2B5EF4-FFF2-40B4-BE49-F238E27FC236}">
                <a16:creationId xmlns:a16="http://schemas.microsoft.com/office/drawing/2014/main" id="{11030C19-0613-4635-8310-991BA3AD6762}"/>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3234001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3A89A-FEC7-4692-82F4-494D7E1A2A11}"/>
              </a:ext>
            </a:extLst>
          </p:cNvPr>
          <p:cNvSpPr>
            <a:spLocks noGrp="1"/>
          </p:cNvSpPr>
          <p:nvPr>
            <p:ph type="title"/>
          </p:nvPr>
        </p:nvSpPr>
        <p:spPr/>
        <p:txBody>
          <a:bodyPr/>
          <a:lstStyle/>
          <a:p>
            <a:r>
              <a:rPr lang="en-US"/>
              <a:t>Instagram Posts Table | HVB - 2 of 14</a:t>
            </a:r>
          </a:p>
        </p:txBody>
      </p:sp>
      <p:graphicFrame>
        <p:nvGraphicFramePr>
          <p:cNvPr id="5" name="Table Placeholder 4">
            <a:extLst>
              <a:ext uri="{FF2B5EF4-FFF2-40B4-BE49-F238E27FC236}">
                <a16:creationId xmlns:a16="http://schemas.microsoft.com/office/drawing/2014/main" id="{740223BF-4D1E-4948-8D36-0E05AD108CE4}"/>
              </a:ext>
            </a:extLst>
          </p:cNvPr>
          <p:cNvGraphicFramePr>
            <a:graphicFrameLocks noGrp="1"/>
          </p:cNvGraphicFramePr>
          <p:nvPr>
            <p:ph type="tbl" sz="quarter" idx="13"/>
            <p:extLst>
              <p:ext uri="{D42A27DB-BD31-4B8C-83A1-F6EECF244321}">
                <p14:modId xmlns:p14="http://schemas.microsoft.com/office/powerpoint/2010/main" val="1224542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60648197"/>
                    </a:ext>
                  </a:extLst>
                </a:gridCol>
                <a:gridCol w="987552">
                  <a:extLst>
                    <a:ext uri="{9D8B030D-6E8A-4147-A177-3AD203B41FA5}">
                      <a16:colId xmlns:a16="http://schemas.microsoft.com/office/drawing/2014/main" val="2885360918"/>
                    </a:ext>
                  </a:extLst>
                </a:gridCol>
                <a:gridCol w="987552">
                  <a:extLst>
                    <a:ext uri="{9D8B030D-6E8A-4147-A177-3AD203B41FA5}">
                      <a16:colId xmlns:a16="http://schemas.microsoft.com/office/drawing/2014/main" val="2028295403"/>
                    </a:ext>
                  </a:extLst>
                </a:gridCol>
                <a:gridCol w="987552">
                  <a:extLst>
                    <a:ext uri="{9D8B030D-6E8A-4147-A177-3AD203B41FA5}">
                      <a16:colId xmlns:a16="http://schemas.microsoft.com/office/drawing/2014/main" val="4290810020"/>
                    </a:ext>
                  </a:extLst>
                </a:gridCol>
                <a:gridCol w="987552">
                  <a:extLst>
                    <a:ext uri="{9D8B030D-6E8A-4147-A177-3AD203B41FA5}">
                      <a16:colId xmlns:a16="http://schemas.microsoft.com/office/drawing/2014/main" val="640282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3923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hypovereinsbank - 2018-05-30 07:39:09 </a:t>
                      </a:r>
                      <a:r>
                        <a:rPr kumimoji="0" lang="en-US" sz="1000" b="0" i="0" u="none" strike="noStrike" kern="1200" cap="none" spc="0" normalizeH="0" baseline="0" noProof="0">
                          <a:ln>
                            <a:noFill/>
                          </a:ln>
                          <a:solidFill>
                            <a:prstClr val="black"/>
                          </a:solidFill>
                          <a:effectLst/>
                          <a:uLnTx/>
                          <a:uFillTx/>
                          <a:latin typeface="+mn-lt"/>
                          <a:ea typeface="+mn-ea"/>
                          <a:cs typeface="+mn-cs"/>
                        </a:rPr>
                        <a:t>
 Um ein Gebäude wie den HVB Tower Realität werden zu lassen, bedarf es sorgsamer Planung, Durchhaltevermögen und einem Blick fürs Detail. Zur Einweihung 1981 war es Münchens höchstes Gebäude. 🏙🔝 #HVB #HVBTower #innovation #architecture #skyline #munichskyline #munich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73252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ubs - 2018-05-29 15:04:51 </a:t>
                      </a:r>
                      <a:r>
                        <a:rPr kumimoji="0" lang="en-US" sz="1000" b="0" i="0" u="none" strike="noStrike" kern="1200" cap="none" spc="0" normalizeH="0" baseline="0" noProof="0">
                          <a:ln>
                            <a:noFill/>
                          </a:ln>
                          <a:solidFill>
                            <a:prstClr val="black"/>
                          </a:solidFill>
                          <a:effectLst/>
                          <a:uLnTx/>
                          <a:uFillTx/>
                          <a:latin typeface="+mn-lt"/>
                          <a:ea typeface="+mn-ea"/>
                          <a:cs typeface="+mn-cs"/>
                        </a:rPr>
                        <a:t>
 Zurich is the most expensive city to live in. How does your city compare? Link in Bio. #UBSCostofLiving #shareUBS #zurich #visitzurich #travelling #aroundtheworld #cityscape #citylife #cityview #travelworld #worldtravel #travelingtheworld #travelmore #traveltheglobe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968843"/>
                  </a:ext>
                </a:extLst>
              </a:tr>
            </a:tbl>
          </a:graphicData>
        </a:graphic>
      </p:graphicFrame>
      <p:sp>
        <p:nvSpPr>
          <p:cNvPr id="4" name="Text Placeholder 3">
            <a:extLst>
              <a:ext uri="{FF2B5EF4-FFF2-40B4-BE49-F238E27FC236}">
                <a16:creationId xmlns:a16="http://schemas.microsoft.com/office/drawing/2014/main" id="{78FB1C1E-071A-4A69-B701-0918A2F3DBD1}"/>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8545516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D5444-85E3-490A-87E9-94E7B2D18FA9}"/>
              </a:ext>
            </a:extLst>
          </p:cNvPr>
          <p:cNvSpPr>
            <a:spLocks noGrp="1"/>
          </p:cNvSpPr>
          <p:nvPr>
            <p:ph type="title"/>
          </p:nvPr>
        </p:nvSpPr>
        <p:spPr/>
        <p:txBody>
          <a:bodyPr/>
          <a:lstStyle/>
          <a:p>
            <a:r>
              <a:rPr lang="en-US"/>
              <a:t>Instagram Posts Table | HVB - 3 of 14</a:t>
            </a:r>
          </a:p>
        </p:txBody>
      </p:sp>
      <p:graphicFrame>
        <p:nvGraphicFramePr>
          <p:cNvPr id="5" name="Table Placeholder 4">
            <a:extLst>
              <a:ext uri="{FF2B5EF4-FFF2-40B4-BE49-F238E27FC236}">
                <a16:creationId xmlns:a16="http://schemas.microsoft.com/office/drawing/2014/main" id="{B578E2FB-5446-4168-968D-E83D5391E1F3}"/>
              </a:ext>
            </a:extLst>
          </p:cNvPr>
          <p:cNvGraphicFramePr>
            <a:graphicFrameLocks noGrp="1"/>
          </p:cNvGraphicFramePr>
          <p:nvPr>
            <p:ph type="tbl" sz="quarter" idx="13"/>
            <p:extLst>
              <p:ext uri="{D42A27DB-BD31-4B8C-83A1-F6EECF244321}">
                <p14:modId xmlns:p14="http://schemas.microsoft.com/office/powerpoint/2010/main" val="3884037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78285829"/>
                    </a:ext>
                  </a:extLst>
                </a:gridCol>
                <a:gridCol w="987552">
                  <a:extLst>
                    <a:ext uri="{9D8B030D-6E8A-4147-A177-3AD203B41FA5}">
                      <a16:colId xmlns:a16="http://schemas.microsoft.com/office/drawing/2014/main" val="2739215085"/>
                    </a:ext>
                  </a:extLst>
                </a:gridCol>
                <a:gridCol w="987552">
                  <a:extLst>
                    <a:ext uri="{9D8B030D-6E8A-4147-A177-3AD203B41FA5}">
                      <a16:colId xmlns:a16="http://schemas.microsoft.com/office/drawing/2014/main" val="1118965644"/>
                    </a:ext>
                  </a:extLst>
                </a:gridCol>
                <a:gridCol w="987552">
                  <a:extLst>
                    <a:ext uri="{9D8B030D-6E8A-4147-A177-3AD203B41FA5}">
                      <a16:colId xmlns:a16="http://schemas.microsoft.com/office/drawing/2014/main" val="1814067155"/>
                    </a:ext>
                  </a:extLst>
                </a:gridCol>
                <a:gridCol w="987552">
                  <a:extLst>
                    <a:ext uri="{9D8B030D-6E8A-4147-A177-3AD203B41FA5}">
                      <a16:colId xmlns:a16="http://schemas.microsoft.com/office/drawing/2014/main" val="1958966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6417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deutschebank - 2018-05-29 09:14:26 </a:t>
                      </a:r>
                      <a:r>
                        <a:rPr kumimoji="0" lang="en-US" sz="1000" b="0" i="0" u="none" strike="noStrike" kern="1200" cap="none" spc="0" normalizeH="0" baseline="0" noProof="0">
                          <a:ln>
                            <a:noFill/>
                          </a:ln>
                          <a:solidFill>
                            <a:prstClr val="black"/>
                          </a:solidFill>
                          <a:effectLst/>
                          <a:uLnTx/>
                          <a:uFillTx/>
                          <a:latin typeface="+mn-lt"/>
                          <a:ea typeface="+mn-ea"/>
                          <a:cs typeface="+mn-cs"/>
                        </a:rPr>
                        <a:t>
 Distributing Easter eggs donated by employees is just one of the initiatives Deutsche Bank’s “Plus You” volunteers support with one our long-term education partners in South Africa, Sparrow Schools. This year’s event was held back in March and gave our colleagues the opportunity to have fun with the young beneficiaries, while also getting first-hand exposure to, and an understanding of, the education facilities and opportunities this Deutsche Bank Born to Be education partner has to offer. 
Click on the link in the bio for more information about this and other Deutsche Bank CSR activities in South Africa.
.
.
.
@sparrow_schools #deutschebank #southafrica #charity #csr #socialresponsibility #volunteers #banking #dbpeople #education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15295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commerzbank - 2018-05-29 08:29:32 </a:t>
                      </a:r>
                      <a:r>
                        <a:rPr kumimoji="0" lang="en-US" sz="1000" b="0" i="0" u="none" strike="noStrike" kern="1200" cap="none" spc="0" normalizeH="0" baseline="0" noProof="0">
                          <a:ln>
                            <a:noFill/>
                          </a:ln>
                          <a:solidFill>
                            <a:prstClr val="black"/>
                          </a:solidFill>
                          <a:effectLst/>
                          <a:uLnTx/>
                          <a:uFillTx/>
                          <a:latin typeface="+mn-lt"/>
                          <a:ea typeface="+mn-ea"/>
                          <a:cs typeface="+mn-cs"/>
                        </a:rPr>
                        <a:t>
 Ein echter Hingucker – unser DFB-Spot auf allen Kanälen. 🤗
#dfb #dfbmannschaft #dreh #tvspot #nationalmannschaft #fußball #fussball #virtualreality #nationalelf #soccer #saturn #tvsceens #onair #vod #fans #spielfeld #persönlich #digital #zsmmn #aneurerseite #anihrerseite #coba #commerzbank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59903427"/>
                  </a:ext>
                </a:extLst>
              </a:tr>
            </a:tbl>
          </a:graphicData>
        </a:graphic>
      </p:graphicFrame>
      <p:sp>
        <p:nvSpPr>
          <p:cNvPr id="4" name="Text Placeholder 3">
            <a:extLst>
              <a:ext uri="{FF2B5EF4-FFF2-40B4-BE49-F238E27FC236}">
                <a16:creationId xmlns:a16="http://schemas.microsoft.com/office/drawing/2014/main" id="{41A5995F-8719-4530-AA65-D288EB667258}"/>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5980121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0FD8D-0CC3-4E79-8AEB-FDABDBF6CA32}"/>
              </a:ext>
            </a:extLst>
          </p:cNvPr>
          <p:cNvSpPr>
            <a:spLocks noGrp="1"/>
          </p:cNvSpPr>
          <p:nvPr>
            <p:ph type="title"/>
          </p:nvPr>
        </p:nvSpPr>
        <p:spPr/>
        <p:txBody>
          <a:bodyPr/>
          <a:lstStyle/>
          <a:p>
            <a:r>
              <a:rPr lang="en-US"/>
              <a:t>Instagram Posts Table | HVB - 4 of 14</a:t>
            </a:r>
          </a:p>
        </p:txBody>
      </p:sp>
      <p:graphicFrame>
        <p:nvGraphicFramePr>
          <p:cNvPr id="5" name="Table Placeholder 4">
            <a:extLst>
              <a:ext uri="{FF2B5EF4-FFF2-40B4-BE49-F238E27FC236}">
                <a16:creationId xmlns:a16="http://schemas.microsoft.com/office/drawing/2014/main" id="{FED5C686-1F6E-492F-9A0F-27F2CAE4DBD3}"/>
              </a:ext>
            </a:extLst>
          </p:cNvPr>
          <p:cNvGraphicFramePr>
            <a:graphicFrameLocks noGrp="1"/>
          </p:cNvGraphicFramePr>
          <p:nvPr>
            <p:ph type="tbl" sz="quarter" idx="13"/>
            <p:extLst>
              <p:ext uri="{D42A27DB-BD31-4B8C-83A1-F6EECF244321}">
                <p14:modId xmlns:p14="http://schemas.microsoft.com/office/powerpoint/2010/main" val="3293123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94364300"/>
                    </a:ext>
                  </a:extLst>
                </a:gridCol>
                <a:gridCol w="987552">
                  <a:extLst>
                    <a:ext uri="{9D8B030D-6E8A-4147-A177-3AD203B41FA5}">
                      <a16:colId xmlns:a16="http://schemas.microsoft.com/office/drawing/2014/main" val="4006628645"/>
                    </a:ext>
                  </a:extLst>
                </a:gridCol>
                <a:gridCol w="987552">
                  <a:extLst>
                    <a:ext uri="{9D8B030D-6E8A-4147-A177-3AD203B41FA5}">
                      <a16:colId xmlns:a16="http://schemas.microsoft.com/office/drawing/2014/main" val="1292599396"/>
                    </a:ext>
                  </a:extLst>
                </a:gridCol>
                <a:gridCol w="987552">
                  <a:extLst>
                    <a:ext uri="{9D8B030D-6E8A-4147-A177-3AD203B41FA5}">
                      <a16:colId xmlns:a16="http://schemas.microsoft.com/office/drawing/2014/main" val="78928935"/>
                    </a:ext>
                  </a:extLst>
                </a:gridCol>
                <a:gridCol w="987552">
                  <a:extLst>
                    <a:ext uri="{9D8B030D-6E8A-4147-A177-3AD203B41FA5}">
                      <a16:colId xmlns:a16="http://schemas.microsoft.com/office/drawing/2014/main" val="1714238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5190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hypovereinsbank - 2018-05-28 10:23:03 </a:t>
                      </a:r>
                      <a:r>
                        <a:rPr kumimoji="0" lang="en-US" sz="1000" b="0" i="0" u="none" strike="noStrike" kern="1200" cap="none" spc="0" normalizeH="0" baseline="0" noProof="0">
                          <a:ln>
                            <a:noFill/>
                          </a:ln>
                          <a:solidFill>
                            <a:prstClr val="black"/>
                          </a:solidFill>
                          <a:effectLst/>
                          <a:uLnTx/>
                          <a:uFillTx/>
                          <a:latin typeface="+mn-lt"/>
                          <a:ea typeface="+mn-ea"/>
                          <a:cs typeface="+mn-cs"/>
                        </a:rPr>
                        <a:t>
 Unser bestes Konto: Das HVB ExklusivKonto ist zweifacher Testsieger 🏆🏆 unter den Premium-Girokonten! 🌏 Weltweit kostenlos Geld abheben, ✈️ Reiseversicherungen inklusive, 🚙 @sixtde Goldstatus ab der ersten Fahrt und vieles mehr. Erfahren Sie alle Details dazu unter dem Link in der Bio. #HVB #ExklusivKonto #HVBExklusiv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33396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deutschebank - 2018-05-28 09:03:53 </a:t>
                      </a:r>
                      <a:r>
                        <a:rPr kumimoji="0" lang="en-US" sz="1000" b="0" i="0" u="none" strike="noStrike" kern="1200" cap="none" spc="0" normalizeH="0" baseline="0" noProof="0">
                          <a:ln>
                            <a:noFill/>
                          </a:ln>
                          <a:solidFill>
                            <a:prstClr val="black"/>
                          </a:solidFill>
                          <a:effectLst/>
                          <a:uLnTx/>
                          <a:uFillTx/>
                          <a:latin typeface="+mn-lt"/>
                          <a:ea typeface="+mn-ea"/>
                          <a:cs typeface="+mn-cs"/>
                        </a:rPr>
                        <a:t>
 Deutsche Bank South Africa’s 18th Charity Trading Day raised over 3 million Rand for charity last year. The local equities commissions raised go towards Deutsche Bank’s Born to Be Youth Engagement Programme, with a focus on Empowervate’s Youth Citizen Action Programme (YCAP), which motivates young people to implement positive change and become active citizens. The Charity Trading Day has become an annual market tradition in South Africa and is embraced by both Deutsche Bank SA employees and institutional clients who support the equities team on the day. 
Click on the link in the bio for more information about this and other Deutsche Bank CSR activities in South Africa.
.
.
.
@ycapempowervate #deutschebank #southafrica #charity #csr #socialresponsibility #volunteers #banking #dbpeople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41014787"/>
                  </a:ext>
                </a:extLst>
              </a:tr>
            </a:tbl>
          </a:graphicData>
        </a:graphic>
      </p:graphicFrame>
      <p:sp>
        <p:nvSpPr>
          <p:cNvPr id="4" name="Text Placeholder 3">
            <a:extLst>
              <a:ext uri="{FF2B5EF4-FFF2-40B4-BE49-F238E27FC236}">
                <a16:creationId xmlns:a16="http://schemas.microsoft.com/office/drawing/2014/main" id="{9C73E1C9-0BE1-420E-801E-7F7DF8BBBA37}"/>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0153911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A8B64-178F-4196-984B-9DC8D15E0935}"/>
              </a:ext>
            </a:extLst>
          </p:cNvPr>
          <p:cNvSpPr>
            <a:spLocks noGrp="1"/>
          </p:cNvSpPr>
          <p:nvPr>
            <p:ph type="title"/>
          </p:nvPr>
        </p:nvSpPr>
        <p:spPr/>
        <p:txBody>
          <a:bodyPr/>
          <a:lstStyle/>
          <a:p>
            <a:r>
              <a:rPr lang="en-US"/>
              <a:t>Instagram Posts Table | HVB - 5 of 14</a:t>
            </a:r>
          </a:p>
        </p:txBody>
      </p:sp>
      <p:graphicFrame>
        <p:nvGraphicFramePr>
          <p:cNvPr id="5" name="Table Placeholder 4">
            <a:extLst>
              <a:ext uri="{FF2B5EF4-FFF2-40B4-BE49-F238E27FC236}">
                <a16:creationId xmlns:a16="http://schemas.microsoft.com/office/drawing/2014/main" id="{C43A5DDF-D76E-4D8E-984D-AE2C8BC08BC4}"/>
              </a:ext>
            </a:extLst>
          </p:cNvPr>
          <p:cNvGraphicFramePr>
            <a:graphicFrameLocks noGrp="1"/>
          </p:cNvGraphicFramePr>
          <p:nvPr>
            <p:ph type="tbl" sz="quarter" idx="13"/>
            <p:extLst>
              <p:ext uri="{D42A27DB-BD31-4B8C-83A1-F6EECF244321}">
                <p14:modId xmlns:p14="http://schemas.microsoft.com/office/powerpoint/2010/main" val="731503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23248853"/>
                    </a:ext>
                  </a:extLst>
                </a:gridCol>
                <a:gridCol w="987552">
                  <a:extLst>
                    <a:ext uri="{9D8B030D-6E8A-4147-A177-3AD203B41FA5}">
                      <a16:colId xmlns:a16="http://schemas.microsoft.com/office/drawing/2014/main" val="1981035230"/>
                    </a:ext>
                  </a:extLst>
                </a:gridCol>
                <a:gridCol w="987552">
                  <a:extLst>
                    <a:ext uri="{9D8B030D-6E8A-4147-A177-3AD203B41FA5}">
                      <a16:colId xmlns:a16="http://schemas.microsoft.com/office/drawing/2014/main" val="1540202957"/>
                    </a:ext>
                  </a:extLst>
                </a:gridCol>
                <a:gridCol w="987552">
                  <a:extLst>
                    <a:ext uri="{9D8B030D-6E8A-4147-A177-3AD203B41FA5}">
                      <a16:colId xmlns:a16="http://schemas.microsoft.com/office/drawing/2014/main" val="1577118619"/>
                    </a:ext>
                  </a:extLst>
                </a:gridCol>
                <a:gridCol w="987552">
                  <a:extLst>
                    <a:ext uri="{9D8B030D-6E8A-4147-A177-3AD203B41FA5}">
                      <a16:colId xmlns:a16="http://schemas.microsoft.com/office/drawing/2014/main" val="2211535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2330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deutschebank - 2018-05-25 13:05:29 </a:t>
                      </a:r>
                      <a:r>
                        <a:rPr kumimoji="0" lang="en-US" sz="1000" b="0" i="0" u="none" strike="noStrike" kern="1200" cap="none" spc="0" normalizeH="0" baseline="0" noProof="0">
                          <a:ln>
                            <a:noFill/>
                          </a:ln>
                          <a:solidFill>
                            <a:prstClr val="black"/>
                          </a:solidFill>
                          <a:effectLst/>
                          <a:uLnTx/>
                          <a:uFillTx/>
                          <a:latin typeface="+mn-lt"/>
                          <a:ea typeface="+mn-ea"/>
                          <a:cs typeface="+mn-cs"/>
                        </a:rPr>
                        <a:t>
 How does Axel from Deutsche Bank, Dubai spend his time when he's not in the office? Travelling the world in style! Recently, Axel challenged himself to travel from Dubai to South Africa on his GSA motorbike.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8414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commerzbank - 2018-05-25 07:40:58 </a:t>
                      </a:r>
                      <a:r>
                        <a:rPr kumimoji="0" lang="en-US" sz="1000" b="0" i="0" u="none" strike="noStrike" kern="1200" cap="none" spc="0" normalizeH="0" baseline="0" noProof="0">
                          <a:ln>
                            <a:noFill/>
                          </a:ln>
                          <a:solidFill>
                            <a:prstClr val="black"/>
                          </a:solidFill>
                          <a:effectLst/>
                          <a:uLnTx/>
                          <a:uFillTx/>
                          <a:latin typeface="+mn-lt"/>
                          <a:ea typeface="+mn-ea"/>
                          <a:cs typeface="+mn-cs"/>
                        </a:rPr>
                        <a:t>
 Making-of DFB-Story - begleite die Nationalspieler beim Dreh der Spielfeldszenen.
#dfb #dfbmannschaft #dreh #tvspot #espritarena #nationalmannschaft #fußball #fussball #fun #stadion #düsseldorf #spielfeld #nationalelf #wm #soccer #persönlich #digital #zsmmn #aneurerseite #anihrerseite #coba #commerzbank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53986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deutschebank - 2018-05-24 15:14:12 </a:t>
                      </a:r>
                      <a:r>
                        <a:rPr kumimoji="0" lang="en-US" sz="1000" b="0" i="0" u="none" strike="noStrike" kern="1200" cap="none" spc="0" normalizeH="0" baseline="0" noProof="0">
                          <a:ln>
                            <a:noFill/>
                          </a:ln>
                          <a:solidFill>
                            <a:prstClr val="black"/>
                          </a:solidFill>
                          <a:effectLst/>
                          <a:uLnTx/>
                          <a:uFillTx/>
                          <a:latin typeface="+mn-lt"/>
                          <a:ea typeface="+mn-ea"/>
                          <a:cs typeface="+mn-cs"/>
                        </a:rPr>
                        <a:t>
 A few different perspectives from Deutsche Bank’s Annual General Meeting 2018, which took place in the Festhalle in Frankfurt today.
Click on the link in the bio to watch the webcast, read the speeches and find out more facts and figures about the AGM.
.
.
.
#DeutscheBank #dbagm #dbHV #AnnualGeneralMeeting #Hauptversammlung #Frankfurt  #Festhalle #festhallefrankfurt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60838824"/>
                  </a:ext>
                </a:extLst>
              </a:tr>
            </a:tbl>
          </a:graphicData>
        </a:graphic>
      </p:graphicFrame>
      <p:sp>
        <p:nvSpPr>
          <p:cNvPr id="4" name="Text Placeholder 3">
            <a:extLst>
              <a:ext uri="{FF2B5EF4-FFF2-40B4-BE49-F238E27FC236}">
                <a16:creationId xmlns:a16="http://schemas.microsoft.com/office/drawing/2014/main" id="{B0C17021-2CD9-4196-AB70-1535B34760E4}"/>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614030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15825-B457-46AC-A3F9-D07AAA9B5A9B}"/>
              </a:ext>
            </a:extLst>
          </p:cNvPr>
          <p:cNvSpPr>
            <a:spLocks noGrp="1"/>
          </p:cNvSpPr>
          <p:nvPr>
            <p:ph type="title"/>
          </p:nvPr>
        </p:nvSpPr>
        <p:spPr/>
        <p:txBody>
          <a:bodyPr/>
          <a:lstStyle/>
          <a:p>
            <a:r>
              <a:rPr lang="en-US"/>
              <a:t>Instagram Posts Table | HVB - 6 of 14</a:t>
            </a:r>
          </a:p>
        </p:txBody>
      </p:sp>
      <p:graphicFrame>
        <p:nvGraphicFramePr>
          <p:cNvPr id="5" name="Table Placeholder 4">
            <a:extLst>
              <a:ext uri="{FF2B5EF4-FFF2-40B4-BE49-F238E27FC236}">
                <a16:creationId xmlns:a16="http://schemas.microsoft.com/office/drawing/2014/main" id="{BDB83DB9-DE3A-4AE4-9684-5EABF25D878E}"/>
              </a:ext>
            </a:extLst>
          </p:cNvPr>
          <p:cNvGraphicFramePr>
            <a:graphicFrameLocks noGrp="1"/>
          </p:cNvGraphicFramePr>
          <p:nvPr>
            <p:ph type="tbl" sz="quarter" idx="13"/>
            <p:extLst>
              <p:ext uri="{D42A27DB-BD31-4B8C-83A1-F6EECF244321}">
                <p14:modId xmlns:p14="http://schemas.microsoft.com/office/powerpoint/2010/main" val="4073609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8408658"/>
                    </a:ext>
                  </a:extLst>
                </a:gridCol>
                <a:gridCol w="987552">
                  <a:extLst>
                    <a:ext uri="{9D8B030D-6E8A-4147-A177-3AD203B41FA5}">
                      <a16:colId xmlns:a16="http://schemas.microsoft.com/office/drawing/2014/main" val="1224608764"/>
                    </a:ext>
                  </a:extLst>
                </a:gridCol>
                <a:gridCol w="987552">
                  <a:extLst>
                    <a:ext uri="{9D8B030D-6E8A-4147-A177-3AD203B41FA5}">
                      <a16:colId xmlns:a16="http://schemas.microsoft.com/office/drawing/2014/main" val="2632288389"/>
                    </a:ext>
                  </a:extLst>
                </a:gridCol>
                <a:gridCol w="987552">
                  <a:extLst>
                    <a:ext uri="{9D8B030D-6E8A-4147-A177-3AD203B41FA5}">
                      <a16:colId xmlns:a16="http://schemas.microsoft.com/office/drawing/2014/main" val="217247040"/>
                    </a:ext>
                  </a:extLst>
                </a:gridCol>
                <a:gridCol w="987552">
                  <a:extLst>
                    <a:ext uri="{9D8B030D-6E8A-4147-A177-3AD203B41FA5}">
                      <a16:colId xmlns:a16="http://schemas.microsoft.com/office/drawing/2014/main" val="2954008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2667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hypovereinsbank - 2018-05-23 18:34:09 </a:t>
                      </a:r>
                      <a:r>
                        <a:rPr kumimoji="0" lang="de-DE" sz="1000" b="0" i="0" u="none" strike="noStrike" kern="1200" cap="none" spc="0" normalizeH="0" baseline="0" noProof="0">
                          <a:ln>
                            <a:noFill/>
                          </a:ln>
                          <a:solidFill>
                            <a:prstClr val="black"/>
                          </a:solidFill>
                          <a:effectLst/>
                          <a:uLnTx/>
                          <a:uFillTx/>
                          <a:latin typeface="+mn-lt"/>
                          <a:ea typeface="+mn-ea"/>
                          <a:cs typeface="+mn-cs"/>
                        </a:rPr>
                        <a:t>
 Den Blick in die Zukunft zu richten, fällt leicht, wenn man den HVB Tower vor Augen hat. Das vor etwa 35 Jahren erbaute Gebäude wurde schon rund 30 Jahre später unter Denkmalschutz gestellt. 🏙🔝 #HVB #HVBTower #Innovation #architecture #Photography #Skyline #Munich #munichskyline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43275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deutschebank - 2018-05-23 09:00:24 </a:t>
                      </a:r>
                      <a:r>
                        <a:rPr kumimoji="0" lang="en-US" sz="1000" b="0" i="0" u="none" strike="noStrike" kern="1200" cap="none" spc="0" normalizeH="0" baseline="0" noProof="0">
                          <a:ln>
                            <a:noFill/>
                          </a:ln>
                          <a:solidFill>
                            <a:prstClr val="black"/>
                          </a:solidFill>
                          <a:effectLst/>
                          <a:uLnTx/>
                          <a:uFillTx/>
                          <a:latin typeface="+mn-lt"/>
                          <a:ea typeface="+mn-ea"/>
                          <a:cs typeface="+mn-cs"/>
                        </a:rPr>
                        <a:t>
 The preparations for Deutsche Bank’s Annual General Meeting are in full swing – the stage has been built, screens for the presentations hung, and seats set up for the (approx.) 5,000 shareholders who are expected to attend tomorrow. Our time lapse video makes it look quick and easy, but in reality the preparations take almost a whole week. 
Follow the AGM live on Thursday 24th May from 10:00 CET by clicking on the link in the bio.
.
.
. 
#deutschebank #dbagm #dbhv #frankfurt #annualgeneralmeeting #hauptversammlung #festhallefrankfurt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78178397"/>
                  </a:ext>
                </a:extLst>
              </a:tr>
            </a:tbl>
          </a:graphicData>
        </a:graphic>
      </p:graphicFrame>
      <p:sp>
        <p:nvSpPr>
          <p:cNvPr id="4" name="Text Placeholder 3">
            <a:extLst>
              <a:ext uri="{FF2B5EF4-FFF2-40B4-BE49-F238E27FC236}">
                <a16:creationId xmlns:a16="http://schemas.microsoft.com/office/drawing/2014/main" id="{C8427EE2-410F-46BE-A0FD-8D3048EC0E95}"/>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888856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8FAB3-E29E-4408-9443-0F843ECE8A09}"/>
              </a:ext>
            </a:extLst>
          </p:cNvPr>
          <p:cNvSpPr>
            <a:spLocks noGrp="1"/>
          </p:cNvSpPr>
          <p:nvPr>
            <p:ph type="title"/>
          </p:nvPr>
        </p:nvSpPr>
        <p:spPr/>
        <p:txBody>
          <a:bodyPr/>
          <a:lstStyle/>
          <a:p>
            <a:r>
              <a:rPr lang="en-US"/>
              <a:t>Instagram Posts Table | HVB - 7 of 14</a:t>
            </a:r>
          </a:p>
        </p:txBody>
      </p:sp>
      <p:graphicFrame>
        <p:nvGraphicFramePr>
          <p:cNvPr id="5" name="Table Placeholder 4">
            <a:extLst>
              <a:ext uri="{FF2B5EF4-FFF2-40B4-BE49-F238E27FC236}">
                <a16:creationId xmlns:a16="http://schemas.microsoft.com/office/drawing/2014/main" id="{CE71A67A-77DD-4D01-9D0A-A90500FAF2FB}"/>
              </a:ext>
            </a:extLst>
          </p:cNvPr>
          <p:cNvGraphicFramePr>
            <a:graphicFrameLocks noGrp="1"/>
          </p:cNvGraphicFramePr>
          <p:nvPr>
            <p:ph type="tbl" sz="quarter" idx="13"/>
            <p:extLst>
              <p:ext uri="{D42A27DB-BD31-4B8C-83A1-F6EECF244321}">
                <p14:modId xmlns:p14="http://schemas.microsoft.com/office/powerpoint/2010/main" val="1545142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42172239"/>
                    </a:ext>
                  </a:extLst>
                </a:gridCol>
                <a:gridCol w="987552">
                  <a:extLst>
                    <a:ext uri="{9D8B030D-6E8A-4147-A177-3AD203B41FA5}">
                      <a16:colId xmlns:a16="http://schemas.microsoft.com/office/drawing/2014/main" val="2152257865"/>
                    </a:ext>
                  </a:extLst>
                </a:gridCol>
                <a:gridCol w="987552">
                  <a:extLst>
                    <a:ext uri="{9D8B030D-6E8A-4147-A177-3AD203B41FA5}">
                      <a16:colId xmlns:a16="http://schemas.microsoft.com/office/drawing/2014/main" val="1841753015"/>
                    </a:ext>
                  </a:extLst>
                </a:gridCol>
                <a:gridCol w="987552">
                  <a:extLst>
                    <a:ext uri="{9D8B030D-6E8A-4147-A177-3AD203B41FA5}">
                      <a16:colId xmlns:a16="http://schemas.microsoft.com/office/drawing/2014/main" val="2899344151"/>
                    </a:ext>
                  </a:extLst>
                </a:gridCol>
                <a:gridCol w="987552">
                  <a:extLst>
                    <a:ext uri="{9D8B030D-6E8A-4147-A177-3AD203B41FA5}">
                      <a16:colId xmlns:a16="http://schemas.microsoft.com/office/drawing/2014/main" val="2165575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1911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commerzbank - 2018-05-22 13:45:42 </a:t>
                      </a:r>
                      <a:r>
                        <a:rPr kumimoji="0" lang="en-US" sz="1000" b="0" i="0" u="none" strike="noStrike" kern="1200" cap="none" spc="0" normalizeH="0" baseline="0" noProof="0">
                          <a:ln>
                            <a:noFill/>
                          </a:ln>
                          <a:solidFill>
                            <a:prstClr val="black"/>
                          </a:solidFill>
                          <a:effectLst/>
                          <a:uLnTx/>
                          <a:uFillTx/>
                          <a:latin typeface="+mn-lt"/>
                          <a:ea typeface="+mn-ea"/>
                          <a:cs typeface="+mn-cs"/>
                        </a:rPr>
                        <a:t>
 Making-of DFB-Spot - schau hinter die Kulissen der Trainingsszenen mit Kroos &amp; Co.
#dfb #dfbmannschaft #dreh #tvspot #espritarena #nationalmannschaft #fußball #fussball #training #virtualreality #nationalelf #wm #soccer #persönlich #digital #zsmmn #aneurerseite #anihrerseite #coba #commerzbank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59183"/>
                  </a:ext>
                </a:extLst>
              </a:tr>
            </a:tbl>
          </a:graphicData>
        </a:graphic>
      </p:graphicFrame>
      <p:sp>
        <p:nvSpPr>
          <p:cNvPr id="4" name="Text Placeholder 3">
            <a:extLst>
              <a:ext uri="{FF2B5EF4-FFF2-40B4-BE49-F238E27FC236}">
                <a16:creationId xmlns:a16="http://schemas.microsoft.com/office/drawing/2014/main" id="{26BBCD0B-936F-4E86-8E31-6BB83375CDB7}"/>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7752835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8DDC2-468E-49D0-805E-54513976A4EF}"/>
              </a:ext>
            </a:extLst>
          </p:cNvPr>
          <p:cNvSpPr>
            <a:spLocks noGrp="1"/>
          </p:cNvSpPr>
          <p:nvPr>
            <p:ph type="title"/>
          </p:nvPr>
        </p:nvSpPr>
        <p:spPr/>
        <p:txBody>
          <a:bodyPr/>
          <a:lstStyle/>
          <a:p>
            <a:r>
              <a:rPr lang="en-US"/>
              <a:t>Instagram Posts Table | HVB - 8 of 14</a:t>
            </a:r>
          </a:p>
        </p:txBody>
      </p:sp>
      <p:graphicFrame>
        <p:nvGraphicFramePr>
          <p:cNvPr id="5" name="Table Placeholder 4">
            <a:extLst>
              <a:ext uri="{FF2B5EF4-FFF2-40B4-BE49-F238E27FC236}">
                <a16:creationId xmlns:a16="http://schemas.microsoft.com/office/drawing/2014/main" id="{977007B7-3770-4211-A504-0531AE0D4F9A}"/>
              </a:ext>
            </a:extLst>
          </p:cNvPr>
          <p:cNvGraphicFramePr>
            <a:graphicFrameLocks noGrp="1"/>
          </p:cNvGraphicFramePr>
          <p:nvPr>
            <p:ph type="tbl" sz="quarter" idx="13"/>
            <p:extLst>
              <p:ext uri="{D42A27DB-BD31-4B8C-83A1-F6EECF244321}">
                <p14:modId xmlns:p14="http://schemas.microsoft.com/office/powerpoint/2010/main" val="2978307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84243052"/>
                    </a:ext>
                  </a:extLst>
                </a:gridCol>
                <a:gridCol w="987552">
                  <a:extLst>
                    <a:ext uri="{9D8B030D-6E8A-4147-A177-3AD203B41FA5}">
                      <a16:colId xmlns:a16="http://schemas.microsoft.com/office/drawing/2014/main" val="2193279297"/>
                    </a:ext>
                  </a:extLst>
                </a:gridCol>
                <a:gridCol w="987552">
                  <a:extLst>
                    <a:ext uri="{9D8B030D-6E8A-4147-A177-3AD203B41FA5}">
                      <a16:colId xmlns:a16="http://schemas.microsoft.com/office/drawing/2014/main" val="600671308"/>
                    </a:ext>
                  </a:extLst>
                </a:gridCol>
                <a:gridCol w="987552">
                  <a:extLst>
                    <a:ext uri="{9D8B030D-6E8A-4147-A177-3AD203B41FA5}">
                      <a16:colId xmlns:a16="http://schemas.microsoft.com/office/drawing/2014/main" val="1347273262"/>
                    </a:ext>
                  </a:extLst>
                </a:gridCol>
                <a:gridCol w="987552">
                  <a:extLst>
                    <a:ext uri="{9D8B030D-6E8A-4147-A177-3AD203B41FA5}">
                      <a16:colId xmlns:a16="http://schemas.microsoft.com/office/drawing/2014/main" val="768565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6764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deutschebank - 2018-05-22 09:12:51 </a:t>
                      </a:r>
                      <a:r>
                        <a:rPr kumimoji="0" lang="en-US" sz="1000" b="0" i="0" u="none" strike="noStrike" kern="1200" cap="none" spc="0" normalizeH="0" baseline="0" noProof="0">
                          <a:ln>
                            <a:noFill/>
                          </a:ln>
                          <a:solidFill>
                            <a:prstClr val="black"/>
                          </a:solidFill>
                          <a:effectLst/>
                          <a:uLnTx/>
                          <a:uFillTx/>
                          <a:latin typeface="+mn-lt"/>
                          <a:ea typeface="+mn-ea"/>
                          <a:cs typeface="+mn-cs"/>
                        </a:rPr>
                        <a:t>
 In the spring of 1968, while students were protesting in France and in many cities across Germany, Deutsche Bank AG shareholders were meeting in Düsseldorf at the company’s Annual General Meeting (AGM). The highly charged political climate was not apparent at the shareholders’ meeting on 16th May. Instead, following the first economic slowdown in the history of the Federal Republic of Germany, the members of the Deutsche Bank Management Board were optimistic about the future. In these pictures from our historical archive you can see Franz Heinrich Ulrich, who at the time was co-spokesman of the Board with Karl Klasen, explaining the economic situation and the development of the bank to shareholders. In 1968, after 10 years at the helm of Deutsche Bank himself, Hermann Josef Abs chaired the AGM as head of the Supervisory Board. 
This year’s AGM will take place in Frankfurt on Thursday 24th May. Click on the link in the bio to find out more.
.
.
.
#deutschebank #corporatehistory #history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7301893"/>
                  </a:ext>
                </a:extLst>
              </a:tr>
            </a:tbl>
          </a:graphicData>
        </a:graphic>
      </p:graphicFrame>
      <p:sp>
        <p:nvSpPr>
          <p:cNvPr id="4" name="Text Placeholder 3">
            <a:extLst>
              <a:ext uri="{FF2B5EF4-FFF2-40B4-BE49-F238E27FC236}">
                <a16:creationId xmlns:a16="http://schemas.microsoft.com/office/drawing/2014/main" id="{5D7EC4DF-26CE-4164-A071-04184B0F1E1C}"/>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8149537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C762A-691C-40A5-9334-E5F53BBF09F2}"/>
              </a:ext>
            </a:extLst>
          </p:cNvPr>
          <p:cNvSpPr>
            <a:spLocks noGrp="1"/>
          </p:cNvSpPr>
          <p:nvPr>
            <p:ph type="title"/>
          </p:nvPr>
        </p:nvSpPr>
        <p:spPr/>
        <p:txBody>
          <a:bodyPr/>
          <a:lstStyle/>
          <a:p>
            <a:r>
              <a:rPr lang="en-US"/>
              <a:t>Instagram Posts Table | HVB - 9 of 14</a:t>
            </a:r>
          </a:p>
        </p:txBody>
      </p:sp>
      <p:graphicFrame>
        <p:nvGraphicFramePr>
          <p:cNvPr id="5" name="Table Placeholder 4">
            <a:extLst>
              <a:ext uri="{FF2B5EF4-FFF2-40B4-BE49-F238E27FC236}">
                <a16:creationId xmlns:a16="http://schemas.microsoft.com/office/drawing/2014/main" id="{A5753BDD-3C8B-42E1-A50C-23BCA62E885C}"/>
              </a:ext>
            </a:extLst>
          </p:cNvPr>
          <p:cNvGraphicFramePr>
            <a:graphicFrameLocks noGrp="1"/>
          </p:cNvGraphicFramePr>
          <p:nvPr>
            <p:ph type="tbl" sz="quarter" idx="13"/>
            <p:extLst>
              <p:ext uri="{D42A27DB-BD31-4B8C-83A1-F6EECF244321}">
                <p14:modId xmlns:p14="http://schemas.microsoft.com/office/powerpoint/2010/main" val="1041433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22086226"/>
                    </a:ext>
                  </a:extLst>
                </a:gridCol>
                <a:gridCol w="987552">
                  <a:extLst>
                    <a:ext uri="{9D8B030D-6E8A-4147-A177-3AD203B41FA5}">
                      <a16:colId xmlns:a16="http://schemas.microsoft.com/office/drawing/2014/main" val="3247472616"/>
                    </a:ext>
                  </a:extLst>
                </a:gridCol>
                <a:gridCol w="987552">
                  <a:extLst>
                    <a:ext uri="{9D8B030D-6E8A-4147-A177-3AD203B41FA5}">
                      <a16:colId xmlns:a16="http://schemas.microsoft.com/office/drawing/2014/main" val="1978983723"/>
                    </a:ext>
                  </a:extLst>
                </a:gridCol>
                <a:gridCol w="987552">
                  <a:extLst>
                    <a:ext uri="{9D8B030D-6E8A-4147-A177-3AD203B41FA5}">
                      <a16:colId xmlns:a16="http://schemas.microsoft.com/office/drawing/2014/main" val="442108033"/>
                    </a:ext>
                  </a:extLst>
                </a:gridCol>
                <a:gridCol w="987552">
                  <a:extLst>
                    <a:ext uri="{9D8B030D-6E8A-4147-A177-3AD203B41FA5}">
                      <a16:colId xmlns:a16="http://schemas.microsoft.com/office/drawing/2014/main" val="3899197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7809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commerzbank - 2018-05-22 07:57:11 </a:t>
                      </a:r>
                      <a:r>
                        <a:rPr kumimoji="0" lang="en-US" sz="1000" b="0" i="0" u="none" strike="noStrike" kern="1200" cap="none" spc="0" normalizeH="0" baseline="0" noProof="0">
                          <a:ln>
                            <a:noFill/>
                          </a:ln>
                          <a:solidFill>
                            <a:prstClr val="black"/>
                          </a:solidFill>
                          <a:effectLst/>
                          <a:uLnTx/>
                          <a:uFillTx/>
                          <a:latin typeface="+mn-lt"/>
                          <a:ea typeface="+mn-ea"/>
                          <a:cs typeface="+mn-cs"/>
                        </a:rPr>
                        <a:t>
 Querdenker und kreative Köpfe gesucht: Erfahre im Livechat mit Gunther und Eric, ob unser International Digital Development Program zu dir passt. Los geht’s am Montag, 28. Mai, um 18 Uhr – wir freuen uns auf dich.
#commerzbankcareer #IDDP #livestream #digital #trainee #start #banking #ausbildung #karriere #fun #bewerbung #career #aneurerseite #anihrerseite #coba #commerzbank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83798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deutschebank - 2018-05-19 08:53:01 </a:t>
                      </a:r>
                      <a:r>
                        <a:rPr kumimoji="0" lang="en-US" sz="1000" b="0" i="0" u="none" strike="noStrike" kern="1200" cap="none" spc="0" normalizeH="0" baseline="0" noProof="0">
                          <a:ln>
                            <a:noFill/>
                          </a:ln>
                          <a:solidFill>
                            <a:prstClr val="black"/>
                          </a:solidFill>
                          <a:effectLst/>
                          <a:uLnTx/>
                          <a:uFillTx/>
                          <a:latin typeface="+mn-lt"/>
                          <a:ea typeface="+mn-ea"/>
                          <a:cs typeface="+mn-cs"/>
                        </a:rPr>
                        <a:t>
 With dedicated digital strategy funding, clear lines of communication and shared goals, Deutsche Bank Innovation Labs work closely with technology start-ups. We are a kind of sandbox with safe and secure mechanisms to test technologies within the bank. Click on the link in bio to find out more about our Innovation Labs around the world.
.
.
.
#deutschebank #dbinnovationlabs #technology #collaboration #futureofbanking #platformeconomy #newwork #financialservices #dblabs #startups #Berlin #innovation #partnership #emergingtechnologies #digital #bettertogether #careers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43324386"/>
                  </a:ext>
                </a:extLst>
              </a:tr>
            </a:tbl>
          </a:graphicData>
        </a:graphic>
      </p:graphicFrame>
      <p:sp>
        <p:nvSpPr>
          <p:cNvPr id="4" name="Text Placeholder 3">
            <a:extLst>
              <a:ext uri="{FF2B5EF4-FFF2-40B4-BE49-F238E27FC236}">
                <a16:creationId xmlns:a16="http://schemas.microsoft.com/office/drawing/2014/main" id="{753667A2-DF11-40CD-B210-AB992BA73E78}"/>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3438640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1D84A-CA05-4D63-9ACA-226E2A0ADBE7}"/>
              </a:ext>
            </a:extLst>
          </p:cNvPr>
          <p:cNvSpPr>
            <a:spLocks noGrp="1"/>
          </p:cNvSpPr>
          <p:nvPr>
            <p:ph type="title"/>
          </p:nvPr>
        </p:nvSpPr>
        <p:spPr/>
        <p:txBody>
          <a:bodyPr/>
          <a:lstStyle/>
          <a:p>
            <a:r>
              <a:rPr lang="en-US"/>
              <a:t>Instagram Posts Table | HVB - 10 of 14</a:t>
            </a:r>
          </a:p>
        </p:txBody>
      </p:sp>
      <p:graphicFrame>
        <p:nvGraphicFramePr>
          <p:cNvPr id="5" name="Table Placeholder 4">
            <a:extLst>
              <a:ext uri="{FF2B5EF4-FFF2-40B4-BE49-F238E27FC236}">
                <a16:creationId xmlns:a16="http://schemas.microsoft.com/office/drawing/2014/main" id="{7DBB64CD-F817-41A5-A8D2-C5B3B387B8A8}"/>
              </a:ext>
            </a:extLst>
          </p:cNvPr>
          <p:cNvGraphicFramePr>
            <a:graphicFrameLocks noGrp="1"/>
          </p:cNvGraphicFramePr>
          <p:nvPr>
            <p:ph type="tbl" sz="quarter" idx="13"/>
            <p:extLst>
              <p:ext uri="{D42A27DB-BD31-4B8C-83A1-F6EECF244321}">
                <p14:modId xmlns:p14="http://schemas.microsoft.com/office/powerpoint/2010/main" val="2247038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8868006"/>
                    </a:ext>
                  </a:extLst>
                </a:gridCol>
                <a:gridCol w="987552">
                  <a:extLst>
                    <a:ext uri="{9D8B030D-6E8A-4147-A177-3AD203B41FA5}">
                      <a16:colId xmlns:a16="http://schemas.microsoft.com/office/drawing/2014/main" val="132348480"/>
                    </a:ext>
                  </a:extLst>
                </a:gridCol>
                <a:gridCol w="987552">
                  <a:extLst>
                    <a:ext uri="{9D8B030D-6E8A-4147-A177-3AD203B41FA5}">
                      <a16:colId xmlns:a16="http://schemas.microsoft.com/office/drawing/2014/main" val="2331307084"/>
                    </a:ext>
                  </a:extLst>
                </a:gridCol>
                <a:gridCol w="987552">
                  <a:extLst>
                    <a:ext uri="{9D8B030D-6E8A-4147-A177-3AD203B41FA5}">
                      <a16:colId xmlns:a16="http://schemas.microsoft.com/office/drawing/2014/main" val="135425169"/>
                    </a:ext>
                  </a:extLst>
                </a:gridCol>
                <a:gridCol w="987552">
                  <a:extLst>
                    <a:ext uri="{9D8B030D-6E8A-4147-A177-3AD203B41FA5}">
                      <a16:colId xmlns:a16="http://schemas.microsoft.com/office/drawing/2014/main" val="1022232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5112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commerzbank - 2018-05-18 14:21:09 </a:t>
                      </a:r>
                      <a:r>
                        <a:rPr kumimoji="0" lang="en-US" sz="1000" b="0" i="0" u="none" strike="noStrike" kern="1200" cap="none" spc="0" normalizeH="0" baseline="0" noProof="0">
                          <a:ln>
                            <a:noFill/>
                          </a:ln>
                          <a:solidFill>
                            <a:prstClr val="black"/>
                          </a:solidFill>
                          <a:effectLst/>
                          <a:uLnTx/>
                          <a:uFillTx/>
                          <a:latin typeface="+mn-lt"/>
                          <a:ea typeface="+mn-ea"/>
                          <a:cs typeface="+mn-cs"/>
                        </a:rPr>
                        <a:t>
 Bei uns arbeiten Menschen aus rund 120 Nationen weltweit – und wir alle freuen uns auf den Welttag der kulturellen Vielfalt am 21. Mai!
#vielfalt #interkulturell #unesco #culture  #intercultural #culturaldiversity #international #kulturdervielfalt #video #votd #diversity #aneurerseite #anihrerseite #coba #commerzbank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26249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deutschebank - 2018-05-18 09:02:39 </a:t>
                      </a:r>
                      <a:r>
                        <a:rPr kumimoji="0" lang="en-US" sz="1000" b="0" i="0" u="none" strike="noStrike" kern="1200" cap="none" spc="0" normalizeH="0" baseline="0" noProof="0">
                          <a:ln>
                            <a:noFill/>
                          </a:ln>
                          <a:solidFill>
                            <a:prstClr val="black"/>
                          </a:solidFill>
                          <a:effectLst/>
                          <a:uLnTx/>
                          <a:uFillTx/>
                          <a:latin typeface="+mn-lt"/>
                          <a:ea typeface="+mn-ea"/>
                          <a:cs typeface="+mn-cs"/>
                        </a:rPr>
                        <a:t>
 Innovation thrives on collaboration, and our partnerships with technology start-ups produce the best outcomes for our clients. Banks and start-ups are at their best when they bring comparative advantages together to speed up technological progress. Click on the link in bio to find out more about our Innovation Labs around the world.
.
.
.
#deutschebank #dbinnovationlabs #technology #collaboration #futureofbanking #platformeconomy #newwork #financialservices #dblabs #startups #Berlin #innovation #partnership #emergingtechnologies #digital #bettertogether #careers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61715398"/>
                  </a:ext>
                </a:extLst>
              </a:tr>
            </a:tbl>
          </a:graphicData>
        </a:graphic>
      </p:graphicFrame>
      <p:sp>
        <p:nvSpPr>
          <p:cNvPr id="4" name="Text Placeholder 3">
            <a:extLst>
              <a:ext uri="{FF2B5EF4-FFF2-40B4-BE49-F238E27FC236}">
                <a16:creationId xmlns:a16="http://schemas.microsoft.com/office/drawing/2014/main" id="{4CCCB618-8F0D-477A-8D2D-6F666B51C891}"/>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6260250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3F455-78CC-45B2-A351-201FFB64B302}"/>
              </a:ext>
            </a:extLst>
          </p:cNvPr>
          <p:cNvSpPr>
            <a:spLocks noGrp="1"/>
          </p:cNvSpPr>
          <p:nvPr>
            <p:ph type="title"/>
          </p:nvPr>
        </p:nvSpPr>
        <p:spPr/>
        <p:txBody>
          <a:bodyPr/>
          <a:lstStyle/>
          <a:p>
            <a:r>
              <a:rPr lang="en-US"/>
              <a:t>Instagram Posts Table | HVB - 11 of 14</a:t>
            </a:r>
          </a:p>
        </p:txBody>
      </p:sp>
      <p:graphicFrame>
        <p:nvGraphicFramePr>
          <p:cNvPr id="5" name="Table Placeholder 4">
            <a:extLst>
              <a:ext uri="{FF2B5EF4-FFF2-40B4-BE49-F238E27FC236}">
                <a16:creationId xmlns:a16="http://schemas.microsoft.com/office/drawing/2014/main" id="{310D2F35-F72D-4FE0-9FFE-E5A984088992}"/>
              </a:ext>
            </a:extLst>
          </p:cNvPr>
          <p:cNvGraphicFramePr>
            <a:graphicFrameLocks noGrp="1"/>
          </p:cNvGraphicFramePr>
          <p:nvPr>
            <p:ph type="tbl" sz="quarter" idx="13"/>
            <p:extLst>
              <p:ext uri="{D42A27DB-BD31-4B8C-83A1-F6EECF244321}">
                <p14:modId xmlns:p14="http://schemas.microsoft.com/office/powerpoint/2010/main" val="2406701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32669728"/>
                    </a:ext>
                  </a:extLst>
                </a:gridCol>
                <a:gridCol w="987552">
                  <a:extLst>
                    <a:ext uri="{9D8B030D-6E8A-4147-A177-3AD203B41FA5}">
                      <a16:colId xmlns:a16="http://schemas.microsoft.com/office/drawing/2014/main" val="3501856454"/>
                    </a:ext>
                  </a:extLst>
                </a:gridCol>
                <a:gridCol w="987552">
                  <a:extLst>
                    <a:ext uri="{9D8B030D-6E8A-4147-A177-3AD203B41FA5}">
                      <a16:colId xmlns:a16="http://schemas.microsoft.com/office/drawing/2014/main" val="3356612321"/>
                    </a:ext>
                  </a:extLst>
                </a:gridCol>
                <a:gridCol w="987552">
                  <a:extLst>
                    <a:ext uri="{9D8B030D-6E8A-4147-A177-3AD203B41FA5}">
                      <a16:colId xmlns:a16="http://schemas.microsoft.com/office/drawing/2014/main" val="3563355347"/>
                    </a:ext>
                  </a:extLst>
                </a:gridCol>
                <a:gridCol w="987552">
                  <a:extLst>
                    <a:ext uri="{9D8B030D-6E8A-4147-A177-3AD203B41FA5}">
                      <a16:colId xmlns:a16="http://schemas.microsoft.com/office/drawing/2014/main" val="1878932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4530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deutschebank - 2018-05-17 15:29:17 </a:t>
                      </a:r>
                      <a:r>
                        <a:rPr kumimoji="0" lang="en-US" sz="1000" b="0" i="0" u="none" strike="noStrike" kern="1200" cap="none" spc="0" normalizeH="0" baseline="0" noProof="0">
                          <a:ln>
                            <a:noFill/>
                          </a:ln>
                          <a:solidFill>
                            <a:prstClr val="black"/>
                          </a:solidFill>
                          <a:effectLst/>
                          <a:uLnTx/>
                          <a:uFillTx/>
                          <a:latin typeface="+mn-lt"/>
                          <a:ea typeface="+mn-ea"/>
                          <a:cs typeface="+mn-cs"/>
                        </a:rPr>
                        <a:t>
 In Germany we saw more celebrations for the International Day Against Homophobia, Transphobia and Biphobia (IDAHOTB). Our colleagues in the Quartier Zukunft in Berlin enjoyed a purple-themed lunch, while in our Frankfurt HQ employees dressed to impress and showed their support for the LGBTQI community. 
Don’t forget to have a look at our Stories to see more highlights from around the world! 
#IDAHOTB2018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02821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commerzbank - 2018-05-17 11:48:20 </a:t>
                      </a:r>
                      <a:r>
                        <a:rPr kumimoji="0" lang="en-US" sz="1000" b="0" i="0" u="none" strike="noStrike" kern="1200" cap="none" spc="0" normalizeH="0" baseline="0" noProof="0">
                          <a:ln>
                            <a:noFill/>
                          </a:ln>
                          <a:solidFill>
                            <a:prstClr val="black"/>
                          </a:solidFill>
                          <a:effectLst/>
                          <a:uLnTx/>
                          <a:uFillTx/>
                          <a:latin typeface="+mn-lt"/>
                          <a:ea typeface="+mn-ea"/>
                          <a:cs typeface="+mn-cs"/>
                        </a:rPr>
                        <a:t>
 Making-of DFB-Spot - gute Vorbereitung ist alles. Erlebe, wie sich die Nationalspieler vor der ersten Klappe vorbereiten.
#dfb #dfbmannschaft #dreh #tvspot #espritarena #nationalmannschaft #fußball #fussball #nationalelf #soccer #persönlich #digital #zsmmn #aneurerseite #anihrerseite #coba #commerzbank
Ort: Esprit-Arena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89431040"/>
                  </a:ext>
                </a:extLst>
              </a:tr>
            </a:tbl>
          </a:graphicData>
        </a:graphic>
      </p:graphicFrame>
      <p:sp>
        <p:nvSpPr>
          <p:cNvPr id="4" name="Text Placeholder 3">
            <a:extLst>
              <a:ext uri="{FF2B5EF4-FFF2-40B4-BE49-F238E27FC236}">
                <a16:creationId xmlns:a16="http://schemas.microsoft.com/office/drawing/2014/main" id="{476ABAF6-163C-4C4C-96D7-2C26FFB1AC9F}"/>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874859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FECEF-78E1-46DD-AA00-EA49BA7BCDE5}"/>
              </a:ext>
            </a:extLst>
          </p:cNvPr>
          <p:cNvSpPr>
            <a:spLocks noGrp="1"/>
          </p:cNvSpPr>
          <p:nvPr>
            <p:ph type="title"/>
          </p:nvPr>
        </p:nvSpPr>
        <p:spPr/>
        <p:txBody>
          <a:bodyPr/>
          <a:lstStyle/>
          <a:p>
            <a:r>
              <a:rPr lang="en-US"/>
              <a:t>Instagram Posts Table | HVB - 12 of 14</a:t>
            </a:r>
          </a:p>
        </p:txBody>
      </p:sp>
      <p:graphicFrame>
        <p:nvGraphicFramePr>
          <p:cNvPr id="5" name="Table Placeholder 4">
            <a:extLst>
              <a:ext uri="{FF2B5EF4-FFF2-40B4-BE49-F238E27FC236}">
                <a16:creationId xmlns:a16="http://schemas.microsoft.com/office/drawing/2014/main" id="{D04DECF2-2A71-4C18-8E26-5E6139C7FD5C}"/>
              </a:ext>
            </a:extLst>
          </p:cNvPr>
          <p:cNvGraphicFramePr>
            <a:graphicFrameLocks noGrp="1"/>
          </p:cNvGraphicFramePr>
          <p:nvPr>
            <p:ph type="tbl" sz="quarter" idx="13"/>
            <p:extLst>
              <p:ext uri="{D42A27DB-BD31-4B8C-83A1-F6EECF244321}">
                <p14:modId xmlns:p14="http://schemas.microsoft.com/office/powerpoint/2010/main" val="1559450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1757196"/>
                    </a:ext>
                  </a:extLst>
                </a:gridCol>
                <a:gridCol w="987552">
                  <a:extLst>
                    <a:ext uri="{9D8B030D-6E8A-4147-A177-3AD203B41FA5}">
                      <a16:colId xmlns:a16="http://schemas.microsoft.com/office/drawing/2014/main" val="4130173871"/>
                    </a:ext>
                  </a:extLst>
                </a:gridCol>
                <a:gridCol w="987552">
                  <a:extLst>
                    <a:ext uri="{9D8B030D-6E8A-4147-A177-3AD203B41FA5}">
                      <a16:colId xmlns:a16="http://schemas.microsoft.com/office/drawing/2014/main" val="3625849791"/>
                    </a:ext>
                  </a:extLst>
                </a:gridCol>
                <a:gridCol w="987552">
                  <a:extLst>
                    <a:ext uri="{9D8B030D-6E8A-4147-A177-3AD203B41FA5}">
                      <a16:colId xmlns:a16="http://schemas.microsoft.com/office/drawing/2014/main" val="3809260798"/>
                    </a:ext>
                  </a:extLst>
                </a:gridCol>
                <a:gridCol w="987552">
                  <a:extLst>
                    <a:ext uri="{9D8B030D-6E8A-4147-A177-3AD203B41FA5}">
                      <a16:colId xmlns:a16="http://schemas.microsoft.com/office/drawing/2014/main" val="2527520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3959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deutschebank - 2018-05-17 08:00:06 </a:t>
                      </a:r>
                      <a:r>
                        <a:rPr kumimoji="0" lang="en-US" sz="1000" b="0" i="0" u="none" strike="noStrike" kern="1200" cap="none" spc="0" normalizeH="0" baseline="0" noProof="0">
                          <a:ln>
                            <a:noFill/>
                          </a:ln>
                          <a:solidFill>
                            <a:prstClr val="black"/>
                          </a:solidFill>
                          <a:effectLst/>
                          <a:uLnTx/>
                          <a:uFillTx/>
                          <a:latin typeface="+mn-lt"/>
                          <a:ea typeface="+mn-ea"/>
                          <a:cs typeface="+mn-cs"/>
                        </a:rPr>
                        <a:t>
 The International Day Against Homophobia, Transphobia and Biphobia /IDAHOT) on May 17 is a day when people around the world call for greater respect and recognition for the lesbian, gay, bisexual, trans*, queer and intersex (LGBTQI) community. At Deutsche Bank we have been hosting numerous events and discussions. Take a look at our Instagram Story to see how our colleagues around the world have been showing their commitment by wearing purple today.
.
.
.
#deutschebank #idahot2018 #againsthomophobia #againstransphobia #againstbiphobia #diversity #gayrights #lgbt #rainbows #loveislove #equality #humanrights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89937922"/>
                  </a:ext>
                </a:extLst>
              </a:tr>
            </a:tbl>
          </a:graphicData>
        </a:graphic>
      </p:graphicFrame>
      <p:sp>
        <p:nvSpPr>
          <p:cNvPr id="4" name="Text Placeholder 3">
            <a:extLst>
              <a:ext uri="{FF2B5EF4-FFF2-40B4-BE49-F238E27FC236}">
                <a16:creationId xmlns:a16="http://schemas.microsoft.com/office/drawing/2014/main" id="{A38B550A-E988-45F5-9A43-43EE24D9C739}"/>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4535899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F6E0-17A9-434B-BB5A-C58F598D9C55}"/>
              </a:ext>
            </a:extLst>
          </p:cNvPr>
          <p:cNvSpPr>
            <a:spLocks noGrp="1"/>
          </p:cNvSpPr>
          <p:nvPr>
            <p:ph type="title"/>
          </p:nvPr>
        </p:nvSpPr>
        <p:spPr/>
        <p:txBody>
          <a:bodyPr/>
          <a:lstStyle/>
          <a:p>
            <a:r>
              <a:rPr lang="en-US"/>
              <a:t>Instagram Posts Table | HVB - 13 of 14</a:t>
            </a:r>
          </a:p>
        </p:txBody>
      </p:sp>
      <p:graphicFrame>
        <p:nvGraphicFramePr>
          <p:cNvPr id="5" name="Table Placeholder 4">
            <a:extLst>
              <a:ext uri="{FF2B5EF4-FFF2-40B4-BE49-F238E27FC236}">
                <a16:creationId xmlns:a16="http://schemas.microsoft.com/office/drawing/2014/main" id="{5776A065-9ACD-4C73-A227-948B1E9668B1}"/>
              </a:ext>
            </a:extLst>
          </p:cNvPr>
          <p:cNvGraphicFramePr>
            <a:graphicFrameLocks noGrp="1"/>
          </p:cNvGraphicFramePr>
          <p:nvPr>
            <p:ph type="tbl" sz="quarter" idx="13"/>
            <p:extLst>
              <p:ext uri="{D42A27DB-BD31-4B8C-83A1-F6EECF244321}">
                <p14:modId xmlns:p14="http://schemas.microsoft.com/office/powerpoint/2010/main" val="1330737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15536244"/>
                    </a:ext>
                  </a:extLst>
                </a:gridCol>
                <a:gridCol w="987552">
                  <a:extLst>
                    <a:ext uri="{9D8B030D-6E8A-4147-A177-3AD203B41FA5}">
                      <a16:colId xmlns:a16="http://schemas.microsoft.com/office/drawing/2014/main" val="157553255"/>
                    </a:ext>
                  </a:extLst>
                </a:gridCol>
                <a:gridCol w="987552">
                  <a:extLst>
                    <a:ext uri="{9D8B030D-6E8A-4147-A177-3AD203B41FA5}">
                      <a16:colId xmlns:a16="http://schemas.microsoft.com/office/drawing/2014/main" val="1446252488"/>
                    </a:ext>
                  </a:extLst>
                </a:gridCol>
                <a:gridCol w="987552">
                  <a:extLst>
                    <a:ext uri="{9D8B030D-6E8A-4147-A177-3AD203B41FA5}">
                      <a16:colId xmlns:a16="http://schemas.microsoft.com/office/drawing/2014/main" val="71154381"/>
                    </a:ext>
                  </a:extLst>
                </a:gridCol>
                <a:gridCol w="987552">
                  <a:extLst>
                    <a:ext uri="{9D8B030D-6E8A-4147-A177-3AD203B41FA5}">
                      <a16:colId xmlns:a16="http://schemas.microsoft.com/office/drawing/2014/main" val="1986386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0032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deutschebank - 2018-05-16 09:00:07 </a:t>
                      </a:r>
                      <a:r>
                        <a:rPr kumimoji="0" lang="en-US" sz="1000" b="0" i="0" u="none" strike="noStrike" kern="1200" cap="none" spc="0" normalizeH="0" baseline="0" noProof="0">
                          <a:ln>
                            <a:noFill/>
                          </a:ln>
                          <a:solidFill>
                            <a:prstClr val="black"/>
                          </a:solidFill>
                          <a:effectLst/>
                          <a:uLnTx/>
                          <a:uFillTx/>
                          <a:latin typeface="+mn-lt"/>
                          <a:ea typeface="+mn-ea"/>
                          <a:cs typeface="+mn-cs"/>
                        </a:rPr>
                        <a:t>
 Deutsche Bank is always looking for ways to streamline its processes, become even more efficient and further grow its client business. Deutsche Bank Innovation Labs support this goal by matching external innovation to business requirements. This approach helps us improve the way we operate, offer better services and enhance our clients’ experience. Click on the link in bio to find out more about our Innovation Labs around the world.
.
.
.
#deutschebank #dbinnovationlabs #technology #collaboration #futureofbanking #platformeconomy #newwork #financialservices #dblabs #startups #Berlin #innovation #partnership #emergingtechnologies #digital #bettertogether #careers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56720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commerzbank - 2018-05-16 07:05:11 </a:t>
                      </a:r>
                      <a:r>
                        <a:rPr kumimoji="0" lang="en-US" sz="1000" b="0" i="0" u="none" strike="noStrike" kern="1200" cap="none" spc="0" normalizeH="0" baseline="0" noProof="0">
                          <a:ln>
                            <a:noFill/>
                          </a:ln>
                          <a:solidFill>
                            <a:prstClr val="black"/>
                          </a:solidFill>
                          <a:effectLst/>
                          <a:uLnTx/>
                          <a:uFillTx/>
                          <a:latin typeface="+mn-lt"/>
                          <a:ea typeface="+mn-ea"/>
                          <a:cs typeface="+mn-cs"/>
                        </a:rPr>
                        <a:t>
 Ihr seid schon im WM-Fieber und wisst nicht, wohin mit eurer Energie? Dann werdet aktiv! Wir suchen eure schönsten oder originellsten Fußball-Fanmomente mit der Commerzbank. Zu gewinnen gibt es Sitzplätze auf der Commerzbank-Fanbank direkt am Spielfeld oder weitere Tickets für das Länderspiel am 8. Juni in Leverkusen gegen Saudi-Arabien. Für mehr Infos klickt unseren Biolink oder ruft ➡️bit.ly/cobadfb-gewinnspiel⬅️ in eurem Browser auf.
#dfb #dfbmannschaft #gewinnspiel #dreh #tvspot #nationalmannschaft #fußball #fussball #nationalelf #soccer #zsmmn #persönlich #digital #aneurerseite #anihrerseite #coba #commerzbank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49186126"/>
                  </a:ext>
                </a:extLst>
              </a:tr>
            </a:tbl>
          </a:graphicData>
        </a:graphic>
      </p:graphicFrame>
      <p:sp>
        <p:nvSpPr>
          <p:cNvPr id="4" name="Text Placeholder 3">
            <a:extLst>
              <a:ext uri="{FF2B5EF4-FFF2-40B4-BE49-F238E27FC236}">
                <a16:creationId xmlns:a16="http://schemas.microsoft.com/office/drawing/2014/main" id="{81587DE8-97C7-4CD6-A248-F91612391930}"/>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1254825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2A909-1FE1-4EFB-BDE2-A0D345624DEF}"/>
              </a:ext>
            </a:extLst>
          </p:cNvPr>
          <p:cNvSpPr>
            <a:spLocks noGrp="1"/>
          </p:cNvSpPr>
          <p:nvPr>
            <p:ph type="title"/>
          </p:nvPr>
        </p:nvSpPr>
        <p:spPr/>
        <p:txBody>
          <a:bodyPr/>
          <a:lstStyle/>
          <a:p>
            <a:r>
              <a:rPr lang="en-US"/>
              <a:t>Instagram Posts Table | HVB - 14 of 14</a:t>
            </a:r>
          </a:p>
        </p:txBody>
      </p:sp>
      <p:graphicFrame>
        <p:nvGraphicFramePr>
          <p:cNvPr id="5" name="Table Placeholder 4">
            <a:extLst>
              <a:ext uri="{FF2B5EF4-FFF2-40B4-BE49-F238E27FC236}">
                <a16:creationId xmlns:a16="http://schemas.microsoft.com/office/drawing/2014/main" id="{5929131D-0977-4083-B6C0-FE3093A28460}"/>
              </a:ext>
            </a:extLst>
          </p:cNvPr>
          <p:cNvGraphicFramePr>
            <a:graphicFrameLocks noGrp="1"/>
          </p:cNvGraphicFramePr>
          <p:nvPr>
            <p:ph type="tbl" sz="quarter" idx="13"/>
            <p:extLst>
              <p:ext uri="{D42A27DB-BD31-4B8C-83A1-F6EECF244321}">
                <p14:modId xmlns:p14="http://schemas.microsoft.com/office/powerpoint/2010/main" val="3633554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60870034"/>
                    </a:ext>
                  </a:extLst>
                </a:gridCol>
                <a:gridCol w="987552">
                  <a:extLst>
                    <a:ext uri="{9D8B030D-6E8A-4147-A177-3AD203B41FA5}">
                      <a16:colId xmlns:a16="http://schemas.microsoft.com/office/drawing/2014/main" val="2533260835"/>
                    </a:ext>
                  </a:extLst>
                </a:gridCol>
                <a:gridCol w="987552">
                  <a:extLst>
                    <a:ext uri="{9D8B030D-6E8A-4147-A177-3AD203B41FA5}">
                      <a16:colId xmlns:a16="http://schemas.microsoft.com/office/drawing/2014/main" val="2307169969"/>
                    </a:ext>
                  </a:extLst>
                </a:gridCol>
                <a:gridCol w="987552">
                  <a:extLst>
                    <a:ext uri="{9D8B030D-6E8A-4147-A177-3AD203B41FA5}">
                      <a16:colId xmlns:a16="http://schemas.microsoft.com/office/drawing/2014/main" val="972878043"/>
                    </a:ext>
                  </a:extLst>
                </a:gridCol>
                <a:gridCol w="987552">
                  <a:extLst>
                    <a:ext uri="{9D8B030D-6E8A-4147-A177-3AD203B41FA5}">
                      <a16:colId xmlns:a16="http://schemas.microsoft.com/office/drawing/2014/main" val="188382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1047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hsbc - 2018-05-15 10:59:49 </a:t>
                      </a:r>
                      <a:r>
                        <a:rPr kumimoji="0" lang="en-US" sz="1000" b="0" i="0" u="none" strike="noStrike" kern="1200" cap="none" spc="0" normalizeH="0" baseline="0" noProof="0">
                          <a:ln>
                            <a:noFill/>
                          </a:ln>
                          <a:solidFill>
                            <a:prstClr val="black"/>
                          </a:solidFill>
                          <a:effectLst/>
                          <a:uLnTx/>
                          <a:uFillTx/>
                          <a:latin typeface="+mn-lt"/>
                          <a:ea typeface="+mn-ea"/>
                          <a:cs typeface="+mn-cs"/>
                        </a:rPr>
                        <a:t>
 @SusannaJaneWilson (right), HSBC Head of Sustainable Networks with some of her fellow panellists from @Burberry and @cleanbydesigninitiative. Pleased to be a part of such an important discussion on how we all have a role in making supply chains more sustainable #YourBusinessOurWorld #CopenhagenFashionSummit2018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8462891"/>
                  </a:ext>
                </a:extLst>
              </a:tr>
            </a:tbl>
          </a:graphicData>
        </a:graphic>
      </p:graphicFrame>
      <p:sp>
        <p:nvSpPr>
          <p:cNvPr id="4" name="Text Placeholder 3">
            <a:extLst>
              <a:ext uri="{FF2B5EF4-FFF2-40B4-BE49-F238E27FC236}">
                <a16:creationId xmlns:a16="http://schemas.microsoft.com/office/drawing/2014/main" id="{AF2E667A-0233-4616-9859-BD12240CEA31}"/>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6781843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6D587-6A47-4CE0-A7F3-55EBD9C4DE00}"/>
              </a:ext>
            </a:extLst>
          </p:cNvPr>
          <p:cNvSpPr>
            <a:spLocks noGrp="1"/>
          </p:cNvSpPr>
          <p:nvPr>
            <p:ph type="title"/>
          </p:nvPr>
        </p:nvSpPr>
        <p:spPr/>
        <p:txBody>
          <a:bodyPr/>
          <a:lstStyle/>
          <a:p>
            <a:r>
              <a:rPr lang="en-US"/>
              <a:t>Twitter Followers Total | HVB</a:t>
            </a:r>
          </a:p>
        </p:txBody>
      </p:sp>
      <p:graphicFrame>
        <p:nvGraphicFramePr>
          <p:cNvPr id="6" name="Chart Placeholder 5">
            <a:extLst>
              <a:ext uri="{FF2B5EF4-FFF2-40B4-BE49-F238E27FC236}">
                <a16:creationId xmlns:a16="http://schemas.microsoft.com/office/drawing/2014/main" id="{6310FA1C-1469-4312-96AC-375D7B067162}"/>
              </a:ext>
            </a:extLst>
          </p:cNvPr>
          <p:cNvGraphicFramePr>
            <a:graphicFrameLocks noGrp="1"/>
          </p:cNvGraphicFramePr>
          <p:nvPr>
            <p:ph type="chart" sz="quarter" idx="13"/>
            <p:extLst>
              <p:ext uri="{D42A27DB-BD31-4B8C-83A1-F6EECF244321}">
                <p14:modId xmlns:p14="http://schemas.microsoft.com/office/powerpoint/2010/main" val="27044013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D690C9-6A38-4F32-AE4D-B1E0BCB41858}"/>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D45B1E21-20A5-4E2B-9AC6-191B829D65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48725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71560-3120-41CB-A8D9-894EF3F71115}"/>
              </a:ext>
            </a:extLst>
          </p:cNvPr>
          <p:cNvSpPr>
            <a:spLocks noGrp="1"/>
          </p:cNvSpPr>
          <p:nvPr>
            <p:ph type="title"/>
          </p:nvPr>
        </p:nvSpPr>
        <p:spPr/>
        <p:txBody>
          <a:bodyPr/>
          <a:lstStyle/>
          <a:p>
            <a:r>
              <a:rPr lang="en-US"/>
              <a:t>Twitter Tweets Total | HVB</a:t>
            </a:r>
          </a:p>
        </p:txBody>
      </p:sp>
      <p:graphicFrame>
        <p:nvGraphicFramePr>
          <p:cNvPr id="6" name="Chart Placeholder 5">
            <a:extLst>
              <a:ext uri="{FF2B5EF4-FFF2-40B4-BE49-F238E27FC236}">
                <a16:creationId xmlns:a16="http://schemas.microsoft.com/office/drawing/2014/main" id="{E59D1C94-85FA-43A9-B1EF-27601E332BD1}"/>
              </a:ext>
            </a:extLst>
          </p:cNvPr>
          <p:cNvGraphicFramePr>
            <a:graphicFrameLocks noGrp="1"/>
          </p:cNvGraphicFramePr>
          <p:nvPr>
            <p:ph type="chart" sz="quarter" idx="13"/>
            <p:extLst>
              <p:ext uri="{D42A27DB-BD31-4B8C-83A1-F6EECF244321}">
                <p14:modId xmlns:p14="http://schemas.microsoft.com/office/powerpoint/2010/main" val="107787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B7B139-4DBF-4F24-9A92-D6D243EE1049}"/>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EB55DBD0-F756-4BC5-A2E0-4F54FF8228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81343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F70D7-4F8B-425A-B761-0E3512F6384D}"/>
              </a:ext>
            </a:extLst>
          </p:cNvPr>
          <p:cNvSpPr>
            <a:spLocks noGrp="1"/>
          </p:cNvSpPr>
          <p:nvPr>
            <p:ph type="title"/>
          </p:nvPr>
        </p:nvSpPr>
        <p:spPr/>
        <p:txBody>
          <a:bodyPr/>
          <a:lstStyle/>
          <a:p>
            <a:r>
              <a:rPr lang="en-US"/>
              <a:t>Twitter Tweet Type Distribution | HVB</a:t>
            </a:r>
          </a:p>
        </p:txBody>
      </p:sp>
      <p:graphicFrame>
        <p:nvGraphicFramePr>
          <p:cNvPr id="6" name="Chart Placeholder 5">
            <a:extLst>
              <a:ext uri="{FF2B5EF4-FFF2-40B4-BE49-F238E27FC236}">
                <a16:creationId xmlns:a16="http://schemas.microsoft.com/office/drawing/2014/main" id="{0E53C185-D368-4078-96DC-C49F09918139}"/>
              </a:ext>
            </a:extLst>
          </p:cNvPr>
          <p:cNvGraphicFramePr>
            <a:graphicFrameLocks noGrp="1"/>
          </p:cNvGraphicFramePr>
          <p:nvPr>
            <p:ph type="chart" sz="quarter" idx="13"/>
            <p:extLst>
              <p:ext uri="{D42A27DB-BD31-4B8C-83A1-F6EECF244321}">
                <p14:modId xmlns:p14="http://schemas.microsoft.com/office/powerpoint/2010/main" val="2871031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3F5FF6-42ED-479E-B484-8F3EB455FAC0}"/>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6E74D5CB-D9BF-464B-A5EB-DBCA12FA87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97533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37985-2C13-44A0-9CCA-50898D60BC11}"/>
              </a:ext>
            </a:extLst>
          </p:cNvPr>
          <p:cNvSpPr>
            <a:spLocks noGrp="1"/>
          </p:cNvSpPr>
          <p:nvPr>
            <p:ph type="title"/>
          </p:nvPr>
        </p:nvSpPr>
        <p:spPr/>
        <p:txBody>
          <a:bodyPr/>
          <a:lstStyle/>
          <a:p>
            <a:r>
              <a:rPr lang="en-US"/>
              <a:t>Twitter Own and Retweeted Tweets Table | HVB - 1 of 5</a:t>
            </a:r>
          </a:p>
        </p:txBody>
      </p:sp>
      <p:graphicFrame>
        <p:nvGraphicFramePr>
          <p:cNvPr id="5" name="Table Placeholder 4">
            <a:extLst>
              <a:ext uri="{FF2B5EF4-FFF2-40B4-BE49-F238E27FC236}">
                <a16:creationId xmlns:a16="http://schemas.microsoft.com/office/drawing/2014/main" id="{4DEC5C59-ED4B-4F15-84DA-70D4C4C99509}"/>
              </a:ext>
            </a:extLst>
          </p:cNvPr>
          <p:cNvGraphicFramePr>
            <a:graphicFrameLocks noGrp="1"/>
          </p:cNvGraphicFramePr>
          <p:nvPr>
            <p:ph type="tbl" sz="quarter" idx="13"/>
            <p:extLst>
              <p:ext uri="{D42A27DB-BD31-4B8C-83A1-F6EECF244321}">
                <p14:modId xmlns:p14="http://schemas.microsoft.com/office/powerpoint/2010/main" val="3625677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28243652"/>
                    </a:ext>
                  </a:extLst>
                </a:gridCol>
                <a:gridCol w="822960">
                  <a:extLst>
                    <a:ext uri="{9D8B030D-6E8A-4147-A177-3AD203B41FA5}">
                      <a16:colId xmlns:a16="http://schemas.microsoft.com/office/drawing/2014/main" val="2322346582"/>
                    </a:ext>
                  </a:extLst>
                </a:gridCol>
                <a:gridCol w="822960">
                  <a:extLst>
                    <a:ext uri="{9D8B030D-6E8A-4147-A177-3AD203B41FA5}">
                      <a16:colId xmlns:a16="http://schemas.microsoft.com/office/drawing/2014/main" val="3020163879"/>
                    </a:ext>
                  </a:extLst>
                </a:gridCol>
                <a:gridCol w="822960">
                  <a:extLst>
                    <a:ext uri="{9D8B030D-6E8A-4147-A177-3AD203B41FA5}">
                      <a16:colId xmlns:a16="http://schemas.microsoft.com/office/drawing/2014/main" val="628673621"/>
                    </a:ext>
                  </a:extLst>
                </a:gridCol>
                <a:gridCol w="822960">
                  <a:extLst>
                    <a:ext uri="{9D8B030D-6E8A-4147-A177-3AD203B41FA5}">
                      <a16:colId xmlns:a16="http://schemas.microsoft.com/office/drawing/2014/main" val="209252553"/>
                    </a:ext>
                  </a:extLst>
                </a:gridCol>
                <a:gridCol w="822960">
                  <a:extLst>
                    <a:ext uri="{9D8B030D-6E8A-4147-A177-3AD203B41FA5}">
                      <a16:colId xmlns:a16="http://schemas.microsoft.com/office/drawing/2014/main" val="3059914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56315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@HSBC - 2018-05-30 16:04:08 </a:t>
                      </a:r>
                      <a:r>
                        <a:rPr kumimoji="0" lang="en-US" sz="1000" b="0" i="0" u="none" strike="noStrike" kern="1200" cap="none" spc="0" normalizeH="0" baseline="0" noProof="0">
                          <a:ln>
                            <a:noFill/>
                          </a:ln>
                          <a:solidFill>
                            <a:prstClr val="black"/>
                          </a:solidFill>
                          <a:effectLst/>
                          <a:uLnTx/>
                          <a:uFillTx/>
                          <a:latin typeface="+mn-lt"/>
                          <a:ea typeface="+mn-ea"/>
                          <a:cs typeface="+mn-cs"/>
                        </a:rPr>
                        <a:t>
  Altruism is no longer the driving force for businesses to become more #sustainable. End-consumers are influencing how supply chains are run, due to their increased consideration for the impact of the purchases they make - https://t.co/OgBGLMew0v #YourBusinessOurWorld https://t.co/iy7JenGbSS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extLst>
                  <a:ext uri="{0D108BD9-81ED-4DB2-BD59-A6C34878D82A}">
                    <a16:rowId xmlns:a16="http://schemas.microsoft.com/office/drawing/2014/main" val="1886395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@HSBC - 2018-05-30 16:02:30 </a:t>
                      </a:r>
                      <a:r>
                        <a:rPr kumimoji="0" lang="en-US" sz="1000" b="0" i="0" u="none" strike="noStrike" kern="1200" cap="none" spc="0" normalizeH="0" baseline="0" noProof="0">
                          <a:ln>
                            <a:noFill/>
                          </a:ln>
                          <a:solidFill>
                            <a:prstClr val="black"/>
                          </a:solidFill>
                          <a:effectLst/>
                          <a:uLnTx/>
                          <a:uFillTx/>
                          <a:latin typeface="+mn-lt"/>
                          <a:ea typeface="+mn-ea"/>
                          <a:cs typeface="+mn-cs"/>
                        </a:rPr>
                        <a:t>
  Chinese people are studying, working and holidaying abroad in unprecedented numbers. What’s driving this trend and how can international banks help them make the most of their time abroad? HSBC’s Richard Li discusses. https://t.co/8FrQZtUjQF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extLst>
                  <a:ext uri="{0D108BD9-81ED-4DB2-BD59-A6C34878D82A}">
                    <a16:rowId xmlns:a16="http://schemas.microsoft.com/office/drawing/2014/main" val="3423989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@HSBC - 2018-05-30 16:02:00 </a:t>
                      </a:r>
                      <a:r>
                        <a:rPr kumimoji="0" lang="en-US" sz="1000" b="0" i="0" u="none" strike="noStrike" kern="1200" cap="none" spc="0" normalizeH="0" baseline="0" noProof="0">
                          <a:ln>
                            <a:noFill/>
                          </a:ln>
                          <a:solidFill>
                            <a:prstClr val="black"/>
                          </a:solidFill>
                          <a:effectLst/>
                          <a:uLnTx/>
                          <a:uFillTx/>
                          <a:latin typeface="+mn-lt"/>
                          <a:ea typeface="+mn-ea"/>
                          <a:cs typeface="+mn-cs"/>
                        </a:rPr>
                        <a:t>
  Modernising trade and supply chain solutions is a strategic priority for HSBC. We’re investing heavily to enable simpler, better and faster experiences for our clients. #TransformingTrade https://t.co/FTVeaoHPPU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extLst>
                  <a:ext uri="{0D108BD9-81ED-4DB2-BD59-A6C34878D82A}">
                    <a16:rowId xmlns:a16="http://schemas.microsoft.com/office/drawing/2014/main" val="354721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@DeutscheBank - 2018-05-30 15:30:00 </a:t>
                      </a:r>
                      <a:r>
                        <a:rPr kumimoji="0" lang="en-US" sz="1000" b="0" i="0" u="none" strike="noStrike" kern="1200" cap="none" spc="0" normalizeH="0" baseline="0" noProof="0">
                          <a:ln>
                            <a:noFill/>
                          </a:ln>
                          <a:solidFill>
                            <a:prstClr val="black"/>
                          </a:solidFill>
                          <a:effectLst/>
                          <a:uLnTx/>
                          <a:uFillTx/>
                          <a:latin typeface="+mn-lt"/>
                          <a:ea typeface="+mn-ea"/>
                          <a:cs typeface="+mn-cs"/>
                        </a:rPr>
                        <a:t>
  Quick, easy and secure: find out how you can carry out all your banking transactions in just a few clicks with the Deutsche Bank photoTAN app. #mobilebanking #onlinebanking #bankingapp #dbvideo https://t.co/DqarpV8fMw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0.0128 %</a:t>
                      </a:r>
                    </a:p>
                  </a:txBody>
                  <a:tcPr/>
                </a:tc>
                <a:extLst>
                  <a:ext uri="{0D108BD9-81ED-4DB2-BD59-A6C34878D82A}">
                    <a16:rowId xmlns:a16="http://schemas.microsoft.com/office/drawing/2014/main" val="2553300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- 2018-05-30 14:55:25 </a:t>
                      </a:r>
                      <a:r>
                        <a:rPr kumimoji="0" lang="en-US" sz="1000" b="0" i="0" u="none" strike="noStrike" kern="1200" cap="none" spc="0" normalizeH="0" baseline="0" noProof="0">
                          <a:ln>
                            <a:noFill/>
                          </a:ln>
                          <a:solidFill>
                            <a:prstClr val="black"/>
                          </a:solidFill>
                          <a:effectLst/>
                          <a:uLnTx/>
                          <a:uFillTx/>
                          <a:latin typeface="+mn-lt"/>
                          <a:ea typeface="+mn-ea"/>
                          <a:cs typeface="+mn-cs"/>
                        </a:rPr>
                        <a:t>
  RT @wef: 7 of the top 10 are in Europe. Read more: https://t.co/fFPuxbJAec https://t.co/eTKuu0bPW0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06376647"/>
                  </a:ext>
                </a:extLst>
              </a:tr>
            </a:tbl>
          </a:graphicData>
        </a:graphic>
      </p:graphicFrame>
      <p:sp>
        <p:nvSpPr>
          <p:cNvPr id="4" name="Text Placeholder 3">
            <a:extLst>
              <a:ext uri="{FF2B5EF4-FFF2-40B4-BE49-F238E27FC236}">
                <a16:creationId xmlns:a16="http://schemas.microsoft.com/office/drawing/2014/main" id="{3ED54BA2-A165-4B03-A5DE-100A045A2756}"/>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4034487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4EAA-5A19-43F5-8E43-12D931E62030}"/>
              </a:ext>
            </a:extLst>
          </p:cNvPr>
          <p:cNvSpPr>
            <a:spLocks noGrp="1"/>
          </p:cNvSpPr>
          <p:nvPr>
            <p:ph type="title"/>
          </p:nvPr>
        </p:nvSpPr>
        <p:spPr/>
        <p:txBody>
          <a:bodyPr/>
          <a:lstStyle/>
          <a:p>
            <a:r>
              <a:rPr lang="en-US"/>
              <a:t>Twitter Own and Retweeted Tweets Table | HVB - 2 of 5</a:t>
            </a:r>
          </a:p>
        </p:txBody>
      </p:sp>
      <p:graphicFrame>
        <p:nvGraphicFramePr>
          <p:cNvPr id="5" name="Table Placeholder 4">
            <a:extLst>
              <a:ext uri="{FF2B5EF4-FFF2-40B4-BE49-F238E27FC236}">
                <a16:creationId xmlns:a16="http://schemas.microsoft.com/office/drawing/2014/main" id="{C9568F90-4E9B-45D3-ABE3-20F5240FAF88}"/>
              </a:ext>
            </a:extLst>
          </p:cNvPr>
          <p:cNvGraphicFramePr>
            <a:graphicFrameLocks noGrp="1"/>
          </p:cNvGraphicFramePr>
          <p:nvPr>
            <p:ph type="tbl" sz="quarter" idx="13"/>
            <p:extLst>
              <p:ext uri="{D42A27DB-BD31-4B8C-83A1-F6EECF244321}">
                <p14:modId xmlns:p14="http://schemas.microsoft.com/office/powerpoint/2010/main" val="1083128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2697688"/>
                    </a:ext>
                  </a:extLst>
                </a:gridCol>
                <a:gridCol w="822960">
                  <a:extLst>
                    <a:ext uri="{9D8B030D-6E8A-4147-A177-3AD203B41FA5}">
                      <a16:colId xmlns:a16="http://schemas.microsoft.com/office/drawing/2014/main" val="2062882536"/>
                    </a:ext>
                  </a:extLst>
                </a:gridCol>
                <a:gridCol w="822960">
                  <a:extLst>
                    <a:ext uri="{9D8B030D-6E8A-4147-A177-3AD203B41FA5}">
                      <a16:colId xmlns:a16="http://schemas.microsoft.com/office/drawing/2014/main" val="2131084516"/>
                    </a:ext>
                  </a:extLst>
                </a:gridCol>
                <a:gridCol w="822960">
                  <a:extLst>
                    <a:ext uri="{9D8B030D-6E8A-4147-A177-3AD203B41FA5}">
                      <a16:colId xmlns:a16="http://schemas.microsoft.com/office/drawing/2014/main" val="4105863367"/>
                    </a:ext>
                  </a:extLst>
                </a:gridCol>
                <a:gridCol w="822960">
                  <a:extLst>
                    <a:ext uri="{9D8B030D-6E8A-4147-A177-3AD203B41FA5}">
                      <a16:colId xmlns:a16="http://schemas.microsoft.com/office/drawing/2014/main" val="627949915"/>
                    </a:ext>
                  </a:extLst>
                </a:gridCol>
                <a:gridCol w="822960">
                  <a:extLst>
                    <a:ext uri="{9D8B030D-6E8A-4147-A177-3AD203B41FA5}">
                      <a16:colId xmlns:a16="http://schemas.microsoft.com/office/drawing/2014/main" val="1311653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0628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- 2018-05-30 14:30:35 </a:t>
                      </a:r>
                      <a:r>
                        <a:rPr kumimoji="0" lang="en-US" sz="1000" b="0" i="0" u="none" strike="noStrike" kern="1200" cap="none" spc="0" normalizeH="0" baseline="0" noProof="0">
                          <a:ln>
                            <a:noFill/>
                          </a:ln>
                          <a:solidFill>
                            <a:prstClr val="black"/>
                          </a:solidFill>
                          <a:effectLst/>
                          <a:uLnTx/>
                          <a:uFillTx/>
                          <a:latin typeface="+mn-lt"/>
                          <a:ea typeface="+mn-ea"/>
                          <a:cs typeface="+mn-cs"/>
                        </a:rPr>
                        <a:t>
  Do you kick start the day with #coffee? Depending on where you are, this can be expensive. Explore the cheapest cities in which to buy a cup of coffee: https://t.co/IuCpOgNqI4 #UBSCostofLiving #shareUBS https://t.co/hjocU9xVcg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extLst>
                  <a:ext uri="{0D108BD9-81ED-4DB2-BD59-A6C34878D82A}">
                    <a16:rowId xmlns:a16="http://schemas.microsoft.com/office/drawing/2014/main" val="2116522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@HypoVereinsbank - 2018-05-30 14:00:12 </a:t>
                      </a:r>
                      <a:r>
                        <a:rPr kumimoji="0" lang="de-DE" sz="1000" b="0" i="0" u="none" strike="noStrike" kern="1200" cap="none" spc="0" normalizeH="0" baseline="0" noProof="0">
                          <a:ln>
                            <a:noFill/>
                          </a:ln>
                          <a:solidFill>
                            <a:prstClr val="black"/>
                          </a:solidFill>
                          <a:effectLst/>
                          <a:uLnTx/>
                          <a:uFillTx/>
                          <a:latin typeface="+mn-lt"/>
                          <a:ea typeface="+mn-ea"/>
                          <a:cs typeface="+mn-cs"/>
                        </a:rPr>
                        <a:t>
  Das Vererben von Immobilien kann schnell zum Zwist führen – gute Vorbereitung bewahrt den Familienfrieden. 
Weitere nützliche Tipps finden Sie hier: https://t.co/BizyzdHSVw
#HVB #Immobilien https://t.co/XqgYvWkd7x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0.0940 %</a:t>
                      </a:r>
                    </a:p>
                  </a:txBody>
                  <a:tcPr/>
                </a:tc>
                <a:extLst>
                  <a:ext uri="{0D108BD9-81ED-4DB2-BD59-A6C34878D82A}">
                    <a16:rowId xmlns:a16="http://schemas.microsoft.com/office/drawing/2014/main" val="2264427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@DeutscheBank - 2018-05-30 13:35:10 </a:t>
                      </a:r>
                      <a:r>
                        <a:rPr kumimoji="0" lang="en-US" sz="1000" b="0" i="0" u="none" strike="noStrike" kern="1200" cap="none" spc="0" normalizeH="0" baseline="0" noProof="0">
                          <a:ln>
                            <a:noFill/>
                          </a:ln>
                          <a:solidFill>
                            <a:prstClr val="black"/>
                          </a:solidFill>
                          <a:effectLst/>
                          <a:uLnTx/>
                          <a:uFillTx/>
                          <a:latin typeface="+mn-lt"/>
                          <a:ea typeface="+mn-ea"/>
                          <a:cs typeface="+mn-cs"/>
                        </a:rPr>
                        <a:t>
  #India: 7.5% GDP growth forecast for 2018 – in 10 years the country could be the world’s third largest economy. #DrStephan https://t.co/hwGGTGLZFU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extLst>
                  <a:ext uri="{0D108BD9-81ED-4DB2-BD59-A6C34878D82A}">
                    <a16:rowId xmlns:a16="http://schemas.microsoft.com/office/drawing/2014/main" val="3805652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- 2018-05-30 13:07:22 </a:t>
                      </a:r>
                      <a:r>
                        <a:rPr kumimoji="0" lang="en-US" sz="1000" b="0" i="0" u="none" strike="noStrike" kern="1200" cap="none" spc="0" normalizeH="0" baseline="0" noProof="0">
                          <a:ln>
                            <a:noFill/>
                          </a:ln>
                          <a:solidFill>
                            <a:prstClr val="black"/>
                          </a:solidFill>
                          <a:effectLst/>
                          <a:uLnTx/>
                          <a:uFillTx/>
                          <a:latin typeface="+mn-lt"/>
                          <a:ea typeface="+mn-ea"/>
                          <a:cs typeface="+mn-cs"/>
                        </a:rPr>
                        <a:t>
  Read more surprising findings in our latest report, #OwnYourWorth https://t.co/ggk8avPY52 https://t.co/eO3EYLakES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extLst>
                  <a:ext uri="{0D108BD9-81ED-4DB2-BD59-A6C34878D82A}">
                    <a16:rowId xmlns:a16="http://schemas.microsoft.com/office/drawing/2014/main" val="248802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@commerzbank - 2018-05-30 12:46:21 </a:t>
                      </a:r>
                      <a:r>
                        <a:rPr kumimoji="0" lang="de-DE" sz="1000" b="0" i="0" u="none" strike="noStrike" kern="1200" cap="none" spc="0" normalizeH="0" baseline="0" noProof="0">
                          <a:ln>
                            <a:noFill/>
                          </a:ln>
                          <a:solidFill>
                            <a:prstClr val="black"/>
                          </a:solidFill>
                          <a:effectLst/>
                          <a:uLnTx/>
                          <a:uFillTx/>
                          <a:latin typeface="+mn-lt"/>
                          <a:ea typeface="+mn-ea"/>
                          <a:cs typeface="+mn-cs"/>
                        </a:rPr>
                        <a:t>
  Das Thema #BigData bewegt den #Mittelstand und auch uns als Commerzbank. Wie wir Daten nutzen erfahren Sie von unserem Firmenkundenvorstand Michael Reuther. Mehr Infos: https://t.co/9yFS8k5xp0 #unternehmerperspektiven https://t.co/jFYSudVxMl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0.5631 %</a:t>
                      </a:r>
                    </a:p>
                  </a:txBody>
                  <a:tcPr/>
                </a:tc>
                <a:extLst>
                  <a:ext uri="{0D108BD9-81ED-4DB2-BD59-A6C34878D82A}">
                    <a16:rowId xmlns:a16="http://schemas.microsoft.com/office/drawing/2014/main" val="1364467521"/>
                  </a:ext>
                </a:extLst>
              </a:tr>
            </a:tbl>
          </a:graphicData>
        </a:graphic>
      </p:graphicFrame>
      <p:sp>
        <p:nvSpPr>
          <p:cNvPr id="4" name="Text Placeholder 3">
            <a:extLst>
              <a:ext uri="{FF2B5EF4-FFF2-40B4-BE49-F238E27FC236}">
                <a16:creationId xmlns:a16="http://schemas.microsoft.com/office/drawing/2014/main" id="{70146F23-2843-493B-88BA-4219D6D525DA}"/>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9184755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B5C04-AED7-4008-92D9-B68936C517AF}"/>
              </a:ext>
            </a:extLst>
          </p:cNvPr>
          <p:cNvSpPr>
            <a:spLocks noGrp="1"/>
          </p:cNvSpPr>
          <p:nvPr>
            <p:ph type="title"/>
          </p:nvPr>
        </p:nvSpPr>
        <p:spPr/>
        <p:txBody>
          <a:bodyPr/>
          <a:lstStyle/>
          <a:p>
            <a:r>
              <a:rPr lang="en-US"/>
              <a:t>Twitter Own and Retweeted Tweets Table | HVB - 3 of 5</a:t>
            </a:r>
          </a:p>
        </p:txBody>
      </p:sp>
      <p:graphicFrame>
        <p:nvGraphicFramePr>
          <p:cNvPr id="5" name="Table Placeholder 4">
            <a:extLst>
              <a:ext uri="{FF2B5EF4-FFF2-40B4-BE49-F238E27FC236}">
                <a16:creationId xmlns:a16="http://schemas.microsoft.com/office/drawing/2014/main" id="{8356F957-72C0-406B-967E-61B8706936B0}"/>
              </a:ext>
            </a:extLst>
          </p:cNvPr>
          <p:cNvGraphicFramePr>
            <a:graphicFrameLocks noGrp="1"/>
          </p:cNvGraphicFramePr>
          <p:nvPr>
            <p:ph type="tbl" sz="quarter" idx="13"/>
            <p:extLst>
              <p:ext uri="{D42A27DB-BD31-4B8C-83A1-F6EECF244321}">
                <p14:modId xmlns:p14="http://schemas.microsoft.com/office/powerpoint/2010/main" val="4102804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15350772"/>
                    </a:ext>
                  </a:extLst>
                </a:gridCol>
                <a:gridCol w="822960">
                  <a:extLst>
                    <a:ext uri="{9D8B030D-6E8A-4147-A177-3AD203B41FA5}">
                      <a16:colId xmlns:a16="http://schemas.microsoft.com/office/drawing/2014/main" val="2343964849"/>
                    </a:ext>
                  </a:extLst>
                </a:gridCol>
                <a:gridCol w="822960">
                  <a:extLst>
                    <a:ext uri="{9D8B030D-6E8A-4147-A177-3AD203B41FA5}">
                      <a16:colId xmlns:a16="http://schemas.microsoft.com/office/drawing/2014/main" val="2572284402"/>
                    </a:ext>
                  </a:extLst>
                </a:gridCol>
                <a:gridCol w="822960">
                  <a:extLst>
                    <a:ext uri="{9D8B030D-6E8A-4147-A177-3AD203B41FA5}">
                      <a16:colId xmlns:a16="http://schemas.microsoft.com/office/drawing/2014/main" val="2218138224"/>
                    </a:ext>
                  </a:extLst>
                </a:gridCol>
                <a:gridCol w="822960">
                  <a:extLst>
                    <a:ext uri="{9D8B030D-6E8A-4147-A177-3AD203B41FA5}">
                      <a16:colId xmlns:a16="http://schemas.microsoft.com/office/drawing/2014/main" val="310536562"/>
                    </a:ext>
                  </a:extLst>
                </a:gridCol>
                <a:gridCol w="822960">
                  <a:extLst>
                    <a:ext uri="{9D8B030D-6E8A-4147-A177-3AD203B41FA5}">
                      <a16:colId xmlns:a16="http://schemas.microsoft.com/office/drawing/2014/main" val="4058231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52482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@DeutscheBank - 2018-05-30 12:20:07 </a:t>
                      </a:r>
                      <a:r>
                        <a:rPr kumimoji="0" lang="en-US" sz="1000" b="0" i="0" u="none" strike="noStrike" kern="1200" cap="none" spc="0" normalizeH="0" baseline="0" noProof="0">
                          <a:ln>
                            <a:noFill/>
                          </a:ln>
                          <a:solidFill>
                            <a:prstClr val="black"/>
                          </a:solidFill>
                          <a:effectLst/>
                          <a:uLnTx/>
                          <a:uFillTx/>
                          <a:latin typeface="+mn-lt"/>
                          <a:ea typeface="+mn-ea"/>
                          <a:cs typeface="+mn-cs"/>
                        </a:rPr>
                        <a:t>
  #Italy: major political uncertainty is a risk premium weighing on European asset classes. Well diversified portfolios might perform better than purely euro-based investments thanks to relative stability. #DrStephan https://t.co/zWG9L00RMn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extLst>
                  <a:ext uri="{0D108BD9-81ED-4DB2-BD59-A6C34878D82A}">
                    <a16:rowId xmlns:a16="http://schemas.microsoft.com/office/drawing/2014/main" val="660927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@DeutscheBank - 2018-05-30 11:25:06 </a:t>
                      </a:r>
                      <a:r>
                        <a:rPr kumimoji="0" lang="en-US" sz="1000" b="0" i="0" u="none" strike="noStrike" kern="1200" cap="none" spc="0" normalizeH="0" baseline="0" noProof="0">
                          <a:ln>
                            <a:noFill/>
                          </a:ln>
                          <a:solidFill>
                            <a:prstClr val="black"/>
                          </a:solidFill>
                          <a:effectLst/>
                          <a:uLnTx/>
                          <a:uFillTx/>
                          <a:latin typeface="+mn-lt"/>
                          <a:ea typeface="+mn-ea"/>
                          <a:cs typeface="+mn-cs"/>
                        </a:rPr>
                        <a:t>
  #Brazil: #BOVESPA benchmark index down around 20% over the last 3 months, with a low P/E ratio of 10. Entry opportunity? #DrStephan https://t.co/TIDXgIt3Iz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extLst>
                  <a:ext uri="{0D108BD9-81ED-4DB2-BD59-A6C34878D82A}">
                    <a16:rowId xmlns:a16="http://schemas.microsoft.com/office/drawing/2014/main" val="3481041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- 2018-05-30 11:00:17 </a:t>
                      </a:r>
                      <a:r>
                        <a:rPr kumimoji="0" lang="en-US" sz="1000" b="0" i="0" u="none" strike="noStrike" kern="1200" cap="none" spc="0" normalizeH="0" baseline="0" noProof="0">
                          <a:ln>
                            <a:noFill/>
                          </a:ln>
                          <a:solidFill>
                            <a:prstClr val="black"/>
                          </a:solidFill>
                          <a:effectLst/>
                          <a:uLnTx/>
                          <a:uFillTx/>
                          <a:latin typeface="+mn-lt"/>
                          <a:ea typeface="+mn-ea"/>
                          <a:cs typeface="+mn-cs"/>
                        </a:rPr>
                        <a:t>
  "My framework is around liquidity, longevity and legacy." UBS's Paula Polio talks about how women can think about their broader financial picture. How will you #ownyourworth? https://t.co/7RcsYLU7H8 https://t.co/U6zp0C0nD5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extLst>
                  <a:ext uri="{0D108BD9-81ED-4DB2-BD59-A6C34878D82A}">
                    <a16:rowId xmlns:a16="http://schemas.microsoft.com/office/drawing/2014/main" val="1682943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@DeutscheBank - 2018-05-30 10:20:07 </a:t>
                      </a:r>
                      <a:r>
                        <a:rPr kumimoji="0" lang="en-US" sz="1000" b="0" i="0" u="none" strike="noStrike" kern="1200" cap="none" spc="0" normalizeH="0" baseline="0" noProof="0">
                          <a:ln>
                            <a:noFill/>
                          </a:ln>
                          <a:solidFill>
                            <a:prstClr val="black"/>
                          </a:solidFill>
                          <a:effectLst/>
                          <a:uLnTx/>
                          <a:uFillTx/>
                          <a:latin typeface="+mn-lt"/>
                          <a:ea typeface="+mn-ea"/>
                          <a:cs typeface="+mn-cs"/>
                        </a:rPr>
                        <a:t>
  #Eurozone: economic growth slowing – April saw a decline in corporate lending in #Spain and #Italy. #DrStephan https://t.co/EHxCqvyfLx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extLst>
                  <a:ext uri="{0D108BD9-81ED-4DB2-BD59-A6C34878D82A}">
                    <a16:rowId xmlns:a16="http://schemas.microsoft.com/office/drawing/2014/main" val="2895378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@DeutscheBank - 2018-05-30 09:55:07 </a:t>
                      </a:r>
                      <a:r>
                        <a:rPr kumimoji="0" lang="en-US" sz="1000" b="0" i="0" u="none" strike="noStrike" kern="1200" cap="none" spc="0" normalizeH="0" baseline="0" noProof="0">
                          <a:ln>
                            <a:noFill/>
                          </a:ln>
                          <a:solidFill>
                            <a:prstClr val="black"/>
                          </a:solidFill>
                          <a:effectLst/>
                          <a:uLnTx/>
                          <a:uFillTx/>
                          <a:latin typeface="+mn-lt"/>
                          <a:ea typeface="+mn-ea"/>
                          <a:cs typeface="+mn-cs"/>
                        </a:rPr>
                        <a:t>
  Deutsche Bank wins 2018 European Identity Award for Best Risk Management Project at the European Identity &amp;amp; Cloud Conference. #EIC18 #IAM #IdentityManagement https://t.co/JSYylcQ0M4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extLst>
                  <a:ext uri="{0D108BD9-81ED-4DB2-BD59-A6C34878D82A}">
                    <a16:rowId xmlns:a16="http://schemas.microsoft.com/office/drawing/2014/main" val="458487902"/>
                  </a:ext>
                </a:extLst>
              </a:tr>
            </a:tbl>
          </a:graphicData>
        </a:graphic>
      </p:graphicFrame>
      <p:sp>
        <p:nvSpPr>
          <p:cNvPr id="4" name="Text Placeholder 3">
            <a:extLst>
              <a:ext uri="{FF2B5EF4-FFF2-40B4-BE49-F238E27FC236}">
                <a16:creationId xmlns:a16="http://schemas.microsoft.com/office/drawing/2014/main" id="{239E8396-1B31-444E-B6E1-D774D6F17C11}"/>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8510720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EB26E-4C36-49D3-B675-5599C6ADE6F6}"/>
              </a:ext>
            </a:extLst>
          </p:cNvPr>
          <p:cNvSpPr>
            <a:spLocks noGrp="1"/>
          </p:cNvSpPr>
          <p:nvPr>
            <p:ph type="title"/>
          </p:nvPr>
        </p:nvSpPr>
        <p:spPr/>
        <p:txBody>
          <a:bodyPr/>
          <a:lstStyle/>
          <a:p>
            <a:r>
              <a:rPr lang="en-US"/>
              <a:t>Twitter Own and Retweeted Tweets Table | HVB - 4 of 5</a:t>
            </a:r>
          </a:p>
        </p:txBody>
      </p:sp>
      <p:graphicFrame>
        <p:nvGraphicFramePr>
          <p:cNvPr id="5" name="Table Placeholder 4">
            <a:extLst>
              <a:ext uri="{FF2B5EF4-FFF2-40B4-BE49-F238E27FC236}">
                <a16:creationId xmlns:a16="http://schemas.microsoft.com/office/drawing/2014/main" id="{3A07EB68-77B4-41D6-968E-0A8BD0FDA794}"/>
              </a:ext>
            </a:extLst>
          </p:cNvPr>
          <p:cNvGraphicFramePr>
            <a:graphicFrameLocks noGrp="1"/>
          </p:cNvGraphicFramePr>
          <p:nvPr>
            <p:ph type="tbl" sz="quarter" idx="13"/>
            <p:extLst>
              <p:ext uri="{D42A27DB-BD31-4B8C-83A1-F6EECF244321}">
                <p14:modId xmlns:p14="http://schemas.microsoft.com/office/powerpoint/2010/main" val="3344911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35169111"/>
                    </a:ext>
                  </a:extLst>
                </a:gridCol>
                <a:gridCol w="822960">
                  <a:extLst>
                    <a:ext uri="{9D8B030D-6E8A-4147-A177-3AD203B41FA5}">
                      <a16:colId xmlns:a16="http://schemas.microsoft.com/office/drawing/2014/main" val="3739569091"/>
                    </a:ext>
                  </a:extLst>
                </a:gridCol>
                <a:gridCol w="822960">
                  <a:extLst>
                    <a:ext uri="{9D8B030D-6E8A-4147-A177-3AD203B41FA5}">
                      <a16:colId xmlns:a16="http://schemas.microsoft.com/office/drawing/2014/main" val="658732907"/>
                    </a:ext>
                  </a:extLst>
                </a:gridCol>
                <a:gridCol w="822960">
                  <a:extLst>
                    <a:ext uri="{9D8B030D-6E8A-4147-A177-3AD203B41FA5}">
                      <a16:colId xmlns:a16="http://schemas.microsoft.com/office/drawing/2014/main" val="2886955226"/>
                    </a:ext>
                  </a:extLst>
                </a:gridCol>
                <a:gridCol w="822960">
                  <a:extLst>
                    <a:ext uri="{9D8B030D-6E8A-4147-A177-3AD203B41FA5}">
                      <a16:colId xmlns:a16="http://schemas.microsoft.com/office/drawing/2014/main" val="1807014000"/>
                    </a:ext>
                  </a:extLst>
                </a:gridCol>
                <a:gridCol w="822960">
                  <a:extLst>
                    <a:ext uri="{9D8B030D-6E8A-4147-A177-3AD203B41FA5}">
                      <a16:colId xmlns:a16="http://schemas.microsoft.com/office/drawing/2014/main" val="850404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6458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@HypoVereinsbank - 2018-05-30 09:30:08 </a:t>
                      </a:r>
                      <a:r>
                        <a:rPr kumimoji="0" lang="de-DE" sz="1000" b="0" i="0" u="none" strike="noStrike" kern="1200" cap="none" spc="0" normalizeH="0" baseline="0" noProof="0">
                          <a:ln>
                            <a:noFill/>
                          </a:ln>
                          <a:solidFill>
                            <a:prstClr val="black"/>
                          </a:solidFill>
                          <a:effectLst/>
                          <a:uLnTx/>
                          <a:uFillTx/>
                          <a:latin typeface="+mn-lt"/>
                          <a:ea typeface="+mn-ea"/>
                          <a:cs typeface="+mn-cs"/>
                        </a:rPr>
                        <a:t>
  #Handelskrieg zwischen den #USA und #China droht wiederaufzuflammen. US-Behörden genehmigen #Monsanto-Übernahme durch #Bayer.
#AugenBlick #HVB
https://t.co/TLS5qb4Yx1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437086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@HypoVereinsbank - 2018-05-30 09:26:49 </a:t>
                      </a:r>
                      <a:r>
                        <a:rPr kumimoji="0" lang="en-US" sz="1000" b="0" i="0" u="none" strike="noStrike" kern="1200" cap="none" spc="0" normalizeH="0" baseline="0" noProof="0">
                          <a:ln>
                            <a:noFill/>
                          </a:ln>
                          <a:solidFill>
                            <a:prstClr val="black"/>
                          </a:solidFill>
                          <a:effectLst/>
                          <a:uLnTx/>
                          <a:uFillTx/>
                          <a:latin typeface="+mn-lt"/>
                          <a:ea typeface="+mn-ea"/>
                          <a:cs typeface="+mn-cs"/>
                        </a:rPr>
                        <a:t>
  RT @UniCredit_PR: #UniCredit’s view on Italian economy and markets. 🇮🇹 | On @BloombergTV https://t.co/SXCjHCDFaE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267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@DeutscheBank - 2018-05-30 08:15:11 </a:t>
                      </a:r>
                      <a:r>
                        <a:rPr kumimoji="0" lang="en-US" sz="1000" b="0" i="0" u="none" strike="noStrike" kern="1200" cap="none" spc="0" normalizeH="0" baseline="0" noProof="0">
                          <a:ln>
                            <a:noFill/>
                          </a:ln>
                          <a:solidFill>
                            <a:prstClr val="black"/>
                          </a:solidFill>
                          <a:effectLst/>
                          <a:uLnTx/>
                          <a:uFillTx/>
                          <a:latin typeface="+mn-lt"/>
                          <a:ea typeface="+mn-ea"/>
                          <a:cs typeface="+mn-cs"/>
                        </a:rPr>
                        <a:t>
  #Germany:  more job vacancies in manufacturing industry due to shortage of skilled labour https://t.co/zyNnsFSb5Z
#dbresearch https://t.co/O2yeSI4H4g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extLst>
                  <a:ext uri="{0D108BD9-81ED-4DB2-BD59-A6C34878D82A}">
                    <a16:rowId xmlns:a16="http://schemas.microsoft.com/office/drawing/2014/main" val="2642954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@HypoVereinsbank - 2018-05-30 07:30:08 </a:t>
                      </a:r>
                      <a:r>
                        <a:rPr kumimoji="0" lang="de-DE" sz="1000" b="0" i="0" u="none" strike="noStrike" kern="1200" cap="none" spc="0" normalizeH="0" baseline="0" noProof="0">
                          <a:ln>
                            <a:noFill/>
                          </a:ln>
                          <a:solidFill>
                            <a:prstClr val="black"/>
                          </a:solidFill>
                          <a:effectLst/>
                          <a:uLnTx/>
                          <a:uFillTx/>
                          <a:latin typeface="+mn-lt"/>
                          <a:ea typeface="+mn-ea"/>
                          <a:cs typeface="+mn-cs"/>
                        </a:rPr>
                        <a:t>
  Seit Jahren sehr beliebt.
Laut des Deutschen Derivate Verbands #DDV sind derzeit knapp 130.000 Discount-Zertifikate in Deutschland notiert (Stand 1/2014). 👉 https://t.co/L1QZ5C505H
#Investments #onemarkets #HVB https://t.co/5l9995RZGk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070442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@HypoVereinsbank - 2018-05-30 06:40:06 </a:t>
                      </a:r>
                      <a:r>
                        <a:rPr kumimoji="0" lang="de-DE" sz="1000" b="0" i="0" u="none" strike="noStrike" kern="1200" cap="none" spc="0" normalizeH="0" baseline="0" noProof="0">
                          <a:ln>
                            <a:noFill/>
                          </a:ln>
                          <a:solidFill>
                            <a:prstClr val="black"/>
                          </a:solidFill>
                          <a:effectLst/>
                          <a:uLnTx/>
                          <a:uFillTx/>
                          <a:latin typeface="+mn-lt"/>
                          <a:ea typeface="+mn-ea"/>
                          <a:cs typeface="+mn-cs"/>
                        </a:rPr>
                        <a:t>
  Aktienmärkte weiter unter Druck.
#DailyDAX #HVB #onemarkets
https://t.co/QT8PkGmcz3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896023364"/>
                  </a:ext>
                </a:extLst>
              </a:tr>
            </a:tbl>
          </a:graphicData>
        </a:graphic>
      </p:graphicFrame>
      <p:sp>
        <p:nvSpPr>
          <p:cNvPr id="4" name="Text Placeholder 3">
            <a:extLst>
              <a:ext uri="{FF2B5EF4-FFF2-40B4-BE49-F238E27FC236}">
                <a16:creationId xmlns:a16="http://schemas.microsoft.com/office/drawing/2014/main" id="{86D63C44-5FCD-4DA4-B1BC-B96D18ED9266}"/>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8494842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1818B-2ACF-4F86-B32A-6A119FB994A2}"/>
              </a:ext>
            </a:extLst>
          </p:cNvPr>
          <p:cNvSpPr>
            <a:spLocks noGrp="1"/>
          </p:cNvSpPr>
          <p:nvPr>
            <p:ph type="title"/>
          </p:nvPr>
        </p:nvSpPr>
        <p:spPr/>
        <p:txBody>
          <a:bodyPr/>
          <a:lstStyle/>
          <a:p>
            <a:r>
              <a:rPr lang="en-US"/>
              <a:t>Twitter Own and Retweeted Tweets Table | HVB - 5 of 5</a:t>
            </a:r>
          </a:p>
        </p:txBody>
      </p:sp>
      <p:graphicFrame>
        <p:nvGraphicFramePr>
          <p:cNvPr id="5" name="Table Placeholder 4">
            <a:extLst>
              <a:ext uri="{FF2B5EF4-FFF2-40B4-BE49-F238E27FC236}">
                <a16:creationId xmlns:a16="http://schemas.microsoft.com/office/drawing/2014/main" id="{602C0277-8A16-4A08-80CB-BAF5AC054252}"/>
              </a:ext>
            </a:extLst>
          </p:cNvPr>
          <p:cNvGraphicFramePr>
            <a:graphicFrameLocks noGrp="1"/>
          </p:cNvGraphicFramePr>
          <p:nvPr>
            <p:ph type="tbl" sz="quarter" idx="13"/>
            <p:extLst>
              <p:ext uri="{D42A27DB-BD31-4B8C-83A1-F6EECF244321}">
                <p14:modId xmlns:p14="http://schemas.microsoft.com/office/powerpoint/2010/main" val="3022882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2559141"/>
                    </a:ext>
                  </a:extLst>
                </a:gridCol>
                <a:gridCol w="822960">
                  <a:extLst>
                    <a:ext uri="{9D8B030D-6E8A-4147-A177-3AD203B41FA5}">
                      <a16:colId xmlns:a16="http://schemas.microsoft.com/office/drawing/2014/main" val="4228501822"/>
                    </a:ext>
                  </a:extLst>
                </a:gridCol>
                <a:gridCol w="822960">
                  <a:extLst>
                    <a:ext uri="{9D8B030D-6E8A-4147-A177-3AD203B41FA5}">
                      <a16:colId xmlns:a16="http://schemas.microsoft.com/office/drawing/2014/main" val="1393325621"/>
                    </a:ext>
                  </a:extLst>
                </a:gridCol>
                <a:gridCol w="822960">
                  <a:extLst>
                    <a:ext uri="{9D8B030D-6E8A-4147-A177-3AD203B41FA5}">
                      <a16:colId xmlns:a16="http://schemas.microsoft.com/office/drawing/2014/main" val="4195693476"/>
                    </a:ext>
                  </a:extLst>
                </a:gridCol>
                <a:gridCol w="822960">
                  <a:extLst>
                    <a:ext uri="{9D8B030D-6E8A-4147-A177-3AD203B41FA5}">
                      <a16:colId xmlns:a16="http://schemas.microsoft.com/office/drawing/2014/main" val="3281225265"/>
                    </a:ext>
                  </a:extLst>
                </a:gridCol>
                <a:gridCol w="822960">
                  <a:extLst>
                    <a:ext uri="{9D8B030D-6E8A-4147-A177-3AD203B41FA5}">
                      <a16:colId xmlns:a16="http://schemas.microsoft.com/office/drawing/2014/main" val="1141816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77391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@DeutscheBank - 2018-05-29 20:08:20 </a:t>
                      </a:r>
                      <a:r>
                        <a:rPr kumimoji="0" lang="en-US" sz="1000" b="0" i="0" u="none" strike="noStrike" kern="1200" cap="none" spc="0" normalizeH="0" baseline="0" noProof="0">
                          <a:ln>
                            <a:noFill/>
                          </a:ln>
                          <a:solidFill>
                            <a:prstClr val="black"/>
                          </a:solidFill>
                          <a:effectLst/>
                          <a:uLnTx/>
                          <a:uFillTx/>
                          <a:latin typeface="+mn-lt"/>
                          <a:ea typeface="+mn-ea"/>
                          <a:cs typeface="+mn-cs"/>
                        </a:rPr>
                        <a:t>
  Sustainable growth. Increased Profitability. Focused execution. CEO Christian Sewing at the Global Financial Services Conference 2018 in New York. https://t.co/xFPHRdQMoY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extLst>
                  <a:ext uri="{0D108BD9-81ED-4DB2-BD59-A6C34878D82A}">
                    <a16:rowId xmlns:a16="http://schemas.microsoft.com/office/drawing/2014/main" val="3293682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- 2018-05-29 18:01:58 </a:t>
                      </a:r>
                      <a:r>
                        <a:rPr kumimoji="0" lang="en-US" sz="1000" b="0" i="0" u="none" strike="noStrike" kern="1200" cap="none" spc="0" normalizeH="0" baseline="0" noProof="0">
                          <a:ln>
                            <a:noFill/>
                          </a:ln>
                          <a:solidFill>
                            <a:prstClr val="black"/>
                          </a:solidFill>
                          <a:effectLst/>
                          <a:uLnTx/>
                          <a:uFillTx/>
                          <a:latin typeface="+mn-lt"/>
                          <a:ea typeface="+mn-ea"/>
                          <a:cs typeface="+mn-cs"/>
                        </a:rPr>
                        <a:t>
  The answer is: Kiev.
Explore the full 2018 ranking for cities with the most and least expensive food.
https://t.co/0qbKndCIt7 https://t.co/cxUtnZGZkk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extLst>
                  <a:ext uri="{0D108BD9-81ED-4DB2-BD59-A6C34878D82A}">
                    <a16:rowId xmlns:a16="http://schemas.microsoft.com/office/drawing/2014/main" val="3850586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- 2018-05-29 18:00:15 </a:t>
                      </a:r>
                      <a:r>
                        <a:rPr kumimoji="0" lang="en-US" sz="1000" b="0" i="0" u="none" strike="noStrike" kern="1200" cap="none" spc="0" normalizeH="0" baseline="0" noProof="0">
                          <a:ln>
                            <a:noFill/>
                          </a:ln>
                          <a:solidFill>
                            <a:prstClr val="black"/>
                          </a:solidFill>
                          <a:effectLst/>
                          <a:uLnTx/>
                          <a:uFillTx/>
                          <a:latin typeface="+mn-lt"/>
                          <a:ea typeface="+mn-ea"/>
                          <a:cs typeface="+mn-cs"/>
                        </a:rPr>
                        <a:t>
  #UBSCostofLiving – in which of these cities is it most expensive to live as a local?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9849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- 2018-05-29 16:25:05 </a:t>
                      </a:r>
                      <a:r>
                        <a:rPr kumimoji="0" lang="en-US" sz="1000" b="0" i="0" u="none" strike="noStrike" kern="1200" cap="none" spc="0" normalizeH="0" baseline="0" noProof="0">
                          <a:ln>
                            <a:noFill/>
                          </a:ln>
                          <a:solidFill>
                            <a:prstClr val="black"/>
                          </a:solidFill>
                          <a:effectLst/>
                          <a:uLnTx/>
                          <a:uFillTx/>
                          <a:latin typeface="+mn-lt"/>
                          <a:ea typeface="+mn-ea"/>
                          <a:cs typeface="+mn-cs"/>
                        </a:rPr>
                        <a:t>
  Looking to upgrade to an #iPhoneX? This can be expensive depending on where you live. Discover more 2018 city rankings: https://t.co/J93RkPsCPd #UBSCostofLiving #shareUBS https://t.co/4dQhbUVHGU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0.0069 %</a:t>
                      </a:r>
                    </a:p>
                  </a:txBody>
                  <a:tcPr/>
                </a:tc>
                <a:extLst>
                  <a:ext uri="{0D108BD9-81ED-4DB2-BD59-A6C34878D82A}">
                    <a16:rowId xmlns:a16="http://schemas.microsoft.com/office/drawing/2014/main" val="3947946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@DeutscheBank - 2018-05-29 16:20:11 </a:t>
                      </a:r>
                      <a:r>
                        <a:rPr kumimoji="0" lang="en-US" sz="1000" b="0" i="0" u="none" strike="noStrike" kern="1200" cap="none" spc="0" normalizeH="0" baseline="0" noProof="0">
                          <a:ln>
                            <a:noFill/>
                          </a:ln>
                          <a:solidFill>
                            <a:prstClr val="black"/>
                          </a:solidFill>
                          <a:effectLst/>
                          <a:uLnTx/>
                          <a:uFillTx/>
                          <a:latin typeface="+mn-lt"/>
                          <a:ea typeface="+mn-ea"/>
                          <a:cs typeface="+mn-cs"/>
                        </a:rPr>
                        <a:t>
  Promoting #genderequality at #work: In 2011, we committed to substantially raise the proportion of female managers globally by the end of 2018. Today, we have nearly reached 22%. #diversity
https://t.co/j41whKHpeC https://t.co/sdcgF90g9k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extLst>
                  <a:ext uri="{0D108BD9-81ED-4DB2-BD59-A6C34878D82A}">
                    <a16:rowId xmlns:a16="http://schemas.microsoft.com/office/drawing/2014/main" val="1398430709"/>
                  </a:ext>
                </a:extLst>
              </a:tr>
            </a:tbl>
          </a:graphicData>
        </a:graphic>
      </p:graphicFrame>
      <p:sp>
        <p:nvSpPr>
          <p:cNvPr id="4" name="Text Placeholder 3">
            <a:extLst>
              <a:ext uri="{FF2B5EF4-FFF2-40B4-BE49-F238E27FC236}">
                <a16:creationId xmlns:a16="http://schemas.microsoft.com/office/drawing/2014/main" id="{4EA0D31C-4997-4C75-9FB7-222744FEBDEF}"/>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9707268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69DF5-2CB8-4C99-94FB-86B9418A02CB}"/>
              </a:ext>
            </a:extLst>
          </p:cNvPr>
          <p:cNvSpPr>
            <a:spLocks noGrp="1"/>
          </p:cNvSpPr>
          <p:nvPr>
            <p:ph type="title"/>
          </p:nvPr>
        </p:nvSpPr>
        <p:spPr/>
        <p:txBody>
          <a:bodyPr/>
          <a:lstStyle/>
          <a:p>
            <a:r>
              <a:rPr lang="en-US"/>
              <a:t>LinkedIn Followers Total | HVB</a:t>
            </a:r>
          </a:p>
        </p:txBody>
      </p:sp>
      <p:graphicFrame>
        <p:nvGraphicFramePr>
          <p:cNvPr id="6" name="Chart Placeholder 5">
            <a:extLst>
              <a:ext uri="{FF2B5EF4-FFF2-40B4-BE49-F238E27FC236}">
                <a16:creationId xmlns:a16="http://schemas.microsoft.com/office/drawing/2014/main" id="{B599D17A-EB69-4301-8C2A-D00D1F22DDA8}"/>
              </a:ext>
            </a:extLst>
          </p:cNvPr>
          <p:cNvGraphicFramePr>
            <a:graphicFrameLocks noGrp="1"/>
          </p:cNvGraphicFramePr>
          <p:nvPr>
            <p:ph type="chart" sz="quarter" idx="13"/>
            <p:extLst>
              <p:ext uri="{D42A27DB-BD31-4B8C-83A1-F6EECF244321}">
                <p14:modId xmlns:p14="http://schemas.microsoft.com/office/powerpoint/2010/main" val="2878341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A04490-49CA-4FF6-9AC6-6087C8FF6611}"/>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12AE8169-8292-4840-812C-2632775715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73927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ABDB7-A87B-41E2-B252-B8EA71C21384}"/>
              </a:ext>
            </a:extLst>
          </p:cNvPr>
          <p:cNvSpPr>
            <a:spLocks noGrp="1"/>
          </p:cNvSpPr>
          <p:nvPr>
            <p:ph type="title"/>
          </p:nvPr>
        </p:nvSpPr>
        <p:spPr/>
        <p:txBody>
          <a:bodyPr/>
          <a:lstStyle/>
          <a:p>
            <a:r>
              <a:rPr lang="en-US"/>
              <a:t>LinkedIn Updates Type Distribution | HVB</a:t>
            </a:r>
          </a:p>
        </p:txBody>
      </p:sp>
      <p:graphicFrame>
        <p:nvGraphicFramePr>
          <p:cNvPr id="6" name="Chart Placeholder 5">
            <a:extLst>
              <a:ext uri="{FF2B5EF4-FFF2-40B4-BE49-F238E27FC236}">
                <a16:creationId xmlns:a16="http://schemas.microsoft.com/office/drawing/2014/main" id="{D8A0E832-3AAD-414B-9C2C-DFCB54BF5240}"/>
              </a:ext>
            </a:extLst>
          </p:cNvPr>
          <p:cNvGraphicFramePr>
            <a:graphicFrameLocks noGrp="1"/>
          </p:cNvGraphicFramePr>
          <p:nvPr>
            <p:ph type="chart" sz="quarter" idx="13"/>
            <p:extLst>
              <p:ext uri="{D42A27DB-BD31-4B8C-83A1-F6EECF244321}">
                <p14:modId xmlns:p14="http://schemas.microsoft.com/office/powerpoint/2010/main" val="1170463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943334-3561-462E-B709-55FFF692AEA4}"/>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21245633-1033-428E-BE4E-7E3698EDFD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30678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F456A-8F32-43EB-93FA-D211DA2F85D3}"/>
              </a:ext>
            </a:extLst>
          </p:cNvPr>
          <p:cNvSpPr>
            <a:spLocks noGrp="1"/>
          </p:cNvSpPr>
          <p:nvPr>
            <p:ph type="title"/>
          </p:nvPr>
        </p:nvSpPr>
        <p:spPr/>
        <p:txBody>
          <a:bodyPr/>
          <a:lstStyle/>
          <a:p>
            <a:r>
              <a:rPr lang="en-US"/>
              <a:t>LinkedIn Updates Table | HVB - 1 of 5</a:t>
            </a:r>
          </a:p>
        </p:txBody>
      </p:sp>
      <p:graphicFrame>
        <p:nvGraphicFramePr>
          <p:cNvPr id="5" name="Table Placeholder 4">
            <a:extLst>
              <a:ext uri="{FF2B5EF4-FFF2-40B4-BE49-F238E27FC236}">
                <a16:creationId xmlns:a16="http://schemas.microsoft.com/office/drawing/2014/main" id="{FF710DD2-D9D6-4AA8-9F33-C109CC28BD81}"/>
              </a:ext>
            </a:extLst>
          </p:cNvPr>
          <p:cNvGraphicFramePr>
            <a:graphicFrameLocks noGrp="1"/>
          </p:cNvGraphicFramePr>
          <p:nvPr>
            <p:ph type="tbl" sz="quarter" idx="13"/>
            <p:extLst>
              <p:ext uri="{D42A27DB-BD31-4B8C-83A1-F6EECF244321}">
                <p14:modId xmlns:p14="http://schemas.microsoft.com/office/powerpoint/2010/main" val="1067952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78783812"/>
                    </a:ext>
                  </a:extLst>
                </a:gridCol>
                <a:gridCol w="987552">
                  <a:extLst>
                    <a:ext uri="{9D8B030D-6E8A-4147-A177-3AD203B41FA5}">
                      <a16:colId xmlns:a16="http://schemas.microsoft.com/office/drawing/2014/main" val="580251560"/>
                    </a:ext>
                  </a:extLst>
                </a:gridCol>
                <a:gridCol w="987552">
                  <a:extLst>
                    <a:ext uri="{9D8B030D-6E8A-4147-A177-3AD203B41FA5}">
                      <a16:colId xmlns:a16="http://schemas.microsoft.com/office/drawing/2014/main" val="597173283"/>
                    </a:ext>
                  </a:extLst>
                </a:gridCol>
                <a:gridCol w="987552">
                  <a:extLst>
                    <a:ext uri="{9D8B030D-6E8A-4147-A177-3AD203B41FA5}">
                      <a16:colId xmlns:a16="http://schemas.microsoft.com/office/drawing/2014/main" val="495478241"/>
                    </a:ext>
                  </a:extLst>
                </a:gridCol>
                <a:gridCol w="987552">
                  <a:extLst>
                    <a:ext uri="{9D8B030D-6E8A-4147-A177-3AD203B41FA5}">
                      <a16:colId xmlns:a16="http://schemas.microsoft.com/office/drawing/2014/main" val="182956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9982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UBS - 2018-05-30 15:23:07 </a:t>
                      </a:r>
                      <a:r>
                        <a:rPr kumimoji="0" lang="de-DE" sz="1000" b="0" i="0" u="none" strike="noStrike" kern="1200" cap="none" spc="0" normalizeH="0" baseline="0" noProof="0">
                          <a:ln>
                            <a:noFill/>
                          </a:ln>
                          <a:solidFill>
                            <a:prstClr val="black"/>
                          </a:solidFill>
                          <a:effectLst/>
                          <a:uLnTx/>
                          <a:uFillTx/>
                          <a:latin typeface="+mn-lt"/>
                          <a:ea typeface="+mn-ea"/>
                          <a:cs typeface="+mn-cs"/>
                        </a:rPr>
                        <a:t>
  Mit UBS Strukturierten Produkten in Robotics &amp; Drones investieren: https://lnkd.in/g664iJc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52344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UBS - 2018-05-30 15:22:40 </a:t>
                      </a:r>
                      <a:r>
                        <a:rPr kumimoji="0" lang="de-DE" sz="1000" b="0" i="0" u="none" strike="noStrike" kern="1200" cap="none" spc="0" normalizeH="0" baseline="0" noProof="0">
                          <a:ln>
                            <a:noFill/>
                          </a:ln>
                          <a:solidFill>
                            <a:prstClr val="black"/>
                          </a:solidFill>
                          <a:effectLst/>
                          <a:uLnTx/>
                          <a:uFillTx/>
                          <a:latin typeface="+mn-lt"/>
                          <a:ea typeface="+mn-ea"/>
                          <a:cs typeface="+mn-cs"/>
                        </a:rPr>
                        <a:t>
  Mit UBS Strukturierten Produkten in Smart Mobility investieren: https://lnkd.in/gJGk-XY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92861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UBS - 2018-05-30 15:22:13 </a:t>
                      </a:r>
                      <a:r>
                        <a:rPr kumimoji="0" lang="de-DE" sz="1000" b="0" i="0" u="none" strike="noStrike" kern="1200" cap="none" spc="0" normalizeH="0" baseline="0" noProof="0">
                          <a:ln>
                            <a:noFill/>
                          </a:ln>
                          <a:solidFill>
                            <a:prstClr val="black"/>
                          </a:solidFill>
                          <a:effectLst/>
                          <a:uLnTx/>
                          <a:uFillTx/>
                          <a:latin typeface="+mn-lt"/>
                          <a:ea typeface="+mn-ea"/>
                          <a:cs typeface="+mn-cs"/>
                        </a:rPr>
                        <a:t>
  Mit UBS Strukturierten Produkten in Disruptive Technologien investieren: https://lnkd.in/gwq4Z72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5579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UBS - 2018-05-30 15:21:49 </a:t>
                      </a:r>
                      <a:r>
                        <a:rPr kumimoji="0" lang="de-DE" sz="1000" b="0" i="0" u="none" strike="noStrike" kern="1200" cap="none" spc="0" normalizeH="0" baseline="0" noProof="0">
                          <a:ln>
                            <a:noFill/>
                          </a:ln>
                          <a:solidFill>
                            <a:prstClr val="black"/>
                          </a:solidFill>
                          <a:effectLst/>
                          <a:uLnTx/>
                          <a:uFillTx/>
                          <a:latin typeface="+mn-lt"/>
                          <a:ea typeface="+mn-ea"/>
                          <a:cs typeface="+mn-cs"/>
                        </a:rPr>
                        <a:t>
  Mit UBS Strukturierten Produkten an revolutionären Ideen partizipieren: https://lnkd.in/gty-BhE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72343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UBS - 2018-05-30 15:21:11 </a:t>
                      </a:r>
                      <a:r>
                        <a:rPr kumimoji="0" lang="de-DE" sz="1000" b="0" i="0" u="none" strike="noStrike" kern="1200" cap="none" spc="0" normalizeH="0" baseline="0" noProof="0">
                          <a:ln>
                            <a:noFill/>
                          </a:ln>
                          <a:solidFill>
                            <a:prstClr val="black"/>
                          </a:solidFill>
                          <a:effectLst/>
                          <a:uLnTx/>
                          <a:uFillTx/>
                          <a:latin typeface="+mn-lt"/>
                          <a:ea typeface="+mn-ea"/>
                          <a:cs typeface="+mn-cs"/>
                        </a:rPr>
                        <a:t>
  Mit UBS Strukturierten Produkten am Zukunftstrend partizipieren: https://lnkd.in/gRQdjBa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12949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UBS - 2018-05-30 15:19:32 </a:t>
                      </a:r>
                      <a:r>
                        <a:rPr kumimoji="0" lang="de-DE" sz="1000" b="0" i="0" u="none" strike="noStrike" kern="1200" cap="none" spc="0" normalizeH="0" baseline="0" noProof="0">
                          <a:ln>
                            <a:noFill/>
                          </a:ln>
                          <a:solidFill>
                            <a:prstClr val="black"/>
                          </a:solidFill>
                          <a:effectLst/>
                          <a:uLnTx/>
                          <a:uFillTx/>
                          <a:latin typeface="+mn-lt"/>
                          <a:ea typeface="+mn-ea"/>
                          <a:cs typeface="+mn-cs"/>
                        </a:rPr>
                        <a:t>
  Mit UBS Strukturierten Produkten in bahnbrechende Innovationen investieren: https://lnkd.in/gRgJFGe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01009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UBS - 2018-05-30 15:12:22 </a:t>
                      </a:r>
                      <a:r>
                        <a:rPr kumimoji="0" lang="de-DE" sz="1000" b="0" i="0" u="none" strike="noStrike" kern="1200" cap="none" spc="0" normalizeH="0" baseline="0" noProof="0">
                          <a:ln>
                            <a:noFill/>
                          </a:ln>
                          <a:solidFill>
                            <a:prstClr val="black"/>
                          </a:solidFill>
                          <a:effectLst/>
                          <a:uLnTx/>
                          <a:uFillTx/>
                          <a:latin typeface="+mn-lt"/>
                          <a:ea typeface="+mn-ea"/>
                          <a:cs typeface="+mn-cs"/>
                        </a:rPr>
                        <a:t>
  Peter Schneitter hatte immer gehofft, dass sein Sohn die Firma übernehmen würde. Fast hätte es jedoch nicht geklappt.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00300472"/>
                  </a:ext>
                </a:extLst>
              </a:tr>
            </a:tbl>
          </a:graphicData>
        </a:graphic>
      </p:graphicFrame>
      <p:sp>
        <p:nvSpPr>
          <p:cNvPr id="4" name="Text Placeholder 3">
            <a:extLst>
              <a:ext uri="{FF2B5EF4-FFF2-40B4-BE49-F238E27FC236}">
                <a16:creationId xmlns:a16="http://schemas.microsoft.com/office/drawing/2014/main" id="{14B893DC-F13F-4148-B649-47051D157F9B}"/>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3872595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1E5F4-F92F-4AAC-AB3D-207B799FD663}"/>
              </a:ext>
            </a:extLst>
          </p:cNvPr>
          <p:cNvSpPr>
            <a:spLocks noGrp="1"/>
          </p:cNvSpPr>
          <p:nvPr>
            <p:ph type="title"/>
          </p:nvPr>
        </p:nvSpPr>
        <p:spPr/>
        <p:txBody>
          <a:bodyPr/>
          <a:lstStyle/>
          <a:p>
            <a:r>
              <a:rPr lang="en-US"/>
              <a:t>LinkedIn Updates Table | HVB - 2 of 5</a:t>
            </a:r>
          </a:p>
        </p:txBody>
      </p:sp>
      <p:graphicFrame>
        <p:nvGraphicFramePr>
          <p:cNvPr id="5" name="Table Placeholder 4">
            <a:extLst>
              <a:ext uri="{FF2B5EF4-FFF2-40B4-BE49-F238E27FC236}">
                <a16:creationId xmlns:a16="http://schemas.microsoft.com/office/drawing/2014/main" id="{6A2D3FE2-7243-4D30-BB3E-20F03D8ABC63}"/>
              </a:ext>
            </a:extLst>
          </p:cNvPr>
          <p:cNvGraphicFramePr>
            <a:graphicFrameLocks noGrp="1"/>
          </p:cNvGraphicFramePr>
          <p:nvPr>
            <p:ph type="tbl" sz="quarter" idx="13"/>
            <p:extLst>
              <p:ext uri="{D42A27DB-BD31-4B8C-83A1-F6EECF244321}">
                <p14:modId xmlns:p14="http://schemas.microsoft.com/office/powerpoint/2010/main" val="1279556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87503049"/>
                    </a:ext>
                  </a:extLst>
                </a:gridCol>
                <a:gridCol w="987552">
                  <a:extLst>
                    <a:ext uri="{9D8B030D-6E8A-4147-A177-3AD203B41FA5}">
                      <a16:colId xmlns:a16="http://schemas.microsoft.com/office/drawing/2014/main" val="3438986335"/>
                    </a:ext>
                  </a:extLst>
                </a:gridCol>
                <a:gridCol w="987552">
                  <a:extLst>
                    <a:ext uri="{9D8B030D-6E8A-4147-A177-3AD203B41FA5}">
                      <a16:colId xmlns:a16="http://schemas.microsoft.com/office/drawing/2014/main" val="3061691724"/>
                    </a:ext>
                  </a:extLst>
                </a:gridCol>
                <a:gridCol w="987552">
                  <a:extLst>
                    <a:ext uri="{9D8B030D-6E8A-4147-A177-3AD203B41FA5}">
                      <a16:colId xmlns:a16="http://schemas.microsoft.com/office/drawing/2014/main" val="2730209382"/>
                    </a:ext>
                  </a:extLst>
                </a:gridCol>
                <a:gridCol w="987552">
                  <a:extLst>
                    <a:ext uri="{9D8B030D-6E8A-4147-A177-3AD203B41FA5}">
                      <a16:colId xmlns:a16="http://schemas.microsoft.com/office/drawing/2014/main" val="2356960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7822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Commerzbank AG - 2018-05-30 14:35:27 </a:t>
                      </a:r>
                      <a:r>
                        <a:rPr kumimoji="0" lang="de-DE" sz="1000" b="0" i="0" u="none" strike="noStrike" kern="1200" cap="none" spc="0" normalizeH="0" baseline="0" noProof="0">
                          <a:ln>
                            <a:noFill/>
                          </a:ln>
                          <a:solidFill>
                            <a:prstClr val="black"/>
                          </a:solidFill>
                          <a:effectLst/>
                          <a:uLnTx/>
                          <a:uFillTx/>
                          <a:latin typeface="+mn-lt"/>
                          <a:ea typeface="+mn-ea"/>
                          <a:cs typeface="+mn-cs"/>
                        </a:rPr>
                        <a:t>
  Wie können wir bedarfsgerechte Angebote für unsere Kunden entwickeln? Unser Firmenkundenvorstand Michael Reuther erklärt, welche Rolle Big Data bei uns spielt. Mehr Infos zu unserer neuen Studie: http://bit.ly/2IUiXUd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91396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- 2018-05-30 14:34:15 </a:t>
                      </a:r>
                      <a:r>
                        <a:rPr kumimoji="0" lang="en-US" sz="1000" b="0" i="0" u="none" strike="noStrike" kern="1200" cap="none" spc="0" normalizeH="0" baseline="0" noProof="0">
                          <a:ln>
                            <a:noFill/>
                          </a:ln>
                          <a:solidFill>
                            <a:prstClr val="black"/>
                          </a:solidFill>
                          <a:effectLst/>
                          <a:uLnTx/>
                          <a:uFillTx/>
                          <a:latin typeface="+mn-lt"/>
                          <a:ea typeface="+mn-ea"/>
                          <a:cs typeface="+mn-cs"/>
                        </a:rPr>
                        <a:t>
  In need of coffee? Depending on where you are, this can be expensive. Explore the cheapest cities in which to buy a cup of coffee in our Prices &amp; Earnings 2018 study: http://ow.ly/4Zhu30kfION #UBSCostofLiving #shareUBS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7773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HypoVereinsbank - UniCredit Bank AG - 2018-05-30 14:00:15 </a:t>
                      </a:r>
                      <a:r>
                        <a:rPr kumimoji="0" lang="de-DE" sz="1000" b="0" i="0" u="none" strike="noStrike" kern="1200" cap="none" spc="0" normalizeH="0" baseline="0" noProof="0">
                          <a:ln>
                            <a:noFill/>
                          </a:ln>
                          <a:solidFill>
                            <a:prstClr val="black"/>
                          </a:solidFill>
                          <a:effectLst/>
                          <a:uLnTx/>
                          <a:uFillTx/>
                          <a:latin typeface="+mn-lt"/>
                          <a:ea typeface="+mn-ea"/>
                          <a:cs typeface="+mn-cs"/>
                        </a:rPr>
                        <a:t>
  Das Vererben von Immobilien kann schnell zum Zwist führen – gute Vorbereitung bewahrt den Familienfrieden. #HVB #Immobilien
Weitere nützliche Tipps finden Sie hier: https://bit.ly/2rv5pTx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08576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- 2018-05-30 12:01:01 </a:t>
                      </a:r>
                      <a:r>
                        <a:rPr kumimoji="0" lang="en-US" sz="1000" b="0" i="0" u="none" strike="noStrike" kern="1200" cap="none" spc="0" normalizeH="0" baseline="0" noProof="0">
                          <a:ln>
                            <a:noFill/>
                          </a:ln>
                          <a:solidFill>
                            <a:prstClr val="black"/>
                          </a:solidFill>
                          <a:effectLst/>
                          <a:uLnTx/>
                          <a:uFillTx/>
                          <a:latin typeface="+mn-lt"/>
                          <a:ea typeface="+mn-ea"/>
                          <a:cs typeface="+mn-cs"/>
                        </a:rPr>
                        <a:t>
  The bond-like features of infrastructure investments supported the significant inflows into the asset class over the past decade. How do we expect infrastructure to perform as an asset class in a period of rising interest rates? Learn more: http://ow.ly/HImn30kbess #Infrastructure #investment #shareUBS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11351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- 2018-05-30 11:10:11 </a:t>
                      </a:r>
                      <a:r>
                        <a:rPr kumimoji="0" lang="en-US" sz="1000" b="0" i="0" u="none" strike="noStrike" kern="1200" cap="none" spc="0" normalizeH="0" baseline="0" noProof="0">
                          <a:ln>
                            <a:noFill/>
                          </a:ln>
                          <a:solidFill>
                            <a:prstClr val="black"/>
                          </a:solidFill>
                          <a:effectLst/>
                          <a:uLnTx/>
                          <a:uFillTx/>
                          <a:latin typeface="+mn-lt"/>
                          <a:ea typeface="+mn-ea"/>
                          <a:cs typeface="+mn-cs"/>
                        </a:rPr>
                        <a:t>
  Individuals. Ideas. Inspiration. Yes, we're open. As part of our Diversity May initiative we were proudly walking through the streets of Krakow, with thousands of participants of the Equality March. What a sunny and colorful month it is! See you next time. #ubspoland #UBSxTogether #pridepolandnetwork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75982913"/>
                  </a:ext>
                </a:extLst>
              </a:tr>
            </a:tbl>
          </a:graphicData>
        </a:graphic>
      </p:graphicFrame>
      <p:sp>
        <p:nvSpPr>
          <p:cNvPr id="4" name="Text Placeholder 3">
            <a:extLst>
              <a:ext uri="{FF2B5EF4-FFF2-40B4-BE49-F238E27FC236}">
                <a16:creationId xmlns:a16="http://schemas.microsoft.com/office/drawing/2014/main" id="{CF68AF6A-496F-4BD0-8E4B-1B1051A620CC}"/>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8641046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F0A14-F7AB-4EBA-9B6B-348542E97AB1}"/>
              </a:ext>
            </a:extLst>
          </p:cNvPr>
          <p:cNvSpPr>
            <a:spLocks noGrp="1"/>
          </p:cNvSpPr>
          <p:nvPr>
            <p:ph type="title"/>
          </p:nvPr>
        </p:nvSpPr>
        <p:spPr/>
        <p:txBody>
          <a:bodyPr/>
          <a:lstStyle/>
          <a:p>
            <a:r>
              <a:rPr lang="en-US"/>
              <a:t>LinkedIn Updates Table | HVB - 3 of 5</a:t>
            </a:r>
          </a:p>
        </p:txBody>
      </p:sp>
      <p:graphicFrame>
        <p:nvGraphicFramePr>
          <p:cNvPr id="5" name="Table Placeholder 4">
            <a:extLst>
              <a:ext uri="{FF2B5EF4-FFF2-40B4-BE49-F238E27FC236}">
                <a16:creationId xmlns:a16="http://schemas.microsoft.com/office/drawing/2014/main" id="{6D4FD183-55E6-4C5B-A23E-86A5739C7DA4}"/>
              </a:ext>
            </a:extLst>
          </p:cNvPr>
          <p:cNvGraphicFramePr>
            <a:graphicFrameLocks noGrp="1"/>
          </p:cNvGraphicFramePr>
          <p:nvPr>
            <p:ph type="tbl" sz="quarter" idx="13"/>
            <p:extLst>
              <p:ext uri="{D42A27DB-BD31-4B8C-83A1-F6EECF244321}">
                <p14:modId xmlns:p14="http://schemas.microsoft.com/office/powerpoint/2010/main" val="3202213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68015900"/>
                    </a:ext>
                  </a:extLst>
                </a:gridCol>
                <a:gridCol w="987552">
                  <a:extLst>
                    <a:ext uri="{9D8B030D-6E8A-4147-A177-3AD203B41FA5}">
                      <a16:colId xmlns:a16="http://schemas.microsoft.com/office/drawing/2014/main" val="2824442949"/>
                    </a:ext>
                  </a:extLst>
                </a:gridCol>
                <a:gridCol w="987552">
                  <a:extLst>
                    <a:ext uri="{9D8B030D-6E8A-4147-A177-3AD203B41FA5}">
                      <a16:colId xmlns:a16="http://schemas.microsoft.com/office/drawing/2014/main" val="2851856732"/>
                    </a:ext>
                  </a:extLst>
                </a:gridCol>
                <a:gridCol w="987552">
                  <a:extLst>
                    <a:ext uri="{9D8B030D-6E8A-4147-A177-3AD203B41FA5}">
                      <a16:colId xmlns:a16="http://schemas.microsoft.com/office/drawing/2014/main" val="1690386585"/>
                    </a:ext>
                  </a:extLst>
                </a:gridCol>
                <a:gridCol w="987552">
                  <a:extLst>
                    <a:ext uri="{9D8B030D-6E8A-4147-A177-3AD203B41FA5}">
                      <a16:colId xmlns:a16="http://schemas.microsoft.com/office/drawing/2014/main" val="2094341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3979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HSBC - 2018-05-30 10:22:52 </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the platinum partner of CONFidence, the most recognised IT security conference in Poland taking place next week. Come and meet our technology experts and find out more about our exciting work in cybersecurity and potential career opportunities with us. Register to attend:  http://grp.hsbc/6045D9mI5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39971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HypoVereinsbank - UniCredit Bank AG - 2018-05-30 09:00:11 </a:t>
                      </a:r>
                      <a:r>
                        <a:rPr kumimoji="0" lang="de-DE" sz="1000" b="0" i="0" u="none" strike="noStrike" kern="1200" cap="none" spc="0" normalizeH="0" baseline="0" noProof="0">
                          <a:ln>
                            <a:noFill/>
                          </a:ln>
                          <a:solidFill>
                            <a:prstClr val="black"/>
                          </a:solidFill>
                          <a:effectLst/>
                          <a:uLnTx/>
                          <a:uFillTx/>
                          <a:latin typeface="+mn-lt"/>
                          <a:ea typeface="+mn-ea"/>
                          <a:cs typeface="+mn-cs"/>
                        </a:rPr>
                        <a:t>
  Heute mischen Start-ups mit neuen Geschäftsideen ganze Branchen auf. Um das eigene Geschäft zu diversifizieren oder in Sachen Digitalisierung den Anschluss zu halten, kann es sich für Mittelständler lohnen, die Beteiligung an Förderprogrammen für Gründer zu prüfen.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44215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- 2018-05-29 16:19:23 </a:t>
                      </a:r>
                      <a:r>
                        <a:rPr kumimoji="0" lang="en-US" sz="1000" b="0" i="0" u="none" strike="noStrike" kern="1200" cap="none" spc="0" normalizeH="0" baseline="0" noProof="0">
                          <a:ln>
                            <a:noFill/>
                          </a:ln>
                          <a:solidFill>
                            <a:prstClr val="black"/>
                          </a:solidFill>
                          <a:effectLst/>
                          <a:uLnTx/>
                          <a:uFillTx/>
                          <a:latin typeface="+mn-lt"/>
                          <a:ea typeface="+mn-ea"/>
                          <a:cs typeface="+mn-cs"/>
                        </a:rPr>
                        <a:t>
  Looking to upgrade to an iPhoneX? This can be expensive depending on where you live. Discover more city rankings in our Prices &amp; Earnings study: http://ow.ly/LG9s30kewpX #UBSCostofLiving #shareUBS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8702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Commerzbank AG - 2018-05-29 16:05:03 </a:t>
                      </a:r>
                      <a:r>
                        <a:rPr kumimoji="0" lang="de-DE" sz="1000" b="0" i="0" u="none" strike="noStrike" kern="1200" cap="none" spc="0" normalizeH="0" baseline="0" noProof="0">
                          <a:ln>
                            <a:noFill/>
                          </a:ln>
                          <a:solidFill>
                            <a:prstClr val="black"/>
                          </a:solidFill>
                          <a:effectLst/>
                          <a:uLnTx/>
                          <a:uFillTx/>
                          <a:latin typeface="+mn-lt"/>
                          <a:ea typeface="+mn-ea"/>
                          <a:cs typeface="+mn-cs"/>
                        </a:rPr>
                        <a:t>
  Worauf kommt es bei einem erfolgreichen Businessplan an? Gleich hier klicken und lesen: http://bit.ly/2kwNclq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49746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HypoVereinsbank - UniCredit Bank AG - 2018-05-29 14:54:46 </a:t>
                      </a:r>
                      <a:r>
                        <a:rPr kumimoji="0" lang="de-DE" sz="1000" b="0" i="0" u="none" strike="noStrike" kern="1200" cap="none" spc="0" normalizeH="0" baseline="0" noProof="0">
                          <a:ln>
                            <a:noFill/>
                          </a:ln>
                          <a:solidFill>
                            <a:prstClr val="black"/>
                          </a:solidFill>
                          <a:effectLst/>
                          <a:uLnTx/>
                          <a:uFillTx/>
                          <a:latin typeface="+mn-lt"/>
                          <a:ea typeface="+mn-ea"/>
                          <a:cs typeface="+mn-cs"/>
                        </a:rPr>
                        <a:t>
  In Sachen Digitalisierung den Anschluss halten? Als Mittelständler kann es sich lohnen, die Beteiligung an Förderprogrammen für Gründer zu prüfen.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99168165"/>
                  </a:ext>
                </a:extLst>
              </a:tr>
            </a:tbl>
          </a:graphicData>
        </a:graphic>
      </p:graphicFrame>
      <p:sp>
        <p:nvSpPr>
          <p:cNvPr id="4" name="Text Placeholder 3">
            <a:extLst>
              <a:ext uri="{FF2B5EF4-FFF2-40B4-BE49-F238E27FC236}">
                <a16:creationId xmlns:a16="http://schemas.microsoft.com/office/drawing/2014/main" id="{E27FD55E-7157-4715-ACC0-77B6E7D68740}"/>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4517962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C85B9-B245-45EA-96F3-ABFE1226FF88}"/>
              </a:ext>
            </a:extLst>
          </p:cNvPr>
          <p:cNvSpPr>
            <a:spLocks noGrp="1"/>
          </p:cNvSpPr>
          <p:nvPr>
            <p:ph type="title"/>
          </p:nvPr>
        </p:nvSpPr>
        <p:spPr/>
        <p:txBody>
          <a:bodyPr/>
          <a:lstStyle/>
          <a:p>
            <a:r>
              <a:rPr lang="en-US"/>
              <a:t>LinkedIn Updates Table | HVB - 4 of 5</a:t>
            </a:r>
          </a:p>
        </p:txBody>
      </p:sp>
      <p:graphicFrame>
        <p:nvGraphicFramePr>
          <p:cNvPr id="5" name="Table Placeholder 4">
            <a:extLst>
              <a:ext uri="{FF2B5EF4-FFF2-40B4-BE49-F238E27FC236}">
                <a16:creationId xmlns:a16="http://schemas.microsoft.com/office/drawing/2014/main" id="{C072ECCF-B439-4FE3-A091-A046A20162AA}"/>
              </a:ext>
            </a:extLst>
          </p:cNvPr>
          <p:cNvGraphicFramePr>
            <a:graphicFrameLocks noGrp="1"/>
          </p:cNvGraphicFramePr>
          <p:nvPr>
            <p:ph type="tbl" sz="quarter" idx="13"/>
            <p:extLst>
              <p:ext uri="{D42A27DB-BD31-4B8C-83A1-F6EECF244321}">
                <p14:modId xmlns:p14="http://schemas.microsoft.com/office/powerpoint/2010/main" val="3811824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84218025"/>
                    </a:ext>
                  </a:extLst>
                </a:gridCol>
                <a:gridCol w="987552">
                  <a:extLst>
                    <a:ext uri="{9D8B030D-6E8A-4147-A177-3AD203B41FA5}">
                      <a16:colId xmlns:a16="http://schemas.microsoft.com/office/drawing/2014/main" val="254656673"/>
                    </a:ext>
                  </a:extLst>
                </a:gridCol>
                <a:gridCol w="987552">
                  <a:extLst>
                    <a:ext uri="{9D8B030D-6E8A-4147-A177-3AD203B41FA5}">
                      <a16:colId xmlns:a16="http://schemas.microsoft.com/office/drawing/2014/main" val="3182731683"/>
                    </a:ext>
                  </a:extLst>
                </a:gridCol>
                <a:gridCol w="987552">
                  <a:extLst>
                    <a:ext uri="{9D8B030D-6E8A-4147-A177-3AD203B41FA5}">
                      <a16:colId xmlns:a16="http://schemas.microsoft.com/office/drawing/2014/main" val="149350196"/>
                    </a:ext>
                  </a:extLst>
                </a:gridCol>
                <a:gridCol w="987552">
                  <a:extLst>
                    <a:ext uri="{9D8B030D-6E8A-4147-A177-3AD203B41FA5}">
                      <a16:colId xmlns:a16="http://schemas.microsoft.com/office/drawing/2014/main" val="2061804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2985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Deutsche Bank - 2018-05-29 13:05:19 </a:t>
                      </a:r>
                      <a:r>
                        <a:rPr kumimoji="0" lang="en-US" sz="1000" b="0" i="0" u="none" strike="noStrike" kern="1200" cap="none" spc="0" normalizeH="0" baseline="0" noProof="0">
                          <a:ln>
                            <a:noFill/>
                          </a:ln>
                          <a:solidFill>
                            <a:prstClr val="black"/>
                          </a:solidFill>
                          <a:effectLst/>
                          <a:uLnTx/>
                          <a:uFillTx/>
                          <a:latin typeface="+mn-lt"/>
                          <a:ea typeface="+mn-ea"/>
                          <a:cs typeface="+mn-cs"/>
                        </a:rPr>
                        <a:t>
  dbMinds Diana recently attended a job shadow event for students at the Young Women's Leadership Network (YWLN), which empowers young women to break the cycle of poverty through education. "A group of 21 Deutsche Bank volunteers hosted the event to support the network. I was a member of the volunteer group and I can say that the students from YWLN were not the only people who left the room feeling educated, encouraged and empowered!"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41648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- 2018-05-29 12:00:14 </a:t>
                      </a:r>
                      <a:r>
                        <a:rPr kumimoji="0" lang="en-US" sz="1000" b="0" i="0" u="none" strike="noStrike" kern="1200" cap="none" spc="0" normalizeH="0" baseline="0" noProof="0">
                          <a:ln>
                            <a:noFill/>
                          </a:ln>
                          <a:solidFill>
                            <a:prstClr val="black"/>
                          </a:solidFill>
                          <a:effectLst/>
                          <a:uLnTx/>
                          <a:uFillTx/>
                          <a:latin typeface="+mn-lt"/>
                          <a:ea typeface="+mn-ea"/>
                          <a:cs typeface="+mn-cs"/>
                        </a:rPr>
                        <a:t>
  Los Angeles has the highest purchasing power in the world, Lagos the lowest. How does your city rank? Find out in our Prices and Earnings study: http://ow.ly/YcPS30ke7my #UBSCostofLiving #shareUBS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25469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Deutsche Bank - 2018-05-29 10:48:47 </a:t>
                      </a:r>
                      <a:r>
                        <a:rPr kumimoji="0" lang="es-ES" sz="1000" b="0" i="0" u="none" strike="noStrike" kern="1200" cap="none" spc="0" normalizeH="0" baseline="0" noProof="0">
                          <a:ln>
                            <a:noFill/>
                          </a:ln>
                          <a:solidFill>
                            <a:prstClr val="black"/>
                          </a:solidFill>
                          <a:effectLst/>
                          <a:uLnTx/>
                          <a:uFillTx/>
                          <a:latin typeface="+mn-lt"/>
                          <a:ea typeface="+mn-ea"/>
                          <a:cs typeface="+mn-cs"/>
                        </a:rPr>
                        <a:t>
  #Madrid es la vigésimo tercera (23) ciudad del mundo con mejor calidad de vida, según el informe Mapping the World’s Prices 2018, elaborado por los economistas de Deutsche Bank http://ow.ly/2EoZ30kdYV3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1646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HSBC - 2018-05-29 10:02:27 </a:t>
                      </a:r>
                      <a:r>
                        <a:rPr kumimoji="0" lang="en-US" sz="1000" b="0" i="0" u="none" strike="noStrike" kern="1200" cap="none" spc="0" normalizeH="0" baseline="0" noProof="0">
                          <a:ln>
                            <a:noFill/>
                          </a:ln>
                          <a:solidFill>
                            <a:prstClr val="black"/>
                          </a:solidFill>
                          <a:effectLst/>
                          <a:uLnTx/>
                          <a:uFillTx/>
                          <a:latin typeface="+mn-lt"/>
                          <a:ea typeface="+mn-ea"/>
                          <a:cs typeface="+mn-cs"/>
                        </a:rPr>
                        <a:t>
  HSBC Global Asset Management’s Brian Heyworth talks candidly about his mental health and explains how speaking out about mental health has allowed him to find support for a happy and fulfilled, albeit work-obsessed,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71857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HypoVereinsbank - UniCredit Bank AG - 2018-05-29 08:00:15 </a:t>
                      </a:r>
                      <a:r>
                        <a:rPr kumimoji="0" lang="de-DE" sz="1000" b="0" i="0" u="none" strike="noStrike" kern="1200" cap="none" spc="0" normalizeH="0" baseline="0" noProof="0">
                          <a:ln>
                            <a:noFill/>
                          </a:ln>
                          <a:solidFill>
                            <a:prstClr val="black"/>
                          </a:solidFill>
                          <a:effectLst/>
                          <a:uLnTx/>
                          <a:uFillTx/>
                          <a:latin typeface="+mn-lt"/>
                          <a:ea typeface="+mn-ea"/>
                          <a:cs typeface="+mn-cs"/>
                        </a:rPr>
                        <a:t>
  Sie interessieren sich für Sonderfinanzierungen, Relationship- und Risikomanagement? Dann bewerben Sie sich für das Traineeprogramm in Hamburg: https://bit.ly/2woJMKo #Traineeprogramm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50818453"/>
                  </a:ext>
                </a:extLst>
              </a:tr>
            </a:tbl>
          </a:graphicData>
        </a:graphic>
      </p:graphicFrame>
      <p:sp>
        <p:nvSpPr>
          <p:cNvPr id="4" name="Text Placeholder 3">
            <a:extLst>
              <a:ext uri="{FF2B5EF4-FFF2-40B4-BE49-F238E27FC236}">
                <a16:creationId xmlns:a16="http://schemas.microsoft.com/office/drawing/2014/main" id="{41F1B4DD-072D-450D-ABB1-88F20041CB40}"/>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8864217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1AFB8-FCE6-4B29-A242-A500144F7D78}"/>
              </a:ext>
            </a:extLst>
          </p:cNvPr>
          <p:cNvSpPr>
            <a:spLocks noGrp="1"/>
          </p:cNvSpPr>
          <p:nvPr>
            <p:ph type="title"/>
          </p:nvPr>
        </p:nvSpPr>
        <p:spPr/>
        <p:txBody>
          <a:bodyPr/>
          <a:lstStyle/>
          <a:p>
            <a:r>
              <a:rPr lang="en-US"/>
              <a:t>LinkedIn Updates Table | HVB - 5 of 5</a:t>
            </a:r>
          </a:p>
        </p:txBody>
      </p:sp>
      <p:graphicFrame>
        <p:nvGraphicFramePr>
          <p:cNvPr id="5" name="Table Placeholder 4">
            <a:extLst>
              <a:ext uri="{FF2B5EF4-FFF2-40B4-BE49-F238E27FC236}">
                <a16:creationId xmlns:a16="http://schemas.microsoft.com/office/drawing/2014/main" id="{C1637F2E-E519-4E90-AD08-D715C4C88ED9}"/>
              </a:ext>
            </a:extLst>
          </p:cNvPr>
          <p:cNvGraphicFramePr>
            <a:graphicFrameLocks noGrp="1"/>
          </p:cNvGraphicFramePr>
          <p:nvPr>
            <p:ph type="tbl" sz="quarter" idx="13"/>
            <p:extLst>
              <p:ext uri="{D42A27DB-BD31-4B8C-83A1-F6EECF244321}">
                <p14:modId xmlns:p14="http://schemas.microsoft.com/office/powerpoint/2010/main" val="1584199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24348776"/>
                    </a:ext>
                  </a:extLst>
                </a:gridCol>
                <a:gridCol w="987552">
                  <a:extLst>
                    <a:ext uri="{9D8B030D-6E8A-4147-A177-3AD203B41FA5}">
                      <a16:colId xmlns:a16="http://schemas.microsoft.com/office/drawing/2014/main" val="1850144817"/>
                    </a:ext>
                  </a:extLst>
                </a:gridCol>
                <a:gridCol w="987552">
                  <a:extLst>
                    <a:ext uri="{9D8B030D-6E8A-4147-A177-3AD203B41FA5}">
                      <a16:colId xmlns:a16="http://schemas.microsoft.com/office/drawing/2014/main" val="2757706981"/>
                    </a:ext>
                  </a:extLst>
                </a:gridCol>
                <a:gridCol w="987552">
                  <a:extLst>
                    <a:ext uri="{9D8B030D-6E8A-4147-A177-3AD203B41FA5}">
                      <a16:colId xmlns:a16="http://schemas.microsoft.com/office/drawing/2014/main" val="3649643568"/>
                    </a:ext>
                  </a:extLst>
                </a:gridCol>
                <a:gridCol w="987552">
                  <a:extLst>
                    <a:ext uri="{9D8B030D-6E8A-4147-A177-3AD203B41FA5}">
                      <a16:colId xmlns:a16="http://schemas.microsoft.com/office/drawing/2014/main" val="2419509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4561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HSBC - 2018-05-29 08:00:00 </a:t>
                      </a:r>
                      <a:r>
                        <a:rPr kumimoji="0" lang="fr-FR" sz="1000" b="0" i="0" u="none" strike="noStrike" kern="1200" cap="none" spc="0" normalizeH="0" baseline="0" noProof="0">
                          <a:ln>
                            <a:noFill/>
                          </a:ln>
                          <a:solidFill>
                            <a:prstClr val="black"/>
                          </a:solidFill>
                          <a:effectLst/>
                          <a:uLnTx/>
                          <a:uFillTx/>
                          <a:latin typeface="+mn-lt"/>
                          <a:ea typeface="+mn-ea"/>
                          <a:cs typeface="+mn-cs"/>
                        </a:rPr>
                        <a:t>
  Merci encore à tous les étudiants et jeunes diplômés ayant participé au concours Génération Machine Learning organisé par HSBC, Sia Partners et la Société Générale. Un grand bravo aux 3 équipes gagnantes Panacea, Premoneo et Nerio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25008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HSBC - 2018-05-29 04:00:00 </a:t>
                      </a:r>
                      <a:r>
                        <a:rPr kumimoji="0" lang="en-US" sz="1000" b="0" i="0" u="none" strike="noStrike" kern="1200" cap="none" spc="0" normalizeH="0" baseline="0" noProof="0">
                          <a:ln>
                            <a:noFill/>
                          </a:ln>
                          <a:solidFill>
                            <a:prstClr val="black"/>
                          </a:solidFill>
                          <a:effectLst/>
                          <a:uLnTx/>
                          <a:uFillTx/>
                          <a:latin typeface="+mn-lt"/>
                          <a:ea typeface="+mn-ea"/>
                          <a:cs typeface="+mn-cs"/>
                        </a:rPr>
                        <a:t>
  Students and graduates of the Hong Kong SAR Labour Department’s Youth Employment Training Programme (YETP) are invited to meet our Resourcing team at the Bank Talent Recruitment day between 11am – 5pm. Register to find out more about starting a career with our Contact Centre Business and to complete a job interview on the day: http://grp.hsbc/6049D9kOD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44866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UBS - 2018-05-28 16:15:06 </a:t>
                      </a:r>
                      <a:r>
                        <a:rPr kumimoji="0" lang="en-US" sz="1000" b="0" i="0" u="none" strike="noStrike" kern="1200" cap="none" spc="0" normalizeH="0" baseline="0" noProof="0">
                          <a:ln>
                            <a:noFill/>
                          </a:ln>
                          <a:solidFill>
                            <a:prstClr val="black"/>
                          </a:solidFill>
                          <a:effectLst/>
                          <a:uLnTx/>
                          <a:uFillTx/>
                          <a:latin typeface="+mn-lt"/>
                          <a:ea typeface="+mn-ea"/>
                          <a:cs typeface="+mn-cs"/>
                        </a:rPr>
                        <a:t>
  Looking to invest in vacation real estate? Our Alpine Property Focus study could help you. It compares residential property prices, location characteristics and market prospects. Download the report and explore more: http://ow.ly/P32S30kdpbi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15412977"/>
                  </a:ext>
                </a:extLst>
              </a:tr>
            </a:tbl>
          </a:graphicData>
        </a:graphic>
      </p:graphicFrame>
      <p:sp>
        <p:nvSpPr>
          <p:cNvPr id="4" name="Text Placeholder 3">
            <a:extLst>
              <a:ext uri="{FF2B5EF4-FFF2-40B4-BE49-F238E27FC236}">
                <a16:creationId xmlns:a16="http://schemas.microsoft.com/office/drawing/2014/main" id="{3B6A80DE-ABE3-4558-9C5B-8604C32B6B29}"/>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4596516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3870</Words>
  <Application>Microsoft Office PowerPoint</Application>
  <PresentationFormat>On-screen Show (4:3)</PresentationFormat>
  <Paragraphs>2109</Paragraphs>
  <Slides>64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64</vt:i4>
      </vt:variant>
    </vt:vector>
  </HeadingPairs>
  <TitlesOfParts>
    <vt:vector size="67" baseType="lpstr">
      <vt:lpstr>Calibri</vt:lpstr>
      <vt:lpstr>Arial</vt:lpstr>
      <vt:lpstr>quintly_template</vt:lpstr>
      <vt:lpstr>HVB Monatsreporting</vt:lpstr>
      <vt:lpstr>Facebook Fans Total | HVB</vt:lpstr>
      <vt:lpstr>Facebook Post Type Distribution Per Profile | HVB</vt:lpstr>
      <vt:lpstr>Facebook Sponsored Posts Distribution | HVB</vt:lpstr>
      <vt:lpstr>Facebook Own Posts Table | HVB - 1 of 14</vt:lpstr>
      <vt:lpstr>Facebook Own Posts Table | HVB - 2 of 14</vt:lpstr>
      <vt:lpstr>Facebook Own Posts Table | HVB - 3 of 14</vt:lpstr>
      <vt:lpstr>Facebook Own Posts Table | HVB - 4 of 14</vt:lpstr>
      <vt:lpstr>Facebook Own Posts Table | HVB - 5 of 14</vt:lpstr>
      <vt:lpstr>Facebook Own Posts Table | HVB - 6 of 14</vt:lpstr>
      <vt:lpstr>Facebook Own Posts Table | HVB - 7 of 14</vt:lpstr>
      <vt:lpstr>Facebook Own Posts Table | HVB - 8 of 14</vt:lpstr>
      <vt:lpstr>Facebook Own Posts Table | HVB - 9 of 14</vt:lpstr>
      <vt:lpstr>Facebook Own Posts Table | HVB - 10 of 14</vt:lpstr>
      <vt:lpstr>Facebook Own Posts Table | HVB - 11 of 14</vt:lpstr>
      <vt:lpstr>Facebook Own Posts Table | HVB - 12 of 14</vt:lpstr>
      <vt:lpstr>Facebook Own Posts Table | HVB - 13 of 14</vt:lpstr>
      <vt:lpstr>Facebook Own Posts Table | HVB - 14 of 14</vt:lpstr>
      <vt:lpstr>Facebook Own Posts Table | HVB - 1 of 12</vt:lpstr>
      <vt:lpstr>Facebook Own Posts Table | HVB - 2 of 12</vt:lpstr>
      <vt:lpstr>Facebook Own Posts Table | HVB - 3 of 12</vt:lpstr>
      <vt:lpstr>Facebook Own Posts Table | HVB - 4 of 12</vt:lpstr>
      <vt:lpstr>Facebook Own Posts Table | HVB - 5 of 12</vt:lpstr>
      <vt:lpstr>Facebook Own Posts Table | HVB - 6 of 12</vt:lpstr>
      <vt:lpstr>Facebook Own Posts Table | HVB - 7 of 12</vt:lpstr>
      <vt:lpstr>Facebook Own Posts Table | HVB - 8 of 12</vt:lpstr>
      <vt:lpstr>Facebook Own Posts Table | HVB - 9 of 12</vt:lpstr>
      <vt:lpstr>Facebook Own Posts Table | HVB - 10 of 12</vt:lpstr>
      <vt:lpstr>Facebook Own Posts Table | HVB - 11 of 12</vt:lpstr>
      <vt:lpstr>Facebook Own Posts Table | HVB - 12 of 12</vt:lpstr>
      <vt:lpstr>Instagram Followers Total | HVB</vt:lpstr>
      <vt:lpstr>Instagram Posts Type Distribution | HVB</vt:lpstr>
      <vt:lpstr>Instagram Total Interactions | HVB</vt:lpstr>
      <vt:lpstr>Instagram Posts Table | HVB - 1 of 2</vt:lpstr>
      <vt:lpstr>Instagram Posts Table | HVB - 2 of 2</vt:lpstr>
      <vt:lpstr>Instagram Posts Table | HVB - 1 of 14</vt:lpstr>
      <vt:lpstr>Instagram Posts Table | HVB - 2 of 14</vt:lpstr>
      <vt:lpstr>Instagram Posts Table | HVB - 3 of 14</vt:lpstr>
      <vt:lpstr>Instagram Posts Table | HVB - 4 of 14</vt:lpstr>
      <vt:lpstr>Instagram Posts Table | HVB - 5 of 14</vt:lpstr>
      <vt:lpstr>Instagram Posts Table | HVB - 6 of 14</vt:lpstr>
      <vt:lpstr>Instagram Posts Table | HVB - 7 of 14</vt:lpstr>
      <vt:lpstr>Instagram Posts Table | HVB - 8 of 14</vt:lpstr>
      <vt:lpstr>Instagram Posts Table | HVB - 9 of 14</vt:lpstr>
      <vt:lpstr>Instagram Posts Table | HVB - 10 of 14</vt:lpstr>
      <vt:lpstr>Instagram Posts Table | HVB - 11 of 14</vt:lpstr>
      <vt:lpstr>Instagram Posts Table | HVB - 12 of 14</vt:lpstr>
      <vt:lpstr>Instagram Posts Table | HVB - 13 of 14</vt:lpstr>
      <vt:lpstr>Instagram Posts Table | HVB - 14 of 14</vt:lpstr>
      <vt:lpstr>Twitter Followers Total | HVB</vt:lpstr>
      <vt:lpstr>Twitter Tweets Total | HVB</vt:lpstr>
      <vt:lpstr>Twitter Tweet Type Distribution | HVB</vt:lpstr>
      <vt:lpstr>Twitter Own and Retweeted Tweets Table | HVB - 1 of 5</vt:lpstr>
      <vt:lpstr>Twitter Own and Retweeted Tweets Table | HVB - 2 of 5</vt:lpstr>
      <vt:lpstr>Twitter Own and Retweeted Tweets Table | HVB - 3 of 5</vt:lpstr>
      <vt:lpstr>Twitter Own and Retweeted Tweets Table | HVB - 4 of 5</vt:lpstr>
      <vt:lpstr>Twitter Own and Retweeted Tweets Table | HVB - 5 of 5</vt:lpstr>
      <vt:lpstr>LinkedIn Followers Total | HVB</vt:lpstr>
      <vt:lpstr>LinkedIn Updates Type Distribution | HVB</vt:lpstr>
      <vt:lpstr>LinkedIn Updates Table | HVB - 1 of 5</vt:lpstr>
      <vt:lpstr>LinkedIn Updates Table | HVB - 2 of 5</vt:lpstr>
      <vt:lpstr>LinkedIn Updates Table | HVB - 3 of 5</vt:lpstr>
      <vt:lpstr>LinkedIn Updates Table | HVB - 4 of 5</vt:lpstr>
      <vt:lpstr>LinkedIn Updates Table | HVB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HVB Monatsreporting</dc:title>
  <dc:creator>Administrator</dc:creator>
  <cp:lastModifiedBy>Administrator</cp:lastModifiedBy>
  <cp:revision>1</cp:revision>
  <dcterms:created xsi:type="dcterms:W3CDTF">2018-06-20T10:19:36Z</dcterms:created>
  <dcterms:modified xsi:type="dcterms:W3CDTF">2018-06-20T10:22:15Z</dcterms:modified>
</cp:coreProperties>
</file>