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Anzahl Fans Gesamt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1800040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5C-4B51-AC5A-CD5482727F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048408"/>
        <c:axId val="326049064"/>
      </c:lineChart>
      <c:dateAx>
        <c:axId val="326048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49064"/>
        <c:crosses val="autoZero"/>
        <c:auto val="1"/>
        <c:lblOffset val="100"/>
        <c:baseTimeUnit val="days"/>
      </c:dateAx>
      <c:valAx>
        <c:axId val="32604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48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Europa-Park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1099281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E0-4DE2-98E4-CB6F3FFB2B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Blue Fire Megacoaster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109227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E0-4DE2-98E4-CB6F3FFB2B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Euro-Mir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9447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E0-4DE2-98E4-CB6F3FFB2B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Hotel Colosseo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54858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E0-4DE2-98E4-CB6F3FFB2BA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Hotel El Andaluz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51810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E0-4DE2-98E4-CB6F3FFB2BA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Hotel Castillo Alcazar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5727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2E0-4DE2-98E4-CB6F3FFB2BA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Hotel Santa Isabel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6627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2E0-4DE2-98E4-CB6F3FFB2BA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Hotel Bell Rock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38997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2E0-4DE2-98E4-CB6F3FFB2BA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Europa-Park Camp Resort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4985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2E0-4DE2-98E4-CB6F3FFB2BA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Silver Star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182135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2E0-4DE2-98E4-CB6F3FFB2BA1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WODAN - Timburcoaster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7853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2E0-4DE2-98E4-CB6F3FFB2BA1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Eurosat - CanCan Coaster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Sheet1!$M$2</c:f>
              <c:numCache>
                <c:formatCode>General</c:formatCode>
                <c:ptCount val="1"/>
                <c:pt idx="0">
                  <c:v>12564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2E0-4DE2-98E4-CB6F3FFB2BA1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Ed Euromaus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Sheet1!$N$2</c:f>
              <c:numCache>
                <c:formatCode>General</c:formatCode>
                <c:ptCount val="1"/>
                <c:pt idx="0">
                  <c:v>2858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2E0-4DE2-98E4-CB6F3FFB2BA1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Europa-Park Karriere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Sheet1!$O$2</c:f>
              <c:numCache>
                <c:formatCode>General</c:formatCode>
                <c:ptCount val="1"/>
                <c:pt idx="0">
                  <c:v>7903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72E0-4DE2-98E4-CB6F3FFB2BA1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Horror Nights - Traumatica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Sheet1!$P$2</c:f>
              <c:numCache>
                <c:formatCode>General</c:formatCode>
                <c:ptCount val="1"/>
                <c:pt idx="0">
                  <c:v>52340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2E0-4DE2-98E4-CB6F3FFB2BA1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Europa-Park Events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Sheet1!$Q$2</c:f>
              <c:numCache>
                <c:formatCode>General</c:formatCode>
                <c:ptCount val="1"/>
                <c:pt idx="0">
                  <c:v>9631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72E0-4DE2-98E4-CB6F3FFB2B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6048080"/>
        <c:axId val="252185704"/>
      </c:barChart>
      <c:dateAx>
        <c:axId val="326048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185704"/>
        <c:crosses val="autoZero"/>
        <c:auto val="1"/>
        <c:lblOffset val="100"/>
        <c:baseTimeUnit val="days"/>
      </c:dateAx>
      <c:valAx>
        <c:axId val="252185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4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Europa-Park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31006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26-4405-BB0D-4D80D8A37C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Blue Fire Megacoaster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26-4405-BB0D-4D80D8A37C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Euro-Mir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26-4405-BB0D-4D80D8A37C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Hotel Colosseo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426-4405-BB0D-4D80D8A37C0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Hotel El Andaluz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426-4405-BB0D-4D80D8A37C0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Hotel Castillo Alcazar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426-4405-BB0D-4D80D8A37C0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Hotel Santa Isabel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426-4405-BB0D-4D80D8A37C0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Hotel Bell Rock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426-4405-BB0D-4D80D8A37C0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Europa-Park Camp Resort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426-4405-BB0D-4D80D8A37C0D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Silver Star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426-4405-BB0D-4D80D8A37C0D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WODAN - Timburcoaster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426-4405-BB0D-4D80D8A37C0D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Eurosat - CanCan Coaster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Sheet1!$M$2</c:f>
              <c:numCache>
                <c:formatCode>General</c:formatCode>
                <c:ptCount val="1"/>
                <c:pt idx="0">
                  <c:v>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426-4405-BB0D-4D80D8A37C0D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Ed Euromaus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Sheet1!$N$2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426-4405-BB0D-4D80D8A37C0D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Europa-Park Karriere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Sheet1!$O$2</c:f>
              <c:numCache>
                <c:formatCode>General</c:formatCode>
                <c:ptCount val="1"/>
                <c:pt idx="0">
                  <c:v>1109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7426-4405-BB0D-4D80D8A37C0D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Horror Nights - Traumatica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Sheet1!$P$2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426-4405-BB0D-4D80D8A37C0D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Europa-Park Events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Sheet1!$Q$2</c:f>
              <c:numCache>
                <c:formatCode>General</c:formatCode>
                <c:ptCount val="1"/>
                <c:pt idx="0">
                  <c:v>557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7426-4405-BB0D-4D80D8A37C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812032"/>
        <c:axId val="254812360"/>
      </c:barChart>
      <c:dateAx>
        <c:axId val="254812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812360"/>
        <c:crosses val="autoZero"/>
        <c:auto val="1"/>
        <c:lblOffset val="100"/>
        <c:baseTimeUnit val="days"/>
      </c:dateAx>
      <c:valAx>
        <c:axId val="254812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81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Europa-Park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7309135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14-4E80-BDDD-0F3725C1D3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Blue Fire Megacoaster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857527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14-4E80-BDDD-0F3725C1D3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Euro-Mir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5571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14-4E80-BDDD-0F3725C1D3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Hotel Colosseo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117990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114-4E80-BDDD-0F3725C1D3E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Hotel El Andaluz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58921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14-4E80-BDDD-0F3725C1D3E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Hotel Castillo Alcazar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10784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114-4E80-BDDD-0F3725C1D3E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Hotel Santa Isabel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15561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114-4E80-BDDD-0F3725C1D3E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Hotel Bell Rock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142472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114-4E80-BDDD-0F3725C1D3E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Europa-Park Camp Resort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13199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114-4E80-BDDD-0F3725C1D3E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Silver Star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22368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114-4E80-BDDD-0F3725C1D3E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WODAN - Timburcoaster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114-4E80-BDDD-0F3725C1D3EE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Eurosat - CanCan Coaster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Sheet1!$M$2</c:f>
              <c:numCache>
                <c:formatCode>General</c:formatCode>
                <c:ptCount val="1"/>
                <c:pt idx="0">
                  <c:v>287217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114-4E80-BDDD-0F3725C1D3EE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Ed Euromaus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Sheet1!$N$2</c:f>
              <c:numCache>
                <c:formatCode>General</c:formatCode>
                <c:ptCount val="1"/>
                <c:pt idx="0">
                  <c:v>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114-4E80-BDDD-0F3725C1D3EE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Europa-Park Karriere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Sheet1!$O$2</c:f>
              <c:numCache>
                <c:formatCode>General</c:formatCode>
                <c:ptCount val="1"/>
                <c:pt idx="0">
                  <c:v>33680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114-4E80-BDDD-0F3725C1D3EE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Horror Nights - Traumatica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Sheet1!$P$2</c:f>
              <c:numCache>
                <c:formatCode>General</c:formatCode>
                <c:ptCount val="1"/>
                <c:pt idx="0">
                  <c:v>26172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114-4E80-BDDD-0F3725C1D3EE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Europa-Park Events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Sheet1!$Q$2</c:f>
              <c:numCache>
                <c:formatCode>General</c:formatCode>
                <c:ptCount val="1"/>
                <c:pt idx="0">
                  <c:v>59870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114-4E80-BDDD-0F3725C1D3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788336"/>
        <c:axId val="254790960"/>
      </c:barChart>
      <c:dateAx>
        <c:axId val="254788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790960"/>
        <c:crosses val="autoZero"/>
        <c:auto val="1"/>
        <c:lblOffset val="100"/>
        <c:baseTimeUnit val="days"/>
      </c:dateAx>
      <c:valAx>
        <c:axId val="254790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78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Europa-Park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0A-40EF-AA2F-C17C8AE943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Blue Fire Megacoaster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0A-40EF-AA2F-C17C8AE943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Euro-Mir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0A-40EF-AA2F-C17C8AE943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Hotel Colosseo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0A-40EF-AA2F-C17C8AE943C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Hotel El Andaluz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0A-40EF-AA2F-C17C8AE943C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Hotel Castillo Alcazar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10A-40EF-AA2F-C17C8AE943C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Hotel Santa Isabel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10A-40EF-AA2F-C17C8AE943C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Hotel Bell Rock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10A-40EF-AA2F-C17C8AE943C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Europa-Park Camp Resort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10A-40EF-AA2F-C17C8AE943C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Silver Star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10A-40EF-AA2F-C17C8AE943C1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WODAN - Timburcoaster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10A-40EF-AA2F-C17C8AE943C1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Eurosat - CanCan Coaster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Sheet1!$M$2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10A-40EF-AA2F-C17C8AE943C1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Ed Euromaus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Sheet1!$N$2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10A-40EF-AA2F-C17C8AE943C1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Europa-Park Karriere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Sheet1!$O$2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10A-40EF-AA2F-C17C8AE943C1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Horror Nights - Traumatica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Sheet1!$P$2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10A-40EF-AA2F-C17C8AE943C1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Europa-Park Events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Sheet1!$Q$2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910A-40EF-AA2F-C17C8AE943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706744"/>
        <c:axId val="328707728"/>
      </c:barChart>
      <c:dateAx>
        <c:axId val="328706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07728"/>
        <c:crosses val="autoZero"/>
        <c:auto val="1"/>
        <c:lblOffset val="100"/>
        <c:baseTimeUnit val="days"/>
      </c:dateAx>
      <c:valAx>
        <c:axId val="328707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06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@europa_park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16801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5A-48D8-94FB-06658EACA4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@ThomasMack_EP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5A-48D8-94FB-06658EACA4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@MichaelMack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5A-48D8-94FB-06658EACA42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@EuropaParkFR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3145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B5A-48D8-94FB-06658EACA4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704448"/>
        <c:axId val="328701496"/>
      </c:barChart>
      <c:dateAx>
        <c:axId val="328704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01496"/>
        <c:crosses val="autoZero"/>
        <c:auto val="1"/>
        <c:lblOffset val="100"/>
        <c:baseTimeUnit val="days"/>
      </c:dateAx>
      <c:valAx>
        <c:axId val="32870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0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@europa_park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1737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87-4409-A1E3-182109A968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@ThomasMack_EP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1482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87-4409-A1E3-182109A968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@MichaelMack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2971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87-4409-A1E3-182109A9686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@EuropaParkFR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2226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87-4409-A1E3-182109A968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697888"/>
        <c:axId val="328705104"/>
      </c:barChart>
      <c:dateAx>
        <c:axId val="328697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05104"/>
        <c:crosses val="autoZero"/>
        <c:auto val="1"/>
        <c:lblOffset val="100"/>
        <c:baseTimeUnit val="days"/>
      </c:dateAx>
      <c:valAx>
        <c:axId val="32870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697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@europa_park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8F-4B2B-8354-A85D7515E6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@ThomasMack_EP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8F-4B2B-8354-A85D7515E6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@MichaelMack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8F-4B2B-8354-A85D7515E66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@EuropaParkFR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8F-4B2B-8354-A85D7515E6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706088"/>
        <c:axId val="328695920"/>
      </c:barChart>
      <c:dateAx>
        <c:axId val="328706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695920"/>
        <c:crosses val="autoZero"/>
        <c:auto val="1"/>
        <c:lblOffset val="100"/>
        <c:baseTimeUnit val="days"/>
      </c:dateAx>
      <c:valAx>
        <c:axId val="32869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06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europapark (Europa-Park)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110415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1B-492F-B6F6-B2054CD479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europapark_hotels (Europa-Park Hotels (official))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6892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1B-492F-B6F6-B2054CD479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697232"/>
        <c:axId val="327185432"/>
      </c:barChart>
      <c:dateAx>
        <c:axId val="328697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85432"/>
        <c:crosses val="autoZero"/>
        <c:auto val="1"/>
        <c:lblOffset val="100"/>
        <c:baseTimeUnit val="days"/>
      </c:dateAx>
      <c:valAx>
        <c:axId val="327185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69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europapark (Europa-Park)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DC-4000-8788-02251ADD98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europapark_hotels (Europa-Park Hotels (official))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DC-4000-8788-02251ADD9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185104"/>
        <c:axId val="327186744"/>
      </c:barChart>
      <c:dateAx>
        <c:axId val="327185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86744"/>
        <c:crosses val="autoZero"/>
        <c:auto val="1"/>
        <c:lblOffset val="100"/>
        <c:baseTimeUnit val="days"/>
      </c:dateAx>
      <c:valAx>
        <c:axId val="327186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8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europapark (Europa-Park)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196007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E2-45CA-8A3A-86EA49DCAB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europapark_hotels (Europa-Park Hotels (official))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E2-45CA-8A3A-86EA49DCAB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177560"/>
        <c:axId val="327178872"/>
      </c:barChart>
      <c:dateAx>
        <c:axId val="327177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78872"/>
        <c:crosses val="autoZero"/>
        <c:auto val="1"/>
        <c:lblOffset val="100"/>
        <c:baseTimeUnit val="days"/>
      </c:dateAx>
      <c:valAx>
        <c:axId val="327178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7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Coverphoto</c:v>
                </c:pt>
                <c:pt idx="1">
                  <c:v>Link</c:v>
                </c:pt>
                <c:pt idx="2">
                  <c:v>Misc</c:v>
                </c:pt>
                <c:pt idx="3">
                  <c:v>Note</c:v>
                </c:pt>
                <c:pt idx="4">
                  <c:v>Photo</c:v>
                </c:pt>
                <c:pt idx="5">
                  <c:v>Status</c:v>
                </c:pt>
                <c:pt idx="6">
                  <c:v>Video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7</c:v>
                </c:pt>
                <c:pt idx="3">
                  <c:v>0</c:v>
                </c:pt>
                <c:pt idx="4">
                  <c:v>146</c:v>
                </c:pt>
                <c:pt idx="5">
                  <c:v>4</c:v>
                </c:pt>
                <c:pt idx="6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9C-4354-9717-C1F0E2DEF8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C60E-F5DD-4C72-B38C-5A6B41E3B9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Europa Park Monatsreporting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3964A5-33FE-4CC1-85D2-41073CB270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LOBECO GmbH</a:t>
            </a:r>
          </a:p>
        </p:txBody>
      </p:sp>
    </p:spTree>
    <p:extLst>
      <p:ext uri="{BB962C8B-B14F-4D97-AF65-F5344CB8AC3E}">
        <p14:creationId xmlns:p14="http://schemas.microsoft.com/office/powerpoint/2010/main" val="3151525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BECBB-6834-4663-8DB2-4C83D4180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Total Fans (FB, TW, IG): All accounts in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D847B5-A233-4F71-95B4-DD2179BFED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51244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C2DEC-1BAC-48D6-AB7F-99BFE095F4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ED866-43EE-4912-A733-7178F7F18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667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C5272-662A-4219-BE45-1D20637A8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FB: Monthly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268F2E-AC61-4B77-8BF2-7286F8BD19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27959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7486F-D22D-49B7-97C5-03AAF57680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7D507-6EBD-4FB6-8804-DA2C074E5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192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5B6DB-BFC9-441F-A5B7-B22BB1025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FB: Monthly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0403B0-A3A0-4833-B747-2ECE1F9679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89580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1D3B56-88B4-4FCF-A4C4-1AC40B1DBF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626581-2655-45FF-AD35-7BCC56661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375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C1F0E-833D-464D-BBE4-7C2315686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Insights: Monthly Page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06298D-32BF-41F1-96FD-F514556BF6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59582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338FE-858C-4274-B6D6-35E9C1D92B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1D32D-CAB9-4EEE-8C31-1C35AC030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836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8B539-743E-4580-A77A-33E9184FF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FB: Monthly Post Frequecy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7BA829-9531-4F26-954E-D54B5A0DD5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97881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692FB-F6AB-4467-8D38-35F0CE517C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23831-73A7-4834-86C2-38724C576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788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9ADB4-055F-44BD-98BB-1721B1185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TW: Monthly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FC2C28-091E-4EC9-89F3-50A1925030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8388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1BF9A8-492C-4865-9A79-2757EB9CDB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36FD5-22D7-4E1F-9D16-26541B0DB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172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A5F7D-9A9E-4A24-9319-1D6DAD52F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TW: Monthly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883902-A0F6-4718-B7B6-C9E482D967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2632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3A0C17-5A3E-42D8-8FF2-26AF6F39B8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C1D13-AD41-41F0-974D-EA670BF4A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446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9A4A0-665F-46F8-AFD1-BB247400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TW: Monthly Tweet Frequency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F26C02-A0CE-47B5-A59E-125E8B30AC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40480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EA585-243F-4A20-8DAD-DCBE319D54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4E961-FDE0-4069-B8EB-E24DCA1B5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740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6A1AF-7E5A-4AC4-93D3-2FE177A61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IG: Monthly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61355A-25DF-4EF1-BB0D-CA65D38329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11835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27093-ACFC-44F9-A419-17946BD059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4203E-D0A4-4244-ABDD-3FFD18863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636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A3E00-2220-476F-8228-E04A24963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IG: Monthly Post Frequency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BE859E-6E79-4A3B-A505-4AE548A835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77608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8D1C9-0A66-4518-BCF8-880536ADB3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0E3381-DD0A-4D8E-AFD5-14BE4A035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317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ECF2A-3538-4618-8F24-31DB9B9B6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IG: Monthly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D7DFC5-A577-49DE-9375-BEC4B8549E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4322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749B47-2D1A-4754-83A6-82BBA1BB7F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1DFA6-4FA8-433C-A1AE-A9745A4F7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379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09158-EE00-4D1F-9BD4-19503B357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Insights: Content Mix (Pie Chart)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3A07DB-D041-47EA-BFAC-2AE975440A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2659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77FBD-7C91-4C38-8366-85579F784B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91AFE-2165-4F20-8069-FDD8CAEC8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919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B7544-45BF-4F09-896D-5895E669A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Multiple Networks: Management Summary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22A1F1-1DD8-496F-8769-C0606BC8F2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2956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667337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37018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14747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13013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93754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93838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63741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24229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43048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7182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Veränderung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Veränderung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Frequenz der Inhalte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Veränderung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Veränderung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Veränderung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Veränderung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407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March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1800040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294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93F81-FAA5-45DF-BB65-79FB44C733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748903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84FAE-5751-4E94-90E0-527C8260D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 by Platform (FB, TW, IG)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B4B098-C5B3-4894-B8F6-A5E738705B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6364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3020060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301825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382537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671123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733496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014073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00019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FB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IG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 Change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108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279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CSU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26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66E8ED-D8FB-4183-9728-9D4D38A94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360193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0E350-D143-4D06-AE17-9E3DF8274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Multiple Networks: Management Summary (Insights)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EDC434-A881-4E16-9330-E26B5E5621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65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413899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39726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19951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97323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46311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97692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54485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54295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066980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1279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Veränderung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Veränderung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Frequenz der Inhalte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Veränderung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Veränderung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Veränderung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Veränderung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081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March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1799988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955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AD5F5-8928-419B-B506-CE0B06A6C7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2939788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299</Words>
  <Application>Microsoft Office PowerPoint</Application>
  <PresentationFormat>On-screen Show (4:3)</PresentationFormat>
  <Paragraphs>105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Europa Park Monatsreporting</vt:lpstr>
      <vt:lpstr>Total Fans (FB, TW, IG): All accounts in Group</vt:lpstr>
      <vt:lpstr>FB: Monthly Fans Total</vt:lpstr>
      <vt:lpstr>FB: Monthly Interactions</vt:lpstr>
      <vt:lpstr>FB Insights: Monthly Page Reach</vt:lpstr>
      <vt:lpstr>FB: Monthly Post Frequecy</vt:lpstr>
      <vt:lpstr>TW: Monthly Fans Total</vt:lpstr>
      <vt:lpstr>TW: Monthly Interactions</vt:lpstr>
      <vt:lpstr>TW: Monthly Tweet Frequency</vt:lpstr>
      <vt:lpstr>IG: Monthly Followers Total</vt:lpstr>
      <vt:lpstr>IG: Monthly Post Frequency</vt:lpstr>
      <vt:lpstr>IG: Monthly Interactions</vt:lpstr>
      <vt:lpstr>FB Insights: Content Mix (Pie Chart)</vt:lpstr>
      <vt:lpstr>Multiple Networks: Management Summary</vt:lpstr>
      <vt:lpstr>Overall Audience by Platform (FB, TW, IG)</vt:lpstr>
      <vt:lpstr>Multiple Networks: Management Summary (Insights)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Europa Park Monatsreporting</dc:title>
  <dc:creator>Administrator</dc:creator>
  <cp:lastModifiedBy>Administrator</cp:lastModifiedBy>
  <cp:revision>1</cp:revision>
  <dcterms:created xsi:type="dcterms:W3CDTF">2018-04-04T13:52:41Z</dcterms:created>
  <dcterms:modified xsi:type="dcterms:W3CDTF">2018-04-04T13:53:22Z</dcterms:modified>
</cp:coreProperties>
</file>