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9959-E9BD-47D7-A930-1D8DB1FBFBBE}"/>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D1FEBBA1-CEA5-4D58-B6E0-26362FC0561A}"/>
              </a:ext>
            </a:extLst>
          </p:cNvPr>
          <p:cNvGraphicFramePr>
            <a:graphicFrameLocks noGrp="1"/>
          </p:cNvGraphicFramePr>
          <p:nvPr>
            <p:ph type="tbl" sz="quarter" idx="13"/>
            <p:extLst>
              <p:ext uri="{D42A27DB-BD31-4B8C-83A1-F6EECF244321}">
                <p14:modId xmlns:p14="http://schemas.microsoft.com/office/powerpoint/2010/main" val="103335219"/>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4244838"/>
                    </a:ext>
                  </a:extLst>
                </a:gridCol>
                <a:gridCol w="617220">
                  <a:extLst>
                    <a:ext uri="{9D8B030D-6E8A-4147-A177-3AD203B41FA5}">
                      <a16:colId xmlns:a16="http://schemas.microsoft.com/office/drawing/2014/main" val="486131492"/>
                    </a:ext>
                  </a:extLst>
                </a:gridCol>
                <a:gridCol w="534924">
                  <a:extLst>
                    <a:ext uri="{9D8B030D-6E8A-4147-A177-3AD203B41FA5}">
                      <a16:colId xmlns:a16="http://schemas.microsoft.com/office/drawing/2014/main" val="2906713913"/>
                    </a:ext>
                  </a:extLst>
                </a:gridCol>
                <a:gridCol w="534924">
                  <a:extLst>
                    <a:ext uri="{9D8B030D-6E8A-4147-A177-3AD203B41FA5}">
                      <a16:colId xmlns:a16="http://schemas.microsoft.com/office/drawing/2014/main" val="3814167609"/>
                    </a:ext>
                  </a:extLst>
                </a:gridCol>
                <a:gridCol w="411480">
                  <a:extLst>
                    <a:ext uri="{9D8B030D-6E8A-4147-A177-3AD203B41FA5}">
                      <a16:colId xmlns:a16="http://schemas.microsoft.com/office/drawing/2014/main" val="953911968"/>
                    </a:ext>
                  </a:extLst>
                </a:gridCol>
                <a:gridCol w="534924">
                  <a:extLst>
                    <a:ext uri="{9D8B030D-6E8A-4147-A177-3AD203B41FA5}">
                      <a16:colId xmlns:a16="http://schemas.microsoft.com/office/drawing/2014/main" val="4109079415"/>
                    </a:ext>
                  </a:extLst>
                </a:gridCol>
                <a:gridCol w="534924">
                  <a:extLst>
                    <a:ext uri="{9D8B030D-6E8A-4147-A177-3AD203B41FA5}">
                      <a16:colId xmlns:a16="http://schemas.microsoft.com/office/drawing/2014/main" val="2589892950"/>
                    </a:ext>
                  </a:extLst>
                </a:gridCol>
                <a:gridCol w="534924">
                  <a:extLst>
                    <a:ext uri="{9D8B030D-6E8A-4147-A177-3AD203B41FA5}">
                      <a16:colId xmlns:a16="http://schemas.microsoft.com/office/drawing/2014/main" val="1227532312"/>
                    </a:ext>
                  </a:extLst>
                </a:gridCol>
                <a:gridCol w="534924">
                  <a:extLst>
                    <a:ext uri="{9D8B030D-6E8A-4147-A177-3AD203B41FA5}">
                      <a16:colId xmlns:a16="http://schemas.microsoft.com/office/drawing/2014/main" val="1940000525"/>
                    </a:ext>
                  </a:extLst>
                </a:gridCol>
                <a:gridCol w="534924">
                  <a:extLst>
                    <a:ext uri="{9D8B030D-6E8A-4147-A177-3AD203B41FA5}">
                      <a16:colId xmlns:a16="http://schemas.microsoft.com/office/drawing/2014/main" val="2282631962"/>
                    </a:ext>
                  </a:extLst>
                </a:gridCol>
                <a:gridCol w="617220">
                  <a:extLst>
                    <a:ext uri="{9D8B030D-6E8A-4147-A177-3AD203B41FA5}">
                      <a16:colId xmlns:a16="http://schemas.microsoft.com/office/drawing/2014/main" val="437926451"/>
                    </a:ext>
                  </a:extLst>
                </a:gridCol>
                <a:gridCol w="370332">
                  <a:extLst>
                    <a:ext uri="{9D8B030D-6E8A-4147-A177-3AD203B41FA5}">
                      <a16:colId xmlns:a16="http://schemas.microsoft.com/office/drawing/2014/main" val="166839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471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- 2018-01-30 11:00:00</a:t>
                      </a:r>
                      <a:r>
                        <a:rPr kumimoji="0" lang="de-DE" sz="1000" b="0" i="0" u="none" strike="noStrike" kern="1200" cap="none" spc="0" normalizeH="0" baseline="0" noProof="0">
                          <a:ln>
                            <a:noFill/>
                          </a:ln>
                          <a:solidFill>
                            <a:prstClr val="black"/>
                          </a:solidFill>
                          <a:effectLst/>
                          <a:uLnTx/>
                          <a:uFillTx/>
                          <a:latin typeface="+mn-lt"/>
                          <a:ea typeface="+mn-ea"/>
                          <a:cs typeface="+mn-cs"/>
                        </a:rPr>
                        <a:t>
Bei uns so: 🍺🍺🍺
Und bei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Austria, Switzerland,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072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- 2018-01-30 10:00:00</a:t>
                      </a:r>
                      <a:r>
                        <a:rPr kumimoji="0" lang="fr-FR" sz="1000" b="0" i="0" u="none" strike="noStrike" kern="1200" cap="none" spc="0" normalizeH="0" baseline="0" noProof="0">
                          <a:ln>
                            <a:noFill/>
                          </a:ln>
                          <a:solidFill>
                            <a:prstClr val="black"/>
                          </a:solidFill>
                          <a:effectLst/>
                          <a:uLnTx/>
                          <a:uFillTx/>
                          <a:latin typeface="+mn-lt"/>
                          <a:ea typeface="+mn-ea"/>
                          <a:cs typeface="+mn-cs"/>
                        </a:rPr>
                        <a:t>
Telle eau – telle bière:
L’eau de brassage est d’origine glaciaire et repose à 190 mètres de profonde ➡️ Une eau d’une pureté et d’une douceur extrêmes.
Tu trouveras plus d’informations sur notre art de la bière munichoise ici : www.paulaner.fr/lart-de-la-biere-munichoise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3052532"/>
                  </a:ext>
                </a:extLst>
              </a:tr>
            </a:tbl>
          </a:graphicData>
        </a:graphic>
      </p:graphicFrame>
      <p:sp>
        <p:nvSpPr>
          <p:cNvPr id="4" name="Text Placeholder 3">
            <a:extLst>
              <a:ext uri="{FF2B5EF4-FFF2-40B4-BE49-F238E27FC236}">
                <a16:creationId xmlns:a16="http://schemas.microsoft.com/office/drawing/2014/main" id="{27058CFF-20A3-4EDD-8C03-7505118E1DA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94036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770D2-FB04-479D-BD51-EA2C31B8CD78}"/>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05C50A7A-FB46-45FA-905B-F2306462FB85}"/>
              </a:ext>
            </a:extLst>
          </p:cNvPr>
          <p:cNvGraphicFramePr>
            <a:graphicFrameLocks noGrp="1"/>
          </p:cNvGraphicFramePr>
          <p:nvPr>
            <p:ph type="tbl" sz="quarter" idx="13"/>
            <p:extLst>
              <p:ext uri="{D42A27DB-BD31-4B8C-83A1-F6EECF244321}">
                <p14:modId xmlns:p14="http://schemas.microsoft.com/office/powerpoint/2010/main" val="3647793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6158667"/>
                    </a:ext>
                  </a:extLst>
                </a:gridCol>
                <a:gridCol w="617220">
                  <a:extLst>
                    <a:ext uri="{9D8B030D-6E8A-4147-A177-3AD203B41FA5}">
                      <a16:colId xmlns:a16="http://schemas.microsoft.com/office/drawing/2014/main" val="1240503760"/>
                    </a:ext>
                  </a:extLst>
                </a:gridCol>
                <a:gridCol w="534924">
                  <a:extLst>
                    <a:ext uri="{9D8B030D-6E8A-4147-A177-3AD203B41FA5}">
                      <a16:colId xmlns:a16="http://schemas.microsoft.com/office/drawing/2014/main" val="4080938647"/>
                    </a:ext>
                  </a:extLst>
                </a:gridCol>
                <a:gridCol w="534924">
                  <a:extLst>
                    <a:ext uri="{9D8B030D-6E8A-4147-A177-3AD203B41FA5}">
                      <a16:colId xmlns:a16="http://schemas.microsoft.com/office/drawing/2014/main" val="2228057525"/>
                    </a:ext>
                  </a:extLst>
                </a:gridCol>
                <a:gridCol w="411480">
                  <a:extLst>
                    <a:ext uri="{9D8B030D-6E8A-4147-A177-3AD203B41FA5}">
                      <a16:colId xmlns:a16="http://schemas.microsoft.com/office/drawing/2014/main" val="2732392108"/>
                    </a:ext>
                  </a:extLst>
                </a:gridCol>
                <a:gridCol w="534924">
                  <a:extLst>
                    <a:ext uri="{9D8B030D-6E8A-4147-A177-3AD203B41FA5}">
                      <a16:colId xmlns:a16="http://schemas.microsoft.com/office/drawing/2014/main" val="3160360727"/>
                    </a:ext>
                  </a:extLst>
                </a:gridCol>
                <a:gridCol w="534924">
                  <a:extLst>
                    <a:ext uri="{9D8B030D-6E8A-4147-A177-3AD203B41FA5}">
                      <a16:colId xmlns:a16="http://schemas.microsoft.com/office/drawing/2014/main" val="4157976197"/>
                    </a:ext>
                  </a:extLst>
                </a:gridCol>
                <a:gridCol w="534924">
                  <a:extLst>
                    <a:ext uri="{9D8B030D-6E8A-4147-A177-3AD203B41FA5}">
                      <a16:colId xmlns:a16="http://schemas.microsoft.com/office/drawing/2014/main" val="3150131232"/>
                    </a:ext>
                  </a:extLst>
                </a:gridCol>
                <a:gridCol w="534924">
                  <a:extLst>
                    <a:ext uri="{9D8B030D-6E8A-4147-A177-3AD203B41FA5}">
                      <a16:colId xmlns:a16="http://schemas.microsoft.com/office/drawing/2014/main" val="1800725338"/>
                    </a:ext>
                  </a:extLst>
                </a:gridCol>
                <a:gridCol w="534924">
                  <a:extLst>
                    <a:ext uri="{9D8B030D-6E8A-4147-A177-3AD203B41FA5}">
                      <a16:colId xmlns:a16="http://schemas.microsoft.com/office/drawing/2014/main" val="1169024456"/>
                    </a:ext>
                  </a:extLst>
                </a:gridCol>
                <a:gridCol w="617220">
                  <a:extLst>
                    <a:ext uri="{9D8B030D-6E8A-4147-A177-3AD203B41FA5}">
                      <a16:colId xmlns:a16="http://schemas.microsoft.com/office/drawing/2014/main" val="396465626"/>
                    </a:ext>
                  </a:extLst>
                </a:gridCol>
                <a:gridCol w="370332">
                  <a:extLst>
                    <a:ext uri="{9D8B030D-6E8A-4147-A177-3AD203B41FA5}">
                      <a16:colId xmlns:a16="http://schemas.microsoft.com/office/drawing/2014/main" val="49793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696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- 2018-01-28 08:00:00</a:t>
                      </a:r>
                      <a:r>
                        <a:rPr kumimoji="0" lang="de-DE" sz="1000" b="0" i="0" u="none" strike="noStrike" kern="1200" cap="none" spc="0" normalizeH="0" baseline="0" noProof="0">
                          <a:ln>
                            <a:noFill/>
                          </a:ln>
                          <a:solidFill>
                            <a:prstClr val="black"/>
                          </a:solidFill>
                          <a:effectLst/>
                          <a:uLnTx/>
                          <a:uFillTx/>
                          <a:latin typeface="+mn-lt"/>
                          <a:ea typeface="+mn-ea"/>
                          <a:cs typeface="+mn-cs"/>
                        </a:rPr>
                        <a:t>
Jetzt Tickets gewinnen und am 10.02.2018 dem FC Bayern München gegen FC Schalke 04 live in der Allianz Arena die Daumen drücken! 
Paulaner verlost 2 x 2 Tickets für das Spiel am Samstag, 10.02.2018, um 18:30 Uhr.
Mit wem würdest du das Spiel gerne sehen?
Kommentiert einfach diesen Post, um am Gewinnspiel teilzunehmen. Wir wünschen viel Glück! 🍀 ⚽ #fcbs04
__________
Teilnahmebedingungen:
Die Teilnahme am Gewinnspiel der Paulaner Brauerei Gruppe GmbH &amp; Co. KGaA („Paulaner“), richtet sich ausschließlich nach diesen Teilnahmebedingungen.
Veranstalter
Veranstalter ist die Paulaner Brauerei Gruppe GmbH &amp; Co. KGaA.
Teilnahmeberechtigte
Teilnahmeberechtigt ist jede natürliche Person ab 18 Jahren mit Wohnsitz in Deutschland. Ausgenommen sind Mitarbeiter von beteiligten Unternehmen, Gastronomiepartner von Paulaner und Wiederverkäufer sowie jeweils deren Angehörige und Personal.
Paulaner behält sich das Recht vor, Teilnehmer, die falsche Angaben gemacht haben, gegen die Teilnahmebedingungen verstoßen haben, Manipulationen vornehmen oder vornehmen lassen, vom Gewinnspiel auszuschließen.
Teilnahme
Um am Gewinnspiel teilzunehmen, ist das auf der Facebook-Seite von Paulaner (https://www.facebook.com/paulaner) am 28.01.2018 veröffentlichte Gewinnspiel-Posting zu kommentieren. Die Teilnahme ist nur innerhalb des Teilnahmezeitraums möglich. Nach Teilnahmeschluss eingehende Kommentare werden bei der Auslosung nicht berücksichtigt.
Dauer des Gewinnspiels
Die Dauer des Gewinnspiels erstreckt sich vom 28.01.2018 bis zum 29.01.2018 um 09:00 Uhr MEZ. Innerhalb dieses Zeitraums besteht die Möglichkeit, am Gewinnspiel teilzunehmen.
Jeder Teilnehmer nimmt nur einmal an dem Gewinnspiel teil. Es ist strengstens untersagt, mehrere Facebook- Profile zur Erhöhung der Gewinnchancen zu verwenden.
Die Teilnahme am Gewinnspiel ist kostenlos.
Gewinn, Ermittlung und Benachrichtigung über den Gewinn und Einlösung
Es ist folgender Preis zu vergeben:
Zwei mal je zwei Tickets zum Spiel des FC Bayern München gegen Schalke 04 in München am 10.02.2018 um 18:30 Uhr in der Allianz Arena. In jedem dieser zwei Gewinne enthalten ist folgende Leistung: Je Gewinner 1 x 2 Tickets zum Spiel des FC Bayern München gegen Schalke 04 am 10.02.2018 um 18:30 Uhr in der Allianz Arena.
Ermittlung des Gewinns:
Die Ermittlung des Gewinners erfolgt nach Teilnahmeschluss am 29.01.2018 im Rahmen einer auf dem Zufallsprinzip beruhenden Verlosung unter allen Teilnehmern.
Benachrichtigung über den Gewinn:
Die Gewinner werden mittels Kommentar unter dem Posting über den Gewinn benachrichtigt.
Mit dieser Form der Veröffentlichung erklärt sich der Gewinner ausdrücklich einverstanden.
Über eine private Nachricht erfolgt die Aufforderung, die Kontaktdaten (Name, Adresse) an Paulaner zu schicken. Die Gewinner haben ab diesem Zeitpunkt 24 Stunden Zeit, die Persönliche Nachricht zu beantworten und den Gewinn somit anzunehmen.
Einlösung des Gewinns:
Sollte sich ein Gewinner nicht innerhalb dieses Zeitraums melden, verfällt der Gewinn und es wird ein neuer Gewinner gezogen. Die Benachrichtigung erfolgt auf gleiche Weise.
Ein Anspruch auf Auszahlung des Barwertes des Gewinns ist ausgeschlossen.
Haftung
Schadenersatzansprüche des Teilnehmers sind ausgeschlossen.
Hiervon ausgenommen sind Schadensersatzansprüche des Teilnehmers aus der Verletzung des Lebens, des Körpers, der Gesundheit oder aus der Verletzung von Vertragspflichten, deren Erfüllung die ordnungsgemäße Durchführung des Vertrages überhaupt erst ermöglichen und auf deren Einhaltung der Teilnehmer regelmäßig vertrauen darf; sowie die Haftung für sonstige Schäden, die auf einer vorsätzlichen oder grob fahrlässigen Pflichtverletzung des Veranstalters, seiner gesetzlichen Vertreter oder Erfüllungsgehilfen beruhen.
Werden Vertragspflichten, deren Erfüllung die ordnungsgemäße Durchführung des Vertrages überhaupt erst ermöglichen und auf deren Einhaltung der Teilnehmer regelmäßig vertrauen darf, einfach fahrlässig verletzt, haftet der Anbieter für die verursachten Schäden nur auf den vertragstypischen, vorhersehbaren Schaden.
Die Einschränkungen der vorstehenden zwei Absätze gelten auch zugunsten der gesetzlichen Vertreter und Erfüllungsgehilfen des Veranstalters, wenn Ansprüche direkt gegen diese geltend gemacht werden.
Schadenersatz bei verspäteter oder nicht erfolgter Lieferung ist ausgeschlossen, soweit bei dem Veranstalter weder Vorsatz noch grobe Fahrlässigkeit vorliegen. Im Fall einer Haftung haftet der Veranstalter in diesem Fall nur auf den vertragstypischen, vorhersehbaren Schaden.
Die Vorschriften des Produkthaftungsgesetzes bleiben unberührt.
Einstellung des Gewinnspiels:
Paulaner behält sich das Recht vor, das Gewinnspiel abzubrechen, einzustellen oder auszusetzen, wenn es während der Durchführung des Gewinnspiels zu einer Änderung der Promotionsrichtlinien von Facebook kommt, so dass die Durchführung des Gewinnspiels den gültigen Bestimmungen von Facebook widersprechen würde oder der Wettbewerb von Facebook gestoppt werden würde.
Facebook Disclaimer
Diese Verlosung steht in keiner Verbindung zu Facebook und wird von Facebook weder gesponsert, unterstützt noch organisiert. Der Empfänger der vom Teilnehmer bereitgestellten Informationen ist nicht Facebook, sondern Paulaner. Paulaner stellt Facebook von jeglicher Haftung frei. Sämtliche Fragen, Kommentare oder Beschwerden zum Wettbewerb sind direkt an Paulaner und nicht an Facebook zu richten.
Schlussbestimmungen
Der Rechtsweg ist ausgeschlossen.
Die Durchführung des Gewinnspiels, das Rechtsverhältnis zwischen Veranstalter und Teilnehmer, sowie diese Teilnahmeregeln einschließlich ihrer Auslegung unterstehen ausschließlich dem deutschen Recht unter Ausschluss aller Rechtsnormen, die in eine andere Rechtsordnung verweisen.
Fragen oder Beanstandungen im Zusammenhang mit dem Gewinnspiel sind an den Veranstalter zu richten. Kontaktmöglichkeiten finden sich im Impressumsbereich der Facebook-Seite von Paulaner.
Viel Glück und Erfolg wünscht das Team von Paulaner.
Datenschutz
1. Die Teilnahme an dem Gewinnspiel ist freiwillig. Die für die Erhebung, Verarbeitung und Nutzung personenbezogener Daten im Rahmen des Gewinnspiels verantwortliche Stelle ist die Paulaner Brauerei Gruppe GmbH &amp; Co. KGaA.
2. Für die Teilnahme am Gewinnspiel ist die Angabe von persönlichen Daten notwendig. Die personenbezogenen Daten werden elektronisch gespeichert und zur Abwicklung des Gewinnspiels genutzt.
3. Der Veranstalter verarbeitet und nutzt diese personenbezogenen Daten ausschließlich zur Durchführung des Gewinnspiels.
Eine Weitergabe personenbezogenen Daten des Teilnehmers erfolgt nicht.
4. Im Falle eines Gewinns erklärt sich der Gewinner mit der Veröffentlichung seines Namens in einem Kommentar unter dem entsprechenden Post einverstanden.
5. Die Daten werden, soweit keine gesetzlichen Aufbewahrungspflichten entgegenstehen, 3 Monate nach Beendigung des Gewinnspiels gelöscht.
6. Bei Fragen zu der Erhebung und Verwendung der personenbezogenen Daten durch Paulaner steht Ihnen jederzeit unentgeltlich und unverzüglich das Recht zur Auskunft über die zu Ihrer Person gespeicherten Daten zu. Auch wenn Sie die Berichtigung, Sperrung oder Löschung Ihrer Daten wünschen oder im Falle von Beschwerden, Auskunftsersuchen oder allgemeinen Fragen zum Thema Datenschutz stehen wir Ihnen gerne zur Verfügung. Bitte schreiben Sie hierzu an die Paulaner Brauerei Gruppe GmbH &amp; Co. KGaA, Ohlmüllerstraße 42, 81541 München, Stichwort: Datenschutz oder senden Sie eine E-Mail an die folgende Adresse: datenschutz@paulaner.de.
7. Ergänzend gelten die allgemeinen Datenschutzbestimmungen unter:www.paulaner.de/datenschutz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3736202"/>
                  </a:ext>
                </a:extLst>
              </a:tr>
            </a:tbl>
          </a:graphicData>
        </a:graphic>
      </p:graphicFrame>
      <p:sp>
        <p:nvSpPr>
          <p:cNvPr id="4" name="Text Placeholder 3">
            <a:extLst>
              <a:ext uri="{FF2B5EF4-FFF2-40B4-BE49-F238E27FC236}">
                <a16:creationId xmlns:a16="http://schemas.microsoft.com/office/drawing/2014/main" id="{7D71A811-7157-4C97-94FE-1F0AFA8DD14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65651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5217-93A7-463A-B0F2-297C478D3B61}"/>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C3614E7F-E91D-4EF6-B7EC-A3F10BBAA3DD}"/>
              </a:ext>
            </a:extLst>
          </p:cNvPr>
          <p:cNvGraphicFramePr>
            <a:graphicFrameLocks noGrp="1"/>
          </p:cNvGraphicFramePr>
          <p:nvPr>
            <p:ph type="tbl" sz="quarter" idx="13"/>
            <p:extLst>
              <p:ext uri="{D42A27DB-BD31-4B8C-83A1-F6EECF244321}">
                <p14:modId xmlns:p14="http://schemas.microsoft.com/office/powerpoint/2010/main" val="224069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59053844"/>
                    </a:ext>
                  </a:extLst>
                </a:gridCol>
                <a:gridCol w="617220">
                  <a:extLst>
                    <a:ext uri="{9D8B030D-6E8A-4147-A177-3AD203B41FA5}">
                      <a16:colId xmlns:a16="http://schemas.microsoft.com/office/drawing/2014/main" val="1526367467"/>
                    </a:ext>
                  </a:extLst>
                </a:gridCol>
                <a:gridCol w="534924">
                  <a:extLst>
                    <a:ext uri="{9D8B030D-6E8A-4147-A177-3AD203B41FA5}">
                      <a16:colId xmlns:a16="http://schemas.microsoft.com/office/drawing/2014/main" val="4197662033"/>
                    </a:ext>
                  </a:extLst>
                </a:gridCol>
                <a:gridCol w="534924">
                  <a:extLst>
                    <a:ext uri="{9D8B030D-6E8A-4147-A177-3AD203B41FA5}">
                      <a16:colId xmlns:a16="http://schemas.microsoft.com/office/drawing/2014/main" val="2776033241"/>
                    </a:ext>
                  </a:extLst>
                </a:gridCol>
                <a:gridCol w="411480">
                  <a:extLst>
                    <a:ext uri="{9D8B030D-6E8A-4147-A177-3AD203B41FA5}">
                      <a16:colId xmlns:a16="http://schemas.microsoft.com/office/drawing/2014/main" val="80605493"/>
                    </a:ext>
                  </a:extLst>
                </a:gridCol>
                <a:gridCol w="534924">
                  <a:extLst>
                    <a:ext uri="{9D8B030D-6E8A-4147-A177-3AD203B41FA5}">
                      <a16:colId xmlns:a16="http://schemas.microsoft.com/office/drawing/2014/main" val="2744696252"/>
                    </a:ext>
                  </a:extLst>
                </a:gridCol>
                <a:gridCol w="534924">
                  <a:extLst>
                    <a:ext uri="{9D8B030D-6E8A-4147-A177-3AD203B41FA5}">
                      <a16:colId xmlns:a16="http://schemas.microsoft.com/office/drawing/2014/main" val="3816635715"/>
                    </a:ext>
                  </a:extLst>
                </a:gridCol>
                <a:gridCol w="534924">
                  <a:extLst>
                    <a:ext uri="{9D8B030D-6E8A-4147-A177-3AD203B41FA5}">
                      <a16:colId xmlns:a16="http://schemas.microsoft.com/office/drawing/2014/main" val="862275255"/>
                    </a:ext>
                  </a:extLst>
                </a:gridCol>
                <a:gridCol w="534924">
                  <a:extLst>
                    <a:ext uri="{9D8B030D-6E8A-4147-A177-3AD203B41FA5}">
                      <a16:colId xmlns:a16="http://schemas.microsoft.com/office/drawing/2014/main" val="118693981"/>
                    </a:ext>
                  </a:extLst>
                </a:gridCol>
                <a:gridCol w="534924">
                  <a:extLst>
                    <a:ext uri="{9D8B030D-6E8A-4147-A177-3AD203B41FA5}">
                      <a16:colId xmlns:a16="http://schemas.microsoft.com/office/drawing/2014/main" val="3837141670"/>
                    </a:ext>
                  </a:extLst>
                </a:gridCol>
                <a:gridCol w="617220">
                  <a:extLst>
                    <a:ext uri="{9D8B030D-6E8A-4147-A177-3AD203B41FA5}">
                      <a16:colId xmlns:a16="http://schemas.microsoft.com/office/drawing/2014/main" val="161011133"/>
                    </a:ext>
                  </a:extLst>
                </a:gridCol>
                <a:gridCol w="370332">
                  <a:extLst>
                    <a:ext uri="{9D8B030D-6E8A-4147-A177-3AD203B41FA5}">
                      <a16:colId xmlns:a16="http://schemas.microsoft.com/office/drawing/2014/main" val="1463593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898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- 2018-01-26 16:00:00</a:t>
                      </a:r>
                      <a:r>
                        <a:rPr kumimoji="0" lang="it-IT" sz="1000" b="0" i="0" u="none" strike="noStrike" kern="1200" cap="none" spc="0" normalizeH="0" baseline="0" noProof="0">
                          <a:ln>
                            <a:noFill/>
                          </a:ln>
                          <a:solidFill>
                            <a:prstClr val="black"/>
                          </a:solidFill>
                          <a:effectLst/>
                          <a:uLnTx/>
                          <a:uFillTx/>
                          <a:latin typeface="+mn-lt"/>
                          <a:ea typeface="+mn-ea"/>
                          <a:cs typeface="+mn-cs"/>
                        </a:rPr>
                        <a:t>
Qual è la vostra pizza preferita accompagnata ad una Paulaner Hefe-Weißbier Naturtrüb?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669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Paulaner - 2018-01-26 14:00:00</a:t>
                      </a:r>
                      <a:r>
                        <a:rPr kumimoji="0" lang="es-ES" sz="1000" b="0" i="0" u="none" strike="noStrike" kern="1200" cap="none" spc="0" normalizeH="0" baseline="0" noProof="0">
                          <a:ln>
                            <a:noFill/>
                          </a:ln>
                          <a:solidFill>
                            <a:prstClr val="black"/>
                          </a:solidFill>
                          <a:effectLst/>
                          <a:uLnTx/>
                          <a:uFillTx/>
                          <a:latin typeface="+mn-lt"/>
                          <a:ea typeface="+mn-ea"/>
                          <a:cs typeface="+mn-cs"/>
                        </a:rPr>
                        <a:t>
La mejor familia después de la tuya.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769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- 2018-01-24 10:00:00</a:t>
                      </a:r>
                      <a:r>
                        <a:rPr kumimoji="0" lang="de-DE" sz="1000" b="0" i="0" u="none" strike="noStrike" kern="1200" cap="none" spc="0" normalizeH="0" baseline="0" noProof="0">
                          <a:ln>
                            <a:noFill/>
                          </a:ln>
                          <a:solidFill>
                            <a:prstClr val="black"/>
                          </a:solidFill>
                          <a:effectLst/>
                          <a:uLnTx/>
                          <a:uFillTx/>
                          <a:latin typeface="+mn-lt"/>
                          <a:ea typeface="+mn-ea"/>
                          <a:cs typeface="+mn-cs"/>
                        </a:rPr>
                        <a:t>
Es kann so einfach sein: Ehrentag der Bierdose + Tag der Komplimente = perfect match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Austria, Switzerland,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0757567"/>
                  </a:ext>
                </a:extLst>
              </a:tr>
            </a:tbl>
          </a:graphicData>
        </a:graphic>
      </p:graphicFrame>
      <p:sp>
        <p:nvSpPr>
          <p:cNvPr id="4" name="Text Placeholder 3">
            <a:extLst>
              <a:ext uri="{FF2B5EF4-FFF2-40B4-BE49-F238E27FC236}">
                <a16:creationId xmlns:a16="http://schemas.microsoft.com/office/drawing/2014/main" id="{8BB2EE8A-C31E-4781-A606-A50AD78FF6F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60983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AB88C-1F9F-4706-9CFC-5324DBC2310A}"/>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F3096D46-9775-40DC-980F-C49DC3BC08A5}"/>
              </a:ext>
            </a:extLst>
          </p:cNvPr>
          <p:cNvGraphicFramePr>
            <a:graphicFrameLocks noGrp="1"/>
          </p:cNvGraphicFramePr>
          <p:nvPr>
            <p:ph type="tbl" sz="quarter" idx="13"/>
            <p:extLst>
              <p:ext uri="{D42A27DB-BD31-4B8C-83A1-F6EECF244321}">
                <p14:modId xmlns:p14="http://schemas.microsoft.com/office/powerpoint/2010/main" val="132609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6751983"/>
                    </a:ext>
                  </a:extLst>
                </a:gridCol>
                <a:gridCol w="617220">
                  <a:extLst>
                    <a:ext uri="{9D8B030D-6E8A-4147-A177-3AD203B41FA5}">
                      <a16:colId xmlns:a16="http://schemas.microsoft.com/office/drawing/2014/main" val="2119029784"/>
                    </a:ext>
                  </a:extLst>
                </a:gridCol>
                <a:gridCol w="534924">
                  <a:extLst>
                    <a:ext uri="{9D8B030D-6E8A-4147-A177-3AD203B41FA5}">
                      <a16:colId xmlns:a16="http://schemas.microsoft.com/office/drawing/2014/main" val="170101834"/>
                    </a:ext>
                  </a:extLst>
                </a:gridCol>
                <a:gridCol w="534924">
                  <a:extLst>
                    <a:ext uri="{9D8B030D-6E8A-4147-A177-3AD203B41FA5}">
                      <a16:colId xmlns:a16="http://schemas.microsoft.com/office/drawing/2014/main" val="2575454298"/>
                    </a:ext>
                  </a:extLst>
                </a:gridCol>
                <a:gridCol w="411480">
                  <a:extLst>
                    <a:ext uri="{9D8B030D-6E8A-4147-A177-3AD203B41FA5}">
                      <a16:colId xmlns:a16="http://schemas.microsoft.com/office/drawing/2014/main" val="445643680"/>
                    </a:ext>
                  </a:extLst>
                </a:gridCol>
                <a:gridCol w="534924">
                  <a:extLst>
                    <a:ext uri="{9D8B030D-6E8A-4147-A177-3AD203B41FA5}">
                      <a16:colId xmlns:a16="http://schemas.microsoft.com/office/drawing/2014/main" val="10675667"/>
                    </a:ext>
                  </a:extLst>
                </a:gridCol>
                <a:gridCol w="534924">
                  <a:extLst>
                    <a:ext uri="{9D8B030D-6E8A-4147-A177-3AD203B41FA5}">
                      <a16:colId xmlns:a16="http://schemas.microsoft.com/office/drawing/2014/main" val="3359221643"/>
                    </a:ext>
                  </a:extLst>
                </a:gridCol>
                <a:gridCol w="534924">
                  <a:extLst>
                    <a:ext uri="{9D8B030D-6E8A-4147-A177-3AD203B41FA5}">
                      <a16:colId xmlns:a16="http://schemas.microsoft.com/office/drawing/2014/main" val="1748694865"/>
                    </a:ext>
                  </a:extLst>
                </a:gridCol>
                <a:gridCol w="534924">
                  <a:extLst>
                    <a:ext uri="{9D8B030D-6E8A-4147-A177-3AD203B41FA5}">
                      <a16:colId xmlns:a16="http://schemas.microsoft.com/office/drawing/2014/main" val="778212195"/>
                    </a:ext>
                  </a:extLst>
                </a:gridCol>
                <a:gridCol w="534924">
                  <a:extLst>
                    <a:ext uri="{9D8B030D-6E8A-4147-A177-3AD203B41FA5}">
                      <a16:colId xmlns:a16="http://schemas.microsoft.com/office/drawing/2014/main" val="2260215421"/>
                    </a:ext>
                  </a:extLst>
                </a:gridCol>
                <a:gridCol w="617220">
                  <a:extLst>
                    <a:ext uri="{9D8B030D-6E8A-4147-A177-3AD203B41FA5}">
                      <a16:colId xmlns:a16="http://schemas.microsoft.com/office/drawing/2014/main" val="3894344156"/>
                    </a:ext>
                  </a:extLst>
                </a:gridCol>
                <a:gridCol w="370332">
                  <a:extLst>
                    <a:ext uri="{9D8B030D-6E8A-4147-A177-3AD203B41FA5}">
                      <a16:colId xmlns:a16="http://schemas.microsoft.com/office/drawing/2014/main" val="1934849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571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- 2018-01-22 10:00:00</a:t>
                      </a:r>
                      <a:r>
                        <a:rPr kumimoji="0" lang="it-IT" sz="1000" b="0" i="0" u="none" strike="noStrike" kern="1200" cap="none" spc="0" normalizeH="0" baseline="0" noProof="0">
                          <a:ln>
                            <a:noFill/>
                          </a:ln>
                          <a:solidFill>
                            <a:prstClr val="black"/>
                          </a:solidFill>
                          <a:effectLst/>
                          <a:uLnTx/>
                          <a:uFillTx/>
                          <a:latin typeface="+mn-lt"/>
                          <a:ea typeface="+mn-ea"/>
                          <a:cs typeface="+mn-cs"/>
                        </a:rPr>
                        <a:t>
Usiamo gli ingredienti migliori per le nostre birre. 
Troverai ulteriori informazioni sul luppolo, il malto, il lievito e l’acqua della Paulaner sul sito: paulaner.it/arte-birraia-di-monaco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318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- 2018-01-21 10:00:00</a:t>
                      </a:r>
                      <a:r>
                        <a:rPr kumimoji="0" lang="de-DE" sz="1000" b="0" i="0" u="none" strike="noStrike" kern="1200" cap="none" spc="0" normalizeH="0" baseline="0" noProof="0">
                          <a:ln>
                            <a:noFill/>
                          </a:ln>
                          <a:solidFill>
                            <a:prstClr val="black"/>
                          </a:solidFill>
                          <a:effectLst/>
                          <a:uLnTx/>
                          <a:uFillTx/>
                          <a:latin typeface="+mn-lt"/>
                          <a:ea typeface="+mn-ea"/>
                          <a:cs typeface="+mn-cs"/>
                        </a:rPr>
                        <a:t>
Und, wie viele Paulaner passen in euer Gemüsefach?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744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- 2018-01-20 18:00:00</a:t>
                      </a:r>
                      <a:r>
                        <a:rPr kumimoji="0" lang="de-DE" sz="1000" b="0" i="0" u="none" strike="noStrike" kern="1200" cap="none" spc="0" normalizeH="0" baseline="0" noProof="0">
                          <a:ln>
                            <a:noFill/>
                          </a:ln>
                          <a:solidFill>
                            <a:prstClr val="black"/>
                          </a:solidFill>
                          <a:effectLst/>
                          <a:uLnTx/>
                          <a:uFillTx/>
                          <a:latin typeface="+mn-lt"/>
                          <a:ea typeface="+mn-ea"/>
                          <a:cs typeface="+mn-cs"/>
                        </a:rPr>
                        <a:t>
Unser Paulaner Zwickl, ein natur­trübes Keller­bier, brauen wir für euch mit feinstem Hers­brucker Hop­fen. So erhält es sein herrlich süffiges Aroma und kann sich nicht nur sehen, sondern auch „schmecken lassen“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7662458"/>
                  </a:ext>
                </a:extLst>
              </a:tr>
            </a:tbl>
          </a:graphicData>
        </a:graphic>
      </p:graphicFrame>
      <p:sp>
        <p:nvSpPr>
          <p:cNvPr id="4" name="Text Placeholder 3">
            <a:extLst>
              <a:ext uri="{FF2B5EF4-FFF2-40B4-BE49-F238E27FC236}">
                <a16:creationId xmlns:a16="http://schemas.microsoft.com/office/drawing/2014/main" id="{E90B4F82-B3F4-4D50-9E1B-B029DECAAEE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55336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BB5A-C1A0-4961-9C0E-32D5C947F0FF}"/>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0B860813-5070-4BFC-9B97-9D1299965879}"/>
              </a:ext>
            </a:extLst>
          </p:cNvPr>
          <p:cNvGraphicFramePr>
            <a:graphicFrameLocks noGrp="1"/>
          </p:cNvGraphicFramePr>
          <p:nvPr>
            <p:ph type="tbl" sz="quarter" idx="13"/>
            <p:extLst>
              <p:ext uri="{D42A27DB-BD31-4B8C-83A1-F6EECF244321}">
                <p14:modId xmlns:p14="http://schemas.microsoft.com/office/powerpoint/2010/main" val="970725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1681301"/>
                    </a:ext>
                  </a:extLst>
                </a:gridCol>
                <a:gridCol w="617220">
                  <a:extLst>
                    <a:ext uri="{9D8B030D-6E8A-4147-A177-3AD203B41FA5}">
                      <a16:colId xmlns:a16="http://schemas.microsoft.com/office/drawing/2014/main" val="3659175799"/>
                    </a:ext>
                  </a:extLst>
                </a:gridCol>
                <a:gridCol w="534924">
                  <a:extLst>
                    <a:ext uri="{9D8B030D-6E8A-4147-A177-3AD203B41FA5}">
                      <a16:colId xmlns:a16="http://schemas.microsoft.com/office/drawing/2014/main" val="1389453547"/>
                    </a:ext>
                  </a:extLst>
                </a:gridCol>
                <a:gridCol w="534924">
                  <a:extLst>
                    <a:ext uri="{9D8B030D-6E8A-4147-A177-3AD203B41FA5}">
                      <a16:colId xmlns:a16="http://schemas.microsoft.com/office/drawing/2014/main" val="313063968"/>
                    </a:ext>
                  </a:extLst>
                </a:gridCol>
                <a:gridCol w="411480">
                  <a:extLst>
                    <a:ext uri="{9D8B030D-6E8A-4147-A177-3AD203B41FA5}">
                      <a16:colId xmlns:a16="http://schemas.microsoft.com/office/drawing/2014/main" val="2796711664"/>
                    </a:ext>
                  </a:extLst>
                </a:gridCol>
                <a:gridCol w="534924">
                  <a:extLst>
                    <a:ext uri="{9D8B030D-6E8A-4147-A177-3AD203B41FA5}">
                      <a16:colId xmlns:a16="http://schemas.microsoft.com/office/drawing/2014/main" val="2744961871"/>
                    </a:ext>
                  </a:extLst>
                </a:gridCol>
                <a:gridCol w="534924">
                  <a:extLst>
                    <a:ext uri="{9D8B030D-6E8A-4147-A177-3AD203B41FA5}">
                      <a16:colId xmlns:a16="http://schemas.microsoft.com/office/drawing/2014/main" val="2190569019"/>
                    </a:ext>
                  </a:extLst>
                </a:gridCol>
                <a:gridCol w="534924">
                  <a:extLst>
                    <a:ext uri="{9D8B030D-6E8A-4147-A177-3AD203B41FA5}">
                      <a16:colId xmlns:a16="http://schemas.microsoft.com/office/drawing/2014/main" val="1240243965"/>
                    </a:ext>
                  </a:extLst>
                </a:gridCol>
                <a:gridCol w="534924">
                  <a:extLst>
                    <a:ext uri="{9D8B030D-6E8A-4147-A177-3AD203B41FA5}">
                      <a16:colId xmlns:a16="http://schemas.microsoft.com/office/drawing/2014/main" val="3009072875"/>
                    </a:ext>
                  </a:extLst>
                </a:gridCol>
                <a:gridCol w="534924">
                  <a:extLst>
                    <a:ext uri="{9D8B030D-6E8A-4147-A177-3AD203B41FA5}">
                      <a16:colId xmlns:a16="http://schemas.microsoft.com/office/drawing/2014/main" val="1897408247"/>
                    </a:ext>
                  </a:extLst>
                </a:gridCol>
                <a:gridCol w="617220">
                  <a:extLst>
                    <a:ext uri="{9D8B030D-6E8A-4147-A177-3AD203B41FA5}">
                      <a16:colId xmlns:a16="http://schemas.microsoft.com/office/drawing/2014/main" val="3889501163"/>
                    </a:ext>
                  </a:extLst>
                </a:gridCol>
                <a:gridCol w="370332">
                  <a:extLst>
                    <a:ext uri="{9D8B030D-6E8A-4147-A177-3AD203B41FA5}">
                      <a16:colId xmlns:a16="http://schemas.microsoft.com/office/drawing/2014/main" val="2195497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35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- 2018-01-20 10:00:00</a:t>
                      </a:r>
                      <a:r>
                        <a:rPr kumimoji="0" lang="fr-FR" sz="1000" b="0" i="0" u="none" strike="noStrike" kern="1200" cap="none" spc="0" normalizeH="0" baseline="0" noProof="0">
                          <a:ln>
                            <a:noFill/>
                          </a:ln>
                          <a:solidFill>
                            <a:prstClr val="black"/>
                          </a:solidFill>
                          <a:effectLst/>
                          <a:uLnTx/>
                          <a:uFillTx/>
                          <a:latin typeface="+mn-lt"/>
                          <a:ea typeface="+mn-ea"/>
                          <a:cs typeface="+mn-cs"/>
                        </a:rPr>
                        <a:t>
C’est vrai, non …. ? 😉
Tu trouveras plus d’informations sur notre Paulaner Münchner Hell ici: www.paulaner.fr/muenchner-hell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470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- 2018-01-18 11:00:59</a:t>
                      </a:r>
                      <a:r>
                        <a:rPr kumimoji="0" lang="en-US" sz="1000" b="0" i="0" u="none" strike="noStrike" kern="1200" cap="none" spc="0" normalizeH="0" baseline="0" noProof="0">
                          <a:ln>
                            <a:noFill/>
                          </a:ln>
                          <a:solidFill>
                            <a:prstClr val="black"/>
                          </a:solidFill>
                          <a:effectLst/>
                          <a:uLnTx/>
                          <a:uFillTx/>
                          <a:latin typeface="+mn-lt"/>
                          <a:ea typeface="+mn-ea"/>
                          <a:cs typeface="+mn-cs"/>
                        </a:rPr>
                        <a:t>
Unser Schneemann weiß, wie man richtig genießt 😉 🍺
Our snowman knows how to enjoy properly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735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Paulaner - 2018-01-17 16:00:00</a:t>
                      </a:r>
                      <a:r>
                        <a:rPr kumimoji="0" lang="es-ES" sz="1000" b="0" i="0" u="none" strike="noStrike" kern="1200" cap="none" spc="0" normalizeH="0" baseline="0" noProof="0">
                          <a:ln>
                            <a:noFill/>
                          </a:ln>
                          <a:solidFill>
                            <a:prstClr val="black"/>
                          </a:solidFill>
                          <a:effectLst/>
                          <a:uLnTx/>
                          <a:uFillTx/>
                          <a:latin typeface="+mn-lt"/>
                          <a:ea typeface="+mn-ea"/>
                          <a:cs typeface="+mn-cs"/>
                        </a:rPr>
                        <a:t>
Utilizamos los mejores ingredientes para nuestras cervezas. Obtén más información sobre el lúpulo, la levadura, la malta y nuestras aguas más profundas en: www.paulaner.es/el-arte-cervecero-muniques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3456842"/>
                  </a:ext>
                </a:extLst>
              </a:tr>
            </a:tbl>
          </a:graphicData>
        </a:graphic>
      </p:graphicFrame>
      <p:sp>
        <p:nvSpPr>
          <p:cNvPr id="4" name="Text Placeholder 3">
            <a:extLst>
              <a:ext uri="{FF2B5EF4-FFF2-40B4-BE49-F238E27FC236}">
                <a16:creationId xmlns:a16="http://schemas.microsoft.com/office/drawing/2014/main" id="{0917ED7A-B2DC-4A43-9179-AB94A970C7E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97911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1B57-5524-4C33-A626-6B9646D16D5C}"/>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DC5C0B0F-CD0D-433A-864D-37C03E394FD1}"/>
              </a:ext>
            </a:extLst>
          </p:cNvPr>
          <p:cNvGraphicFramePr>
            <a:graphicFrameLocks noGrp="1"/>
          </p:cNvGraphicFramePr>
          <p:nvPr>
            <p:ph type="tbl" sz="quarter" idx="13"/>
            <p:extLst>
              <p:ext uri="{D42A27DB-BD31-4B8C-83A1-F6EECF244321}">
                <p14:modId xmlns:p14="http://schemas.microsoft.com/office/powerpoint/2010/main" val="56746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7471941"/>
                    </a:ext>
                  </a:extLst>
                </a:gridCol>
                <a:gridCol w="617220">
                  <a:extLst>
                    <a:ext uri="{9D8B030D-6E8A-4147-A177-3AD203B41FA5}">
                      <a16:colId xmlns:a16="http://schemas.microsoft.com/office/drawing/2014/main" val="3178556456"/>
                    </a:ext>
                  </a:extLst>
                </a:gridCol>
                <a:gridCol w="534924">
                  <a:extLst>
                    <a:ext uri="{9D8B030D-6E8A-4147-A177-3AD203B41FA5}">
                      <a16:colId xmlns:a16="http://schemas.microsoft.com/office/drawing/2014/main" val="681173166"/>
                    </a:ext>
                  </a:extLst>
                </a:gridCol>
                <a:gridCol w="534924">
                  <a:extLst>
                    <a:ext uri="{9D8B030D-6E8A-4147-A177-3AD203B41FA5}">
                      <a16:colId xmlns:a16="http://schemas.microsoft.com/office/drawing/2014/main" val="1940149177"/>
                    </a:ext>
                  </a:extLst>
                </a:gridCol>
                <a:gridCol w="411480">
                  <a:extLst>
                    <a:ext uri="{9D8B030D-6E8A-4147-A177-3AD203B41FA5}">
                      <a16:colId xmlns:a16="http://schemas.microsoft.com/office/drawing/2014/main" val="1040002619"/>
                    </a:ext>
                  </a:extLst>
                </a:gridCol>
                <a:gridCol w="534924">
                  <a:extLst>
                    <a:ext uri="{9D8B030D-6E8A-4147-A177-3AD203B41FA5}">
                      <a16:colId xmlns:a16="http://schemas.microsoft.com/office/drawing/2014/main" val="3686429456"/>
                    </a:ext>
                  </a:extLst>
                </a:gridCol>
                <a:gridCol w="534924">
                  <a:extLst>
                    <a:ext uri="{9D8B030D-6E8A-4147-A177-3AD203B41FA5}">
                      <a16:colId xmlns:a16="http://schemas.microsoft.com/office/drawing/2014/main" val="2183426973"/>
                    </a:ext>
                  </a:extLst>
                </a:gridCol>
                <a:gridCol w="534924">
                  <a:extLst>
                    <a:ext uri="{9D8B030D-6E8A-4147-A177-3AD203B41FA5}">
                      <a16:colId xmlns:a16="http://schemas.microsoft.com/office/drawing/2014/main" val="2981254161"/>
                    </a:ext>
                  </a:extLst>
                </a:gridCol>
                <a:gridCol w="534924">
                  <a:extLst>
                    <a:ext uri="{9D8B030D-6E8A-4147-A177-3AD203B41FA5}">
                      <a16:colId xmlns:a16="http://schemas.microsoft.com/office/drawing/2014/main" val="2083646724"/>
                    </a:ext>
                  </a:extLst>
                </a:gridCol>
                <a:gridCol w="534924">
                  <a:extLst>
                    <a:ext uri="{9D8B030D-6E8A-4147-A177-3AD203B41FA5}">
                      <a16:colId xmlns:a16="http://schemas.microsoft.com/office/drawing/2014/main" val="40633701"/>
                    </a:ext>
                  </a:extLst>
                </a:gridCol>
                <a:gridCol w="617220">
                  <a:extLst>
                    <a:ext uri="{9D8B030D-6E8A-4147-A177-3AD203B41FA5}">
                      <a16:colId xmlns:a16="http://schemas.microsoft.com/office/drawing/2014/main" val="1479309678"/>
                    </a:ext>
                  </a:extLst>
                </a:gridCol>
                <a:gridCol w="370332">
                  <a:extLst>
                    <a:ext uri="{9D8B030D-6E8A-4147-A177-3AD203B41FA5}">
                      <a16:colId xmlns:a16="http://schemas.microsoft.com/office/drawing/2014/main" val="2652515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854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- 2018-01-16 10:00:00</a:t>
                      </a:r>
                      <a:r>
                        <a:rPr kumimoji="0" lang="it-IT" sz="1000" b="0" i="0" u="none" strike="noStrike" kern="1200" cap="none" spc="0" normalizeH="0" baseline="0" noProof="0">
                          <a:ln>
                            <a:noFill/>
                          </a:ln>
                          <a:solidFill>
                            <a:prstClr val="black"/>
                          </a:solidFill>
                          <a:effectLst/>
                          <a:uLnTx/>
                          <a:uFillTx/>
                          <a:latin typeface="+mn-lt"/>
                          <a:ea typeface="+mn-ea"/>
                          <a:cs typeface="+mn-cs"/>
                        </a:rPr>
                        <a:t>
I mastri birrai della Paulaner sono stati tra i primi a mescere la Münchner Hell in Bavaria Oggi é una delle birre piú conosciute al mondo. Delicata e piena di aromi!
Per ulteriori informazioni: www.paulaner.it/muenchner-hell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603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- 2018-01-15 14:00:00</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gefragt! Welchen Preis wünscht ihr euch für unser nächstes Gewinnspiel? 😍 Einen großen Kühlschrank, um euer Paulaner kalt zu stellen oder doch lieber ein schattiges Plätzchen unterm Paulaner 4x4m Sonnenschirm? 🤔 Wir sind gespannt, wofür ihr euch entscheidet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173301407"/>
                  </a:ext>
                </a:extLst>
              </a:tr>
            </a:tbl>
          </a:graphicData>
        </a:graphic>
      </p:graphicFrame>
      <p:sp>
        <p:nvSpPr>
          <p:cNvPr id="4" name="Text Placeholder 3">
            <a:extLst>
              <a:ext uri="{FF2B5EF4-FFF2-40B4-BE49-F238E27FC236}">
                <a16:creationId xmlns:a16="http://schemas.microsoft.com/office/drawing/2014/main" id="{9E034AC4-8D7B-46B1-A658-AB866E96D28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70854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B6AE-756E-44B4-AFF0-E76162506389}"/>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0417DD1F-D0FA-4124-9420-979677FEE17C}"/>
              </a:ext>
            </a:extLst>
          </p:cNvPr>
          <p:cNvGraphicFramePr>
            <a:graphicFrameLocks noGrp="1"/>
          </p:cNvGraphicFramePr>
          <p:nvPr>
            <p:ph type="tbl" sz="quarter" idx="13"/>
            <p:extLst>
              <p:ext uri="{D42A27DB-BD31-4B8C-83A1-F6EECF244321}">
                <p14:modId xmlns:p14="http://schemas.microsoft.com/office/powerpoint/2010/main" val="331609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2420118"/>
                    </a:ext>
                  </a:extLst>
                </a:gridCol>
                <a:gridCol w="617220">
                  <a:extLst>
                    <a:ext uri="{9D8B030D-6E8A-4147-A177-3AD203B41FA5}">
                      <a16:colId xmlns:a16="http://schemas.microsoft.com/office/drawing/2014/main" val="2414511182"/>
                    </a:ext>
                  </a:extLst>
                </a:gridCol>
                <a:gridCol w="534924">
                  <a:extLst>
                    <a:ext uri="{9D8B030D-6E8A-4147-A177-3AD203B41FA5}">
                      <a16:colId xmlns:a16="http://schemas.microsoft.com/office/drawing/2014/main" val="1656711867"/>
                    </a:ext>
                  </a:extLst>
                </a:gridCol>
                <a:gridCol w="534924">
                  <a:extLst>
                    <a:ext uri="{9D8B030D-6E8A-4147-A177-3AD203B41FA5}">
                      <a16:colId xmlns:a16="http://schemas.microsoft.com/office/drawing/2014/main" val="2207130351"/>
                    </a:ext>
                  </a:extLst>
                </a:gridCol>
                <a:gridCol w="411480">
                  <a:extLst>
                    <a:ext uri="{9D8B030D-6E8A-4147-A177-3AD203B41FA5}">
                      <a16:colId xmlns:a16="http://schemas.microsoft.com/office/drawing/2014/main" val="4241860167"/>
                    </a:ext>
                  </a:extLst>
                </a:gridCol>
                <a:gridCol w="534924">
                  <a:extLst>
                    <a:ext uri="{9D8B030D-6E8A-4147-A177-3AD203B41FA5}">
                      <a16:colId xmlns:a16="http://schemas.microsoft.com/office/drawing/2014/main" val="1149794972"/>
                    </a:ext>
                  </a:extLst>
                </a:gridCol>
                <a:gridCol w="534924">
                  <a:extLst>
                    <a:ext uri="{9D8B030D-6E8A-4147-A177-3AD203B41FA5}">
                      <a16:colId xmlns:a16="http://schemas.microsoft.com/office/drawing/2014/main" val="2579003616"/>
                    </a:ext>
                  </a:extLst>
                </a:gridCol>
                <a:gridCol w="534924">
                  <a:extLst>
                    <a:ext uri="{9D8B030D-6E8A-4147-A177-3AD203B41FA5}">
                      <a16:colId xmlns:a16="http://schemas.microsoft.com/office/drawing/2014/main" val="4244185264"/>
                    </a:ext>
                  </a:extLst>
                </a:gridCol>
                <a:gridCol w="534924">
                  <a:extLst>
                    <a:ext uri="{9D8B030D-6E8A-4147-A177-3AD203B41FA5}">
                      <a16:colId xmlns:a16="http://schemas.microsoft.com/office/drawing/2014/main" val="3961915533"/>
                    </a:ext>
                  </a:extLst>
                </a:gridCol>
                <a:gridCol w="534924">
                  <a:extLst>
                    <a:ext uri="{9D8B030D-6E8A-4147-A177-3AD203B41FA5}">
                      <a16:colId xmlns:a16="http://schemas.microsoft.com/office/drawing/2014/main" val="3823436685"/>
                    </a:ext>
                  </a:extLst>
                </a:gridCol>
                <a:gridCol w="617220">
                  <a:extLst>
                    <a:ext uri="{9D8B030D-6E8A-4147-A177-3AD203B41FA5}">
                      <a16:colId xmlns:a16="http://schemas.microsoft.com/office/drawing/2014/main" val="3440449719"/>
                    </a:ext>
                  </a:extLst>
                </a:gridCol>
                <a:gridCol w="370332">
                  <a:extLst>
                    <a:ext uri="{9D8B030D-6E8A-4147-A177-3AD203B41FA5}">
                      <a16:colId xmlns:a16="http://schemas.microsoft.com/office/drawing/2014/main" val="131010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989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- 2018-01-14 08:00:00</a:t>
                      </a:r>
                      <a:r>
                        <a:rPr kumimoji="0" lang="de-DE" sz="1000" b="0" i="0" u="none" strike="noStrike" kern="1200" cap="none" spc="0" normalizeH="0" baseline="0" noProof="0">
                          <a:ln>
                            <a:noFill/>
                          </a:ln>
                          <a:solidFill>
                            <a:prstClr val="black"/>
                          </a:solidFill>
                          <a:effectLst/>
                          <a:uLnTx/>
                          <a:uFillTx/>
                          <a:latin typeface="+mn-lt"/>
                          <a:ea typeface="+mn-ea"/>
                          <a:cs typeface="+mn-cs"/>
                        </a:rPr>
                        <a:t>
Jetzt Tickets gewinnen und am 27.01.2018 dem FC Bayern München gegen 1899 Hoffenheim live in der Allianz Arena die Daumen drücken! 
Paulaner verlost 1 x 2 Tickets für das Spiel am Samstag, 27.01.2018, um 15:30 Uhr.
Mit wem würdest du das Spiel gerne sehen?
Kommentiert einfach diesen Post, um am Gewinnspiel teilzunehmen. Wir wünschen viel Glück! 🍀 ⚽ #fcbtsg
__________
Teilnahmebedingungen:
Die Teilnahme am Gewinnspiel der Paulaner Brauerei Gruppe GmbH &amp; Co. KGaA („Paulaner“), richtet sich ausschließlich nach diesen Teilnahmebedingungen.
Veranstalter
Veranstalter ist die Paulaner Brauerei Gruppe GmbH &amp; Co. KGaA.
Teilnahmeberechtigte
Teilnahmeberechtigt ist jede natürliche Person ab 18 Jahren mit Wohnsitz in Deutschland. Ausgenommen sind Mitarbeiter von beteiligten Unternehmen, Gastronomiepartner von Paulaner und Wiederverkäufer sowie jeweils deren Angehörige und Personal.
Paulaner behält sich das Recht vor, Teilnehmer, die falsche Angaben gemacht haben, gegen die Teilnahmebedingungen verstoßen haben, Manipulationen vornehmen oder vornehmen lassen, vom Gewinnspiel auszuschließen.
Teilnahme
Um am Gewinnspiel teilzunehmen, ist das auf der Facebook-Seite von Paulaner (https://www.facebook.com/paulaner) am 14.01.2018 veröffentlichte Gewinnspiel-Posting zu kommentieren. Die Teilnahme ist nur innerhalb des Teilnahmezeitraums möglich. Nach Teilnahmeschluss eingehende Kommentare werden bei der Auslosung nicht berücksichtigt.
Dauer des Gewinnspiels
Die Dauer des Gewinnspiels erstreckt sich vom 14.01.2018 bis zum 15.01.2018 um 09:00 Uhr MEZ. Innerhalb dieses Zeitraums besteht die Möglichkeit, am Gewinnspiel teilzunehmen.
Jeder Teilnehmer nimmt nur einmal an dem Gewinnspiel teil. Es ist strengstens untersagt, mehrere Facebook- Profile zur Erhöhung der Gewinnchancen zu verwenden.
Die Teilnahme am Gewinnspiel ist kostenlos.
Gewinn, Ermittlung und Benachrichtigung über den Gewinn und Einlösung
Es ist folgender Preis zu vergeben:
Einmal zwei Tickets zum Spiel des FC Bayern München gegen 1899 Hoffenheim in München am 27.01.2018 um 15:30 Uhr in der Allianz Arena. In diesem Gewinn enthalten ist folgende Leistung: 1 x 2 Tickets zum Spiel des FC Bayern München gegen 1899 Hoffenheim am 27.01.2018 um 15:30 Uhr in der Allianz Arena.
Ermittlung des Gewinns:
Die Ermittlung des Gewinners erfolgt nach Teilnahmeschluss am 15.01.2018 im Rahmen einer auf dem Zufallsprinzip beruhenden Verlosung unter allen Teilnehmern.
Benachrichtigung über den Gewinn:
Der Gewinner werden mittels Kommentar unter dem Posting über den Gewinn benachrichtigt.
Mit dieser Form der Veröffentlichung erklärt sich der Gewinner ausdrücklich einverstanden.
Über eine private Nachricht erfolgt die Aufforderung, die Kontaktdaten (Name, Adresse) an Paulaner zu schicken. Der Gewinner hat ab diesem Zeitpunkt 24 Stunden Zeit, die Persönliche Nachricht zu beantworten und den Gewinn somit anzunehmen.
Einlösung des Gewinns:
Sollte sich ein Gewinner nicht innerhalb dieses Zeitraums melden, verfällt der Gewinn und es wird ein neuer Gewinner gezogen. Die Benachrichtigung erfolgt auf gleiche Weise.
Ein Anspruch auf Auszahlung des Barwertes des Gewinns ist ausgeschlossen.
Haftung
Schadenersatzansprüche des Teilnehmers sind ausgeschlossen.
Hiervon ausgenommen sind Schadensersatzansprüche des Teilnehmers aus der Verletzung des Lebens, des Körpers, der Gesundheit oder aus der Verletzung von Vertragspflichten, deren Erfüllung die ordnungsgemäße Durchführung des Vertrages überhaupt erst ermöglichen und auf deren Einhaltung der Teilnehmer regelmäßig vertrauen darf; sowie die Haftung für sonstige Schäden, die auf einer vorsätzlichen oder grob fahrlässigen Pflichtverletzung des Veranstalters, seiner gesetzlichen Vertreter oder Erfüllungsgehilfen beruhen.
Werden Vertragspflichten, deren Erfüllung die ordnungsgemäße Durchführung des Vertrages überhaupt erst ermöglichen und auf deren Einhaltung der Teilnehmer regelmäßig vertrauen darf, einfach fahrlässig verletzt, haftet der Anbieter für die verursachten Schäden nur auf den vertragstypischen, vorhersehbaren Schaden.
Die Einschränkungen der vorstehenden zwei Absätze gelten auch zugunsten der gesetzlichen Vertreter und Erfüllungsgehilfen des Veranstalters, wenn Ansprüche direkt gegen diese geltend gemacht werden.
Schadenersatz bei verspäteter oder nicht erfolgter Lieferung ist ausgeschlossen, soweit bei dem Veranstalter weder Vorsatz noch grobe Fahrlässigkeit vorliegen. Im Fall einer Haftung haftet der Veranstalter in diesem Fall nur auf den vertragstypischen, vorhersehbaren Schaden.
Die Vorschriften des Produkthaftungsgesetzes bleiben unberührt.
Einstellung des Gewinnspiels:
Paulaner behält sich das Recht vor, das Gewinnspiel abzubrechen, einzustellen oder auszusetzen, wenn es während der Durchführung des Gewinnspiels zu einer Änderung der Promotionsrichtlinien von Facebook kommt, so dass die Durchführung des Gewinnspiels den gültigen Bestimmungen von Facebook widersprechen würde oder der Wettbewerb von Facebook gestoppt werden würde.
Facebook Disclaimer
Diese Verlosung steht in keiner Verbindung zu Facebook und wird von Facebook weder gesponsert, unterstützt noch organisiert. Der Empfänger der vom Teilnehmer bereitgestellten Informationen ist nicht Facebook, sondern Paulaner. Paulaner stellt Facebook von jeglicher Haftung frei. Sämtliche Fragen, Kommentare oder Beschwerden zum Wettbewerb sind direkt an Paulaner und nicht an Facebook zu richten.
Schlussbestimmungen
Der Rechtsweg ist ausgeschlossen.
Die Durchführung des Gewinnspiels, das Rechtsverhältnis zwischen Veranstalter und Teilnehmer, sowie diese Teilnahmeregeln einschließlich ihrer Auslegung unterstehen ausschließlich dem deutschen Recht unter Ausschluss aller Rechtsnormen, die in eine andere Rechtsordnung verweisen.
Fragen oder Beanstandungen im Zusammenhang mit dem Gewinnspiel sind an den Veranstalter zu richten. Kontaktmöglichkeiten finden sich im Impressumsbereich der Facebook-Seite von Paulaner.
Viel Glück und Erfolg wünscht das Team von Paulaner.
Datenschutz
1. Die Teilnahme an dem Gewinnspiel ist freiwillig. Die für die Erhebung, Verarbeitung und Nutzung personenbezogener Daten im Rahmen des Gewinnspiels verantwortliche Stelle ist die Paulaner Brauerei Gruppe GmbH &amp; Co. KGaA.
2. Für die Teilnahme am Gewinnspiel ist die Angabe von persönlichen Daten notwendig. Die personenbezogenen Daten werden elektronisch gespeichert und zur Abwicklung des Gewinnspiels genutzt.
3. Der Veranstalter verarbeitet und nutzt diese personenbezogenen Daten ausschließlich zur Durchführung des Gewinnspiels.
Eine Weitergabe personenbezogenen Daten des Teilnehmers erfolgt nicht.
4. Im Falle eines Gewinns erklärt sich der Gewinner mit der Veröffentlichung seines Namens in einem Kommentar unter dem entsprechenden Post einverstanden.
5. Die Daten werden, soweit keine gesetzlichen Aufbewahrungspflichten entgegenstehen, 3 Monate nach Beendigung des Gewinnspiels gelöscht.
6. Bei Fragen zu der Erhebung und Verwendung der personenbezogenen Daten durch Paulaner steht Ihnen jederzeit unentgeltlich und unverzüglich das Recht zur Auskunft über die zu Ihrer Person gespeicherten Daten zu. Auch wenn Sie die Berichtigung, Sperrung oder Löschung Ihrer Daten wünschen oder im Falle von Beschwerden, Auskunftsersuchen oder allgemeinen Fragen zum Thema Datenschutz stehen wir Ihnen gerne zur Verfügung. Bitte schreiben Sie hierzu an die Paulaner Brauerei Gruppe GmbH &amp; Co. KGaA, Ohlmüllerstraße 42, 81541 München, Stichwort: Datenschutz oder senden Sie eine E-Mail an die folgende Adresse: datenschutz@paulaner.de.
7. Ergänzend gelten die allgemeinen Datenschutzbestimmungen unter:www.paulaner.de/datenschutz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5749901"/>
                  </a:ext>
                </a:extLst>
              </a:tr>
            </a:tbl>
          </a:graphicData>
        </a:graphic>
      </p:graphicFrame>
      <p:sp>
        <p:nvSpPr>
          <p:cNvPr id="4" name="Text Placeholder 3">
            <a:extLst>
              <a:ext uri="{FF2B5EF4-FFF2-40B4-BE49-F238E27FC236}">
                <a16:creationId xmlns:a16="http://schemas.microsoft.com/office/drawing/2014/main" id="{185C691B-5E90-46DF-ACC2-B5DC55C439B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8924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29F84-4FBE-4476-84B5-3810F9321EA9}"/>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6432BD46-E4D4-442F-9536-72B06C635933}"/>
              </a:ext>
            </a:extLst>
          </p:cNvPr>
          <p:cNvGraphicFramePr>
            <a:graphicFrameLocks noGrp="1"/>
          </p:cNvGraphicFramePr>
          <p:nvPr>
            <p:ph type="tbl" sz="quarter" idx="13"/>
            <p:extLst>
              <p:ext uri="{D42A27DB-BD31-4B8C-83A1-F6EECF244321}">
                <p14:modId xmlns:p14="http://schemas.microsoft.com/office/powerpoint/2010/main" val="112704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25219521"/>
                    </a:ext>
                  </a:extLst>
                </a:gridCol>
                <a:gridCol w="617220">
                  <a:extLst>
                    <a:ext uri="{9D8B030D-6E8A-4147-A177-3AD203B41FA5}">
                      <a16:colId xmlns:a16="http://schemas.microsoft.com/office/drawing/2014/main" val="43404767"/>
                    </a:ext>
                  </a:extLst>
                </a:gridCol>
                <a:gridCol w="534924">
                  <a:extLst>
                    <a:ext uri="{9D8B030D-6E8A-4147-A177-3AD203B41FA5}">
                      <a16:colId xmlns:a16="http://schemas.microsoft.com/office/drawing/2014/main" val="2095104154"/>
                    </a:ext>
                  </a:extLst>
                </a:gridCol>
                <a:gridCol w="534924">
                  <a:extLst>
                    <a:ext uri="{9D8B030D-6E8A-4147-A177-3AD203B41FA5}">
                      <a16:colId xmlns:a16="http://schemas.microsoft.com/office/drawing/2014/main" val="1987982938"/>
                    </a:ext>
                  </a:extLst>
                </a:gridCol>
                <a:gridCol w="411480">
                  <a:extLst>
                    <a:ext uri="{9D8B030D-6E8A-4147-A177-3AD203B41FA5}">
                      <a16:colId xmlns:a16="http://schemas.microsoft.com/office/drawing/2014/main" val="3162412791"/>
                    </a:ext>
                  </a:extLst>
                </a:gridCol>
                <a:gridCol w="534924">
                  <a:extLst>
                    <a:ext uri="{9D8B030D-6E8A-4147-A177-3AD203B41FA5}">
                      <a16:colId xmlns:a16="http://schemas.microsoft.com/office/drawing/2014/main" val="1339207702"/>
                    </a:ext>
                  </a:extLst>
                </a:gridCol>
                <a:gridCol w="534924">
                  <a:extLst>
                    <a:ext uri="{9D8B030D-6E8A-4147-A177-3AD203B41FA5}">
                      <a16:colId xmlns:a16="http://schemas.microsoft.com/office/drawing/2014/main" val="3596623665"/>
                    </a:ext>
                  </a:extLst>
                </a:gridCol>
                <a:gridCol w="534924">
                  <a:extLst>
                    <a:ext uri="{9D8B030D-6E8A-4147-A177-3AD203B41FA5}">
                      <a16:colId xmlns:a16="http://schemas.microsoft.com/office/drawing/2014/main" val="3728874672"/>
                    </a:ext>
                  </a:extLst>
                </a:gridCol>
                <a:gridCol w="534924">
                  <a:extLst>
                    <a:ext uri="{9D8B030D-6E8A-4147-A177-3AD203B41FA5}">
                      <a16:colId xmlns:a16="http://schemas.microsoft.com/office/drawing/2014/main" val="2271430649"/>
                    </a:ext>
                  </a:extLst>
                </a:gridCol>
                <a:gridCol w="534924">
                  <a:extLst>
                    <a:ext uri="{9D8B030D-6E8A-4147-A177-3AD203B41FA5}">
                      <a16:colId xmlns:a16="http://schemas.microsoft.com/office/drawing/2014/main" val="3435529569"/>
                    </a:ext>
                  </a:extLst>
                </a:gridCol>
                <a:gridCol w="617220">
                  <a:extLst>
                    <a:ext uri="{9D8B030D-6E8A-4147-A177-3AD203B41FA5}">
                      <a16:colId xmlns:a16="http://schemas.microsoft.com/office/drawing/2014/main" val="2567584734"/>
                    </a:ext>
                  </a:extLst>
                </a:gridCol>
                <a:gridCol w="370332">
                  <a:extLst>
                    <a:ext uri="{9D8B030D-6E8A-4147-A177-3AD203B41FA5}">
                      <a16:colId xmlns:a16="http://schemas.microsoft.com/office/drawing/2014/main" val="3346438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021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- 2018-01-12 16:00:00</a:t>
                      </a:r>
                      <a:r>
                        <a:rPr kumimoji="0" lang="de-DE" sz="1000" b="0" i="0" u="none" strike="noStrike" kern="1200" cap="none" spc="0" normalizeH="0" baseline="0" noProof="0">
                          <a:ln>
                            <a:noFill/>
                          </a:ln>
                          <a:solidFill>
                            <a:prstClr val="black"/>
                          </a:solidFill>
                          <a:effectLst/>
                          <a:uLnTx/>
                          <a:uFillTx/>
                          <a:latin typeface="+mn-lt"/>
                          <a:ea typeface="+mn-ea"/>
                          <a:cs typeface="+mn-cs"/>
                        </a:rPr>
                        <a:t>
Auf eine erfolgreiche Rückrunde. Pack ma's!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Austria, Switzerland,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255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- 2018-01-12 12:00:00</a:t>
                      </a:r>
                      <a:r>
                        <a:rPr kumimoji="0" lang="fr-FR" sz="1000" b="0" i="0" u="none" strike="noStrike" kern="1200" cap="none" spc="0" normalizeH="0" baseline="0" noProof="0">
                          <a:ln>
                            <a:noFill/>
                          </a:ln>
                          <a:solidFill>
                            <a:prstClr val="black"/>
                          </a:solidFill>
                          <a:effectLst/>
                          <a:uLnTx/>
                          <a:uFillTx/>
                          <a:latin typeface="+mn-lt"/>
                          <a:ea typeface="+mn-ea"/>
                          <a:cs typeface="+mn-cs"/>
                        </a:rPr>
                        <a:t>
Seulement quelques ingrédients, plaisir infini. 🍺 😉
Tu trouveras plus d’informations sur notre Paulaner Salvator ici : www.paulaner.fr/salvator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5938760"/>
                  </a:ext>
                </a:extLst>
              </a:tr>
            </a:tbl>
          </a:graphicData>
        </a:graphic>
      </p:graphicFrame>
      <p:sp>
        <p:nvSpPr>
          <p:cNvPr id="4" name="Text Placeholder 3">
            <a:extLst>
              <a:ext uri="{FF2B5EF4-FFF2-40B4-BE49-F238E27FC236}">
                <a16:creationId xmlns:a16="http://schemas.microsoft.com/office/drawing/2014/main" id="{133A720B-8895-4905-9D98-750E94C10F1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80404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47AB7-F36C-45E0-82F6-B63CC7FE701C}"/>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94488253-A186-4601-ADE9-C654D97A0FAA}"/>
              </a:ext>
            </a:extLst>
          </p:cNvPr>
          <p:cNvGraphicFramePr>
            <a:graphicFrameLocks noGrp="1"/>
          </p:cNvGraphicFramePr>
          <p:nvPr>
            <p:ph type="tbl" sz="quarter" idx="13"/>
            <p:extLst>
              <p:ext uri="{D42A27DB-BD31-4B8C-83A1-F6EECF244321}">
                <p14:modId xmlns:p14="http://schemas.microsoft.com/office/powerpoint/2010/main" val="207470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23443685"/>
                    </a:ext>
                  </a:extLst>
                </a:gridCol>
                <a:gridCol w="617220">
                  <a:extLst>
                    <a:ext uri="{9D8B030D-6E8A-4147-A177-3AD203B41FA5}">
                      <a16:colId xmlns:a16="http://schemas.microsoft.com/office/drawing/2014/main" val="4027227851"/>
                    </a:ext>
                  </a:extLst>
                </a:gridCol>
                <a:gridCol w="534924">
                  <a:extLst>
                    <a:ext uri="{9D8B030D-6E8A-4147-A177-3AD203B41FA5}">
                      <a16:colId xmlns:a16="http://schemas.microsoft.com/office/drawing/2014/main" val="1043547919"/>
                    </a:ext>
                  </a:extLst>
                </a:gridCol>
                <a:gridCol w="534924">
                  <a:extLst>
                    <a:ext uri="{9D8B030D-6E8A-4147-A177-3AD203B41FA5}">
                      <a16:colId xmlns:a16="http://schemas.microsoft.com/office/drawing/2014/main" val="1309738436"/>
                    </a:ext>
                  </a:extLst>
                </a:gridCol>
                <a:gridCol w="411480">
                  <a:extLst>
                    <a:ext uri="{9D8B030D-6E8A-4147-A177-3AD203B41FA5}">
                      <a16:colId xmlns:a16="http://schemas.microsoft.com/office/drawing/2014/main" val="4029825355"/>
                    </a:ext>
                  </a:extLst>
                </a:gridCol>
                <a:gridCol w="534924">
                  <a:extLst>
                    <a:ext uri="{9D8B030D-6E8A-4147-A177-3AD203B41FA5}">
                      <a16:colId xmlns:a16="http://schemas.microsoft.com/office/drawing/2014/main" val="42003818"/>
                    </a:ext>
                  </a:extLst>
                </a:gridCol>
                <a:gridCol w="534924">
                  <a:extLst>
                    <a:ext uri="{9D8B030D-6E8A-4147-A177-3AD203B41FA5}">
                      <a16:colId xmlns:a16="http://schemas.microsoft.com/office/drawing/2014/main" val="304167460"/>
                    </a:ext>
                  </a:extLst>
                </a:gridCol>
                <a:gridCol w="534924">
                  <a:extLst>
                    <a:ext uri="{9D8B030D-6E8A-4147-A177-3AD203B41FA5}">
                      <a16:colId xmlns:a16="http://schemas.microsoft.com/office/drawing/2014/main" val="1763941310"/>
                    </a:ext>
                  </a:extLst>
                </a:gridCol>
                <a:gridCol w="534924">
                  <a:extLst>
                    <a:ext uri="{9D8B030D-6E8A-4147-A177-3AD203B41FA5}">
                      <a16:colId xmlns:a16="http://schemas.microsoft.com/office/drawing/2014/main" val="1611769375"/>
                    </a:ext>
                  </a:extLst>
                </a:gridCol>
                <a:gridCol w="534924">
                  <a:extLst>
                    <a:ext uri="{9D8B030D-6E8A-4147-A177-3AD203B41FA5}">
                      <a16:colId xmlns:a16="http://schemas.microsoft.com/office/drawing/2014/main" val="766050635"/>
                    </a:ext>
                  </a:extLst>
                </a:gridCol>
                <a:gridCol w="617220">
                  <a:extLst>
                    <a:ext uri="{9D8B030D-6E8A-4147-A177-3AD203B41FA5}">
                      <a16:colId xmlns:a16="http://schemas.microsoft.com/office/drawing/2014/main" val="3745803649"/>
                    </a:ext>
                  </a:extLst>
                </a:gridCol>
                <a:gridCol w="370332">
                  <a:extLst>
                    <a:ext uri="{9D8B030D-6E8A-4147-A177-3AD203B41FA5}">
                      <a16:colId xmlns:a16="http://schemas.microsoft.com/office/drawing/2014/main" val="115896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672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- 2018-01-10 10:00:00</a:t>
                      </a:r>
                      <a:r>
                        <a:rPr kumimoji="0" lang="de-DE" sz="1000" b="0" i="0" u="none" strike="noStrike" kern="1200" cap="none" spc="0" normalizeH="0" baseline="0" noProof="0">
                          <a:ln>
                            <a:noFill/>
                          </a:ln>
                          <a:solidFill>
                            <a:prstClr val="black"/>
                          </a:solidFill>
                          <a:effectLst/>
                          <a:uLnTx/>
                          <a:uFillTx/>
                          <a:latin typeface="+mn-lt"/>
                          <a:ea typeface="+mn-ea"/>
                          <a:cs typeface="+mn-cs"/>
                        </a:rPr>
                        <a:t>
Eine Woche lang dreht sich am Hochzeiger - Pitztal alles rund ums Bier. 🍺
Neben Bierverkostungen erwarten euch zünftiges Weißwurstfrühstück oder Bierfondue! 
Und das Schmankerl obendrauf: Während der Bier Genuss Woche gibt es ein sensationelles Skipassangebot mit 40% Rabatt für dich und 20 deiner Freunde! Wenn das nicht viele gute Gründe für einen tollen Skitag am Hochzeiger sind. ☀ ⛷️
Alle weiteren Informationen gibt es hier: www.pitztal.com/de/aktuelles/events/bier-genuss-woche-hochzeiger
_ 
Paulaner setzt sich für einen ver­ant­wortungs­bewussten Umgang mit Alkohol ein. Bitte fahrt nicht alkoholisiert 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Austria, Switzerland,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9335533"/>
                  </a:ext>
                </a:extLst>
              </a:tr>
            </a:tbl>
          </a:graphicData>
        </a:graphic>
      </p:graphicFrame>
      <p:sp>
        <p:nvSpPr>
          <p:cNvPr id="4" name="Text Placeholder 3">
            <a:extLst>
              <a:ext uri="{FF2B5EF4-FFF2-40B4-BE49-F238E27FC236}">
                <a16:creationId xmlns:a16="http://schemas.microsoft.com/office/drawing/2014/main" id="{80D1D3C4-5A97-4D31-AF70-CBBF071ED7D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7379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9583-0A21-477C-AB86-B2BEA6BEE7D8}"/>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9CF4E8EA-5C1E-4ADA-AD4D-C5E355CEA75F}"/>
              </a:ext>
            </a:extLst>
          </p:cNvPr>
          <p:cNvGraphicFramePr>
            <a:graphicFrameLocks noGrp="1"/>
          </p:cNvGraphicFramePr>
          <p:nvPr>
            <p:ph type="tbl" sz="quarter" idx="13"/>
            <p:extLst>
              <p:ext uri="{D42A27DB-BD31-4B8C-83A1-F6EECF244321}">
                <p14:modId xmlns:p14="http://schemas.microsoft.com/office/powerpoint/2010/main" val="66273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1320054"/>
                    </a:ext>
                  </a:extLst>
                </a:gridCol>
                <a:gridCol w="617220">
                  <a:extLst>
                    <a:ext uri="{9D8B030D-6E8A-4147-A177-3AD203B41FA5}">
                      <a16:colId xmlns:a16="http://schemas.microsoft.com/office/drawing/2014/main" val="1865969185"/>
                    </a:ext>
                  </a:extLst>
                </a:gridCol>
                <a:gridCol w="534924">
                  <a:extLst>
                    <a:ext uri="{9D8B030D-6E8A-4147-A177-3AD203B41FA5}">
                      <a16:colId xmlns:a16="http://schemas.microsoft.com/office/drawing/2014/main" val="738122751"/>
                    </a:ext>
                  </a:extLst>
                </a:gridCol>
                <a:gridCol w="534924">
                  <a:extLst>
                    <a:ext uri="{9D8B030D-6E8A-4147-A177-3AD203B41FA5}">
                      <a16:colId xmlns:a16="http://schemas.microsoft.com/office/drawing/2014/main" val="4003502792"/>
                    </a:ext>
                  </a:extLst>
                </a:gridCol>
                <a:gridCol w="411480">
                  <a:extLst>
                    <a:ext uri="{9D8B030D-6E8A-4147-A177-3AD203B41FA5}">
                      <a16:colId xmlns:a16="http://schemas.microsoft.com/office/drawing/2014/main" val="3875138665"/>
                    </a:ext>
                  </a:extLst>
                </a:gridCol>
                <a:gridCol w="534924">
                  <a:extLst>
                    <a:ext uri="{9D8B030D-6E8A-4147-A177-3AD203B41FA5}">
                      <a16:colId xmlns:a16="http://schemas.microsoft.com/office/drawing/2014/main" val="4102736576"/>
                    </a:ext>
                  </a:extLst>
                </a:gridCol>
                <a:gridCol w="534924">
                  <a:extLst>
                    <a:ext uri="{9D8B030D-6E8A-4147-A177-3AD203B41FA5}">
                      <a16:colId xmlns:a16="http://schemas.microsoft.com/office/drawing/2014/main" val="3090809709"/>
                    </a:ext>
                  </a:extLst>
                </a:gridCol>
                <a:gridCol w="534924">
                  <a:extLst>
                    <a:ext uri="{9D8B030D-6E8A-4147-A177-3AD203B41FA5}">
                      <a16:colId xmlns:a16="http://schemas.microsoft.com/office/drawing/2014/main" val="3367269207"/>
                    </a:ext>
                  </a:extLst>
                </a:gridCol>
                <a:gridCol w="534924">
                  <a:extLst>
                    <a:ext uri="{9D8B030D-6E8A-4147-A177-3AD203B41FA5}">
                      <a16:colId xmlns:a16="http://schemas.microsoft.com/office/drawing/2014/main" val="407851285"/>
                    </a:ext>
                  </a:extLst>
                </a:gridCol>
                <a:gridCol w="534924">
                  <a:extLst>
                    <a:ext uri="{9D8B030D-6E8A-4147-A177-3AD203B41FA5}">
                      <a16:colId xmlns:a16="http://schemas.microsoft.com/office/drawing/2014/main" val="1774273420"/>
                    </a:ext>
                  </a:extLst>
                </a:gridCol>
                <a:gridCol w="617220">
                  <a:extLst>
                    <a:ext uri="{9D8B030D-6E8A-4147-A177-3AD203B41FA5}">
                      <a16:colId xmlns:a16="http://schemas.microsoft.com/office/drawing/2014/main" val="2849272282"/>
                    </a:ext>
                  </a:extLst>
                </a:gridCol>
                <a:gridCol w="370332">
                  <a:extLst>
                    <a:ext uri="{9D8B030D-6E8A-4147-A177-3AD203B41FA5}">
                      <a16:colId xmlns:a16="http://schemas.microsoft.com/office/drawing/2014/main" val="4176577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045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Paulaner - 2018-01-08 17:00:00</a:t>
                      </a:r>
                      <a:r>
                        <a:rPr kumimoji="0" lang="es-ES" sz="1000" b="0" i="0" u="none" strike="noStrike" kern="1200" cap="none" spc="0" normalizeH="0" baseline="0" noProof="0">
                          <a:ln>
                            <a:noFill/>
                          </a:ln>
                          <a:solidFill>
                            <a:prstClr val="black"/>
                          </a:solidFill>
                          <a:effectLst/>
                          <a:uLnTx/>
                          <a:uFillTx/>
                          <a:latin typeface="+mn-lt"/>
                          <a:ea typeface="+mn-ea"/>
                          <a:cs typeface="+mn-cs"/>
                        </a:rPr>
                        <a:t>
Estas fiestas...🤦‍♂️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568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- 2018-01-08 10:00:00</a:t>
                      </a:r>
                      <a:r>
                        <a:rPr kumimoji="0" lang="en-US" sz="1000" b="0" i="0" u="none" strike="noStrike" kern="1200" cap="none" spc="0" normalizeH="0" baseline="0" noProof="0">
                          <a:ln>
                            <a:noFill/>
                          </a:ln>
                          <a:solidFill>
                            <a:prstClr val="black"/>
                          </a:solidFill>
                          <a:effectLst/>
                          <a:uLnTx/>
                          <a:uFillTx/>
                          <a:latin typeface="+mn-lt"/>
                          <a:ea typeface="+mn-ea"/>
                          <a:cs typeface="+mn-cs"/>
                        </a:rPr>
                        <a:t>
Zum Tag des Schaumbades haben wir da mal was vorbereitet. 😉 Mit wem würdest du dieses besondere Bad gerne nehmen? 🛀 🍺
We have prepared something special for today's Bubble Bath Day. 😉 With whom would you like to take this sparkling bath?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3077906"/>
                  </a:ext>
                </a:extLst>
              </a:tr>
            </a:tbl>
          </a:graphicData>
        </a:graphic>
      </p:graphicFrame>
      <p:sp>
        <p:nvSpPr>
          <p:cNvPr id="4" name="Text Placeholder 3">
            <a:extLst>
              <a:ext uri="{FF2B5EF4-FFF2-40B4-BE49-F238E27FC236}">
                <a16:creationId xmlns:a16="http://schemas.microsoft.com/office/drawing/2014/main" id="{96F0FA08-A6D2-47E9-9702-17C2EB1C0F4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65945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0AD6-A471-4AB9-8CC8-E1C69070243B}"/>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4D9E4D5E-5670-46CA-AE1E-B49327DAF179}"/>
              </a:ext>
            </a:extLst>
          </p:cNvPr>
          <p:cNvGraphicFramePr>
            <a:graphicFrameLocks noGrp="1"/>
          </p:cNvGraphicFramePr>
          <p:nvPr>
            <p:ph type="tbl" sz="quarter" idx="13"/>
            <p:extLst>
              <p:ext uri="{D42A27DB-BD31-4B8C-83A1-F6EECF244321}">
                <p14:modId xmlns:p14="http://schemas.microsoft.com/office/powerpoint/2010/main" val="162137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6941543"/>
                    </a:ext>
                  </a:extLst>
                </a:gridCol>
                <a:gridCol w="617220">
                  <a:extLst>
                    <a:ext uri="{9D8B030D-6E8A-4147-A177-3AD203B41FA5}">
                      <a16:colId xmlns:a16="http://schemas.microsoft.com/office/drawing/2014/main" val="3510631688"/>
                    </a:ext>
                  </a:extLst>
                </a:gridCol>
                <a:gridCol w="534924">
                  <a:extLst>
                    <a:ext uri="{9D8B030D-6E8A-4147-A177-3AD203B41FA5}">
                      <a16:colId xmlns:a16="http://schemas.microsoft.com/office/drawing/2014/main" val="4252793599"/>
                    </a:ext>
                  </a:extLst>
                </a:gridCol>
                <a:gridCol w="534924">
                  <a:extLst>
                    <a:ext uri="{9D8B030D-6E8A-4147-A177-3AD203B41FA5}">
                      <a16:colId xmlns:a16="http://schemas.microsoft.com/office/drawing/2014/main" val="2806188728"/>
                    </a:ext>
                  </a:extLst>
                </a:gridCol>
                <a:gridCol w="411480">
                  <a:extLst>
                    <a:ext uri="{9D8B030D-6E8A-4147-A177-3AD203B41FA5}">
                      <a16:colId xmlns:a16="http://schemas.microsoft.com/office/drawing/2014/main" val="2683724685"/>
                    </a:ext>
                  </a:extLst>
                </a:gridCol>
                <a:gridCol w="534924">
                  <a:extLst>
                    <a:ext uri="{9D8B030D-6E8A-4147-A177-3AD203B41FA5}">
                      <a16:colId xmlns:a16="http://schemas.microsoft.com/office/drawing/2014/main" val="3480634488"/>
                    </a:ext>
                  </a:extLst>
                </a:gridCol>
                <a:gridCol w="534924">
                  <a:extLst>
                    <a:ext uri="{9D8B030D-6E8A-4147-A177-3AD203B41FA5}">
                      <a16:colId xmlns:a16="http://schemas.microsoft.com/office/drawing/2014/main" val="1358038425"/>
                    </a:ext>
                  </a:extLst>
                </a:gridCol>
                <a:gridCol w="534924">
                  <a:extLst>
                    <a:ext uri="{9D8B030D-6E8A-4147-A177-3AD203B41FA5}">
                      <a16:colId xmlns:a16="http://schemas.microsoft.com/office/drawing/2014/main" val="1527262137"/>
                    </a:ext>
                  </a:extLst>
                </a:gridCol>
                <a:gridCol w="534924">
                  <a:extLst>
                    <a:ext uri="{9D8B030D-6E8A-4147-A177-3AD203B41FA5}">
                      <a16:colId xmlns:a16="http://schemas.microsoft.com/office/drawing/2014/main" val="288455202"/>
                    </a:ext>
                  </a:extLst>
                </a:gridCol>
                <a:gridCol w="534924">
                  <a:extLst>
                    <a:ext uri="{9D8B030D-6E8A-4147-A177-3AD203B41FA5}">
                      <a16:colId xmlns:a16="http://schemas.microsoft.com/office/drawing/2014/main" val="1249418192"/>
                    </a:ext>
                  </a:extLst>
                </a:gridCol>
                <a:gridCol w="617220">
                  <a:extLst>
                    <a:ext uri="{9D8B030D-6E8A-4147-A177-3AD203B41FA5}">
                      <a16:colId xmlns:a16="http://schemas.microsoft.com/office/drawing/2014/main" val="4110286116"/>
                    </a:ext>
                  </a:extLst>
                </a:gridCol>
                <a:gridCol w="370332">
                  <a:extLst>
                    <a:ext uri="{9D8B030D-6E8A-4147-A177-3AD203B41FA5}">
                      <a16:colId xmlns:a16="http://schemas.microsoft.com/office/drawing/2014/main" val="214023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204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- 2018-01-07 08:00:00</a:t>
                      </a:r>
                      <a:r>
                        <a:rPr kumimoji="0" lang="de-DE" sz="1000" b="0" i="0" u="none" strike="noStrike" kern="1200" cap="none" spc="0" normalizeH="0" baseline="0" noProof="0">
                          <a:ln>
                            <a:noFill/>
                          </a:ln>
                          <a:solidFill>
                            <a:prstClr val="black"/>
                          </a:solidFill>
                          <a:effectLst/>
                          <a:uLnTx/>
                          <a:uFillTx/>
                          <a:latin typeface="+mn-lt"/>
                          <a:ea typeface="+mn-ea"/>
                          <a:cs typeface="+mn-cs"/>
                        </a:rPr>
                        <a:t>
Jetzt Tickets gewinnen und am 21.01.2018 dem FC Bayern München gegen Werder Bremen live in der Allianz Arena die Daumen drücken! 
Paulaner verlost 2 x 2 Tickets für das Spiel am Sonntag, 21.01.2018, um 15:30 Uhr.
Mit wem würdest du das Spiel gerne sehen?
Kommentiert einfach diesen Post, um am Gewinnspiel teilzunehmen. Wir wünschen viel Glück! 🍀 ⚽ #fcbsvw
__________
Teilnahmebedingungen:
Die Teilnahme am Gewinnspiel der Paulaner Brauerei Gruppe GmbH &amp; Co. KGaA („Paulaner“), richtet sich ausschließlich nach diesen Teilnahmebedingungen.
Veranstalter
Veranstalter ist die Paulaner Brauerei Gruppe GmbH &amp; Co. KGaA.
Teilnahmeberechtigte
Teilnahmeberechtigt ist jede natürliche Person ab 18 Jahren mit Wohnsitz in Deutschland. Ausgenommen sind Mitarbeiter von beteiligten Unternehmen, Gastronomiepartner von Paulaner und Wiederverkäufer sowie jeweils deren Angehörige und Personal.
Paulaner behält sich das Recht vor, Teilnehmer, die falsche Angaben gemacht haben, gegen die Teilnahmebedingungen verstoßen haben, Manipulationen vornehmen oder vornehmen lassen, vom Gewinnspiel auszuschließen.
Teilnahme
Um am Gewinnspiel teilzunehmen, ist das auf der Facebook-Seite von Paulaner (https://www.facebook.com/paulaner) am 07.01.2018 veröffentlichte Gewinnspiel-Posting zu kommentieren. Die Teilnahme ist nur innerhalb des Teilnahmezeitraums möglich. Nach Teilnahmeschluss eingehende Kommentare werden bei der Auslosung nicht berücksichtigt.
Dauer des Gewinnspiels
Die Dauer des Gewinnspiels erstreckt sich vom 07.01.2018 bis zum 08.01.2018 um 09:00 Uhr MEZ. Innerhalb dieses Zeitraums besteht die Möglichkeit, am Gewinnspiel teilzunehmen.
Jeder Teilnehmer nimmt nur einmal an dem Gewinnspiel teil. Es ist strengstens untersagt, mehrere Facebook- Profile zur Erhöhung der Gewinnchancen zu verwenden.
Die Teilnahme am Gewinnspiel ist kostenlos.
Gewinn, Ermittlung und Benachrichtigung über den Gewinn und Einlösung
Es ist folgender Preis zu vergeben:
Zwei mal je zwei Tickets zum Spiel des FC Bayern München gegen Werder Bremen in München am 21.01.2018 um 15:30 Uhr in der Allianz Arena. In jedem dieser zwei Gewinne enthalten ist folgende Leistung: Je Gewinner 1 x 2 Tickets zum Spiel des FC Bayern München gegen Werder Bremen am 21.01.2018 um 15:30 Uhr in der Allianz Arena.
Ermittlung des Gewinns:
Die Ermittlung des Gewinners erfolgt nach Teilnahmeschluss am 08.01.2018  im Rahmen einer auf dem Zufallsprinzip beruhenden Verlosung unter allen Teilnehmern.
Benachrichtigung über den Gewinn:
Die Gewinner werden mittels Kommentar unter dem Posting über den Gewinn benachrichtigt.
Mit dieser Form der Veröffentlichung erklärt sich der Gewinner ausdrücklich einverstanden.
Über eine private Nachricht erfolgt die Aufforderung, die Kontaktdaten (Name, Adresse) an Paulaner zu schicken. Die Gewinner haben ab diesem Zeitpunkt 24 Stunden Zeit, die Persönliche Nachricht zu beantworten und den Gewinn somit anzunehmen.
Einlösung des Gewinns:
Sollte sich ein Gewinner nicht innerhalb dieses Zeitraums melden, verfällt der Gewinn und es wird ein neuer Gewinner gezogen. Die Benachrichtigung erfolgt auf gleiche Weise.
Ein Anspruch auf Auszahlung des Barwertes des Gewinns ist ausgeschlossen.
Haftung
Schadenersatzansprüche des Teilnehmers sind ausgeschlossen.
Hiervon ausgenommen sind Schadensersatzansprüche des Teilnehmers aus der Verletzung des Lebens, des Körpers, der Gesundheit oder aus der Verletzung von Vertragspflichten, deren Erfüllung die ordnungsgemäße Durchführung des Vertrages überhaupt erst ermöglichen und auf deren Einhaltung der Teilnehmer regelmäßig vertrauen darf; sowie die Haftung für sonstige Schäden, die auf einer vorsätzlichen oder grob fahrlässigen Pflichtverletzung des Veranstalters, seiner gesetzlichen Vertreter oder Erfüllungsgehilfen beruhen.
Werden Vertragspflichten, deren Erfüllung die ordnungsgemäße Durchführung des Vertrages überhaupt erst ermöglichen und auf deren Einhaltung der Teilnehmer regelmäßig vertrauen darf, einfach fahrlässig verletzt, haftet der Anbieter für die verursachten Schäden nur auf den vertragstypischen, vorhersehbaren Schaden.
Die Einschränkungen der vorstehenden zwei Absätze gelten auch zugunsten der gesetzlichen Vertreter und Erfüllungsgehilfen des Veranstalters, wenn Ansprüche direkt gegen diese geltend gemacht werden.
Schadenersatz bei verspäteter oder nicht erfolgter Lieferung ist ausgeschlossen, soweit bei dem Veranstalter weder Vorsatz noch grobe Fahrlässigkeit vorliegen. Im Fall einer Haftung haftet der Veranstalter in diesem Fall nur auf den vertragstypischen, vorhersehbaren Schaden.
Die Vorschriften des Produkthaftungsgesetzes bleiben unberührt.
Einstellung des Gewinnspiels:
Paulaner behält sich das Recht vor, das Gewinnspiel abzubrechen, einzustellen oder auszusetzen, wenn es während der Durchführung des Gewinnspiels zu einer Änderung der Promotionsrichtlinien von Facebook kommt, so dass die Durchführung des Gewinnspiels den gültigen Bestimmungen von Facebook widersprechen würde oder der Wettbewerb von Facebook gestoppt werden würde.
Facebook Disclaimer
Diese Verlosung steht in keiner Verbindung zu Facebook und wird von Facebook weder gesponsert, unterstützt noch organisiert. Der Empfänger der vom Teilnehmer bereitgestellten Informationen ist nicht Facebook, sondern Paulaner. Paulaner stellt Facebook von jeglicher Haftung frei. Sämtliche Fragen, Kommentare oder Beschwerden zum Wettbewerb sind direkt an Paulaner und nicht an Facebook zu richten.
Schlussbestimmungen
Der Rechtsweg ist ausgeschlossen.
Die Durchführung des Gewinnspiels, das Rechtsverhältnis zwischen Veranstalter und Teilnehmer, sowie diese Teilnahmeregeln einschließlich ihrer Auslegung unterstehen ausschließlich dem deutschen Recht unter Ausschluss aller Rechtsnormen, die in eine andere Rechtsordnung verweisen.
Fragen oder Beanstandungen im Zusammenhang mit dem Gewinnspiel sind an den Veranstalter zu richten. Kontaktmöglichkeiten finden sich im Impressumsbereich der Facebook-Seite von Paulaner.
Viel Glück und Erfolg wünscht das Team von Paulaner.
Datenschutz
1. Die Teilnahme an dem Gewinnspiel ist freiwillig. Die für die Erhebung, Verarbeitung und Nutzung personenbezogener Daten im Rahmen des Gewinnspiels verantwortliche Stelle ist die Paulaner Brauerei Gruppe GmbH &amp; Co. KGaA.
2. Für die Teilnahme am Gewinnspiel ist die Angabe von persönlichen Daten notwendig. Die personenbezogenen Daten werden elektronisch gespeichert und zur Abwicklung des Gewinnspiels genutzt.
3. Der Veranstalter verarbeitet und nutzt diese personenbezogenen Daten ausschließlich zur Durchführung des Gewinnspiels.
Eine Weitergabe personenbezogenen Daten des Teilnehmers erfolgt nicht.
4. Im Falle eines Gewinns erklärt sich der Gewinner mit der Veröffentlichung seines Namens in einem Kommentar unter dem entsprechenden Post einverstanden.
5. Die Daten werden, soweit keine gesetzlichen Aufbewahrungspflichten entgegenstehen, 3 Monate nach Beendigung des Gewinnspiels gelöscht.
6. Bei Fragen zu der Erhebung und Verwendung der personenbezogenen Daten durch Paulaner steht Ihnen jederzeit unentgeltlich und unverzüglich das Recht zur Auskunft über die zu Ihrer Person gespeicherten Daten zu. Auch wenn Sie die Berichtigung, Sperrung oder Löschung Ihrer Daten wünschen oder im Falle von Beschwerden, Auskunftsersuchen oder allgemeinen Fragen zum Thema Datenschutz stehen wir Ihnen gerne zur Verfügung. Bitte schreiben Sie hierzu an die Paulaner Brauerei Gruppe GmbH &amp; Co. KGaA, Ohlmüllerstraße 42, 81541 München, Stichwort: Datenschutz oder senden Sie eine E-Mail an die folgende Adresse: datenschutz@paulaner.de.
7. Ergänzend gelten die allgemeinen Datenschutzbestimmungen unter:www.paulaner.de/datenschutz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7378192"/>
                  </a:ext>
                </a:extLst>
              </a:tr>
            </a:tbl>
          </a:graphicData>
        </a:graphic>
      </p:graphicFrame>
      <p:sp>
        <p:nvSpPr>
          <p:cNvPr id="4" name="Text Placeholder 3">
            <a:extLst>
              <a:ext uri="{FF2B5EF4-FFF2-40B4-BE49-F238E27FC236}">
                <a16:creationId xmlns:a16="http://schemas.microsoft.com/office/drawing/2014/main" id="{922BF6ED-39E8-436B-A97B-6EE2AC0EB76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8631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3FAB6-AE15-42AA-9A0B-535DDFD89C51}"/>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9FBCDD20-3D03-4BD7-A682-D496E3695FF5}"/>
              </a:ext>
            </a:extLst>
          </p:cNvPr>
          <p:cNvGraphicFramePr>
            <a:graphicFrameLocks noGrp="1"/>
          </p:cNvGraphicFramePr>
          <p:nvPr>
            <p:ph type="tbl" sz="quarter" idx="13"/>
            <p:extLst>
              <p:ext uri="{D42A27DB-BD31-4B8C-83A1-F6EECF244321}">
                <p14:modId xmlns:p14="http://schemas.microsoft.com/office/powerpoint/2010/main" val="17148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6258137"/>
                    </a:ext>
                  </a:extLst>
                </a:gridCol>
                <a:gridCol w="617220">
                  <a:extLst>
                    <a:ext uri="{9D8B030D-6E8A-4147-A177-3AD203B41FA5}">
                      <a16:colId xmlns:a16="http://schemas.microsoft.com/office/drawing/2014/main" val="667524052"/>
                    </a:ext>
                  </a:extLst>
                </a:gridCol>
                <a:gridCol w="534924">
                  <a:extLst>
                    <a:ext uri="{9D8B030D-6E8A-4147-A177-3AD203B41FA5}">
                      <a16:colId xmlns:a16="http://schemas.microsoft.com/office/drawing/2014/main" val="3013202533"/>
                    </a:ext>
                  </a:extLst>
                </a:gridCol>
                <a:gridCol w="534924">
                  <a:extLst>
                    <a:ext uri="{9D8B030D-6E8A-4147-A177-3AD203B41FA5}">
                      <a16:colId xmlns:a16="http://schemas.microsoft.com/office/drawing/2014/main" val="794398635"/>
                    </a:ext>
                  </a:extLst>
                </a:gridCol>
                <a:gridCol w="411480">
                  <a:extLst>
                    <a:ext uri="{9D8B030D-6E8A-4147-A177-3AD203B41FA5}">
                      <a16:colId xmlns:a16="http://schemas.microsoft.com/office/drawing/2014/main" val="240747176"/>
                    </a:ext>
                  </a:extLst>
                </a:gridCol>
                <a:gridCol w="534924">
                  <a:extLst>
                    <a:ext uri="{9D8B030D-6E8A-4147-A177-3AD203B41FA5}">
                      <a16:colId xmlns:a16="http://schemas.microsoft.com/office/drawing/2014/main" val="238957643"/>
                    </a:ext>
                  </a:extLst>
                </a:gridCol>
                <a:gridCol w="534924">
                  <a:extLst>
                    <a:ext uri="{9D8B030D-6E8A-4147-A177-3AD203B41FA5}">
                      <a16:colId xmlns:a16="http://schemas.microsoft.com/office/drawing/2014/main" val="2028951576"/>
                    </a:ext>
                  </a:extLst>
                </a:gridCol>
                <a:gridCol w="534924">
                  <a:extLst>
                    <a:ext uri="{9D8B030D-6E8A-4147-A177-3AD203B41FA5}">
                      <a16:colId xmlns:a16="http://schemas.microsoft.com/office/drawing/2014/main" val="2941388485"/>
                    </a:ext>
                  </a:extLst>
                </a:gridCol>
                <a:gridCol w="534924">
                  <a:extLst>
                    <a:ext uri="{9D8B030D-6E8A-4147-A177-3AD203B41FA5}">
                      <a16:colId xmlns:a16="http://schemas.microsoft.com/office/drawing/2014/main" val="1359521750"/>
                    </a:ext>
                  </a:extLst>
                </a:gridCol>
                <a:gridCol w="534924">
                  <a:extLst>
                    <a:ext uri="{9D8B030D-6E8A-4147-A177-3AD203B41FA5}">
                      <a16:colId xmlns:a16="http://schemas.microsoft.com/office/drawing/2014/main" val="3367259065"/>
                    </a:ext>
                  </a:extLst>
                </a:gridCol>
                <a:gridCol w="617220">
                  <a:extLst>
                    <a:ext uri="{9D8B030D-6E8A-4147-A177-3AD203B41FA5}">
                      <a16:colId xmlns:a16="http://schemas.microsoft.com/office/drawing/2014/main" val="4241109106"/>
                    </a:ext>
                  </a:extLst>
                </a:gridCol>
                <a:gridCol w="370332">
                  <a:extLst>
                    <a:ext uri="{9D8B030D-6E8A-4147-A177-3AD203B41FA5}">
                      <a16:colId xmlns:a16="http://schemas.microsoft.com/office/drawing/2014/main" val="13116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088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Paulaner - 2018-01-06 10:00:00</a:t>
                      </a:r>
                      <a:r>
                        <a:rPr kumimoji="0" lang="da-DK" sz="1000" b="0" i="0" u="none" strike="noStrike" kern="1200" cap="none" spc="0" normalizeH="0" baseline="0" noProof="0">
                          <a:ln>
                            <a:noFill/>
                          </a:ln>
                          <a:solidFill>
                            <a:prstClr val="black"/>
                          </a:solidFill>
                          <a:effectLst/>
                          <a:uLnTx/>
                          <a:uFillTx/>
                          <a:latin typeface="+mn-lt"/>
                          <a:ea typeface="+mn-ea"/>
                          <a:cs typeface="+mn-cs"/>
                        </a:rPr>
                        <a: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569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Paulaner - 2018-01-04 16:00:00</a:t>
                      </a:r>
                      <a:r>
                        <a:rPr kumimoji="0" lang="es-ES" sz="1000" b="0" i="0" u="none" strike="noStrike" kern="1200" cap="none" spc="0" normalizeH="0" baseline="0" noProof="0">
                          <a:ln>
                            <a:noFill/>
                          </a:ln>
                          <a:solidFill>
                            <a:prstClr val="black"/>
                          </a:solidFill>
                          <a:effectLst/>
                          <a:uLnTx/>
                          <a:uFillTx/>
                          <a:latin typeface="+mn-lt"/>
                          <a:ea typeface="+mn-ea"/>
                          <a:cs typeface="+mn-cs"/>
                        </a:rPr>
                        <a:t>
Con esta cerveza empezó nuestra marca. De color marrón, coronada con una espuma en tono miel, combinada con un sabor a chocolate e increíblemente agradable en la boca. 😊
Para más información: www.paulaner.es/salvator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946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- 2018-01-04 10:00:00</a:t>
                      </a:r>
                      <a:r>
                        <a:rPr kumimoji="0" lang="it-IT" sz="1000" b="0" i="0" u="none" strike="noStrike" kern="1200" cap="none" spc="0" normalizeH="0" baseline="0" noProof="0">
                          <a:ln>
                            <a:noFill/>
                          </a:ln>
                          <a:solidFill>
                            <a:prstClr val="black"/>
                          </a:solidFill>
                          <a:effectLst/>
                          <a:uLnTx/>
                          <a:uFillTx/>
                          <a:latin typeface="+mn-lt"/>
                          <a:ea typeface="+mn-ea"/>
                          <a:cs typeface="+mn-cs"/>
                        </a:rPr>
                        <a:t>
Queste feste natalizie!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7404287"/>
                  </a:ext>
                </a:extLst>
              </a:tr>
            </a:tbl>
          </a:graphicData>
        </a:graphic>
      </p:graphicFrame>
      <p:sp>
        <p:nvSpPr>
          <p:cNvPr id="4" name="Text Placeholder 3">
            <a:extLst>
              <a:ext uri="{FF2B5EF4-FFF2-40B4-BE49-F238E27FC236}">
                <a16:creationId xmlns:a16="http://schemas.microsoft.com/office/drawing/2014/main" id="{2D247607-5ECE-4441-BB50-5EB3441A758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6176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62A1-E304-4696-82C9-1A8FD3925D06}"/>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3C4BA7AE-7550-437E-9585-89453D091AC7}"/>
              </a:ext>
            </a:extLst>
          </p:cNvPr>
          <p:cNvGraphicFramePr>
            <a:graphicFrameLocks noGrp="1"/>
          </p:cNvGraphicFramePr>
          <p:nvPr>
            <p:ph type="tbl" sz="quarter" idx="13"/>
            <p:extLst>
              <p:ext uri="{D42A27DB-BD31-4B8C-83A1-F6EECF244321}">
                <p14:modId xmlns:p14="http://schemas.microsoft.com/office/powerpoint/2010/main" val="97430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6058415"/>
                    </a:ext>
                  </a:extLst>
                </a:gridCol>
                <a:gridCol w="617220">
                  <a:extLst>
                    <a:ext uri="{9D8B030D-6E8A-4147-A177-3AD203B41FA5}">
                      <a16:colId xmlns:a16="http://schemas.microsoft.com/office/drawing/2014/main" val="566430631"/>
                    </a:ext>
                  </a:extLst>
                </a:gridCol>
                <a:gridCol w="534924">
                  <a:extLst>
                    <a:ext uri="{9D8B030D-6E8A-4147-A177-3AD203B41FA5}">
                      <a16:colId xmlns:a16="http://schemas.microsoft.com/office/drawing/2014/main" val="1320840155"/>
                    </a:ext>
                  </a:extLst>
                </a:gridCol>
                <a:gridCol w="534924">
                  <a:extLst>
                    <a:ext uri="{9D8B030D-6E8A-4147-A177-3AD203B41FA5}">
                      <a16:colId xmlns:a16="http://schemas.microsoft.com/office/drawing/2014/main" val="2169320910"/>
                    </a:ext>
                  </a:extLst>
                </a:gridCol>
                <a:gridCol w="411480">
                  <a:extLst>
                    <a:ext uri="{9D8B030D-6E8A-4147-A177-3AD203B41FA5}">
                      <a16:colId xmlns:a16="http://schemas.microsoft.com/office/drawing/2014/main" val="1322305672"/>
                    </a:ext>
                  </a:extLst>
                </a:gridCol>
                <a:gridCol w="534924">
                  <a:extLst>
                    <a:ext uri="{9D8B030D-6E8A-4147-A177-3AD203B41FA5}">
                      <a16:colId xmlns:a16="http://schemas.microsoft.com/office/drawing/2014/main" val="1942179119"/>
                    </a:ext>
                  </a:extLst>
                </a:gridCol>
                <a:gridCol w="534924">
                  <a:extLst>
                    <a:ext uri="{9D8B030D-6E8A-4147-A177-3AD203B41FA5}">
                      <a16:colId xmlns:a16="http://schemas.microsoft.com/office/drawing/2014/main" val="3422092656"/>
                    </a:ext>
                  </a:extLst>
                </a:gridCol>
                <a:gridCol w="534924">
                  <a:extLst>
                    <a:ext uri="{9D8B030D-6E8A-4147-A177-3AD203B41FA5}">
                      <a16:colId xmlns:a16="http://schemas.microsoft.com/office/drawing/2014/main" val="3689267446"/>
                    </a:ext>
                  </a:extLst>
                </a:gridCol>
                <a:gridCol w="534924">
                  <a:extLst>
                    <a:ext uri="{9D8B030D-6E8A-4147-A177-3AD203B41FA5}">
                      <a16:colId xmlns:a16="http://schemas.microsoft.com/office/drawing/2014/main" val="469871745"/>
                    </a:ext>
                  </a:extLst>
                </a:gridCol>
                <a:gridCol w="534924">
                  <a:extLst>
                    <a:ext uri="{9D8B030D-6E8A-4147-A177-3AD203B41FA5}">
                      <a16:colId xmlns:a16="http://schemas.microsoft.com/office/drawing/2014/main" val="4139984657"/>
                    </a:ext>
                  </a:extLst>
                </a:gridCol>
                <a:gridCol w="617220">
                  <a:extLst>
                    <a:ext uri="{9D8B030D-6E8A-4147-A177-3AD203B41FA5}">
                      <a16:colId xmlns:a16="http://schemas.microsoft.com/office/drawing/2014/main" val="509820986"/>
                    </a:ext>
                  </a:extLst>
                </a:gridCol>
                <a:gridCol w="370332">
                  <a:extLst>
                    <a:ext uri="{9D8B030D-6E8A-4147-A177-3AD203B41FA5}">
                      <a16:colId xmlns:a16="http://schemas.microsoft.com/office/drawing/2014/main" val="1447917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702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- 2018-01-03 16:00:00</a:t>
                      </a:r>
                      <a:r>
                        <a:rPr kumimoji="0" lang="fr-FR" sz="1000" b="0" i="0" u="none" strike="noStrike" kern="1200" cap="none" spc="0" normalizeH="0" baseline="0" noProof="0">
                          <a:ln>
                            <a:noFill/>
                          </a:ln>
                          <a:solidFill>
                            <a:prstClr val="black"/>
                          </a:solidFill>
                          <a:effectLst/>
                          <a:uLnTx/>
                          <a:uFillTx/>
                          <a:latin typeface="+mn-lt"/>
                          <a:ea typeface="+mn-ea"/>
                          <a:cs typeface="+mn-cs"/>
                        </a:rPr>
                        <a:t>
Il ne faut pas d’abord trouver la fève, pour nous vous êtes tous des rois. 😉🍺
Tu trouveras plus d’informations sur notre Paulaner St. Thomas ici : www.paulaner.fr/st-thomas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7279257"/>
                  </a:ext>
                </a:extLst>
              </a:tr>
            </a:tbl>
          </a:graphicData>
        </a:graphic>
      </p:graphicFrame>
      <p:sp>
        <p:nvSpPr>
          <p:cNvPr id="4" name="Text Placeholder 3">
            <a:extLst>
              <a:ext uri="{FF2B5EF4-FFF2-40B4-BE49-F238E27FC236}">
                <a16:creationId xmlns:a16="http://schemas.microsoft.com/office/drawing/2014/main" id="{88184405-87DB-4EC0-B826-C07EA4216D2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356656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1051</Words>
  <Application>Microsoft Office PowerPoint</Application>
  <PresentationFormat>On-screen Show (4:3)</PresentationFormat>
  <Paragraphs>482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13</dc:title>
  <dc:creator>Administrator</dc:creator>
  <cp:lastModifiedBy>Administrator</cp:lastModifiedBy>
  <cp:revision>1</cp:revision>
  <dcterms:created xsi:type="dcterms:W3CDTF">2018-02-15T10:55:30Z</dcterms:created>
  <dcterms:modified xsi:type="dcterms:W3CDTF">2018-02-15T11:01:17Z</dcterms:modified>
</cp:coreProperties>
</file>