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B9B10-BE75-4986-B299-C6A9478A3D40}"/>
              </a:ext>
            </a:extLst>
          </p:cNvPr>
          <p:cNvSpPr>
            <a:spLocks noGrp="1"/>
          </p:cNvSpPr>
          <p:nvPr>
            <p:ph type="title"/>
          </p:nvPr>
        </p:nvSpPr>
        <p:spPr/>
        <p:txBody>
          <a:bodyPr/>
          <a:lstStyle/>
          <a:p>
            <a:r>
              <a:rPr lang="en-US"/>
              <a:t>Facebook Own Posts Table - 1 of 14</a:t>
            </a:r>
          </a:p>
        </p:txBody>
      </p:sp>
      <p:graphicFrame>
        <p:nvGraphicFramePr>
          <p:cNvPr id="5" name="Table Placeholder 4">
            <a:extLst>
              <a:ext uri="{FF2B5EF4-FFF2-40B4-BE49-F238E27FC236}">
                <a16:creationId xmlns:a16="http://schemas.microsoft.com/office/drawing/2014/main" id="{977DC71C-71F3-4D12-B153-39764A8F329C}"/>
              </a:ext>
            </a:extLst>
          </p:cNvPr>
          <p:cNvGraphicFramePr>
            <a:graphicFrameLocks noGrp="1"/>
          </p:cNvGraphicFramePr>
          <p:nvPr>
            <p:ph type="tbl" sz="quarter" idx="13"/>
            <p:extLst>
              <p:ext uri="{D42A27DB-BD31-4B8C-83A1-F6EECF244321}">
                <p14:modId xmlns:p14="http://schemas.microsoft.com/office/powerpoint/2010/main" val="3639255195"/>
              </p:ext>
            </p:extLst>
          </p:nvPr>
        </p:nvGraphicFramePr>
        <p:xfrm>
          <a:off x="457200" y="1731963"/>
          <a:ext cx="8229600" cy="371856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46212902"/>
                    </a:ext>
                  </a:extLst>
                </a:gridCol>
                <a:gridCol w="617220">
                  <a:extLst>
                    <a:ext uri="{9D8B030D-6E8A-4147-A177-3AD203B41FA5}">
                      <a16:colId xmlns:a16="http://schemas.microsoft.com/office/drawing/2014/main" val="16679959"/>
                    </a:ext>
                  </a:extLst>
                </a:gridCol>
                <a:gridCol w="534924">
                  <a:extLst>
                    <a:ext uri="{9D8B030D-6E8A-4147-A177-3AD203B41FA5}">
                      <a16:colId xmlns:a16="http://schemas.microsoft.com/office/drawing/2014/main" val="1155140116"/>
                    </a:ext>
                  </a:extLst>
                </a:gridCol>
                <a:gridCol w="534924">
                  <a:extLst>
                    <a:ext uri="{9D8B030D-6E8A-4147-A177-3AD203B41FA5}">
                      <a16:colId xmlns:a16="http://schemas.microsoft.com/office/drawing/2014/main" val="66858163"/>
                    </a:ext>
                  </a:extLst>
                </a:gridCol>
                <a:gridCol w="411480">
                  <a:extLst>
                    <a:ext uri="{9D8B030D-6E8A-4147-A177-3AD203B41FA5}">
                      <a16:colId xmlns:a16="http://schemas.microsoft.com/office/drawing/2014/main" val="802387937"/>
                    </a:ext>
                  </a:extLst>
                </a:gridCol>
                <a:gridCol w="534924">
                  <a:extLst>
                    <a:ext uri="{9D8B030D-6E8A-4147-A177-3AD203B41FA5}">
                      <a16:colId xmlns:a16="http://schemas.microsoft.com/office/drawing/2014/main" val="3788445476"/>
                    </a:ext>
                  </a:extLst>
                </a:gridCol>
                <a:gridCol w="534924">
                  <a:extLst>
                    <a:ext uri="{9D8B030D-6E8A-4147-A177-3AD203B41FA5}">
                      <a16:colId xmlns:a16="http://schemas.microsoft.com/office/drawing/2014/main" val="2319506058"/>
                    </a:ext>
                  </a:extLst>
                </a:gridCol>
                <a:gridCol w="534924">
                  <a:extLst>
                    <a:ext uri="{9D8B030D-6E8A-4147-A177-3AD203B41FA5}">
                      <a16:colId xmlns:a16="http://schemas.microsoft.com/office/drawing/2014/main" val="129852024"/>
                    </a:ext>
                  </a:extLst>
                </a:gridCol>
                <a:gridCol w="534924">
                  <a:extLst>
                    <a:ext uri="{9D8B030D-6E8A-4147-A177-3AD203B41FA5}">
                      <a16:colId xmlns:a16="http://schemas.microsoft.com/office/drawing/2014/main" val="3072675591"/>
                    </a:ext>
                  </a:extLst>
                </a:gridCol>
                <a:gridCol w="534924">
                  <a:extLst>
                    <a:ext uri="{9D8B030D-6E8A-4147-A177-3AD203B41FA5}">
                      <a16:colId xmlns:a16="http://schemas.microsoft.com/office/drawing/2014/main" val="302084689"/>
                    </a:ext>
                  </a:extLst>
                </a:gridCol>
                <a:gridCol w="617220">
                  <a:extLst>
                    <a:ext uri="{9D8B030D-6E8A-4147-A177-3AD203B41FA5}">
                      <a16:colId xmlns:a16="http://schemas.microsoft.com/office/drawing/2014/main" val="1001674627"/>
                    </a:ext>
                  </a:extLst>
                </a:gridCol>
                <a:gridCol w="370332">
                  <a:extLst>
                    <a:ext uri="{9D8B030D-6E8A-4147-A177-3AD203B41FA5}">
                      <a16:colId xmlns:a16="http://schemas.microsoft.com/office/drawing/2014/main" val="275186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5051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Europa-Park - 2017-03-05 11:08:00</a:t>
                      </a:r>
                      <a:r>
                        <a:rPr kumimoji="0" lang="fr-FR" sz="1000" b="0" i="0" u="none" strike="noStrike" kern="1200" cap="none" spc="0" normalizeH="0" baseline="0" noProof="0">
                          <a:ln>
                            <a:noFill/>
                          </a:ln>
                          <a:solidFill>
                            <a:prstClr val="black"/>
                          </a:solidFill>
                          <a:effectLst/>
                          <a:uLnTx/>
                          <a:uFillTx/>
                          <a:latin typeface="+mn-lt"/>
                          <a:ea typeface="+mn-ea"/>
                          <a:cs typeface="+mn-cs"/>
                        </a:rPr>
                        <a:t>
73 mètres de hauteur, 130 km/h de vitesse de pointe et des forces atteignant les 4 G : bientôt vous pourrez à nouveau expérimenter cette parfaite combinaison entre vitesse et apesanteur à bord de notre Silver Star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French (France) or French (Canada)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05553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Europa-Park - 2017-12-11 18:56:00</a:t>
                      </a:r>
                      <a:r>
                        <a:rPr kumimoji="0" lang="de-DE" sz="1000" b="0" i="0" u="none" strike="noStrike" kern="1200" cap="none" spc="0" normalizeH="0" baseline="0" noProof="0">
                          <a:ln>
                            <a:noFill/>
                          </a:ln>
                          <a:solidFill>
                            <a:prstClr val="black"/>
                          </a:solidFill>
                          <a:effectLst/>
                          <a:uLnTx/>
                          <a:uFillTx/>
                          <a:latin typeface="+mn-lt"/>
                          <a:ea typeface="+mn-ea"/>
                          <a:cs typeface="+mn-cs"/>
                        </a:rPr>
                        <a:t>
Markiere deine Freunde und los geht's in den Europa-Park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4036561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4036561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German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5155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Europa-Park - 2017-03-05 11:08:00</a:t>
                      </a:r>
                      <a:r>
                        <a:rPr kumimoji="0" lang="de-DE" sz="1000" b="0" i="0" u="none" strike="noStrike" kern="1200" cap="none" spc="0" normalizeH="0" baseline="0" noProof="0">
                          <a:ln>
                            <a:noFill/>
                          </a:ln>
                          <a:solidFill>
                            <a:prstClr val="black"/>
                          </a:solidFill>
                          <a:effectLst/>
                          <a:uLnTx/>
                          <a:uFillTx/>
                          <a:latin typeface="+mn-lt"/>
                          <a:ea typeface="+mn-ea"/>
                          <a:cs typeface="+mn-cs"/>
                        </a:rPr>
                        <a:t>
73 Meter Höhe, 130 km/h Höchstgeschwindigkeit und bis zu 4g Fliehkräfte: Bald könnt ihr die besondere Kombination von Geschwindigkeit und Schwerelosigkeit in unserem Silver Star wieder selbst erleben!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2894071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2894071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German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81910843"/>
                  </a:ext>
                </a:extLst>
              </a:tr>
            </a:tbl>
          </a:graphicData>
        </a:graphic>
      </p:graphicFrame>
      <p:sp>
        <p:nvSpPr>
          <p:cNvPr id="4" name="Text Placeholder 3">
            <a:extLst>
              <a:ext uri="{FF2B5EF4-FFF2-40B4-BE49-F238E27FC236}">
                <a16:creationId xmlns:a16="http://schemas.microsoft.com/office/drawing/2014/main" id="{5567244E-0B31-4565-855B-5C22B166D166}"/>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1990610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20D88-9849-4ECD-BED1-1836DCB586C0}"/>
              </a:ext>
            </a:extLst>
          </p:cNvPr>
          <p:cNvSpPr>
            <a:spLocks noGrp="1"/>
          </p:cNvSpPr>
          <p:nvPr>
            <p:ph type="title"/>
          </p:nvPr>
        </p:nvSpPr>
        <p:spPr/>
        <p:txBody>
          <a:bodyPr/>
          <a:lstStyle/>
          <a:p>
            <a:r>
              <a:rPr lang="en-US"/>
              <a:t>Facebook Own Posts Table - 2 of 14</a:t>
            </a:r>
          </a:p>
        </p:txBody>
      </p:sp>
      <p:graphicFrame>
        <p:nvGraphicFramePr>
          <p:cNvPr id="5" name="Table Placeholder 4">
            <a:extLst>
              <a:ext uri="{FF2B5EF4-FFF2-40B4-BE49-F238E27FC236}">
                <a16:creationId xmlns:a16="http://schemas.microsoft.com/office/drawing/2014/main" id="{551D629B-2322-43F8-9936-E9B6C3233CD5}"/>
              </a:ext>
            </a:extLst>
          </p:cNvPr>
          <p:cNvGraphicFramePr>
            <a:graphicFrameLocks noGrp="1"/>
          </p:cNvGraphicFramePr>
          <p:nvPr>
            <p:ph type="tbl" sz="quarter" idx="13"/>
            <p:extLst>
              <p:ext uri="{D42A27DB-BD31-4B8C-83A1-F6EECF244321}">
                <p14:modId xmlns:p14="http://schemas.microsoft.com/office/powerpoint/2010/main" val="3399368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95190874"/>
                    </a:ext>
                  </a:extLst>
                </a:gridCol>
                <a:gridCol w="617220">
                  <a:extLst>
                    <a:ext uri="{9D8B030D-6E8A-4147-A177-3AD203B41FA5}">
                      <a16:colId xmlns:a16="http://schemas.microsoft.com/office/drawing/2014/main" val="420331947"/>
                    </a:ext>
                  </a:extLst>
                </a:gridCol>
                <a:gridCol w="534924">
                  <a:extLst>
                    <a:ext uri="{9D8B030D-6E8A-4147-A177-3AD203B41FA5}">
                      <a16:colId xmlns:a16="http://schemas.microsoft.com/office/drawing/2014/main" val="2386736509"/>
                    </a:ext>
                  </a:extLst>
                </a:gridCol>
                <a:gridCol w="534924">
                  <a:extLst>
                    <a:ext uri="{9D8B030D-6E8A-4147-A177-3AD203B41FA5}">
                      <a16:colId xmlns:a16="http://schemas.microsoft.com/office/drawing/2014/main" val="1791123098"/>
                    </a:ext>
                  </a:extLst>
                </a:gridCol>
                <a:gridCol w="411480">
                  <a:extLst>
                    <a:ext uri="{9D8B030D-6E8A-4147-A177-3AD203B41FA5}">
                      <a16:colId xmlns:a16="http://schemas.microsoft.com/office/drawing/2014/main" val="2952616936"/>
                    </a:ext>
                  </a:extLst>
                </a:gridCol>
                <a:gridCol w="534924">
                  <a:extLst>
                    <a:ext uri="{9D8B030D-6E8A-4147-A177-3AD203B41FA5}">
                      <a16:colId xmlns:a16="http://schemas.microsoft.com/office/drawing/2014/main" val="793765514"/>
                    </a:ext>
                  </a:extLst>
                </a:gridCol>
                <a:gridCol w="534924">
                  <a:extLst>
                    <a:ext uri="{9D8B030D-6E8A-4147-A177-3AD203B41FA5}">
                      <a16:colId xmlns:a16="http://schemas.microsoft.com/office/drawing/2014/main" val="4175479148"/>
                    </a:ext>
                  </a:extLst>
                </a:gridCol>
                <a:gridCol w="534924">
                  <a:extLst>
                    <a:ext uri="{9D8B030D-6E8A-4147-A177-3AD203B41FA5}">
                      <a16:colId xmlns:a16="http://schemas.microsoft.com/office/drawing/2014/main" val="4226404337"/>
                    </a:ext>
                  </a:extLst>
                </a:gridCol>
                <a:gridCol w="534924">
                  <a:extLst>
                    <a:ext uri="{9D8B030D-6E8A-4147-A177-3AD203B41FA5}">
                      <a16:colId xmlns:a16="http://schemas.microsoft.com/office/drawing/2014/main" val="2278737951"/>
                    </a:ext>
                  </a:extLst>
                </a:gridCol>
                <a:gridCol w="534924">
                  <a:extLst>
                    <a:ext uri="{9D8B030D-6E8A-4147-A177-3AD203B41FA5}">
                      <a16:colId xmlns:a16="http://schemas.microsoft.com/office/drawing/2014/main" val="2197886332"/>
                    </a:ext>
                  </a:extLst>
                </a:gridCol>
                <a:gridCol w="617220">
                  <a:extLst>
                    <a:ext uri="{9D8B030D-6E8A-4147-A177-3AD203B41FA5}">
                      <a16:colId xmlns:a16="http://schemas.microsoft.com/office/drawing/2014/main" val="2822143142"/>
                    </a:ext>
                  </a:extLst>
                </a:gridCol>
                <a:gridCol w="370332">
                  <a:extLst>
                    <a:ext uri="{9D8B030D-6E8A-4147-A177-3AD203B41FA5}">
                      <a16:colId xmlns:a16="http://schemas.microsoft.com/office/drawing/2014/main" val="1917721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9662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Europa-Park - 2017-12-11 19:16:00</a:t>
                      </a:r>
                      <a:r>
                        <a:rPr kumimoji="0" lang="fr-FR" sz="1000" b="0" i="0" u="none" strike="noStrike" kern="1200" cap="none" spc="0" normalizeH="0" baseline="0" noProof="0">
                          <a:ln>
                            <a:noFill/>
                          </a:ln>
                          <a:solidFill>
                            <a:prstClr val="black"/>
                          </a:solidFill>
                          <a:effectLst/>
                          <a:uLnTx/>
                          <a:uFillTx/>
                          <a:latin typeface="+mn-lt"/>
                          <a:ea typeface="+mn-ea"/>
                          <a:cs typeface="+mn-cs"/>
                        </a:rPr>
                        <a:t>
Marque tes amis et en route pour Europa-Park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French (France) or French (Canada)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0778163"/>
                  </a:ext>
                </a:extLst>
              </a:tr>
            </a:tbl>
          </a:graphicData>
        </a:graphic>
      </p:graphicFrame>
      <p:sp>
        <p:nvSpPr>
          <p:cNvPr id="4" name="Text Placeholder 3">
            <a:extLst>
              <a:ext uri="{FF2B5EF4-FFF2-40B4-BE49-F238E27FC236}">
                <a16:creationId xmlns:a16="http://schemas.microsoft.com/office/drawing/2014/main" id="{04406C3B-465F-430B-9B77-39AF39E7B27A}"/>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1813551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DC189-111B-44A9-9224-DE0AF531B3EA}"/>
              </a:ext>
            </a:extLst>
          </p:cNvPr>
          <p:cNvSpPr>
            <a:spLocks noGrp="1"/>
          </p:cNvSpPr>
          <p:nvPr>
            <p:ph type="title"/>
          </p:nvPr>
        </p:nvSpPr>
        <p:spPr/>
        <p:txBody>
          <a:bodyPr/>
          <a:lstStyle/>
          <a:p>
            <a:r>
              <a:rPr lang="en-US"/>
              <a:t>Facebook Own Posts Table - 3 of 14</a:t>
            </a:r>
          </a:p>
        </p:txBody>
      </p:sp>
      <p:graphicFrame>
        <p:nvGraphicFramePr>
          <p:cNvPr id="5" name="Table Placeholder 4">
            <a:extLst>
              <a:ext uri="{FF2B5EF4-FFF2-40B4-BE49-F238E27FC236}">
                <a16:creationId xmlns:a16="http://schemas.microsoft.com/office/drawing/2014/main" id="{F3251D8C-0CE6-4FCB-8470-A6B592B072ED}"/>
              </a:ext>
            </a:extLst>
          </p:cNvPr>
          <p:cNvGraphicFramePr>
            <a:graphicFrameLocks noGrp="1"/>
          </p:cNvGraphicFramePr>
          <p:nvPr>
            <p:ph type="tbl" sz="quarter" idx="13"/>
            <p:extLst>
              <p:ext uri="{D42A27DB-BD31-4B8C-83A1-F6EECF244321}">
                <p14:modId xmlns:p14="http://schemas.microsoft.com/office/powerpoint/2010/main" val="953936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79971729"/>
                    </a:ext>
                  </a:extLst>
                </a:gridCol>
                <a:gridCol w="617220">
                  <a:extLst>
                    <a:ext uri="{9D8B030D-6E8A-4147-A177-3AD203B41FA5}">
                      <a16:colId xmlns:a16="http://schemas.microsoft.com/office/drawing/2014/main" val="1776531605"/>
                    </a:ext>
                  </a:extLst>
                </a:gridCol>
                <a:gridCol w="534924">
                  <a:extLst>
                    <a:ext uri="{9D8B030D-6E8A-4147-A177-3AD203B41FA5}">
                      <a16:colId xmlns:a16="http://schemas.microsoft.com/office/drawing/2014/main" val="4235620855"/>
                    </a:ext>
                  </a:extLst>
                </a:gridCol>
                <a:gridCol w="534924">
                  <a:extLst>
                    <a:ext uri="{9D8B030D-6E8A-4147-A177-3AD203B41FA5}">
                      <a16:colId xmlns:a16="http://schemas.microsoft.com/office/drawing/2014/main" val="1516547187"/>
                    </a:ext>
                  </a:extLst>
                </a:gridCol>
                <a:gridCol w="411480">
                  <a:extLst>
                    <a:ext uri="{9D8B030D-6E8A-4147-A177-3AD203B41FA5}">
                      <a16:colId xmlns:a16="http://schemas.microsoft.com/office/drawing/2014/main" val="2273681560"/>
                    </a:ext>
                  </a:extLst>
                </a:gridCol>
                <a:gridCol w="534924">
                  <a:extLst>
                    <a:ext uri="{9D8B030D-6E8A-4147-A177-3AD203B41FA5}">
                      <a16:colId xmlns:a16="http://schemas.microsoft.com/office/drawing/2014/main" val="1230093298"/>
                    </a:ext>
                  </a:extLst>
                </a:gridCol>
                <a:gridCol w="534924">
                  <a:extLst>
                    <a:ext uri="{9D8B030D-6E8A-4147-A177-3AD203B41FA5}">
                      <a16:colId xmlns:a16="http://schemas.microsoft.com/office/drawing/2014/main" val="2042887529"/>
                    </a:ext>
                  </a:extLst>
                </a:gridCol>
                <a:gridCol w="534924">
                  <a:extLst>
                    <a:ext uri="{9D8B030D-6E8A-4147-A177-3AD203B41FA5}">
                      <a16:colId xmlns:a16="http://schemas.microsoft.com/office/drawing/2014/main" val="2574021197"/>
                    </a:ext>
                  </a:extLst>
                </a:gridCol>
                <a:gridCol w="534924">
                  <a:extLst>
                    <a:ext uri="{9D8B030D-6E8A-4147-A177-3AD203B41FA5}">
                      <a16:colId xmlns:a16="http://schemas.microsoft.com/office/drawing/2014/main" val="2931812211"/>
                    </a:ext>
                  </a:extLst>
                </a:gridCol>
                <a:gridCol w="534924">
                  <a:extLst>
                    <a:ext uri="{9D8B030D-6E8A-4147-A177-3AD203B41FA5}">
                      <a16:colId xmlns:a16="http://schemas.microsoft.com/office/drawing/2014/main" val="964482243"/>
                    </a:ext>
                  </a:extLst>
                </a:gridCol>
                <a:gridCol w="617220">
                  <a:extLst>
                    <a:ext uri="{9D8B030D-6E8A-4147-A177-3AD203B41FA5}">
                      <a16:colId xmlns:a16="http://schemas.microsoft.com/office/drawing/2014/main" val="3393782813"/>
                    </a:ext>
                  </a:extLst>
                </a:gridCol>
                <a:gridCol w="370332">
                  <a:extLst>
                    <a:ext uri="{9D8B030D-6E8A-4147-A177-3AD203B41FA5}">
                      <a16:colId xmlns:a16="http://schemas.microsoft.com/office/drawing/2014/main" val="1914079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437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Europa-Park - 2017-03-23 20:22:52</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Silver Star!!🎉🎁 Gewinne 2 Gutscheine für eine Fahrt ohne Anstehen! 🎢
Heute vor 15 Jahren wurde unsere höchste Achterbahn eröffnet und seitdem rast sie mit euch bei 130 km/h Höchstgeschwindigkeit durch die Lüfte! Zum #Geburtstag verlosen wir 20x2 Fast-Pässe für eine SilverStar-Fahrt ohne Anstehen. Like einfach diesen Beitrag und markiere in den Kommentaren die Person, die du auf deine VIP-Fahrt mitnehmen würdest.
Hinweis: Der Gewinn beinhaltet nicht den Eintritt in den Europa-Park. Teilnahmeschluss ist der 26.03.2017 um 23:59 Uhr. Unter allen Kommentaren werden 20 Gewinner ausgelost. Die Gewinner werden im Anschluss hier auf Facebook bekanntgegeben. Facebook steht in keiner Verbindung zu diesem Gewinnspiel. Impressum: bit.ly/impressum-ep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German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65106500"/>
                  </a:ext>
                </a:extLst>
              </a:tr>
            </a:tbl>
          </a:graphicData>
        </a:graphic>
      </p:graphicFrame>
      <p:sp>
        <p:nvSpPr>
          <p:cNvPr id="4" name="Text Placeholder 3">
            <a:extLst>
              <a:ext uri="{FF2B5EF4-FFF2-40B4-BE49-F238E27FC236}">
                <a16:creationId xmlns:a16="http://schemas.microsoft.com/office/drawing/2014/main" id="{ED3B6D52-98CD-42F1-B280-33E6D90147FF}"/>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65561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BA6A-2199-4185-8EA8-2CF26A076685}"/>
              </a:ext>
            </a:extLst>
          </p:cNvPr>
          <p:cNvSpPr>
            <a:spLocks noGrp="1"/>
          </p:cNvSpPr>
          <p:nvPr>
            <p:ph type="title"/>
          </p:nvPr>
        </p:nvSpPr>
        <p:spPr/>
        <p:txBody>
          <a:bodyPr/>
          <a:lstStyle/>
          <a:p>
            <a:r>
              <a:rPr lang="en-US"/>
              <a:t>Facebook Own Posts Table - 4 of 14</a:t>
            </a:r>
          </a:p>
        </p:txBody>
      </p:sp>
      <p:graphicFrame>
        <p:nvGraphicFramePr>
          <p:cNvPr id="5" name="Table Placeholder 4">
            <a:extLst>
              <a:ext uri="{FF2B5EF4-FFF2-40B4-BE49-F238E27FC236}">
                <a16:creationId xmlns:a16="http://schemas.microsoft.com/office/drawing/2014/main" id="{05BD7C61-25F4-419A-B483-08F06E116A68}"/>
              </a:ext>
            </a:extLst>
          </p:cNvPr>
          <p:cNvGraphicFramePr>
            <a:graphicFrameLocks noGrp="1"/>
          </p:cNvGraphicFramePr>
          <p:nvPr>
            <p:ph type="tbl" sz="quarter" idx="13"/>
            <p:extLst>
              <p:ext uri="{D42A27DB-BD31-4B8C-83A1-F6EECF244321}">
                <p14:modId xmlns:p14="http://schemas.microsoft.com/office/powerpoint/2010/main" val="2892041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62664225"/>
                    </a:ext>
                  </a:extLst>
                </a:gridCol>
                <a:gridCol w="617220">
                  <a:extLst>
                    <a:ext uri="{9D8B030D-6E8A-4147-A177-3AD203B41FA5}">
                      <a16:colId xmlns:a16="http://schemas.microsoft.com/office/drawing/2014/main" val="2766017351"/>
                    </a:ext>
                  </a:extLst>
                </a:gridCol>
                <a:gridCol w="534924">
                  <a:extLst>
                    <a:ext uri="{9D8B030D-6E8A-4147-A177-3AD203B41FA5}">
                      <a16:colId xmlns:a16="http://schemas.microsoft.com/office/drawing/2014/main" val="936545609"/>
                    </a:ext>
                  </a:extLst>
                </a:gridCol>
                <a:gridCol w="534924">
                  <a:extLst>
                    <a:ext uri="{9D8B030D-6E8A-4147-A177-3AD203B41FA5}">
                      <a16:colId xmlns:a16="http://schemas.microsoft.com/office/drawing/2014/main" val="1872849864"/>
                    </a:ext>
                  </a:extLst>
                </a:gridCol>
                <a:gridCol w="411480">
                  <a:extLst>
                    <a:ext uri="{9D8B030D-6E8A-4147-A177-3AD203B41FA5}">
                      <a16:colId xmlns:a16="http://schemas.microsoft.com/office/drawing/2014/main" val="1520055046"/>
                    </a:ext>
                  </a:extLst>
                </a:gridCol>
                <a:gridCol w="534924">
                  <a:extLst>
                    <a:ext uri="{9D8B030D-6E8A-4147-A177-3AD203B41FA5}">
                      <a16:colId xmlns:a16="http://schemas.microsoft.com/office/drawing/2014/main" val="3586080019"/>
                    </a:ext>
                  </a:extLst>
                </a:gridCol>
                <a:gridCol w="534924">
                  <a:extLst>
                    <a:ext uri="{9D8B030D-6E8A-4147-A177-3AD203B41FA5}">
                      <a16:colId xmlns:a16="http://schemas.microsoft.com/office/drawing/2014/main" val="3527269138"/>
                    </a:ext>
                  </a:extLst>
                </a:gridCol>
                <a:gridCol w="534924">
                  <a:extLst>
                    <a:ext uri="{9D8B030D-6E8A-4147-A177-3AD203B41FA5}">
                      <a16:colId xmlns:a16="http://schemas.microsoft.com/office/drawing/2014/main" val="1276199875"/>
                    </a:ext>
                  </a:extLst>
                </a:gridCol>
                <a:gridCol w="534924">
                  <a:extLst>
                    <a:ext uri="{9D8B030D-6E8A-4147-A177-3AD203B41FA5}">
                      <a16:colId xmlns:a16="http://schemas.microsoft.com/office/drawing/2014/main" val="1900223006"/>
                    </a:ext>
                  </a:extLst>
                </a:gridCol>
                <a:gridCol w="534924">
                  <a:extLst>
                    <a:ext uri="{9D8B030D-6E8A-4147-A177-3AD203B41FA5}">
                      <a16:colId xmlns:a16="http://schemas.microsoft.com/office/drawing/2014/main" val="2997364453"/>
                    </a:ext>
                  </a:extLst>
                </a:gridCol>
                <a:gridCol w="617220">
                  <a:extLst>
                    <a:ext uri="{9D8B030D-6E8A-4147-A177-3AD203B41FA5}">
                      <a16:colId xmlns:a16="http://schemas.microsoft.com/office/drawing/2014/main" val="1784708683"/>
                    </a:ext>
                  </a:extLst>
                </a:gridCol>
                <a:gridCol w="370332">
                  <a:extLst>
                    <a:ext uri="{9D8B030D-6E8A-4147-A177-3AD203B41FA5}">
                      <a16:colId xmlns:a16="http://schemas.microsoft.com/office/drawing/2014/main" val="3614056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398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Europa-Park - 2017-11-08 19:06:43</a:t>
                      </a:r>
                      <a:r>
                        <a:rPr kumimoji="0" lang="fr-FR" sz="1000" b="0" i="0" u="none" strike="noStrike" kern="1200" cap="none" spc="0" normalizeH="0" baseline="0" noProof="0">
                          <a:ln>
                            <a:noFill/>
                          </a:ln>
                          <a:solidFill>
                            <a:prstClr val="black"/>
                          </a:solidFill>
                          <a:effectLst/>
                          <a:uLnTx/>
                          <a:uFillTx/>
                          <a:latin typeface="+mn-lt"/>
                          <a:ea typeface="+mn-ea"/>
                          <a:cs typeface="+mn-cs"/>
                        </a:rPr>
                        <a:t>
Au revoir #Eurosat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49123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Europa-Park - 2017-03-19 10:48:01</a:t>
                      </a:r>
                      <a:r>
                        <a:rPr kumimoji="0" lang="fr-FR" sz="1000" b="0" i="0" u="none" strike="noStrike" kern="1200" cap="none" spc="0" normalizeH="0" baseline="0" noProof="0">
                          <a:ln>
                            <a:noFill/>
                          </a:ln>
                          <a:solidFill>
                            <a:prstClr val="black"/>
                          </a:solidFill>
                          <a:effectLst/>
                          <a:uLnTx/>
                          <a:uFillTx/>
                          <a:latin typeface="+mn-lt"/>
                          <a:ea typeface="+mn-ea"/>
                          <a:cs typeface="+mn-cs"/>
                        </a:rPr>
                        <a:t>
Blue Fire Megacoaster ! La brume entoure les sièges, le regard est fixé sur le cardiofréquencemètre, le compte à rebours résonne… qui a déjà la chair de poule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French (France) or French (Canada)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75441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Europa-Park - 2017-03-19 10:48:00</a:t>
                      </a:r>
                      <a:r>
                        <a:rPr kumimoji="0" lang="de-DE" sz="1000" b="0" i="0" u="none" strike="noStrike" kern="1200" cap="none" spc="0" normalizeH="0" baseline="0" noProof="0">
                          <a:ln>
                            <a:noFill/>
                          </a:ln>
                          <a:solidFill>
                            <a:prstClr val="black"/>
                          </a:solidFill>
                          <a:effectLst/>
                          <a:uLnTx/>
                          <a:uFillTx/>
                          <a:latin typeface="+mn-lt"/>
                          <a:ea typeface="+mn-ea"/>
                          <a:cs typeface="+mn-cs"/>
                        </a:rPr>
                        <a:t>
Blue Fire Megacoaster! Nebel umringt die Sitze, Blick auf den Pulsmesser, Countdown-Alarm in den Ohren... Wer von euch bekommt jetzt schon Gänsehaut?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German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5697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Europa-Park - 2017-02-18 19:20:07</a:t>
                      </a:r>
                      <a:r>
                        <a:rPr kumimoji="0" lang="de-DE" sz="1000" b="0" i="0" u="none" strike="noStrike" kern="1200" cap="none" spc="0" normalizeH="0" baseline="0" noProof="0">
                          <a:ln>
                            <a:noFill/>
                          </a:ln>
                          <a:solidFill>
                            <a:prstClr val="black"/>
                          </a:solidFill>
                          <a:effectLst/>
                          <a:uLnTx/>
                          <a:uFillTx/>
                          <a:latin typeface="+mn-lt"/>
                          <a:ea typeface="+mn-ea"/>
                          <a:cs typeface="+mn-cs"/>
                        </a:rPr>
                        <a:t>
Wer ist die schönste Frau Deutschlands? Live aus dem Europa-Park: Das Finale der Miss Germany Wahl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extLst>
                  <a:ext uri="{0D108BD9-81ED-4DB2-BD59-A6C34878D82A}">
                    <a16:rowId xmlns:a16="http://schemas.microsoft.com/office/drawing/2014/main" val="1848396081"/>
                  </a:ext>
                </a:extLst>
              </a:tr>
            </a:tbl>
          </a:graphicData>
        </a:graphic>
      </p:graphicFrame>
      <p:sp>
        <p:nvSpPr>
          <p:cNvPr id="4" name="Text Placeholder 3">
            <a:extLst>
              <a:ext uri="{FF2B5EF4-FFF2-40B4-BE49-F238E27FC236}">
                <a16:creationId xmlns:a16="http://schemas.microsoft.com/office/drawing/2014/main" id="{E5509DDF-709A-4696-9099-CC7207BDB72D}"/>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779687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1386B-D012-440D-B1CB-849F36674D52}"/>
              </a:ext>
            </a:extLst>
          </p:cNvPr>
          <p:cNvSpPr>
            <a:spLocks noGrp="1"/>
          </p:cNvSpPr>
          <p:nvPr>
            <p:ph type="title"/>
          </p:nvPr>
        </p:nvSpPr>
        <p:spPr/>
        <p:txBody>
          <a:bodyPr/>
          <a:lstStyle/>
          <a:p>
            <a:r>
              <a:rPr lang="en-US"/>
              <a:t>Facebook Own Posts Table - 5 of 14</a:t>
            </a:r>
          </a:p>
        </p:txBody>
      </p:sp>
      <p:graphicFrame>
        <p:nvGraphicFramePr>
          <p:cNvPr id="5" name="Table Placeholder 4">
            <a:extLst>
              <a:ext uri="{FF2B5EF4-FFF2-40B4-BE49-F238E27FC236}">
                <a16:creationId xmlns:a16="http://schemas.microsoft.com/office/drawing/2014/main" id="{7D25E86F-A348-4952-A869-0A3B1917D4F8}"/>
              </a:ext>
            </a:extLst>
          </p:cNvPr>
          <p:cNvGraphicFramePr>
            <a:graphicFrameLocks noGrp="1"/>
          </p:cNvGraphicFramePr>
          <p:nvPr>
            <p:ph type="tbl" sz="quarter" idx="13"/>
            <p:extLst>
              <p:ext uri="{D42A27DB-BD31-4B8C-83A1-F6EECF244321}">
                <p14:modId xmlns:p14="http://schemas.microsoft.com/office/powerpoint/2010/main" val="842574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99488131"/>
                    </a:ext>
                  </a:extLst>
                </a:gridCol>
                <a:gridCol w="617220">
                  <a:extLst>
                    <a:ext uri="{9D8B030D-6E8A-4147-A177-3AD203B41FA5}">
                      <a16:colId xmlns:a16="http://schemas.microsoft.com/office/drawing/2014/main" val="1308552960"/>
                    </a:ext>
                  </a:extLst>
                </a:gridCol>
                <a:gridCol w="534924">
                  <a:extLst>
                    <a:ext uri="{9D8B030D-6E8A-4147-A177-3AD203B41FA5}">
                      <a16:colId xmlns:a16="http://schemas.microsoft.com/office/drawing/2014/main" val="3357497939"/>
                    </a:ext>
                  </a:extLst>
                </a:gridCol>
                <a:gridCol w="534924">
                  <a:extLst>
                    <a:ext uri="{9D8B030D-6E8A-4147-A177-3AD203B41FA5}">
                      <a16:colId xmlns:a16="http://schemas.microsoft.com/office/drawing/2014/main" val="1428820321"/>
                    </a:ext>
                  </a:extLst>
                </a:gridCol>
                <a:gridCol w="411480">
                  <a:extLst>
                    <a:ext uri="{9D8B030D-6E8A-4147-A177-3AD203B41FA5}">
                      <a16:colId xmlns:a16="http://schemas.microsoft.com/office/drawing/2014/main" val="4266693687"/>
                    </a:ext>
                  </a:extLst>
                </a:gridCol>
                <a:gridCol w="534924">
                  <a:extLst>
                    <a:ext uri="{9D8B030D-6E8A-4147-A177-3AD203B41FA5}">
                      <a16:colId xmlns:a16="http://schemas.microsoft.com/office/drawing/2014/main" val="2677025046"/>
                    </a:ext>
                  </a:extLst>
                </a:gridCol>
                <a:gridCol w="534924">
                  <a:extLst>
                    <a:ext uri="{9D8B030D-6E8A-4147-A177-3AD203B41FA5}">
                      <a16:colId xmlns:a16="http://schemas.microsoft.com/office/drawing/2014/main" val="3341373084"/>
                    </a:ext>
                  </a:extLst>
                </a:gridCol>
                <a:gridCol w="534924">
                  <a:extLst>
                    <a:ext uri="{9D8B030D-6E8A-4147-A177-3AD203B41FA5}">
                      <a16:colId xmlns:a16="http://schemas.microsoft.com/office/drawing/2014/main" val="523241173"/>
                    </a:ext>
                  </a:extLst>
                </a:gridCol>
                <a:gridCol w="534924">
                  <a:extLst>
                    <a:ext uri="{9D8B030D-6E8A-4147-A177-3AD203B41FA5}">
                      <a16:colId xmlns:a16="http://schemas.microsoft.com/office/drawing/2014/main" val="3263549236"/>
                    </a:ext>
                  </a:extLst>
                </a:gridCol>
                <a:gridCol w="534924">
                  <a:extLst>
                    <a:ext uri="{9D8B030D-6E8A-4147-A177-3AD203B41FA5}">
                      <a16:colId xmlns:a16="http://schemas.microsoft.com/office/drawing/2014/main" val="2927237019"/>
                    </a:ext>
                  </a:extLst>
                </a:gridCol>
                <a:gridCol w="617220">
                  <a:extLst>
                    <a:ext uri="{9D8B030D-6E8A-4147-A177-3AD203B41FA5}">
                      <a16:colId xmlns:a16="http://schemas.microsoft.com/office/drawing/2014/main" val="3829727110"/>
                    </a:ext>
                  </a:extLst>
                </a:gridCol>
                <a:gridCol w="370332">
                  <a:extLst>
                    <a:ext uri="{9D8B030D-6E8A-4147-A177-3AD203B41FA5}">
                      <a16:colId xmlns:a16="http://schemas.microsoft.com/office/drawing/2014/main" val="500204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2943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Europa-Park - 2017-12-24 15:55:00</a:t>
                      </a:r>
                      <a:r>
                        <a:rPr kumimoji="0" lang="fr-FR" sz="1000" b="0" i="0" u="none" strike="noStrike" kern="1200" cap="none" spc="0" normalizeH="0" baseline="0" noProof="0">
                          <a:ln>
                            <a:noFill/>
                          </a:ln>
                          <a:solidFill>
                            <a:prstClr val="black"/>
                          </a:solidFill>
                          <a:effectLst/>
                          <a:uLnTx/>
                          <a:uFillTx/>
                          <a:latin typeface="+mn-lt"/>
                          <a:ea typeface="+mn-ea"/>
                          <a:cs typeface="+mn-cs"/>
                        </a:rPr>
                        <a:t>
🎁 Grand #Concours de #Noël 🎁
Avant sa grande tournée cette nuit, le Père Noël s'est arrêté à Europa-Park et vous réserve un cadeau très spécial ! 🎅 🎁
Il offre à l'un d'entre vous 4 cartes annuelles ainsi qu'une nuit dans une suite thématique de nos hôtels ! 🎢 🎡
Pour participer, dites nous en commentaire qui parmi vos amis a été particulièrement sage cette année et mériterait de partager ce cadeau avec vous. 😇 
Clôture du jeu-concours le 29.12.2017 à 14h00. Le gagnant sera tiré au sort parmi tous les commentaires sous cette publication, puis sera annoncé ici, sur Facebook. Facebook n’est en aucun cas lié à ce jeu-concours. Mentions légales : bit.ly/impressum-ep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French (France) or French (Canada)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55607610"/>
                  </a:ext>
                </a:extLst>
              </a:tr>
            </a:tbl>
          </a:graphicData>
        </a:graphic>
      </p:graphicFrame>
      <p:sp>
        <p:nvSpPr>
          <p:cNvPr id="4" name="Text Placeholder 3">
            <a:extLst>
              <a:ext uri="{FF2B5EF4-FFF2-40B4-BE49-F238E27FC236}">
                <a16:creationId xmlns:a16="http://schemas.microsoft.com/office/drawing/2014/main" id="{11864DF2-2556-4AEB-AE66-2CAD8295C6B4}"/>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024028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90AF4-AB9C-491A-A3C8-F0B8D6DF5945}"/>
              </a:ext>
            </a:extLst>
          </p:cNvPr>
          <p:cNvSpPr>
            <a:spLocks noGrp="1"/>
          </p:cNvSpPr>
          <p:nvPr>
            <p:ph type="title"/>
          </p:nvPr>
        </p:nvSpPr>
        <p:spPr/>
        <p:txBody>
          <a:bodyPr/>
          <a:lstStyle/>
          <a:p>
            <a:r>
              <a:rPr lang="en-US"/>
              <a:t>Facebook Own Posts Table - 6 of 14</a:t>
            </a:r>
          </a:p>
        </p:txBody>
      </p:sp>
      <p:graphicFrame>
        <p:nvGraphicFramePr>
          <p:cNvPr id="5" name="Table Placeholder 4">
            <a:extLst>
              <a:ext uri="{FF2B5EF4-FFF2-40B4-BE49-F238E27FC236}">
                <a16:creationId xmlns:a16="http://schemas.microsoft.com/office/drawing/2014/main" id="{7694B36A-3657-46E4-9DCE-B9492CBED172}"/>
              </a:ext>
            </a:extLst>
          </p:cNvPr>
          <p:cNvGraphicFramePr>
            <a:graphicFrameLocks noGrp="1"/>
          </p:cNvGraphicFramePr>
          <p:nvPr>
            <p:ph type="tbl" sz="quarter" idx="13"/>
            <p:extLst>
              <p:ext uri="{D42A27DB-BD31-4B8C-83A1-F6EECF244321}">
                <p14:modId xmlns:p14="http://schemas.microsoft.com/office/powerpoint/2010/main" val="1874336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77426308"/>
                    </a:ext>
                  </a:extLst>
                </a:gridCol>
                <a:gridCol w="617220">
                  <a:extLst>
                    <a:ext uri="{9D8B030D-6E8A-4147-A177-3AD203B41FA5}">
                      <a16:colId xmlns:a16="http://schemas.microsoft.com/office/drawing/2014/main" val="3926400249"/>
                    </a:ext>
                  </a:extLst>
                </a:gridCol>
                <a:gridCol w="534924">
                  <a:extLst>
                    <a:ext uri="{9D8B030D-6E8A-4147-A177-3AD203B41FA5}">
                      <a16:colId xmlns:a16="http://schemas.microsoft.com/office/drawing/2014/main" val="481310216"/>
                    </a:ext>
                  </a:extLst>
                </a:gridCol>
                <a:gridCol w="534924">
                  <a:extLst>
                    <a:ext uri="{9D8B030D-6E8A-4147-A177-3AD203B41FA5}">
                      <a16:colId xmlns:a16="http://schemas.microsoft.com/office/drawing/2014/main" val="4258533362"/>
                    </a:ext>
                  </a:extLst>
                </a:gridCol>
                <a:gridCol w="411480">
                  <a:extLst>
                    <a:ext uri="{9D8B030D-6E8A-4147-A177-3AD203B41FA5}">
                      <a16:colId xmlns:a16="http://schemas.microsoft.com/office/drawing/2014/main" val="2543161302"/>
                    </a:ext>
                  </a:extLst>
                </a:gridCol>
                <a:gridCol w="534924">
                  <a:extLst>
                    <a:ext uri="{9D8B030D-6E8A-4147-A177-3AD203B41FA5}">
                      <a16:colId xmlns:a16="http://schemas.microsoft.com/office/drawing/2014/main" val="2246189308"/>
                    </a:ext>
                  </a:extLst>
                </a:gridCol>
                <a:gridCol w="534924">
                  <a:extLst>
                    <a:ext uri="{9D8B030D-6E8A-4147-A177-3AD203B41FA5}">
                      <a16:colId xmlns:a16="http://schemas.microsoft.com/office/drawing/2014/main" val="516327662"/>
                    </a:ext>
                  </a:extLst>
                </a:gridCol>
                <a:gridCol w="534924">
                  <a:extLst>
                    <a:ext uri="{9D8B030D-6E8A-4147-A177-3AD203B41FA5}">
                      <a16:colId xmlns:a16="http://schemas.microsoft.com/office/drawing/2014/main" val="1434882132"/>
                    </a:ext>
                  </a:extLst>
                </a:gridCol>
                <a:gridCol w="534924">
                  <a:extLst>
                    <a:ext uri="{9D8B030D-6E8A-4147-A177-3AD203B41FA5}">
                      <a16:colId xmlns:a16="http://schemas.microsoft.com/office/drawing/2014/main" val="327850509"/>
                    </a:ext>
                  </a:extLst>
                </a:gridCol>
                <a:gridCol w="534924">
                  <a:extLst>
                    <a:ext uri="{9D8B030D-6E8A-4147-A177-3AD203B41FA5}">
                      <a16:colId xmlns:a16="http://schemas.microsoft.com/office/drawing/2014/main" val="1146746507"/>
                    </a:ext>
                  </a:extLst>
                </a:gridCol>
                <a:gridCol w="617220">
                  <a:extLst>
                    <a:ext uri="{9D8B030D-6E8A-4147-A177-3AD203B41FA5}">
                      <a16:colId xmlns:a16="http://schemas.microsoft.com/office/drawing/2014/main" val="423250687"/>
                    </a:ext>
                  </a:extLst>
                </a:gridCol>
                <a:gridCol w="370332">
                  <a:extLst>
                    <a:ext uri="{9D8B030D-6E8A-4147-A177-3AD203B41FA5}">
                      <a16:colId xmlns:a16="http://schemas.microsoft.com/office/drawing/2014/main" val="4288471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9898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Europa-Park - 2017-04-02 18:33:17</a:t>
                      </a:r>
                      <a:r>
                        <a:rPr kumimoji="0" lang="fr-FR" sz="1000" b="0" i="0" u="none" strike="noStrike" kern="1200" cap="none" spc="0" normalizeH="0" baseline="0" noProof="0">
                          <a:ln>
                            <a:noFill/>
                          </a:ln>
                          <a:solidFill>
                            <a:prstClr val="black"/>
                          </a:solidFill>
                          <a:effectLst/>
                          <a:uLnTx/>
                          <a:uFillTx/>
                          <a:latin typeface="+mn-lt"/>
                          <a:ea typeface="+mn-ea"/>
                          <a:cs typeface="+mn-cs"/>
                        </a:rPr>
                        <a:t>
*** Toutes les nouveautés d’Europa-Park en 2017 ***
Installez-vous confortablement et profitez de la vidéo des nouveautés en version intégrale ! :)
P.S. : Que pensez-vous de la nouvelle chanson d’Europa-Park qu’on entend en arrière-plan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French (France) or French (Canada)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99687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Europa-Park - 2017-11-08 18:48:00</a:t>
                      </a:r>
                      <a:r>
                        <a:rPr kumimoji="0" lang="en-US" sz="1000" b="0" i="0" u="none" strike="noStrike" kern="1200" cap="none" spc="0" normalizeH="0" baseline="0" noProof="0">
                          <a:ln>
                            <a:noFill/>
                          </a:ln>
                          <a:solidFill>
                            <a:prstClr val="black"/>
                          </a:solidFill>
                          <a:effectLst/>
                          <a:uLnTx/>
                          <a:uFillTx/>
                          <a:latin typeface="+mn-lt"/>
                          <a:ea typeface="+mn-ea"/>
                          <a:cs typeface="+mn-cs"/>
                        </a:rPr>
                        <a:t>
Goodbye Eurosat!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German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41080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Europa-Park - 2017-04-01 20:09:58</a:t>
                      </a:r>
                      <a:r>
                        <a:rPr kumimoji="0" lang="de-DE" sz="1000" b="0" i="0" u="none" strike="noStrike" kern="1200" cap="none" spc="0" normalizeH="0" baseline="0" noProof="0">
                          <a:ln>
                            <a:noFill/>
                          </a:ln>
                          <a:solidFill>
                            <a:prstClr val="black"/>
                          </a:solidFill>
                          <a:effectLst/>
                          <a:uLnTx/>
                          <a:uFillTx/>
                          <a:latin typeface="+mn-lt"/>
                          <a:ea typeface="+mn-ea"/>
                          <a:cs typeface="+mn-cs"/>
                        </a:rPr>
                        <a:t>
ALLE EUROPA-PARK NEUHEITEN 2017
Lehnt euch zurück und genießt unseren Neuheitenfilm in voller Länge! :)
P.S. Wie gefällt euch der neue Europa-Park Song im Hintergrund?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German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76974593"/>
                  </a:ext>
                </a:extLst>
              </a:tr>
            </a:tbl>
          </a:graphicData>
        </a:graphic>
      </p:graphicFrame>
      <p:sp>
        <p:nvSpPr>
          <p:cNvPr id="4" name="Text Placeholder 3">
            <a:extLst>
              <a:ext uri="{FF2B5EF4-FFF2-40B4-BE49-F238E27FC236}">
                <a16:creationId xmlns:a16="http://schemas.microsoft.com/office/drawing/2014/main" id="{E1981C63-1E9A-4B23-BF78-8B7B0A790F49}"/>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392700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8FE93-3A0F-4B72-A072-F7D4C8A07FE5}"/>
              </a:ext>
            </a:extLst>
          </p:cNvPr>
          <p:cNvSpPr>
            <a:spLocks noGrp="1"/>
          </p:cNvSpPr>
          <p:nvPr>
            <p:ph type="title"/>
          </p:nvPr>
        </p:nvSpPr>
        <p:spPr/>
        <p:txBody>
          <a:bodyPr/>
          <a:lstStyle/>
          <a:p>
            <a:r>
              <a:rPr lang="en-US"/>
              <a:t>Facebook Own Posts Table - 7 of 14</a:t>
            </a:r>
          </a:p>
        </p:txBody>
      </p:sp>
      <p:graphicFrame>
        <p:nvGraphicFramePr>
          <p:cNvPr id="5" name="Table Placeholder 4">
            <a:extLst>
              <a:ext uri="{FF2B5EF4-FFF2-40B4-BE49-F238E27FC236}">
                <a16:creationId xmlns:a16="http://schemas.microsoft.com/office/drawing/2014/main" id="{18A0AD34-5A95-47AD-B14B-C778922C17C6}"/>
              </a:ext>
            </a:extLst>
          </p:cNvPr>
          <p:cNvGraphicFramePr>
            <a:graphicFrameLocks noGrp="1"/>
          </p:cNvGraphicFramePr>
          <p:nvPr>
            <p:ph type="tbl" sz="quarter" idx="13"/>
            <p:extLst>
              <p:ext uri="{D42A27DB-BD31-4B8C-83A1-F6EECF244321}">
                <p14:modId xmlns:p14="http://schemas.microsoft.com/office/powerpoint/2010/main" val="238994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65882463"/>
                    </a:ext>
                  </a:extLst>
                </a:gridCol>
                <a:gridCol w="617220">
                  <a:extLst>
                    <a:ext uri="{9D8B030D-6E8A-4147-A177-3AD203B41FA5}">
                      <a16:colId xmlns:a16="http://schemas.microsoft.com/office/drawing/2014/main" val="3447994119"/>
                    </a:ext>
                  </a:extLst>
                </a:gridCol>
                <a:gridCol w="534924">
                  <a:extLst>
                    <a:ext uri="{9D8B030D-6E8A-4147-A177-3AD203B41FA5}">
                      <a16:colId xmlns:a16="http://schemas.microsoft.com/office/drawing/2014/main" val="1733702442"/>
                    </a:ext>
                  </a:extLst>
                </a:gridCol>
                <a:gridCol w="534924">
                  <a:extLst>
                    <a:ext uri="{9D8B030D-6E8A-4147-A177-3AD203B41FA5}">
                      <a16:colId xmlns:a16="http://schemas.microsoft.com/office/drawing/2014/main" val="1194943246"/>
                    </a:ext>
                  </a:extLst>
                </a:gridCol>
                <a:gridCol w="411480">
                  <a:extLst>
                    <a:ext uri="{9D8B030D-6E8A-4147-A177-3AD203B41FA5}">
                      <a16:colId xmlns:a16="http://schemas.microsoft.com/office/drawing/2014/main" val="3175661596"/>
                    </a:ext>
                  </a:extLst>
                </a:gridCol>
                <a:gridCol w="534924">
                  <a:extLst>
                    <a:ext uri="{9D8B030D-6E8A-4147-A177-3AD203B41FA5}">
                      <a16:colId xmlns:a16="http://schemas.microsoft.com/office/drawing/2014/main" val="1313473459"/>
                    </a:ext>
                  </a:extLst>
                </a:gridCol>
                <a:gridCol w="534924">
                  <a:extLst>
                    <a:ext uri="{9D8B030D-6E8A-4147-A177-3AD203B41FA5}">
                      <a16:colId xmlns:a16="http://schemas.microsoft.com/office/drawing/2014/main" val="4011758747"/>
                    </a:ext>
                  </a:extLst>
                </a:gridCol>
                <a:gridCol w="534924">
                  <a:extLst>
                    <a:ext uri="{9D8B030D-6E8A-4147-A177-3AD203B41FA5}">
                      <a16:colId xmlns:a16="http://schemas.microsoft.com/office/drawing/2014/main" val="1937418084"/>
                    </a:ext>
                  </a:extLst>
                </a:gridCol>
                <a:gridCol w="534924">
                  <a:extLst>
                    <a:ext uri="{9D8B030D-6E8A-4147-A177-3AD203B41FA5}">
                      <a16:colId xmlns:a16="http://schemas.microsoft.com/office/drawing/2014/main" val="691552787"/>
                    </a:ext>
                  </a:extLst>
                </a:gridCol>
                <a:gridCol w="534924">
                  <a:extLst>
                    <a:ext uri="{9D8B030D-6E8A-4147-A177-3AD203B41FA5}">
                      <a16:colId xmlns:a16="http://schemas.microsoft.com/office/drawing/2014/main" val="4280194288"/>
                    </a:ext>
                  </a:extLst>
                </a:gridCol>
                <a:gridCol w="617220">
                  <a:extLst>
                    <a:ext uri="{9D8B030D-6E8A-4147-A177-3AD203B41FA5}">
                      <a16:colId xmlns:a16="http://schemas.microsoft.com/office/drawing/2014/main" val="1184723999"/>
                    </a:ext>
                  </a:extLst>
                </a:gridCol>
                <a:gridCol w="370332">
                  <a:extLst>
                    <a:ext uri="{9D8B030D-6E8A-4147-A177-3AD203B41FA5}">
                      <a16:colId xmlns:a16="http://schemas.microsoft.com/office/drawing/2014/main" val="1016135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6791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Europa-Park - 2017-12-24 15:03:00</a:t>
                      </a:r>
                      <a:r>
                        <a:rPr kumimoji="0" lang="de-DE" sz="1000" b="0" i="0" u="none" strike="noStrike" kern="1200" cap="none" spc="0" normalizeH="0" baseline="0" noProof="0">
                          <a:ln>
                            <a:noFill/>
                          </a:ln>
                          <a:solidFill>
                            <a:prstClr val="black"/>
                          </a:solidFill>
                          <a:effectLst/>
                          <a:uLnTx/>
                          <a:uFillTx/>
                          <a:latin typeface="+mn-lt"/>
                          <a:ea typeface="+mn-ea"/>
                          <a:cs typeface="+mn-cs"/>
                        </a:rPr>
                        <a:t>
Großes Weihnachts #Gewinnspiel🎄🎁
Bei seiner großen Tour hat der Weihnachtsmann im Europa-Park angehalten und ein ganz besonderes Geschenk für euch dabei! 🎅 🎁
Er verschenkt 1 x 4 Europa-Park Jahreskarten inkl. 1 Übernachtung in einer Themensuite in unseren Hotels. 🎢 🎡 Um teilzunehmen schreibt uns, wer dieses tolle Geschenk gewinnen sollte und warum diese Person es mehr als verdient hat. 😇
Teilnahmeschluss ist am 04.01.17 um 14:00 Uhr. Der Gewinner wird aus allen Kommentaren ausgelost und im Anschluss hier auf Facebook in den Kommentaren bekanntgegeben. Facebook steht in keiner Verbindung zu diesem Gewinnspiel. Impressum: bit.ly/impressum-ep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German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86805384"/>
                  </a:ext>
                </a:extLst>
              </a:tr>
            </a:tbl>
          </a:graphicData>
        </a:graphic>
      </p:graphicFrame>
      <p:sp>
        <p:nvSpPr>
          <p:cNvPr id="4" name="Text Placeholder 3">
            <a:extLst>
              <a:ext uri="{FF2B5EF4-FFF2-40B4-BE49-F238E27FC236}">
                <a16:creationId xmlns:a16="http://schemas.microsoft.com/office/drawing/2014/main" id="{8811B1F5-CF89-4FBA-B65C-49EB93597BA1}"/>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4084731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8CCCE-29BA-4B2F-BA35-87A49A77CC66}"/>
              </a:ext>
            </a:extLst>
          </p:cNvPr>
          <p:cNvSpPr>
            <a:spLocks noGrp="1"/>
          </p:cNvSpPr>
          <p:nvPr>
            <p:ph type="title"/>
          </p:nvPr>
        </p:nvSpPr>
        <p:spPr/>
        <p:txBody>
          <a:bodyPr/>
          <a:lstStyle/>
          <a:p>
            <a:r>
              <a:rPr lang="en-US"/>
              <a:t>Facebook Own Posts Table - 8 of 14</a:t>
            </a:r>
          </a:p>
        </p:txBody>
      </p:sp>
      <p:graphicFrame>
        <p:nvGraphicFramePr>
          <p:cNvPr id="5" name="Table Placeholder 4">
            <a:extLst>
              <a:ext uri="{FF2B5EF4-FFF2-40B4-BE49-F238E27FC236}">
                <a16:creationId xmlns:a16="http://schemas.microsoft.com/office/drawing/2014/main" id="{19697CEC-17B1-4389-9256-F0B9CE919639}"/>
              </a:ext>
            </a:extLst>
          </p:cNvPr>
          <p:cNvGraphicFramePr>
            <a:graphicFrameLocks noGrp="1"/>
          </p:cNvGraphicFramePr>
          <p:nvPr>
            <p:ph type="tbl" sz="quarter" idx="13"/>
            <p:extLst>
              <p:ext uri="{D42A27DB-BD31-4B8C-83A1-F6EECF244321}">
                <p14:modId xmlns:p14="http://schemas.microsoft.com/office/powerpoint/2010/main" val="274654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03563066"/>
                    </a:ext>
                  </a:extLst>
                </a:gridCol>
                <a:gridCol w="617220">
                  <a:extLst>
                    <a:ext uri="{9D8B030D-6E8A-4147-A177-3AD203B41FA5}">
                      <a16:colId xmlns:a16="http://schemas.microsoft.com/office/drawing/2014/main" val="1425367295"/>
                    </a:ext>
                  </a:extLst>
                </a:gridCol>
                <a:gridCol w="534924">
                  <a:extLst>
                    <a:ext uri="{9D8B030D-6E8A-4147-A177-3AD203B41FA5}">
                      <a16:colId xmlns:a16="http://schemas.microsoft.com/office/drawing/2014/main" val="539396856"/>
                    </a:ext>
                  </a:extLst>
                </a:gridCol>
                <a:gridCol w="534924">
                  <a:extLst>
                    <a:ext uri="{9D8B030D-6E8A-4147-A177-3AD203B41FA5}">
                      <a16:colId xmlns:a16="http://schemas.microsoft.com/office/drawing/2014/main" val="2401590916"/>
                    </a:ext>
                  </a:extLst>
                </a:gridCol>
                <a:gridCol w="411480">
                  <a:extLst>
                    <a:ext uri="{9D8B030D-6E8A-4147-A177-3AD203B41FA5}">
                      <a16:colId xmlns:a16="http://schemas.microsoft.com/office/drawing/2014/main" val="1944529051"/>
                    </a:ext>
                  </a:extLst>
                </a:gridCol>
                <a:gridCol w="534924">
                  <a:extLst>
                    <a:ext uri="{9D8B030D-6E8A-4147-A177-3AD203B41FA5}">
                      <a16:colId xmlns:a16="http://schemas.microsoft.com/office/drawing/2014/main" val="4075321675"/>
                    </a:ext>
                  </a:extLst>
                </a:gridCol>
                <a:gridCol w="534924">
                  <a:extLst>
                    <a:ext uri="{9D8B030D-6E8A-4147-A177-3AD203B41FA5}">
                      <a16:colId xmlns:a16="http://schemas.microsoft.com/office/drawing/2014/main" val="117624116"/>
                    </a:ext>
                  </a:extLst>
                </a:gridCol>
                <a:gridCol w="534924">
                  <a:extLst>
                    <a:ext uri="{9D8B030D-6E8A-4147-A177-3AD203B41FA5}">
                      <a16:colId xmlns:a16="http://schemas.microsoft.com/office/drawing/2014/main" val="458855484"/>
                    </a:ext>
                  </a:extLst>
                </a:gridCol>
                <a:gridCol w="534924">
                  <a:extLst>
                    <a:ext uri="{9D8B030D-6E8A-4147-A177-3AD203B41FA5}">
                      <a16:colId xmlns:a16="http://schemas.microsoft.com/office/drawing/2014/main" val="4152421795"/>
                    </a:ext>
                  </a:extLst>
                </a:gridCol>
                <a:gridCol w="534924">
                  <a:extLst>
                    <a:ext uri="{9D8B030D-6E8A-4147-A177-3AD203B41FA5}">
                      <a16:colId xmlns:a16="http://schemas.microsoft.com/office/drawing/2014/main" val="3322141948"/>
                    </a:ext>
                  </a:extLst>
                </a:gridCol>
                <a:gridCol w="617220">
                  <a:extLst>
                    <a:ext uri="{9D8B030D-6E8A-4147-A177-3AD203B41FA5}">
                      <a16:colId xmlns:a16="http://schemas.microsoft.com/office/drawing/2014/main" val="4138611209"/>
                    </a:ext>
                  </a:extLst>
                </a:gridCol>
                <a:gridCol w="370332">
                  <a:extLst>
                    <a:ext uri="{9D8B030D-6E8A-4147-A177-3AD203B41FA5}">
                      <a16:colId xmlns:a16="http://schemas.microsoft.com/office/drawing/2014/main" val="2726803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6105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Europa-Park - 2017-06-16 17:34:00</a:t>
                      </a:r>
                      <a:r>
                        <a:rPr kumimoji="0" lang="fr-FR" sz="1000" b="0" i="0" u="none" strike="noStrike" kern="1200" cap="none" spc="0" normalizeH="0" baseline="0" noProof="0">
                          <a:ln>
                            <a:noFill/>
                          </a:ln>
                          <a:solidFill>
                            <a:prstClr val="black"/>
                          </a:solidFill>
                          <a:effectLst/>
                          <a:uLnTx/>
                          <a:uFillTx/>
                          <a:latin typeface="+mn-lt"/>
                          <a:ea typeface="+mn-ea"/>
                          <a:cs typeface="+mn-cs"/>
                        </a:rPr>
                        <a:t>
On a un nouveau #JeuConcours pour vous ! 😃
Le TGV Est fête ses 10 ans au mois de juin ! 🚅 Pour l'occasion, Europa-Park et SNCF vous offrent un cadeau exceptionnel : vos billets SNCF au départ de la gare Grandes Lignes de votre choix jusqu'à Strasbourg, le transfert Strasbourg-Europa-Park et vos billets d'entrée pour Europa-Park. Et tout ça pour 4 personnes ! 😮
Pour participer, c'est très simple : dites-nous en commentaire les 3 amis avec lesquels vous voudriez venir nous voir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French (France) or French (Canada)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5895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Europa-Park - 2017-09-22 15:51:00</a:t>
                      </a:r>
                      <a:r>
                        <a:rPr kumimoji="0" lang="fr-FR" sz="1000" b="0" i="0" u="none" strike="noStrike" kern="1200" cap="none" spc="0" normalizeH="0" baseline="0" noProof="0">
                          <a:ln>
                            <a:noFill/>
                          </a:ln>
                          <a:solidFill>
                            <a:prstClr val="black"/>
                          </a:solidFill>
                          <a:effectLst/>
                          <a:uLnTx/>
                          <a:uFillTx/>
                          <a:latin typeface="+mn-lt"/>
                          <a:ea typeface="+mn-ea"/>
                          <a:cs typeface="+mn-cs"/>
                        </a:rPr>
                        <a:t>
Dès demain, Halloween sera de retour à Europa-Park ! 🎃👻
Qui vient nous rendre visite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16451279"/>
                  </a:ext>
                </a:extLst>
              </a:tr>
            </a:tbl>
          </a:graphicData>
        </a:graphic>
      </p:graphicFrame>
      <p:sp>
        <p:nvSpPr>
          <p:cNvPr id="4" name="Text Placeholder 3">
            <a:extLst>
              <a:ext uri="{FF2B5EF4-FFF2-40B4-BE49-F238E27FC236}">
                <a16:creationId xmlns:a16="http://schemas.microsoft.com/office/drawing/2014/main" id="{3DDA9727-1D75-4A4C-A1F0-C976A2215594}"/>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498310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27BFE-5F2C-4F7E-A646-F83B92BCEA68}"/>
              </a:ext>
            </a:extLst>
          </p:cNvPr>
          <p:cNvSpPr>
            <a:spLocks noGrp="1"/>
          </p:cNvSpPr>
          <p:nvPr>
            <p:ph type="title"/>
          </p:nvPr>
        </p:nvSpPr>
        <p:spPr/>
        <p:txBody>
          <a:bodyPr/>
          <a:lstStyle/>
          <a:p>
            <a:r>
              <a:rPr lang="en-US"/>
              <a:t>Facebook Own Posts Table - 9 of 14</a:t>
            </a:r>
          </a:p>
        </p:txBody>
      </p:sp>
      <p:graphicFrame>
        <p:nvGraphicFramePr>
          <p:cNvPr id="5" name="Table Placeholder 4">
            <a:extLst>
              <a:ext uri="{FF2B5EF4-FFF2-40B4-BE49-F238E27FC236}">
                <a16:creationId xmlns:a16="http://schemas.microsoft.com/office/drawing/2014/main" id="{3B87EEF8-AF0F-41E3-929B-EC405F56B4E4}"/>
              </a:ext>
            </a:extLst>
          </p:cNvPr>
          <p:cNvGraphicFramePr>
            <a:graphicFrameLocks noGrp="1"/>
          </p:cNvGraphicFramePr>
          <p:nvPr>
            <p:ph type="tbl" sz="quarter" idx="13"/>
            <p:extLst>
              <p:ext uri="{D42A27DB-BD31-4B8C-83A1-F6EECF244321}">
                <p14:modId xmlns:p14="http://schemas.microsoft.com/office/powerpoint/2010/main" val="2396653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6427358"/>
                    </a:ext>
                  </a:extLst>
                </a:gridCol>
                <a:gridCol w="617220">
                  <a:extLst>
                    <a:ext uri="{9D8B030D-6E8A-4147-A177-3AD203B41FA5}">
                      <a16:colId xmlns:a16="http://schemas.microsoft.com/office/drawing/2014/main" val="4126715582"/>
                    </a:ext>
                  </a:extLst>
                </a:gridCol>
                <a:gridCol w="534924">
                  <a:extLst>
                    <a:ext uri="{9D8B030D-6E8A-4147-A177-3AD203B41FA5}">
                      <a16:colId xmlns:a16="http://schemas.microsoft.com/office/drawing/2014/main" val="1550183090"/>
                    </a:ext>
                  </a:extLst>
                </a:gridCol>
                <a:gridCol w="534924">
                  <a:extLst>
                    <a:ext uri="{9D8B030D-6E8A-4147-A177-3AD203B41FA5}">
                      <a16:colId xmlns:a16="http://schemas.microsoft.com/office/drawing/2014/main" val="2036696423"/>
                    </a:ext>
                  </a:extLst>
                </a:gridCol>
                <a:gridCol w="411480">
                  <a:extLst>
                    <a:ext uri="{9D8B030D-6E8A-4147-A177-3AD203B41FA5}">
                      <a16:colId xmlns:a16="http://schemas.microsoft.com/office/drawing/2014/main" val="3188793207"/>
                    </a:ext>
                  </a:extLst>
                </a:gridCol>
                <a:gridCol w="534924">
                  <a:extLst>
                    <a:ext uri="{9D8B030D-6E8A-4147-A177-3AD203B41FA5}">
                      <a16:colId xmlns:a16="http://schemas.microsoft.com/office/drawing/2014/main" val="1248621992"/>
                    </a:ext>
                  </a:extLst>
                </a:gridCol>
                <a:gridCol w="534924">
                  <a:extLst>
                    <a:ext uri="{9D8B030D-6E8A-4147-A177-3AD203B41FA5}">
                      <a16:colId xmlns:a16="http://schemas.microsoft.com/office/drawing/2014/main" val="3457323436"/>
                    </a:ext>
                  </a:extLst>
                </a:gridCol>
                <a:gridCol w="534924">
                  <a:extLst>
                    <a:ext uri="{9D8B030D-6E8A-4147-A177-3AD203B41FA5}">
                      <a16:colId xmlns:a16="http://schemas.microsoft.com/office/drawing/2014/main" val="2604871976"/>
                    </a:ext>
                  </a:extLst>
                </a:gridCol>
                <a:gridCol w="534924">
                  <a:extLst>
                    <a:ext uri="{9D8B030D-6E8A-4147-A177-3AD203B41FA5}">
                      <a16:colId xmlns:a16="http://schemas.microsoft.com/office/drawing/2014/main" val="3193177024"/>
                    </a:ext>
                  </a:extLst>
                </a:gridCol>
                <a:gridCol w="534924">
                  <a:extLst>
                    <a:ext uri="{9D8B030D-6E8A-4147-A177-3AD203B41FA5}">
                      <a16:colId xmlns:a16="http://schemas.microsoft.com/office/drawing/2014/main" val="1464664069"/>
                    </a:ext>
                  </a:extLst>
                </a:gridCol>
                <a:gridCol w="617220">
                  <a:extLst>
                    <a:ext uri="{9D8B030D-6E8A-4147-A177-3AD203B41FA5}">
                      <a16:colId xmlns:a16="http://schemas.microsoft.com/office/drawing/2014/main" val="2646857189"/>
                    </a:ext>
                  </a:extLst>
                </a:gridCol>
                <a:gridCol w="370332">
                  <a:extLst>
                    <a:ext uri="{9D8B030D-6E8A-4147-A177-3AD203B41FA5}">
                      <a16:colId xmlns:a16="http://schemas.microsoft.com/office/drawing/2014/main" val="2102835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3942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Europa-Park - 2017-09-23 07:34:00</a:t>
                      </a:r>
                      <a:r>
                        <a:rPr kumimoji="0" lang="de-DE" sz="1000" b="0" i="0" u="none" strike="noStrike" kern="1200" cap="none" spc="0" normalizeH="0" baseline="0" noProof="0">
                          <a:ln>
                            <a:noFill/>
                          </a:ln>
                          <a:solidFill>
                            <a:prstClr val="black"/>
                          </a:solidFill>
                          <a:effectLst/>
                          <a:uLnTx/>
                          <a:uFillTx/>
                          <a:latin typeface="+mn-lt"/>
                          <a:ea typeface="+mn-ea"/>
                          <a:cs typeface="+mn-cs"/>
                        </a:rPr>
                        <a:t>
🎃 Heute starten wir in die schaurig-schöne #Halloweensaison! 🎃
Im Europa-Park dreht sich im Herbst alles um Spannung, Horror und Halloween. Wir haben eine atemberaubende Szenerie mit über 180.000 Kürbissen für euch aufgebaut und ein paar Kobolde und Vampire losgeschickt, die im Park ihr Unwesen treiben. 👻
Besucht uns bis zum 5. November 2017 und lasst euch von der beeindruckenden Herbstkulisse verzaubern!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German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62481692"/>
                  </a:ext>
                </a:extLst>
              </a:tr>
            </a:tbl>
          </a:graphicData>
        </a:graphic>
      </p:graphicFrame>
      <p:sp>
        <p:nvSpPr>
          <p:cNvPr id="4" name="Text Placeholder 3">
            <a:extLst>
              <a:ext uri="{FF2B5EF4-FFF2-40B4-BE49-F238E27FC236}">
                <a16:creationId xmlns:a16="http://schemas.microsoft.com/office/drawing/2014/main" id="{5F077805-27D5-4124-9DE4-79E1E132689F}"/>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741213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F35E5-7CB9-404E-9A27-D17D2D205989}"/>
              </a:ext>
            </a:extLst>
          </p:cNvPr>
          <p:cNvSpPr>
            <a:spLocks noGrp="1"/>
          </p:cNvSpPr>
          <p:nvPr>
            <p:ph type="title"/>
          </p:nvPr>
        </p:nvSpPr>
        <p:spPr/>
        <p:txBody>
          <a:bodyPr/>
          <a:lstStyle/>
          <a:p>
            <a:r>
              <a:rPr lang="en-US"/>
              <a:t>Facebook Own Posts Table - 10 of 14</a:t>
            </a:r>
          </a:p>
        </p:txBody>
      </p:sp>
      <p:graphicFrame>
        <p:nvGraphicFramePr>
          <p:cNvPr id="5" name="Table Placeholder 4">
            <a:extLst>
              <a:ext uri="{FF2B5EF4-FFF2-40B4-BE49-F238E27FC236}">
                <a16:creationId xmlns:a16="http://schemas.microsoft.com/office/drawing/2014/main" id="{53B5B660-332F-4E4D-87FF-D14EAC7B87EA}"/>
              </a:ext>
            </a:extLst>
          </p:cNvPr>
          <p:cNvGraphicFramePr>
            <a:graphicFrameLocks noGrp="1"/>
          </p:cNvGraphicFramePr>
          <p:nvPr>
            <p:ph type="tbl" sz="quarter" idx="13"/>
            <p:extLst>
              <p:ext uri="{D42A27DB-BD31-4B8C-83A1-F6EECF244321}">
                <p14:modId xmlns:p14="http://schemas.microsoft.com/office/powerpoint/2010/main" val="1295485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35615845"/>
                    </a:ext>
                  </a:extLst>
                </a:gridCol>
                <a:gridCol w="617220">
                  <a:extLst>
                    <a:ext uri="{9D8B030D-6E8A-4147-A177-3AD203B41FA5}">
                      <a16:colId xmlns:a16="http://schemas.microsoft.com/office/drawing/2014/main" val="1409496560"/>
                    </a:ext>
                  </a:extLst>
                </a:gridCol>
                <a:gridCol w="534924">
                  <a:extLst>
                    <a:ext uri="{9D8B030D-6E8A-4147-A177-3AD203B41FA5}">
                      <a16:colId xmlns:a16="http://schemas.microsoft.com/office/drawing/2014/main" val="2549627753"/>
                    </a:ext>
                  </a:extLst>
                </a:gridCol>
                <a:gridCol w="534924">
                  <a:extLst>
                    <a:ext uri="{9D8B030D-6E8A-4147-A177-3AD203B41FA5}">
                      <a16:colId xmlns:a16="http://schemas.microsoft.com/office/drawing/2014/main" val="1550016123"/>
                    </a:ext>
                  </a:extLst>
                </a:gridCol>
                <a:gridCol w="411480">
                  <a:extLst>
                    <a:ext uri="{9D8B030D-6E8A-4147-A177-3AD203B41FA5}">
                      <a16:colId xmlns:a16="http://schemas.microsoft.com/office/drawing/2014/main" val="1041808152"/>
                    </a:ext>
                  </a:extLst>
                </a:gridCol>
                <a:gridCol w="534924">
                  <a:extLst>
                    <a:ext uri="{9D8B030D-6E8A-4147-A177-3AD203B41FA5}">
                      <a16:colId xmlns:a16="http://schemas.microsoft.com/office/drawing/2014/main" val="304878045"/>
                    </a:ext>
                  </a:extLst>
                </a:gridCol>
                <a:gridCol w="534924">
                  <a:extLst>
                    <a:ext uri="{9D8B030D-6E8A-4147-A177-3AD203B41FA5}">
                      <a16:colId xmlns:a16="http://schemas.microsoft.com/office/drawing/2014/main" val="1805341467"/>
                    </a:ext>
                  </a:extLst>
                </a:gridCol>
                <a:gridCol w="534924">
                  <a:extLst>
                    <a:ext uri="{9D8B030D-6E8A-4147-A177-3AD203B41FA5}">
                      <a16:colId xmlns:a16="http://schemas.microsoft.com/office/drawing/2014/main" val="2502951183"/>
                    </a:ext>
                  </a:extLst>
                </a:gridCol>
                <a:gridCol w="534924">
                  <a:extLst>
                    <a:ext uri="{9D8B030D-6E8A-4147-A177-3AD203B41FA5}">
                      <a16:colId xmlns:a16="http://schemas.microsoft.com/office/drawing/2014/main" val="3421592060"/>
                    </a:ext>
                  </a:extLst>
                </a:gridCol>
                <a:gridCol w="534924">
                  <a:extLst>
                    <a:ext uri="{9D8B030D-6E8A-4147-A177-3AD203B41FA5}">
                      <a16:colId xmlns:a16="http://schemas.microsoft.com/office/drawing/2014/main" val="146679204"/>
                    </a:ext>
                  </a:extLst>
                </a:gridCol>
                <a:gridCol w="617220">
                  <a:extLst>
                    <a:ext uri="{9D8B030D-6E8A-4147-A177-3AD203B41FA5}">
                      <a16:colId xmlns:a16="http://schemas.microsoft.com/office/drawing/2014/main" val="444344905"/>
                    </a:ext>
                  </a:extLst>
                </a:gridCol>
                <a:gridCol w="370332">
                  <a:extLst>
                    <a:ext uri="{9D8B030D-6E8A-4147-A177-3AD203B41FA5}">
                      <a16:colId xmlns:a16="http://schemas.microsoft.com/office/drawing/2014/main" val="1237853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840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Europa-Park - 2017-11-27 18:48:02</a:t>
                      </a:r>
                      <a:r>
                        <a:rPr kumimoji="0" lang="de-DE" sz="1000" b="0" i="0" u="none" strike="noStrike" kern="1200" cap="none" spc="0" normalizeH="0" baseline="0" noProof="0">
                          <a:ln>
                            <a:noFill/>
                          </a:ln>
                          <a:solidFill>
                            <a:prstClr val="black"/>
                          </a:solidFill>
                          <a:effectLst/>
                          <a:uLnTx/>
                          <a:uFillTx/>
                          <a:latin typeface="+mn-lt"/>
                          <a:ea typeface="+mn-ea"/>
                          <a:cs typeface="+mn-cs"/>
                        </a:rPr>
                        <a:t>
☃️ Winterzauber-Gewinnspiel ☃️✨
Die Wintersaison ist da und wir freuen uns auf euch!! 🙌 ⏰
Wir verlosen 2 x 2 Eintrittskarten für unsere Wintersaison! 🎁
Wer möchte uns auch besuchen kommen? 🏃
➡️ Sagt uns doch in den Kommentaren, mit wem ihr den Europa-Park Winterzauber am liebsten genießen wollt ✨❄️
Teilnahmeschluss ist am 30.11.17 um 14:00 Uhr. Der Gewinner wird aus allen Kommentaren ausgelost und im Anschluss hier auf Facebook in den Kommentaren bekanntgegeben. Facebook steht in keiner Verbindung zu diesem Gewinnspiel. Impressum: bit.ly/impressum-ep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German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8622471"/>
                  </a:ext>
                </a:extLst>
              </a:tr>
            </a:tbl>
          </a:graphicData>
        </a:graphic>
      </p:graphicFrame>
      <p:sp>
        <p:nvSpPr>
          <p:cNvPr id="4" name="Text Placeholder 3">
            <a:extLst>
              <a:ext uri="{FF2B5EF4-FFF2-40B4-BE49-F238E27FC236}">
                <a16:creationId xmlns:a16="http://schemas.microsoft.com/office/drawing/2014/main" id="{49E94D0F-B1D0-4651-8090-0FF28E100390}"/>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1300297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C875E-6554-4343-A740-A8B232144CC7}"/>
              </a:ext>
            </a:extLst>
          </p:cNvPr>
          <p:cNvSpPr>
            <a:spLocks noGrp="1"/>
          </p:cNvSpPr>
          <p:nvPr>
            <p:ph type="title"/>
          </p:nvPr>
        </p:nvSpPr>
        <p:spPr/>
        <p:txBody>
          <a:bodyPr/>
          <a:lstStyle/>
          <a:p>
            <a:r>
              <a:rPr lang="en-US"/>
              <a:t>Facebook Own Posts Table - 11 of 14</a:t>
            </a:r>
          </a:p>
        </p:txBody>
      </p:sp>
      <p:graphicFrame>
        <p:nvGraphicFramePr>
          <p:cNvPr id="5" name="Table Placeholder 4">
            <a:extLst>
              <a:ext uri="{FF2B5EF4-FFF2-40B4-BE49-F238E27FC236}">
                <a16:creationId xmlns:a16="http://schemas.microsoft.com/office/drawing/2014/main" id="{B649F91B-1545-41A0-866D-7F93129740C7}"/>
              </a:ext>
            </a:extLst>
          </p:cNvPr>
          <p:cNvGraphicFramePr>
            <a:graphicFrameLocks noGrp="1"/>
          </p:cNvGraphicFramePr>
          <p:nvPr>
            <p:ph type="tbl" sz="quarter" idx="13"/>
            <p:extLst>
              <p:ext uri="{D42A27DB-BD31-4B8C-83A1-F6EECF244321}">
                <p14:modId xmlns:p14="http://schemas.microsoft.com/office/powerpoint/2010/main" val="2060866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96104973"/>
                    </a:ext>
                  </a:extLst>
                </a:gridCol>
                <a:gridCol w="617220">
                  <a:extLst>
                    <a:ext uri="{9D8B030D-6E8A-4147-A177-3AD203B41FA5}">
                      <a16:colId xmlns:a16="http://schemas.microsoft.com/office/drawing/2014/main" val="2402340197"/>
                    </a:ext>
                  </a:extLst>
                </a:gridCol>
                <a:gridCol w="534924">
                  <a:extLst>
                    <a:ext uri="{9D8B030D-6E8A-4147-A177-3AD203B41FA5}">
                      <a16:colId xmlns:a16="http://schemas.microsoft.com/office/drawing/2014/main" val="587068684"/>
                    </a:ext>
                  </a:extLst>
                </a:gridCol>
                <a:gridCol w="534924">
                  <a:extLst>
                    <a:ext uri="{9D8B030D-6E8A-4147-A177-3AD203B41FA5}">
                      <a16:colId xmlns:a16="http://schemas.microsoft.com/office/drawing/2014/main" val="2051139393"/>
                    </a:ext>
                  </a:extLst>
                </a:gridCol>
                <a:gridCol w="411480">
                  <a:extLst>
                    <a:ext uri="{9D8B030D-6E8A-4147-A177-3AD203B41FA5}">
                      <a16:colId xmlns:a16="http://schemas.microsoft.com/office/drawing/2014/main" val="1593141107"/>
                    </a:ext>
                  </a:extLst>
                </a:gridCol>
                <a:gridCol w="534924">
                  <a:extLst>
                    <a:ext uri="{9D8B030D-6E8A-4147-A177-3AD203B41FA5}">
                      <a16:colId xmlns:a16="http://schemas.microsoft.com/office/drawing/2014/main" val="3371226375"/>
                    </a:ext>
                  </a:extLst>
                </a:gridCol>
                <a:gridCol w="534924">
                  <a:extLst>
                    <a:ext uri="{9D8B030D-6E8A-4147-A177-3AD203B41FA5}">
                      <a16:colId xmlns:a16="http://schemas.microsoft.com/office/drawing/2014/main" val="2518617117"/>
                    </a:ext>
                  </a:extLst>
                </a:gridCol>
                <a:gridCol w="534924">
                  <a:extLst>
                    <a:ext uri="{9D8B030D-6E8A-4147-A177-3AD203B41FA5}">
                      <a16:colId xmlns:a16="http://schemas.microsoft.com/office/drawing/2014/main" val="1598400201"/>
                    </a:ext>
                  </a:extLst>
                </a:gridCol>
                <a:gridCol w="534924">
                  <a:extLst>
                    <a:ext uri="{9D8B030D-6E8A-4147-A177-3AD203B41FA5}">
                      <a16:colId xmlns:a16="http://schemas.microsoft.com/office/drawing/2014/main" val="268473397"/>
                    </a:ext>
                  </a:extLst>
                </a:gridCol>
                <a:gridCol w="534924">
                  <a:extLst>
                    <a:ext uri="{9D8B030D-6E8A-4147-A177-3AD203B41FA5}">
                      <a16:colId xmlns:a16="http://schemas.microsoft.com/office/drawing/2014/main" val="3972542011"/>
                    </a:ext>
                  </a:extLst>
                </a:gridCol>
                <a:gridCol w="617220">
                  <a:extLst>
                    <a:ext uri="{9D8B030D-6E8A-4147-A177-3AD203B41FA5}">
                      <a16:colId xmlns:a16="http://schemas.microsoft.com/office/drawing/2014/main" val="3660410392"/>
                    </a:ext>
                  </a:extLst>
                </a:gridCol>
                <a:gridCol w="370332">
                  <a:extLst>
                    <a:ext uri="{9D8B030D-6E8A-4147-A177-3AD203B41FA5}">
                      <a16:colId xmlns:a16="http://schemas.microsoft.com/office/drawing/2014/main" val="1951581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938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Europa-Park - 2017-12-07 18:57:00</a:t>
                      </a:r>
                      <a:r>
                        <a:rPr kumimoji="0" lang="de-DE" sz="1000" b="0" i="0" u="none" strike="noStrike" kern="1200" cap="none" spc="0" normalizeH="0" baseline="0" noProof="0">
                          <a:ln>
                            <a:noFill/>
                          </a:ln>
                          <a:solidFill>
                            <a:prstClr val="black"/>
                          </a:solidFill>
                          <a:effectLst/>
                          <a:uLnTx/>
                          <a:uFillTx/>
                          <a:latin typeface="+mn-lt"/>
                          <a:ea typeface="+mn-ea"/>
                          <a:cs typeface="+mn-cs"/>
                        </a:rPr>
                        <a:t>
Mehr Zeit für noch mehr Spaß❗️🎢
Wir genießen die kurzen Wartezeiten in unserer Wintersaison😍
Mit wem willst du jetzt sofort Blue Fire Megacoaster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German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7835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Europa-Park - 2017-01-26 11:11:01</a:t>
                      </a:r>
                      <a:r>
                        <a:rPr kumimoji="0" lang="en-US" sz="1000" b="0" i="0" u="none" strike="noStrike" kern="1200" cap="none" spc="0" normalizeH="0" baseline="0" noProof="0">
                          <a:ln>
                            <a:noFill/>
                          </a:ln>
                          <a:solidFill>
                            <a:prstClr val="black"/>
                          </a:solidFill>
                          <a:effectLst/>
                          <a:uLnTx/>
                          <a:uFillTx/>
                          <a:latin typeface="+mn-lt"/>
                          <a:ea typeface="+mn-ea"/>
                          <a:cs typeface="+mn-cs"/>
                        </a:rPr>
                        <a:t>
Silver Star, WODAN - Timburcoaster oder Blue Fire Megacoaster ?? 
Verratet uns eure Lieblingsachterbahn!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German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531717"/>
                  </a:ext>
                </a:extLst>
              </a:tr>
            </a:tbl>
          </a:graphicData>
        </a:graphic>
      </p:graphicFrame>
      <p:sp>
        <p:nvSpPr>
          <p:cNvPr id="4" name="Text Placeholder 3">
            <a:extLst>
              <a:ext uri="{FF2B5EF4-FFF2-40B4-BE49-F238E27FC236}">
                <a16:creationId xmlns:a16="http://schemas.microsoft.com/office/drawing/2014/main" id="{71E1A91D-3FAA-47E1-A0EF-E0A336FCCFEF}"/>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903928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A3FAF-4C6D-4194-BA52-E5401B5FDFDF}"/>
              </a:ext>
            </a:extLst>
          </p:cNvPr>
          <p:cNvSpPr>
            <a:spLocks noGrp="1"/>
          </p:cNvSpPr>
          <p:nvPr>
            <p:ph type="title"/>
          </p:nvPr>
        </p:nvSpPr>
        <p:spPr/>
        <p:txBody>
          <a:bodyPr/>
          <a:lstStyle/>
          <a:p>
            <a:r>
              <a:rPr lang="en-US"/>
              <a:t>Facebook Own Posts Table - 12 of 14</a:t>
            </a:r>
          </a:p>
        </p:txBody>
      </p:sp>
      <p:graphicFrame>
        <p:nvGraphicFramePr>
          <p:cNvPr id="5" name="Table Placeholder 4">
            <a:extLst>
              <a:ext uri="{FF2B5EF4-FFF2-40B4-BE49-F238E27FC236}">
                <a16:creationId xmlns:a16="http://schemas.microsoft.com/office/drawing/2014/main" id="{3F87CF3C-E28C-44FC-A07D-89ED1E8F7F10}"/>
              </a:ext>
            </a:extLst>
          </p:cNvPr>
          <p:cNvGraphicFramePr>
            <a:graphicFrameLocks noGrp="1"/>
          </p:cNvGraphicFramePr>
          <p:nvPr>
            <p:ph type="tbl" sz="quarter" idx="13"/>
            <p:extLst>
              <p:ext uri="{D42A27DB-BD31-4B8C-83A1-F6EECF244321}">
                <p14:modId xmlns:p14="http://schemas.microsoft.com/office/powerpoint/2010/main" val="3120562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46111863"/>
                    </a:ext>
                  </a:extLst>
                </a:gridCol>
                <a:gridCol w="617220">
                  <a:extLst>
                    <a:ext uri="{9D8B030D-6E8A-4147-A177-3AD203B41FA5}">
                      <a16:colId xmlns:a16="http://schemas.microsoft.com/office/drawing/2014/main" val="2257007769"/>
                    </a:ext>
                  </a:extLst>
                </a:gridCol>
                <a:gridCol w="534924">
                  <a:extLst>
                    <a:ext uri="{9D8B030D-6E8A-4147-A177-3AD203B41FA5}">
                      <a16:colId xmlns:a16="http://schemas.microsoft.com/office/drawing/2014/main" val="2072986948"/>
                    </a:ext>
                  </a:extLst>
                </a:gridCol>
                <a:gridCol w="534924">
                  <a:extLst>
                    <a:ext uri="{9D8B030D-6E8A-4147-A177-3AD203B41FA5}">
                      <a16:colId xmlns:a16="http://schemas.microsoft.com/office/drawing/2014/main" val="3755344202"/>
                    </a:ext>
                  </a:extLst>
                </a:gridCol>
                <a:gridCol w="411480">
                  <a:extLst>
                    <a:ext uri="{9D8B030D-6E8A-4147-A177-3AD203B41FA5}">
                      <a16:colId xmlns:a16="http://schemas.microsoft.com/office/drawing/2014/main" val="2397427378"/>
                    </a:ext>
                  </a:extLst>
                </a:gridCol>
                <a:gridCol w="534924">
                  <a:extLst>
                    <a:ext uri="{9D8B030D-6E8A-4147-A177-3AD203B41FA5}">
                      <a16:colId xmlns:a16="http://schemas.microsoft.com/office/drawing/2014/main" val="3554500902"/>
                    </a:ext>
                  </a:extLst>
                </a:gridCol>
                <a:gridCol w="534924">
                  <a:extLst>
                    <a:ext uri="{9D8B030D-6E8A-4147-A177-3AD203B41FA5}">
                      <a16:colId xmlns:a16="http://schemas.microsoft.com/office/drawing/2014/main" val="2952221465"/>
                    </a:ext>
                  </a:extLst>
                </a:gridCol>
                <a:gridCol w="534924">
                  <a:extLst>
                    <a:ext uri="{9D8B030D-6E8A-4147-A177-3AD203B41FA5}">
                      <a16:colId xmlns:a16="http://schemas.microsoft.com/office/drawing/2014/main" val="2702866029"/>
                    </a:ext>
                  </a:extLst>
                </a:gridCol>
                <a:gridCol w="534924">
                  <a:extLst>
                    <a:ext uri="{9D8B030D-6E8A-4147-A177-3AD203B41FA5}">
                      <a16:colId xmlns:a16="http://schemas.microsoft.com/office/drawing/2014/main" val="614814719"/>
                    </a:ext>
                  </a:extLst>
                </a:gridCol>
                <a:gridCol w="534924">
                  <a:extLst>
                    <a:ext uri="{9D8B030D-6E8A-4147-A177-3AD203B41FA5}">
                      <a16:colId xmlns:a16="http://schemas.microsoft.com/office/drawing/2014/main" val="1105158338"/>
                    </a:ext>
                  </a:extLst>
                </a:gridCol>
                <a:gridCol w="617220">
                  <a:extLst>
                    <a:ext uri="{9D8B030D-6E8A-4147-A177-3AD203B41FA5}">
                      <a16:colId xmlns:a16="http://schemas.microsoft.com/office/drawing/2014/main" val="3526017171"/>
                    </a:ext>
                  </a:extLst>
                </a:gridCol>
                <a:gridCol w="370332">
                  <a:extLst>
                    <a:ext uri="{9D8B030D-6E8A-4147-A177-3AD203B41FA5}">
                      <a16:colId xmlns:a16="http://schemas.microsoft.com/office/drawing/2014/main" val="816199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8594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Europa-Park - 2017-07-16 18:18:00</a:t>
                      </a:r>
                      <a:r>
                        <a:rPr kumimoji="0" lang="fr-FR" sz="1000" b="0" i="0" u="none" strike="noStrike" kern="1200" cap="none" spc="0" normalizeH="0" baseline="0" noProof="0">
                          <a:ln>
                            <a:noFill/>
                          </a:ln>
                          <a:solidFill>
                            <a:prstClr val="black"/>
                          </a:solidFill>
                          <a:effectLst/>
                          <a:uLnTx/>
                          <a:uFillTx/>
                          <a:latin typeface="+mn-lt"/>
                          <a:ea typeface="+mn-ea"/>
                          <a:cs typeface="+mn-cs"/>
                        </a:rPr>
                        <a:t>
💥 Et encore un nouveau #concours pour vous et vos 7 meilleurs amis ! 💥
En septembre et en octobre, Europa-Park fête la bière bavaroise avec le retour de l'Oktoberfest ! 🍻🎶
On vous offre vos billets pour 1 table complète (8 personnes) pour cet évènement immanquable le 8 septembre prochain ! ✨ 
Dites-nous : avec qui aimeriez-vous venir ?
Clôture du jeu-concours le 24.07.2017 à 14h00. Le gagnant sera tiré au sort parmi tous les commentaires sous cette publication, puis sera annoncé ici, sur Facebook. Facebook n’est en aucun cas lié à ce jeu-concours. Mentions légales : bit.ly/impressum-ep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03900072"/>
                  </a:ext>
                </a:extLst>
              </a:tr>
            </a:tbl>
          </a:graphicData>
        </a:graphic>
      </p:graphicFrame>
      <p:sp>
        <p:nvSpPr>
          <p:cNvPr id="4" name="Text Placeholder 3">
            <a:extLst>
              <a:ext uri="{FF2B5EF4-FFF2-40B4-BE49-F238E27FC236}">
                <a16:creationId xmlns:a16="http://schemas.microsoft.com/office/drawing/2014/main" id="{115C568E-806A-4FAB-9499-816F211646F9}"/>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682190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27A06-CBD7-46EF-A972-228C8C27E7D6}"/>
              </a:ext>
            </a:extLst>
          </p:cNvPr>
          <p:cNvSpPr>
            <a:spLocks noGrp="1"/>
          </p:cNvSpPr>
          <p:nvPr>
            <p:ph type="title"/>
          </p:nvPr>
        </p:nvSpPr>
        <p:spPr/>
        <p:txBody>
          <a:bodyPr/>
          <a:lstStyle/>
          <a:p>
            <a:r>
              <a:rPr lang="en-US"/>
              <a:t>Facebook Own Posts Table - 13 of 14</a:t>
            </a:r>
          </a:p>
        </p:txBody>
      </p:sp>
      <p:graphicFrame>
        <p:nvGraphicFramePr>
          <p:cNvPr id="5" name="Table Placeholder 4">
            <a:extLst>
              <a:ext uri="{FF2B5EF4-FFF2-40B4-BE49-F238E27FC236}">
                <a16:creationId xmlns:a16="http://schemas.microsoft.com/office/drawing/2014/main" id="{48371215-5399-4A96-A037-F2A22A129ECA}"/>
              </a:ext>
            </a:extLst>
          </p:cNvPr>
          <p:cNvGraphicFramePr>
            <a:graphicFrameLocks noGrp="1"/>
          </p:cNvGraphicFramePr>
          <p:nvPr>
            <p:ph type="tbl" sz="quarter" idx="13"/>
            <p:extLst>
              <p:ext uri="{D42A27DB-BD31-4B8C-83A1-F6EECF244321}">
                <p14:modId xmlns:p14="http://schemas.microsoft.com/office/powerpoint/2010/main" val="3940815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73811592"/>
                    </a:ext>
                  </a:extLst>
                </a:gridCol>
                <a:gridCol w="617220">
                  <a:extLst>
                    <a:ext uri="{9D8B030D-6E8A-4147-A177-3AD203B41FA5}">
                      <a16:colId xmlns:a16="http://schemas.microsoft.com/office/drawing/2014/main" val="3641258684"/>
                    </a:ext>
                  </a:extLst>
                </a:gridCol>
                <a:gridCol w="534924">
                  <a:extLst>
                    <a:ext uri="{9D8B030D-6E8A-4147-A177-3AD203B41FA5}">
                      <a16:colId xmlns:a16="http://schemas.microsoft.com/office/drawing/2014/main" val="2318407002"/>
                    </a:ext>
                  </a:extLst>
                </a:gridCol>
                <a:gridCol w="534924">
                  <a:extLst>
                    <a:ext uri="{9D8B030D-6E8A-4147-A177-3AD203B41FA5}">
                      <a16:colId xmlns:a16="http://schemas.microsoft.com/office/drawing/2014/main" val="3654528659"/>
                    </a:ext>
                  </a:extLst>
                </a:gridCol>
                <a:gridCol w="411480">
                  <a:extLst>
                    <a:ext uri="{9D8B030D-6E8A-4147-A177-3AD203B41FA5}">
                      <a16:colId xmlns:a16="http://schemas.microsoft.com/office/drawing/2014/main" val="1847673288"/>
                    </a:ext>
                  </a:extLst>
                </a:gridCol>
                <a:gridCol w="534924">
                  <a:extLst>
                    <a:ext uri="{9D8B030D-6E8A-4147-A177-3AD203B41FA5}">
                      <a16:colId xmlns:a16="http://schemas.microsoft.com/office/drawing/2014/main" val="280402456"/>
                    </a:ext>
                  </a:extLst>
                </a:gridCol>
                <a:gridCol w="534924">
                  <a:extLst>
                    <a:ext uri="{9D8B030D-6E8A-4147-A177-3AD203B41FA5}">
                      <a16:colId xmlns:a16="http://schemas.microsoft.com/office/drawing/2014/main" val="2398406790"/>
                    </a:ext>
                  </a:extLst>
                </a:gridCol>
                <a:gridCol w="534924">
                  <a:extLst>
                    <a:ext uri="{9D8B030D-6E8A-4147-A177-3AD203B41FA5}">
                      <a16:colId xmlns:a16="http://schemas.microsoft.com/office/drawing/2014/main" val="1749839304"/>
                    </a:ext>
                  </a:extLst>
                </a:gridCol>
                <a:gridCol w="534924">
                  <a:extLst>
                    <a:ext uri="{9D8B030D-6E8A-4147-A177-3AD203B41FA5}">
                      <a16:colId xmlns:a16="http://schemas.microsoft.com/office/drawing/2014/main" val="3397322804"/>
                    </a:ext>
                  </a:extLst>
                </a:gridCol>
                <a:gridCol w="534924">
                  <a:extLst>
                    <a:ext uri="{9D8B030D-6E8A-4147-A177-3AD203B41FA5}">
                      <a16:colId xmlns:a16="http://schemas.microsoft.com/office/drawing/2014/main" val="104606420"/>
                    </a:ext>
                  </a:extLst>
                </a:gridCol>
                <a:gridCol w="617220">
                  <a:extLst>
                    <a:ext uri="{9D8B030D-6E8A-4147-A177-3AD203B41FA5}">
                      <a16:colId xmlns:a16="http://schemas.microsoft.com/office/drawing/2014/main" val="4292149079"/>
                    </a:ext>
                  </a:extLst>
                </a:gridCol>
                <a:gridCol w="370332">
                  <a:extLst>
                    <a:ext uri="{9D8B030D-6E8A-4147-A177-3AD203B41FA5}">
                      <a16:colId xmlns:a16="http://schemas.microsoft.com/office/drawing/2014/main" val="52529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2667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Europa-Park - 2017-05-31 09:30:22</a:t>
                      </a:r>
                      <a:r>
                        <a:rPr kumimoji="0" lang="de-DE" sz="1000" b="0" i="0" u="none" strike="noStrike" kern="1200" cap="none" spc="0" normalizeH="0" baseline="0" noProof="0">
                          <a:ln>
                            <a:noFill/>
                          </a:ln>
                          <a:solidFill>
                            <a:prstClr val="black"/>
                          </a:solidFill>
                          <a:effectLst/>
                          <a:uLnTx/>
                          <a:uFillTx/>
                          <a:latin typeface="+mn-lt"/>
                          <a:ea typeface="+mn-ea"/>
                          <a:cs typeface="+mn-cs"/>
                        </a:rPr>
                        <a:t>
Seit letzter Woche erreichen uns Anfragen in Bezug auf zwei Videos, die seit dem 23. Mai in diversen digitalen Medien veröffentlicht wurden. 
Aufgrund der anhaltenden Aufmerksamkeit in dem Fall möchten wir die Stellungnahme unserer Geschäftsführung hier öffentlich teilen.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962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Europa-Park - 2017-07-09 17:46:00</a:t>
                      </a:r>
                      <a:r>
                        <a:rPr kumimoji="0" lang="fr-FR" sz="1000" b="0" i="0" u="none" strike="noStrike" kern="1200" cap="none" spc="0" normalizeH="0" baseline="0" noProof="0">
                          <a:ln>
                            <a:noFill/>
                          </a:ln>
                          <a:solidFill>
                            <a:prstClr val="black"/>
                          </a:solidFill>
                          <a:effectLst/>
                          <a:uLnTx/>
                          <a:uFillTx/>
                          <a:latin typeface="+mn-lt"/>
                          <a:ea typeface="+mn-ea"/>
                          <a:cs typeface="+mn-cs"/>
                        </a:rPr>
                        <a:t>
Le genre de conversations qui n'arrivent qu'à Europa-Park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French (France) or French (Canada)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5095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Europa-Park - 2017-11-06 18:13:00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German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1641342"/>
                  </a:ext>
                </a:extLst>
              </a:tr>
            </a:tbl>
          </a:graphicData>
        </a:graphic>
      </p:graphicFrame>
      <p:sp>
        <p:nvSpPr>
          <p:cNvPr id="4" name="Text Placeholder 3">
            <a:extLst>
              <a:ext uri="{FF2B5EF4-FFF2-40B4-BE49-F238E27FC236}">
                <a16:creationId xmlns:a16="http://schemas.microsoft.com/office/drawing/2014/main" id="{69891BF0-34F9-4068-8B9B-463B4411AA17}"/>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204710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82D27-885A-4793-A363-8F55D3AF9578}"/>
              </a:ext>
            </a:extLst>
          </p:cNvPr>
          <p:cNvSpPr>
            <a:spLocks noGrp="1"/>
          </p:cNvSpPr>
          <p:nvPr>
            <p:ph type="title"/>
          </p:nvPr>
        </p:nvSpPr>
        <p:spPr/>
        <p:txBody>
          <a:bodyPr/>
          <a:lstStyle/>
          <a:p>
            <a:r>
              <a:rPr lang="en-US"/>
              <a:t>Facebook Own Posts Table - 14 of 14</a:t>
            </a:r>
          </a:p>
        </p:txBody>
      </p:sp>
      <p:graphicFrame>
        <p:nvGraphicFramePr>
          <p:cNvPr id="5" name="Table Placeholder 4">
            <a:extLst>
              <a:ext uri="{FF2B5EF4-FFF2-40B4-BE49-F238E27FC236}">
                <a16:creationId xmlns:a16="http://schemas.microsoft.com/office/drawing/2014/main" id="{2F0DD377-8925-48F4-AE47-1F0EF23C1F5C}"/>
              </a:ext>
            </a:extLst>
          </p:cNvPr>
          <p:cNvGraphicFramePr>
            <a:graphicFrameLocks noGrp="1"/>
          </p:cNvGraphicFramePr>
          <p:nvPr>
            <p:ph type="tbl" sz="quarter" idx="13"/>
            <p:extLst>
              <p:ext uri="{D42A27DB-BD31-4B8C-83A1-F6EECF244321}">
                <p14:modId xmlns:p14="http://schemas.microsoft.com/office/powerpoint/2010/main" val="732610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64949617"/>
                    </a:ext>
                  </a:extLst>
                </a:gridCol>
                <a:gridCol w="617220">
                  <a:extLst>
                    <a:ext uri="{9D8B030D-6E8A-4147-A177-3AD203B41FA5}">
                      <a16:colId xmlns:a16="http://schemas.microsoft.com/office/drawing/2014/main" val="115997001"/>
                    </a:ext>
                  </a:extLst>
                </a:gridCol>
                <a:gridCol w="534924">
                  <a:extLst>
                    <a:ext uri="{9D8B030D-6E8A-4147-A177-3AD203B41FA5}">
                      <a16:colId xmlns:a16="http://schemas.microsoft.com/office/drawing/2014/main" val="682699724"/>
                    </a:ext>
                  </a:extLst>
                </a:gridCol>
                <a:gridCol w="534924">
                  <a:extLst>
                    <a:ext uri="{9D8B030D-6E8A-4147-A177-3AD203B41FA5}">
                      <a16:colId xmlns:a16="http://schemas.microsoft.com/office/drawing/2014/main" val="4080730639"/>
                    </a:ext>
                  </a:extLst>
                </a:gridCol>
                <a:gridCol w="411480">
                  <a:extLst>
                    <a:ext uri="{9D8B030D-6E8A-4147-A177-3AD203B41FA5}">
                      <a16:colId xmlns:a16="http://schemas.microsoft.com/office/drawing/2014/main" val="3843796495"/>
                    </a:ext>
                  </a:extLst>
                </a:gridCol>
                <a:gridCol w="534924">
                  <a:extLst>
                    <a:ext uri="{9D8B030D-6E8A-4147-A177-3AD203B41FA5}">
                      <a16:colId xmlns:a16="http://schemas.microsoft.com/office/drawing/2014/main" val="3078322664"/>
                    </a:ext>
                  </a:extLst>
                </a:gridCol>
                <a:gridCol w="534924">
                  <a:extLst>
                    <a:ext uri="{9D8B030D-6E8A-4147-A177-3AD203B41FA5}">
                      <a16:colId xmlns:a16="http://schemas.microsoft.com/office/drawing/2014/main" val="3047873043"/>
                    </a:ext>
                  </a:extLst>
                </a:gridCol>
                <a:gridCol w="534924">
                  <a:extLst>
                    <a:ext uri="{9D8B030D-6E8A-4147-A177-3AD203B41FA5}">
                      <a16:colId xmlns:a16="http://schemas.microsoft.com/office/drawing/2014/main" val="2642357953"/>
                    </a:ext>
                  </a:extLst>
                </a:gridCol>
                <a:gridCol w="534924">
                  <a:extLst>
                    <a:ext uri="{9D8B030D-6E8A-4147-A177-3AD203B41FA5}">
                      <a16:colId xmlns:a16="http://schemas.microsoft.com/office/drawing/2014/main" val="2918845834"/>
                    </a:ext>
                  </a:extLst>
                </a:gridCol>
                <a:gridCol w="534924">
                  <a:extLst>
                    <a:ext uri="{9D8B030D-6E8A-4147-A177-3AD203B41FA5}">
                      <a16:colId xmlns:a16="http://schemas.microsoft.com/office/drawing/2014/main" val="2462664245"/>
                    </a:ext>
                  </a:extLst>
                </a:gridCol>
                <a:gridCol w="617220">
                  <a:extLst>
                    <a:ext uri="{9D8B030D-6E8A-4147-A177-3AD203B41FA5}">
                      <a16:colId xmlns:a16="http://schemas.microsoft.com/office/drawing/2014/main" val="3868789554"/>
                    </a:ext>
                  </a:extLst>
                </a:gridCol>
                <a:gridCol w="370332">
                  <a:extLst>
                    <a:ext uri="{9D8B030D-6E8A-4147-A177-3AD203B41FA5}">
                      <a16:colId xmlns:a16="http://schemas.microsoft.com/office/drawing/2014/main" val="940245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1402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Europa-Park - 2017-10-12 17:58:00</a:t>
                      </a:r>
                      <a:r>
                        <a:rPr kumimoji="0" lang="fr-FR" sz="1000" b="0" i="0" u="none" strike="noStrike" kern="1200" cap="none" spc="0" normalizeH="0" baseline="0" noProof="0">
                          <a:ln>
                            <a:noFill/>
                          </a:ln>
                          <a:solidFill>
                            <a:prstClr val="black"/>
                          </a:solidFill>
                          <a:effectLst/>
                          <a:uLnTx/>
                          <a:uFillTx/>
                          <a:latin typeface="+mn-lt"/>
                          <a:ea typeface="+mn-ea"/>
                          <a:cs typeface="+mn-cs"/>
                        </a:rPr>
                        <a:t>
Le premier mot que vous verrez sur cette grille désigne la première chose que vous ferez lors de votre prochaine visite ! 😆
Alors, dites-nous, sur quoi êtes-vous tombé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Language: French (France) or French (Canada)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93260695"/>
                  </a:ext>
                </a:extLst>
              </a:tr>
            </a:tbl>
          </a:graphicData>
        </a:graphic>
      </p:graphicFrame>
      <p:sp>
        <p:nvSpPr>
          <p:cNvPr id="4" name="Text Placeholder 3">
            <a:extLst>
              <a:ext uri="{FF2B5EF4-FFF2-40B4-BE49-F238E27FC236}">
                <a16:creationId xmlns:a16="http://schemas.microsoft.com/office/drawing/2014/main" id="{1475DAB4-EAD0-4FF9-AF25-C846ED4948CF}"/>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13646558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928</Words>
  <Application>Microsoft Office PowerPoint</Application>
  <PresentationFormat>On-screen Show (4:3)</PresentationFormat>
  <Paragraphs>496</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Facebook Own Posts Table - 1 of 14</vt:lpstr>
      <vt:lpstr>Facebook Own Posts Table - 2 of 14</vt:lpstr>
      <vt:lpstr>Facebook Own Posts Table - 3 of 14</vt:lpstr>
      <vt:lpstr>Facebook Own Posts Table - 4 of 14</vt:lpstr>
      <vt:lpstr>Facebook Own Posts Table - 5 of 14</vt:lpstr>
      <vt:lpstr>Facebook Own Posts Table - 6 of 14</vt:lpstr>
      <vt:lpstr>Facebook Own Posts Table - 7 of 14</vt:lpstr>
      <vt:lpstr>Facebook Own Posts Table - 8 of 14</vt:lpstr>
      <vt:lpstr>Facebook Own Posts Table - 9 of 14</vt:lpstr>
      <vt:lpstr>Facebook Own Posts Table - 10 of 14</vt:lpstr>
      <vt:lpstr>Facebook Own Posts Table - 11 of 14</vt:lpstr>
      <vt:lpstr>Facebook Own Posts Table - 12 of 14</vt:lpstr>
      <vt:lpstr>Facebook Own Posts Table - 13 of 14</vt:lpstr>
      <vt:lpstr>Facebook Own Posts Table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14</dc:title>
  <dc:creator>Administrator</dc:creator>
  <cp:lastModifiedBy>Administrator</cp:lastModifiedBy>
  <cp:revision>1</cp:revision>
  <dcterms:created xsi:type="dcterms:W3CDTF">2018-01-11T10:19:36Z</dcterms:created>
  <dcterms:modified xsi:type="dcterms:W3CDTF">2018-01-11T10:25:34Z</dcterms:modified>
</cp:coreProperties>
</file>