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6F21E-25CE-41AC-A7FE-416CEE89457C}"/>
              </a:ext>
            </a:extLst>
          </p:cNvPr>
          <p:cNvSpPr>
            <a:spLocks noGrp="1"/>
          </p:cNvSpPr>
          <p:nvPr>
            <p:ph type="title"/>
          </p:nvPr>
        </p:nvSpPr>
        <p:spPr/>
        <p:txBody>
          <a:bodyPr/>
          <a:lstStyle/>
          <a:p>
            <a:r>
              <a:rPr lang="en-US"/>
              <a:t>Facebook Own Posts Table - 1 of 19</a:t>
            </a:r>
          </a:p>
        </p:txBody>
      </p:sp>
      <p:graphicFrame>
        <p:nvGraphicFramePr>
          <p:cNvPr id="5" name="Table Placeholder 4">
            <a:extLst>
              <a:ext uri="{FF2B5EF4-FFF2-40B4-BE49-F238E27FC236}">
                <a16:creationId xmlns:a16="http://schemas.microsoft.com/office/drawing/2014/main" id="{FF8EC505-EB8F-4AF1-A1FB-539237D842BB}"/>
              </a:ext>
            </a:extLst>
          </p:cNvPr>
          <p:cNvGraphicFramePr>
            <a:graphicFrameLocks noGrp="1"/>
          </p:cNvGraphicFramePr>
          <p:nvPr>
            <p:ph type="tbl" sz="quarter" idx="13"/>
            <p:extLst>
              <p:ext uri="{D42A27DB-BD31-4B8C-83A1-F6EECF244321}">
                <p14:modId xmlns:p14="http://schemas.microsoft.com/office/powerpoint/2010/main" val="669739635"/>
              </p:ext>
            </p:extLst>
          </p:nvPr>
        </p:nvGraphicFramePr>
        <p:xfrm>
          <a:off x="457200" y="1731963"/>
          <a:ext cx="8229600" cy="7010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2135410"/>
                    </a:ext>
                  </a:extLst>
                </a:gridCol>
                <a:gridCol w="617220">
                  <a:extLst>
                    <a:ext uri="{9D8B030D-6E8A-4147-A177-3AD203B41FA5}">
                      <a16:colId xmlns:a16="http://schemas.microsoft.com/office/drawing/2014/main" val="878593880"/>
                    </a:ext>
                  </a:extLst>
                </a:gridCol>
                <a:gridCol w="534924">
                  <a:extLst>
                    <a:ext uri="{9D8B030D-6E8A-4147-A177-3AD203B41FA5}">
                      <a16:colId xmlns:a16="http://schemas.microsoft.com/office/drawing/2014/main" val="2013195043"/>
                    </a:ext>
                  </a:extLst>
                </a:gridCol>
                <a:gridCol w="534924">
                  <a:extLst>
                    <a:ext uri="{9D8B030D-6E8A-4147-A177-3AD203B41FA5}">
                      <a16:colId xmlns:a16="http://schemas.microsoft.com/office/drawing/2014/main" val="2347612779"/>
                    </a:ext>
                  </a:extLst>
                </a:gridCol>
                <a:gridCol w="411480">
                  <a:extLst>
                    <a:ext uri="{9D8B030D-6E8A-4147-A177-3AD203B41FA5}">
                      <a16:colId xmlns:a16="http://schemas.microsoft.com/office/drawing/2014/main" val="649380097"/>
                    </a:ext>
                  </a:extLst>
                </a:gridCol>
                <a:gridCol w="534924">
                  <a:extLst>
                    <a:ext uri="{9D8B030D-6E8A-4147-A177-3AD203B41FA5}">
                      <a16:colId xmlns:a16="http://schemas.microsoft.com/office/drawing/2014/main" val="1385535206"/>
                    </a:ext>
                  </a:extLst>
                </a:gridCol>
                <a:gridCol w="534924">
                  <a:extLst>
                    <a:ext uri="{9D8B030D-6E8A-4147-A177-3AD203B41FA5}">
                      <a16:colId xmlns:a16="http://schemas.microsoft.com/office/drawing/2014/main" val="3999240900"/>
                    </a:ext>
                  </a:extLst>
                </a:gridCol>
                <a:gridCol w="534924">
                  <a:extLst>
                    <a:ext uri="{9D8B030D-6E8A-4147-A177-3AD203B41FA5}">
                      <a16:colId xmlns:a16="http://schemas.microsoft.com/office/drawing/2014/main" val="2764278054"/>
                    </a:ext>
                  </a:extLst>
                </a:gridCol>
                <a:gridCol w="534924">
                  <a:extLst>
                    <a:ext uri="{9D8B030D-6E8A-4147-A177-3AD203B41FA5}">
                      <a16:colId xmlns:a16="http://schemas.microsoft.com/office/drawing/2014/main" val="2749613759"/>
                    </a:ext>
                  </a:extLst>
                </a:gridCol>
                <a:gridCol w="534924">
                  <a:extLst>
                    <a:ext uri="{9D8B030D-6E8A-4147-A177-3AD203B41FA5}">
                      <a16:colId xmlns:a16="http://schemas.microsoft.com/office/drawing/2014/main" val="2862600393"/>
                    </a:ext>
                  </a:extLst>
                </a:gridCol>
                <a:gridCol w="617220">
                  <a:extLst>
                    <a:ext uri="{9D8B030D-6E8A-4147-A177-3AD203B41FA5}">
                      <a16:colId xmlns:a16="http://schemas.microsoft.com/office/drawing/2014/main" val="3729968122"/>
                    </a:ext>
                  </a:extLst>
                </a:gridCol>
                <a:gridCol w="370332">
                  <a:extLst>
                    <a:ext uri="{9D8B030D-6E8A-4147-A177-3AD203B41FA5}">
                      <a16:colId xmlns:a16="http://schemas.microsoft.com/office/drawing/2014/main" val="4274962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5139518"/>
                  </a:ext>
                </a:extLst>
              </a:tr>
            </a:tbl>
          </a:graphicData>
        </a:graphic>
      </p:graphicFrame>
      <p:sp>
        <p:nvSpPr>
          <p:cNvPr id="4" name="Text Placeholder 3">
            <a:extLst>
              <a:ext uri="{FF2B5EF4-FFF2-40B4-BE49-F238E27FC236}">
                <a16:creationId xmlns:a16="http://schemas.microsoft.com/office/drawing/2014/main" id="{477AD194-BC16-4B0D-8ED6-DF3457BFF8D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656556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A5B0E-273F-4307-AFC6-004E23DC2453}"/>
              </a:ext>
            </a:extLst>
          </p:cNvPr>
          <p:cNvSpPr>
            <a:spLocks noGrp="1"/>
          </p:cNvSpPr>
          <p:nvPr>
            <p:ph type="title"/>
          </p:nvPr>
        </p:nvSpPr>
        <p:spPr/>
        <p:txBody>
          <a:bodyPr/>
          <a:lstStyle/>
          <a:p>
            <a:r>
              <a:rPr lang="en-US"/>
              <a:t>Facebook Own Posts Table - 2 of 19</a:t>
            </a:r>
          </a:p>
        </p:txBody>
      </p:sp>
      <p:graphicFrame>
        <p:nvGraphicFramePr>
          <p:cNvPr id="5" name="Table Placeholder 4">
            <a:extLst>
              <a:ext uri="{FF2B5EF4-FFF2-40B4-BE49-F238E27FC236}">
                <a16:creationId xmlns:a16="http://schemas.microsoft.com/office/drawing/2014/main" id="{EFDDC3AC-B038-4CD9-B690-6D3572964CB7}"/>
              </a:ext>
            </a:extLst>
          </p:cNvPr>
          <p:cNvGraphicFramePr>
            <a:graphicFrameLocks noGrp="1"/>
          </p:cNvGraphicFramePr>
          <p:nvPr>
            <p:ph type="tbl" sz="quarter" idx="13"/>
            <p:extLst>
              <p:ext uri="{D42A27DB-BD31-4B8C-83A1-F6EECF244321}">
                <p14:modId xmlns:p14="http://schemas.microsoft.com/office/powerpoint/2010/main" val="273786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52316"/>
                    </a:ext>
                  </a:extLst>
                </a:gridCol>
                <a:gridCol w="617220">
                  <a:extLst>
                    <a:ext uri="{9D8B030D-6E8A-4147-A177-3AD203B41FA5}">
                      <a16:colId xmlns:a16="http://schemas.microsoft.com/office/drawing/2014/main" val="3330293586"/>
                    </a:ext>
                  </a:extLst>
                </a:gridCol>
                <a:gridCol w="534924">
                  <a:extLst>
                    <a:ext uri="{9D8B030D-6E8A-4147-A177-3AD203B41FA5}">
                      <a16:colId xmlns:a16="http://schemas.microsoft.com/office/drawing/2014/main" val="3118923485"/>
                    </a:ext>
                  </a:extLst>
                </a:gridCol>
                <a:gridCol w="534924">
                  <a:extLst>
                    <a:ext uri="{9D8B030D-6E8A-4147-A177-3AD203B41FA5}">
                      <a16:colId xmlns:a16="http://schemas.microsoft.com/office/drawing/2014/main" val="4283111772"/>
                    </a:ext>
                  </a:extLst>
                </a:gridCol>
                <a:gridCol w="411480">
                  <a:extLst>
                    <a:ext uri="{9D8B030D-6E8A-4147-A177-3AD203B41FA5}">
                      <a16:colId xmlns:a16="http://schemas.microsoft.com/office/drawing/2014/main" val="3846291458"/>
                    </a:ext>
                  </a:extLst>
                </a:gridCol>
                <a:gridCol w="534924">
                  <a:extLst>
                    <a:ext uri="{9D8B030D-6E8A-4147-A177-3AD203B41FA5}">
                      <a16:colId xmlns:a16="http://schemas.microsoft.com/office/drawing/2014/main" val="1668322376"/>
                    </a:ext>
                  </a:extLst>
                </a:gridCol>
                <a:gridCol w="534924">
                  <a:extLst>
                    <a:ext uri="{9D8B030D-6E8A-4147-A177-3AD203B41FA5}">
                      <a16:colId xmlns:a16="http://schemas.microsoft.com/office/drawing/2014/main" val="538896370"/>
                    </a:ext>
                  </a:extLst>
                </a:gridCol>
                <a:gridCol w="534924">
                  <a:extLst>
                    <a:ext uri="{9D8B030D-6E8A-4147-A177-3AD203B41FA5}">
                      <a16:colId xmlns:a16="http://schemas.microsoft.com/office/drawing/2014/main" val="1555818154"/>
                    </a:ext>
                  </a:extLst>
                </a:gridCol>
                <a:gridCol w="534924">
                  <a:extLst>
                    <a:ext uri="{9D8B030D-6E8A-4147-A177-3AD203B41FA5}">
                      <a16:colId xmlns:a16="http://schemas.microsoft.com/office/drawing/2014/main" val="1132992550"/>
                    </a:ext>
                  </a:extLst>
                </a:gridCol>
                <a:gridCol w="534924">
                  <a:extLst>
                    <a:ext uri="{9D8B030D-6E8A-4147-A177-3AD203B41FA5}">
                      <a16:colId xmlns:a16="http://schemas.microsoft.com/office/drawing/2014/main" val="220457668"/>
                    </a:ext>
                  </a:extLst>
                </a:gridCol>
                <a:gridCol w="617220">
                  <a:extLst>
                    <a:ext uri="{9D8B030D-6E8A-4147-A177-3AD203B41FA5}">
                      <a16:colId xmlns:a16="http://schemas.microsoft.com/office/drawing/2014/main" val="3404398879"/>
                    </a:ext>
                  </a:extLst>
                </a:gridCol>
                <a:gridCol w="370332">
                  <a:extLst>
                    <a:ext uri="{9D8B030D-6E8A-4147-A177-3AD203B41FA5}">
                      <a16:colId xmlns:a16="http://schemas.microsoft.com/office/drawing/2014/main" val="3050538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759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- 2017-09-29 13:00:00</a:t>
                      </a:r>
                      <a:r>
                        <a:rPr kumimoji="0" lang="en-US" sz="1000" b="0" i="0" u="none" strike="noStrike" kern="1200" cap="none" spc="0" normalizeH="0" baseline="0" noProof="0">
                          <a:ln>
                            <a:noFill/>
                          </a:ln>
                          <a:solidFill>
                            <a:prstClr val="black"/>
                          </a:solidFill>
                          <a:effectLst/>
                          <a:uLnTx/>
                          <a:uFillTx/>
                          <a:latin typeface="+mn-lt"/>
                          <a:ea typeface="+mn-ea"/>
                          <a:cs typeface="+mn-cs"/>
                        </a:rPr>
                        <a:t>
Type "My Oktoberfest highlight is" and then hit the center autocorrect button until it makes a sentence! 😉🍺 We are more than excited about your comments! 😊
#Paulaner #Oktoberfest #PaulanerOktoberfest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Albania, Argentina, Australia, Bosnia and Herzegovina, Belgium, Bulgaria, Brazil, Canada, Chile, Colombia, Costa Rica, Czech Republic, Denmark, Spain, Finland, France, United Kingdom, Georgia, Greece, Croatia, Hungary, Ireland, Israel, Italy, Japan, South Korea, Macedonia, Mexico, Malaysia, Netherlands, Philippines, Poland, Portugal, Paraguay, Romania, Serbia, Sweden, Slovenia, Slovakia, Thailand, Turkey, 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289835"/>
                  </a:ext>
                </a:extLst>
              </a:tr>
            </a:tbl>
          </a:graphicData>
        </a:graphic>
      </p:graphicFrame>
      <p:sp>
        <p:nvSpPr>
          <p:cNvPr id="4" name="Text Placeholder 3">
            <a:extLst>
              <a:ext uri="{FF2B5EF4-FFF2-40B4-BE49-F238E27FC236}">
                <a16:creationId xmlns:a16="http://schemas.microsoft.com/office/drawing/2014/main" id="{CFF78CF3-6A47-4A56-87F0-692E4A6C5D1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93309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8C36-F398-46EC-97BE-93A5BA41E2A0}"/>
              </a:ext>
            </a:extLst>
          </p:cNvPr>
          <p:cNvSpPr>
            <a:spLocks noGrp="1"/>
          </p:cNvSpPr>
          <p:nvPr>
            <p:ph type="title"/>
          </p:nvPr>
        </p:nvSpPr>
        <p:spPr/>
        <p:txBody>
          <a:bodyPr/>
          <a:lstStyle/>
          <a:p>
            <a:r>
              <a:rPr lang="en-US"/>
              <a:t>Facebook Own Posts Table - 3 of 19</a:t>
            </a:r>
          </a:p>
        </p:txBody>
      </p:sp>
      <p:graphicFrame>
        <p:nvGraphicFramePr>
          <p:cNvPr id="5" name="Table Placeholder 4">
            <a:extLst>
              <a:ext uri="{FF2B5EF4-FFF2-40B4-BE49-F238E27FC236}">
                <a16:creationId xmlns:a16="http://schemas.microsoft.com/office/drawing/2014/main" id="{84225F0A-707E-4BA6-9F5E-3A2855769F7D}"/>
              </a:ext>
            </a:extLst>
          </p:cNvPr>
          <p:cNvGraphicFramePr>
            <a:graphicFrameLocks noGrp="1"/>
          </p:cNvGraphicFramePr>
          <p:nvPr>
            <p:ph type="tbl" sz="quarter" idx="13"/>
            <p:extLst>
              <p:ext uri="{D42A27DB-BD31-4B8C-83A1-F6EECF244321}">
                <p14:modId xmlns:p14="http://schemas.microsoft.com/office/powerpoint/2010/main" val="2272263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147163"/>
                    </a:ext>
                  </a:extLst>
                </a:gridCol>
                <a:gridCol w="617220">
                  <a:extLst>
                    <a:ext uri="{9D8B030D-6E8A-4147-A177-3AD203B41FA5}">
                      <a16:colId xmlns:a16="http://schemas.microsoft.com/office/drawing/2014/main" val="499257678"/>
                    </a:ext>
                  </a:extLst>
                </a:gridCol>
                <a:gridCol w="534924">
                  <a:extLst>
                    <a:ext uri="{9D8B030D-6E8A-4147-A177-3AD203B41FA5}">
                      <a16:colId xmlns:a16="http://schemas.microsoft.com/office/drawing/2014/main" val="3639210655"/>
                    </a:ext>
                  </a:extLst>
                </a:gridCol>
                <a:gridCol w="534924">
                  <a:extLst>
                    <a:ext uri="{9D8B030D-6E8A-4147-A177-3AD203B41FA5}">
                      <a16:colId xmlns:a16="http://schemas.microsoft.com/office/drawing/2014/main" val="4111353142"/>
                    </a:ext>
                  </a:extLst>
                </a:gridCol>
                <a:gridCol w="411480">
                  <a:extLst>
                    <a:ext uri="{9D8B030D-6E8A-4147-A177-3AD203B41FA5}">
                      <a16:colId xmlns:a16="http://schemas.microsoft.com/office/drawing/2014/main" val="2048796582"/>
                    </a:ext>
                  </a:extLst>
                </a:gridCol>
                <a:gridCol w="534924">
                  <a:extLst>
                    <a:ext uri="{9D8B030D-6E8A-4147-A177-3AD203B41FA5}">
                      <a16:colId xmlns:a16="http://schemas.microsoft.com/office/drawing/2014/main" val="2848801632"/>
                    </a:ext>
                  </a:extLst>
                </a:gridCol>
                <a:gridCol w="534924">
                  <a:extLst>
                    <a:ext uri="{9D8B030D-6E8A-4147-A177-3AD203B41FA5}">
                      <a16:colId xmlns:a16="http://schemas.microsoft.com/office/drawing/2014/main" val="2019747815"/>
                    </a:ext>
                  </a:extLst>
                </a:gridCol>
                <a:gridCol w="534924">
                  <a:extLst>
                    <a:ext uri="{9D8B030D-6E8A-4147-A177-3AD203B41FA5}">
                      <a16:colId xmlns:a16="http://schemas.microsoft.com/office/drawing/2014/main" val="3167170353"/>
                    </a:ext>
                  </a:extLst>
                </a:gridCol>
                <a:gridCol w="534924">
                  <a:extLst>
                    <a:ext uri="{9D8B030D-6E8A-4147-A177-3AD203B41FA5}">
                      <a16:colId xmlns:a16="http://schemas.microsoft.com/office/drawing/2014/main" val="3269320900"/>
                    </a:ext>
                  </a:extLst>
                </a:gridCol>
                <a:gridCol w="534924">
                  <a:extLst>
                    <a:ext uri="{9D8B030D-6E8A-4147-A177-3AD203B41FA5}">
                      <a16:colId xmlns:a16="http://schemas.microsoft.com/office/drawing/2014/main" val="4053160221"/>
                    </a:ext>
                  </a:extLst>
                </a:gridCol>
                <a:gridCol w="617220">
                  <a:extLst>
                    <a:ext uri="{9D8B030D-6E8A-4147-A177-3AD203B41FA5}">
                      <a16:colId xmlns:a16="http://schemas.microsoft.com/office/drawing/2014/main" val="1231139064"/>
                    </a:ext>
                  </a:extLst>
                </a:gridCol>
                <a:gridCol w="370332">
                  <a:extLst>
                    <a:ext uri="{9D8B030D-6E8A-4147-A177-3AD203B41FA5}">
                      <a16:colId xmlns:a16="http://schemas.microsoft.com/office/drawing/2014/main" val="416967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369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- 2017-09-29 13:00:00</a:t>
                      </a:r>
                      <a:r>
                        <a:rPr kumimoji="0" lang="de-DE" sz="1000" b="0" i="0" u="none" strike="noStrike" kern="1200" cap="none" spc="0" normalizeH="0" baseline="0" noProof="0">
                          <a:ln>
                            <a:noFill/>
                          </a:ln>
                          <a:solidFill>
                            <a:prstClr val="black"/>
                          </a:solidFill>
                          <a:effectLst/>
                          <a:uLnTx/>
                          <a:uFillTx/>
                          <a:latin typeface="+mn-lt"/>
                          <a:ea typeface="+mn-ea"/>
                          <a:cs typeface="+mn-cs"/>
                        </a:rPr>
                        <a:t>
Schreibe "Mein Oktoberfest Highlight ist" und drücke so lange den mittleren Autokorrektur Vorschlag, bis ein vollständiger Satz entsteht! 😉🍺 
Wir freuen uns auf eure Geschichten!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4544861"/>
                  </a:ext>
                </a:extLst>
              </a:tr>
            </a:tbl>
          </a:graphicData>
        </a:graphic>
      </p:graphicFrame>
      <p:sp>
        <p:nvSpPr>
          <p:cNvPr id="4" name="Text Placeholder 3">
            <a:extLst>
              <a:ext uri="{FF2B5EF4-FFF2-40B4-BE49-F238E27FC236}">
                <a16:creationId xmlns:a16="http://schemas.microsoft.com/office/drawing/2014/main" id="{A2C8C635-13B2-45EE-8C75-3B03470E536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64535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5DA9-62C0-46A9-9C11-84C62E2A8329}"/>
              </a:ext>
            </a:extLst>
          </p:cNvPr>
          <p:cNvSpPr>
            <a:spLocks noGrp="1"/>
          </p:cNvSpPr>
          <p:nvPr>
            <p:ph type="title"/>
          </p:nvPr>
        </p:nvSpPr>
        <p:spPr/>
        <p:txBody>
          <a:bodyPr/>
          <a:lstStyle/>
          <a:p>
            <a:r>
              <a:rPr lang="en-US"/>
              <a:t>Facebook Own Posts Table - 4 of 19</a:t>
            </a:r>
          </a:p>
        </p:txBody>
      </p:sp>
      <p:graphicFrame>
        <p:nvGraphicFramePr>
          <p:cNvPr id="5" name="Table Placeholder 4">
            <a:extLst>
              <a:ext uri="{FF2B5EF4-FFF2-40B4-BE49-F238E27FC236}">
                <a16:creationId xmlns:a16="http://schemas.microsoft.com/office/drawing/2014/main" id="{EA7C806C-1DB0-4AEE-AA23-FA884A6EF435}"/>
              </a:ext>
            </a:extLst>
          </p:cNvPr>
          <p:cNvGraphicFramePr>
            <a:graphicFrameLocks noGrp="1"/>
          </p:cNvGraphicFramePr>
          <p:nvPr>
            <p:ph type="tbl" sz="quarter" idx="13"/>
            <p:extLst>
              <p:ext uri="{D42A27DB-BD31-4B8C-83A1-F6EECF244321}">
                <p14:modId xmlns:p14="http://schemas.microsoft.com/office/powerpoint/2010/main" val="678415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63607667"/>
                    </a:ext>
                  </a:extLst>
                </a:gridCol>
                <a:gridCol w="617220">
                  <a:extLst>
                    <a:ext uri="{9D8B030D-6E8A-4147-A177-3AD203B41FA5}">
                      <a16:colId xmlns:a16="http://schemas.microsoft.com/office/drawing/2014/main" val="1457608134"/>
                    </a:ext>
                  </a:extLst>
                </a:gridCol>
                <a:gridCol w="534924">
                  <a:extLst>
                    <a:ext uri="{9D8B030D-6E8A-4147-A177-3AD203B41FA5}">
                      <a16:colId xmlns:a16="http://schemas.microsoft.com/office/drawing/2014/main" val="3883353611"/>
                    </a:ext>
                  </a:extLst>
                </a:gridCol>
                <a:gridCol w="534924">
                  <a:extLst>
                    <a:ext uri="{9D8B030D-6E8A-4147-A177-3AD203B41FA5}">
                      <a16:colId xmlns:a16="http://schemas.microsoft.com/office/drawing/2014/main" val="163613562"/>
                    </a:ext>
                  </a:extLst>
                </a:gridCol>
                <a:gridCol w="411480">
                  <a:extLst>
                    <a:ext uri="{9D8B030D-6E8A-4147-A177-3AD203B41FA5}">
                      <a16:colId xmlns:a16="http://schemas.microsoft.com/office/drawing/2014/main" val="975219318"/>
                    </a:ext>
                  </a:extLst>
                </a:gridCol>
                <a:gridCol w="534924">
                  <a:extLst>
                    <a:ext uri="{9D8B030D-6E8A-4147-A177-3AD203B41FA5}">
                      <a16:colId xmlns:a16="http://schemas.microsoft.com/office/drawing/2014/main" val="1590896037"/>
                    </a:ext>
                  </a:extLst>
                </a:gridCol>
                <a:gridCol w="534924">
                  <a:extLst>
                    <a:ext uri="{9D8B030D-6E8A-4147-A177-3AD203B41FA5}">
                      <a16:colId xmlns:a16="http://schemas.microsoft.com/office/drawing/2014/main" val="631401927"/>
                    </a:ext>
                  </a:extLst>
                </a:gridCol>
                <a:gridCol w="534924">
                  <a:extLst>
                    <a:ext uri="{9D8B030D-6E8A-4147-A177-3AD203B41FA5}">
                      <a16:colId xmlns:a16="http://schemas.microsoft.com/office/drawing/2014/main" val="3583994776"/>
                    </a:ext>
                  </a:extLst>
                </a:gridCol>
                <a:gridCol w="534924">
                  <a:extLst>
                    <a:ext uri="{9D8B030D-6E8A-4147-A177-3AD203B41FA5}">
                      <a16:colId xmlns:a16="http://schemas.microsoft.com/office/drawing/2014/main" val="3310615329"/>
                    </a:ext>
                  </a:extLst>
                </a:gridCol>
                <a:gridCol w="534924">
                  <a:extLst>
                    <a:ext uri="{9D8B030D-6E8A-4147-A177-3AD203B41FA5}">
                      <a16:colId xmlns:a16="http://schemas.microsoft.com/office/drawing/2014/main" val="692902647"/>
                    </a:ext>
                  </a:extLst>
                </a:gridCol>
                <a:gridCol w="617220">
                  <a:extLst>
                    <a:ext uri="{9D8B030D-6E8A-4147-A177-3AD203B41FA5}">
                      <a16:colId xmlns:a16="http://schemas.microsoft.com/office/drawing/2014/main" val="818046598"/>
                    </a:ext>
                  </a:extLst>
                </a:gridCol>
                <a:gridCol w="370332">
                  <a:extLst>
                    <a:ext uri="{9D8B030D-6E8A-4147-A177-3AD203B41FA5}">
                      <a16:colId xmlns:a16="http://schemas.microsoft.com/office/drawing/2014/main" val="2693155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006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Paulaner - 2017-09-28 09:00:00</a:t>
                      </a:r>
                      <a:r>
                        <a:rPr kumimoji="0" lang="it-IT" sz="1000" b="0" i="0" u="none" strike="noStrike" kern="1200" cap="none" spc="0" normalizeH="0" baseline="0" noProof="0">
                          <a:ln>
                            <a:noFill/>
                          </a:ln>
                          <a:solidFill>
                            <a:prstClr val="black"/>
                          </a:solidFill>
                          <a:effectLst/>
                          <a:uLnTx/>
                          <a:uFillTx/>
                          <a:latin typeface="+mn-lt"/>
                          <a:ea typeface="+mn-ea"/>
                          <a:cs typeface="+mn-cs"/>
                        </a:rPr>
                        <a:t>
Da Monaco a Cuneo! 😍
Il nostro primo mastro birraio Christian Dahncke ha inviato, dopo l´inaugurazione del Festival a Monaco, il tipico "martello" originale a Cuneo. 🎉
Quest´anno, per la prima volta, il tradizionale carro di birra Paulaner trainato da cavalli, fa parte della parata dell´Oktoberfest. 
Inizio alle 17:00 - non vediamo l´ora! 😃
Troverete qui sotto più informazioni sulla parata e l´Oktoberfest www.oktoberfestcuneo.it
#Paulaner #Oktoberfest #PaulanerOktoberfest #OktoberfestCuneo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0226165"/>
                  </a:ext>
                </a:extLst>
              </a:tr>
            </a:tbl>
          </a:graphicData>
        </a:graphic>
      </p:graphicFrame>
      <p:sp>
        <p:nvSpPr>
          <p:cNvPr id="4" name="Text Placeholder 3">
            <a:extLst>
              <a:ext uri="{FF2B5EF4-FFF2-40B4-BE49-F238E27FC236}">
                <a16:creationId xmlns:a16="http://schemas.microsoft.com/office/drawing/2014/main" id="{2AD06F46-F4DD-4A17-8478-7EB2DFAA6F2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66286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E0D61-1C4C-4E02-AAA9-A22F1B5E45EE}"/>
              </a:ext>
            </a:extLst>
          </p:cNvPr>
          <p:cNvSpPr>
            <a:spLocks noGrp="1"/>
          </p:cNvSpPr>
          <p:nvPr>
            <p:ph type="title"/>
          </p:nvPr>
        </p:nvSpPr>
        <p:spPr/>
        <p:txBody>
          <a:bodyPr/>
          <a:lstStyle/>
          <a:p>
            <a:r>
              <a:rPr lang="en-US"/>
              <a:t>Facebook Own Posts Table - 5 of 19</a:t>
            </a:r>
          </a:p>
        </p:txBody>
      </p:sp>
      <p:graphicFrame>
        <p:nvGraphicFramePr>
          <p:cNvPr id="5" name="Table Placeholder 4">
            <a:extLst>
              <a:ext uri="{FF2B5EF4-FFF2-40B4-BE49-F238E27FC236}">
                <a16:creationId xmlns:a16="http://schemas.microsoft.com/office/drawing/2014/main" id="{E360C36A-B8B7-478B-9DBA-C7C3944BA6E6}"/>
              </a:ext>
            </a:extLst>
          </p:cNvPr>
          <p:cNvGraphicFramePr>
            <a:graphicFrameLocks noGrp="1"/>
          </p:cNvGraphicFramePr>
          <p:nvPr>
            <p:ph type="tbl" sz="quarter" idx="13"/>
            <p:extLst>
              <p:ext uri="{D42A27DB-BD31-4B8C-83A1-F6EECF244321}">
                <p14:modId xmlns:p14="http://schemas.microsoft.com/office/powerpoint/2010/main" val="21258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74325936"/>
                    </a:ext>
                  </a:extLst>
                </a:gridCol>
                <a:gridCol w="617220">
                  <a:extLst>
                    <a:ext uri="{9D8B030D-6E8A-4147-A177-3AD203B41FA5}">
                      <a16:colId xmlns:a16="http://schemas.microsoft.com/office/drawing/2014/main" val="3880451739"/>
                    </a:ext>
                  </a:extLst>
                </a:gridCol>
                <a:gridCol w="534924">
                  <a:extLst>
                    <a:ext uri="{9D8B030D-6E8A-4147-A177-3AD203B41FA5}">
                      <a16:colId xmlns:a16="http://schemas.microsoft.com/office/drawing/2014/main" val="2648881770"/>
                    </a:ext>
                  </a:extLst>
                </a:gridCol>
                <a:gridCol w="534924">
                  <a:extLst>
                    <a:ext uri="{9D8B030D-6E8A-4147-A177-3AD203B41FA5}">
                      <a16:colId xmlns:a16="http://schemas.microsoft.com/office/drawing/2014/main" val="2006050281"/>
                    </a:ext>
                  </a:extLst>
                </a:gridCol>
                <a:gridCol w="411480">
                  <a:extLst>
                    <a:ext uri="{9D8B030D-6E8A-4147-A177-3AD203B41FA5}">
                      <a16:colId xmlns:a16="http://schemas.microsoft.com/office/drawing/2014/main" val="3063296290"/>
                    </a:ext>
                  </a:extLst>
                </a:gridCol>
                <a:gridCol w="534924">
                  <a:extLst>
                    <a:ext uri="{9D8B030D-6E8A-4147-A177-3AD203B41FA5}">
                      <a16:colId xmlns:a16="http://schemas.microsoft.com/office/drawing/2014/main" val="2963752426"/>
                    </a:ext>
                  </a:extLst>
                </a:gridCol>
                <a:gridCol w="534924">
                  <a:extLst>
                    <a:ext uri="{9D8B030D-6E8A-4147-A177-3AD203B41FA5}">
                      <a16:colId xmlns:a16="http://schemas.microsoft.com/office/drawing/2014/main" val="4260867003"/>
                    </a:ext>
                  </a:extLst>
                </a:gridCol>
                <a:gridCol w="534924">
                  <a:extLst>
                    <a:ext uri="{9D8B030D-6E8A-4147-A177-3AD203B41FA5}">
                      <a16:colId xmlns:a16="http://schemas.microsoft.com/office/drawing/2014/main" val="3235912526"/>
                    </a:ext>
                  </a:extLst>
                </a:gridCol>
                <a:gridCol w="534924">
                  <a:extLst>
                    <a:ext uri="{9D8B030D-6E8A-4147-A177-3AD203B41FA5}">
                      <a16:colId xmlns:a16="http://schemas.microsoft.com/office/drawing/2014/main" val="3589228669"/>
                    </a:ext>
                  </a:extLst>
                </a:gridCol>
                <a:gridCol w="534924">
                  <a:extLst>
                    <a:ext uri="{9D8B030D-6E8A-4147-A177-3AD203B41FA5}">
                      <a16:colId xmlns:a16="http://schemas.microsoft.com/office/drawing/2014/main" val="62625315"/>
                    </a:ext>
                  </a:extLst>
                </a:gridCol>
                <a:gridCol w="617220">
                  <a:extLst>
                    <a:ext uri="{9D8B030D-6E8A-4147-A177-3AD203B41FA5}">
                      <a16:colId xmlns:a16="http://schemas.microsoft.com/office/drawing/2014/main" val="564739455"/>
                    </a:ext>
                  </a:extLst>
                </a:gridCol>
                <a:gridCol w="370332">
                  <a:extLst>
                    <a:ext uri="{9D8B030D-6E8A-4147-A177-3AD203B41FA5}">
                      <a16:colId xmlns:a16="http://schemas.microsoft.com/office/drawing/2014/main" val="1225690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768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- 2017-09-28 09:00:00</a:t>
                      </a:r>
                      <a:r>
                        <a:rPr kumimoji="0" lang="fr-FR" sz="1000" b="0" i="0" u="none" strike="noStrike" kern="1200" cap="none" spc="0" normalizeH="0" baseline="0" noProof="0">
                          <a:ln>
                            <a:noFill/>
                          </a:ln>
                          <a:solidFill>
                            <a:prstClr val="black"/>
                          </a:solidFill>
                          <a:effectLst/>
                          <a:uLnTx/>
                          <a:uFillTx/>
                          <a:latin typeface="+mn-lt"/>
                          <a:ea typeface="+mn-ea"/>
                          <a:cs typeface="+mn-cs"/>
                        </a:rPr>
                        <a:t>
🍺 J-7: Toute attente a une fin. 🍺 Seulement une petite semaine et l'Oktoberfest Paris commence. Qui va venir?  
Pour en savoir plus: www.oktoberfestparis.fr/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3686049"/>
                  </a:ext>
                </a:extLst>
              </a:tr>
            </a:tbl>
          </a:graphicData>
        </a:graphic>
      </p:graphicFrame>
      <p:sp>
        <p:nvSpPr>
          <p:cNvPr id="4" name="Text Placeholder 3">
            <a:extLst>
              <a:ext uri="{FF2B5EF4-FFF2-40B4-BE49-F238E27FC236}">
                <a16:creationId xmlns:a16="http://schemas.microsoft.com/office/drawing/2014/main" id="{4E2323E3-F1A7-4AB4-A69E-F8CFF94C895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43115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ABA31-BDE6-487C-B9BD-819923FF4191}"/>
              </a:ext>
            </a:extLst>
          </p:cNvPr>
          <p:cNvSpPr>
            <a:spLocks noGrp="1"/>
          </p:cNvSpPr>
          <p:nvPr>
            <p:ph type="title"/>
          </p:nvPr>
        </p:nvSpPr>
        <p:spPr/>
        <p:txBody>
          <a:bodyPr/>
          <a:lstStyle/>
          <a:p>
            <a:r>
              <a:rPr lang="en-US"/>
              <a:t>Facebook Own Posts Table - 6 of 19</a:t>
            </a:r>
          </a:p>
        </p:txBody>
      </p:sp>
      <p:graphicFrame>
        <p:nvGraphicFramePr>
          <p:cNvPr id="5" name="Table Placeholder 4">
            <a:extLst>
              <a:ext uri="{FF2B5EF4-FFF2-40B4-BE49-F238E27FC236}">
                <a16:creationId xmlns:a16="http://schemas.microsoft.com/office/drawing/2014/main" id="{3DD5C596-4981-4E42-BFA9-E51423BFA29F}"/>
              </a:ext>
            </a:extLst>
          </p:cNvPr>
          <p:cNvGraphicFramePr>
            <a:graphicFrameLocks noGrp="1"/>
          </p:cNvGraphicFramePr>
          <p:nvPr>
            <p:ph type="tbl" sz="quarter" idx="13"/>
            <p:extLst>
              <p:ext uri="{D42A27DB-BD31-4B8C-83A1-F6EECF244321}">
                <p14:modId xmlns:p14="http://schemas.microsoft.com/office/powerpoint/2010/main" val="697675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96306360"/>
                    </a:ext>
                  </a:extLst>
                </a:gridCol>
                <a:gridCol w="617220">
                  <a:extLst>
                    <a:ext uri="{9D8B030D-6E8A-4147-A177-3AD203B41FA5}">
                      <a16:colId xmlns:a16="http://schemas.microsoft.com/office/drawing/2014/main" val="2287781242"/>
                    </a:ext>
                  </a:extLst>
                </a:gridCol>
                <a:gridCol w="534924">
                  <a:extLst>
                    <a:ext uri="{9D8B030D-6E8A-4147-A177-3AD203B41FA5}">
                      <a16:colId xmlns:a16="http://schemas.microsoft.com/office/drawing/2014/main" val="2339366351"/>
                    </a:ext>
                  </a:extLst>
                </a:gridCol>
                <a:gridCol w="534924">
                  <a:extLst>
                    <a:ext uri="{9D8B030D-6E8A-4147-A177-3AD203B41FA5}">
                      <a16:colId xmlns:a16="http://schemas.microsoft.com/office/drawing/2014/main" val="486346076"/>
                    </a:ext>
                  </a:extLst>
                </a:gridCol>
                <a:gridCol w="411480">
                  <a:extLst>
                    <a:ext uri="{9D8B030D-6E8A-4147-A177-3AD203B41FA5}">
                      <a16:colId xmlns:a16="http://schemas.microsoft.com/office/drawing/2014/main" val="3052579503"/>
                    </a:ext>
                  </a:extLst>
                </a:gridCol>
                <a:gridCol w="534924">
                  <a:extLst>
                    <a:ext uri="{9D8B030D-6E8A-4147-A177-3AD203B41FA5}">
                      <a16:colId xmlns:a16="http://schemas.microsoft.com/office/drawing/2014/main" val="3915420354"/>
                    </a:ext>
                  </a:extLst>
                </a:gridCol>
                <a:gridCol w="534924">
                  <a:extLst>
                    <a:ext uri="{9D8B030D-6E8A-4147-A177-3AD203B41FA5}">
                      <a16:colId xmlns:a16="http://schemas.microsoft.com/office/drawing/2014/main" val="1094009716"/>
                    </a:ext>
                  </a:extLst>
                </a:gridCol>
                <a:gridCol w="534924">
                  <a:extLst>
                    <a:ext uri="{9D8B030D-6E8A-4147-A177-3AD203B41FA5}">
                      <a16:colId xmlns:a16="http://schemas.microsoft.com/office/drawing/2014/main" val="3134181663"/>
                    </a:ext>
                  </a:extLst>
                </a:gridCol>
                <a:gridCol w="534924">
                  <a:extLst>
                    <a:ext uri="{9D8B030D-6E8A-4147-A177-3AD203B41FA5}">
                      <a16:colId xmlns:a16="http://schemas.microsoft.com/office/drawing/2014/main" val="2929682313"/>
                    </a:ext>
                  </a:extLst>
                </a:gridCol>
                <a:gridCol w="534924">
                  <a:extLst>
                    <a:ext uri="{9D8B030D-6E8A-4147-A177-3AD203B41FA5}">
                      <a16:colId xmlns:a16="http://schemas.microsoft.com/office/drawing/2014/main" val="22576405"/>
                    </a:ext>
                  </a:extLst>
                </a:gridCol>
                <a:gridCol w="617220">
                  <a:extLst>
                    <a:ext uri="{9D8B030D-6E8A-4147-A177-3AD203B41FA5}">
                      <a16:colId xmlns:a16="http://schemas.microsoft.com/office/drawing/2014/main" val="2267198287"/>
                    </a:ext>
                  </a:extLst>
                </a:gridCol>
                <a:gridCol w="370332">
                  <a:extLst>
                    <a:ext uri="{9D8B030D-6E8A-4147-A177-3AD203B41FA5}">
                      <a16:colId xmlns:a16="http://schemas.microsoft.com/office/drawing/2014/main" val="162224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418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- 2017-09-27 12:20:02</a:t>
                      </a:r>
                      <a:r>
                        <a:rPr kumimoji="0" lang="en-US" sz="1000" b="0" i="0" u="none" strike="noStrike" kern="1200" cap="none" spc="0" normalizeH="0" baseline="0" noProof="0">
                          <a:ln>
                            <a:noFill/>
                          </a:ln>
                          <a:solidFill>
                            <a:prstClr val="black"/>
                          </a:solidFill>
                          <a:effectLst/>
                          <a:uLnTx/>
                          <a:uFillTx/>
                          <a:latin typeface="+mn-lt"/>
                          <a:ea typeface="+mn-ea"/>
                          <a:cs typeface="+mn-cs"/>
                        </a:rPr>
                        <a:t>
Während des Oktoberfestes sind unsere Braumeister natürlich auf der Wiesn zuhause 😉 Mit unserem 1. Braumeister Christian Dahncke blicken wir hinter die Kulissen unseres besonderen Oktoberfest Bieres 2017! Prost! 🍺
During this time of the year, our master brewers make themselves at home in our Oktoberfest tent! 😉 With our 1st master brewer Christian Dahncke we are taking a look behind the scenes of our special Oktoberfest beer 2017. Cheers! 🍺
#Paulaner #Oktoberfest #PaulanerOktoberfest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68005307"/>
                  </a:ext>
                </a:extLst>
              </a:tr>
            </a:tbl>
          </a:graphicData>
        </a:graphic>
      </p:graphicFrame>
      <p:sp>
        <p:nvSpPr>
          <p:cNvPr id="4" name="Text Placeholder 3">
            <a:extLst>
              <a:ext uri="{FF2B5EF4-FFF2-40B4-BE49-F238E27FC236}">
                <a16:creationId xmlns:a16="http://schemas.microsoft.com/office/drawing/2014/main" id="{FC1C0F11-83AB-4ED8-B01D-A5D40B3E312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41479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2669B-1701-43F5-B4BF-33881DD98D8A}"/>
              </a:ext>
            </a:extLst>
          </p:cNvPr>
          <p:cNvSpPr>
            <a:spLocks noGrp="1"/>
          </p:cNvSpPr>
          <p:nvPr>
            <p:ph type="title"/>
          </p:nvPr>
        </p:nvSpPr>
        <p:spPr/>
        <p:txBody>
          <a:bodyPr/>
          <a:lstStyle/>
          <a:p>
            <a:r>
              <a:rPr lang="en-US"/>
              <a:t>Facebook Own Posts Table - 7 of 19</a:t>
            </a:r>
          </a:p>
        </p:txBody>
      </p:sp>
      <p:graphicFrame>
        <p:nvGraphicFramePr>
          <p:cNvPr id="5" name="Table Placeholder 4">
            <a:extLst>
              <a:ext uri="{FF2B5EF4-FFF2-40B4-BE49-F238E27FC236}">
                <a16:creationId xmlns:a16="http://schemas.microsoft.com/office/drawing/2014/main" id="{98847AB3-EDE1-43A6-B0C2-CF9D5A5CF606}"/>
              </a:ext>
            </a:extLst>
          </p:cNvPr>
          <p:cNvGraphicFramePr>
            <a:graphicFrameLocks noGrp="1"/>
          </p:cNvGraphicFramePr>
          <p:nvPr>
            <p:ph type="tbl" sz="quarter" idx="13"/>
            <p:extLst>
              <p:ext uri="{D42A27DB-BD31-4B8C-83A1-F6EECF244321}">
                <p14:modId xmlns:p14="http://schemas.microsoft.com/office/powerpoint/2010/main" val="960737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7571136"/>
                    </a:ext>
                  </a:extLst>
                </a:gridCol>
                <a:gridCol w="617220">
                  <a:extLst>
                    <a:ext uri="{9D8B030D-6E8A-4147-A177-3AD203B41FA5}">
                      <a16:colId xmlns:a16="http://schemas.microsoft.com/office/drawing/2014/main" val="1861464685"/>
                    </a:ext>
                  </a:extLst>
                </a:gridCol>
                <a:gridCol w="534924">
                  <a:extLst>
                    <a:ext uri="{9D8B030D-6E8A-4147-A177-3AD203B41FA5}">
                      <a16:colId xmlns:a16="http://schemas.microsoft.com/office/drawing/2014/main" val="2173657200"/>
                    </a:ext>
                  </a:extLst>
                </a:gridCol>
                <a:gridCol w="534924">
                  <a:extLst>
                    <a:ext uri="{9D8B030D-6E8A-4147-A177-3AD203B41FA5}">
                      <a16:colId xmlns:a16="http://schemas.microsoft.com/office/drawing/2014/main" val="2405293104"/>
                    </a:ext>
                  </a:extLst>
                </a:gridCol>
                <a:gridCol w="411480">
                  <a:extLst>
                    <a:ext uri="{9D8B030D-6E8A-4147-A177-3AD203B41FA5}">
                      <a16:colId xmlns:a16="http://schemas.microsoft.com/office/drawing/2014/main" val="1224333411"/>
                    </a:ext>
                  </a:extLst>
                </a:gridCol>
                <a:gridCol w="534924">
                  <a:extLst>
                    <a:ext uri="{9D8B030D-6E8A-4147-A177-3AD203B41FA5}">
                      <a16:colId xmlns:a16="http://schemas.microsoft.com/office/drawing/2014/main" val="2424252600"/>
                    </a:ext>
                  </a:extLst>
                </a:gridCol>
                <a:gridCol w="534924">
                  <a:extLst>
                    <a:ext uri="{9D8B030D-6E8A-4147-A177-3AD203B41FA5}">
                      <a16:colId xmlns:a16="http://schemas.microsoft.com/office/drawing/2014/main" val="634520137"/>
                    </a:ext>
                  </a:extLst>
                </a:gridCol>
                <a:gridCol w="534924">
                  <a:extLst>
                    <a:ext uri="{9D8B030D-6E8A-4147-A177-3AD203B41FA5}">
                      <a16:colId xmlns:a16="http://schemas.microsoft.com/office/drawing/2014/main" val="2925854280"/>
                    </a:ext>
                  </a:extLst>
                </a:gridCol>
                <a:gridCol w="534924">
                  <a:extLst>
                    <a:ext uri="{9D8B030D-6E8A-4147-A177-3AD203B41FA5}">
                      <a16:colId xmlns:a16="http://schemas.microsoft.com/office/drawing/2014/main" val="1043725911"/>
                    </a:ext>
                  </a:extLst>
                </a:gridCol>
                <a:gridCol w="534924">
                  <a:extLst>
                    <a:ext uri="{9D8B030D-6E8A-4147-A177-3AD203B41FA5}">
                      <a16:colId xmlns:a16="http://schemas.microsoft.com/office/drawing/2014/main" val="1822286107"/>
                    </a:ext>
                  </a:extLst>
                </a:gridCol>
                <a:gridCol w="617220">
                  <a:extLst>
                    <a:ext uri="{9D8B030D-6E8A-4147-A177-3AD203B41FA5}">
                      <a16:colId xmlns:a16="http://schemas.microsoft.com/office/drawing/2014/main" val="485190561"/>
                    </a:ext>
                  </a:extLst>
                </a:gridCol>
                <a:gridCol w="370332">
                  <a:extLst>
                    <a:ext uri="{9D8B030D-6E8A-4147-A177-3AD203B41FA5}">
                      <a16:colId xmlns:a16="http://schemas.microsoft.com/office/drawing/2014/main" val="297545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197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- 2017-09-25 15:00:00</a:t>
                      </a:r>
                      <a:r>
                        <a:rPr kumimoji="0" lang="en-US" sz="1000" b="0" i="0" u="none" strike="noStrike" kern="1200" cap="none" spc="0" normalizeH="0" baseline="0" noProof="0">
                          <a:ln>
                            <a:noFill/>
                          </a:ln>
                          <a:solidFill>
                            <a:prstClr val="black"/>
                          </a:solidFill>
                          <a:effectLst/>
                          <a:uLnTx/>
                          <a:uFillTx/>
                          <a:latin typeface="+mn-lt"/>
                          <a:ea typeface="+mn-ea"/>
                          <a:cs typeface="+mn-cs"/>
                        </a:rPr>
                        <a:t>
➡️ www.paulaner.de/oktoberfest-shop ⬅️
Mach dich bereit für deinen Oktoberfest-Besuch. Alles rund um die Wiesn findest du im Paulaner Fan-Shop! 🤗🍺
➡️ www.paulaner.com/oktoberfest ⬅️
Get ready for your Oktoberfest visit and check out the Paulaner Fan-Shop to get some Oktoberfest essentials! 🤗🍺
#Paulaner #Oktoberfest #PaulanerOktoberfest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233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- 2017-09-24 17:00:00</a:t>
                      </a:r>
                      <a:r>
                        <a:rPr kumimoji="0" lang="en-US" sz="1000" b="0" i="0" u="none" strike="noStrike" kern="1200" cap="none" spc="0" normalizeH="0" baseline="0" noProof="0">
                          <a:ln>
                            <a:noFill/>
                          </a:ln>
                          <a:solidFill>
                            <a:prstClr val="black"/>
                          </a:solidFill>
                          <a:effectLst/>
                          <a:uLnTx/>
                          <a:uFillTx/>
                          <a:latin typeface="+mn-lt"/>
                          <a:ea typeface="+mn-ea"/>
                          <a:cs typeface="+mn-cs"/>
                        </a:rPr>
                        <a:t>
Oktoberfest - wie sehr wir die 5. Jahreszeit doch lieben 😉 😍 🍻
Oktoberfest - we really love this season of the year 😉 😍 🍻
#Paulaner #Oktoberfest #PaulanerOktoberfest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9313824"/>
                  </a:ext>
                </a:extLst>
              </a:tr>
            </a:tbl>
          </a:graphicData>
        </a:graphic>
      </p:graphicFrame>
      <p:sp>
        <p:nvSpPr>
          <p:cNvPr id="4" name="Text Placeholder 3">
            <a:extLst>
              <a:ext uri="{FF2B5EF4-FFF2-40B4-BE49-F238E27FC236}">
                <a16:creationId xmlns:a16="http://schemas.microsoft.com/office/drawing/2014/main" id="{C108AFDE-51FE-4CB0-9D92-1C4EB24F5D9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59004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94CD5-4AB3-4B98-9148-9F15923F9B7A}"/>
              </a:ext>
            </a:extLst>
          </p:cNvPr>
          <p:cNvSpPr>
            <a:spLocks noGrp="1"/>
          </p:cNvSpPr>
          <p:nvPr>
            <p:ph type="title"/>
          </p:nvPr>
        </p:nvSpPr>
        <p:spPr/>
        <p:txBody>
          <a:bodyPr/>
          <a:lstStyle/>
          <a:p>
            <a:r>
              <a:rPr lang="en-US"/>
              <a:t>Facebook Own Posts Table - 8 of 19</a:t>
            </a:r>
          </a:p>
        </p:txBody>
      </p:sp>
      <p:graphicFrame>
        <p:nvGraphicFramePr>
          <p:cNvPr id="5" name="Table Placeholder 4">
            <a:extLst>
              <a:ext uri="{FF2B5EF4-FFF2-40B4-BE49-F238E27FC236}">
                <a16:creationId xmlns:a16="http://schemas.microsoft.com/office/drawing/2014/main" id="{7B4B74E5-3D48-4A98-8A2F-6294B0E8EE62}"/>
              </a:ext>
            </a:extLst>
          </p:cNvPr>
          <p:cNvGraphicFramePr>
            <a:graphicFrameLocks noGrp="1"/>
          </p:cNvGraphicFramePr>
          <p:nvPr>
            <p:ph type="tbl" sz="quarter" idx="13"/>
            <p:extLst>
              <p:ext uri="{D42A27DB-BD31-4B8C-83A1-F6EECF244321}">
                <p14:modId xmlns:p14="http://schemas.microsoft.com/office/powerpoint/2010/main" val="1915082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7962928"/>
                    </a:ext>
                  </a:extLst>
                </a:gridCol>
                <a:gridCol w="617220">
                  <a:extLst>
                    <a:ext uri="{9D8B030D-6E8A-4147-A177-3AD203B41FA5}">
                      <a16:colId xmlns:a16="http://schemas.microsoft.com/office/drawing/2014/main" val="3262136217"/>
                    </a:ext>
                  </a:extLst>
                </a:gridCol>
                <a:gridCol w="534924">
                  <a:extLst>
                    <a:ext uri="{9D8B030D-6E8A-4147-A177-3AD203B41FA5}">
                      <a16:colId xmlns:a16="http://schemas.microsoft.com/office/drawing/2014/main" val="1035631845"/>
                    </a:ext>
                  </a:extLst>
                </a:gridCol>
                <a:gridCol w="534924">
                  <a:extLst>
                    <a:ext uri="{9D8B030D-6E8A-4147-A177-3AD203B41FA5}">
                      <a16:colId xmlns:a16="http://schemas.microsoft.com/office/drawing/2014/main" val="1851819370"/>
                    </a:ext>
                  </a:extLst>
                </a:gridCol>
                <a:gridCol w="411480">
                  <a:extLst>
                    <a:ext uri="{9D8B030D-6E8A-4147-A177-3AD203B41FA5}">
                      <a16:colId xmlns:a16="http://schemas.microsoft.com/office/drawing/2014/main" val="149926173"/>
                    </a:ext>
                  </a:extLst>
                </a:gridCol>
                <a:gridCol w="534924">
                  <a:extLst>
                    <a:ext uri="{9D8B030D-6E8A-4147-A177-3AD203B41FA5}">
                      <a16:colId xmlns:a16="http://schemas.microsoft.com/office/drawing/2014/main" val="593370399"/>
                    </a:ext>
                  </a:extLst>
                </a:gridCol>
                <a:gridCol w="534924">
                  <a:extLst>
                    <a:ext uri="{9D8B030D-6E8A-4147-A177-3AD203B41FA5}">
                      <a16:colId xmlns:a16="http://schemas.microsoft.com/office/drawing/2014/main" val="3106509541"/>
                    </a:ext>
                  </a:extLst>
                </a:gridCol>
                <a:gridCol w="534924">
                  <a:extLst>
                    <a:ext uri="{9D8B030D-6E8A-4147-A177-3AD203B41FA5}">
                      <a16:colId xmlns:a16="http://schemas.microsoft.com/office/drawing/2014/main" val="1100995884"/>
                    </a:ext>
                  </a:extLst>
                </a:gridCol>
                <a:gridCol w="534924">
                  <a:extLst>
                    <a:ext uri="{9D8B030D-6E8A-4147-A177-3AD203B41FA5}">
                      <a16:colId xmlns:a16="http://schemas.microsoft.com/office/drawing/2014/main" val="2922601759"/>
                    </a:ext>
                  </a:extLst>
                </a:gridCol>
                <a:gridCol w="534924">
                  <a:extLst>
                    <a:ext uri="{9D8B030D-6E8A-4147-A177-3AD203B41FA5}">
                      <a16:colId xmlns:a16="http://schemas.microsoft.com/office/drawing/2014/main" val="1425646195"/>
                    </a:ext>
                  </a:extLst>
                </a:gridCol>
                <a:gridCol w="617220">
                  <a:extLst>
                    <a:ext uri="{9D8B030D-6E8A-4147-A177-3AD203B41FA5}">
                      <a16:colId xmlns:a16="http://schemas.microsoft.com/office/drawing/2014/main" val="4133832017"/>
                    </a:ext>
                  </a:extLst>
                </a:gridCol>
                <a:gridCol w="370332">
                  <a:extLst>
                    <a:ext uri="{9D8B030D-6E8A-4147-A177-3AD203B41FA5}">
                      <a16:colId xmlns:a16="http://schemas.microsoft.com/office/drawing/2014/main" val="1669679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208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- 2017-09-23 09:00:00</a:t>
                      </a:r>
                      <a:r>
                        <a:rPr kumimoji="0" lang="en-US" sz="1000" b="0" i="0" u="none" strike="noStrike" kern="1200" cap="none" spc="0" normalizeH="0" baseline="0" noProof="0">
                          <a:ln>
                            <a:noFill/>
                          </a:ln>
                          <a:solidFill>
                            <a:prstClr val="black"/>
                          </a:solidFill>
                          <a:effectLst/>
                          <a:uLnTx/>
                          <a:uFillTx/>
                          <a:latin typeface="+mn-lt"/>
                          <a:ea typeface="+mn-ea"/>
                          <a:cs typeface="+mn-cs"/>
                        </a:rPr>
                        <a:t>
Postet eure schönsten Wiesn-Bilder in die Kommentare. 
Wir machen mal den Anfang... 📸 😉 🍺
Post your favourite impressions of the Oktoberfest as a comment. We get started... 📸 😉 🍺
#Paulaner #Oktoberfest #PaulanerOktoberfest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0287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- 2017-09-22 15:30:00</a:t>
                      </a:r>
                      <a:r>
                        <a:rPr kumimoji="0" lang="fr-FR" sz="1000" b="0" i="0" u="none" strike="noStrike" kern="1200" cap="none" spc="0" normalizeH="0" baseline="0" noProof="0">
                          <a:ln>
                            <a:noFill/>
                          </a:ln>
                          <a:solidFill>
                            <a:prstClr val="black"/>
                          </a:solidFill>
                          <a:effectLst/>
                          <a:uLnTx/>
                          <a:uFillTx/>
                          <a:latin typeface="+mn-lt"/>
                          <a:ea typeface="+mn-ea"/>
                          <a:cs typeface="+mn-cs"/>
                        </a:rPr>
                        <a:t>
Pour notre Oktoberfest Bier, nous ne brassons qu’avec le meilleur de nos houblons et le plus fin de nos malts et ça depuis 1818. 😍 Festive, ample et délicieusement gouleyante - nous disons alors "Prost"! 😉 🍺
Pour en savoir plus: www.paulaner.com/fr/nos-bieres/oktoberfest-bier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2542317"/>
                  </a:ext>
                </a:extLst>
              </a:tr>
            </a:tbl>
          </a:graphicData>
        </a:graphic>
      </p:graphicFrame>
      <p:sp>
        <p:nvSpPr>
          <p:cNvPr id="4" name="Text Placeholder 3">
            <a:extLst>
              <a:ext uri="{FF2B5EF4-FFF2-40B4-BE49-F238E27FC236}">
                <a16:creationId xmlns:a16="http://schemas.microsoft.com/office/drawing/2014/main" id="{EDA5CB83-EF76-44EB-96D6-16A09E54DF8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66563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CF6A-CD48-4ED3-A865-359EB57EC003}"/>
              </a:ext>
            </a:extLst>
          </p:cNvPr>
          <p:cNvSpPr>
            <a:spLocks noGrp="1"/>
          </p:cNvSpPr>
          <p:nvPr>
            <p:ph type="title"/>
          </p:nvPr>
        </p:nvSpPr>
        <p:spPr/>
        <p:txBody>
          <a:bodyPr/>
          <a:lstStyle/>
          <a:p>
            <a:r>
              <a:rPr lang="en-US"/>
              <a:t>Facebook Own Posts Table - 9 of 19</a:t>
            </a:r>
          </a:p>
        </p:txBody>
      </p:sp>
      <p:graphicFrame>
        <p:nvGraphicFramePr>
          <p:cNvPr id="5" name="Table Placeholder 4">
            <a:extLst>
              <a:ext uri="{FF2B5EF4-FFF2-40B4-BE49-F238E27FC236}">
                <a16:creationId xmlns:a16="http://schemas.microsoft.com/office/drawing/2014/main" id="{9EBADEDF-F589-455D-B297-289608B94553}"/>
              </a:ext>
            </a:extLst>
          </p:cNvPr>
          <p:cNvGraphicFramePr>
            <a:graphicFrameLocks noGrp="1"/>
          </p:cNvGraphicFramePr>
          <p:nvPr>
            <p:ph type="tbl" sz="quarter" idx="13"/>
            <p:extLst>
              <p:ext uri="{D42A27DB-BD31-4B8C-83A1-F6EECF244321}">
                <p14:modId xmlns:p14="http://schemas.microsoft.com/office/powerpoint/2010/main" val="296384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7418531"/>
                    </a:ext>
                  </a:extLst>
                </a:gridCol>
                <a:gridCol w="617220">
                  <a:extLst>
                    <a:ext uri="{9D8B030D-6E8A-4147-A177-3AD203B41FA5}">
                      <a16:colId xmlns:a16="http://schemas.microsoft.com/office/drawing/2014/main" val="2315760331"/>
                    </a:ext>
                  </a:extLst>
                </a:gridCol>
                <a:gridCol w="534924">
                  <a:extLst>
                    <a:ext uri="{9D8B030D-6E8A-4147-A177-3AD203B41FA5}">
                      <a16:colId xmlns:a16="http://schemas.microsoft.com/office/drawing/2014/main" val="2485327194"/>
                    </a:ext>
                  </a:extLst>
                </a:gridCol>
                <a:gridCol w="534924">
                  <a:extLst>
                    <a:ext uri="{9D8B030D-6E8A-4147-A177-3AD203B41FA5}">
                      <a16:colId xmlns:a16="http://schemas.microsoft.com/office/drawing/2014/main" val="3045438633"/>
                    </a:ext>
                  </a:extLst>
                </a:gridCol>
                <a:gridCol w="411480">
                  <a:extLst>
                    <a:ext uri="{9D8B030D-6E8A-4147-A177-3AD203B41FA5}">
                      <a16:colId xmlns:a16="http://schemas.microsoft.com/office/drawing/2014/main" val="2837192677"/>
                    </a:ext>
                  </a:extLst>
                </a:gridCol>
                <a:gridCol w="534924">
                  <a:extLst>
                    <a:ext uri="{9D8B030D-6E8A-4147-A177-3AD203B41FA5}">
                      <a16:colId xmlns:a16="http://schemas.microsoft.com/office/drawing/2014/main" val="3855994393"/>
                    </a:ext>
                  </a:extLst>
                </a:gridCol>
                <a:gridCol w="534924">
                  <a:extLst>
                    <a:ext uri="{9D8B030D-6E8A-4147-A177-3AD203B41FA5}">
                      <a16:colId xmlns:a16="http://schemas.microsoft.com/office/drawing/2014/main" val="1597951506"/>
                    </a:ext>
                  </a:extLst>
                </a:gridCol>
                <a:gridCol w="534924">
                  <a:extLst>
                    <a:ext uri="{9D8B030D-6E8A-4147-A177-3AD203B41FA5}">
                      <a16:colId xmlns:a16="http://schemas.microsoft.com/office/drawing/2014/main" val="344881349"/>
                    </a:ext>
                  </a:extLst>
                </a:gridCol>
                <a:gridCol w="534924">
                  <a:extLst>
                    <a:ext uri="{9D8B030D-6E8A-4147-A177-3AD203B41FA5}">
                      <a16:colId xmlns:a16="http://schemas.microsoft.com/office/drawing/2014/main" val="184854388"/>
                    </a:ext>
                  </a:extLst>
                </a:gridCol>
                <a:gridCol w="534924">
                  <a:extLst>
                    <a:ext uri="{9D8B030D-6E8A-4147-A177-3AD203B41FA5}">
                      <a16:colId xmlns:a16="http://schemas.microsoft.com/office/drawing/2014/main" val="3430064763"/>
                    </a:ext>
                  </a:extLst>
                </a:gridCol>
                <a:gridCol w="617220">
                  <a:extLst>
                    <a:ext uri="{9D8B030D-6E8A-4147-A177-3AD203B41FA5}">
                      <a16:colId xmlns:a16="http://schemas.microsoft.com/office/drawing/2014/main" val="3407805440"/>
                    </a:ext>
                  </a:extLst>
                </a:gridCol>
                <a:gridCol w="370332">
                  <a:extLst>
                    <a:ext uri="{9D8B030D-6E8A-4147-A177-3AD203B41FA5}">
                      <a16:colId xmlns:a16="http://schemas.microsoft.com/office/drawing/2014/main" val="1658412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3241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Paulaner - 2017-09-22 11:00:00</a:t>
                      </a:r>
                      <a:r>
                        <a:rPr kumimoji="0" lang="it-IT" sz="1000" b="0" i="0" u="none" strike="noStrike" kern="1200" cap="none" spc="0" normalizeH="0" baseline="0" noProof="0">
                          <a:ln>
                            <a:noFill/>
                          </a:ln>
                          <a:solidFill>
                            <a:prstClr val="black"/>
                          </a:solidFill>
                          <a:effectLst/>
                          <a:uLnTx/>
                          <a:uFillTx/>
                          <a:latin typeface="+mn-lt"/>
                          <a:ea typeface="+mn-ea"/>
                          <a:cs typeface="+mn-cs"/>
                        </a:rPr>
                        <a:t>
Con il miglior luppolo e il miglior malto, ogni anno la birra Paulaner Oktoberfest viene preparata per il Festival dal 1818! 😍 
Una grande festa, meravigliosamente gustosa. A questo diciamo Salute! 😉 🍻
Per ulteriori informazioni:
www.paulaner.com/it/prodotti/oktoberfest-bier
#Paulaner
#Oktoberfest
#PaulanerOktoberfest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7835945"/>
                  </a:ext>
                </a:extLst>
              </a:tr>
            </a:tbl>
          </a:graphicData>
        </a:graphic>
      </p:graphicFrame>
      <p:sp>
        <p:nvSpPr>
          <p:cNvPr id="4" name="Text Placeholder 3">
            <a:extLst>
              <a:ext uri="{FF2B5EF4-FFF2-40B4-BE49-F238E27FC236}">
                <a16:creationId xmlns:a16="http://schemas.microsoft.com/office/drawing/2014/main" id="{F1EA6C07-5F45-4074-B70C-E5F29E27CB8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46878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FC027-269F-4A5F-ABC5-530B4B01031E}"/>
              </a:ext>
            </a:extLst>
          </p:cNvPr>
          <p:cNvSpPr>
            <a:spLocks noGrp="1"/>
          </p:cNvSpPr>
          <p:nvPr>
            <p:ph type="title"/>
          </p:nvPr>
        </p:nvSpPr>
        <p:spPr/>
        <p:txBody>
          <a:bodyPr/>
          <a:lstStyle/>
          <a:p>
            <a:r>
              <a:rPr lang="en-US"/>
              <a:t>Facebook Own Posts Table - 10 of 19</a:t>
            </a:r>
          </a:p>
        </p:txBody>
      </p:sp>
      <p:graphicFrame>
        <p:nvGraphicFramePr>
          <p:cNvPr id="5" name="Table Placeholder 4">
            <a:extLst>
              <a:ext uri="{FF2B5EF4-FFF2-40B4-BE49-F238E27FC236}">
                <a16:creationId xmlns:a16="http://schemas.microsoft.com/office/drawing/2014/main" id="{4F696D6A-D252-4C85-98BE-26AD39C1AB75}"/>
              </a:ext>
            </a:extLst>
          </p:cNvPr>
          <p:cNvGraphicFramePr>
            <a:graphicFrameLocks noGrp="1"/>
          </p:cNvGraphicFramePr>
          <p:nvPr>
            <p:ph type="tbl" sz="quarter" idx="13"/>
            <p:extLst>
              <p:ext uri="{D42A27DB-BD31-4B8C-83A1-F6EECF244321}">
                <p14:modId xmlns:p14="http://schemas.microsoft.com/office/powerpoint/2010/main" val="268293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99426780"/>
                    </a:ext>
                  </a:extLst>
                </a:gridCol>
                <a:gridCol w="617220">
                  <a:extLst>
                    <a:ext uri="{9D8B030D-6E8A-4147-A177-3AD203B41FA5}">
                      <a16:colId xmlns:a16="http://schemas.microsoft.com/office/drawing/2014/main" val="3396388970"/>
                    </a:ext>
                  </a:extLst>
                </a:gridCol>
                <a:gridCol w="534924">
                  <a:extLst>
                    <a:ext uri="{9D8B030D-6E8A-4147-A177-3AD203B41FA5}">
                      <a16:colId xmlns:a16="http://schemas.microsoft.com/office/drawing/2014/main" val="3957914008"/>
                    </a:ext>
                  </a:extLst>
                </a:gridCol>
                <a:gridCol w="534924">
                  <a:extLst>
                    <a:ext uri="{9D8B030D-6E8A-4147-A177-3AD203B41FA5}">
                      <a16:colId xmlns:a16="http://schemas.microsoft.com/office/drawing/2014/main" val="1642642737"/>
                    </a:ext>
                  </a:extLst>
                </a:gridCol>
                <a:gridCol w="411480">
                  <a:extLst>
                    <a:ext uri="{9D8B030D-6E8A-4147-A177-3AD203B41FA5}">
                      <a16:colId xmlns:a16="http://schemas.microsoft.com/office/drawing/2014/main" val="4248779977"/>
                    </a:ext>
                  </a:extLst>
                </a:gridCol>
                <a:gridCol w="534924">
                  <a:extLst>
                    <a:ext uri="{9D8B030D-6E8A-4147-A177-3AD203B41FA5}">
                      <a16:colId xmlns:a16="http://schemas.microsoft.com/office/drawing/2014/main" val="1004110912"/>
                    </a:ext>
                  </a:extLst>
                </a:gridCol>
                <a:gridCol w="534924">
                  <a:extLst>
                    <a:ext uri="{9D8B030D-6E8A-4147-A177-3AD203B41FA5}">
                      <a16:colId xmlns:a16="http://schemas.microsoft.com/office/drawing/2014/main" val="343588780"/>
                    </a:ext>
                  </a:extLst>
                </a:gridCol>
                <a:gridCol w="534924">
                  <a:extLst>
                    <a:ext uri="{9D8B030D-6E8A-4147-A177-3AD203B41FA5}">
                      <a16:colId xmlns:a16="http://schemas.microsoft.com/office/drawing/2014/main" val="2959018740"/>
                    </a:ext>
                  </a:extLst>
                </a:gridCol>
                <a:gridCol w="534924">
                  <a:extLst>
                    <a:ext uri="{9D8B030D-6E8A-4147-A177-3AD203B41FA5}">
                      <a16:colId xmlns:a16="http://schemas.microsoft.com/office/drawing/2014/main" val="872136434"/>
                    </a:ext>
                  </a:extLst>
                </a:gridCol>
                <a:gridCol w="534924">
                  <a:extLst>
                    <a:ext uri="{9D8B030D-6E8A-4147-A177-3AD203B41FA5}">
                      <a16:colId xmlns:a16="http://schemas.microsoft.com/office/drawing/2014/main" val="2308383517"/>
                    </a:ext>
                  </a:extLst>
                </a:gridCol>
                <a:gridCol w="617220">
                  <a:extLst>
                    <a:ext uri="{9D8B030D-6E8A-4147-A177-3AD203B41FA5}">
                      <a16:colId xmlns:a16="http://schemas.microsoft.com/office/drawing/2014/main" val="4006530255"/>
                    </a:ext>
                  </a:extLst>
                </a:gridCol>
                <a:gridCol w="370332">
                  <a:extLst>
                    <a:ext uri="{9D8B030D-6E8A-4147-A177-3AD203B41FA5}">
                      <a16:colId xmlns:a16="http://schemas.microsoft.com/office/drawing/2014/main" val="1580347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224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Paulaner - 2017-09-22 11:00:00</a:t>
                      </a:r>
                      <a:r>
                        <a:rPr kumimoji="0" lang="es-ES" sz="1000" b="0" i="0" u="none" strike="noStrike" kern="1200" cap="none" spc="0" normalizeH="0" baseline="0" noProof="0">
                          <a:ln>
                            <a:noFill/>
                          </a:ln>
                          <a:solidFill>
                            <a:prstClr val="black"/>
                          </a:solidFill>
                          <a:effectLst/>
                          <a:uLnTx/>
                          <a:uFillTx/>
                          <a:latin typeface="+mn-lt"/>
                          <a:ea typeface="+mn-ea"/>
                          <a:cs typeface="+mn-cs"/>
                        </a:rPr>
                        <a:t>
¡Desde 1818, preparamos cada año nuestra cerveza Paulaner Oktoberfest para esta fiesta, con el mejor lúpulo y malta de calidad superior! 😍
Festiva, con cuerpo y maravillosamente sabrosa.
¡Por esto brindamos! 😉 🍻
Por más información:
www.paulaner.com/es/productos/oktoberfest-bier
#Paulaner
#Oktoberfest
#PaulanerOktoberfest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966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- 2017-09-22 10:00:00</a:t>
                      </a:r>
                      <a:r>
                        <a:rPr kumimoji="0" lang="de-DE" sz="1000" b="0" i="0" u="none" strike="noStrike" kern="1200" cap="none" spc="0" normalizeH="0" baseline="0" noProof="0">
                          <a:ln>
                            <a:noFill/>
                          </a:ln>
                          <a:solidFill>
                            <a:prstClr val="black"/>
                          </a:solidFill>
                          <a:effectLst/>
                          <a:uLnTx/>
                          <a:uFillTx/>
                          <a:latin typeface="+mn-lt"/>
                          <a:ea typeface="+mn-ea"/>
                          <a:cs typeface="+mn-cs"/>
                        </a:rPr>
                        <a:t>
Kommt euch dieser Wiesn-Chat bekannt vor? 😉
Wir wünschen euch einen guten Start ins zweite Wiesn-Wochenende.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0772467"/>
                  </a:ext>
                </a:extLst>
              </a:tr>
            </a:tbl>
          </a:graphicData>
        </a:graphic>
      </p:graphicFrame>
      <p:sp>
        <p:nvSpPr>
          <p:cNvPr id="4" name="Text Placeholder 3">
            <a:extLst>
              <a:ext uri="{FF2B5EF4-FFF2-40B4-BE49-F238E27FC236}">
                <a16:creationId xmlns:a16="http://schemas.microsoft.com/office/drawing/2014/main" id="{EADC180F-CB28-4E79-96DA-CEC5C887DDE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79291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35E8-EDD8-47BB-8500-A44DFC010266}"/>
              </a:ext>
            </a:extLst>
          </p:cNvPr>
          <p:cNvSpPr>
            <a:spLocks noGrp="1"/>
          </p:cNvSpPr>
          <p:nvPr>
            <p:ph type="title"/>
          </p:nvPr>
        </p:nvSpPr>
        <p:spPr/>
        <p:txBody>
          <a:bodyPr/>
          <a:lstStyle/>
          <a:p>
            <a:r>
              <a:rPr lang="en-US"/>
              <a:t>Facebook Own Posts Table - 11 of 19</a:t>
            </a:r>
          </a:p>
        </p:txBody>
      </p:sp>
      <p:graphicFrame>
        <p:nvGraphicFramePr>
          <p:cNvPr id="5" name="Table Placeholder 4">
            <a:extLst>
              <a:ext uri="{FF2B5EF4-FFF2-40B4-BE49-F238E27FC236}">
                <a16:creationId xmlns:a16="http://schemas.microsoft.com/office/drawing/2014/main" id="{25CBE11A-8314-4168-B0EB-34B39185A9A4}"/>
              </a:ext>
            </a:extLst>
          </p:cNvPr>
          <p:cNvGraphicFramePr>
            <a:graphicFrameLocks noGrp="1"/>
          </p:cNvGraphicFramePr>
          <p:nvPr>
            <p:ph type="tbl" sz="quarter" idx="13"/>
            <p:extLst>
              <p:ext uri="{D42A27DB-BD31-4B8C-83A1-F6EECF244321}">
                <p14:modId xmlns:p14="http://schemas.microsoft.com/office/powerpoint/2010/main" val="3791228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86974590"/>
                    </a:ext>
                  </a:extLst>
                </a:gridCol>
                <a:gridCol w="617220">
                  <a:extLst>
                    <a:ext uri="{9D8B030D-6E8A-4147-A177-3AD203B41FA5}">
                      <a16:colId xmlns:a16="http://schemas.microsoft.com/office/drawing/2014/main" val="1969466425"/>
                    </a:ext>
                  </a:extLst>
                </a:gridCol>
                <a:gridCol w="534924">
                  <a:extLst>
                    <a:ext uri="{9D8B030D-6E8A-4147-A177-3AD203B41FA5}">
                      <a16:colId xmlns:a16="http://schemas.microsoft.com/office/drawing/2014/main" val="1716369418"/>
                    </a:ext>
                  </a:extLst>
                </a:gridCol>
                <a:gridCol w="534924">
                  <a:extLst>
                    <a:ext uri="{9D8B030D-6E8A-4147-A177-3AD203B41FA5}">
                      <a16:colId xmlns:a16="http://schemas.microsoft.com/office/drawing/2014/main" val="1463956986"/>
                    </a:ext>
                  </a:extLst>
                </a:gridCol>
                <a:gridCol w="411480">
                  <a:extLst>
                    <a:ext uri="{9D8B030D-6E8A-4147-A177-3AD203B41FA5}">
                      <a16:colId xmlns:a16="http://schemas.microsoft.com/office/drawing/2014/main" val="3297462953"/>
                    </a:ext>
                  </a:extLst>
                </a:gridCol>
                <a:gridCol w="534924">
                  <a:extLst>
                    <a:ext uri="{9D8B030D-6E8A-4147-A177-3AD203B41FA5}">
                      <a16:colId xmlns:a16="http://schemas.microsoft.com/office/drawing/2014/main" val="2640291653"/>
                    </a:ext>
                  </a:extLst>
                </a:gridCol>
                <a:gridCol w="534924">
                  <a:extLst>
                    <a:ext uri="{9D8B030D-6E8A-4147-A177-3AD203B41FA5}">
                      <a16:colId xmlns:a16="http://schemas.microsoft.com/office/drawing/2014/main" val="3052593830"/>
                    </a:ext>
                  </a:extLst>
                </a:gridCol>
                <a:gridCol w="534924">
                  <a:extLst>
                    <a:ext uri="{9D8B030D-6E8A-4147-A177-3AD203B41FA5}">
                      <a16:colId xmlns:a16="http://schemas.microsoft.com/office/drawing/2014/main" val="3489290216"/>
                    </a:ext>
                  </a:extLst>
                </a:gridCol>
                <a:gridCol w="534924">
                  <a:extLst>
                    <a:ext uri="{9D8B030D-6E8A-4147-A177-3AD203B41FA5}">
                      <a16:colId xmlns:a16="http://schemas.microsoft.com/office/drawing/2014/main" val="1649768930"/>
                    </a:ext>
                  </a:extLst>
                </a:gridCol>
                <a:gridCol w="534924">
                  <a:extLst>
                    <a:ext uri="{9D8B030D-6E8A-4147-A177-3AD203B41FA5}">
                      <a16:colId xmlns:a16="http://schemas.microsoft.com/office/drawing/2014/main" val="1962341463"/>
                    </a:ext>
                  </a:extLst>
                </a:gridCol>
                <a:gridCol w="617220">
                  <a:extLst>
                    <a:ext uri="{9D8B030D-6E8A-4147-A177-3AD203B41FA5}">
                      <a16:colId xmlns:a16="http://schemas.microsoft.com/office/drawing/2014/main" val="1891210186"/>
                    </a:ext>
                  </a:extLst>
                </a:gridCol>
                <a:gridCol w="370332">
                  <a:extLst>
                    <a:ext uri="{9D8B030D-6E8A-4147-A177-3AD203B41FA5}">
                      <a16:colId xmlns:a16="http://schemas.microsoft.com/office/drawing/2014/main" val="989184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344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- 2017-09-21 18:33:03</a:t>
                      </a:r>
                      <a:r>
                        <a:rPr kumimoji="0" lang="en-US" sz="1000" b="0" i="0" u="none" strike="noStrike" kern="1200" cap="none" spc="0" normalizeH="0" baseline="0" noProof="0">
                          <a:ln>
                            <a:noFill/>
                          </a:ln>
                          <a:solidFill>
                            <a:prstClr val="black"/>
                          </a:solidFill>
                          <a:effectLst/>
                          <a:uLnTx/>
                          <a:uFillTx/>
                          <a:latin typeface="+mn-lt"/>
                          <a:ea typeface="+mn-ea"/>
                          <a:cs typeface="+mn-cs"/>
                        </a:rPr>
                        <a:t>
Auch die Legenden des FC Bayern München haben sich einen Besuch auf der Wiesn nicht nehmen lassen und im Paulaner Festzelt Winzerer Fähndl gemeinsam angestoßen. 🍻
Even the FC Bayern München legends didn't want to miss out on a visit to Oktoberfest and enjoyed some beer at Paulaner Festzelt Winzerer Fähndl!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733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- 2017-09-21 09:00:00</a:t>
                      </a:r>
                      <a:r>
                        <a:rPr kumimoji="0" lang="fr-FR" sz="1000" b="0" i="0" u="none" strike="noStrike" kern="1200" cap="none" spc="0" normalizeH="0" baseline="0" noProof="0">
                          <a:ln>
                            <a:noFill/>
                          </a:ln>
                          <a:solidFill>
                            <a:prstClr val="black"/>
                          </a:solidFill>
                          <a:effectLst/>
                          <a:uLnTx/>
                          <a:uFillTx/>
                          <a:latin typeface="+mn-lt"/>
                          <a:ea typeface="+mn-ea"/>
                          <a:cs typeface="+mn-cs"/>
                        </a:rPr>
                        <a:t>
Nous nous réjouissons déjà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8696286"/>
                  </a:ext>
                </a:extLst>
              </a:tr>
            </a:tbl>
          </a:graphicData>
        </a:graphic>
      </p:graphicFrame>
      <p:sp>
        <p:nvSpPr>
          <p:cNvPr id="4" name="Text Placeholder 3">
            <a:extLst>
              <a:ext uri="{FF2B5EF4-FFF2-40B4-BE49-F238E27FC236}">
                <a16:creationId xmlns:a16="http://schemas.microsoft.com/office/drawing/2014/main" id="{4613F8BC-D5BD-42FB-80AB-9F812D2C361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50601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F15A1-F5F6-4E7B-96A0-64099F11A071}"/>
              </a:ext>
            </a:extLst>
          </p:cNvPr>
          <p:cNvSpPr>
            <a:spLocks noGrp="1"/>
          </p:cNvSpPr>
          <p:nvPr>
            <p:ph type="title"/>
          </p:nvPr>
        </p:nvSpPr>
        <p:spPr/>
        <p:txBody>
          <a:bodyPr/>
          <a:lstStyle/>
          <a:p>
            <a:r>
              <a:rPr lang="en-US"/>
              <a:t>Facebook Own Posts Table - 12 of 19</a:t>
            </a:r>
          </a:p>
        </p:txBody>
      </p:sp>
      <p:graphicFrame>
        <p:nvGraphicFramePr>
          <p:cNvPr id="5" name="Table Placeholder 4">
            <a:extLst>
              <a:ext uri="{FF2B5EF4-FFF2-40B4-BE49-F238E27FC236}">
                <a16:creationId xmlns:a16="http://schemas.microsoft.com/office/drawing/2014/main" id="{17E8E351-43F6-436A-8915-B81D3F009669}"/>
              </a:ext>
            </a:extLst>
          </p:cNvPr>
          <p:cNvGraphicFramePr>
            <a:graphicFrameLocks noGrp="1"/>
          </p:cNvGraphicFramePr>
          <p:nvPr>
            <p:ph type="tbl" sz="quarter" idx="13"/>
            <p:extLst>
              <p:ext uri="{D42A27DB-BD31-4B8C-83A1-F6EECF244321}">
                <p14:modId xmlns:p14="http://schemas.microsoft.com/office/powerpoint/2010/main" val="89772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8956740"/>
                    </a:ext>
                  </a:extLst>
                </a:gridCol>
                <a:gridCol w="617220">
                  <a:extLst>
                    <a:ext uri="{9D8B030D-6E8A-4147-A177-3AD203B41FA5}">
                      <a16:colId xmlns:a16="http://schemas.microsoft.com/office/drawing/2014/main" val="1045493430"/>
                    </a:ext>
                  </a:extLst>
                </a:gridCol>
                <a:gridCol w="534924">
                  <a:extLst>
                    <a:ext uri="{9D8B030D-6E8A-4147-A177-3AD203B41FA5}">
                      <a16:colId xmlns:a16="http://schemas.microsoft.com/office/drawing/2014/main" val="1134463478"/>
                    </a:ext>
                  </a:extLst>
                </a:gridCol>
                <a:gridCol w="534924">
                  <a:extLst>
                    <a:ext uri="{9D8B030D-6E8A-4147-A177-3AD203B41FA5}">
                      <a16:colId xmlns:a16="http://schemas.microsoft.com/office/drawing/2014/main" val="639795939"/>
                    </a:ext>
                  </a:extLst>
                </a:gridCol>
                <a:gridCol w="411480">
                  <a:extLst>
                    <a:ext uri="{9D8B030D-6E8A-4147-A177-3AD203B41FA5}">
                      <a16:colId xmlns:a16="http://schemas.microsoft.com/office/drawing/2014/main" val="3734326004"/>
                    </a:ext>
                  </a:extLst>
                </a:gridCol>
                <a:gridCol w="534924">
                  <a:extLst>
                    <a:ext uri="{9D8B030D-6E8A-4147-A177-3AD203B41FA5}">
                      <a16:colId xmlns:a16="http://schemas.microsoft.com/office/drawing/2014/main" val="1291349246"/>
                    </a:ext>
                  </a:extLst>
                </a:gridCol>
                <a:gridCol w="534924">
                  <a:extLst>
                    <a:ext uri="{9D8B030D-6E8A-4147-A177-3AD203B41FA5}">
                      <a16:colId xmlns:a16="http://schemas.microsoft.com/office/drawing/2014/main" val="673410484"/>
                    </a:ext>
                  </a:extLst>
                </a:gridCol>
                <a:gridCol w="534924">
                  <a:extLst>
                    <a:ext uri="{9D8B030D-6E8A-4147-A177-3AD203B41FA5}">
                      <a16:colId xmlns:a16="http://schemas.microsoft.com/office/drawing/2014/main" val="4222973424"/>
                    </a:ext>
                  </a:extLst>
                </a:gridCol>
                <a:gridCol w="534924">
                  <a:extLst>
                    <a:ext uri="{9D8B030D-6E8A-4147-A177-3AD203B41FA5}">
                      <a16:colId xmlns:a16="http://schemas.microsoft.com/office/drawing/2014/main" val="1814148984"/>
                    </a:ext>
                  </a:extLst>
                </a:gridCol>
                <a:gridCol w="534924">
                  <a:extLst>
                    <a:ext uri="{9D8B030D-6E8A-4147-A177-3AD203B41FA5}">
                      <a16:colId xmlns:a16="http://schemas.microsoft.com/office/drawing/2014/main" val="188416371"/>
                    </a:ext>
                  </a:extLst>
                </a:gridCol>
                <a:gridCol w="617220">
                  <a:extLst>
                    <a:ext uri="{9D8B030D-6E8A-4147-A177-3AD203B41FA5}">
                      <a16:colId xmlns:a16="http://schemas.microsoft.com/office/drawing/2014/main" val="4046360730"/>
                    </a:ext>
                  </a:extLst>
                </a:gridCol>
                <a:gridCol w="370332">
                  <a:extLst>
                    <a:ext uri="{9D8B030D-6E8A-4147-A177-3AD203B41FA5}">
                      <a16:colId xmlns:a16="http://schemas.microsoft.com/office/drawing/2014/main" val="758448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113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- 2017-09-20 09:00:00</a:t>
                      </a:r>
                      <a:r>
                        <a:rPr kumimoji="0" lang="fr-FR" sz="1000" b="0" i="0" u="none" strike="noStrike" kern="1200" cap="none" spc="0" normalizeH="0" baseline="0" noProof="0">
                          <a:ln>
                            <a:noFill/>
                          </a:ln>
                          <a:solidFill>
                            <a:prstClr val="black"/>
                          </a:solidFill>
                          <a:effectLst/>
                          <a:uLnTx/>
                          <a:uFillTx/>
                          <a:latin typeface="+mn-lt"/>
                          <a:ea typeface="+mn-ea"/>
                          <a:cs typeface="+mn-cs"/>
                        </a:rPr>
                        <a:t>
Tu ne peux pas venir à l'Oktoberfest cette année à Munich? Pas grave. Nous t'attendons à Paris à l'Oktoberfest de Paris du 5 octobre au 14 octobre. 
Prost et à bientôt!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02094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- 2017-09-20 09:00:00</a:t>
                      </a:r>
                      <a:r>
                        <a:rPr kumimoji="0" lang="en-US" sz="1000" b="0" i="0" u="none" strike="noStrike" kern="1200" cap="none" spc="0" normalizeH="0" baseline="0" noProof="0">
                          <a:ln>
                            <a:noFill/>
                          </a:ln>
                          <a:solidFill>
                            <a:prstClr val="black"/>
                          </a:solidFill>
                          <a:effectLst/>
                          <a:uLnTx/>
                          <a:uFillTx/>
                          <a:latin typeface="+mn-lt"/>
                          <a:ea typeface="+mn-ea"/>
                          <a:cs typeface="+mn-cs"/>
                        </a:rPr>
                        <a:t>
Wer hat Paulaner Oktoberfest Bier bestellt? 😄
Für alle, die nicht genug bekommen können 
👉 www.paulaner.de/wiesn 
Who ordered Paulaner Oktoberfest Bier? 😄
For those of you, who can't get enough 
👉 www.paulaner.com/wiesn 
#Paulaner #Oktoberfest #PaulanerOktoberfest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7196779"/>
                  </a:ext>
                </a:extLst>
              </a:tr>
            </a:tbl>
          </a:graphicData>
        </a:graphic>
      </p:graphicFrame>
      <p:sp>
        <p:nvSpPr>
          <p:cNvPr id="4" name="Text Placeholder 3">
            <a:extLst>
              <a:ext uri="{FF2B5EF4-FFF2-40B4-BE49-F238E27FC236}">
                <a16:creationId xmlns:a16="http://schemas.microsoft.com/office/drawing/2014/main" id="{4BD1B04B-CBCC-4195-8FFF-4C56C1B6CF8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73049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DDDFB-0F9D-4DAB-8CE5-C9D97DCE4950}"/>
              </a:ext>
            </a:extLst>
          </p:cNvPr>
          <p:cNvSpPr>
            <a:spLocks noGrp="1"/>
          </p:cNvSpPr>
          <p:nvPr>
            <p:ph type="title"/>
          </p:nvPr>
        </p:nvSpPr>
        <p:spPr/>
        <p:txBody>
          <a:bodyPr/>
          <a:lstStyle/>
          <a:p>
            <a:r>
              <a:rPr lang="en-US"/>
              <a:t>Facebook Own Posts Table - 13 of 19</a:t>
            </a:r>
          </a:p>
        </p:txBody>
      </p:sp>
      <p:graphicFrame>
        <p:nvGraphicFramePr>
          <p:cNvPr id="5" name="Table Placeholder 4">
            <a:extLst>
              <a:ext uri="{FF2B5EF4-FFF2-40B4-BE49-F238E27FC236}">
                <a16:creationId xmlns:a16="http://schemas.microsoft.com/office/drawing/2014/main" id="{85DC08AA-2A23-4CE2-A06F-568131D0649C}"/>
              </a:ext>
            </a:extLst>
          </p:cNvPr>
          <p:cNvGraphicFramePr>
            <a:graphicFrameLocks noGrp="1"/>
          </p:cNvGraphicFramePr>
          <p:nvPr>
            <p:ph type="tbl" sz="quarter" idx="13"/>
            <p:extLst>
              <p:ext uri="{D42A27DB-BD31-4B8C-83A1-F6EECF244321}">
                <p14:modId xmlns:p14="http://schemas.microsoft.com/office/powerpoint/2010/main" val="2184495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6590858"/>
                    </a:ext>
                  </a:extLst>
                </a:gridCol>
                <a:gridCol w="617220">
                  <a:extLst>
                    <a:ext uri="{9D8B030D-6E8A-4147-A177-3AD203B41FA5}">
                      <a16:colId xmlns:a16="http://schemas.microsoft.com/office/drawing/2014/main" val="1310488722"/>
                    </a:ext>
                  </a:extLst>
                </a:gridCol>
                <a:gridCol w="534924">
                  <a:extLst>
                    <a:ext uri="{9D8B030D-6E8A-4147-A177-3AD203B41FA5}">
                      <a16:colId xmlns:a16="http://schemas.microsoft.com/office/drawing/2014/main" val="2203315798"/>
                    </a:ext>
                  </a:extLst>
                </a:gridCol>
                <a:gridCol w="534924">
                  <a:extLst>
                    <a:ext uri="{9D8B030D-6E8A-4147-A177-3AD203B41FA5}">
                      <a16:colId xmlns:a16="http://schemas.microsoft.com/office/drawing/2014/main" val="1599880364"/>
                    </a:ext>
                  </a:extLst>
                </a:gridCol>
                <a:gridCol w="411480">
                  <a:extLst>
                    <a:ext uri="{9D8B030D-6E8A-4147-A177-3AD203B41FA5}">
                      <a16:colId xmlns:a16="http://schemas.microsoft.com/office/drawing/2014/main" val="2942326227"/>
                    </a:ext>
                  </a:extLst>
                </a:gridCol>
                <a:gridCol w="534924">
                  <a:extLst>
                    <a:ext uri="{9D8B030D-6E8A-4147-A177-3AD203B41FA5}">
                      <a16:colId xmlns:a16="http://schemas.microsoft.com/office/drawing/2014/main" val="3322742591"/>
                    </a:ext>
                  </a:extLst>
                </a:gridCol>
                <a:gridCol w="534924">
                  <a:extLst>
                    <a:ext uri="{9D8B030D-6E8A-4147-A177-3AD203B41FA5}">
                      <a16:colId xmlns:a16="http://schemas.microsoft.com/office/drawing/2014/main" val="2502871767"/>
                    </a:ext>
                  </a:extLst>
                </a:gridCol>
                <a:gridCol w="534924">
                  <a:extLst>
                    <a:ext uri="{9D8B030D-6E8A-4147-A177-3AD203B41FA5}">
                      <a16:colId xmlns:a16="http://schemas.microsoft.com/office/drawing/2014/main" val="241404304"/>
                    </a:ext>
                  </a:extLst>
                </a:gridCol>
                <a:gridCol w="534924">
                  <a:extLst>
                    <a:ext uri="{9D8B030D-6E8A-4147-A177-3AD203B41FA5}">
                      <a16:colId xmlns:a16="http://schemas.microsoft.com/office/drawing/2014/main" val="1741275843"/>
                    </a:ext>
                  </a:extLst>
                </a:gridCol>
                <a:gridCol w="534924">
                  <a:extLst>
                    <a:ext uri="{9D8B030D-6E8A-4147-A177-3AD203B41FA5}">
                      <a16:colId xmlns:a16="http://schemas.microsoft.com/office/drawing/2014/main" val="90856603"/>
                    </a:ext>
                  </a:extLst>
                </a:gridCol>
                <a:gridCol w="617220">
                  <a:extLst>
                    <a:ext uri="{9D8B030D-6E8A-4147-A177-3AD203B41FA5}">
                      <a16:colId xmlns:a16="http://schemas.microsoft.com/office/drawing/2014/main" val="538680237"/>
                    </a:ext>
                  </a:extLst>
                </a:gridCol>
                <a:gridCol w="370332">
                  <a:extLst>
                    <a:ext uri="{9D8B030D-6E8A-4147-A177-3AD203B41FA5}">
                      <a16:colId xmlns:a16="http://schemas.microsoft.com/office/drawing/2014/main" val="2483842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478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- 2017-09-19 07:00:00</a:t>
                      </a:r>
                      <a:r>
                        <a:rPr kumimoji="0" lang="de-DE" sz="1000" b="0" i="0" u="none" strike="noStrike" kern="1200" cap="none" spc="0" normalizeH="0" baseline="0" noProof="0">
                          <a:ln>
                            <a:noFill/>
                          </a:ln>
                          <a:solidFill>
                            <a:prstClr val="black"/>
                          </a:solidFill>
                          <a:effectLst/>
                          <a:uLnTx/>
                          <a:uFillTx/>
                          <a:latin typeface="+mn-lt"/>
                          <a:ea typeface="+mn-ea"/>
                          <a:cs typeface="+mn-cs"/>
                        </a:rPr>
                        <a:t>
Mit Paulaner aufs Oktoberfest! 🍻 
Gewinne jetzt einen von zehn Tischen auf der Wiesn inkl. zwei Maß und einem Hendl (pro Person) für dich und 9 deiner Freunde.
Die Tische sind am Montag, 02.10.2017, von 12:00 – 17:00 Uhr für euch im Paulaner Festzelt „Winzerer Fähndl“ reserviert. Um an der Verlosung teilzunehmen müsst ihr einfach die drei Maßkrüge in eine Reihe bringen. 🍺 🍺 🍺
Screenshot machen und ab in die Kommentare. Wir drücken die Daumen ✊ 🍀
Teilnahmebedingungen
Die Teilnahme am Gewinnspiel der Paulaner Brauerei Gruppe GmbH &amp; Co. KGaA („Paulaner“), richtet sich ausschließlich nach diesen Teilnahmebedingungen.
Veranstalter
Veranstalter ist die Paulaner Brauerei Gruppe GmbH &amp; Co. KGaA.
Teilnahmeberechtigte
Teilnahmeberechtigt ist jede natürliche Person ab 18 Jahren mit Wohnsitz in Deutschland. Ausgenommen sind Mitarbeiter von beteiligten Unternehmen, Gastronomiepartner von Paulaner und Wiederverkäufer sowie jeweils deren Angehörige und Personal.
Paulaner behält sich das Recht vor, Teilnehmer, die falsche Angaben gemacht haben, gegen die Teilnahmebedingungen verstoßen haben, Manipulationen vornehmen oder vornehmen lassen, vom Gewinnspiel auszuschließen.
Teilnahme
Um am Gewinnspiel teilzunehmen, ist das auf der Facebook-Seite von Paulaner (https://www.facebook.com/paulaner) am 19.09.2017 veröffentlichte Gewinnspiel-Posting zu kommentieren. Die Teilnahme ist nur innerhalb des Teilnahmezeitraums möglich. Nach Teilnahmeschluss eingehende Kommentare werden bei der Auslosung nicht berücksichtigt.
Dauer des Gewinnspiels
Die Dauer des Gewinnspiels erstreckt sich vom 19.09.2017 bis zum 21.09.2017 um 09:00 Uhr MEZ. Innerhalb dieses Zeitraums besteht die Möglichkeit, am Gewinnspiel teilzunehmen.
Jeder Teilnehmer nimmt nur einmal an dem Gewinnspiel teil. Es ist strengstens untersagt, mehrere Facebook- Profile zur Erhöhung der Gewinnchancen zu verwenden.
Die Teilnahme am Gewinnspiel ist kostenlos.
Gewinn, Ermittlung und Benachrichtigung über den Gewinn und Einlösung 
Es sind folgende Preise zu vergeben:
10 x 1 Tisch auf dem Oktoberfest 2017 für 10 Personen am 02.10.2017, 12:00 – 17:00 Uhr MEZ im Festzelt „Winzerer Fähndl, inklusive je zwei Gutscheinen für je ein Getränk, sowie ein Hendl-Gutschein pro Person.
Ermittlung der Gewinner: 
Die Ermittlung der Gewinner erfolgt nach Teilnahmeschluss am 21.09.2017 im Rahmen einer auf dem Zufallsprinzip beruhenden Verlosung unter allen Teilnehmern. 
Benachrichtigung über den Gewinn:
Die Gewinner werden mittels Kommentar unter dem Posting über den Gewinn benachrichtigt. 
Mit dieser Form der Veröffentlichung erklären sich die Gewinner ausdrücklich einverstanden.   
Über eine private Nachricht erfolgt die Aufforderung, die Kontaktdaten (Name, Adresse) an Paulaner zu schicken. Die Gewinner haben ab diesem Zeitpunkt 24 Stunden Zeit, die Persönliche Nachricht zu beantworten und den Gewinn somit anzunehmen.
Einlösung des Gewinns:
Sollte sich ein Gewinner nicht innerhalb dieses Zeitraums melden, verfällt der Gewinn und es wird ein neuer Gewinner gezogen. Die Benachrichtigung erfolgt auf gleiche Weise.
Ein Anspruch auf Auszahlung des Barwertes des Gewinns ist ausgeschlossen.
Haftung
Schadenersatzansprüche des Teilnehmers sind ausgeschlossen.
Hiervon ausgenommen sind Schadensersatzansprüche des Teilnehmers aus der Verletzung des Lebens, des Körpers, der Gesundheit oder aus der Verletzung von Vertragspflichten, deren Erfüllung die ordnungsgemäße Durchführung des Vertrages überhaupt erst ermöglichen und auf deren Einhaltung der Teilnehmer regelmäßig vertrauen darf; sowie die Haftung für sonstige Schäden, die auf einer vorsätzlichen oder grob fahrlässigen Pflichtverletzung des Veranstalters, seiner gesetzlichen Vertreter oder Erfüllungsgehilfen beruhen.
Werden Vertragspflichten, deren Erfüllung die ordnungsgemäße Durchführung des Vertrages überhaupt erst ermöglichen und auf deren Einhaltung der Teilnehmer regelmäßig vertrauen darf, einfach fahrlässig verletzt, haftet der Anbieter für die verursachten Schäden nur auf den vertragstypischen, vorhersehbaren Schaden.
Die Einschränkungen der vorstehenden zwei Absätze gelten auch zugunsten der gesetzlichen Vertreter und Erfüllungsgehilfen des Veranstalters, wenn Ansprüche direkt gegen diese geltend gemacht werden.
Schadenersatz bei verspäteter oder nicht erfolgter Lieferung ist ausgeschlossen, soweit bei dem Veranstalter weder Vorsatz noch grobe Fahrlässigkeit vorliegen. Im Fall einer Haftung haftet der Veranstalter in diesem Fall nur auf den vertragstypischen, vorhersehbaren Schaden.
Die Vorschriften des Produkthaftungsgesetzes bleiben unberührt.
Einstellung des Gewinnspiels:
Paulaner behält sich das Recht vor, das Gewinnspiel abzubrechen, einzustellen oder auszusetzen, wenn es während der Durchführung des Gewinnspiels zu einer Änderung der Promotionsrichtlinien von Facebook kommt, so dass die Durchführung des Gewinnspiels den gültigen Bestimmungen von Facebook widersprechen würde oder der Wettbewerb von Facebook gestoppt werden würde.
Facebook Disclaimer
Diese Verlosung steht in keiner Verbindung zu Facebook und wird von Facebook weder gesponsert, unterstützt noch organisiert. Der Empfänger der vom Teilnehmer bereitgestellten Informationen ist nicht Facebook, sondern Paulaner. Paulaner stellt Facebook von jeglicher Haftung frei. Sämtliche Fragen, Kommentare oder Beschwerden zum Wettbewerb sind direkt an Paulaner und nicht an Facebook zu richten.
Schlussbestimmungen  
Der Rechtsweg ist ausgeschlossen.
Die Durchführung des Gewinnspiels, das Rechtsverhältnis zwischen Veranstalter und Teilnehmer, sowie diese Teilnahmeregeln einschließlich ihrer Auslegung unterstehen ausschließlich dem deutschen Recht unter Ausschluss aller Rechtsnormen, die in eine andere Rechtsordnung verweisen.
Fragen oder Beanstandungen im Zusammenhang mit dem Gewinnspiel sind an den Veranstalter zu richten. Kontaktmöglichkeiten finden sich im Impressumsbereich der Facebook-Seite von Paulaner.
Viel Glück und Erfolg wünscht das Team von Paulaner.
Datenschutz
1. Die Teilnahme an dem Gewinnspiel ist freiwillig. Die für die Erhebung, Verarbeitung und Nutzung personenbezogener Daten im Rahmen des Gewinnspiels verantwortliche Stelle ist die Paulaner Brauerei Gruppe GmbH &amp; Co. KGaA.
2. Für die Teilnahme am Gewinnspiel ist die Angabe von persönlichen Daten notwendig. Die personenbezogenen Daten werden elektronisch gespeichert und zur Abwicklung des Gewinnspiels genutzt.
3. Der Veranstalter verarbeitet und nutzt diese personenbezogenen Daten ausschließlich zur Durchführung des Gewinnspiels. 
Eine Weitergabe der personenbezogenen Daten der Gewinner erfolgt nicht.
4. Im Falle eines Gewinns erklären sich die Gewinner mit der Veröffentlichung ihres Namens in einem Kommentar unter dem entsprechenden Post einverstanden. 
5. Die Daten werden, soweit keine gesetzlichen Aufbewahrungspflichten entgegenstehen, 3 Monate nach Beendigung des Gewinnspiels gelöscht.
6. Bei Fragen zu der Erhebung und Verwendung der personenbezogenen Daten durch Paulaner steht Ihnen jederzeit unentgeltlich und unverzüglich das Recht zur Auskunft über die zu Ihrer Person gespeicherten Daten zu. Auch wenn Sie die Berichtigung, Sperrung oder Löschung Ihrer Daten wünschen oder im Falle von Beschwerden, Auskunftsersuchen oder allgemeinen Fragen zum Thema Datenschutz stehen wir Ihnen gerne zur Verfügung. Bitte schreiben Sie hierzu an die Paulaner Brauerei Gruppe GmbH &amp; Co. KGaA, Ohlmüllerstraße 42, 81541 München, Stichwort: Datenschutz oder senden Sie eine E-Mail an die folgende Adresse: datenschutz@paulaner.de.
7. Ergänzend gelten die allgemeinen Datenschutzbestimmungen unter: www.paulaner.de/datenschutz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3689859"/>
                  </a:ext>
                </a:extLst>
              </a:tr>
            </a:tbl>
          </a:graphicData>
        </a:graphic>
      </p:graphicFrame>
      <p:sp>
        <p:nvSpPr>
          <p:cNvPr id="4" name="Text Placeholder 3">
            <a:extLst>
              <a:ext uri="{FF2B5EF4-FFF2-40B4-BE49-F238E27FC236}">
                <a16:creationId xmlns:a16="http://schemas.microsoft.com/office/drawing/2014/main" id="{D3FF446B-0DAB-4226-A237-F5C978A88DD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01602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B2BE4-B0C6-4D27-8650-899C9B1C7DCD}"/>
              </a:ext>
            </a:extLst>
          </p:cNvPr>
          <p:cNvSpPr>
            <a:spLocks noGrp="1"/>
          </p:cNvSpPr>
          <p:nvPr>
            <p:ph type="title"/>
          </p:nvPr>
        </p:nvSpPr>
        <p:spPr/>
        <p:txBody>
          <a:bodyPr/>
          <a:lstStyle/>
          <a:p>
            <a:r>
              <a:rPr lang="en-US"/>
              <a:t>Facebook Own Posts Table - 14 of 19</a:t>
            </a:r>
          </a:p>
        </p:txBody>
      </p:sp>
      <p:graphicFrame>
        <p:nvGraphicFramePr>
          <p:cNvPr id="5" name="Table Placeholder 4">
            <a:extLst>
              <a:ext uri="{FF2B5EF4-FFF2-40B4-BE49-F238E27FC236}">
                <a16:creationId xmlns:a16="http://schemas.microsoft.com/office/drawing/2014/main" id="{7F3B27A8-58B6-4504-8254-C6FF5B82E296}"/>
              </a:ext>
            </a:extLst>
          </p:cNvPr>
          <p:cNvGraphicFramePr>
            <a:graphicFrameLocks noGrp="1"/>
          </p:cNvGraphicFramePr>
          <p:nvPr>
            <p:ph type="tbl" sz="quarter" idx="13"/>
            <p:extLst>
              <p:ext uri="{D42A27DB-BD31-4B8C-83A1-F6EECF244321}">
                <p14:modId xmlns:p14="http://schemas.microsoft.com/office/powerpoint/2010/main" val="4196044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4279797"/>
                    </a:ext>
                  </a:extLst>
                </a:gridCol>
                <a:gridCol w="617220">
                  <a:extLst>
                    <a:ext uri="{9D8B030D-6E8A-4147-A177-3AD203B41FA5}">
                      <a16:colId xmlns:a16="http://schemas.microsoft.com/office/drawing/2014/main" val="2416749583"/>
                    </a:ext>
                  </a:extLst>
                </a:gridCol>
                <a:gridCol w="534924">
                  <a:extLst>
                    <a:ext uri="{9D8B030D-6E8A-4147-A177-3AD203B41FA5}">
                      <a16:colId xmlns:a16="http://schemas.microsoft.com/office/drawing/2014/main" val="1000790759"/>
                    </a:ext>
                  </a:extLst>
                </a:gridCol>
                <a:gridCol w="534924">
                  <a:extLst>
                    <a:ext uri="{9D8B030D-6E8A-4147-A177-3AD203B41FA5}">
                      <a16:colId xmlns:a16="http://schemas.microsoft.com/office/drawing/2014/main" val="3009959349"/>
                    </a:ext>
                  </a:extLst>
                </a:gridCol>
                <a:gridCol w="411480">
                  <a:extLst>
                    <a:ext uri="{9D8B030D-6E8A-4147-A177-3AD203B41FA5}">
                      <a16:colId xmlns:a16="http://schemas.microsoft.com/office/drawing/2014/main" val="736269816"/>
                    </a:ext>
                  </a:extLst>
                </a:gridCol>
                <a:gridCol w="534924">
                  <a:extLst>
                    <a:ext uri="{9D8B030D-6E8A-4147-A177-3AD203B41FA5}">
                      <a16:colId xmlns:a16="http://schemas.microsoft.com/office/drawing/2014/main" val="1125178809"/>
                    </a:ext>
                  </a:extLst>
                </a:gridCol>
                <a:gridCol w="534924">
                  <a:extLst>
                    <a:ext uri="{9D8B030D-6E8A-4147-A177-3AD203B41FA5}">
                      <a16:colId xmlns:a16="http://schemas.microsoft.com/office/drawing/2014/main" val="3239869322"/>
                    </a:ext>
                  </a:extLst>
                </a:gridCol>
                <a:gridCol w="534924">
                  <a:extLst>
                    <a:ext uri="{9D8B030D-6E8A-4147-A177-3AD203B41FA5}">
                      <a16:colId xmlns:a16="http://schemas.microsoft.com/office/drawing/2014/main" val="4203064498"/>
                    </a:ext>
                  </a:extLst>
                </a:gridCol>
                <a:gridCol w="534924">
                  <a:extLst>
                    <a:ext uri="{9D8B030D-6E8A-4147-A177-3AD203B41FA5}">
                      <a16:colId xmlns:a16="http://schemas.microsoft.com/office/drawing/2014/main" val="2625166303"/>
                    </a:ext>
                  </a:extLst>
                </a:gridCol>
                <a:gridCol w="534924">
                  <a:extLst>
                    <a:ext uri="{9D8B030D-6E8A-4147-A177-3AD203B41FA5}">
                      <a16:colId xmlns:a16="http://schemas.microsoft.com/office/drawing/2014/main" val="926143708"/>
                    </a:ext>
                  </a:extLst>
                </a:gridCol>
                <a:gridCol w="617220">
                  <a:extLst>
                    <a:ext uri="{9D8B030D-6E8A-4147-A177-3AD203B41FA5}">
                      <a16:colId xmlns:a16="http://schemas.microsoft.com/office/drawing/2014/main" val="2992752640"/>
                    </a:ext>
                  </a:extLst>
                </a:gridCol>
                <a:gridCol w="370332">
                  <a:extLst>
                    <a:ext uri="{9D8B030D-6E8A-4147-A177-3AD203B41FA5}">
                      <a16:colId xmlns:a16="http://schemas.microsoft.com/office/drawing/2014/main" val="60042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333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- 2017-09-18 15:00:00</a:t>
                      </a:r>
                      <a:r>
                        <a:rPr kumimoji="0" lang="fr-FR" sz="1000" b="0" i="0" u="none" strike="noStrike" kern="1200" cap="none" spc="0" normalizeH="0" baseline="0" noProof="0">
                          <a:ln>
                            <a:noFill/>
                          </a:ln>
                          <a:solidFill>
                            <a:prstClr val="black"/>
                          </a:solidFill>
                          <a:effectLst/>
                          <a:uLnTx/>
                          <a:uFillTx/>
                          <a:latin typeface="+mn-lt"/>
                          <a:ea typeface="+mn-ea"/>
                          <a:cs typeface="+mn-cs"/>
                        </a:rPr>
                        <a:t>
Bonjour à tous!
Lors de notre Tour de France Paulaner à TOULOUSE, vous pouvez nous rencontrer dans les bars suivants:
21 septembre 2017:
Le 20éme Avenue - de 19h à 23h30
22 septembre 2017:
Le Bistrot des Marchands (40, rue des Marchands) - de 19h à 21h
MUCHO - de 21h30 à 23h30
Vous trouverez ici un aperçu du tour: www.paulaner.fr/tour
Amusez-vous bien!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 Toulouse Midi-Pyrénées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045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- 2017-09-18 14:34:25</a:t>
                      </a:r>
                      <a:r>
                        <a:rPr kumimoji="0" lang="en-US" sz="1000" b="0" i="0" u="none" strike="noStrike" kern="1200" cap="none" spc="0" normalizeH="0" baseline="0" noProof="0">
                          <a:ln>
                            <a:noFill/>
                          </a:ln>
                          <a:solidFill>
                            <a:prstClr val="black"/>
                          </a:solidFill>
                          <a:effectLst/>
                          <a:uLnTx/>
                          <a:uFillTx/>
                          <a:latin typeface="+mn-lt"/>
                          <a:ea typeface="+mn-ea"/>
                          <a:cs typeface="+mn-cs"/>
                        </a:rPr>
                        <a:t>
Greetings from Oktoberfest!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1475403"/>
                  </a:ext>
                </a:extLst>
              </a:tr>
            </a:tbl>
          </a:graphicData>
        </a:graphic>
      </p:graphicFrame>
      <p:sp>
        <p:nvSpPr>
          <p:cNvPr id="4" name="Text Placeholder 3">
            <a:extLst>
              <a:ext uri="{FF2B5EF4-FFF2-40B4-BE49-F238E27FC236}">
                <a16:creationId xmlns:a16="http://schemas.microsoft.com/office/drawing/2014/main" id="{04AB3752-CB71-427F-A924-8F747F399C5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90004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D61E0-78D2-4636-AC3F-A78437A919B8}"/>
              </a:ext>
            </a:extLst>
          </p:cNvPr>
          <p:cNvSpPr>
            <a:spLocks noGrp="1"/>
          </p:cNvSpPr>
          <p:nvPr>
            <p:ph type="title"/>
          </p:nvPr>
        </p:nvSpPr>
        <p:spPr/>
        <p:txBody>
          <a:bodyPr/>
          <a:lstStyle/>
          <a:p>
            <a:r>
              <a:rPr lang="en-US"/>
              <a:t>Facebook Own Posts Table - 15 of 19</a:t>
            </a:r>
          </a:p>
        </p:txBody>
      </p:sp>
      <p:graphicFrame>
        <p:nvGraphicFramePr>
          <p:cNvPr id="5" name="Table Placeholder 4">
            <a:extLst>
              <a:ext uri="{FF2B5EF4-FFF2-40B4-BE49-F238E27FC236}">
                <a16:creationId xmlns:a16="http://schemas.microsoft.com/office/drawing/2014/main" id="{D8D59FBB-8E0A-45FB-8CE0-0559F7EF9306}"/>
              </a:ext>
            </a:extLst>
          </p:cNvPr>
          <p:cNvGraphicFramePr>
            <a:graphicFrameLocks noGrp="1"/>
          </p:cNvGraphicFramePr>
          <p:nvPr>
            <p:ph type="tbl" sz="quarter" idx="13"/>
            <p:extLst>
              <p:ext uri="{D42A27DB-BD31-4B8C-83A1-F6EECF244321}">
                <p14:modId xmlns:p14="http://schemas.microsoft.com/office/powerpoint/2010/main" val="2809331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3911862"/>
                    </a:ext>
                  </a:extLst>
                </a:gridCol>
                <a:gridCol w="617220">
                  <a:extLst>
                    <a:ext uri="{9D8B030D-6E8A-4147-A177-3AD203B41FA5}">
                      <a16:colId xmlns:a16="http://schemas.microsoft.com/office/drawing/2014/main" val="1932372992"/>
                    </a:ext>
                  </a:extLst>
                </a:gridCol>
                <a:gridCol w="534924">
                  <a:extLst>
                    <a:ext uri="{9D8B030D-6E8A-4147-A177-3AD203B41FA5}">
                      <a16:colId xmlns:a16="http://schemas.microsoft.com/office/drawing/2014/main" val="4061745069"/>
                    </a:ext>
                  </a:extLst>
                </a:gridCol>
                <a:gridCol w="534924">
                  <a:extLst>
                    <a:ext uri="{9D8B030D-6E8A-4147-A177-3AD203B41FA5}">
                      <a16:colId xmlns:a16="http://schemas.microsoft.com/office/drawing/2014/main" val="3770682807"/>
                    </a:ext>
                  </a:extLst>
                </a:gridCol>
                <a:gridCol w="411480">
                  <a:extLst>
                    <a:ext uri="{9D8B030D-6E8A-4147-A177-3AD203B41FA5}">
                      <a16:colId xmlns:a16="http://schemas.microsoft.com/office/drawing/2014/main" val="820314256"/>
                    </a:ext>
                  </a:extLst>
                </a:gridCol>
                <a:gridCol w="534924">
                  <a:extLst>
                    <a:ext uri="{9D8B030D-6E8A-4147-A177-3AD203B41FA5}">
                      <a16:colId xmlns:a16="http://schemas.microsoft.com/office/drawing/2014/main" val="3803128883"/>
                    </a:ext>
                  </a:extLst>
                </a:gridCol>
                <a:gridCol w="534924">
                  <a:extLst>
                    <a:ext uri="{9D8B030D-6E8A-4147-A177-3AD203B41FA5}">
                      <a16:colId xmlns:a16="http://schemas.microsoft.com/office/drawing/2014/main" val="3473858713"/>
                    </a:ext>
                  </a:extLst>
                </a:gridCol>
                <a:gridCol w="534924">
                  <a:extLst>
                    <a:ext uri="{9D8B030D-6E8A-4147-A177-3AD203B41FA5}">
                      <a16:colId xmlns:a16="http://schemas.microsoft.com/office/drawing/2014/main" val="3918278584"/>
                    </a:ext>
                  </a:extLst>
                </a:gridCol>
                <a:gridCol w="534924">
                  <a:extLst>
                    <a:ext uri="{9D8B030D-6E8A-4147-A177-3AD203B41FA5}">
                      <a16:colId xmlns:a16="http://schemas.microsoft.com/office/drawing/2014/main" val="3181604343"/>
                    </a:ext>
                  </a:extLst>
                </a:gridCol>
                <a:gridCol w="534924">
                  <a:extLst>
                    <a:ext uri="{9D8B030D-6E8A-4147-A177-3AD203B41FA5}">
                      <a16:colId xmlns:a16="http://schemas.microsoft.com/office/drawing/2014/main" val="244572673"/>
                    </a:ext>
                  </a:extLst>
                </a:gridCol>
                <a:gridCol w="617220">
                  <a:extLst>
                    <a:ext uri="{9D8B030D-6E8A-4147-A177-3AD203B41FA5}">
                      <a16:colId xmlns:a16="http://schemas.microsoft.com/office/drawing/2014/main" val="290036714"/>
                    </a:ext>
                  </a:extLst>
                </a:gridCol>
                <a:gridCol w="370332">
                  <a:extLst>
                    <a:ext uri="{9D8B030D-6E8A-4147-A177-3AD203B41FA5}">
                      <a16:colId xmlns:a16="http://schemas.microsoft.com/office/drawing/2014/main" val="927620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717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Paulaner - 2017-09-17 09:00:00</a:t>
                      </a:r>
                      <a:r>
                        <a:rPr kumimoji="0" lang="fr-FR" sz="1000" b="0" i="0" u="none" strike="noStrike" kern="1200" cap="none" spc="0" normalizeH="0" baseline="0" noProof="0">
                          <a:ln>
                            <a:noFill/>
                          </a:ln>
                          <a:solidFill>
                            <a:prstClr val="black"/>
                          </a:solidFill>
                          <a:effectLst/>
                          <a:uLnTx/>
                          <a:uFillTx/>
                          <a:latin typeface="+mn-lt"/>
                          <a:ea typeface="+mn-ea"/>
                          <a:cs typeface="+mn-cs"/>
                        </a:rPr>
                        <a:t>
"O'zapft is" à Munich - mais ce n'est que le début. 
Cette année nous ne célébrons pas seulement l'Oktoberfest à Munich mais également à Cuneo et Paris. 🎉🍻
Le fût sera mis en perce avec un marteau traditionnel qui partira en voyage maintenant. Un point culminant particulier pour les deux villes Cuneo et Paris est le tour de notre attelage de chevaux sur place. Soyez patients! 😍
Nous sommes ravis de vous accueillir. 🍻 Prost!
Plus d'informations concernant l'Oktoberfest à Paris: www.oktoberfestparis.fr
#Paulaner #Oktoberfest #PaulanerOktoberfest #OktoberfestParis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9144391"/>
                  </a:ext>
                </a:extLst>
              </a:tr>
            </a:tbl>
          </a:graphicData>
        </a:graphic>
      </p:graphicFrame>
      <p:sp>
        <p:nvSpPr>
          <p:cNvPr id="4" name="Text Placeholder 3">
            <a:extLst>
              <a:ext uri="{FF2B5EF4-FFF2-40B4-BE49-F238E27FC236}">
                <a16:creationId xmlns:a16="http://schemas.microsoft.com/office/drawing/2014/main" id="{019A5A8F-EB3B-4191-B2B9-2459BFD5EFD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47768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2191-8860-4E40-8ADF-A4F00FB1C2CE}"/>
              </a:ext>
            </a:extLst>
          </p:cNvPr>
          <p:cNvSpPr>
            <a:spLocks noGrp="1"/>
          </p:cNvSpPr>
          <p:nvPr>
            <p:ph type="title"/>
          </p:nvPr>
        </p:nvSpPr>
        <p:spPr/>
        <p:txBody>
          <a:bodyPr/>
          <a:lstStyle/>
          <a:p>
            <a:r>
              <a:rPr lang="en-US"/>
              <a:t>Facebook Own Posts Table - 16 of 19</a:t>
            </a:r>
          </a:p>
        </p:txBody>
      </p:sp>
      <p:graphicFrame>
        <p:nvGraphicFramePr>
          <p:cNvPr id="5" name="Table Placeholder 4">
            <a:extLst>
              <a:ext uri="{FF2B5EF4-FFF2-40B4-BE49-F238E27FC236}">
                <a16:creationId xmlns:a16="http://schemas.microsoft.com/office/drawing/2014/main" id="{A6786B8E-F648-4E92-8497-1DA4E98D2501}"/>
              </a:ext>
            </a:extLst>
          </p:cNvPr>
          <p:cNvGraphicFramePr>
            <a:graphicFrameLocks noGrp="1"/>
          </p:cNvGraphicFramePr>
          <p:nvPr>
            <p:ph type="tbl" sz="quarter" idx="13"/>
            <p:extLst>
              <p:ext uri="{D42A27DB-BD31-4B8C-83A1-F6EECF244321}">
                <p14:modId xmlns:p14="http://schemas.microsoft.com/office/powerpoint/2010/main" val="275671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917249"/>
                    </a:ext>
                  </a:extLst>
                </a:gridCol>
                <a:gridCol w="617220">
                  <a:extLst>
                    <a:ext uri="{9D8B030D-6E8A-4147-A177-3AD203B41FA5}">
                      <a16:colId xmlns:a16="http://schemas.microsoft.com/office/drawing/2014/main" val="1175684119"/>
                    </a:ext>
                  </a:extLst>
                </a:gridCol>
                <a:gridCol w="534924">
                  <a:extLst>
                    <a:ext uri="{9D8B030D-6E8A-4147-A177-3AD203B41FA5}">
                      <a16:colId xmlns:a16="http://schemas.microsoft.com/office/drawing/2014/main" val="3901929385"/>
                    </a:ext>
                  </a:extLst>
                </a:gridCol>
                <a:gridCol w="534924">
                  <a:extLst>
                    <a:ext uri="{9D8B030D-6E8A-4147-A177-3AD203B41FA5}">
                      <a16:colId xmlns:a16="http://schemas.microsoft.com/office/drawing/2014/main" val="4145519640"/>
                    </a:ext>
                  </a:extLst>
                </a:gridCol>
                <a:gridCol w="411480">
                  <a:extLst>
                    <a:ext uri="{9D8B030D-6E8A-4147-A177-3AD203B41FA5}">
                      <a16:colId xmlns:a16="http://schemas.microsoft.com/office/drawing/2014/main" val="1021728159"/>
                    </a:ext>
                  </a:extLst>
                </a:gridCol>
                <a:gridCol w="534924">
                  <a:extLst>
                    <a:ext uri="{9D8B030D-6E8A-4147-A177-3AD203B41FA5}">
                      <a16:colId xmlns:a16="http://schemas.microsoft.com/office/drawing/2014/main" val="1752220620"/>
                    </a:ext>
                  </a:extLst>
                </a:gridCol>
                <a:gridCol w="534924">
                  <a:extLst>
                    <a:ext uri="{9D8B030D-6E8A-4147-A177-3AD203B41FA5}">
                      <a16:colId xmlns:a16="http://schemas.microsoft.com/office/drawing/2014/main" val="2944011998"/>
                    </a:ext>
                  </a:extLst>
                </a:gridCol>
                <a:gridCol w="534924">
                  <a:extLst>
                    <a:ext uri="{9D8B030D-6E8A-4147-A177-3AD203B41FA5}">
                      <a16:colId xmlns:a16="http://schemas.microsoft.com/office/drawing/2014/main" val="1780577591"/>
                    </a:ext>
                  </a:extLst>
                </a:gridCol>
                <a:gridCol w="534924">
                  <a:extLst>
                    <a:ext uri="{9D8B030D-6E8A-4147-A177-3AD203B41FA5}">
                      <a16:colId xmlns:a16="http://schemas.microsoft.com/office/drawing/2014/main" val="2977006234"/>
                    </a:ext>
                  </a:extLst>
                </a:gridCol>
                <a:gridCol w="534924">
                  <a:extLst>
                    <a:ext uri="{9D8B030D-6E8A-4147-A177-3AD203B41FA5}">
                      <a16:colId xmlns:a16="http://schemas.microsoft.com/office/drawing/2014/main" val="1440983638"/>
                    </a:ext>
                  </a:extLst>
                </a:gridCol>
                <a:gridCol w="617220">
                  <a:extLst>
                    <a:ext uri="{9D8B030D-6E8A-4147-A177-3AD203B41FA5}">
                      <a16:colId xmlns:a16="http://schemas.microsoft.com/office/drawing/2014/main" val="3159924594"/>
                    </a:ext>
                  </a:extLst>
                </a:gridCol>
                <a:gridCol w="370332">
                  <a:extLst>
                    <a:ext uri="{9D8B030D-6E8A-4147-A177-3AD203B41FA5}">
                      <a16:colId xmlns:a16="http://schemas.microsoft.com/office/drawing/2014/main" val="1861141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653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- 2017-09-17 09:00:00</a:t>
                      </a:r>
                      <a:r>
                        <a:rPr kumimoji="0" lang="en-US" sz="1000" b="0" i="0" u="none" strike="noStrike" kern="1200" cap="none" spc="0" normalizeH="0" baseline="0" noProof="0">
                          <a:ln>
                            <a:noFill/>
                          </a:ln>
                          <a:solidFill>
                            <a:prstClr val="black"/>
                          </a:solidFill>
                          <a:effectLst/>
                          <a:uLnTx/>
                          <a:uFillTx/>
                          <a:latin typeface="+mn-lt"/>
                          <a:ea typeface="+mn-ea"/>
                          <a:cs typeface="+mn-cs"/>
                        </a:rPr>
                        <a:t>
O’zapft is in München - aber das war erst der Startschuss für uns! Dieses Jahr feiern wir nicht nur in München, sondern bringen das Oktoberfest nach Cuneo und Paris. 🎉🍻
Angezapft wird dort mit dem traditionellen Hammer, den wir jetzt auf die Reise schicken. Unser ganz besonderes Highlight für Cuneo und Paris ist die Tour unseres Paulaner Pferdegespannes vor Ort. Seid gespannt 😍 Wir freuen uns auf euch! 🍻 Prost! 
Hier geht’s zu den Paulaner Oktoberfesten:
www.oktoberfestcuneo.it
www.oktoberfestparis.fr
#Paulaner #Oktoberfest #PaulanerOktoberfest
"O'zapft is" in Munich - but this was just the beginning! This year we aren’t just celebrating in Munich, but are bringing the Oktoberfest to Cuneo and Paris. 🎉🍻 
Our traditional hammer will travel from country to country and tap the barrel. The Paulaner horse-drawn carriage will be the special highlight of our tour, stopping in Cuneo and Paris. Stay tuned! 😍
We are looking forward to seeing you there! 🍻 Cheers!
Click here for more information about the international Paulaner Oktoberfest events:
www.oktoberfestcuneo.it
www.oktoberfestparis.fr
#Paulaner #Oktoberfest #PaulanerOktoberfest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Albania, Argentina, Austria, Australia, Bosnia and Herzegovina, Belgium, Bulgaria, Brazil, Canada, Switzerland, Chile, Colombia, Costa Rica, Czech Republic, Germany, Denmark, Spain, Finland, United Kingdom, Georgia, Greece, Croatia, Hungary, Ireland, Israel, Japan, South Korea, Macedonia, Mexico, Malaysia, Netherlands, Philippines, Poland, Portugal, Paraguay, Romania, Serbia, Sweden, Slovenia, Slovakia, Thailand, Turkey, 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961695"/>
                  </a:ext>
                </a:extLst>
              </a:tr>
            </a:tbl>
          </a:graphicData>
        </a:graphic>
      </p:graphicFrame>
      <p:sp>
        <p:nvSpPr>
          <p:cNvPr id="4" name="Text Placeholder 3">
            <a:extLst>
              <a:ext uri="{FF2B5EF4-FFF2-40B4-BE49-F238E27FC236}">
                <a16:creationId xmlns:a16="http://schemas.microsoft.com/office/drawing/2014/main" id="{C02ACF3A-A067-471E-8813-9BD929A71C5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78176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0E6CB-BC30-4ABA-98AC-C8339C695BE9}"/>
              </a:ext>
            </a:extLst>
          </p:cNvPr>
          <p:cNvSpPr>
            <a:spLocks noGrp="1"/>
          </p:cNvSpPr>
          <p:nvPr>
            <p:ph type="title"/>
          </p:nvPr>
        </p:nvSpPr>
        <p:spPr/>
        <p:txBody>
          <a:bodyPr/>
          <a:lstStyle/>
          <a:p>
            <a:r>
              <a:rPr lang="en-US"/>
              <a:t>Facebook Own Posts Table - 17 of 19</a:t>
            </a:r>
          </a:p>
        </p:txBody>
      </p:sp>
      <p:graphicFrame>
        <p:nvGraphicFramePr>
          <p:cNvPr id="5" name="Table Placeholder 4">
            <a:extLst>
              <a:ext uri="{FF2B5EF4-FFF2-40B4-BE49-F238E27FC236}">
                <a16:creationId xmlns:a16="http://schemas.microsoft.com/office/drawing/2014/main" id="{A4E66341-4559-4650-BF89-BE62BF400607}"/>
              </a:ext>
            </a:extLst>
          </p:cNvPr>
          <p:cNvGraphicFramePr>
            <a:graphicFrameLocks noGrp="1"/>
          </p:cNvGraphicFramePr>
          <p:nvPr>
            <p:ph type="tbl" sz="quarter" idx="13"/>
            <p:extLst>
              <p:ext uri="{D42A27DB-BD31-4B8C-83A1-F6EECF244321}">
                <p14:modId xmlns:p14="http://schemas.microsoft.com/office/powerpoint/2010/main" val="349127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6929264"/>
                    </a:ext>
                  </a:extLst>
                </a:gridCol>
                <a:gridCol w="617220">
                  <a:extLst>
                    <a:ext uri="{9D8B030D-6E8A-4147-A177-3AD203B41FA5}">
                      <a16:colId xmlns:a16="http://schemas.microsoft.com/office/drawing/2014/main" val="447406336"/>
                    </a:ext>
                  </a:extLst>
                </a:gridCol>
                <a:gridCol w="534924">
                  <a:extLst>
                    <a:ext uri="{9D8B030D-6E8A-4147-A177-3AD203B41FA5}">
                      <a16:colId xmlns:a16="http://schemas.microsoft.com/office/drawing/2014/main" val="828981472"/>
                    </a:ext>
                  </a:extLst>
                </a:gridCol>
                <a:gridCol w="534924">
                  <a:extLst>
                    <a:ext uri="{9D8B030D-6E8A-4147-A177-3AD203B41FA5}">
                      <a16:colId xmlns:a16="http://schemas.microsoft.com/office/drawing/2014/main" val="1356754291"/>
                    </a:ext>
                  </a:extLst>
                </a:gridCol>
                <a:gridCol w="411480">
                  <a:extLst>
                    <a:ext uri="{9D8B030D-6E8A-4147-A177-3AD203B41FA5}">
                      <a16:colId xmlns:a16="http://schemas.microsoft.com/office/drawing/2014/main" val="1403910368"/>
                    </a:ext>
                  </a:extLst>
                </a:gridCol>
                <a:gridCol w="534924">
                  <a:extLst>
                    <a:ext uri="{9D8B030D-6E8A-4147-A177-3AD203B41FA5}">
                      <a16:colId xmlns:a16="http://schemas.microsoft.com/office/drawing/2014/main" val="4226329851"/>
                    </a:ext>
                  </a:extLst>
                </a:gridCol>
                <a:gridCol w="534924">
                  <a:extLst>
                    <a:ext uri="{9D8B030D-6E8A-4147-A177-3AD203B41FA5}">
                      <a16:colId xmlns:a16="http://schemas.microsoft.com/office/drawing/2014/main" val="2624279870"/>
                    </a:ext>
                  </a:extLst>
                </a:gridCol>
                <a:gridCol w="534924">
                  <a:extLst>
                    <a:ext uri="{9D8B030D-6E8A-4147-A177-3AD203B41FA5}">
                      <a16:colId xmlns:a16="http://schemas.microsoft.com/office/drawing/2014/main" val="3183636962"/>
                    </a:ext>
                  </a:extLst>
                </a:gridCol>
                <a:gridCol w="534924">
                  <a:extLst>
                    <a:ext uri="{9D8B030D-6E8A-4147-A177-3AD203B41FA5}">
                      <a16:colId xmlns:a16="http://schemas.microsoft.com/office/drawing/2014/main" val="3681914855"/>
                    </a:ext>
                  </a:extLst>
                </a:gridCol>
                <a:gridCol w="534924">
                  <a:extLst>
                    <a:ext uri="{9D8B030D-6E8A-4147-A177-3AD203B41FA5}">
                      <a16:colId xmlns:a16="http://schemas.microsoft.com/office/drawing/2014/main" val="1858901643"/>
                    </a:ext>
                  </a:extLst>
                </a:gridCol>
                <a:gridCol w="617220">
                  <a:extLst>
                    <a:ext uri="{9D8B030D-6E8A-4147-A177-3AD203B41FA5}">
                      <a16:colId xmlns:a16="http://schemas.microsoft.com/office/drawing/2014/main" val="154897605"/>
                    </a:ext>
                  </a:extLst>
                </a:gridCol>
                <a:gridCol w="370332">
                  <a:extLst>
                    <a:ext uri="{9D8B030D-6E8A-4147-A177-3AD203B41FA5}">
                      <a16:colId xmlns:a16="http://schemas.microsoft.com/office/drawing/2014/main" val="2710698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417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Paulaner - 2017-09-17 09:00:00</a:t>
                      </a:r>
                      <a:r>
                        <a:rPr kumimoji="0" lang="it-IT" sz="1000" b="0" i="0" u="none" strike="noStrike" kern="1200" cap="none" spc="0" normalizeH="0" baseline="0" noProof="0">
                          <a:ln>
                            <a:noFill/>
                          </a:ln>
                          <a:solidFill>
                            <a:prstClr val="black"/>
                          </a:solidFill>
                          <a:effectLst/>
                          <a:uLnTx/>
                          <a:uFillTx/>
                          <a:latin typeface="+mn-lt"/>
                          <a:ea typeface="+mn-ea"/>
                          <a:cs typeface="+mn-cs"/>
                        </a:rPr>
                        <a:t>
"O'zapft is" a Monaco di Baviera - ma questo era solo il colpo di inizio per noi! Quest'anno non festeggiamo solo a Monaco, ma portiamo l'Oktoberfest anche a Cuneo e Parigi. 🎉🍻
Con il martello tradizionale viene dato un colpo sul rubinetto per mescita e così si può iniziare a bere la birra; adesso questo martello noi lo inviamo in viaggio. Il nostro punto di forza per Cuneo e Parigi è il giro della nostra carrozza Paulaner trainata da cavalli. 😍
Non vediamo l'ora di vedervi! 🍻 Salute!
Qui si va alle cerimonie dell'Oktoberfest Paulaner a Cuneo: 
www.oktoberfestcuneo.it
#Paulaner #Oktoberfest #PaulanerOktoberfest #OktoberfestCuneo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0609132"/>
                  </a:ext>
                </a:extLst>
              </a:tr>
            </a:tbl>
          </a:graphicData>
        </a:graphic>
      </p:graphicFrame>
      <p:sp>
        <p:nvSpPr>
          <p:cNvPr id="4" name="Text Placeholder 3">
            <a:extLst>
              <a:ext uri="{FF2B5EF4-FFF2-40B4-BE49-F238E27FC236}">
                <a16:creationId xmlns:a16="http://schemas.microsoft.com/office/drawing/2014/main" id="{37311F60-5D7E-4A29-A8A7-33FD8C9DC82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46019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1C493-E9C1-40CD-866B-2985F355DFEF}"/>
              </a:ext>
            </a:extLst>
          </p:cNvPr>
          <p:cNvSpPr>
            <a:spLocks noGrp="1"/>
          </p:cNvSpPr>
          <p:nvPr>
            <p:ph type="title"/>
          </p:nvPr>
        </p:nvSpPr>
        <p:spPr/>
        <p:txBody>
          <a:bodyPr/>
          <a:lstStyle/>
          <a:p>
            <a:r>
              <a:rPr lang="en-US"/>
              <a:t>Facebook Own Posts Table - 18 of 19</a:t>
            </a:r>
          </a:p>
        </p:txBody>
      </p:sp>
      <p:graphicFrame>
        <p:nvGraphicFramePr>
          <p:cNvPr id="5" name="Table Placeholder 4">
            <a:extLst>
              <a:ext uri="{FF2B5EF4-FFF2-40B4-BE49-F238E27FC236}">
                <a16:creationId xmlns:a16="http://schemas.microsoft.com/office/drawing/2014/main" id="{65A8E718-1F2D-46D4-82D8-39B77F86F484}"/>
              </a:ext>
            </a:extLst>
          </p:cNvPr>
          <p:cNvGraphicFramePr>
            <a:graphicFrameLocks noGrp="1"/>
          </p:cNvGraphicFramePr>
          <p:nvPr>
            <p:ph type="tbl" sz="quarter" idx="13"/>
            <p:extLst>
              <p:ext uri="{D42A27DB-BD31-4B8C-83A1-F6EECF244321}">
                <p14:modId xmlns:p14="http://schemas.microsoft.com/office/powerpoint/2010/main" val="368428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8922087"/>
                    </a:ext>
                  </a:extLst>
                </a:gridCol>
                <a:gridCol w="617220">
                  <a:extLst>
                    <a:ext uri="{9D8B030D-6E8A-4147-A177-3AD203B41FA5}">
                      <a16:colId xmlns:a16="http://schemas.microsoft.com/office/drawing/2014/main" val="913710526"/>
                    </a:ext>
                  </a:extLst>
                </a:gridCol>
                <a:gridCol w="534924">
                  <a:extLst>
                    <a:ext uri="{9D8B030D-6E8A-4147-A177-3AD203B41FA5}">
                      <a16:colId xmlns:a16="http://schemas.microsoft.com/office/drawing/2014/main" val="917692558"/>
                    </a:ext>
                  </a:extLst>
                </a:gridCol>
                <a:gridCol w="534924">
                  <a:extLst>
                    <a:ext uri="{9D8B030D-6E8A-4147-A177-3AD203B41FA5}">
                      <a16:colId xmlns:a16="http://schemas.microsoft.com/office/drawing/2014/main" val="962738025"/>
                    </a:ext>
                  </a:extLst>
                </a:gridCol>
                <a:gridCol w="411480">
                  <a:extLst>
                    <a:ext uri="{9D8B030D-6E8A-4147-A177-3AD203B41FA5}">
                      <a16:colId xmlns:a16="http://schemas.microsoft.com/office/drawing/2014/main" val="881969420"/>
                    </a:ext>
                  </a:extLst>
                </a:gridCol>
                <a:gridCol w="534924">
                  <a:extLst>
                    <a:ext uri="{9D8B030D-6E8A-4147-A177-3AD203B41FA5}">
                      <a16:colId xmlns:a16="http://schemas.microsoft.com/office/drawing/2014/main" val="422471069"/>
                    </a:ext>
                  </a:extLst>
                </a:gridCol>
                <a:gridCol w="534924">
                  <a:extLst>
                    <a:ext uri="{9D8B030D-6E8A-4147-A177-3AD203B41FA5}">
                      <a16:colId xmlns:a16="http://schemas.microsoft.com/office/drawing/2014/main" val="754405042"/>
                    </a:ext>
                  </a:extLst>
                </a:gridCol>
                <a:gridCol w="534924">
                  <a:extLst>
                    <a:ext uri="{9D8B030D-6E8A-4147-A177-3AD203B41FA5}">
                      <a16:colId xmlns:a16="http://schemas.microsoft.com/office/drawing/2014/main" val="2412198206"/>
                    </a:ext>
                  </a:extLst>
                </a:gridCol>
                <a:gridCol w="534924">
                  <a:extLst>
                    <a:ext uri="{9D8B030D-6E8A-4147-A177-3AD203B41FA5}">
                      <a16:colId xmlns:a16="http://schemas.microsoft.com/office/drawing/2014/main" val="814141952"/>
                    </a:ext>
                  </a:extLst>
                </a:gridCol>
                <a:gridCol w="534924">
                  <a:extLst>
                    <a:ext uri="{9D8B030D-6E8A-4147-A177-3AD203B41FA5}">
                      <a16:colId xmlns:a16="http://schemas.microsoft.com/office/drawing/2014/main" val="4151086589"/>
                    </a:ext>
                  </a:extLst>
                </a:gridCol>
                <a:gridCol w="617220">
                  <a:extLst>
                    <a:ext uri="{9D8B030D-6E8A-4147-A177-3AD203B41FA5}">
                      <a16:colId xmlns:a16="http://schemas.microsoft.com/office/drawing/2014/main" val="2666915640"/>
                    </a:ext>
                  </a:extLst>
                </a:gridCol>
                <a:gridCol w="370332">
                  <a:extLst>
                    <a:ext uri="{9D8B030D-6E8A-4147-A177-3AD203B41FA5}">
                      <a16:colId xmlns:a16="http://schemas.microsoft.com/office/drawing/2014/main" val="638416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04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- 2017-09-15 07:00:00</a:t>
                      </a:r>
                      <a:r>
                        <a:rPr kumimoji="0" lang="de-DE" sz="1000" b="0" i="0" u="none" strike="noStrike" kern="1200" cap="none" spc="0" normalizeH="0" baseline="0" noProof="0">
                          <a:ln>
                            <a:noFill/>
                          </a:ln>
                          <a:solidFill>
                            <a:prstClr val="black"/>
                          </a:solidFill>
                          <a:effectLst/>
                          <a:uLnTx/>
                          <a:uFillTx/>
                          <a:latin typeface="+mn-lt"/>
                          <a:ea typeface="+mn-ea"/>
                          <a:cs typeface="+mn-cs"/>
                        </a:rPr>
                        <a:t>
Mit Paulaner auf die Wiesn! 🍻
Gewinne jetzt einen Tisch auf dem Oktoberfest inkl. zwei Maß und einem Hendl (pro Person) für dich und 9 deiner Freunde. 
Der Tisch ist am Sonntag, 24.09.2017, um 17:30 Uhr für euch im Paulaner Festzelt „Winzerer Fähndl“ reserviert. 
Um an der Verlosung teilzunehmen müsst ihr einfach diesen Post liken und kommentieren, wieso genau ihr den Tisch bekommen möchtet! Wir drücken die Daumen ✊ 🍀
Teilnahmebedingungen
Die Teilnahme am Gewinnspiel der Paulaner Brauerei Gruppe GmbH &amp; Co. KGaA („Paulaner“), richtet sich ausschließlich nach diesen Teilnahmebedingungen.
Veranstalter
Veranstalter ist die Paulaner Brauerei Gruppe GmbH &amp; Co. KGaA.
Teilnahmeberechtigte
Teilnahmeberechtigt ist jede natürliche Person ab 18 Jahren mit Wohnsitz in Deutschland. Ausgenommen sind Mitarbeiter von beteiligten Unternehmen, Gastronomiepartner von Paulaner und Wiederverkäufer sowie jeweils deren Angehörige und Personal.
Paulaner behält sich das Recht vor, Teilnehmer, die falsche Angaben gemacht haben, gegen die Teilnahmebedingungen verstoßen haben, Manipulationen vornehmen oder vornehmen lassen, vom Gewinnspiel auszuschließen.
Teilnahme
Um am Gewinnspiel teilzunehmen, ist das auf der Facebook-Seite von Paulaner (https://www.facebook.com/paulaner/) am 15.09.2017 veröffentlichte Gewinnspiel-Posting zu kommentieren. Die Teilnahme ist nur innerhalb des Teilnahmezeitraums möglich. Nach Teilnahmeschluss eingehende Kommentare werden bei der Auslosung nicht berücksichtigt.
Dauer des Gewinnspiels
Die Dauer des Gewinnspiels erstreckt sich vom 15.09.2017 bis zum 18.09.2017 um 09:00 Uhr MEZ. Innerhalb dieses Zeitraums besteht die Möglichkeit, am Gewinnspiel teilzunehmen.
Jeder Teilnehmer nimmt nur einmal an dem Gewinnspiel teil. Es ist strengstens untersagt, mehrere Facebook-Profile zur Erhöhung der Gewinnchancen zu verwenden.
Die Teilnahme am Gewinnspiel ist kostenlos.
Gewinn, Ermittlung und Benachrichtigung über den Gewinn und Einlösung 
Es ist folgender Preis zu vergeben:
Ein Tisch auf dem Oktoberfest 2017 für 10 Personen am 24.09.2017, 17:30 – 23:00 Uhr MEZ im Festzelt „Winzerer Fähndl, inklusive je zwei Gutscheine für je ein Getränk, sowie ein Hendl-Gutschein pro Person.
Ermittlung des Gewinns: 
Die Ermittlung des Gewinners erfolgt nach Teilnahmeschluss am 18.09.2017 im Rahmen einer auf dem Zufallsprinzip beruhenden Verlosung unter allen Teilnehmern. 
Benachrichtigung über den Gewinn:
Der Gewinner wird mittels Kommentar unter dem Posting über den Gewinn benachrichtigt. 
Mit dieser Form der Veröffentlichung erklärt sich der Gewinner ausdrücklich einverstanden.   
Über eine private Nachricht erfolgt die Aufforderung, die Kontaktdaten (Name, Adresse) an Paulaner zu schicken. Der Gewinner hat ab diesem Zeitpunkt 24 Stunden Zeit, die Persönliche Nachricht zu beantworten und den Gewinn somit anzunehmen.
Einlösung des Gewinns:
Sollte sich der Gewinner nicht innerhalb dieses Zeitraums melden, verfällt der Gewinn und es wird ein neuer Gewinner gezogen. Die Benachrichtigung erfolgt auf gleiche Weise.
Ein Anspruch auf Auszahlung des Barwertes des Gewinns ist ausgeschlossen.
Haftung
Schadenersatzansprüche des Teilnehmers sind ausgeschlossen.
Hiervon ausgenommen sind Schadensersatzansprüche des Teilnehmers aus der Verletzung des Lebens, des Körpers, der Gesundheit oder aus der Verletzung von Vertragspflichten, deren Erfüllung die ordnungsgemäße Durchführung des Vertrages überhaupt erst ermöglichen und auf deren Einhaltung der Teilnehmer regelmäßig vertrauen darf; sowie die Haftung für sonstige Schäden, die auf einer vorsätzlichen oder grob fahrlässigen Pflichtverletzung des Veranstalters, seiner gesetzlichen Vertreter oder Erfüllungsgehilfen beruhen.
Werden Vertragspflichten, deren Erfüllung die ordnungsgemäße Durchführung des Vertrages überhaupt erst ermöglichen und auf deren Einhaltung der Teilnehmer regelmäßig vertrauen darf, einfach fahrlässig verletzt, haftet der Anbieter für die verursachten Schäden nur auf den vertragstypischen, vorhersehbaren Schaden.
Die Einschränkungen der vorstehenden zwei Absätze gelten auch zugunsten der gesetzlichen Vertreter und Erfüllungsgehilfen des Veranstalters, wenn Ansprüche direkt gegen diese geltend gemacht werden.
Schadenersatz bei verspäteter oder nicht erfolgter Lieferung ist ausgeschlossen, soweit bei dem Veranstalter weder Vorsatz noch grobe Fahrlässigkeit vorliegen. Im Fall einer Haftung haftet der Veranstalter in diesem Fall nur auf den vertragstypischen, vorhersehbaren Schaden.
Die Vorschriften des Produkthaftungsgesetzes bleiben unberührt.
Einstellung des Gewinnspiels:
Paulaner behält sich das Recht vor, das Gewinnspiel abzubrechen, einzustellen oder auszusetzen, wenn es während der Durchführung des Gewinnspiels zu einer Änderung der Promotionsrichtlinien von Facebook kommt, so dass die Durchführung des Gewinnspiels den gültigen Bestimmungen von Facebook widersprechen würde oder der Wettbewerb von Facebook gestoppt werden würde.
Facebook Disclaimer
Diese Verlosung steht in keiner Verbindung zu Facebook und wird von Facebook weder gesponsert, unterstützt noch organisiert. Der Empfänger der vom Teilnehmer bereitgestellten Informationen ist nicht Facebook, sondern Paulaner. Paulaner stellt Facebook von jeglicher Haftung frei. Sämtliche Fragen, Kommentare oder Beschwerden zum Wettbewerb sind direkt an Paulaner und nicht an Facebook zu richten.
Schlussbestimmungen  
Der Rechtsweg ist ausgeschlossen.
Die Durchführung des Gewinnspiels, das Rechtsverhältnis zwischen Veranstalter und Teilnehmer, sowie diese Teilnahmeregeln einschließlich ihrer Auslegung unterstehen ausschließlich dem deutschen Recht unter Ausschluss aller Rechtsnormen, die in eine andere Rechtsordnung verweisen.
Fragen oder Beanstandungen im Zusammenhang mit dem Gewinnspiel sind an den Veranstalter zu richten. Kontaktmöglichkeiten finden sich im Impressumsbereich der Facebook-Seite von Paulaner.
Viel Glück und Erfolg wünscht das Team von Paulaner.
Datenschutz
1. Die Teilnahme an dem Gewinnspiel ist freiwillig. Die für die Erhebung, Verarbeitung und Nutzung personenbezogener Daten im Rahmen des Gewinnspiels verantwortliche Stelle ist die Paulaner Brauerei Gruppe GmbH &amp; Co. KGaA.
2. Für die Teilnahme am Gewinnspiel ist die Angabe von persönlichen Daten notwendig. Die personenbezogenen Daten werden elektronisch gespeichert und zur Abwicklung des Gewinnspiels genutzt.
3. Der Veranstalter verarbeitet und nutzt diese personenbezogenen Daten ausschließlich zur Durchführung des Gewinnspiels. 
Eine Weitergabe der personenbezogenen Daten des Gewinners erfolgt nicht.
4. Im Falle eines Gewinns erklärt sich der Gewinner mit der Veröffentlichung seines Namens in einem Kommentar unter dem entsprechenden Post einverstanden. 
5. Die Daten werden, soweit keine gesetzlichen Aufbewahrungspflichten entgegenstehen, 3 Monate nach Beendigung des Gewinnspiels gelöscht.
6. Bei Fragen zu der Erhebung und Verwendung der personenbezogenen Daten durch Paulaner steht Ihnen jederzeit unentgeltlich und unverzüglich das Recht zur Auskunft über die zu Ihrer Person gespeicherten Daten zu. Auch wenn Sie die Berichtigung, Sperrung oder Löschung Ihrer Daten wünschen oder im Falle von Beschwerden, Auskunftsersuchen oder allgemeinen Fragen zum Thema Datenschutz stehen wir Ihnen gerne zur Verfügung. Bitte schreiben Sie hierzu an die Paulaner Brauerei Gruppe GmbH &amp; Co. KGaA, Ohlmüllerstraße 42, 81541 München, Stichwort: Datenschutz oder senden Sie eine E-Mail an die folgende Adresse: datenschutz@paulaner.de.
7. Ergänzend gelten die allgemeinen Datenschutzbestimmungen unter: www.paulaner.de/datenschutz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4759473"/>
                  </a:ext>
                </a:extLst>
              </a:tr>
            </a:tbl>
          </a:graphicData>
        </a:graphic>
      </p:graphicFrame>
      <p:sp>
        <p:nvSpPr>
          <p:cNvPr id="4" name="Text Placeholder 3">
            <a:extLst>
              <a:ext uri="{FF2B5EF4-FFF2-40B4-BE49-F238E27FC236}">
                <a16:creationId xmlns:a16="http://schemas.microsoft.com/office/drawing/2014/main" id="{B35D9B9E-06C7-4AE6-AC55-A4AA693087A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09592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814E5-AC47-4754-B728-EB547F9623E2}"/>
              </a:ext>
            </a:extLst>
          </p:cNvPr>
          <p:cNvSpPr>
            <a:spLocks noGrp="1"/>
          </p:cNvSpPr>
          <p:nvPr>
            <p:ph type="title"/>
          </p:nvPr>
        </p:nvSpPr>
        <p:spPr/>
        <p:txBody>
          <a:bodyPr/>
          <a:lstStyle/>
          <a:p>
            <a:r>
              <a:rPr lang="en-US"/>
              <a:t>Facebook Own Posts Table - 19 of 19</a:t>
            </a:r>
          </a:p>
        </p:txBody>
      </p:sp>
      <p:graphicFrame>
        <p:nvGraphicFramePr>
          <p:cNvPr id="5" name="Table Placeholder 4">
            <a:extLst>
              <a:ext uri="{FF2B5EF4-FFF2-40B4-BE49-F238E27FC236}">
                <a16:creationId xmlns:a16="http://schemas.microsoft.com/office/drawing/2014/main" id="{7132F091-8B5E-4A07-8D27-166DF5A0A534}"/>
              </a:ext>
            </a:extLst>
          </p:cNvPr>
          <p:cNvGraphicFramePr>
            <a:graphicFrameLocks noGrp="1"/>
          </p:cNvGraphicFramePr>
          <p:nvPr>
            <p:ph type="tbl" sz="quarter" idx="13"/>
            <p:extLst>
              <p:ext uri="{D42A27DB-BD31-4B8C-83A1-F6EECF244321}">
                <p14:modId xmlns:p14="http://schemas.microsoft.com/office/powerpoint/2010/main" val="2630070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29896"/>
                    </a:ext>
                  </a:extLst>
                </a:gridCol>
                <a:gridCol w="617220">
                  <a:extLst>
                    <a:ext uri="{9D8B030D-6E8A-4147-A177-3AD203B41FA5}">
                      <a16:colId xmlns:a16="http://schemas.microsoft.com/office/drawing/2014/main" val="51000309"/>
                    </a:ext>
                  </a:extLst>
                </a:gridCol>
                <a:gridCol w="534924">
                  <a:extLst>
                    <a:ext uri="{9D8B030D-6E8A-4147-A177-3AD203B41FA5}">
                      <a16:colId xmlns:a16="http://schemas.microsoft.com/office/drawing/2014/main" val="2569059456"/>
                    </a:ext>
                  </a:extLst>
                </a:gridCol>
                <a:gridCol w="534924">
                  <a:extLst>
                    <a:ext uri="{9D8B030D-6E8A-4147-A177-3AD203B41FA5}">
                      <a16:colId xmlns:a16="http://schemas.microsoft.com/office/drawing/2014/main" val="596376864"/>
                    </a:ext>
                  </a:extLst>
                </a:gridCol>
                <a:gridCol w="411480">
                  <a:extLst>
                    <a:ext uri="{9D8B030D-6E8A-4147-A177-3AD203B41FA5}">
                      <a16:colId xmlns:a16="http://schemas.microsoft.com/office/drawing/2014/main" val="1636920302"/>
                    </a:ext>
                  </a:extLst>
                </a:gridCol>
                <a:gridCol w="534924">
                  <a:extLst>
                    <a:ext uri="{9D8B030D-6E8A-4147-A177-3AD203B41FA5}">
                      <a16:colId xmlns:a16="http://schemas.microsoft.com/office/drawing/2014/main" val="2482047300"/>
                    </a:ext>
                  </a:extLst>
                </a:gridCol>
                <a:gridCol w="534924">
                  <a:extLst>
                    <a:ext uri="{9D8B030D-6E8A-4147-A177-3AD203B41FA5}">
                      <a16:colId xmlns:a16="http://schemas.microsoft.com/office/drawing/2014/main" val="1540593999"/>
                    </a:ext>
                  </a:extLst>
                </a:gridCol>
                <a:gridCol w="534924">
                  <a:extLst>
                    <a:ext uri="{9D8B030D-6E8A-4147-A177-3AD203B41FA5}">
                      <a16:colId xmlns:a16="http://schemas.microsoft.com/office/drawing/2014/main" val="2424429928"/>
                    </a:ext>
                  </a:extLst>
                </a:gridCol>
                <a:gridCol w="534924">
                  <a:extLst>
                    <a:ext uri="{9D8B030D-6E8A-4147-A177-3AD203B41FA5}">
                      <a16:colId xmlns:a16="http://schemas.microsoft.com/office/drawing/2014/main" val="3640956401"/>
                    </a:ext>
                  </a:extLst>
                </a:gridCol>
                <a:gridCol w="534924">
                  <a:extLst>
                    <a:ext uri="{9D8B030D-6E8A-4147-A177-3AD203B41FA5}">
                      <a16:colId xmlns:a16="http://schemas.microsoft.com/office/drawing/2014/main" val="3383972375"/>
                    </a:ext>
                  </a:extLst>
                </a:gridCol>
                <a:gridCol w="617220">
                  <a:extLst>
                    <a:ext uri="{9D8B030D-6E8A-4147-A177-3AD203B41FA5}">
                      <a16:colId xmlns:a16="http://schemas.microsoft.com/office/drawing/2014/main" val="1524210944"/>
                    </a:ext>
                  </a:extLst>
                </a:gridCol>
                <a:gridCol w="370332">
                  <a:extLst>
                    <a:ext uri="{9D8B030D-6E8A-4147-A177-3AD203B41FA5}">
                      <a16:colId xmlns:a16="http://schemas.microsoft.com/office/drawing/2014/main" val="69765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155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Paulaner - 2017-09-15 05:30:00</a:t>
                      </a:r>
                      <a:r>
                        <a:rPr kumimoji="0" lang="en-US" sz="1000" b="0" i="0" u="none" strike="noStrike" kern="1200" cap="none" spc="0" normalizeH="0" baseline="0" noProof="0">
                          <a:ln>
                            <a:noFill/>
                          </a:ln>
                          <a:solidFill>
                            <a:prstClr val="black"/>
                          </a:solidFill>
                          <a:effectLst/>
                          <a:uLnTx/>
                          <a:uFillTx/>
                          <a:latin typeface="+mn-lt"/>
                          <a:ea typeface="+mn-ea"/>
                          <a:cs typeface="+mn-cs"/>
                        </a:rPr>
                        <a:t>
Morgen heißt's endlich wieder "O'zapft is!"  ❤🍺😉
Tomorrow finally we can say "O'zapft is!" again! ❤🍺😉
#Paulaner #Oktoberfest #PaulanerOktoberfest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Anyone who can see this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36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Paulaner - 2017-09-14 09:00:00</a:t>
                      </a:r>
                      <a:r>
                        <a:rPr kumimoji="0" lang="de-DE" sz="1000" b="0" i="0" u="none" strike="noStrike" kern="1200" cap="none" spc="0" normalizeH="0" baseline="0" noProof="0">
                          <a:ln>
                            <a:noFill/>
                          </a:ln>
                          <a:solidFill>
                            <a:prstClr val="black"/>
                          </a:solidFill>
                          <a:effectLst/>
                          <a:uLnTx/>
                          <a:uFillTx/>
                          <a:latin typeface="+mn-lt"/>
                          <a:ea typeface="+mn-ea"/>
                          <a:cs typeface="+mn-cs"/>
                        </a:rPr>
                        <a:t>
Sei dabei beim Paulaner Fantraum und kämpfe Seite an Seite mit deinen FC Bayern München Stars um den Titel "Beste Bayern am Ball". 
Bewirb dich jetzt ➡ www.paulaner-fantraeume.de/fußball-basketball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 Age: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3837600"/>
                  </a:ext>
                </a:extLst>
              </a:tr>
            </a:tbl>
          </a:graphicData>
        </a:graphic>
      </p:graphicFrame>
      <p:sp>
        <p:nvSpPr>
          <p:cNvPr id="4" name="Text Placeholder 3">
            <a:extLst>
              <a:ext uri="{FF2B5EF4-FFF2-40B4-BE49-F238E27FC236}">
                <a16:creationId xmlns:a16="http://schemas.microsoft.com/office/drawing/2014/main" id="{A3777B39-CFBA-45A9-BBA7-2EDFB5B26DB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780681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1326</Words>
  <Application>Microsoft Office PowerPoint</Application>
  <PresentationFormat>On-screen Show (4:3)</PresentationFormat>
  <Paragraphs>566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Facebook Own Posts Table - 1 of 19</vt:lpstr>
      <vt:lpstr>Facebook Own Posts Table - 2 of 19</vt:lpstr>
      <vt:lpstr>Facebook Own Posts Table - 3 of 19</vt:lpstr>
      <vt:lpstr>Facebook Own Posts Table - 4 of 19</vt:lpstr>
      <vt:lpstr>Facebook Own Posts Table - 5 of 19</vt:lpstr>
      <vt:lpstr>Facebook Own Posts Table - 6 of 19</vt:lpstr>
      <vt:lpstr>Facebook Own Posts Table - 7 of 19</vt:lpstr>
      <vt:lpstr>Facebook Own Posts Table - 8 of 19</vt:lpstr>
      <vt:lpstr>Facebook Own Posts Table - 9 of 19</vt:lpstr>
      <vt:lpstr>Facebook Own Posts Table - 10 of 19</vt:lpstr>
      <vt:lpstr>Facebook Own Posts Table - 11 of 19</vt:lpstr>
      <vt:lpstr>Facebook Own Posts Table - 12 of 19</vt:lpstr>
      <vt:lpstr>Facebook Own Posts Table - 13 of 19</vt:lpstr>
      <vt:lpstr>Facebook Own Posts Table - 14 of 19</vt:lpstr>
      <vt:lpstr>Facebook Own Posts Table - 15 of 19</vt:lpstr>
      <vt:lpstr>Facebook Own Posts Table - 16 of 19</vt:lpstr>
      <vt:lpstr>Facebook Own Posts Table - 17 of 19</vt:lpstr>
      <vt:lpstr>Facebook Own Posts Table - 18 of 19</vt:lpstr>
      <vt:lpstr>Facebook Own Posts Table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19</dc:title>
  <dc:creator>Administrator</dc:creator>
  <cp:lastModifiedBy>Administrator</cp:lastModifiedBy>
  <cp:revision>1</cp:revision>
  <dcterms:created xsi:type="dcterms:W3CDTF">2017-10-05T15:31:59Z</dcterms:created>
  <dcterms:modified xsi:type="dcterms:W3CDTF">2017-10-05T15:38:36Z</dcterms:modified>
</cp:coreProperties>
</file>