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5C1A-EF1E-4D63-87DA-A824D8ABFAC2}"/>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E6EA9D81-D7D0-4584-8315-838FB1E2D397}"/>
              </a:ext>
            </a:extLst>
          </p:cNvPr>
          <p:cNvGraphicFramePr>
            <a:graphicFrameLocks noGrp="1"/>
          </p:cNvGraphicFramePr>
          <p:nvPr>
            <p:ph type="tbl" sz="quarter" idx="13"/>
            <p:extLst>
              <p:ext uri="{D42A27DB-BD31-4B8C-83A1-F6EECF244321}">
                <p14:modId xmlns:p14="http://schemas.microsoft.com/office/powerpoint/2010/main" val="627554564"/>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7762110"/>
                    </a:ext>
                  </a:extLst>
                </a:gridCol>
                <a:gridCol w="658368">
                  <a:extLst>
                    <a:ext uri="{9D8B030D-6E8A-4147-A177-3AD203B41FA5}">
                      <a16:colId xmlns:a16="http://schemas.microsoft.com/office/drawing/2014/main" val="1197226008"/>
                    </a:ext>
                  </a:extLst>
                </a:gridCol>
                <a:gridCol w="658368">
                  <a:extLst>
                    <a:ext uri="{9D8B030D-6E8A-4147-A177-3AD203B41FA5}">
                      <a16:colId xmlns:a16="http://schemas.microsoft.com/office/drawing/2014/main" val="218879537"/>
                    </a:ext>
                  </a:extLst>
                </a:gridCol>
                <a:gridCol w="658368">
                  <a:extLst>
                    <a:ext uri="{9D8B030D-6E8A-4147-A177-3AD203B41FA5}">
                      <a16:colId xmlns:a16="http://schemas.microsoft.com/office/drawing/2014/main" val="1972694289"/>
                    </a:ext>
                  </a:extLst>
                </a:gridCol>
                <a:gridCol w="658368">
                  <a:extLst>
                    <a:ext uri="{9D8B030D-6E8A-4147-A177-3AD203B41FA5}">
                      <a16:colId xmlns:a16="http://schemas.microsoft.com/office/drawing/2014/main" val="1117927907"/>
                    </a:ext>
                  </a:extLst>
                </a:gridCol>
                <a:gridCol w="658368">
                  <a:extLst>
                    <a:ext uri="{9D8B030D-6E8A-4147-A177-3AD203B41FA5}">
                      <a16:colId xmlns:a16="http://schemas.microsoft.com/office/drawing/2014/main" val="2720234262"/>
                    </a:ext>
                  </a:extLst>
                </a:gridCol>
                <a:gridCol w="658368">
                  <a:extLst>
                    <a:ext uri="{9D8B030D-6E8A-4147-A177-3AD203B41FA5}">
                      <a16:colId xmlns:a16="http://schemas.microsoft.com/office/drawing/2014/main" val="2609515173"/>
                    </a:ext>
                  </a:extLst>
                </a:gridCol>
                <a:gridCol w="658368">
                  <a:extLst>
                    <a:ext uri="{9D8B030D-6E8A-4147-A177-3AD203B41FA5}">
                      <a16:colId xmlns:a16="http://schemas.microsoft.com/office/drawing/2014/main" val="54419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40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- 2017-06-30 18:00:00</a:t>
                      </a:r>
                      <a:r>
                        <a:rPr kumimoji="0" lang="de-DE" sz="1000" b="0" i="0" u="none" strike="noStrike" kern="1200" cap="none" spc="0" normalizeH="0" baseline="0" noProof="0">
                          <a:ln>
                            <a:noFill/>
                          </a:ln>
                          <a:solidFill>
                            <a:prstClr val="black"/>
                          </a:solidFill>
                          <a:effectLst/>
                          <a:uLnTx/>
                          <a:uFillTx/>
                          <a:latin typeface="+mn-lt"/>
                          <a:ea typeface="+mn-ea"/>
                          <a:cs typeface="+mn-cs"/>
                        </a:rPr>
                        <a:t>
Sehen nicht nur gut aus, sondern reagieren schnell und präzise. 🖱️ Mit den MEDION® ERAZER® Gaming Mäusen hast du das Spiel in der Hand. #ERAZER #MEDIONforyou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85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- 2017-06-30 10:53:14</a:t>
                      </a:r>
                      <a:r>
                        <a:rPr kumimoji="0" lang="de-DE" sz="1000" b="0" i="0" u="none" strike="noStrike" kern="1200" cap="none" spc="0" normalizeH="0" baseline="0" noProof="0">
                          <a:ln>
                            <a:noFill/>
                          </a:ln>
                          <a:solidFill>
                            <a:prstClr val="black"/>
                          </a:solidFill>
                          <a:effectLst/>
                          <a:uLnTx/>
                          <a:uFillTx/>
                          <a:latin typeface="+mn-lt"/>
                          <a:ea typeface="+mn-ea"/>
                          <a:cs typeface="+mn-cs"/>
                        </a:rPr>
                        <a:t>
Vergangenen Sonntag hieß es beim 14. Förderturm Charity Golf Cup: Ran an die Schläger und spielen für einen guten Zweck! Denn alle an dem Tag gesammelten Spenden sind direkt in die tollen Projekte für Essener Kinder geflossen. ❤️
Als Vereinsmitglied möchten wir an dieser Stelle gerne darauf aufmerksam machen, denn auch du kannst den Förderturm bei seinen Aktionen unterstützen. Weitere Infos findest du auf der Seite FÖRDERTURM - Ideen für Essener Kinder e.V. oder unter: http://www.foerderturm.de/
Vielen Dank auch an Sylvia Meyborg für die tollen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11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- 2017-06-29 16:00:00</a:t>
                      </a:r>
                      <a:r>
                        <a:rPr kumimoji="0" lang="de-DE" sz="1000" b="0" i="0" u="none" strike="noStrike" kern="1200" cap="none" spc="0" normalizeH="0" baseline="0" noProof="0">
                          <a:ln>
                            <a:noFill/>
                          </a:ln>
                          <a:solidFill>
                            <a:prstClr val="black"/>
                          </a:solidFill>
                          <a:effectLst/>
                          <a:uLnTx/>
                          <a:uFillTx/>
                          <a:latin typeface="+mn-lt"/>
                          <a:ea typeface="+mn-ea"/>
                          <a:cs typeface="+mn-cs"/>
                        </a:rPr>
                        <a:t>
Wusstest du schon, dass du in der MEDION Community auch regelmäßig über neue Updates informiert wirst? So bleibst du immer auf dem neusten Stand.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8219960"/>
                  </a:ext>
                </a:extLst>
              </a:tr>
            </a:tbl>
          </a:graphicData>
        </a:graphic>
      </p:graphicFrame>
      <p:sp>
        <p:nvSpPr>
          <p:cNvPr id="4" name="Text Placeholder 3">
            <a:extLst>
              <a:ext uri="{FF2B5EF4-FFF2-40B4-BE49-F238E27FC236}">
                <a16:creationId xmlns:a16="http://schemas.microsoft.com/office/drawing/2014/main" id="{5D5E529D-8F4B-4456-B162-9B5A31BC689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776942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6CFC-ECC4-48BB-9EA8-DC9B49E63D07}"/>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81734CF3-447C-4748-8A68-5BFA1473D1B9}"/>
              </a:ext>
            </a:extLst>
          </p:cNvPr>
          <p:cNvGraphicFramePr>
            <a:graphicFrameLocks noGrp="1"/>
          </p:cNvGraphicFramePr>
          <p:nvPr>
            <p:ph type="tbl" sz="quarter" idx="13"/>
            <p:extLst>
              <p:ext uri="{D42A27DB-BD31-4B8C-83A1-F6EECF244321}">
                <p14:modId xmlns:p14="http://schemas.microsoft.com/office/powerpoint/2010/main" val="33327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6501843"/>
                    </a:ext>
                  </a:extLst>
                </a:gridCol>
                <a:gridCol w="658368">
                  <a:extLst>
                    <a:ext uri="{9D8B030D-6E8A-4147-A177-3AD203B41FA5}">
                      <a16:colId xmlns:a16="http://schemas.microsoft.com/office/drawing/2014/main" val="3274133663"/>
                    </a:ext>
                  </a:extLst>
                </a:gridCol>
                <a:gridCol w="658368">
                  <a:extLst>
                    <a:ext uri="{9D8B030D-6E8A-4147-A177-3AD203B41FA5}">
                      <a16:colId xmlns:a16="http://schemas.microsoft.com/office/drawing/2014/main" val="3526398692"/>
                    </a:ext>
                  </a:extLst>
                </a:gridCol>
                <a:gridCol w="658368">
                  <a:extLst>
                    <a:ext uri="{9D8B030D-6E8A-4147-A177-3AD203B41FA5}">
                      <a16:colId xmlns:a16="http://schemas.microsoft.com/office/drawing/2014/main" val="3617682138"/>
                    </a:ext>
                  </a:extLst>
                </a:gridCol>
                <a:gridCol w="658368">
                  <a:extLst>
                    <a:ext uri="{9D8B030D-6E8A-4147-A177-3AD203B41FA5}">
                      <a16:colId xmlns:a16="http://schemas.microsoft.com/office/drawing/2014/main" val="1858909112"/>
                    </a:ext>
                  </a:extLst>
                </a:gridCol>
                <a:gridCol w="658368">
                  <a:extLst>
                    <a:ext uri="{9D8B030D-6E8A-4147-A177-3AD203B41FA5}">
                      <a16:colId xmlns:a16="http://schemas.microsoft.com/office/drawing/2014/main" val="204788977"/>
                    </a:ext>
                  </a:extLst>
                </a:gridCol>
                <a:gridCol w="658368">
                  <a:extLst>
                    <a:ext uri="{9D8B030D-6E8A-4147-A177-3AD203B41FA5}">
                      <a16:colId xmlns:a16="http://schemas.microsoft.com/office/drawing/2014/main" val="3604321258"/>
                    </a:ext>
                  </a:extLst>
                </a:gridCol>
                <a:gridCol w="658368">
                  <a:extLst>
                    <a:ext uri="{9D8B030D-6E8A-4147-A177-3AD203B41FA5}">
                      <a16:colId xmlns:a16="http://schemas.microsoft.com/office/drawing/2014/main" val="1438291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4819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- 2017-06-29 09:43:20</a:t>
                      </a:r>
                      <a:r>
                        <a:rPr kumimoji="0" lang="de-DE" sz="1000" b="0" i="0" u="none" strike="noStrike" kern="1200" cap="none" spc="0" normalizeH="0" baseline="0" noProof="0">
                          <a:ln>
                            <a:noFill/>
                          </a:ln>
                          <a:solidFill>
                            <a:prstClr val="black"/>
                          </a:solidFill>
                          <a:effectLst/>
                          <a:uLnTx/>
                          <a:uFillTx/>
                          <a:latin typeface="+mn-lt"/>
                          <a:ea typeface="+mn-ea"/>
                          <a:cs typeface="+mn-cs"/>
                        </a:rPr>
                        <a:t>
Wir sagen Danke für die tolle Organisation und sind richtig stolz auf unsere Mitarbeiter! 🎉💪🏻 Jetzt heißt es wieder fleißig weitertrainieren für den nächsten Lauf. 😉 
#MEDIONforyou #EssenerFirmenlauf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4011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- 2017-06-29 05:30:00</a:t>
                      </a:r>
                      <a:r>
                        <a:rPr kumimoji="0" lang="de-DE" sz="1000" b="0" i="0" u="none" strike="noStrike" kern="1200" cap="none" spc="0" normalizeH="0" baseline="0" noProof="0">
                          <a:ln>
                            <a:noFill/>
                          </a:ln>
                          <a:solidFill>
                            <a:prstClr val="black"/>
                          </a:solidFill>
                          <a:effectLst/>
                          <a:uLnTx/>
                          <a:uFillTx/>
                          <a:latin typeface="+mn-lt"/>
                          <a:ea typeface="+mn-ea"/>
                          <a:cs typeface="+mn-cs"/>
                        </a:rPr>
                        <a:t>
Mit Himbeeren, Honig oder doch ganz klassisch mit heißen Kirschen? 🍒 Wenn dir jetzt das Wasser im Mund zusammenläuft, verrate uns doch einfach, wie du deine Waffeln am liebsten isst. Denn zum #TagdesWaffeleisens verlosen wir unter allen Kommentaren bis zum 02.07.17 5 x 1 MEDION Doppelwaffeleisen! Viel Glück! 🍀
Teilnahmebedingungen unter: http://bit.ly/2sTpJjK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362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- 2017-06-28 17:44:22</a:t>
                      </a:r>
                      <a:r>
                        <a:rPr kumimoji="0" lang="de-DE" sz="1000" b="0" i="0" u="none" strike="noStrike" kern="1200" cap="none" spc="0" normalizeH="0" baseline="0" noProof="0">
                          <a:ln>
                            <a:noFill/>
                          </a:ln>
                          <a:solidFill>
                            <a:prstClr val="black"/>
                          </a:solidFill>
                          <a:effectLst/>
                          <a:uLnTx/>
                          <a:uFillTx/>
                          <a:latin typeface="+mn-lt"/>
                          <a:ea typeface="+mn-ea"/>
                          <a:cs typeface="+mn-cs"/>
                        </a:rPr>
                        <a:t>
Die Ersten sind im Ziel und wir schicken allen Mitarbeitern, die noch unterwegs sind, einen extra Motivationsschub! 🏃 Wenn du einen unserer tapferen Läufer auf dem Weg erkennst, feuer ihn gerne besonders kräftig 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6369520"/>
                  </a:ext>
                </a:extLst>
              </a:tr>
            </a:tbl>
          </a:graphicData>
        </a:graphic>
      </p:graphicFrame>
      <p:sp>
        <p:nvSpPr>
          <p:cNvPr id="4" name="Text Placeholder 3">
            <a:extLst>
              <a:ext uri="{FF2B5EF4-FFF2-40B4-BE49-F238E27FC236}">
                <a16:creationId xmlns:a16="http://schemas.microsoft.com/office/drawing/2014/main" id="{7558C5AC-C9F3-4DB1-87DA-D8C9F53AF41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244024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FAB6-2A1C-4AFB-9107-2C17AECD6436}"/>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85D20154-919B-4507-A414-62464972B2C9}"/>
              </a:ext>
            </a:extLst>
          </p:cNvPr>
          <p:cNvGraphicFramePr>
            <a:graphicFrameLocks noGrp="1"/>
          </p:cNvGraphicFramePr>
          <p:nvPr>
            <p:ph type="tbl" sz="quarter" idx="13"/>
            <p:extLst>
              <p:ext uri="{D42A27DB-BD31-4B8C-83A1-F6EECF244321}">
                <p14:modId xmlns:p14="http://schemas.microsoft.com/office/powerpoint/2010/main" val="3850371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4463584"/>
                    </a:ext>
                  </a:extLst>
                </a:gridCol>
                <a:gridCol w="658368">
                  <a:extLst>
                    <a:ext uri="{9D8B030D-6E8A-4147-A177-3AD203B41FA5}">
                      <a16:colId xmlns:a16="http://schemas.microsoft.com/office/drawing/2014/main" val="4094535251"/>
                    </a:ext>
                  </a:extLst>
                </a:gridCol>
                <a:gridCol w="658368">
                  <a:extLst>
                    <a:ext uri="{9D8B030D-6E8A-4147-A177-3AD203B41FA5}">
                      <a16:colId xmlns:a16="http://schemas.microsoft.com/office/drawing/2014/main" val="2255752394"/>
                    </a:ext>
                  </a:extLst>
                </a:gridCol>
                <a:gridCol w="658368">
                  <a:extLst>
                    <a:ext uri="{9D8B030D-6E8A-4147-A177-3AD203B41FA5}">
                      <a16:colId xmlns:a16="http://schemas.microsoft.com/office/drawing/2014/main" val="2328950527"/>
                    </a:ext>
                  </a:extLst>
                </a:gridCol>
                <a:gridCol w="658368">
                  <a:extLst>
                    <a:ext uri="{9D8B030D-6E8A-4147-A177-3AD203B41FA5}">
                      <a16:colId xmlns:a16="http://schemas.microsoft.com/office/drawing/2014/main" val="653095835"/>
                    </a:ext>
                  </a:extLst>
                </a:gridCol>
                <a:gridCol w="658368">
                  <a:extLst>
                    <a:ext uri="{9D8B030D-6E8A-4147-A177-3AD203B41FA5}">
                      <a16:colId xmlns:a16="http://schemas.microsoft.com/office/drawing/2014/main" val="2699567810"/>
                    </a:ext>
                  </a:extLst>
                </a:gridCol>
                <a:gridCol w="658368">
                  <a:extLst>
                    <a:ext uri="{9D8B030D-6E8A-4147-A177-3AD203B41FA5}">
                      <a16:colId xmlns:a16="http://schemas.microsoft.com/office/drawing/2014/main" val="2728674198"/>
                    </a:ext>
                  </a:extLst>
                </a:gridCol>
                <a:gridCol w="658368">
                  <a:extLst>
                    <a:ext uri="{9D8B030D-6E8A-4147-A177-3AD203B41FA5}">
                      <a16:colId xmlns:a16="http://schemas.microsoft.com/office/drawing/2014/main" val="2404730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834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- 2017-06-28 16:47:32</a:t>
                      </a:r>
                      <a:r>
                        <a:rPr kumimoji="0" lang="de-DE" sz="1000" b="0" i="0" u="none" strike="noStrike" kern="1200" cap="none" spc="0" normalizeH="0" baseline="0" noProof="0">
                          <a:ln>
                            <a:noFill/>
                          </a:ln>
                          <a:solidFill>
                            <a:prstClr val="black"/>
                          </a:solidFill>
                          <a:effectLst/>
                          <a:uLnTx/>
                          <a:uFillTx/>
                          <a:latin typeface="+mn-lt"/>
                          <a:ea typeface="+mn-ea"/>
                          <a:cs typeface="+mn-cs"/>
                        </a:rPr>
                        <a:t>
Alle startklar für den 7. Essener Firmenlauf? 🙌 Das Wetter ist auf unserer Seite, die Getränke sind kaltgestellt und unsere Mitarbeiter voll motiviert! VIelleicht sehen wir uns ja an der Ziellinie? 👟
#MEDIONforyou #EssenerFirmenlauf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073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- 2017-06-28 06:00:01</a:t>
                      </a:r>
                      <a:r>
                        <a:rPr kumimoji="0" lang="de-DE" sz="1000" b="0" i="0" u="none" strike="noStrike" kern="1200" cap="none" spc="0" normalizeH="0" baseline="0" noProof="0">
                          <a:ln>
                            <a:noFill/>
                          </a:ln>
                          <a:solidFill>
                            <a:prstClr val="black"/>
                          </a:solidFill>
                          <a:effectLst/>
                          <a:uLnTx/>
                          <a:uFillTx/>
                          <a:latin typeface="+mn-lt"/>
                          <a:ea typeface="+mn-ea"/>
                          <a:cs typeface="+mn-cs"/>
                        </a:rPr>
                        <a:t>
Der Strandurlaub ist immer viel zu schnell vorbei? 🌴 Mit unserem Full HD Action Camcorder kannst du das ganze Abenteuer festhelfen - sowohl über als auch unter Wasser!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735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- 2017-06-27 16:30:00</a:t>
                      </a:r>
                      <a:r>
                        <a:rPr kumimoji="0" lang="de-DE" sz="1000" b="0" i="0" u="none" strike="noStrike" kern="1200" cap="none" spc="0" normalizeH="0" baseline="0" noProof="0">
                          <a:ln>
                            <a:noFill/>
                          </a:ln>
                          <a:solidFill>
                            <a:prstClr val="black"/>
                          </a:solidFill>
                          <a:effectLst/>
                          <a:uLnTx/>
                          <a:uFillTx/>
                          <a:latin typeface="+mn-lt"/>
                          <a:ea typeface="+mn-ea"/>
                          <a:cs typeface="+mn-cs"/>
                        </a:rPr>
                        <a:t>
Bereit für den Lauf des Jahres? 👟 Für Ehrgeiz, Ausdauer und Teamgeist? Dann feuer uns morgen an, wenn wir beim großen 7. Essener Firmenlauf mit 65 motivierten Läufern an den Start gehen! ️🎉 Wir sind bereit! 💪
#MEDIONforyou #EssenerFirmenlauf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50960358"/>
                  </a:ext>
                </a:extLst>
              </a:tr>
            </a:tbl>
          </a:graphicData>
        </a:graphic>
      </p:graphicFrame>
      <p:sp>
        <p:nvSpPr>
          <p:cNvPr id="4" name="Text Placeholder 3">
            <a:extLst>
              <a:ext uri="{FF2B5EF4-FFF2-40B4-BE49-F238E27FC236}">
                <a16:creationId xmlns:a16="http://schemas.microsoft.com/office/drawing/2014/main" id="{BF7EBC16-5F61-4082-B82A-AFF234E3A6FE}"/>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76122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66F2F-A607-4689-B08D-5816BA23A5B5}"/>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A1EFEA19-2A6C-4AB1-90F3-644E3568E380}"/>
              </a:ext>
            </a:extLst>
          </p:cNvPr>
          <p:cNvGraphicFramePr>
            <a:graphicFrameLocks noGrp="1"/>
          </p:cNvGraphicFramePr>
          <p:nvPr>
            <p:ph type="tbl" sz="quarter" idx="13"/>
            <p:extLst>
              <p:ext uri="{D42A27DB-BD31-4B8C-83A1-F6EECF244321}">
                <p14:modId xmlns:p14="http://schemas.microsoft.com/office/powerpoint/2010/main" val="1977259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1657170"/>
                    </a:ext>
                  </a:extLst>
                </a:gridCol>
                <a:gridCol w="658368">
                  <a:extLst>
                    <a:ext uri="{9D8B030D-6E8A-4147-A177-3AD203B41FA5}">
                      <a16:colId xmlns:a16="http://schemas.microsoft.com/office/drawing/2014/main" val="2841069423"/>
                    </a:ext>
                  </a:extLst>
                </a:gridCol>
                <a:gridCol w="658368">
                  <a:extLst>
                    <a:ext uri="{9D8B030D-6E8A-4147-A177-3AD203B41FA5}">
                      <a16:colId xmlns:a16="http://schemas.microsoft.com/office/drawing/2014/main" val="1452312995"/>
                    </a:ext>
                  </a:extLst>
                </a:gridCol>
                <a:gridCol w="658368">
                  <a:extLst>
                    <a:ext uri="{9D8B030D-6E8A-4147-A177-3AD203B41FA5}">
                      <a16:colId xmlns:a16="http://schemas.microsoft.com/office/drawing/2014/main" val="3027834746"/>
                    </a:ext>
                  </a:extLst>
                </a:gridCol>
                <a:gridCol w="658368">
                  <a:extLst>
                    <a:ext uri="{9D8B030D-6E8A-4147-A177-3AD203B41FA5}">
                      <a16:colId xmlns:a16="http://schemas.microsoft.com/office/drawing/2014/main" val="184798771"/>
                    </a:ext>
                  </a:extLst>
                </a:gridCol>
                <a:gridCol w="658368">
                  <a:extLst>
                    <a:ext uri="{9D8B030D-6E8A-4147-A177-3AD203B41FA5}">
                      <a16:colId xmlns:a16="http://schemas.microsoft.com/office/drawing/2014/main" val="125992182"/>
                    </a:ext>
                  </a:extLst>
                </a:gridCol>
                <a:gridCol w="658368">
                  <a:extLst>
                    <a:ext uri="{9D8B030D-6E8A-4147-A177-3AD203B41FA5}">
                      <a16:colId xmlns:a16="http://schemas.microsoft.com/office/drawing/2014/main" val="2790339837"/>
                    </a:ext>
                  </a:extLst>
                </a:gridCol>
                <a:gridCol w="658368">
                  <a:extLst>
                    <a:ext uri="{9D8B030D-6E8A-4147-A177-3AD203B41FA5}">
                      <a16:colId xmlns:a16="http://schemas.microsoft.com/office/drawing/2014/main" val="14671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57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- 2017-06-27 14:03:40</a:t>
                      </a:r>
                      <a:r>
                        <a:rPr kumimoji="0" lang="de-DE" sz="1000" b="0" i="0" u="none" strike="noStrike" kern="1200" cap="none" spc="0" normalizeH="0" baseline="0" noProof="0">
                          <a:ln>
                            <a:noFill/>
                          </a:ln>
                          <a:solidFill>
                            <a:prstClr val="black"/>
                          </a:solidFill>
                          <a:effectLst/>
                          <a:uLnTx/>
                          <a:uFillTx/>
                          <a:latin typeface="+mn-lt"/>
                          <a:ea typeface="+mn-ea"/>
                          <a:cs typeface="+mn-cs"/>
                        </a:rPr>
                        <a:t>
Gestern hat J.K.Rowlings Harry Potter sein 20-jähriges Jubiläum gefeiert! ⚡ Zeit für einen Hauch Magie in unserer Timeline. Und was würde da besser passen als das wundervolle Cosplay von unserer Partnerin Zayuri? Bist du auch bereit für einen Trip nach Hogwarts?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157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- 2017-06-27 06:00:00</a:t>
                      </a:r>
                      <a:r>
                        <a:rPr kumimoji="0" lang="de-DE" sz="1000" b="0" i="0" u="none" strike="noStrike" kern="1200" cap="none" spc="0" normalizeH="0" baseline="0" noProof="0">
                          <a:ln>
                            <a:noFill/>
                          </a:ln>
                          <a:solidFill>
                            <a:prstClr val="black"/>
                          </a:solidFill>
                          <a:effectLst/>
                          <a:uLnTx/>
                          <a:uFillTx/>
                          <a:latin typeface="+mn-lt"/>
                          <a:ea typeface="+mn-ea"/>
                          <a:cs typeface="+mn-cs"/>
                        </a:rPr>
                        <a:t>
Wer sagt denn, dass es am Weltduft-Tag nur um Parfüm gehen muss? Schließlich sind wir Gamer uns einig: Es geht nichts über den Duft von einem nagelneuen Gaming-PC! 🖥️✨ Oder?
#Weltdufttag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9582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- 2017-06-26 14:30:03</a:t>
                      </a:r>
                      <a:r>
                        <a:rPr kumimoji="0" lang="de-DE" sz="1000" b="0" i="0" u="none" strike="noStrike" kern="1200" cap="none" spc="0" normalizeH="0" baseline="0" noProof="0">
                          <a:ln>
                            <a:noFill/>
                          </a:ln>
                          <a:solidFill>
                            <a:prstClr val="black"/>
                          </a:solidFill>
                          <a:effectLst/>
                          <a:uLnTx/>
                          <a:uFillTx/>
                          <a:latin typeface="+mn-lt"/>
                          <a:ea typeface="+mn-ea"/>
                          <a:cs typeface="+mn-cs"/>
                        </a:rPr>
                        <a:t>
Mit dem weltweit ersten beidseitig gewölbten Display ist das Samsung Galaxy S6 edge ein richtiges Designstatement! 📱 Aber auch technisch kann es überzeugen: Durch die hohe Auflösung und F1.9-Blende kannst du sowohl mit der Front- als auch Rückkamera gestochen scharfe Bilder aufnehmen.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213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- 2017-06-26 05:30:00</a:t>
                      </a:r>
                      <a:r>
                        <a:rPr kumimoji="0" lang="de-DE" sz="1000" b="0" i="0" u="none" strike="noStrike" kern="1200" cap="none" spc="0" normalizeH="0" baseline="0" noProof="0">
                          <a:ln>
                            <a:noFill/>
                          </a:ln>
                          <a:solidFill>
                            <a:prstClr val="black"/>
                          </a:solidFill>
                          <a:effectLst/>
                          <a:uLnTx/>
                          <a:uFillTx/>
                          <a:latin typeface="+mn-lt"/>
                          <a:ea typeface="+mn-ea"/>
                          <a:cs typeface="+mn-cs"/>
                        </a:rPr>
                        <a:t>
Deshalb lieben wir unseren Saugroboter.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9716521"/>
                  </a:ext>
                </a:extLst>
              </a:tr>
            </a:tbl>
          </a:graphicData>
        </a:graphic>
      </p:graphicFrame>
      <p:sp>
        <p:nvSpPr>
          <p:cNvPr id="4" name="Text Placeholder 3">
            <a:extLst>
              <a:ext uri="{FF2B5EF4-FFF2-40B4-BE49-F238E27FC236}">
                <a16:creationId xmlns:a16="http://schemas.microsoft.com/office/drawing/2014/main" id="{65408322-BD90-4DBA-9C0B-EDEF8A8DC86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181170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62324-05E5-4DC8-9EBC-4FAFFDB93FB3}"/>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160A74EA-7F8A-447B-B17E-F44364F4AB4E}"/>
              </a:ext>
            </a:extLst>
          </p:cNvPr>
          <p:cNvGraphicFramePr>
            <a:graphicFrameLocks noGrp="1"/>
          </p:cNvGraphicFramePr>
          <p:nvPr>
            <p:ph type="tbl" sz="quarter" idx="13"/>
            <p:extLst>
              <p:ext uri="{D42A27DB-BD31-4B8C-83A1-F6EECF244321}">
                <p14:modId xmlns:p14="http://schemas.microsoft.com/office/powerpoint/2010/main" val="56251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7659676"/>
                    </a:ext>
                  </a:extLst>
                </a:gridCol>
                <a:gridCol w="658368">
                  <a:extLst>
                    <a:ext uri="{9D8B030D-6E8A-4147-A177-3AD203B41FA5}">
                      <a16:colId xmlns:a16="http://schemas.microsoft.com/office/drawing/2014/main" val="417363892"/>
                    </a:ext>
                  </a:extLst>
                </a:gridCol>
                <a:gridCol w="658368">
                  <a:extLst>
                    <a:ext uri="{9D8B030D-6E8A-4147-A177-3AD203B41FA5}">
                      <a16:colId xmlns:a16="http://schemas.microsoft.com/office/drawing/2014/main" val="1979032602"/>
                    </a:ext>
                  </a:extLst>
                </a:gridCol>
                <a:gridCol w="658368">
                  <a:extLst>
                    <a:ext uri="{9D8B030D-6E8A-4147-A177-3AD203B41FA5}">
                      <a16:colId xmlns:a16="http://schemas.microsoft.com/office/drawing/2014/main" val="3800925249"/>
                    </a:ext>
                  </a:extLst>
                </a:gridCol>
                <a:gridCol w="658368">
                  <a:extLst>
                    <a:ext uri="{9D8B030D-6E8A-4147-A177-3AD203B41FA5}">
                      <a16:colId xmlns:a16="http://schemas.microsoft.com/office/drawing/2014/main" val="1338384852"/>
                    </a:ext>
                  </a:extLst>
                </a:gridCol>
                <a:gridCol w="658368">
                  <a:extLst>
                    <a:ext uri="{9D8B030D-6E8A-4147-A177-3AD203B41FA5}">
                      <a16:colId xmlns:a16="http://schemas.microsoft.com/office/drawing/2014/main" val="850292268"/>
                    </a:ext>
                  </a:extLst>
                </a:gridCol>
                <a:gridCol w="658368">
                  <a:extLst>
                    <a:ext uri="{9D8B030D-6E8A-4147-A177-3AD203B41FA5}">
                      <a16:colId xmlns:a16="http://schemas.microsoft.com/office/drawing/2014/main" val="2927718997"/>
                    </a:ext>
                  </a:extLst>
                </a:gridCol>
                <a:gridCol w="658368">
                  <a:extLst>
                    <a:ext uri="{9D8B030D-6E8A-4147-A177-3AD203B41FA5}">
                      <a16:colId xmlns:a16="http://schemas.microsoft.com/office/drawing/2014/main" val="297799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267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- 2017-06-25 16:00:00</a:t>
                      </a:r>
                      <a:r>
                        <a:rPr kumimoji="0" lang="de-DE" sz="1000" b="0" i="0" u="none" strike="noStrike" kern="1200" cap="none" spc="0" normalizeH="0" baseline="0" noProof="0">
                          <a:ln>
                            <a:noFill/>
                          </a:ln>
                          <a:solidFill>
                            <a:prstClr val="black"/>
                          </a:solidFill>
                          <a:effectLst/>
                          <a:uLnTx/>
                          <a:uFillTx/>
                          <a:latin typeface="+mn-lt"/>
                          <a:ea typeface="+mn-ea"/>
                          <a:cs typeface="+mn-cs"/>
                        </a:rPr>
                        <a:t>
Im MyMEDION Servicebereich findest du alles Wichtige auf einen Blick. Ob Handbuch, Produktinformationen oder Downloads. Einfach auf das Bild klicken, registrieren und loslegen!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144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- 2017-06-25 07:00:00</a:t>
                      </a:r>
                      <a:r>
                        <a:rPr kumimoji="0" lang="de-DE" sz="1000" b="0" i="0" u="none" strike="noStrike" kern="1200" cap="none" spc="0" normalizeH="0" baseline="0" noProof="0">
                          <a:ln>
                            <a:noFill/>
                          </a:ln>
                          <a:solidFill>
                            <a:prstClr val="black"/>
                          </a:solidFill>
                          <a:effectLst/>
                          <a:uLnTx/>
                          <a:uFillTx/>
                          <a:latin typeface="+mn-lt"/>
                          <a:ea typeface="+mn-ea"/>
                          <a:cs typeface="+mn-cs"/>
                        </a:rPr>
                        <a:t>
Das Wetter ist perfekt, um auf Entdeckungsreise zu gehen! Wie wäre es also mit einem Städtetrip? Die perfekte Umgebung, um euch fotografisch auszutoben! 📸 Und welche Stadt war bisher eure beste Fotolocation?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414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MEDION Deutschland - 2017-06-25 02:00:00</a:t>
                      </a:r>
                      <a:r>
                        <a:rPr kumimoji="0" lang="en-US" sz="1000" b="0" i="0" u="none" strike="noStrike" kern="1200" cap="none" spc="0" normalizeH="0" baseline="0" noProof="0">
                          <a:ln>
                            <a:noFill/>
                          </a:ln>
                          <a:solidFill>
                            <a:prstClr val="black"/>
                          </a:solidFill>
                          <a:effectLst/>
                          <a:uLnTx/>
                          <a:uFillTx/>
                          <a:latin typeface="+mn-lt"/>
                          <a:ea typeface="+mn-ea"/>
                          <a:cs typeface="+mn-cs"/>
                        </a:rPr>
                        <a:t>
Gestern offline gewesen? Wir fassen gerne zusammen: High End Gaming mit MEDION #ERAZER, Anissa Cosplay als Nidalee, grandiose Stimmung und das Ganze im Rahmen der ESL Benelux Summer Finals! 👾 Das perfekte Wochenende, um auch dein Game aufs #NXTLVL zu bringen!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93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- 2017-06-24 21:51:15</a:t>
                      </a:r>
                      <a:r>
                        <a:rPr kumimoji="0" lang="de-DE" sz="1000" b="0" i="0" u="none" strike="noStrike" kern="1200" cap="none" spc="0" normalizeH="0" baseline="0" noProof="0">
                          <a:ln>
                            <a:noFill/>
                          </a:ln>
                          <a:solidFill>
                            <a:prstClr val="black"/>
                          </a:solidFill>
                          <a:effectLst/>
                          <a:uLnTx/>
                          <a:uFillTx/>
                          <a:latin typeface="+mn-lt"/>
                          <a:ea typeface="+mn-ea"/>
                          <a:cs typeface="+mn-cs"/>
                        </a:rPr>
                        <a:t>
Zum Abschluss eines grandiosen Tages sagen wir DANKE an alle Gamer und Fans, die die ESL Benelux Summer Finals zu etwas ganz Besonderem gemacht haben. 👾 Wir hatten viel Spaß und freuen uns auf viele weitere Gamingmomente mit der ESL Benelux und MEDION #ERAZER!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8191670"/>
                  </a:ext>
                </a:extLst>
              </a:tr>
            </a:tbl>
          </a:graphicData>
        </a:graphic>
      </p:graphicFrame>
      <p:sp>
        <p:nvSpPr>
          <p:cNvPr id="4" name="Text Placeholder 3">
            <a:extLst>
              <a:ext uri="{FF2B5EF4-FFF2-40B4-BE49-F238E27FC236}">
                <a16:creationId xmlns:a16="http://schemas.microsoft.com/office/drawing/2014/main" id="{11FC3DAD-ACE1-4ED3-939C-9AFFD191BBB4}"/>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427729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CE1F-E18B-4064-B2EA-C3EA8762E447}"/>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266D8A00-E3B2-4A2A-847E-9FFB17795C7F}"/>
              </a:ext>
            </a:extLst>
          </p:cNvPr>
          <p:cNvGraphicFramePr>
            <a:graphicFrameLocks noGrp="1"/>
          </p:cNvGraphicFramePr>
          <p:nvPr>
            <p:ph type="tbl" sz="quarter" idx="13"/>
            <p:extLst>
              <p:ext uri="{D42A27DB-BD31-4B8C-83A1-F6EECF244321}">
                <p14:modId xmlns:p14="http://schemas.microsoft.com/office/powerpoint/2010/main" val="1704178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8389992"/>
                    </a:ext>
                  </a:extLst>
                </a:gridCol>
                <a:gridCol w="658368">
                  <a:extLst>
                    <a:ext uri="{9D8B030D-6E8A-4147-A177-3AD203B41FA5}">
                      <a16:colId xmlns:a16="http://schemas.microsoft.com/office/drawing/2014/main" val="2413502268"/>
                    </a:ext>
                  </a:extLst>
                </a:gridCol>
                <a:gridCol w="658368">
                  <a:extLst>
                    <a:ext uri="{9D8B030D-6E8A-4147-A177-3AD203B41FA5}">
                      <a16:colId xmlns:a16="http://schemas.microsoft.com/office/drawing/2014/main" val="918749082"/>
                    </a:ext>
                  </a:extLst>
                </a:gridCol>
                <a:gridCol w="658368">
                  <a:extLst>
                    <a:ext uri="{9D8B030D-6E8A-4147-A177-3AD203B41FA5}">
                      <a16:colId xmlns:a16="http://schemas.microsoft.com/office/drawing/2014/main" val="3644243272"/>
                    </a:ext>
                  </a:extLst>
                </a:gridCol>
                <a:gridCol w="658368">
                  <a:extLst>
                    <a:ext uri="{9D8B030D-6E8A-4147-A177-3AD203B41FA5}">
                      <a16:colId xmlns:a16="http://schemas.microsoft.com/office/drawing/2014/main" val="1466466643"/>
                    </a:ext>
                  </a:extLst>
                </a:gridCol>
                <a:gridCol w="658368">
                  <a:extLst>
                    <a:ext uri="{9D8B030D-6E8A-4147-A177-3AD203B41FA5}">
                      <a16:colId xmlns:a16="http://schemas.microsoft.com/office/drawing/2014/main" val="3585126107"/>
                    </a:ext>
                  </a:extLst>
                </a:gridCol>
                <a:gridCol w="658368">
                  <a:extLst>
                    <a:ext uri="{9D8B030D-6E8A-4147-A177-3AD203B41FA5}">
                      <a16:colId xmlns:a16="http://schemas.microsoft.com/office/drawing/2014/main" val="11286948"/>
                    </a:ext>
                  </a:extLst>
                </a:gridCol>
                <a:gridCol w="658368">
                  <a:extLst>
                    <a:ext uri="{9D8B030D-6E8A-4147-A177-3AD203B41FA5}">
                      <a16:colId xmlns:a16="http://schemas.microsoft.com/office/drawing/2014/main" val="240030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372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- 2017-06-24 17:32:46</a:t>
                      </a:r>
                      <a:r>
                        <a:rPr kumimoji="0" lang="de-DE" sz="1000" b="0" i="0" u="none" strike="noStrike" kern="1200" cap="none" spc="0" normalizeH="0" baseline="0" noProof="0">
                          <a:ln>
                            <a:noFill/>
                          </a:ln>
                          <a:solidFill>
                            <a:prstClr val="black"/>
                          </a:solidFill>
                          <a:effectLst/>
                          <a:uLnTx/>
                          <a:uFillTx/>
                          <a:latin typeface="+mn-lt"/>
                          <a:ea typeface="+mn-ea"/>
                          <a:cs typeface="+mn-cs"/>
                        </a:rPr>
                        <a:t>
So genial ist das Nidalee-Kostüm von Anissa Cosplay geworden. 😍 Und welchen Charakter spielst du bei League of Legends am liebsten?
#ERAZER #ESLBenelux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4727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- 2017-06-24 13:40:49</a:t>
                      </a:r>
                      <a:r>
                        <a:rPr kumimoji="0" lang="de-DE" sz="1000" b="0" i="0" u="none" strike="noStrike" kern="1200" cap="none" spc="0" normalizeH="0" baseline="0" noProof="0">
                          <a:ln>
                            <a:noFill/>
                          </a:ln>
                          <a:solidFill>
                            <a:prstClr val="black"/>
                          </a:solidFill>
                          <a:effectLst/>
                          <a:uLnTx/>
                          <a:uFillTx/>
                          <a:latin typeface="+mn-lt"/>
                          <a:ea typeface="+mn-ea"/>
                          <a:cs typeface="+mn-cs"/>
                        </a:rPr>
                        <a:t>
Als wärst du mittendrin, statt nur dabei! 🕹️ Erlebe auch du das einzigartige Gamingerlebnis in unserer VR Area - direkt bei den ESL Benelux Summer Finals! #ERAZER #ESLBenelux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489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- 2017-06-24 09:41:30</a:t>
                      </a:r>
                      <a:r>
                        <a:rPr kumimoji="0" lang="de-DE" sz="1000" b="0" i="0" u="none" strike="noStrike" kern="1200" cap="none" spc="0" normalizeH="0" baseline="0" noProof="0">
                          <a:ln>
                            <a:noFill/>
                          </a:ln>
                          <a:solidFill>
                            <a:prstClr val="black"/>
                          </a:solidFill>
                          <a:effectLst/>
                          <a:uLnTx/>
                          <a:uFillTx/>
                          <a:latin typeface="+mn-lt"/>
                          <a:ea typeface="+mn-ea"/>
                          <a:cs typeface="+mn-cs"/>
                        </a:rPr>
                        <a:t>
Ihr könnt zwar nicht nach Amsterdam, wollt aber trotzdem live dabei sein, wenn sich die Besten bei Hearthstone, League of Legends und CS:GO messen? 🕹️ Dann schaltet jetzt direkt hier ein beim Livestream der ESL Benelux! (Gestreamt wird in Englisch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656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- 2017-06-24 07:02:04</a:t>
                      </a:r>
                      <a:r>
                        <a:rPr kumimoji="0" lang="de-DE" sz="1000" b="0" i="0" u="none" strike="noStrike" kern="1200" cap="none" spc="0" normalizeH="0" baseline="0" noProof="0">
                          <a:ln>
                            <a:noFill/>
                          </a:ln>
                          <a:solidFill>
                            <a:prstClr val="black"/>
                          </a:solidFill>
                          <a:effectLst/>
                          <a:uLnTx/>
                          <a:uFillTx/>
                          <a:latin typeface="+mn-lt"/>
                          <a:ea typeface="+mn-ea"/>
                          <a:cs typeface="+mn-cs"/>
                        </a:rPr>
                        <a:t>
Endspurt bei unseren Vorbereitungen für die ESL Benelux Championship - Summer Finals 2017. 🙌 Wir freuen uns schon auf deinen Besuch in unserer VR-Ecke! 😎
#ERAZER #ESLBenelux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3824652"/>
                  </a:ext>
                </a:extLst>
              </a:tr>
            </a:tbl>
          </a:graphicData>
        </a:graphic>
      </p:graphicFrame>
      <p:sp>
        <p:nvSpPr>
          <p:cNvPr id="4" name="Text Placeholder 3">
            <a:extLst>
              <a:ext uri="{FF2B5EF4-FFF2-40B4-BE49-F238E27FC236}">
                <a16:creationId xmlns:a16="http://schemas.microsoft.com/office/drawing/2014/main" id="{6E251359-2415-401C-9165-3754CCE9842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1755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F672-F711-4BE2-A131-20354A2E9653}"/>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BD306B97-0F5A-4471-A426-4762EDD2CC6A}"/>
              </a:ext>
            </a:extLst>
          </p:cNvPr>
          <p:cNvGraphicFramePr>
            <a:graphicFrameLocks noGrp="1"/>
          </p:cNvGraphicFramePr>
          <p:nvPr>
            <p:ph type="tbl" sz="quarter" idx="13"/>
            <p:extLst>
              <p:ext uri="{D42A27DB-BD31-4B8C-83A1-F6EECF244321}">
                <p14:modId xmlns:p14="http://schemas.microsoft.com/office/powerpoint/2010/main" val="275399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1102289"/>
                    </a:ext>
                  </a:extLst>
                </a:gridCol>
                <a:gridCol w="658368">
                  <a:extLst>
                    <a:ext uri="{9D8B030D-6E8A-4147-A177-3AD203B41FA5}">
                      <a16:colId xmlns:a16="http://schemas.microsoft.com/office/drawing/2014/main" val="1551719722"/>
                    </a:ext>
                  </a:extLst>
                </a:gridCol>
                <a:gridCol w="658368">
                  <a:extLst>
                    <a:ext uri="{9D8B030D-6E8A-4147-A177-3AD203B41FA5}">
                      <a16:colId xmlns:a16="http://schemas.microsoft.com/office/drawing/2014/main" val="3166458539"/>
                    </a:ext>
                  </a:extLst>
                </a:gridCol>
                <a:gridCol w="658368">
                  <a:extLst>
                    <a:ext uri="{9D8B030D-6E8A-4147-A177-3AD203B41FA5}">
                      <a16:colId xmlns:a16="http://schemas.microsoft.com/office/drawing/2014/main" val="3962113873"/>
                    </a:ext>
                  </a:extLst>
                </a:gridCol>
                <a:gridCol w="658368">
                  <a:extLst>
                    <a:ext uri="{9D8B030D-6E8A-4147-A177-3AD203B41FA5}">
                      <a16:colId xmlns:a16="http://schemas.microsoft.com/office/drawing/2014/main" val="2063184079"/>
                    </a:ext>
                  </a:extLst>
                </a:gridCol>
                <a:gridCol w="658368">
                  <a:extLst>
                    <a:ext uri="{9D8B030D-6E8A-4147-A177-3AD203B41FA5}">
                      <a16:colId xmlns:a16="http://schemas.microsoft.com/office/drawing/2014/main" val="2670230778"/>
                    </a:ext>
                  </a:extLst>
                </a:gridCol>
                <a:gridCol w="658368">
                  <a:extLst>
                    <a:ext uri="{9D8B030D-6E8A-4147-A177-3AD203B41FA5}">
                      <a16:colId xmlns:a16="http://schemas.microsoft.com/office/drawing/2014/main" val="1021519525"/>
                    </a:ext>
                  </a:extLst>
                </a:gridCol>
                <a:gridCol w="658368">
                  <a:extLst>
                    <a:ext uri="{9D8B030D-6E8A-4147-A177-3AD203B41FA5}">
                      <a16:colId xmlns:a16="http://schemas.microsoft.com/office/drawing/2014/main" val="81943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33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- 2017-06-23 18:00:00</a:t>
                      </a:r>
                      <a:r>
                        <a:rPr kumimoji="0" lang="de-DE" sz="1000" b="0" i="0" u="none" strike="noStrike" kern="1200" cap="none" spc="0" normalizeH="0" baseline="0" noProof="0">
                          <a:ln>
                            <a:noFill/>
                          </a:ln>
                          <a:solidFill>
                            <a:prstClr val="black"/>
                          </a:solidFill>
                          <a:effectLst/>
                          <a:uLnTx/>
                          <a:uFillTx/>
                          <a:latin typeface="+mn-lt"/>
                          <a:ea typeface="+mn-ea"/>
                          <a:cs typeface="+mn-cs"/>
                        </a:rPr>
                        <a:t>
Nur noch 14 Stunden! Dann öffnet die Amsterdam ArenA ihre Tore für die ESL Benelux Championship - Summer Finals 2017! 😯 Du bist auch gespannt, wer sich den Sieg bei den beliebtesten Games holt? Wir sind morgen live mit dabei und berichten direkt hier bei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977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- 2017-06-23 13:00:00</a:t>
                      </a:r>
                      <a:r>
                        <a:rPr kumimoji="0" lang="de-DE" sz="1000" b="0" i="0" u="none" strike="noStrike" kern="1200" cap="none" spc="0" normalizeH="0" baseline="0" noProof="0">
                          <a:ln>
                            <a:noFill/>
                          </a:ln>
                          <a:solidFill>
                            <a:prstClr val="black"/>
                          </a:solidFill>
                          <a:effectLst/>
                          <a:uLnTx/>
                          <a:uFillTx/>
                          <a:latin typeface="+mn-lt"/>
                          <a:ea typeface="+mn-ea"/>
                          <a:cs typeface="+mn-cs"/>
                        </a:rPr>
                        <a:t>
Die Ruhe vor dem Sturm: so sieht es einen Tag vor den großen ESL Benelux Championship - Summer Finals 2017 aus, wenn wir beim Aufbau helfen. 🕹️ Seid ihr auch schon so gespannt?
#ERAZER #ESLBenelux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63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- 2017-06-22 21:24:33</a:t>
                      </a:r>
                      <a:r>
                        <a:rPr kumimoji="0" lang="de-DE" sz="1000" b="0" i="0" u="none" strike="noStrike" kern="1200" cap="none" spc="0" normalizeH="0" baseline="0" noProof="0">
                          <a:ln>
                            <a:noFill/>
                          </a:ln>
                          <a:solidFill>
                            <a:prstClr val="black"/>
                          </a:solidFill>
                          <a:effectLst/>
                          <a:uLnTx/>
                          <a:uFillTx/>
                          <a:latin typeface="+mn-lt"/>
                          <a:ea typeface="+mn-ea"/>
                          <a:cs typeface="+mn-cs"/>
                        </a:rPr>
                        <a:t>
ALDI SÜD Kunden aufgepasst! Mit dem "ALDI liefert" Service kommt der MEDION Ultra HD-Smart-TV 65'' ab dem 26.06. direkt zu dir nach Hause. 🏚️🚚 Einfach in einer ALDI SÜD Filiale bezahlen, online oder telefonisch Zustelltermin vereinbaren und bequem liefern lassen. 🖥️ Mehr Infos gibt es nach einem Klick aufs Bild.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150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MEDION Deutschland - 2017-06-22 07:00:00</a:t>
                      </a:r>
                      <a:r>
                        <a:rPr kumimoji="0" lang="de-DE" sz="1000" b="0" i="0" u="none" strike="noStrike" kern="1200" cap="none" spc="0" normalizeH="0" baseline="0" noProof="0">
                          <a:ln>
                            <a:noFill/>
                          </a:ln>
                          <a:solidFill>
                            <a:prstClr val="black"/>
                          </a:solidFill>
                          <a:effectLst/>
                          <a:uLnTx/>
                          <a:uFillTx/>
                          <a:latin typeface="+mn-lt"/>
                          <a:ea typeface="+mn-ea"/>
                          <a:cs typeface="+mn-cs"/>
                        </a:rPr>
                        <a:t>
Du hast eine Frage, Lob oder Kritik an MEDION? Unser Service-Team nimmt sich gerne Zeit für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6283123"/>
                  </a:ext>
                </a:extLst>
              </a:tr>
            </a:tbl>
          </a:graphicData>
        </a:graphic>
      </p:graphicFrame>
      <p:sp>
        <p:nvSpPr>
          <p:cNvPr id="4" name="Text Placeholder 3">
            <a:extLst>
              <a:ext uri="{FF2B5EF4-FFF2-40B4-BE49-F238E27FC236}">
                <a16:creationId xmlns:a16="http://schemas.microsoft.com/office/drawing/2014/main" id="{CA65EE76-162C-4F6F-B29C-B00FFE91F1F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8765504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497</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2017-08-02T12:25:58Z</dcterms:created>
  <dcterms:modified xsi:type="dcterms:W3CDTF">2017-08-02T12:29:57Z</dcterms:modified>
</cp:coreProperties>
</file>