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A372-7A52-4E34-B87C-8D8294ED0D2E}"/>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02D009E0-6916-4E2B-88DB-A72D5D473B24}"/>
              </a:ext>
            </a:extLst>
          </p:cNvPr>
          <p:cNvGraphicFramePr>
            <a:graphicFrameLocks noGrp="1"/>
          </p:cNvGraphicFramePr>
          <p:nvPr>
            <p:ph type="tbl" sz="quarter" idx="13"/>
            <p:extLst>
              <p:ext uri="{D42A27DB-BD31-4B8C-83A1-F6EECF244321}">
                <p14:modId xmlns:p14="http://schemas.microsoft.com/office/powerpoint/2010/main" val="1076762361"/>
              </p:ext>
            </p:extLst>
          </p:nvPr>
        </p:nvGraphicFramePr>
        <p:xfrm>
          <a:off x="457200" y="1731963"/>
          <a:ext cx="8229600" cy="40538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048039"/>
                    </a:ext>
                  </a:extLst>
                </a:gridCol>
                <a:gridCol w="658368">
                  <a:extLst>
                    <a:ext uri="{9D8B030D-6E8A-4147-A177-3AD203B41FA5}">
                      <a16:colId xmlns:a16="http://schemas.microsoft.com/office/drawing/2014/main" val="2859267342"/>
                    </a:ext>
                  </a:extLst>
                </a:gridCol>
                <a:gridCol w="658368">
                  <a:extLst>
                    <a:ext uri="{9D8B030D-6E8A-4147-A177-3AD203B41FA5}">
                      <a16:colId xmlns:a16="http://schemas.microsoft.com/office/drawing/2014/main" val="827587706"/>
                    </a:ext>
                  </a:extLst>
                </a:gridCol>
                <a:gridCol w="658368">
                  <a:extLst>
                    <a:ext uri="{9D8B030D-6E8A-4147-A177-3AD203B41FA5}">
                      <a16:colId xmlns:a16="http://schemas.microsoft.com/office/drawing/2014/main" val="2806641956"/>
                    </a:ext>
                  </a:extLst>
                </a:gridCol>
                <a:gridCol w="658368">
                  <a:extLst>
                    <a:ext uri="{9D8B030D-6E8A-4147-A177-3AD203B41FA5}">
                      <a16:colId xmlns:a16="http://schemas.microsoft.com/office/drawing/2014/main" val="3293948537"/>
                    </a:ext>
                  </a:extLst>
                </a:gridCol>
                <a:gridCol w="658368">
                  <a:extLst>
                    <a:ext uri="{9D8B030D-6E8A-4147-A177-3AD203B41FA5}">
                      <a16:colId xmlns:a16="http://schemas.microsoft.com/office/drawing/2014/main" val="1414585993"/>
                    </a:ext>
                  </a:extLst>
                </a:gridCol>
                <a:gridCol w="658368">
                  <a:extLst>
                    <a:ext uri="{9D8B030D-6E8A-4147-A177-3AD203B41FA5}">
                      <a16:colId xmlns:a16="http://schemas.microsoft.com/office/drawing/2014/main" val="1218941321"/>
                    </a:ext>
                  </a:extLst>
                </a:gridCol>
                <a:gridCol w="658368">
                  <a:extLst>
                    <a:ext uri="{9D8B030D-6E8A-4147-A177-3AD203B41FA5}">
                      <a16:colId xmlns:a16="http://schemas.microsoft.com/office/drawing/2014/main" val="92239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36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- 2017-06-28 06:29:02</a:t>
                      </a:r>
                      <a:r>
                        <a:rPr kumimoji="0" lang="de-DE" sz="1000" b="0" i="0" u="none" strike="noStrike" kern="1200" cap="none" spc="0" normalizeH="0" baseline="0" noProof="0">
                          <a:ln>
                            <a:noFill/>
                          </a:ln>
                          <a:solidFill>
                            <a:prstClr val="black"/>
                          </a:solidFill>
                          <a:effectLst/>
                          <a:uLnTx/>
                          <a:uFillTx/>
                          <a:latin typeface="+mn-lt"/>
                          <a:ea typeface="+mn-ea"/>
                          <a:cs typeface="+mn-cs"/>
                        </a:rPr>
                        <a:t>
Rückblick zur abgelaufenen HBL-Spielzeit und Ausblick auf den neuen TV-Vertrag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5185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- 2017-06-27 09:30:03</a:t>
                      </a:r>
                      <a:r>
                        <a:rPr kumimoji="0" lang="de-DE" sz="1000" b="0" i="0" u="none" strike="noStrike" kern="1200" cap="none" spc="0" normalizeH="0" baseline="0" noProof="0">
                          <a:ln>
                            <a:noFill/>
                          </a:ln>
                          <a:solidFill>
                            <a:prstClr val="black"/>
                          </a:solidFill>
                          <a:effectLst/>
                          <a:uLnTx/>
                          <a:uFillTx/>
                          <a:latin typeface="+mn-lt"/>
                          <a:ea typeface="+mn-ea"/>
                          <a:cs typeface="+mn-cs"/>
                        </a:rPr>
                        <a:t>
SPONSORs begleitet in diesen Tagen eine internationale Delegation durch das "Silicon Valley" des Ostens. Auf der "Future Sport Israel" Tour werden die neuesten Technologien im Sport aus der israelischen Startup-Welt vorgestellt. Spannende Lösungen, die auch der deutsche Markt im Auge behalten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069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- 2017-06-27 06:47:07</a:t>
                      </a:r>
                      <a:r>
                        <a:rPr kumimoji="0" lang="de-DE" sz="1000" b="0" i="0" u="none" strike="noStrike" kern="1200" cap="none" spc="0" normalizeH="0" baseline="0" noProof="0">
                          <a:ln>
                            <a:noFill/>
                          </a:ln>
                          <a:solidFill>
                            <a:prstClr val="black"/>
                          </a:solidFill>
                          <a:effectLst/>
                          <a:uLnTx/>
                          <a:uFillTx/>
                          <a:latin typeface="+mn-lt"/>
                          <a:ea typeface="+mn-ea"/>
                          <a:cs typeface="+mn-cs"/>
                        </a:rPr>
                        <a:t>
Die BBL im detaillierten Saisonrückblick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223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- 2017-06-26 10:05:09</a:t>
                      </a:r>
                      <a:r>
                        <a:rPr kumimoji="0" lang="de-DE" sz="1000" b="0" i="0" u="none" strike="noStrike" kern="1200" cap="none" spc="0" normalizeH="0" baseline="0" noProof="0">
                          <a:ln>
                            <a:noFill/>
                          </a:ln>
                          <a:solidFill>
                            <a:prstClr val="black"/>
                          </a:solidFill>
                          <a:effectLst/>
                          <a:uLnTx/>
                          <a:uFillTx/>
                          <a:latin typeface="+mn-lt"/>
                          <a:ea typeface="+mn-ea"/>
                          <a:cs typeface="+mn-cs"/>
                        </a:rPr>
                        <a:t>
Deutsche Eishockey Liga (DEL): Rückblick 2016/17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613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- 2017-06-26 08:13:33</a:t>
                      </a:r>
                      <a:r>
                        <a:rPr kumimoji="0" lang="de-DE" sz="1000" b="0" i="0" u="none" strike="noStrike" kern="1200" cap="none" spc="0" normalizeH="0" baseline="0" noProof="0">
                          <a:ln>
                            <a:noFill/>
                          </a:ln>
                          <a:solidFill>
                            <a:prstClr val="black"/>
                          </a:solidFill>
                          <a:effectLst/>
                          <a:uLnTx/>
                          <a:uFillTx/>
                          <a:latin typeface="+mn-lt"/>
                          <a:ea typeface="+mn-ea"/>
                          <a:cs typeface="+mn-cs"/>
                        </a:rPr>
                        <a:t>
Umbro, Veltins und die Suche nach einem Automobilpartner
FC Schalke 04-Marketinvorstand Alexander Jobst im Interview.
https://www.sponsors.de/jobst-wir-sind-das-flaggschiff-von-umbro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3861406"/>
                  </a:ext>
                </a:extLst>
              </a:tr>
            </a:tbl>
          </a:graphicData>
        </a:graphic>
      </p:graphicFrame>
      <p:sp>
        <p:nvSpPr>
          <p:cNvPr id="4" name="Text Placeholder 3">
            <a:extLst>
              <a:ext uri="{FF2B5EF4-FFF2-40B4-BE49-F238E27FC236}">
                <a16:creationId xmlns:a16="http://schemas.microsoft.com/office/drawing/2014/main" id="{72074E7E-DD4D-49BF-8980-D35AD0361DD6}"/>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961424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DA77-040A-42CE-B567-3433C3E29063}"/>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0341DD44-5927-4A79-8E3F-37E4F99520C5}"/>
              </a:ext>
            </a:extLst>
          </p:cNvPr>
          <p:cNvGraphicFramePr>
            <a:graphicFrameLocks noGrp="1"/>
          </p:cNvGraphicFramePr>
          <p:nvPr>
            <p:ph type="tbl" sz="quarter" idx="13"/>
            <p:extLst>
              <p:ext uri="{D42A27DB-BD31-4B8C-83A1-F6EECF244321}">
                <p14:modId xmlns:p14="http://schemas.microsoft.com/office/powerpoint/2010/main" val="535235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1707822"/>
                    </a:ext>
                  </a:extLst>
                </a:gridCol>
                <a:gridCol w="658368">
                  <a:extLst>
                    <a:ext uri="{9D8B030D-6E8A-4147-A177-3AD203B41FA5}">
                      <a16:colId xmlns:a16="http://schemas.microsoft.com/office/drawing/2014/main" val="4264991067"/>
                    </a:ext>
                  </a:extLst>
                </a:gridCol>
                <a:gridCol w="658368">
                  <a:extLst>
                    <a:ext uri="{9D8B030D-6E8A-4147-A177-3AD203B41FA5}">
                      <a16:colId xmlns:a16="http://schemas.microsoft.com/office/drawing/2014/main" val="4234169438"/>
                    </a:ext>
                  </a:extLst>
                </a:gridCol>
                <a:gridCol w="658368">
                  <a:extLst>
                    <a:ext uri="{9D8B030D-6E8A-4147-A177-3AD203B41FA5}">
                      <a16:colId xmlns:a16="http://schemas.microsoft.com/office/drawing/2014/main" val="1106104346"/>
                    </a:ext>
                  </a:extLst>
                </a:gridCol>
                <a:gridCol w="658368">
                  <a:extLst>
                    <a:ext uri="{9D8B030D-6E8A-4147-A177-3AD203B41FA5}">
                      <a16:colId xmlns:a16="http://schemas.microsoft.com/office/drawing/2014/main" val="3771152558"/>
                    </a:ext>
                  </a:extLst>
                </a:gridCol>
                <a:gridCol w="658368">
                  <a:extLst>
                    <a:ext uri="{9D8B030D-6E8A-4147-A177-3AD203B41FA5}">
                      <a16:colId xmlns:a16="http://schemas.microsoft.com/office/drawing/2014/main" val="3837025669"/>
                    </a:ext>
                  </a:extLst>
                </a:gridCol>
                <a:gridCol w="658368">
                  <a:extLst>
                    <a:ext uri="{9D8B030D-6E8A-4147-A177-3AD203B41FA5}">
                      <a16:colId xmlns:a16="http://schemas.microsoft.com/office/drawing/2014/main" val="4293889899"/>
                    </a:ext>
                  </a:extLst>
                </a:gridCol>
                <a:gridCol w="658368">
                  <a:extLst>
                    <a:ext uri="{9D8B030D-6E8A-4147-A177-3AD203B41FA5}">
                      <a16:colId xmlns:a16="http://schemas.microsoft.com/office/drawing/2014/main" val="3531617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265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- 2017-06-23 09:30:29</a:t>
                      </a:r>
                      <a:r>
                        <a:rPr kumimoji="0" lang="de-DE" sz="1000" b="0" i="0" u="none" strike="noStrike" kern="1200" cap="none" spc="0" normalizeH="0" baseline="0" noProof="0">
                          <a:ln>
                            <a:noFill/>
                          </a:ln>
                          <a:solidFill>
                            <a:prstClr val="black"/>
                          </a:solidFill>
                          <a:effectLst/>
                          <a:uLnTx/>
                          <a:uFillTx/>
                          <a:latin typeface="+mn-lt"/>
                          <a:ea typeface="+mn-ea"/>
                          <a:cs typeface="+mn-cs"/>
                        </a:rPr>
                        <a:t>
Der SSV Jahn Regensburg meldet sich nach vier Jahren zurück in der 2. Bundesliga. In der Zwischenzeit gab es sportlich viel Auf und Ab. Wie will der Club den Wiederaufstieg für seine Vermarktung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288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- 2017-06-23 09:12:57</a:t>
                      </a:r>
                      <a:r>
                        <a:rPr kumimoji="0" lang="de-DE" sz="1000" b="0" i="0" u="none" strike="noStrike" kern="1200" cap="none" spc="0" normalizeH="0" baseline="0" noProof="0">
                          <a:ln>
                            <a:noFill/>
                          </a:ln>
                          <a:solidFill>
                            <a:prstClr val="black"/>
                          </a:solidFill>
                          <a:effectLst/>
                          <a:uLnTx/>
                          <a:uFillTx/>
                          <a:latin typeface="+mn-lt"/>
                          <a:ea typeface="+mn-ea"/>
                          <a:cs typeface="+mn-cs"/>
                        </a:rPr>
                        <a:t>
Ein chinesisches Team in der deutschen Regionalliga? So nimmt sich Rot-Weiss Essen e.V. dem Thema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983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- 2017-06-22 13:04:55</a:t>
                      </a:r>
                      <a:r>
                        <a:rPr kumimoji="0" lang="de-DE" sz="1000" b="0" i="0" u="none" strike="noStrike" kern="1200" cap="none" spc="0" normalizeH="0" baseline="0" noProof="0">
                          <a:ln>
                            <a:noFill/>
                          </a:ln>
                          <a:solidFill>
                            <a:prstClr val="black"/>
                          </a:solidFill>
                          <a:effectLst/>
                          <a:uLnTx/>
                          <a:uFillTx/>
                          <a:latin typeface="+mn-lt"/>
                          <a:ea typeface="+mn-ea"/>
                          <a:cs typeface="+mn-cs"/>
                        </a:rPr>
                        <a:t>
Was hält Nielsen eigentlich so von eSport? Erfahrt es in unserem #Podcast004 mit Jan Lehmann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175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SPONSORs - 2017-06-22 11:37:44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147126"/>
                  </a:ext>
                </a:extLst>
              </a:tr>
            </a:tbl>
          </a:graphicData>
        </a:graphic>
      </p:graphicFrame>
      <p:sp>
        <p:nvSpPr>
          <p:cNvPr id="4" name="Text Placeholder 3">
            <a:extLst>
              <a:ext uri="{FF2B5EF4-FFF2-40B4-BE49-F238E27FC236}">
                <a16:creationId xmlns:a16="http://schemas.microsoft.com/office/drawing/2014/main" id="{2BB29FC0-9EDD-4F42-BE15-CDD1B792C33C}"/>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213814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9FDA1-2A63-4B27-B52C-4B329B9633CC}"/>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09DB7B83-2386-4E50-A47E-F67A714B8CDB}"/>
              </a:ext>
            </a:extLst>
          </p:cNvPr>
          <p:cNvGraphicFramePr>
            <a:graphicFrameLocks noGrp="1"/>
          </p:cNvGraphicFramePr>
          <p:nvPr>
            <p:ph type="tbl" sz="quarter" idx="13"/>
            <p:extLst>
              <p:ext uri="{D42A27DB-BD31-4B8C-83A1-F6EECF244321}">
                <p14:modId xmlns:p14="http://schemas.microsoft.com/office/powerpoint/2010/main" val="106838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9135354"/>
                    </a:ext>
                  </a:extLst>
                </a:gridCol>
                <a:gridCol w="658368">
                  <a:extLst>
                    <a:ext uri="{9D8B030D-6E8A-4147-A177-3AD203B41FA5}">
                      <a16:colId xmlns:a16="http://schemas.microsoft.com/office/drawing/2014/main" val="3189185282"/>
                    </a:ext>
                  </a:extLst>
                </a:gridCol>
                <a:gridCol w="658368">
                  <a:extLst>
                    <a:ext uri="{9D8B030D-6E8A-4147-A177-3AD203B41FA5}">
                      <a16:colId xmlns:a16="http://schemas.microsoft.com/office/drawing/2014/main" val="1923399979"/>
                    </a:ext>
                  </a:extLst>
                </a:gridCol>
                <a:gridCol w="658368">
                  <a:extLst>
                    <a:ext uri="{9D8B030D-6E8A-4147-A177-3AD203B41FA5}">
                      <a16:colId xmlns:a16="http://schemas.microsoft.com/office/drawing/2014/main" val="3208192096"/>
                    </a:ext>
                  </a:extLst>
                </a:gridCol>
                <a:gridCol w="658368">
                  <a:extLst>
                    <a:ext uri="{9D8B030D-6E8A-4147-A177-3AD203B41FA5}">
                      <a16:colId xmlns:a16="http://schemas.microsoft.com/office/drawing/2014/main" val="2997750945"/>
                    </a:ext>
                  </a:extLst>
                </a:gridCol>
                <a:gridCol w="658368">
                  <a:extLst>
                    <a:ext uri="{9D8B030D-6E8A-4147-A177-3AD203B41FA5}">
                      <a16:colId xmlns:a16="http://schemas.microsoft.com/office/drawing/2014/main" val="255151625"/>
                    </a:ext>
                  </a:extLst>
                </a:gridCol>
                <a:gridCol w="658368">
                  <a:extLst>
                    <a:ext uri="{9D8B030D-6E8A-4147-A177-3AD203B41FA5}">
                      <a16:colId xmlns:a16="http://schemas.microsoft.com/office/drawing/2014/main" val="4008647530"/>
                    </a:ext>
                  </a:extLst>
                </a:gridCol>
                <a:gridCol w="658368">
                  <a:extLst>
                    <a:ext uri="{9D8B030D-6E8A-4147-A177-3AD203B41FA5}">
                      <a16:colId xmlns:a16="http://schemas.microsoft.com/office/drawing/2014/main" val="2463124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0319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- 2017-06-22 10:43:42</a:t>
                      </a:r>
                      <a:r>
                        <a:rPr kumimoji="0" lang="de-DE" sz="1000" b="0" i="0" u="none" strike="noStrike" kern="1200" cap="none" spc="0" normalizeH="0" baseline="0" noProof="0">
                          <a:ln>
                            <a:noFill/>
                          </a:ln>
                          <a:solidFill>
                            <a:prstClr val="black"/>
                          </a:solidFill>
                          <a:effectLst/>
                          <a:uLnTx/>
                          <a:uFillTx/>
                          <a:latin typeface="+mn-lt"/>
                          <a:ea typeface="+mn-ea"/>
                          <a:cs typeface="+mn-cs"/>
                        </a:rPr>
                        <a:t>
Hossa! #Podcast004 ist jetzt live!
Jan Lehmann von Nielsen Sports Deutschland erklärt, wie das Unternehmen den ROI im Sponsoring entschlüsseln will. Außerdem gibt er uns Infos über das Lieblingsbier der Fußballfans ⚽🍺
https://soundcloud.com/user-176184876-933643938/004-mit-jan-lehmann-von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745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- 2017-06-22 09:53:23</a:t>
                      </a:r>
                      <a:r>
                        <a:rPr kumimoji="0" lang="de-DE" sz="1000" b="0" i="0" u="none" strike="noStrike" kern="1200" cap="none" spc="0" normalizeH="0" baseline="0" noProof="0">
                          <a:ln>
                            <a:noFill/>
                          </a:ln>
                          <a:solidFill>
                            <a:prstClr val="black"/>
                          </a:solidFill>
                          <a:effectLst/>
                          <a:uLnTx/>
                          <a:uFillTx/>
                          <a:latin typeface="+mn-lt"/>
                          <a:ea typeface="+mn-ea"/>
                          <a:cs typeface="+mn-cs"/>
                        </a:rPr>
                        <a:t>
Wir haben trotz des typischen Hamburger Schietwedders sonnige Laune ☀️ Viele Grüße vom 3. SPONSORs Open House!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707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- 2017-06-22 07:51:10</a:t>
                      </a:r>
                      <a:r>
                        <a:rPr kumimoji="0" lang="de-DE" sz="1000" b="0" i="0" u="none" strike="noStrike" kern="1200" cap="none" spc="0" normalizeH="0" baseline="0" noProof="0">
                          <a:ln>
                            <a:noFill/>
                          </a:ln>
                          <a:solidFill>
                            <a:prstClr val="black"/>
                          </a:solidFill>
                          <a:effectLst/>
                          <a:uLnTx/>
                          <a:uFillTx/>
                          <a:latin typeface="+mn-lt"/>
                          <a:ea typeface="+mn-ea"/>
                          <a:cs typeface="+mn-cs"/>
                        </a:rPr>
                        <a:t>
Wir sind bereit und freuen uns auf das 3. SPONSORs #OpenHouse in der #altenLiebe in #Hamburg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439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- 2017-06-21 11:33:51</a:t>
                      </a:r>
                      <a:r>
                        <a:rPr kumimoji="0" lang="de-DE" sz="1000" b="0" i="0" u="none" strike="noStrike" kern="1200" cap="none" spc="0" normalizeH="0" baseline="0" noProof="0">
                          <a:ln>
                            <a:noFill/>
                          </a:ln>
                          <a:solidFill>
                            <a:prstClr val="black"/>
                          </a:solidFill>
                          <a:effectLst/>
                          <a:uLnTx/>
                          <a:uFillTx/>
                          <a:latin typeface="+mn-lt"/>
                          <a:ea typeface="+mn-ea"/>
                          <a:cs typeface="+mn-cs"/>
                        </a:rPr>
                        <a:t>
Wer wird wohl neuer Ausrüster vom FC Schalke 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29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- 2017-06-21 09:46:11</a:t>
                      </a:r>
                      <a:r>
                        <a:rPr kumimoji="0" lang="de-DE" sz="1000" b="0" i="0" u="none" strike="noStrike" kern="1200" cap="none" spc="0" normalizeH="0" baseline="0" noProof="0">
                          <a:ln>
                            <a:noFill/>
                          </a:ln>
                          <a:solidFill>
                            <a:prstClr val="black"/>
                          </a:solidFill>
                          <a:effectLst/>
                          <a:uLnTx/>
                          <a:uFillTx/>
                          <a:latin typeface="+mn-lt"/>
                          <a:ea typeface="+mn-ea"/>
                          <a:cs typeface="+mn-cs"/>
                        </a:rPr>
                        <a:t>
Skateboarding wird ab 2020 olympisch. Wo liegen die Potenziale im Sponsoring?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238563"/>
                  </a:ext>
                </a:extLst>
              </a:tr>
            </a:tbl>
          </a:graphicData>
        </a:graphic>
      </p:graphicFrame>
      <p:sp>
        <p:nvSpPr>
          <p:cNvPr id="4" name="Text Placeholder 3">
            <a:extLst>
              <a:ext uri="{FF2B5EF4-FFF2-40B4-BE49-F238E27FC236}">
                <a16:creationId xmlns:a16="http://schemas.microsoft.com/office/drawing/2014/main" id="{5D49A7E0-4793-4E0D-B1A9-6945A80CAE46}"/>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1520677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167FC-2632-4D96-91C1-2F83CD79BFF3}"/>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8BF20345-B3DF-4ECA-94C3-8B5852F69BBF}"/>
              </a:ext>
            </a:extLst>
          </p:cNvPr>
          <p:cNvGraphicFramePr>
            <a:graphicFrameLocks noGrp="1"/>
          </p:cNvGraphicFramePr>
          <p:nvPr>
            <p:ph type="tbl" sz="quarter" idx="13"/>
            <p:extLst>
              <p:ext uri="{D42A27DB-BD31-4B8C-83A1-F6EECF244321}">
                <p14:modId xmlns:p14="http://schemas.microsoft.com/office/powerpoint/2010/main" val="319336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1070665"/>
                    </a:ext>
                  </a:extLst>
                </a:gridCol>
                <a:gridCol w="658368">
                  <a:extLst>
                    <a:ext uri="{9D8B030D-6E8A-4147-A177-3AD203B41FA5}">
                      <a16:colId xmlns:a16="http://schemas.microsoft.com/office/drawing/2014/main" val="91886984"/>
                    </a:ext>
                  </a:extLst>
                </a:gridCol>
                <a:gridCol w="658368">
                  <a:extLst>
                    <a:ext uri="{9D8B030D-6E8A-4147-A177-3AD203B41FA5}">
                      <a16:colId xmlns:a16="http://schemas.microsoft.com/office/drawing/2014/main" val="1390758644"/>
                    </a:ext>
                  </a:extLst>
                </a:gridCol>
                <a:gridCol w="658368">
                  <a:extLst>
                    <a:ext uri="{9D8B030D-6E8A-4147-A177-3AD203B41FA5}">
                      <a16:colId xmlns:a16="http://schemas.microsoft.com/office/drawing/2014/main" val="1529619103"/>
                    </a:ext>
                  </a:extLst>
                </a:gridCol>
                <a:gridCol w="658368">
                  <a:extLst>
                    <a:ext uri="{9D8B030D-6E8A-4147-A177-3AD203B41FA5}">
                      <a16:colId xmlns:a16="http://schemas.microsoft.com/office/drawing/2014/main" val="353599875"/>
                    </a:ext>
                  </a:extLst>
                </a:gridCol>
                <a:gridCol w="658368">
                  <a:extLst>
                    <a:ext uri="{9D8B030D-6E8A-4147-A177-3AD203B41FA5}">
                      <a16:colId xmlns:a16="http://schemas.microsoft.com/office/drawing/2014/main" val="1971229692"/>
                    </a:ext>
                  </a:extLst>
                </a:gridCol>
                <a:gridCol w="658368">
                  <a:extLst>
                    <a:ext uri="{9D8B030D-6E8A-4147-A177-3AD203B41FA5}">
                      <a16:colId xmlns:a16="http://schemas.microsoft.com/office/drawing/2014/main" val="3676298465"/>
                    </a:ext>
                  </a:extLst>
                </a:gridCol>
                <a:gridCol w="658368">
                  <a:extLst>
                    <a:ext uri="{9D8B030D-6E8A-4147-A177-3AD203B41FA5}">
                      <a16:colId xmlns:a16="http://schemas.microsoft.com/office/drawing/2014/main" val="270078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738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- 2017-06-20 09:31:06</a:t>
                      </a:r>
                      <a:r>
                        <a:rPr kumimoji="0" lang="de-DE" sz="1000" b="0" i="0" u="none" strike="noStrike" kern="1200" cap="none" spc="0" normalizeH="0" baseline="0" noProof="0">
                          <a:ln>
                            <a:noFill/>
                          </a:ln>
                          <a:solidFill>
                            <a:prstClr val="black"/>
                          </a:solidFill>
                          <a:effectLst/>
                          <a:uLnTx/>
                          <a:uFillTx/>
                          <a:latin typeface="+mn-lt"/>
                          <a:ea typeface="+mn-ea"/>
                          <a:cs typeface="+mn-cs"/>
                        </a:rPr>
                        <a:t>
Warum nimmt HERTHA BSC den Autobauer Opel aufs Korn?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102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SPONSORs - 2017-06-19 13:58:39</a:t>
                      </a:r>
                      <a:r>
                        <a:rPr kumimoji="0" lang="en-US" sz="1000" b="0" i="0" u="none" strike="noStrike" kern="1200" cap="none" spc="0" normalizeH="0" baseline="0" noProof="0">
                          <a:ln>
                            <a:noFill/>
                          </a:ln>
                          <a:solidFill>
                            <a:prstClr val="black"/>
                          </a:solidFill>
                          <a:effectLst/>
                          <a:uLnTx/>
                          <a:uFillTx/>
                          <a:latin typeface="+mn-lt"/>
                          <a:ea typeface="+mn-ea"/>
                          <a:cs typeface="+mn-cs"/>
                        </a:rPr>
                        <a:t>
➡️ Eine Software, die aus einem Live Stream eine Zusammenfassung generiert?❌
➡️Eine App, mit der ein User zum Live-Kommentator wird?❌
Warum macht das niemand? Machen wir doch! Beim Hackathon @Spobis Gaming &amp; Media ✅😎
➡️ Alle Infos zum Event findest du hier: www.spobis-media.de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3477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- 2017-06-19 11:53:44</a:t>
                      </a:r>
                      <a:r>
                        <a:rPr kumimoji="0" lang="de-DE" sz="1000" b="0" i="0" u="none" strike="noStrike" kern="1200" cap="none" spc="0" normalizeH="0" baseline="0" noProof="0">
                          <a:ln>
                            <a:noFill/>
                          </a:ln>
                          <a:solidFill>
                            <a:prstClr val="black"/>
                          </a:solidFill>
                          <a:effectLst/>
                          <a:uLnTx/>
                          <a:uFillTx/>
                          <a:latin typeface="+mn-lt"/>
                          <a:ea typeface="+mn-ea"/>
                          <a:cs typeface="+mn-cs"/>
                        </a:rPr>
                        <a:t>
20 Millionen für den Trikotärmel: Was bezweckt die Post-Tochter AllyouneedFresh mit ihrem Sponsoring beim FC Schalke 04?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067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- 2017-06-19 07:37:55</a:t>
                      </a:r>
                      <a:r>
                        <a:rPr kumimoji="0" lang="de-DE" sz="1000" b="0" i="0" u="none" strike="noStrike" kern="1200" cap="none" spc="0" normalizeH="0" baseline="0" noProof="0">
                          <a:ln>
                            <a:noFill/>
                          </a:ln>
                          <a:solidFill>
                            <a:prstClr val="black"/>
                          </a:solidFill>
                          <a:effectLst/>
                          <a:uLnTx/>
                          <a:uFillTx/>
                          <a:latin typeface="+mn-lt"/>
                          <a:ea typeface="+mn-ea"/>
                          <a:cs typeface="+mn-cs"/>
                        </a:rPr>
                        <a:t>
"Ein Höchstmaß an Gelassenheit": So schätzt Zweitliga-#Aufsteiger SSV Jahn Regensburg seinen neuen Investor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762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- 2017-06-16 13:47:27</a:t>
                      </a:r>
                      <a:r>
                        <a:rPr kumimoji="0" lang="de-DE" sz="1000" b="0" i="0" u="none" strike="noStrike" kern="1200" cap="none" spc="0" normalizeH="0" baseline="0" noProof="0">
                          <a:ln>
                            <a:noFill/>
                          </a:ln>
                          <a:solidFill>
                            <a:prstClr val="black"/>
                          </a:solidFill>
                          <a:effectLst/>
                          <a:uLnTx/>
                          <a:uFillTx/>
                          <a:latin typeface="+mn-lt"/>
                          <a:ea typeface="+mn-ea"/>
                          <a:cs typeface="+mn-cs"/>
                        </a:rPr>
                        <a:t>
Nächster Halt nach 17 Jahren in Frankfurt heißt: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201029"/>
                  </a:ext>
                </a:extLst>
              </a:tr>
            </a:tbl>
          </a:graphicData>
        </a:graphic>
      </p:graphicFrame>
      <p:sp>
        <p:nvSpPr>
          <p:cNvPr id="4" name="Text Placeholder 3">
            <a:extLst>
              <a:ext uri="{FF2B5EF4-FFF2-40B4-BE49-F238E27FC236}">
                <a16:creationId xmlns:a16="http://schemas.microsoft.com/office/drawing/2014/main" id="{2733FFEB-5787-4050-9932-3E3008845A60}"/>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1101631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28F15-397F-4A72-A493-400692A15EA5}"/>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802DB66B-6D05-4A16-93A6-F92A9ED65F46}"/>
              </a:ext>
            </a:extLst>
          </p:cNvPr>
          <p:cNvGraphicFramePr>
            <a:graphicFrameLocks noGrp="1"/>
          </p:cNvGraphicFramePr>
          <p:nvPr>
            <p:ph type="tbl" sz="quarter" idx="13"/>
            <p:extLst>
              <p:ext uri="{D42A27DB-BD31-4B8C-83A1-F6EECF244321}">
                <p14:modId xmlns:p14="http://schemas.microsoft.com/office/powerpoint/2010/main" val="244302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1963640"/>
                    </a:ext>
                  </a:extLst>
                </a:gridCol>
                <a:gridCol w="658368">
                  <a:extLst>
                    <a:ext uri="{9D8B030D-6E8A-4147-A177-3AD203B41FA5}">
                      <a16:colId xmlns:a16="http://schemas.microsoft.com/office/drawing/2014/main" val="3391398981"/>
                    </a:ext>
                  </a:extLst>
                </a:gridCol>
                <a:gridCol w="658368">
                  <a:extLst>
                    <a:ext uri="{9D8B030D-6E8A-4147-A177-3AD203B41FA5}">
                      <a16:colId xmlns:a16="http://schemas.microsoft.com/office/drawing/2014/main" val="1338284111"/>
                    </a:ext>
                  </a:extLst>
                </a:gridCol>
                <a:gridCol w="658368">
                  <a:extLst>
                    <a:ext uri="{9D8B030D-6E8A-4147-A177-3AD203B41FA5}">
                      <a16:colId xmlns:a16="http://schemas.microsoft.com/office/drawing/2014/main" val="2482490254"/>
                    </a:ext>
                  </a:extLst>
                </a:gridCol>
                <a:gridCol w="658368">
                  <a:extLst>
                    <a:ext uri="{9D8B030D-6E8A-4147-A177-3AD203B41FA5}">
                      <a16:colId xmlns:a16="http://schemas.microsoft.com/office/drawing/2014/main" val="941283839"/>
                    </a:ext>
                  </a:extLst>
                </a:gridCol>
                <a:gridCol w="658368">
                  <a:extLst>
                    <a:ext uri="{9D8B030D-6E8A-4147-A177-3AD203B41FA5}">
                      <a16:colId xmlns:a16="http://schemas.microsoft.com/office/drawing/2014/main" val="503825068"/>
                    </a:ext>
                  </a:extLst>
                </a:gridCol>
                <a:gridCol w="658368">
                  <a:extLst>
                    <a:ext uri="{9D8B030D-6E8A-4147-A177-3AD203B41FA5}">
                      <a16:colId xmlns:a16="http://schemas.microsoft.com/office/drawing/2014/main" val="1255421212"/>
                    </a:ext>
                  </a:extLst>
                </a:gridCol>
                <a:gridCol w="658368">
                  <a:extLst>
                    <a:ext uri="{9D8B030D-6E8A-4147-A177-3AD203B41FA5}">
                      <a16:colId xmlns:a16="http://schemas.microsoft.com/office/drawing/2014/main" val="53613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623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- 2017-06-15 09:31:39</a:t>
                      </a:r>
                      <a:r>
                        <a:rPr kumimoji="0" lang="de-DE" sz="1000" b="0" i="0" u="none" strike="noStrike" kern="1200" cap="none" spc="0" normalizeH="0" baseline="0" noProof="0">
                          <a:ln>
                            <a:noFill/>
                          </a:ln>
                          <a:solidFill>
                            <a:prstClr val="black"/>
                          </a:solidFill>
                          <a:effectLst/>
                          <a:uLnTx/>
                          <a:uFillTx/>
                          <a:latin typeface="+mn-lt"/>
                          <a:ea typeface="+mn-ea"/>
                          <a:cs typeface="+mn-cs"/>
                        </a:rPr>
                        <a:t>
Ende Juli gibt es in Hamburg wieder Spitzen-🎾: Ein exklusiver Blick auf die Vermarktung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379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- 2017-06-14 15:45:55</a:t>
                      </a:r>
                      <a:r>
                        <a:rPr kumimoji="0" lang="de-DE" sz="1000" b="0" i="0" u="none" strike="noStrike" kern="1200" cap="none" spc="0" normalizeH="0" baseline="0" noProof="0">
                          <a:ln>
                            <a:noFill/>
                          </a:ln>
                          <a:solidFill>
                            <a:prstClr val="black"/>
                          </a:solidFill>
                          <a:effectLst/>
                          <a:uLnTx/>
                          <a:uFillTx/>
                          <a:latin typeface="+mn-lt"/>
                          <a:ea typeface="+mn-ea"/>
                          <a:cs typeface="+mn-cs"/>
                        </a:rPr>
                        <a:t>
Wo wäre die Reise des MSV Duisburg ohne den Aufstieg in die 2. Bundesliga hingegangen?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8105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- 2017-06-14 09:51:51</a:t>
                      </a:r>
                      <a:r>
                        <a:rPr kumimoji="0" lang="de-DE" sz="1000" b="0" i="0" u="none" strike="noStrike" kern="1200" cap="none" spc="0" normalizeH="0" baseline="0" noProof="0">
                          <a:ln>
                            <a:noFill/>
                          </a:ln>
                          <a:solidFill>
                            <a:prstClr val="black"/>
                          </a:solidFill>
                          <a:effectLst/>
                          <a:uLnTx/>
                          <a:uFillTx/>
                          <a:latin typeface="+mn-lt"/>
                          <a:ea typeface="+mn-ea"/>
                          <a:cs typeface="+mn-cs"/>
                        </a:rPr>
                        <a:t>
Wer schafft es als Erster? Die Fußball-Bundesliga oder die DKB Handball-Bundesliga im Handball?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939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- 2017-06-14 06:38:28</a:t>
                      </a:r>
                      <a:r>
                        <a:rPr kumimoji="0" lang="de-DE" sz="1000" b="0" i="0" u="none" strike="noStrike" kern="1200" cap="none" spc="0" normalizeH="0" baseline="0" noProof="0">
                          <a:ln>
                            <a:noFill/>
                          </a:ln>
                          <a:solidFill>
                            <a:prstClr val="black"/>
                          </a:solidFill>
                          <a:effectLst/>
                          <a:uLnTx/>
                          <a:uFillTx/>
                          <a:latin typeface="+mn-lt"/>
                          <a:ea typeface="+mn-ea"/>
                          <a:cs typeface="+mn-cs"/>
                        </a:rPr>
                        <a:t>
Allein die Medieneinnahmen des MSV Duisburg steigen durch den #Aufstieg in die 2. Bundesliga um mehr als das Achtfache!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485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- 2017-06-13 10:23:48</a:t>
                      </a:r>
                      <a:r>
                        <a:rPr kumimoji="0" lang="de-DE" sz="1000" b="0" i="0" u="none" strike="noStrike" kern="1200" cap="none" spc="0" normalizeH="0" baseline="0" noProof="0">
                          <a:ln>
                            <a:noFill/>
                          </a:ln>
                          <a:solidFill>
                            <a:prstClr val="black"/>
                          </a:solidFill>
                          <a:effectLst/>
                          <a:uLnTx/>
                          <a:uFillTx/>
                          <a:latin typeface="+mn-lt"/>
                          <a:ea typeface="+mn-ea"/>
                          <a:cs typeface="+mn-cs"/>
                        </a:rPr>
                        <a:t>
Endlich offiziell. Aber es sind auch noch einige Fragen 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0726879"/>
                  </a:ext>
                </a:extLst>
              </a:tr>
            </a:tbl>
          </a:graphicData>
        </a:graphic>
      </p:graphicFrame>
      <p:sp>
        <p:nvSpPr>
          <p:cNvPr id="4" name="Text Placeholder 3">
            <a:extLst>
              <a:ext uri="{FF2B5EF4-FFF2-40B4-BE49-F238E27FC236}">
                <a16:creationId xmlns:a16="http://schemas.microsoft.com/office/drawing/2014/main" id="{BEE4453B-78A6-4AD9-A088-C88DA617AC20}"/>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177167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47400-9A29-405D-85B1-69EFB89A2576}"/>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AB2273FE-D1D1-4AE0-A783-2B33007516AD}"/>
              </a:ext>
            </a:extLst>
          </p:cNvPr>
          <p:cNvGraphicFramePr>
            <a:graphicFrameLocks noGrp="1"/>
          </p:cNvGraphicFramePr>
          <p:nvPr>
            <p:ph type="tbl" sz="quarter" idx="13"/>
            <p:extLst>
              <p:ext uri="{D42A27DB-BD31-4B8C-83A1-F6EECF244321}">
                <p14:modId xmlns:p14="http://schemas.microsoft.com/office/powerpoint/2010/main" val="425796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0481155"/>
                    </a:ext>
                  </a:extLst>
                </a:gridCol>
                <a:gridCol w="658368">
                  <a:extLst>
                    <a:ext uri="{9D8B030D-6E8A-4147-A177-3AD203B41FA5}">
                      <a16:colId xmlns:a16="http://schemas.microsoft.com/office/drawing/2014/main" val="468570279"/>
                    </a:ext>
                  </a:extLst>
                </a:gridCol>
                <a:gridCol w="658368">
                  <a:extLst>
                    <a:ext uri="{9D8B030D-6E8A-4147-A177-3AD203B41FA5}">
                      <a16:colId xmlns:a16="http://schemas.microsoft.com/office/drawing/2014/main" val="4289470524"/>
                    </a:ext>
                  </a:extLst>
                </a:gridCol>
                <a:gridCol w="658368">
                  <a:extLst>
                    <a:ext uri="{9D8B030D-6E8A-4147-A177-3AD203B41FA5}">
                      <a16:colId xmlns:a16="http://schemas.microsoft.com/office/drawing/2014/main" val="737664395"/>
                    </a:ext>
                  </a:extLst>
                </a:gridCol>
                <a:gridCol w="658368">
                  <a:extLst>
                    <a:ext uri="{9D8B030D-6E8A-4147-A177-3AD203B41FA5}">
                      <a16:colId xmlns:a16="http://schemas.microsoft.com/office/drawing/2014/main" val="2284495187"/>
                    </a:ext>
                  </a:extLst>
                </a:gridCol>
                <a:gridCol w="658368">
                  <a:extLst>
                    <a:ext uri="{9D8B030D-6E8A-4147-A177-3AD203B41FA5}">
                      <a16:colId xmlns:a16="http://schemas.microsoft.com/office/drawing/2014/main" val="3538691357"/>
                    </a:ext>
                  </a:extLst>
                </a:gridCol>
                <a:gridCol w="658368">
                  <a:extLst>
                    <a:ext uri="{9D8B030D-6E8A-4147-A177-3AD203B41FA5}">
                      <a16:colId xmlns:a16="http://schemas.microsoft.com/office/drawing/2014/main" val="1248885663"/>
                    </a:ext>
                  </a:extLst>
                </a:gridCol>
                <a:gridCol w="658368">
                  <a:extLst>
                    <a:ext uri="{9D8B030D-6E8A-4147-A177-3AD203B41FA5}">
                      <a16:colId xmlns:a16="http://schemas.microsoft.com/office/drawing/2014/main" val="226445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9583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SPONSORs - 2017-06-08 13:35:57</a:t>
                      </a:r>
                      <a:r>
                        <a:rPr kumimoji="0" lang="de-DE" sz="1000" b="0" i="0" u="none" strike="noStrike" kern="1200" cap="none" spc="0" normalizeH="0" baseline="0" noProof="0">
                          <a:ln>
                            <a:noFill/>
                          </a:ln>
                          <a:solidFill>
                            <a:prstClr val="black"/>
                          </a:solidFill>
                          <a:effectLst/>
                          <a:uLnTx/>
                          <a:uFillTx/>
                          <a:latin typeface="+mn-lt"/>
                          <a:ea typeface="+mn-ea"/>
                          <a:cs typeface="+mn-cs"/>
                        </a:rPr>
                        <a:t>
Yeah! #Podcast003 ist live!
Philipp Westermeyer ist einer der führenden Digitalmarketing-Experten des Landes – im Podcast erläutert er seine Sicht der  Sportbusiness-Branche und die Bundesliga.
https://soundcloud.com/user-176184876-933643938/003-mit-philipp-westermeyer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6705088"/>
                  </a:ext>
                </a:extLst>
              </a:tr>
            </a:tbl>
          </a:graphicData>
        </a:graphic>
      </p:graphicFrame>
      <p:sp>
        <p:nvSpPr>
          <p:cNvPr id="4" name="Text Placeholder 3">
            <a:extLst>
              <a:ext uri="{FF2B5EF4-FFF2-40B4-BE49-F238E27FC236}">
                <a16:creationId xmlns:a16="http://schemas.microsoft.com/office/drawing/2014/main" id="{06B7E850-E9DF-4FF8-BD02-AF5532A4DCE6}"/>
              </a:ext>
            </a:extLst>
          </p:cNvPr>
          <p:cNvSpPr>
            <a:spLocks noGrp="1"/>
          </p:cNvSpPr>
          <p:nvPr>
            <p:ph type="body" sz="quarter" idx="14"/>
          </p:nvPr>
        </p:nvSpPr>
        <p:spPr/>
        <p:txBody>
          <a:bodyPr/>
          <a:lstStyle/>
          <a:p>
            <a:r>
              <a:rPr lang="en-US"/>
              <a:t>01/01/2016 - 06/30/2017</a:t>
            </a:r>
          </a:p>
        </p:txBody>
      </p:sp>
    </p:spTree>
    <p:extLst>
      <p:ext uri="{BB962C8B-B14F-4D97-AF65-F5344CB8AC3E}">
        <p14:creationId xmlns:p14="http://schemas.microsoft.com/office/powerpoint/2010/main" val="36295011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477</Words>
  <Application>Microsoft Office PowerPoint</Application>
  <PresentationFormat>On-screen Show (4:3)</PresentationFormat>
  <Paragraphs>260</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Calibri</vt:lpstr>
      <vt:lpstr>Arial</vt:lpstr>
      <vt:lpstr>quintly_template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6</dc:title>
  <dc:creator>Administrator</dc:creator>
  <cp:lastModifiedBy>Administrator</cp:lastModifiedBy>
  <cp:revision>1</cp:revision>
  <dcterms:created xsi:type="dcterms:W3CDTF">2017-06-28T22:18:49Z</dcterms:created>
  <dcterms:modified xsi:type="dcterms:W3CDTF">2017-06-28T22:21:46Z</dcterms:modified>
</cp:coreProperties>
</file>