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63002042"/>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51262724"/>
                    </a:ext>
                  </a:extLst>
                </a:gridCol>
                <a:gridCol w="617220">
                  <a:extLst>
                    <a:ext uri="{9D8B030D-6E8A-4147-A177-3AD203B41FA5}">
                      <a16:colId xmlns:a16="http://schemas.microsoft.com/office/drawing/2014/main" val="1460166008"/>
                    </a:ext>
                  </a:extLst>
                </a:gridCol>
                <a:gridCol w="534924">
                  <a:extLst>
                    <a:ext uri="{9D8B030D-6E8A-4147-A177-3AD203B41FA5}">
                      <a16:colId xmlns:a16="http://schemas.microsoft.com/office/drawing/2014/main" val="2791091125"/>
                    </a:ext>
                  </a:extLst>
                </a:gridCol>
                <a:gridCol w="534924">
                  <a:extLst>
                    <a:ext uri="{9D8B030D-6E8A-4147-A177-3AD203B41FA5}">
                      <a16:colId xmlns:a16="http://schemas.microsoft.com/office/drawing/2014/main" val="4060239864"/>
                    </a:ext>
                  </a:extLst>
                </a:gridCol>
                <a:gridCol w="411480">
                  <a:extLst>
                    <a:ext uri="{9D8B030D-6E8A-4147-A177-3AD203B41FA5}">
                      <a16:colId xmlns:a16="http://schemas.microsoft.com/office/drawing/2014/main" val="1061828067"/>
                    </a:ext>
                  </a:extLst>
                </a:gridCol>
                <a:gridCol w="534924">
                  <a:extLst>
                    <a:ext uri="{9D8B030D-6E8A-4147-A177-3AD203B41FA5}">
                      <a16:colId xmlns:a16="http://schemas.microsoft.com/office/drawing/2014/main" val="295358917"/>
                    </a:ext>
                  </a:extLst>
                </a:gridCol>
                <a:gridCol w="534924">
                  <a:extLst>
                    <a:ext uri="{9D8B030D-6E8A-4147-A177-3AD203B41FA5}">
                      <a16:colId xmlns:a16="http://schemas.microsoft.com/office/drawing/2014/main" val="1407811781"/>
                    </a:ext>
                  </a:extLst>
                </a:gridCol>
                <a:gridCol w="534924">
                  <a:extLst>
                    <a:ext uri="{9D8B030D-6E8A-4147-A177-3AD203B41FA5}">
                      <a16:colId xmlns:a16="http://schemas.microsoft.com/office/drawing/2014/main" val="169227380"/>
                    </a:ext>
                  </a:extLst>
                </a:gridCol>
                <a:gridCol w="534924">
                  <a:extLst>
                    <a:ext uri="{9D8B030D-6E8A-4147-A177-3AD203B41FA5}">
                      <a16:colId xmlns:a16="http://schemas.microsoft.com/office/drawing/2014/main" val="2922634635"/>
                    </a:ext>
                  </a:extLst>
                </a:gridCol>
                <a:gridCol w="534924">
                  <a:extLst>
                    <a:ext uri="{9D8B030D-6E8A-4147-A177-3AD203B41FA5}">
                      <a16:colId xmlns:a16="http://schemas.microsoft.com/office/drawing/2014/main" val="2610722905"/>
                    </a:ext>
                  </a:extLst>
                </a:gridCol>
                <a:gridCol w="617220">
                  <a:extLst>
                    <a:ext uri="{9D8B030D-6E8A-4147-A177-3AD203B41FA5}">
                      <a16:colId xmlns:a16="http://schemas.microsoft.com/office/drawing/2014/main" val="4184247863"/>
                    </a:ext>
                  </a:extLst>
                </a:gridCol>
                <a:gridCol w="370332">
                  <a:extLst>
                    <a:ext uri="{9D8B030D-6E8A-4147-A177-3AD203B41FA5}">
                      <a16:colId xmlns:a16="http://schemas.microsoft.com/office/drawing/2014/main" val="750691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374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- 2017-05-29 17:10:26</a:t>
                      </a:r>
                      <a:r>
                        <a:rPr kumimoji="0" lang="de-DE" sz="1000" b="0" i="0" u="none" strike="noStrike" kern="1200" cap="none" spc="0" normalizeH="0" baseline="0" noProof="0">
                          <a:ln>
                            <a:noFill/>
                          </a:ln>
                          <a:solidFill>
                            <a:prstClr val="black"/>
                          </a:solidFill>
                          <a:effectLst/>
                          <a:uLnTx/>
                          <a:uFillTx/>
                          <a:latin typeface="+mn-lt"/>
                          <a:ea typeface="+mn-ea"/>
                          <a:cs typeface="+mn-cs"/>
                        </a:rPr>
                        <a:t>
Progress! Mit jedem Workout näher ans Ziel. 💪 #SFly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2741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Severin Freund - 2017-05-23 18:31:13</a:t>
                      </a:r>
                      <a:r>
                        <a:rPr kumimoji="0" lang="en-US" sz="1000" b="0" i="0" u="none" strike="noStrike" kern="1200" cap="none" spc="0" normalizeH="0" baseline="0" noProof="0">
                          <a:ln>
                            <a:noFill/>
                          </a:ln>
                          <a:solidFill>
                            <a:prstClr val="black"/>
                          </a:solidFill>
                          <a:effectLst/>
                          <a:uLnTx/>
                          <a:uFillTx/>
                          <a:latin typeface="+mn-lt"/>
                          <a:ea typeface="+mn-ea"/>
                          <a:cs typeface="+mn-cs"/>
                        </a:rPr>
                        <a:t>
No pain, no gain! 💪 Vom Urlaub direkt zurück ins Training. #SFly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72932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- 2017-05-20 15:32:45</a:t>
                      </a:r>
                      <a:r>
                        <a:rPr kumimoji="0" lang="de-DE" sz="1000" b="0" i="0" u="none" strike="noStrike" kern="1200" cap="none" spc="0" normalizeH="0" baseline="0" noProof="0">
                          <a:ln>
                            <a:noFill/>
                          </a:ln>
                          <a:solidFill>
                            <a:prstClr val="black"/>
                          </a:solidFill>
                          <a:effectLst/>
                          <a:uLnTx/>
                          <a:uFillTx/>
                          <a:latin typeface="+mn-lt"/>
                          <a:ea typeface="+mn-ea"/>
                          <a:cs typeface="+mn-cs"/>
                        </a:rPr>
                        <a:t>
Wenn Kinderherzen höher schlagen: Heute mit Right To Play Deutschland zu Gast bei Landal GreenParks Deutschland - vielen Dank für die Einladung und einen tollen Tag! 👍 #SFly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2614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- 2017-05-14 10:44:46</a:t>
                      </a:r>
                      <a:r>
                        <a:rPr kumimoji="0" lang="de-DE" sz="1000" b="0" i="0" u="none" strike="noStrike" kern="1200" cap="none" spc="0" normalizeH="0" baseline="0" noProof="0">
                          <a:ln>
                            <a:noFill/>
                          </a:ln>
                          <a:solidFill>
                            <a:prstClr val="black"/>
                          </a:solidFill>
                          <a:effectLst/>
                          <a:uLnTx/>
                          <a:uFillTx/>
                          <a:latin typeface="+mn-lt"/>
                          <a:ea typeface="+mn-ea"/>
                          <a:cs typeface="+mn-cs"/>
                        </a:rPr>
                        <a:t>
Selber Ort, selbe Zeit und das Wetter hat sich auch nicht sonderlich verbessert! 😂 Nach fantastischen zwei Wochen mit viel Sonnenschein, sind die Akkus wieder voll und ich gut erholt zurück aus dem Urlaub! Vielen Dank an dieser Stelle nochmals für die unzähligen Geburtstagsgratulationen - ihr seid die Besten! 👍 #SFly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75725965"/>
                  </a:ext>
                </a:extLst>
              </a:tr>
            </a:tbl>
          </a:graphicData>
        </a:graphic>
      </p:graphicFrame>
      <p:sp>
        <p:nvSpPr>
          <p:cNvPr id="4" name="Text Placeholder 3"/>
          <p:cNvSpPr>
            <a:spLocks noGrp="1"/>
          </p:cNvSpPr>
          <p:nvPr>
            <p:ph type="body" sz="quarter" idx="14"/>
          </p:nvPr>
        </p:nvSpPr>
        <p:spPr/>
        <p:txBody>
          <a:bodyPr/>
          <a:lstStyle/>
          <a:p>
            <a:r>
              <a:rPr lang="en-US"/>
              <a:t>10/01/2016 - 05/31/2017</a:t>
            </a:r>
          </a:p>
        </p:txBody>
      </p:sp>
    </p:spTree>
    <p:extLst>
      <p:ext uri="{BB962C8B-B14F-4D97-AF65-F5344CB8AC3E}">
        <p14:creationId xmlns:p14="http://schemas.microsoft.com/office/powerpoint/2010/main" val="1484227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3649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73495357"/>
                    </a:ext>
                  </a:extLst>
                </a:gridCol>
                <a:gridCol w="617220">
                  <a:extLst>
                    <a:ext uri="{9D8B030D-6E8A-4147-A177-3AD203B41FA5}">
                      <a16:colId xmlns:a16="http://schemas.microsoft.com/office/drawing/2014/main" val="474652739"/>
                    </a:ext>
                  </a:extLst>
                </a:gridCol>
                <a:gridCol w="534924">
                  <a:extLst>
                    <a:ext uri="{9D8B030D-6E8A-4147-A177-3AD203B41FA5}">
                      <a16:colId xmlns:a16="http://schemas.microsoft.com/office/drawing/2014/main" val="4011416828"/>
                    </a:ext>
                  </a:extLst>
                </a:gridCol>
                <a:gridCol w="534924">
                  <a:extLst>
                    <a:ext uri="{9D8B030D-6E8A-4147-A177-3AD203B41FA5}">
                      <a16:colId xmlns:a16="http://schemas.microsoft.com/office/drawing/2014/main" val="213277831"/>
                    </a:ext>
                  </a:extLst>
                </a:gridCol>
                <a:gridCol w="411480">
                  <a:extLst>
                    <a:ext uri="{9D8B030D-6E8A-4147-A177-3AD203B41FA5}">
                      <a16:colId xmlns:a16="http://schemas.microsoft.com/office/drawing/2014/main" val="525691525"/>
                    </a:ext>
                  </a:extLst>
                </a:gridCol>
                <a:gridCol w="534924">
                  <a:extLst>
                    <a:ext uri="{9D8B030D-6E8A-4147-A177-3AD203B41FA5}">
                      <a16:colId xmlns:a16="http://schemas.microsoft.com/office/drawing/2014/main" val="2337342519"/>
                    </a:ext>
                  </a:extLst>
                </a:gridCol>
                <a:gridCol w="534924">
                  <a:extLst>
                    <a:ext uri="{9D8B030D-6E8A-4147-A177-3AD203B41FA5}">
                      <a16:colId xmlns:a16="http://schemas.microsoft.com/office/drawing/2014/main" val="2020971075"/>
                    </a:ext>
                  </a:extLst>
                </a:gridCol>
                <a:gridCol w="534924">
                  <a:extLst>
                    <a:ext uri="{9D8B030D-6E8A-4147-A177-3AD203B41FA5}">
                      <a16:colId xmlns:a16="http://schemas.microsoft.com/office/drawing/2014/main" val="3480797938"/>
                    </a:ext>
                  </a:extLst>
                </a:gridCol>
                <a:gridCol w="534924">
                  <a:extLst>
                    <a:ext uri="{9D8B030D-6E8A-4147-A177-3AD203B41FA5}">
                      <a16:colId xmlns:a16="http://schemas.microsoft.com/office/drawing/2014/main" val="838578190"/>
                    </a:ext>
                  </a:extLst>
                </a:gridCol>
                <a:gridCol w="534924">
                  <a:extLst>
                    <a:ext uri="{9D8B030D-6E8A-4147-A177-3AD203B41FA5}">
                      <a16:colId xmlns:a16="http://schemas.microsoft.com/office/drawing/2014/main" val="539016290"/>
                    </a:ext>
                  </a:extLst>
                </a:gridCol>
                <a:gridCol w="617220">
                  <a:extLst>
                    <a:ext uri="{9D8B030D-6E8A-4147-A177-3AD203B41FA5}">
                      <a16:colId xmlns:a16="http://schemas.microsoft.com/office/drawing/2014/main" val="3964402095"/>
                    </a:ext>
                  </a:extLst>
                </a:gridCol>
                <a:gridCol w="370332">
                  <a:extLst>
                    <a:ext uri="{9D8B030D-6E8A-4147-A177-3AD203B41FA5}">
                      <a16:colId xmlns:a16="http://schemas.microsoft.com/office/drawing/2014/main" val="2904456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843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- 2017-04-29 10:52:01</a:t>
                      </a:r>
                      <a:r>
                        <a:rPr kumimoji="0" lang="de-DE" sz="1000" b="0" i="0" u="none" strike="noStrike" kern="1200" cap="none" spc="0" normalizeH="0" baseline="0" noProof="0">
                          <a:ln>
                            <a:noFill/>
                          </a:ln>
                          <a:solidFill>
                            <a:prstClr val="black"/>
                          </a:solidFill>
                          <a:effectLst/>
                          <a:uLnTx/>
                          <a:uFillTx/>
                          <a:latin typeface="+mn-lt"/>
                          <a:ea typeface="+mn-ea"/>
                          <a:cs typeface="+mn-cs"/>
                        </a:rPr>
                        <a:t>
Nachdem das Wetter momentan etwas zu wünschen übrig lässt, geht's für mich erstmal ab auf Urlaub zum Sonne tanken! ✈️☀️😎 Wie sehen eure Pläne für das verlängerte Wochenende aus? #SFly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4311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- 2017-04-18 18:46:45</a:t>
                      </a:r>
                      <a:r>
                        <a:rPr kumimoji="0" lang="de-DE" sz="1000" b="0" i="0" u="none" strike="noStrike" kern="1200" cap="none" spc="0" normalizeH="0" baseline="0" noProof="0">
                          <a:ln>
                            <a:noFill/>
                          </a:ln>
                          <a:solidFill>
                            <a:prstClr val="black"/>
                          </a:solidFill>
                          <a:effectLst/>
                          <a:uLnTx/>
                          <a:uFillTx/>
                          <a:latin typeface="+mn-lt"/>
                          <a:ea typeface="+mn-ea"/>
                          <a:cs typeface="+mn-cs"/>
                        </a:rPr>
                        <a:t>
Daumen drücken und hoffen – auf geht's Jungs!🤞🏻⚽️👍#RMAFCB #MiaSanMia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8126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- 2017-04-16 10:56:47</a:t>
                      </a:r>
                      <a:r>
                        <a:rPr kumimoji="0" lang="de-DE" sz="1000" b="0" i="0" u="none" strike="noStrike" kern="1200" cap="none" spc="0" normalizeH="0" baseline="0" noProof="0">
                          <a:ln>
                            <a:noFill/>
                          </a:ln>
                          <a:solidFill>
                            <a:prstClr val="black"/>
                          </a:solidFill>
                          <a:effectLst/>
                          <a:uLnTx/>
                          <a:uFillTx/>
                          <a:latin typeface="+mn-lt"/>
                          <a:ea typeface="+mn-ea"/>
                          <a:cs typeface="+mn-cs"/>
                        </a:rPr>
                        <a:t>
Die Nestersuche wurde dieses Jahr etwas ausgeweitet - Osterspaziergang mal anders! 🐰😉🐣 #SFly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00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Severin Freund - 2017-04-13 13:24:28</a:t>
                      </a:r>
                      <a:r>
                        <a:rPr kumimoji="0" lang="en-US" sz="1000" b="0" i="0" u="none" strike="noStrike" kern="1200" cap="none" spc="0" normalizeH="0" baseline="0" noProof="0">
                          <a:ln>
                            <a:noFill/>
                          </a:ln>
                          <a:solidFill>
                            <a:prstClr val="black"/>
                          </a:solidFill>
                          <a:effectLst/>
                          <a:uLnTx/>
                          <a:uFillTx/>
                          <a:latin typeface="+mn-lt"/>
                          <a:ea typeface="+mn-ea"/>
                          <a:cs typeface="+mn-cs"/>
                        </a:rPr>
                        <a:t>
Making progress everyday - even with a long journey still ahead of me, things are looking 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1999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- 2017-04-08 17:21:23</a:t>
                      </a:r>
                      <a:r>
                        <a:rPr kumimoji="0" lang="de-DE" sz="1000" b="0" i="0" u="none" strike="noStrike" kern="1200" cap="none" spc="0" normalizeH="0" baseline="0" noProof="0">
                          <a:ln>
                            <a:noFill/>
                          </a:ln>
                          <a:solidFill>
                            <a:prstClr val="black"/>
                          </a:solidFill>
                          <a:effectLst/>
                          <a:uLnTx/>
                          <a:uFillTx/>
                          <a:latin typeface="+mn-lt"/>
                          <a:ea typeface="+mn-ea"/>
                          <a:cs typeface="+mn-cs"/>
                        </a:rPr>
                        <a:t>
Zu Gast beim Deutschlandfunk! 🎙🎧 Das Ergebnis gibt's morgen Abend ab 23:30 Uhr oder im Podcast - hört gerne rein! 😉 #SFly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7827460"/>
                  </a:ext>
                </a:extLst>
              </a:tr>
            </a:tbl>
          </a:graphicData>
        </a:graphic>
      </p:graphicFrame>
      <p:sp>
        <p:nvSpPr>
          <p:cNvPr id="4" name="Text Placeholder 3"/>
          <p:cNvSpPr>
            <a:spLocks noGrp="1"/>
          </p:cNvSpPr>
          <p:nvPr>
            <p:ph type="body" sz="quarter" idx="14"/>
          </p:nvPr>
        </p:nvSpPr>
        <p:spPr/>
        <p:txBody>
          <a:bodyPr/>
          <a:lstStyle/>
          <a:p>
            <a:r>
              <a:rPr lang="en-US"/>
              <a:t>10/01/2016 - 05/31/2017</a:t>
            </a:r>
          </a:p>
        </p:txBody>
      </p:sp>
    </p:spTree>
    <p:extLst>
      <p:ext uri="{BB962C8B-B14F-4D97-AF65-F5344CB8AC3E}">
        <p14:creationId xmlns:p14="http://schemas.microsoft.com/office/powerpoint/2010/main" val="3692917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07016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94447407"/>
                    </a:ext>
                  </a:extLst>
                </a:gridCol>
                <a:gridCol w="617220">
                  <a:extLst>
                    <a:ext uri="{9D8B030D-6E8A-4147-A177-3AD203B41FA5}">
                      <a16:colId xmlns:a16="http://schemas.microsoft.com/office/drawing/2014/main" val="1860627230"/>
                    </a:ext>
                  </a:extLst>
                </a:gridCol>
                <a:gridCol w="534924">
                  <a:extLst>
                    <a:ext uri="{9D8B030D-6E8A-4147-A177-3AD203B41FA5}">
                      <a16:colId xmlns:a16="http://schemas.microsoft.com/office/drawing/2014/main" val="1661029402"/>
                    </a:ext>
                  </a:extLst>
                </a:gridCol>
                <a:gridCol w="534924">
                  <a:extLst>
                    <a:ext uri="{9D8B030D-6E8A-4147-A177-3AD203B41FA5}">
                      <a16:colId xmlns:a16="http://schemas.microsoft.com/office/drawing/2014/main" val="3662234890"/>
                    </a:ext>
                  </a:extLst>
                </a:gridCol>
                <a:gridCol w="411480">
                  <a:extLst>
                    <a:ext uri="{9D8B030D-6E8A-4147-A177-3AD203B41FA5}">
                      <a16:colId xmlns:a16="http://schemas.microsoft.com/office/drawing/2014/main" val="4215747365"/>
                    </a:ext>
                  </a:extLst>
                </a:gridCol>
                <a:gridCol w="534924">
                  <a:extLst>
                    <a:ext uri="{9D8B030D-6E8A-4147-A177-3AD203B41FA5}">
                      <a16:colId xmlns:a16="http://schemas.microsoft.com/office/drawing/2014/main" val="865369477"/>
                    </a:ext>
                  </a:extLst>
                </a:gridCol>
                <a:gridCol w="534924">
                  <a:extLst>
                    <a:ext uri="{9D8B030D-6E8A-4147-A177-3AD203B41FA5}">
                      <a16:colId xmlns:a16="http://schemas.microsoft.com/office/drawing/2014/main" val="2086644142"/>
                    </a:ext>
                  </a:extLst>
                </a:gridCol>
                <a:gridCol w="534924">
                  <a:extLst>
                    <a:ext uri="{9D8B030D-6E8A-4147-A177-3AD203B41FA5}">
                      <a16:colId xmlns:a16="http://schemas.microsoft.com/office/drawing/2014/main" val="799054630"/>
                    </a:ext>
                  </a:extLst>
                </a:gridCol>
                <a:gridCol w="534924">
                  <a:extLst>
                    <a:ext uri="{9D8B030D-6E8A-4147-A177-3AD203B41FA5}">
                      <a16:colId xmlns:a16="http://schemas.microsoft.com/office/drawing/2014/main" val="3984577167"/>
                    </a:ext>
                  </a:extLst>
                </a:gridCol>
                <a:gridCol w="534924">
                  <a:extLst>
                    <a:ext uri="{9D8B030D-6E8A-4147-A177-3AD203B41FA5}">
                      <a16:colId xmlns:a16="http://schemas.microsoft.com/office/drawing/2014/main" val="2679410692"/>
                    </a:ext>
                  </a:extLst>
                </a:gridCol>
                <a:gridCol w="617220">
                  <a:extLst>
                    <a:ext uri="{9D8B030D-6E8A-4147-A177-3AD203B41FA5}">
                      <a16:colId xmlns:a16="http://schemas.microsoft.com/office/drawing/2014/main" val="3246907480"/>
                    </a:ext>
                  </a:extLst>
                </a:gridCol>
                <a:gridCol w="370332">
                  <a:extLst>
                    <a:ext uri="{9D8B030D-6E8A-4147-A177-3AD203B41FA5}">
                      <a16:colId xmlns:a16="http://schemas.microsoft.com/office/drawing/2014/main" val="2825129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396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Severin Freund - 2017-03-29 09:24:18</a:t>
                      </a:r>
                      <a:r>
                        <a:rPr kumimoji="0" lang="en-US" sz="1000" b="0" i="0" u="none" strike="noStrike" kern="1200" cap="none" spc="0" normalizeH="0" baseline="0" noProof="0">
                          <a:ln>
                            <a:noFill/>
                          </a:ln>
                          <a:solidFill>
                            <a:prstClr val="black"/>
                          </a:solidFill>
                          <a:effectLst/>
                          <a:uLnTx/>
                          <a:uFillTx/>
                          <a:latin typeface="+mn-lt"/>
                          <a:ea typeface="+mn-ea"/>
                          <a:cs typeface="+mn-cs"/>
                        </a:rPr>
                        <a:t>
Zum Langlaufprofi reicht es zwar nicht ganz, aber es fühlt sich sooo gut an, wieder Ski unter den Füßen zu haben, auch wenn sie ein bisschen kurz und ungewohnt schmal sind. 😁🎿 #SFly
Eventhough I might not make the cut as a pro cross country skier – it feels so fantastic to be back on skies again!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0825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- 2017-03-26 10:06:59</a:t>
                      </a:r>
                      <a:r>
                        <a:rPr kumimoji="0" lang="de-DE" sz="1000" b="0" i="0" u="none" strike="noStrike" kern="1200" cap="none" spc="0" normalizeH="0" baseline="0" noProof="0">
                          <a:ln>
                            <a:noFill/>
                          </a:ln>
                          <a:solidFill>
                            <a:prstClr val="black"/>
                          </a:solidFill>
                          <a:effectLst/>
                          <a:uLnTx/>
                          <a:uFillTx/>
                          <a:latin typeface="+mn-lt"/>
                          <a:ea typeface="+mn-ea"/>
                          <a:cs typeface="+mn-cs"/>
                        </a:rPr>
                        <a:t>
Bei den fantastischen Leistungen der Jungs konnte ich mir einen kurzen Abstecher zum Weltcupfinale nach Planica nicht nehmen lassen. Gratulation an das gesamte Team zu einer starken Saison! 👍😎😃 #SFly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9513297"/>
                  </a:ext>
                </a:extLst>
              </a:tr>
            </a:tbl>
          </a:graphicData>
        </a:graphic>
      </p:graphicFrame>
      <p:sp>
        <p:nvSpPr>
          <p:cNvPr id="4" name="Text Placeholder 3"/>
          <p:cNvSpPr>
            <a:spLocks noGrp="1"/>
          </p:cNvSpPr>
          <p:nvPr>
            <p:ph type="body" sz="quarter" idx="14"/>
          </p:nvPr>
        </p:nvSpPr>
        <p:spPr/>
        <p:txBody>
          <a:bodyPr/>
          <a:lstStyle/>
          <a:p>
            <a:r>
              <a:rPr lang="en-US"/>
              <a:t>10/01/2016 - 05/31/2017</a:t>
            </a:r>
          </a:p>
        </p:txBody>
      </p:sp>
    </p:spTree>
    <p:extLst>
      <p:ext uri="{BB962C8B-B14F-4D97-AF65-F5344CB8AC3E}">
        <p14:creationId xmlns:p14="http://schemas.microsoft.com/office/powerpoint/2010/main" val="2224795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39277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00046828"/>
                    </a:ext>
                  </a:extLst>
                </a:gridCol>
                <a:gridCol w="617220">
                  <a:extLst>
                    <a:ext uri="{9D8B030D-6E8A-4147-A177-3AD203B41FA5}">
                      <a16:colId xmlns:a16="http://schemas.microsoft.com/office/drawing/2014/main" val="415420925"/>
                    </a:ext>
                  </a:extLst>
                </a:gridCol>
                <a:gridCol w="534924">
                  <a:extLst>
                    <a:ext uri="{9D8B030D-6E8A-4147-A177-3AD203B41FA5}">
                      <a16:colId xmlns:a16="http://schemas.microsoft.com/office/drawing/2014/main" val="2410615067"/>
                    </a:ext>
                  </a:extLst>
                </a:gridCol>
                <a:gridCol w="534924">
                  <a:extLst>
                    <a:ext uri="{9D8B030D-6E8A-4147-A177-3AD203B41FA5}">
                      <a16:colId xmlns:a16="http://schemas.microsoft.com/office/drawing/2014/main" val="117085008"/>
                    </a:ext>
                  </a:extLst>
                </a:gridCol>
                <a:gridCol w="411480">
                  <a:extLst>
                    <a:ext uri="{9D8B030D-6E8A-4147-A177-3AD203B41FA5}">
                      <a16:colId xmlns:a16="http://schemas.microsoft.com/office/drawing/2014/main" val="3789050260"/>
                    </a:ext>
                  </a:extLst>
                </a:gridCol>
                <a:gridCol w="534924">
                  <a:extLst>
                    <a:ext uri="{9D8B030D-6E8A-4147-A177-3AD203B41FA5}">
                      <a16:colId xmlns:a16="http://schemas.microsoft.com/office/drawing/2014/main" val="1531498922"/>
                    </a:ext>
                  </a:extLst>
                </a:gridCol>
                <a:gridCol w="534924">
                  <a:extLst>
                    <a:ext uri="{9D8B030D-6E8A-4147-A177-3AD203B41FA5}">
                      <a16:colId xmlns:a16="http://schemas.microsoft.com/office/drawing/2014/main" val="967568999"/>
                    </a:ext>
                  </a:extLst>
                </a:gridCol>
                <a:gridCol w="534924">
                  <a:extLst>
                    <a:ext uri="{9D8B030D-6E8A-4147-A177-3AD203B41FA5}">
                      <a16:colId xmlns:a16="http://schemas.microsoft.com/office/drawing/2014/main" val="3419337389"/>
                    </a:ext>
                  </a:extLst>
                </a:gridCol>
                <a:gridCol w="534924">
                  <a:extLst>
                    <a:ext uri="{9D8B030D-6E8A-4147-A177-3AD203B41FA5}">
                      <a16:colId xmlns:a16="http://schemas.microsoft.com/office/drawing/2014/main" val="1354628078"/>
                    </a:ext>
                  </a:extLst>
                </a:gridCol>
                <a:gridCol w="534924">
                  <a:extLst>
                    <a:ext uri="{9D8B030D-6E8A-4147-A177-3AD203B41FA5}">
                      <a16:colId xmlns:a16="http://schemas.microsoft.com/office/drawing/2014/main" val="1730070518"/>
                    </a:ext>
                  </a:extLst>
                </a:gridCol>
                <a:gridCol w="617220">
                  <a:extLst>
                    <a:ext uri="{9D8B030D-6E8A-4147-A177-3AD203B41FA5}">
                      <a16:colId xmlns:a16="http://schemas.microsoft.com/office/drawing/2014/main" val="414033422"/>
                    </a:ext>
                  </a:extLst>
                </a:gridCol>
                <a:gridCol w="370332">
                  <a:extLst>
                    <a:ext uri="{9D8B030D-6E8A-4147-A177-3AD203B41FA5}">
                      <a16:colId xmlns:a16="http://schemas.microsoft.com/office/drawing/2014/main" val="3213062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883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- 2017-03-15 09:14:00</a:t>
                      </a:r>
                      <a:r>
                        <a:rPr kumimoji="0" lang="de-DE" sz="1000" b="0" i="0" u="none" strike="noStrike" kern="1200" cap="none" spc="0" normalizeH="0" baseline="0" noProof="0">
                          <a:ln>
                            <a:noFill/>
                          </a:ln>
                          <a:solidFill>
                            <a:prstClr val="black"/>
                          </a:solidFill>
                          <a:effectLst/>
                          <a:uLnTx/>
                          <a:uFillTx/>
                          <a:latin typeface="+mn-lt"/>
                          <a:ea typeface="+mn-ea"/>
                          <a:cs typeface="+mn-cs"/>
                        </a:rPr>
                        <a:t>
Auch wenn ich mir mein #Saisonfinale etwas anders vorgestellt hab, geb ich alles für mein Comeback! Und natürlich sind meine Daumen gedrückt für die Jungs beim RAW AIR Tournament! ✊
Ihr wollt auch ein Dein Winter. Dein Sport.-Motiv? Dann seid dabei und feiert das Saisonfinale mit: www.deinwinterdeinsport.de/saisonfinale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302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- 2017-03-12 15:34:39</a:t>
                      </a:r>
                      <a:r>
                        <a:rPr kumimoji="0" lang="de-DE" sz="1000" b="0" i="0" u="none" strike="noStrike" kern="1200" cap="none" spc="0" normalizeH="0" baseline="0" noProof="0">
                          <a:ln>
                            <a:noFill/>
                          </a:ln>
                          <a:solidFill>
                            <a:prstClr val="black"/>
                          </a:solidFill>
                          <a:effectLst/>
                          <a:uLnTx/>
                          <a:uFillTx/>
                          <a:latin typeface="+mn-lt"/>
                          <a:ea typeface="+mn-ea"/>
                          <a:cs typeface="+mn-cs"/>
                        </a:rPr>
                        <a:t>
Herzlichen Glückwunsch, Jungs – läuft bei euch! Macht uns gerne weiterhin so viel Spaß! 😃 #SFly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8099602"/>
                  </a:ext>
                </a:extLst>
              </a:tr>
            </a:tbl>
          </a:graphicData>
        </a:graphic>
      </p:graphicFrame>
      <p:sp>
        <p:nvSpPr>
          <p:cNvPr id="4" name="Text Placeholder 3"/>
          <p:cNvSpPr>
            <a:spLocks noGrp="1"/>
          </p:cNvSpPr>
          <p:nvPr>
            <p:ph type="body" sz="quarter" idx="14"/>
          </p:nvPr>
        </p:nvSpPr>
        <p:spPr/>
        <p:txBody>
          <a:bodyPr/>
          <a:lstStyle/>
          <a:p>
            <a:r>
              <a:rPr lang="en-US"/>
              <a:t>10/01/2016 - 05/31/2017</a:t>
            </a:r>
          </a:p>
        </p:txBody>
      </p:sp>
    </p:spTree>
    <p:extLst>
      <p:ext uri="{BB962C8B-B14F-4D97-AF65-F5344CB8AC3E}">
        <p14:creationId xmlns:p14="http://schemas.microsoft.com/office/powerpoint/2010/main" val="1722081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91229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63101125"/>
                    </a:ext>
                  </a:extLst>
                </a:gridCol>
                <a:gridCol w="617220">
                  <a:extLst>
                    <a:ext uri="{9D8B030D-6E8A-4147-A177-3AD203B41FA5}">
                      <a16:colId xmlns:a16="http://schemas.microsoft.com/office/drawing/2014/main" val="1330380749"/>
                    </a:ext>
                  </a:extLst>
                </a:gridCol>
                <a:gridCol w="534924">
                  <a:extLst>
                    <a:ext uri="{9D8B030D-6E8A-4147-A177-3AD203B41FA5}">
                      <a16:colId xmlns:a16="http://schemas.microsoft.com/office/drawing/2014/main" val="1933588400"/>
                    </a:ext>
                  </a:extLst>
                </a:gridCol>
                <a:gridCol w="534924">
                  <a:extLst>
                    <a:ext uri="{9D8B030D-6E8A-4147-A177-3AD203B41FA5}">
                      <a16:colId xmlns:a16="http://schemas.microsoft.com/office/drawing/2014/main" val="1382827232"/>
                    </a:ext>
                  </a:extLst>
                </a:gridCol>
                <a:gridCol w="411480">
                  <a:extLst>
                    <a:ext uri="{9D8B030D-6E8A-4147-A177-3AD203B41FA5}">
                      <a16:colId xmlns:a16="http://schemas.microsoft.com/office/drawing/2014/main" val="533326393"/>
                    </a:ext>
                  </a:extLst>
                </a:gridCol>
                <a:gridCol w="534924">
                  <a:extLst>
                    <a:ext uri="{9D8B030D-6E8A-4147-A177-3AD203B41FA5}">
                      <a16:colId xmlns:a16="http://schemas.microsoft.com/office/drawing/2014/main" val="1385361149"/>
                    </a:ext>
                  </a:extLst>
                </a:gridCol>
                <a:gridCol w="534924">
                  <a:extLst>
                    <a:ext uri="{9D8B030D-6E8A-4147-A177-3AD203B41FA5}">
                      <a16:colId xmlns:a16="http://schemas.microsoft.com/office/drawing/2014/main" val="3070919871"/>
                    </a:ext>
                  </a:extLst>
                </a:gridCol>
                <a:gridCol w="534924">
                  <a:extLst>
                    <a:ext uri="{9D8B030D-6E8A-4147-A177-3AD203B41FA5}">
                      <a16:colId xmlns:a16="http://schemas.microsoft.com/office/drawing/2014/main" val="522123929"/>
                    </a:ext>
                  </a:extLst>
                </a:gridCol>
                <a:gridCol w="534924">
                  <a:extLst>
                    <a:ext uri="{9D8B030D-6E8A-4147-A177-3AD203B41FA5}">
                      <a16:colId xmlns:a16="http://schemas.microsoft.com/office/drawing/2014/main" val="100829019"/>
                    </a:ext>
                  </a:extLst>
                </a:gridCol>
                <a:gridCol w="534924">
                  <a:extLst>
                    <a:ext uri="{9D8B030D-6E8A-4147-A177-3AD203B41FA5}">
                      <a16:colId xmlns:a16="http://schemas.microsoft.com/office/drawing/2014/main" val="485555666"/>
                    </a:ext>
                  </a:extLst>
                </a:gridCol>
                <a:gridCol w="617220">
                  <a:extLst>
                    <a:ext uri="{9D8B030D-6E8A-4147-A177-3AD203B41FA5}">
                      <a16:colId xmlns:a16="http://schemas.microsoft.com/office/drawing/2014/main" val="1820397598"/>
                    </a:ext>
                  </a:extLst>
                </a:gridCol>
                <a:gridCol w="370332">
                  <a:extLst>
                    <a:ext uri="{9D8B030D-6E8A-4147-A177-3AD203B41FA5}">
                      <a16:colId xmlns:a16="http://schemas.microsoft.com/office/drawing/2014/main" val="2593777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487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- 2017-03-07 16:37:47</a:t>
                      </a:r>
                      <a:r>
                        <a:rPr kumimoji="0" lang="de-DE" sz="1000" b="0" i="0" u="none" strike="noStrike" kern="1200" cap="none" spc="0" normalizeH="0" baseline="0" noProof="0">
                          <a:ln>
                            <a:noFill/>
                          </a:ln>
                          <a:solidFill>
                            <a:prstClr val="black"/>
                          </a:solidFill>
                          <a:effectLst/>
                          <a:uLnTx/>
                          <a:uFillTx/>
                          <a:latin typeface="+mn-lt"/>
                          <a:ea typeface="+mn-ea"/>
                          <a:cs typeface="+mn-cs"/>
                        </a:rPr>
                        <a:t>
Liebe Athletinnen und Athleten der Special Olympics Deutschland, ich wünsche euch spannende Spiele und ein großartiges Erlebnis in Willingen! Ich befinde mich gerade noch voll im Reha-Programm, drücke euch aber ganz fest die Daumen. Viel Spaß!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2412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- 2017-03-04 16:22:45</a:t>
                      </a:r>
                      <a:r>
                        <a:rPr kumimoji="0" lang="de-DE" sz="1000" b="0" i="0" u="none" strike="noStrike" kern="1200" cap="none" spc="0" normalizeH="0" baseline="0" noProof="0">
                          <a:ln>
                            <a:noFill/>
                          </a:ln>
                          <a:solidFill>
                            <a:prstClr val="black"/>
                          </a:solidFill>
                          <a:effectLst/>
                          <a:uLnTx/>
                          <a:uFillTx/>
                          <a:latin typeface="+mn-lt"/>
                          <a:ea typeface="+mn-ea"/>
                          <a:cs typeface="+mn-cs"/>
                        </a:rPr>
                        <a:t>
Alter Finne, ist das spannend! Andi, Stephan, Eisi und Rich sind auf Medaillenjagd in Lahti2017. Haut rein im 2. Durchgang, Männer!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6387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- 2017-03-02 19:15:33</a:t>
                      </a:r>
                      <a:r>
                        <a:rPr kumimoji="0" lang="de-DE" sz="1000" b="0" i="0" u="none" strike="noStrike" kern="1200" cap="none" spc="0" normalizeH="0" baseline="0" noProof="0">
                          <a:ln>
                            <a:noFill/>
                          </a:ln>
                          <a:solidFill>
                            <a:prstClr val="black"/>
                          </a:solidFill>
                          <a:effectLst/>
                          <a:uLnTx/>
                          <a:uFillTx/>
                          <a:latin typeface="+mn-lt"/>
                          <a:ea typeface="+mn-ea"/>
                          <a:cs typeface="+mn-cs"/>
                        </a:rPr>
                        <a:t>
Wahnsinn Andreas Wellinger - schon wieder WM-Silber! Einfach unglaublich, was du zur Zeit leistest. Schade, dass es nicht ganz nach vorne gereicht hat, aber natürlich auch Gratulation an Stefan Kraft - sehr souverän!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4132972"/>
                  </a:ext>
                </a:extLst>
              </a:tr>
            </a:tbl>
          </a:graphicData>
        </a:graphic>
      </p:graphicFrame>
      <p:sp>
        <p:nvSpPr>
          <p:cNvPr id="4" name="Text Placeholder 3"/>
          <p:cNvSpPr>
            <a:spLocks noGrp="1"/>
          </p:cNvSpPr>
          <p:nvPr>
            <p:ph type="body" sz="quarter" idx="14"/>
          </p:nvPr>
        </p:nvSpPr>
        <p:spPr/>
        <p:txBody>
          <a:bodyPr/>
          <a:lstStyle/>
          <a:p>
            <a:r>
              <a:rPr lang="en-US"/>
              <a:t>10/01/2016 - 05/31/2017</a:t>
            </a:r>
          </a:p>
        </p:txBody>
      </p:sp>
    </p:spTree>
    <p:extLst>
      <p:ext uri="{BB962C8B-B14F-4D97-AF65-F5344CB8AC3E}">
        <p14:creationId xmlns:p14="http://schemas.microsoft.com/office/powerpoint/2010/main" val="1062998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36619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255368"/>
                    </a:ext>
                  </a:extLst>
                </a:gridCol>
                <a:gridCol w="617220">
                  <a:extLst>
                    <a:ext uri="{9D8B030D-6E8A-4147-A177-3AD203B41FA5}">
                      <a16:colId xmlns:a16="http://schemas.microsoft.com/office/drawing/2014/main" val="3379509165"/>
                    </a:ext>
                  </a:extLst>
                </a:gridCol>
                <a:gridCol w="534924">
                  <a:extLst>
                    <a:ext uri="{9D8B030D-6E8A-4147-A177-3AD203B41FA5}">
                      <a16:colId xmlns:a16="http://schemas.microsoft.com/office/drawing/2014/main" val="480718589"/>
                    </a:ext>
                  </a:extLst>
                </a:gridCol>
                <a:gridCol w="534924">
                  <a:extLst>
                    <a:ext uri="{9D8B030D-6E8A-4147-A177-3AD203B41FA5}">
                      <a16:colId xmlns:a16="http://schemas.microsoft.com/office/drawing/2014/main" val="1108869740"/>
                    </a:ext>
                  </a:extLst>
                </a:gridCol>
                <a:gridCol w="411480">
                  <a:extLst>
                    <a:ext uri="{9D8B030D-6E8A-4147-A177-3AD203B41FA5}">
                      <a16:colId xmlns:a16="http://schemas.microsoft.com/office/drawing/2014/main" val="2022523086"/>
                    </a:ext>
                  </a:extLst>
                </a:gridCol>
                <a:gridCol w="534924">
                  <a:extLst>
                    <a:ext uri="{9D8B030D-6E8A-4147-A177-3AD203B41FA5}">
                      <a16:colId xmlns:a16="http://schemas.microsoft.com/office/drawing/2014/main" val="1620183084"/>
                    </a:ext>
                  </a:extLst>
                </a:gridCol>
                <a:gridCol w="534924">
                  <a:extLst>
                    <a:ext uri="{9D8B030D-6E8A-4147-A177-3AD203B41FA5}">
                      <a16:colId xmlns:a16="http://schemas.microsoft.com/office/drawing/2014/main" val="94228894"/>
                    </a:ext>
                  </a:extLst>
                </a:gridCol>
                <a:gridCol w="534924">
                  <a:extLst>
                    <a:ext uri="{9D8B030D-6E8A-4147-A177-3AD203B41FA5}">
                      <a16:colId xmlns:a16="http://schemas.microsoft.com/office/drawing/2014/main" val="1227741950"/>
                    </a:ext>
                  </a:extLst>
                </a:gridCol>
                <a:gridCol w="534924">
                  <a:extLst>
                    <a:ext uri="{9D8B030D-6E8A-4147-A177-3AD203B41FA5}">
                      <a16:colId xmlns:a16="http://schemas.microsoft.com/office/drawing/2014/main" val="77805641"/>
                    </a:ext>
                  </a:extLst>
                </a:gridCol>
                <a:gridCol w="534924">
                  <a:extLst>
                    <a:ext uri="{9D8B030D-6E8A-4147-A177-3AD203B41FA5}">
                      <a16:colId xmlns:a16="http://schemas.microsoft.com/office/drawing/2014/main" val="823896993"/>
                    </a:ext>
                  </a:extLst>
                </a:gridCol>
                <a:gridCol w="617220">
                  <a:extLst>
                    <a:ext uri="{9D8B030D-6E8A-4147-A177-3AD203B41FA5}">
                      <a16:colId xmlns:a16="http://schemas.microsoft.com/office/drawing/2014/main" val="185011147"/>
                    </a:ext>
                  </a:extLst>
                </a:gridCol>
                <a:gridCol w="370332">
                  <a:extLst>
                    <a:ext uri="{9D8B030D-6E8A-4147-A177-3AD203B41FA5}">
                      <a16:colId xmlns:a16="http://schemas.microsoft.com/office/drawing/2014/main" val="2482778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657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Severin Freund - 2017-03-01 14:15:31</a:t>
                      </a:r>
                      <a:r>
                        <a:rPr kumimoji="0" lang="en-US" sz="1000" b="0" i="0" u="none" strike="noStrike" kern="1200" cap="none" spc="0" normalizeH="0" baseline="0" noProof="0">
                          <a:ln>
                            <a:noFill/>
                          </a:ln>
                          <a:solidFill>
                            <a:prstClr val="black"/>
                          </a:solidFill>
                          <a:effectLst/>
                          <a:uLnTx/>
                          <a:uFillTx/>
                          <a:latin typeface="+mn-lt"/>
                          <a:ea typeface="+mn-ea"/>
                          <a:cs typeface="+mn-cs"/>
                        </a:rPr>
                        <a:t>
Keep on walking! Auf dem Zero Gravity Laufband mache ich einen Fortschritt nach dem anderen! 😉 I’m on #MyWayBack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693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- 2017-02-26 19:51:58</a:t>
                      </a:r>
                      <a:r>
                        <a:rPr kumimoji="0" lang="de-DE" sz="1000" b="0" i="0" u="none" strike="noStrike" kern="1200" cap="none" spc="0" normalizeH="0" baseline="0" noProof="0">
                          <a:ln>
                            <a:noFill/>
                          </a:ln>
                          <a:solidFill>
                            <a:prstClr val="black"/>
                          </a:solidFill>
                          <a:effectLst/>
                          <a:uLnTx/>
                          <a:uFillTx/>
                          <a:latin typeface="+mn-lt"/>
                          <a:ea typeface="+mn-ea"/>
                          <a:cs typeface="+mn-cs"/>
                        </a:rPr>
                        <a:t>
Was für eine souveräne Vorstellung – Leute ihr seid der Hammer! 👍 Herzlichen Glückwunsch zum mehr als verdienten Weltmeistertitel im Mixed-Teamwettbewerb! 🥇 #SFly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0487020"/>
                  </a:ext>
                </a:extLst>
              </a:tr>
            </a:tbl>
          </a:graphicData>
        </a:graphic>
      </p:graphicFrame>
      <p:sp>
        <p:nvSpPr>
          <p:cNvPr id="4" name="Text Placeholder 3"/>
          <p:cNvSpPr>
            <a:spLocks noGrp="1"/>
          </p:cNvSpPr>
          <p:nvPr>
            <p:ph type="body" sz="quarter" idx="14"/>
          </p:nvPr>
        </p:nvSpPr>
        <p:spPr/>
        <p:txBody>
          <a:bodyPr/>
          <a:lstStyle/>
          <a:p>
            <a:r>
              <a:rPr lang="en-US"/>
              <a:t>10/01/2016 - 05/31/2017</a:t>
            </a:r>
          </a:p>
        </p:txBody>
      </p:sp>
    </p:spTree>
    <p:extLst>
      <p:ext uri="{BB962C8B-B14F-4D97-AF65-F5344CB8AC3E}">
        <p14:creationId xmlns:p14="http://schemas.microsoft.com/office/powerpoint/2010/main" val="4152423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02320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71130325"/>
                    </a:ext>
                  </a:extLst>
                </a:gridCol>
                <a:gridCol w="617220">
                  <a:extLst>
                    <a:ext uri="{9D8B030D-6E8A-4147-A177-3AD203B41FA5}">
                      <a16:colId xmlns:a16="http://schemas.microsoft.com/office/drawing/2014/main" val="899630892"/>
                    </a:ext>
                  </a:extLst>
                </a:gridCol>
                <a:gridCol w="534924">
                  <a:extLst>
                    <a:ext uri="{9D8B030D-6E8A-4147-A177-3AD203B41FA5}">
                      <a16:colId xmlns:a16="http://schemas.microsoft.com/office/drawing/2014/main" val="3829182300"/>
                    </a:ext>
                  </a:extLst>
                </a:gridCol>
                <a:gridCol w="534924">
                  <a:extLst>
                    <a:ext uri="{9D8B030D-6E8A-4147-A177-3AD203B41FA5}">
                      <a16:colId xmlns:a16="http://schemas.microsoft.com/office/drawing/2014/main" val="985819170"/>
                    </a:ext>
                  </a:extLst>
                </a:gridCol>
                <a:gridCol w="411480">
                  <a:extLst>
                    <a:ext uri="{9D8B030D-6E8A-4147-A177-3AD203B41FA5}">
                      <a16:colId xmlns:a16="http://schemas.microsoft.com/office/drawing/2014/main" val="1293891566"/>
                    </a:ext>
                  </a:extLst>
                </a:gridCol>
                <a:gridCol w="534924">
                  <a:extLst>
                    <a:ext uri="{9D8B030D-6E8A-4147-A177-3AD203B41FA5}">
                      <a16:colId xmlns:a16="http://schemas.microsoft.com/office/drawing/2014/main" val="2814888658"/>
                    </a:ext>
                  </a:extLst>
                </a:gridCol>
                <a:gridCol w="534924">
                  <a:extLst>
                    <a:ext uri="{9D8B030D-6E8A-4147-A177-3AD203B41FA5}">
                      <a16:colId xmlns:a16="http://schemas.microsoft.com/office/drawing/2014/main" val="4244828694"/>
                    </a:ext>
                  </a:extLst>
                </a:gridCol>
                <a:gridCol w="534924">
                  <a:extLst>
                    <a:ext uri="{9D8B030D-6E8A-4147-A177-3AD203B41FA5}">
                      <a16:colId xmlns:a16="http://schemas.microsoft.com/office/drawing/2014/main" val="3893277613"/>
                    </a:ext>
                  </a:extLst>
                </a:gridCol>
                <a:gridCol w="534924">
                  <a:extLst>
                    <a:ext uri="{9D8B030D-6E8A-4147-A177-3AD203B41FA5}">
                      <a16:colId xmlns:a16="http://schemas.microsoft.com/office/drawing/2014/main" val="2658192446"/>
                    </a:ext>
                  </a:extLst>
                </a:gridCol>
                <a:gridCol w="534924">
                  <a:extLst>
                    <a:ext uri="{9D8B030D-6E8A-4147-A177-3AD203B41FA5}">
                      <a16:colId xmlns:a16="http://schemas.microsoft.com/office/drawing/2014/main" val="3807759158"/>
                    </a:ext>
                  </a:extLst>
                </a:gridCol>
                <a:gridCol w="617220">
                  <a:extLst>
                    <a:ext uri="{9D8B030D-6E8A-4147-A177-3AD203B41FA5}">
                      <a16:colId xmlns:a16="http://schemas.microsoft.com/office/drawing/2014/main" val="132812335"/>
                    </a:ext>
                  </a:extLst>
                </a:gridCol>
                <a:gridCol w="370332">
                  <a:extLst>
                    <a:ext uri="{9D8B030D-6E8A-4147-A177-3AD203B41FA5}">
                      <a16:colId xmlns:a16="http://schemas.microsoft.com/office/drawing/2014/main" val="3238213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508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Severin Freund - 2017-02-25 18:05:01</a:t>
                      </a:r>
                      <a:r>
                        <a:rPr kumimoji="0" lang="en-US" sz="1000" b="0" i="0" u="none" strike="noStrike" kern="1200" cap="none" spc="0" normalizeH="0" baseline="0" noProof="0">
                          <a:ln>
                            <a:noFill/>
                          </a:ln>
                          <a:solidFill>
                            <a:prstClr val="black"/>
                          </a:solidFill>
                          <a:effectLst/>
                          <a:uLnTx/>
                          <a:uFillTx/>
                          <a:latin typeface="+mn-lt"/>
                          <a:ea typeface="+mn-ea"/>
                          <a:cs typeface="+mn-cs"/>
                        </a:rPr>
                        <a:t>
Yeeeeeeeeees!
What an amazing performance from our boys! Huge congratualtions to Andi, Markus, Richi und Stephan for this great team result! 
On top to this awesome day did FC Bayern win against Hamburg. Cheers to this Saturday full of great achievements. Drinking Champagne is not ideal while being in rehab training, so I'll have a water instead! 👏👏👏😉
I would say, it could continue this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9565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- 2017-02-19 14:59:16</a:t>
                      </a:r>
                      <a:r>
                        <a:rPr kumimoji="0" lang="de-DE" sz="1000" b="0" i="0" u="none" strike="noStrike" kern="1200" cap="none" spc="0" normalizeH="0" baseline="0" noProof="0">
                          <a:ln>
                            <a:noFill/>
                          </a:ln>
                          <a:solidFill>
                            <a:prstClr val="black"/>
                          </a:solidFill>
                          <a:effectLst/>
                          <a:uLnTx/>
                          <a:uFillTx/>
                          <a:latin typeface="+mn-lt"/>
                          <a:ea typeface="+mn-ea"/>
                          <a:cs typeface="+mn-cs"/>
                        </a:rPr>
                        <a:t>
Was für eine Show!!! 😱
Riesen Gratulation Felix Neureuther für diese so, so verdiente Bronzene, die sich hoffentlich nach deutlich mehr anfühlt! 👍👍👍
#SkiDeutschland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618923822"/>
                  </a:ext>
                </a:extLst>
              </a:tr>
            </a:tbl>
          </a:graphicData>
        </a:graphic>
      </p:graphicFrame>
      <p:sp>
        <p:nvSpPr>
          <p:cNvPr id="4" name="Text Placeholder 3"/>
          <p:cNvSpPr>
            <a:spLocks noGrp="1"/>
          </p:cNvSpPr>
          <p:nvPr>
            <p:ph type="body" sz="quarter" idx="14"/>
          </p:nvPr>
        </p:nvSpPr>
        <p:spPr/>
        <p:txBody>
          <a:bodyPr/>
          <a:lstStyle/>
          <a:p>
            <a:r>
              <a:rPr lang="en-US"/>
              <a:t>10/01/2016 - 05/31/2017</a:t>
            </a:r>
          </a:p>
        </p:txBody>
      </p:sp>
    </p:spTree>
    <p:extLst>
      <p:ext uri="{BB962C8B-B14F-4D97-AF65-F5344CB8AC3E}">
        <p14:creationId xmlns:p14="http://schemas.microsoft.com/office/powerpoint/2010/main" val="3807124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83530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91205104"/>
                    </a:ext>
                  </a:extLst>
                </a:gridCol>
                <a:gridCol w="617220">
                  <a:extLst>
                    <a:ext uri="{9D8B030D-6E8A-4147-A177-3AD203B41FA5}">
                      <a16:colId xmlns:a16="http://schemas.microsoft.com/office/drawing/2014/main" val="3938009455"/>
                    </a:ext>
                  </a:extLst>
                </a:gridCol>
                <a:gridCol w="534924">
                  <a:extLst>
                    <a:ext uri="{9D8B030D-6E8A-4147-A177-3AD203B41FA5}">
                      <a16:colId xmlns:a16="http://schemas.microsoft.com/office/drawing/2014/main" val="4207682466"/>
                    </a:ext>
                  </a:extLst>
                </a:gridCol>
                <a:gridCol w="534924">
                  <a:extLst>
                    <a:ext uri="{9D8B030D-6E8A-4147-A177-3AD203B41FA5}">
                      <a16:colId xmlns:a16="http://schemas.microsoft.com/office/drawing/2014/main" val="2273745771"/>
                    </a:ext>
                  </a:extLst>
                </a:gridCol>
                <a:gridCol w="411480">
                  <a:extLst>
                    <a:ext uri="{9D8B030D-6E8A-4147-A177-3AD203B41FA5}">
                      <a16:colId xmlns:a16="http://schemas.microsoft.com/office/drawing/2014/main" val="2389773685"/>
                    </a:ext>
                  </a:extLst>
                </a:gridCol>
                <a:gridCol w="534924">
                  <a:extLst>
                    <a:ext uri="{9D8B030D-6E8A-4147-A177-3AD203B41FA5}">
                      <a16:colId xmlns:a16="http://schemas.microsoft.com/office/drawing/2014/main" val="811913897"/>
                    </a:ext>
                  </a:extLst>
                </a:gridCol>
                <a:gridCol w="534924">
                  <a:extLst>
                    <a:ext uri="{9D8B030D-6E8A-4147-A177-3AD203B41FA5}">
                      <a16:colId xmlns:a16="http://schemas.microsoft.com/office/drawing/2014/main" val="3045095702"/>
                    </a:ext>
                  </a:extLst>
                </a:gridCol>
                <a:gridCol w="534924">
                  <a:extLst>
                    <a:ext uri="{9D8B030D-6E8A-4147-A177-3AD203B41FA5}">
                      <a16:colId xmlns:a16="http://schemas.microsoft.com/office/drawing/2014/main" val="4105999083"/>
                    </a:ext>
                  </a:extLst>
                </a:gridCol>
                <a:gridCol w="534924">
                  <a:extLst>
                    <a:ext uri="{9D8B030D-6E8A-4147-A177-3AD203B41FA5}">
                      <a16:colId xmlns:a16="http://schemas.microsoft.com/office/drawing/2014/main" val="968872511"/>
                    </a:ext>
                  </a:extLst>
                </a:gridCol>
                <a:gridCol w="534924">
                  <a:extLst>
                    <a:ext uri="{9D8B030D-6E8A-4147-A177-3AD203B41FA5}">
                      <a16:colId xmlns:a16="http://schemas.microsoft.com/office/drawing/2014/main" val="1340564262"/>
                    </a:ext>
                  </a:extLst>
                </a:gridCol>
                <a:gridCol w="617220">
                  <a:extLst>
                    <a:ext uri="{9D8B030D-6E8A-4147-A177-3AD203B41FA5}">
                      <a16:colId xmlns:a16="http://schemas.microsoft.com/office/drawing/2014/main" val="117666797"/>
                    </a:ext>
                  </a:extLst>
                </a:gridCol>
                <a:gridCol w="370332">
                  <a:extLst>
                    <a:ext uri="{9D8B030D-6E8A-4147-A177-3AD203B41FA5}">
                      <a16:colId xmlns:a16="http://schemas.microsoft.com/office/drawing/2014/main" val="4185530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599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Severin Freund - 2017-02-14 13:29:01</a:t>
                      </a:r>
                      <a:r>
                        <a:rPr kumimoji="0" lang="en-US" sz="1000" b="0" i="0" u="none" strike="noStrike" kern="1200" cap="none" spc="0" normalizeH="0" baseline="0" noProof="0">
                          <a:ln>
                            <a:noFill/>
                          </a:ln>
                          <a:solidFill>
                            <a:prstClr val="black"/>
                          </a:solidFill>
                          <a:effectLst/>
                          <a:uLnTx/>
                          <a:uFillTx/>
                          <a:latin typeface="+mn-lt"/>
                          <a:ea typeface="+mn-ea"/>
                          <a:cs typeface="+mn-cs"/>
                        </a:rPr>
                        <a:t>
I love to play - denn ihr gebt mir die Kraft, immer wieder anzugreifen! 👊 Right To Play Deutschland
I love to play - because you give me the strength to fight on and on! 👊 Right To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790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- 2017-02-13 13:00:23</a:t>
                      </a:r>
                      <a:r>
                        <a:rPr kumimoji="0" lang="de-DE" sz="1000" b="0" i="0" u="none" strike="noStrike" kern="1200" cap="none" spc="0" normalizeH="0" baseline="0" noProof="0">
                          <a:ln>
                            <a:noFill/>
                          </a:ln>
                          <a:solidFill>
                            <a:prstClr val="black"/>
                          </a:solidFill>
                          <a:effectLst/>
                          <a:uLnTx/>
                          <a:uFillTx/>
                          <a:latin typeface="+mn-lt"/>
                          <a:ea typeface="+mn-ea"/>
                          <a:cs typeface="+mn-cs"/>
                        </a:rPr>
                        <a:t>
Vielen Dank für eure Genesungswünsche in den letzten Tagen und Wochen. Ihr gebt mir unheimlich viel Kraft!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554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Severin Freund - 2017-02-13 10:31:00</a:t>
                      </a:r>
                      <a:r>
                        <a:rPr kumimoji="0" lang="en-US" sz="1000" b="0" i="0" u="none" strike="noStrike" kern="1200" cap="none" spc="0" normalizeH="0" baseline="0" noProof="0">
                          <a:ln>
                            <a:noFill/>
                          </a:ln>
                          <a:solidFill>
                            <a:prstClr val="black"/>
                          </a:solidFill>
                          <a:effectLst/>
                          <a:uLnTx/>
                          <a:uFillTx/>
                          <a:latin typeface="+mn-lt"/>
                          <a:ea typeface="+mn-ea"/>
                          <a:cs typeface="+mn-cs"/>
                        </a:rPr>
                        <a:t>
Was mich immer wieder antreibt? Leidenschaft, Freude, Adrenalin! ✌️ #lovetoplay Right To Play Deutschland 
That’s why I play: Passion, Happiness, Adrenaline! ✌️ #lovetoplay Right To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6163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- 2017-02-04 16:12:06</a:t>
                      </a:r>
                      <a:r>
                        <a:rPr kumimoji="0" lang="de-DE" sz="1000" b="0" i="0" u="none" strike="noStrike" kern="1200" cap="none" spc="0" normalizeH="0" baseline="0" noProof="0">
                          <a:ln>
                            <a:noFill/>
                          </a:ln>
                          <a:solidFill>
                            <a:prstClr val="black"/>
                          </a:solidFill>
                          <a:effectLst/>
                          <a:uLnTx/>
                          <a:uFillTx/>
                          <a:latin typeface="+mn-lt"/>
                          <a:ea typeface="+mn-ea"/>
                          <a:cs typeface="+mn-cs"/>
                        </a:rPr>
                        <a:t>
Meine Bewegungsschiene und ich sind bereit zum Anfeuern: Ziiieht Männer!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0333394"/>
                  </a:ext>
                </a:extLst>
              </a:tr>
            </a:tbl>
          </a:graphicData>
        </a:graphic>
      </p:graphicFrame>
      <p:sp>
        <p:nvSpPr>
          <p:cNvPr id="4" name="Text Placeholder 3"/>
          <p:cNvSpPr>
            <a:spLocks noGrp="1"/>
          </p:cNvSpPr>
          <p:nvPr>
            <p:ph type="body" sz="quarter" idx="14"/>
          </p:nvPr>
        </p:nvSpPr>
        <p:spPr/>
        <p:txBody>
          <a:bodyPr/>
          <a:lstStyle/>
          <a:p>
            <a:r>
              <a:rPr lang="en-US"/>
              <a:t>10/01/2016 - 05/31/2017</a:t>
            </a:r>
          </a:p>
        </p:txBody>
      </p:sp>
    </p:spTree>
    <p:extLst>
      <p:ext uri="{BB962C8B-B14F-4D97-AF65-F5344CB8AC3E}">
        <p14:creationId xmlns:p14="http://schemas.microsoft.com/office/powerpoint/2010/main" val="912615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9</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00336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0711196"/>
                    </a:ext>
                  </a:extLst>
                </a:gridCol>
                <a:gridCol w="617220">
                  <a:extLst>
                    <a:ext uri="{9D8B030D-6E8A-4147-A177-3AD203B41FA5}">
                      <a16:colId xmlns:a16="http://schemas.microsoft.com/office/drawing/2014/main" val="149507108"/>
                    </a:ext>
                  </a:extLst>
                </a:gridCol>
                <a:gridCol w="534924">
                  <a:extLst>
                    <a:ext uri="{9D8B030D-6E8A-4147-A177-3AD203B41FA5}">
                      <a16:colId xmlns:a16="http://schemas.microsoft.com/office/drawing/2014/main" val="2252841904"/>
                    </a:ext>
                  </a:extLst>
                </a:gridCol>
                <a:gridCol w="534924">
                  <a:extLst>
                    <a:ext uri="{9D8B030D-6E8A-4147-A177-3AD203B41FA5}">
                      <a16:colId xmlns:a16="http://schemas.microsoft.com/office/drawing/2014/main" val="3919814609"/>
                    </a:ext>
                  </a:extLst>
                </a:gridCol>
                <a:gridCol w="411480">
                  <a:extLst>
                    <a:ext uri="{9D8B030D-6E8A-4147-A177-3AD203B41FA5}">
                      <a16:colId xmlns:a16="http://schemas.microsoft.com/office/drawing/2014/main" val="2521327710"/>
                    </a:ext>
                  </a:extLst>
                </a:gridCol>
                <a:gridCol w="534924">
                  <a:extLst>
                    <a:ext uri="{9D8B030D-6E8A-4147-A177-3AD203B41FA5}">
                      <a16:colId xmlns:a16="http://schemas.microsoft.com/office/drawing/2014/main" val="2636857849"/>
                    </a:ext>
                  </a:extLst>
                </a:gridCol>
                <a:gridCol w="534924">
                  <a:extLst>
                    <a:ext uri="{9D8B030D-6E8A-4147-A177-3AD203B41FA5}">
                      <a16:colId xmlns:a16="http://schemas.microsoft.com/office/drawing/2014/main" val="1945149139"/>
                    </a:ext>
                  </a:extLst>
                </a:gridCol>
                <a:gridCol w="534924">
                  <a:extLst>
                    <a:ext uri="{9D8B030D-6E8A-4147-A177-3AD203B41FA5}">
                      <a16:colId xmlns:a16="http://schemas.microsoft.com/office/drawing/2014/main" val="492193866"/>
                    </a:ext>
                  </a:extLst>
                </a:gridCol>
                <a:gridCol w="534924">
                  <a:extLst>
                    <a:ext uri="{9D8B030D-6E8A-4147-A177-3AD203B41FA5}">
                      <a16:colId xmlns:a16="http://schemas.microsoft.com/office/drawing/2014/main" val="1356857566"/>
                    </a:ext>
                  </a:extLst>
                </a:gridCol>
                <a:gridCol w="534924">
                  <a:extLst>
                    <a:ext uri="{9D8B030D-6E8A-4147-A177-3AD203B41FA5}">
                      <a16:colId xmlns:a16="http://schemas.microsoft.com/office/drawing/2014/main" val="2323749831"/>
                    </a:ext>
                  </a:extLst>
                </a:gridCol>
                <a:gridCol w="617220">
                  <a:extLst>
                    <a:ext uri="{9D8B030D-6E8A-4147-A177-3AD203B41FA5}">
                      <a16:colId xmlns:a16="http://schemas.microsoft.com/office/drawing/2014/main" val="2948605097"/>
                    </a:ext>
                  </a:extLst>
                </a:gridCol>
                <a:gridCol w="370332">
                  <a:extLst>
                    <a:ext uri="{9D8B030D-6E8A-4147-A177-3AD203B41FA5}">
                      <a16:colId xmlns:a16="http://schemas.microsoft.com/office/drawing/2014/main" val="299130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928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Severin Freund - 2017-02-03 14:15:50</a:t>
                      </a:r>
                      <a:r>
                        <a:rPr kumimoji="0" lang="de-DE" sz="1000" b="0" i="0" u="none" strike="noStrike" kern="1200" cap="none" spc="0" normalizeH="0" baseline="0" noProof="0">
                          <a:ln>
                            <a:noFill/>
                          </a:ln>
                          <a:solidFill>
                            <a:prstClr val="black"/>
                          </a:solidFill>
                          <a:effectLst/>
                          <a:uLnTx/>
                          <a:uFillTx/>
                          <a:latin typeface="+mn-lt"/>
                          <a:ea typeface="+mn-ea"/>
                          <a:cs typeface="+mn-cs"/>
                        </a:rPr>
                        <a:t>
Willkommen im Team von Right To Play Deutschland, Uschi Disl!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71435162"/>
                  </a:ext>
                </a:extLst>
              </a:tr>
            </a:tbl>
          </a:graphicData>
        </a:graphic>
      </p:graphicFrame>
      <p:sp>
        <p:nvSpPr>
          <p:cNvPr id="4" name="Text Placeholder 3"/>
          <p:cNvSpPr>
            <a:spLocks noGrp="1"/>
          </p:cNvSpPr>
          <p:nvPr>
            <p:ph type="body" sz="quarter" idx="14"/>
          </p:nvPr>
        </p:nvSpPr>
        <p:spPr/>
        <p:txBody>
          <a:bodyPr/>
          <a:lstStyle/>
          <a:p>
            <a:r>
              <a:rPr lang="en-US"/>
              <a:t>10/01/2016 - 05/31/2017</a:t>
            </a:r>
          </a:p>
        </p:txBody>
      </p:sp>
    </p:spTree>
    <p:extLst>
      <p:ext uri="{BB962C8B-B14F-4D97-AF65-F5344CB8AC3E}">
        <p14:creationId xmlns:p14="http://schemas.microsoft.com/office/powerpoint/2010/main" val="16230782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688</Words>
  <Application>Microsoft Office PowerPoint</Application>
  <PresentationFormat>On-screen Show (4:3)</PresentationFormat>
  <Paragraphs>426</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9</dc:title>
  <dc:creator>Administrator</dc:creator>
  <cp:lastModifiedBy>Administrator</cp:lastModifiedBy>
  <cp:revision>1</cp:revision>
  <dcterms:created xsi:type="dcterms:W3CDTF">2017-06-07T13:07:18Z</dcterms:created>
  <dcterms:modified xsi:type="dcterms:W3CDTF">2017-06-07T13:14:02Z</dcterms:modified>
</cp:coreProperties>
</file>