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51913409"/>
              </p:ext>
            </p:extLst>
          </p:nvPr>
        </p:nvGraphicFramePr>
        <p:xfrm>
          <a:off x="457200" y="1731963"/>
          <a:ext cx="8229600" cy="43281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93648235"/>
                    </a:ext>
                  </a:extLst>
                </a:gridCol>
                <a:gridCol w="617220">
                  <a:extLst>
                    <a:ext uri="{9D8B030D-6E8A-4147-A177-3AD203B41FA5}">
                      <a16:colId xmlns:a16="http://schemas.microsoft.com/office/drawing/2014/main" val="3915651840"/>
                    </a:ext>
                  </a:extLst>
                </a:gridCol>
                <a:gridCol w="534924">
                  <a:extLst>
                    <a:ext uri="{9D8B030D-6E8A-4147-A177-3AD203B41FA5}">
                      <a16:colId xmlns:a16="http://schemas.microsoft.com/office/drawing/2014/main" val="3578592770"/>
                    </a:ext>
                  </a:extLst>
                </a:gridCol>
                <a:gridCol w="534924">
                  <a:extLst>
                    <a:ext uri="{9D8B030D-6E8A-4147-A177-3AD203B41FA5}">
                      <a16:colId xmlns:a16="http://schemas.microsoft.com/office/drawing/2014/main" val="3993920640"/>
                    </a:ext>
                  </a:extLst>
                </a:gridCol>
                <a:gridCol w="411480">
                  <a:extLst>
                    <a:ext uri="{9D8B030D-6E8A-4147-A177-3AD203B41FA5}">
                      <a16:colId xmlns:a16="http://schemas.microsoft.com/office/drawing/2014/main" val="2908159276"/>
                    </a:ext>
                  </a:extLst>
                </a:gridCol>
                <a:gridCol w="534924">
                  <a:extLst>
                    <a:ext uri="{9D8B030D-6E8A-4147-A177-3AD203B41FA5}">
                      <a16:colId xmlns:a16="http://schemas.microsoft.com/office/drawing/2014/main" val="2849361430"/>
                    </a:ext>
                  </a:extLst>
                </a:gridCol>
                <a:gridCol w="534924">
                  <a:extLst>
                    <a:ext uri="{9D8B030D-6E8A-4147-A177-3AD203B41FA5}">
                      <a16:colId xmlns:a16="http://schemas.microsoft.com/office/drawing/2014/main" val="237542296"/>
                    </a:ext>
                  </a:extLst>
                </a:gridCol>
                <a:gridCol w="534924">
                  <a:extLst>
                    <a:ext uri="{9D8B030D-6E8A-4147-A177-3AD203B41FA5}">
                      <a16:colId xmlns:a16="http://schemas.microsoft.com/office/drawing/2014/main" val="4099908600"/>
                    </a:ext>
                  </a:extLst>
                </a:gridCol>
                <a:gridCol w="534924">
                  <a:extLst>
                    <a:ext uri="{9D8B030D-6E8A-4147-A177-3AD203B41FA5}">
                      <a16:colId xmlns:a16="http://schemas.microsoft.com/office/drawing/2014/main" val="4261858774"/>
                    </a:ext>
                  </a:extLst>
                </a:gridCol>
                <a:gridCol w="534924">
                  <a:extLst>
                    <a:ext uri="{9D8B030D-6E8A-4147-A177-3AD203B41FA5}">
                      <a16:colId xmlns:a16="http://schemas.microsoft.com/office/drawing/2014/main" val="271957692"/>
                    </a:ext>
                  </a:extLst>
                </a:gridCol>
                <a:gridCol w="617220">
                  <a:extLst>
                    <a:ext uri="{9D8B030D-6E8A-4147-A177-3AD203B41FA5}">
                      <a16:colId xmlns:a16="http://schemas.microsoft.com/office/drawing/2014/main" val="3617603213"/>
                    </a:ext>
                  </a:extLst>
                </a:gridCol>
                <a:gridCol w="370332">
                  <a:extLst>
                    <a:ext uri="{9D8B030D-6E8A-4147-A177-3AD203B41FA5}">
                      <a16:colId xmlns:a16="http://schemas.microsoft.com/office/drawing/2014/main" val="2107589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801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23:50:01</a:t>
                      </a:r>
                      <a:r>
                        <a:rPr kumimoji="0" lang="en-US" sz="1000" b="0" i="0" u="none" strike="noStrike" kern="1200" cap="none" spc="0" normalizeH="0" baseline="0" noProof="0">
                          <a:ln>
                            <a:noFill/>
                          </a:ln>
                          <a:solidFill>
                            <a:prstClr val="black"/>
                          </a:solidFill>
                          <a:effectLst/>
                          <a:uLnTx/>
                          <a:uFillTx/>
                          <a:latin typeface="+mn-lt"/>
                          <a:ea typeface="+mn-ea"/>
                          <a:cs typeface="+mn-cs"/>
                        </a:rPr>
                        <a:t>
"No one has any clue what the foreign policy of this administration is." - Christopher Murphy, Member of the US-Senate Committee on Foreign Relations, at #MSC2017.
More: http://bit.ly/2lXE60F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396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18:31:01</a:t>
                      </a:r>
                      <a:r>
                        <a:rPr kumimoji="0" lang="en-US" sz="1000" b="0" i="0" u="none" strike="noStrike" kern="1200" cap="none" spc="0" normalizeH="0" baseline="0" noProof="0">
                          <a:ln>
                            <a:noFill/>
                          </a:ln>
                          <a:solidFill>
                            <a:prstClr val="black"/>
                          </a:solidFill>
                          <a:effectLst/>
                          <a:uLnTx/>
                          <a:uFillTx/>
                          <a:latin typeface="+mn-lt"/>
                          <a:ea typeface="+mn-ea"/>
                          <a:cs typeface="+mn-cs"/>
                        </a:rPr>
                        <a:t>
Turkish Minister of Foreign Affairs Mevlüt ÇAVUŞOĞLU at #MSC2017: "Cooperating with a terrorist organization to fight a terrorist organization is a mistake."
More key quotes from this weekend's debates: http://bit.ly/2lXE60F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269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17:01:24</a:t>
                      </a:r>
                      <a:r>
                        <a:rPr kumimoji="0" lang="en-US" sz="1000" b="0" i="0" u="none" strike="noStrike" kern="1200" cap="none" spc="0" normalizeH="0" baseline="0" noProof="0">
                          <a:ln>
                            <a:noFill/>
                          </a:ln>
                          <a:solidFill>
                            <a:prstClr val="black"/>
                          </a:solidFill>
                          <a:effectLst/>
                          <a:uLnTx/>
                          <a:uFillTx/>
                          <a:latin typeface="+mn-lt"/>
                          <a:ea typeface="+mn-ea"/>
                          <a:cs typeface="+mn-cs"/>
                        </a:rPr>
                        <a:t>
Browse through some of the key facts and figures about the #MSC2017!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3601542"/>
                  </a:ext>
                </a:extLst>
              </a:tr>
            </a:tbl>
          </a:graphicData>
        </a:graphic>
      </p:graphicFrame>
      <p:sp>
        <p:nvSpPr>
          <p:cNvPr id="4" name="Text Placeholder 3"/>
          <p:cNvSpPr>
            <a:spLocks noGrp="1"/>
          </p:cNvSpPr>
          <p:nvPr>
            <p:ph type="body" sz="quarter" idx="14"/>
          </p:nvPr>
        </p:nvSpPr>
        <p:spPr/>
        <p:txBody>
          <a:bodyPr/>
          <a:lstStyle/>
          <a:p>
            <a:r>
              <a:rPr lang="en-US"/>
              <a:t>02/01/2017 - 02/19/2017</a:t>
            </a:r>
            <a:endParaRPr lang="en-US"/>
          </a:p>
        </p:txBody>
      </p:sp>
    </p:spTree>
    <p:extLst>
      <p:ext uri="{BB962C8B-B14F-4D97-AF65-F5344CB8AC3E}">
        <p14:creationId xmlns:p14="http://schemas.microsoft.com/office/powerpoint/2010/main" val="4282900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81164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81743015"/>
                    </a:ext>
                  </a:extLst>
                </a:gridCol>
                <a:gridCol w="617220">
                  <a:extLst>
                    <a:ext uri="{9D8B030D-6E8A-4147-A177-3AD203B41FA5}">
                      <a16:colId xmlns:a16="http://schemas.microsoft.com/office/drawing/2014/main" val="581482476"/>
                    </a:ext>
                  </a:extLst>
                </a:gridCol>
                <a:gridCol w="534924">
                  <a:extLst>
                    <a:ext uri="{9D8B030D-6E8A-4147-A177-3AD203B41FA5}">
                      <a16:colId xmlns:a16="http://schemas.microsoft.com/office/drawing/2014/main" val="830979111"/>
                    </a:ext>
                  </a:extLst>
                </a:gridCol>
                <a:gridCol w="534924">
                  <a:extLst>
                    <a:ext uri="{9D8B030D-6E8A-4147-A177-3AD203B41FA5}">
                      <a16:colId xmlns:a16="http://schemas.microsoft.com/office/drawing/2014/main" val="228176376"/>
                    </a:ext>
                  </a:extLst>
                </a:gridCol>
                <a:gridCol w="411480">
                  <a:extLst>
                    <a:ext uri="{9D8B030D-6E8A-4147-A177-3AD203B41FA5}">
                      <a16:colId xmlns:a16="http://schemas.microsoft.com/office/drawing/2014/main" val="2571169776"/>
                    </a:ext>
                  </a:extLst>
                </a:gridCol>
                <a:gridCol w="534924">
                  <a:extLst>
                    <a:ext uri="{9D8B030D-6E8A-4147-A177-3AD203B41FA5}">
                      <a16:colId xmlns:a16="http://schemas.microsoft.com/office/drawing/2014/main" val="3941003168"/>
                    </a:ext>
                  </a:extLst>
                </a:gridCol>
                <a:gridCol w="534924">
                  <a:extLst>
                    <a:ext uri="{9D8B030D-6E8A-4147-A177-3AD203B41FA5}">
                      <a16:colId xmlns:a16="http://schemas.microsoft.com/office/drawing/2014/main" val="1316367545"/>
                    </a:ext>
                  </a:extLst>
                </a:gridCol>
                <a:gridCol w="534924">
                  <a:extLst>
                    <a:ext uri="{9D8B030D-6E8A-4147-A177-3AD203B41FA5}">
                      <a16:colId xmlns:a16="http://schemas.microsoft.com/office/drawing/2014/main" val="1338391596"/>
                    </a:ext>
                  </a:extLst>
                </a:gridCol>
                <a:gridCol w="534924">
                  <a:extLst>
                    <a:ext uri="{9D8B030D-6E8A-4147-A177-3AD203B41FA5}">
                      <a16:colId xmlns:a16="http://schemas.microsoft.com/office/drawing/2014/main" val="2499216397"/>
                    </a:ext>
                  </a:extLst>
                </a:gridCol>
                <a:gridCol w="534924">
                  <a:extLst>
                    <a:ext uri="{9D8B030D-6E8A-4147-A177-3AD203B41FA5}">
                      <a16:colId xmlns:a16="http://schemas.microsoft.com/office/drawing/2014/main" val="3741238737"/>
                    </a:ext>
                  </a:extLst>
                </a:gridCol>
                <a:gridCol w="617220">
                  <a:extLst>
                    <a:ext uri="{9D8B030D-6E8A-4147-A177-3AD203B41FA5}">
                      <a16:colId xmlns:a16="http://schemas.microsoft.com/office/drawing/2014/main" val="310632146"/>
                    </a:ext>
                  </a:extLst>
                </a:gridCol>
                <a:gridCol w="370332">
                  <a:extLst>
                    <a:ext uri="{9D8B030D-6E8A-4147-A177-3AD203B41FA5}">
                      <a16:colId xmlns:a16="http://schemas.microsoft.com/office/drawing/2014/main" val="2898591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899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Munich Security Conference - 2017-02-19 16:09:01</a:t>
                      </a:r>
                      <a:r>
                        <a:rPr kumimoji="0" lang="de-DE" sz="1000" b="0" i="0" u="none" strike="noStrike" kern="1200" cap="none" spc="0" normalizeH="0" baseline="0" noProof="0">
                          <a:ln>
                            <a:noFill/>
                          </a:ln>
                          <a:solidFill>
                            <a:prstClr val="black"/>
                          </a:solidFill>
                          <a:effectLst/>
                          <a:uLnTx/>
                          <a:uFillTx/>
                          <a:latin typeface="+mn-lt"/>
                          <a:ea typeface="+mn-ea"/>
                          <a:cs typeface="+mn-cs"/>
                        </a:rPr>
                        <a:t>
"Die vielleicht wichtigste Sicherheitskonferenz jemals"
Eine Bilanz der #MSC2017 von Elmar Theveßen für ZDF heute: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3904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13:58:26</a:t>
                      </a:r>
                      <a:r>
                        <a:rPr kumimoji="0" lang="en-US" sz="1000" b="0" i="0" u="none" strike="noStrike" kern="1200" cap="none" spc="0" normalizeH="0" baseline="0" noProof="0">
                          <a:ln>
                            <a:noFill/>
                          </a:ln>
                          <a:solidFill>
                            <a:prstClr val="black"/>
                          </a:solidFill>
                          <a:effectLst/>
                          <a:uLnTx/>
                          <a:uFillTx/>
                          <a:latin typeface="+mn-lt"/>
                          <a:ea typeface="+mn-ea"/>
                          <a:cs typeface="+mn-cs"/>
                        </a:rPr>
                        <a:t>
...and it's a wrap! The Munich Security Conference 2017 has come to an end. Thanks for following us here on Facebook and on our other online channels! 
Stay tuned as we look back here on Facebook at some of the MSC's highlights over the coming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0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10:51:25</a:t>
                      </a:r>
                      <a:r>
                        <a:rPr kumimoji="0" lang="en-US" sz="1000" b="0" i="0" u="none" strike="noStrike" kern="1200" cap="none" spc="0" normalizeH="0" baseline="0" noProof="0">
                          <a:ln>
                            <a:noFill/>
                          </a:ln>
                          <a:solidFill>
                            <a:prstClr val="black"/>
                          </a:solidFill>
                          <a:effectLst/>
                          <a:uLnTx/>
                          <a:uFillTx/>
                          <a:latin typeface="+mn-lt"/>
                          <a:ea typeface="+mn-ea"/>
                          <a:cs typeface="+mn-cs"/>
                        </a:rPr>
                        <a:t>
What's happening on the sidelines of the debates in the main conference hall? Live from a The Elders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73627623"/>
                  </a:ext>
                </a:extLst>
              </a:tr>
            </a:tbl>
          </a:graphicData>
        </a:graphic>
      </p:graphicFrame>
      <p:sp>
        <p:nvSpPr>
          <p:cNvPr id="4" name="Text Placeholder 3"/>
          <p:cNvSpPr>
            <a:spLocks noGrp="1"/>
          </p:cNvSpPr>
          <p:nvPr>
            <p:ph type="body" sz="quarter" idx="14"/>
          </p:nvPr>
        </p:nvSpPr>
        <p:spPr/>
        <p:txBody>
          <a:bodyPr/>
          <a:lstStyle/>
          <a:p>
            <a:r>
              <a:rPr lang="en-US"/>
              <a:t>02/01/2017 - 02/19/2017</a:t>
            </a:r>
            <a:endParaRPr lang="en-US"/>
          </a:p>
        </p:txBody>
      </p:sp>
    </p:spTree>
    <p:extLst>
      <p:ext uri="{BB962C8B-B14F-4D97-AF65-F5344CB8AC3E}">
        <p14:creationId xmlns:p14="http://schemas.microsoft.com/office/powerpoint/2010/main" val="1726651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37666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3765729"/>
                    </a:ext>
                  </a:extLst>
                </a:gridCol>
                <a:gridCol w="617220">
                  <a:extLst>
                    <a:ext uri="{9D8B030D-6E8A-4147-A177-3AD203B41FA5}">
                      <a16:colId xmlns:a16="http://schemas.microsoft.com/office/drawing/2014/main" val="3406897075"/>
                    </a:ext>
                  </a:extLst>
                </a:gridCol>
                <a:gridCol w="534924">
                  <a:extLst>
                    <a:ext uri="{9D8B030D-6E8A-4147-A177-3AD203B41FA5}">
                      <a16:colId xmlns:a16="http://schemas.microsoft.com/office/drawing/2014/main" val="2766466691"/>
                    </a:ext>
                  </a:extLst>
                </a:gridCol>
                <a:gridCol w="534924">
                  <a:extLst>
                    <a:ext uri="{9D8B030D-6E8A-4147-A177-3AD203B41FA5}">
                      <a16:colId xmlns:a16="http://schemas.microsoft.com/office/drawing/2014/main" val="1386655281"/>
                    </a:ext>
                  </a:extLst>
                </a:gridCol>
                <a:gridCol w="411480">
                  <a:extLst>
                    <a:ext uri="{9D8B030D-6E8A-4147-A177-3AD203B41FA5}">
                      <a16:colId xmlns:a16="http://schemas.microsoft.com/office/drawing/2014/main" val="486988215"/>
                    </a:ext>
                  </a:extLst>
                </a:gridCol>
                <a:gridCol w="534924">
                  <a:extLst>
                    <a:ext uri="{9D8B030D-6E8A-4147-A177-3AD203B41FA5}">
                      <a16:colId xmlns:a16="http://schemas.microsoft.com/office/drawing/2014/main" val="3390242444"/>
                    </a:ext>
                  </a:extLst>
                </a:gridCol>
                <a:gridCol w="534924">
                  <a:extLst>
                    <a:ext uri="{9D8B030D-6E8A-4147-A177-3AD203B41FA5}">
                      <a16:colId xmlns:a16="http://schemas.microsoft.com/office/drawing/2014/main" val="1929364675"/>
                    </a:ext>
                  </a:extLst>
                </a:gridCol>
                <a:gridCol w="534924">
                  <a:extLst>
                    <a:ext uri="{9D8B030D-6E8A-4147-A177-3AD203B41FA5}">
                      <a16:colId xmlns:a16="http://schemas.microsoft.com/office/drawing/2014/main" val="3208984492"/>
                    </a:ext>
                  </a:extLst>
                </a:gridCol>
                <a:gridCol w="534924">
                  <a:extLst>
                    <a:ext uri="{9D8B030D-6E8A-4147-A177-3AD203B41FA5}">
                      <a16:colId xmlns:a16="http://schemas.microsoft.com/office/drawing/2014/main" val="663822392"/>
                    </a:ext>
                  </a:extLst>
                </a:gridCol>
                <a:gridCol w="534924">
                  <a:extLst>
                    <a:ext uri="{9D8B030D-6E8A-4147-A177-3AD203B41FA5}">
                      <a16:colId xmlns:a16="http://schemas.microsoft.com/office/drawing/2014/main" val="2293746775"/>
                    </a:ext>
                  </a:extLst>
                </a:gridCol>
                <a:gridCol w="617220">
                  <a:extLst>
                    <a:ext uri="{9D8B030D-6E8A-4147-A177-3AD203B41FA5}">
                      <a16:colId xmlns:a16="http://schemas.microsoft.com/office/drawing/2014/main" val="3064105986"/>
                    </a:ext>
                  </a:extLst>
                </a:gridCol>
                <a:gridCol w="370332">
                  <a:extLst>
                    <a:ext uri="{9D8B030D-6E8A-4147-A177-3AD203B41FA5}">
                      <a16:colId xmlns:a16="http://schemas.microsoft.com/office/drawing/2014/main" val="1993846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718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10:17:17</a:t>
                      </a:r>
                      <a:r>
                        <a:rPr kumimoji="0" lang="en-US" sz="1000" b="0" i="0" u="none" strike="noStrike" kern="1200" cap="none" spc="0" normalizeH="0" baseline="0" noProof="0">
                          <a:ln>
                            <a:noFill/>
                          </a:ln>
                          <a:solidFill>
                            <a:prstClr val="black"/>
                          </a:solidFill>
                          <a:effectLst/>
                          <a:uLnTx/>
                          <a:uFillTx/>
                          <a:latin typeface="+mn-lt"/>
                          <a:ea typeface="+mn-ea"/>
                          <a:cs typeface="+mn-cs"/>
                        </a:rPr>
                        <a:t>
Chairman Wolfgang Ischinger providing a first summary of this year's Munich Security Conference #MSC2017.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4334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09:52:00</a:t>
                      </a:r>
                      <a:r>
                        <a:rPr kumimoji="0" lang="en-US" sz="1000" b="0" i="0" u="none" strike="noStrike" kern="1200" cap="none" spc="0" normalizeH="0" baseline="0" noProof="0">
                          <a:ln>
                            <a:noFill/>
                          </a:ln>
                          <a:solidFill>
                            <a:prstClr val="black"/>
                          </a:solidFill>
                          <a:effectLst/>
                          <a:uLnTx/>
                          <a:uFillTx/>
                          <a:latin typeface="+mn-lt"/>
                          <a:ea typeface="+mn-ea"/>
                          <a:cs typeface="+mn-cs"/>
                        </a:rPr>
                        <a:t>
A 360° view of the Atrium at Hotel Bayerischer Hof while panel discussions in the main conference hall are underway.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5216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09:08:00</a:t>
                      </a:r>
                      <a:r>
                        <a:rPr kumimoji="0" lang="en-US" sz="1000" b="0" i="0" u="none" strike="noStrike" kern="1200" cap="none" spc="0" normalizeH="0" baseline="0" noProof="0">
                          <a:ln>
                            <a:noFill/>
                          </a:ln>
                          <a:solidFill>
                            <a:prstClr val="black"/>
                          </a:solidFill>
                          <a:effectLst/>
                          <a:uLnTx/>
                          <a:uFillTx/>
                          <a:latin typeface="+mn-lt"/>
                          <a:ea typeface="+mn-ea"/>
                          <a:cs typeface="+mn-cs"/>
                        </a:rPr>
                        <a:t>
Have you missed yesterday's debates at Hotel Bayerischer Hof or would like to re-watch some of the highlights? 
Here's our video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99022701"/>
                  </a:ext>
                </a:extLst>
              </a:tr>
            </a:tbl>
          </a:graphicData>
        </a:graphic>
      </p:graphicFrame>
      <p:sp>
        <p:nvSpPr>
          <p:cNvPr id="4" name="Text Placeholder 3"/>
          <p:cNvSpPr>
            <a:spLocks noGrp="1"/>
          </p:cNvSpPr>
          <p:nvPr>
            <p:ph type="body" sz="quarter" idx="14"/>
          </p:nvPr>
        </p:nvSpPr>
        <p:spPr/>
        <p:txBody>
          <a:bodyPr/>
          <a:lstStyle/>
          <a:p>
            <a:r>
              <a:rPr lang="en-US"/>
              <a:t>02/01/2017 - 02/19/2017</a:t>
            </a:r>
            <a:endParaRPr lang="en-US"/>
          </a:p>
        </p:txBody>
      </p:sp>
    </p:spTree>
    <p:extLst>
      <p:ext uri="{BB962C8B-B14F-4D97-AF65-F5344CB8AC3E}">
        <p14:creationId xmlns:p14="http://schemas.microsoft.com/office/powerpoint/2010/main" val="3485805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27457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75007622"/>
                    </a:ext>
                  </a:extLst>
                </a:gridCol>
                <a:gridCol w="617220">
                  <a:extLst>
                    <a:ext uri="{9D8B030D-6E8A-4147-A177-3AD203B41FA5}">
                      <a16:colId xmlns:a16="http://schemas.microsoft.com/office/drawing/2014/main" val="3865803897"/>
                    </a:ext>
                  </a:extLst>
                </a:gridCol>
                <a:gridCol w="534924">
                  <a:extLst>
                    <a:ext uri="{9D8B030D-6E8A-4147-A177-3AD203B41FA5}">
                      <a16:colId xmlns:a16="http://schemas.microsoft.com/office/drawing/2014/main" val="3638808592"/>
                    </a:ext>
                  </a:extLst>
                </a:gridCol>
                <a:gridCol w="534924">
                  <a:extLst>
                    <a:ext uri="{9D8B030D-6E8A-4147-A177-3AD203B41FA5}">
                      <a16:colId xmlns:a16="http://schemas.microsoft.com/office/drawing/2014/main" val="1935928960"/>
                    </a:ext>
                  </a:extLst>
                </a:gridCol>
                <a:gridCol w="411480">
                  <a:extLst>
                    <a:ext uri="{9D8B030D-6E8A-4147-A177-3AD203B41FA5}">
                      <a16:colId xmlns:a16="http://schemas.microsoft.com/office/drawing/2014/main" val="130338091"/>
                    </a:ext>
                  </a:extLst>
                </a:gridCol>
                <a:gridCol w="534924">
                  <a:extLst>
                    <a:ext uri="{9D8B030D-6E8A-4147-A177-3AD203B41FA5}">
                      <a16:colId xmlns:a16="http://schemas.microsoft.com/office/drawing/2014/main" val="3734329071"/>
                    </a:ext>
                  </a:extLst>
                </a:gridCol>
                <a:gridCol w="534924">
                  <a:extLst>
                    <a:ext uri="{9D8B030D-6E8A-4147-A177-3AD203B41FA5}">
                      <a16:colId xmlns:a16="http://schemas.microsoft.com/office/drawing/2014/main" val="1749676045"/>
                    </a:ext>
                  </a:extLst>
                </a:gridCol>
                <a:gridCol w="534924">
                  <a:extLst>
                    <a:ext uri="{9D8B030D-6E8A-4147-A177-3AD203B41FA5}">
                      <a16:colId xmlns:a16="http://schemas.microsoft.com/office/drawing/2014/main" val="3379507586"/>
                    </a:ext>
                  </a:extLst>
                </a:gridCol>
                <a:gridCol w="534924">
                  <a:extLst>
                    <a:ext uri="{9D8B030D-6E8A-4147-A177-3AD203B41FA5}">
                      <a16:colId xmlns:a16="http://schemas.microsoft.com/office/drawing/2014/main" val="3998996568"/>
                    </a:ext>
                  </a:extLst>
                </a:gridCol>
                <a:gridCol w="534924">
                  <a:extLst>
                    <a:ext uri="{9D8B030D-6E8A-4147-A177-3AD203B41FA5}">
                      <a16:colId xmlns:a16="http://schemas.microsoft.com/office/drawing/2014/main" val="1457255881"/>
                    </a:ext>
                  </a:extLst>
                </a:gridCol>
                <a:gridCol w="617220">
                  <a:extLst>
                    <a:ext uri="{9D8B030D-6E8A-4147-A177-3AD203B41FA5}">
                      <a16:colId xmlns:a16="http://schemas.microsoft.com/office/drawing/2014/main" val="3393038565"/>
                    </a:ext>
                  </a:extLst>
                </a:gridCol>
                <a:gridCol w="370332">
                  <a:extLst>
                    <a:ext uri="{9D8B030D-6E8A-4147-A177-3AD203B41FA5}">
                      <a16:colId xmlns:a16="http://schemas.microsoft.com/office/drawing/2014/main" val="1027351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2323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08:33:38</a:t>
                      </a:r>
                      <a:r>
                        <a:rPr kumimoji="0" lang="en-US" sz="1000" b="0" i="0" u="none" strike="noStrike" kern="1200" cap="none" spc="0" normalizeH="0" baseline="0" noProof="0">
                          <a:ln>
                            <a:noFill/>
                          </a:ln>
                          <a:solidFill>
                            <a:prstClr val="black"/>
                          </a:solidFill>
                          <a:effectLst/>
                          <a:uLnTx/>
                          <a:uFillTx/>
                          <a:latin typeface="+mn-lt"/>
                          <a:ea typeface="+mn-ea"/>
                          <a:cs typeface="+mn-cs"/>
                        </a:rPr>
                        <a:t>
Currently underway: 
"US Foreign Policy - A Congressional Debate"
Here's an overview of all of today's sessions - follow them live on our website: www.securityconference.de/en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870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08:00:03</a:t>
                      </a:r>
                      <a:r>
                        <a:rPr kumimoji="0" lang="en-US" sz="1000" b="0" i="0" u="none" strike="noStrike" kern="1200" cap="none" spc="0" normalizeH="0" baseline="0" noProof="0">
                          <a:ln>
                            <a:noFill/>
                          </a:ln>
                          <a:solidFill>
                            <a:prstClr val="black"/>
                          </a:solidFill>
                          <a:effectLst/>
                          <a:uLnTx/>
                          <a:uFillTx/>
                          <a:latin typeface="+mn-lt"/>
                          <a:ea typeface="+mn-ea"/>
                          <a:cs typeface="+mn-cs"/>
                        </a:rPr>
                        <a:t>
What's happening today at the #MSC2017? The agenda at a glance: 
(more details: http://bit.ly/2lq7pLu)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2619881"/>
                  </a:ext>
                </a:extLst>
              </a:tr>
            </a:tbl>
          </a:graphicData>
        </a:graphic>
      </p:graphicFrame>
      <p:sp>
        <p:nvSpPr>
          <p:cNvPr id="4" name="Text Placeholder 3"/>
          <p:cNvSpPr>
            <a:spLocks noGrp="1"/>
          </p:cNvSpPr>
          <p:nvPr>
            <p:ph type="body" sz="quarter" idx="14"/>
          </p:nvPr>
        </p:nvSpPr>
        <p:spPr/>
        <p:txBody>
          <a:bodyPr/>
          <a:lstStyle/>
          <a:p>
            <a:r>
              <a:rPr lang="en-US"/>
              <a:t>02/01/2017 - 02/19/2017</a:t>
            </a:r>
            <a:endParaRPr lang="en-US"/>
          </a:p>
        </p:txBody>
      </p:sp>
    </p:spTree>
    <p:extLst>
      <p:ext uri="{BB962C8B-B14F-4D97-AF65-F5344CB8AC3E}">
        <p14:creationId xmlns:p14="http://schemas.microsoft.com/office/powerpoint/2010/main" val="3084390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51219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08858263"/>
                    </a:ext>
                  </a:extLst>
                </a:gridCol>
                <a:gridCol w="617220">
                  <a:extLst>
                    <a:ext uri="{9D8B030D-6E8A-4147-A177-3AD203B41FA5}">
                      <a16:colId xmlns:a16="http://schemas.microsoft.com/office/drawing/2014/main" val="1938919637"/>
                    </a:ext>
                  </a:extLst>
                </a:gridCol>
                <a:gridCol w="534924">
                  <a:extLst>
                    <a:ext uri="{9D8B030D-6E8A-4147-A177-3AD203B41FA5}">
                      <a16:colId xmlns:a16="http://schemas.microsoft.com/office/drawing/2014/main" val="3286802317"/>
                    </a:ext>
                  </a:extLst>
                </a:gridCol>
                <a:gridCol w="534924">
                  <a:extLst>
                    <a:ext uri="{9D8B030D-6E8A-4147-A177-3AD203B41FA5}">
                      <a16:colId xmlns:a16="http://schemas.microsoft.com/office/drawing/2014/main" val="1724296607"/>
                    </a:ext>
                  </a:extLst>
                </a:gridCol>
                <a:gridCol w="411480">
                  <a:extLst>
                    <a:ext uri="{9D8B030D-6E8A-4147-A177-3AD203B41FA5}">
                      <a16:colId xmlns:a16="http://schemas.microsoft.com/office/drawing/2014/main" val="3287724144"/>
                    </a:ext>
                  </a:extLst>
                </a:gridCol>
                <a:gridCol w="534924">
                  <a:extLst>
                    <a:ext uri="{9D8B030D-6E8A-4147-A177-3AD203B41FA5}">
                      <a16:colId xmlns:a16="http://schemas.microsoft.com/office/drawing/2014/main" val="3251534801"/>
                    </a:ext>
                  </a:extLst>
                </a:gridCol>
                <a:gridCol w="534924">
                  <a:extLst>
                    <a:ext uri="{9D8B030D-6E8A-4147-A177-3AD203B41FA5}">
                      <a16:colId xmlns:a16="http://schemas.microsoft.com/office/drawing/2014/main" val="2594345841"/>
                    </a:ext>
                  </a:extLst>
                </a:gridCol>
                <a:gridCol w="534924">
                  <a:extLst>
                    <a:ext uri="{9D8B030D-6E8A-4147-A177-3AD203B41FA5}">
                      <a16:colId xmlns:a16="http://schemas.microsoft.com/office/drawing/2014/main" val="181263770"/>
                    </a:ext>
                  </a:extLst>
                </a:gridCol>
                <a:gridCol w="534924">
                  <a:extLst>
                    <a:ext uri="{9D8B030D-6E8A-4147-A177-3AD203B41FA5}">
                      <a16:colId xmlns:a16="http://schemas.microsoft.com/office/drawing/2014/main" val="146302696"/>
                    </a:ext>
                  </a:extLst>
                </a:gridCol>
                <a:gridCol w="534924">
                  <a:extLst>
                    <a:ext uri="{9D8B030D-6E8A-4147-A177-3AD203B41FA5}">
                      <a16:colId xmlns:a16="http://schemas.microsoft.com/office/drawing/2014/main" val="1023655925"/>
                    </a:ext>
                  </a:extLst>
                </a:gridCol>
                <a:gridCol w="617220">
                  <a:extLst>
                    <a:ext uri="{9D8B030D-6E8A-4147-A177-3AD203B41FA5}">
                      <a16:colId xmlns:a16="http://schemas.microsoft.com/office/drawing/2014/main" val="673406001"/>
                    </a:ext>
                  </a:extLst>
                </a:gridCol>
                <a:gridCol w="370332">
                  <a:extLst>
                    <a:ext uri="{9D8B030D-6E8A-4147-A177-3AD203B41FA5}">
                      <a16:colId xmlns:a16="http://schemas.microsoft.com/office/drawing/2014/main" val="3819244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129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07:40:00</a:t>
                      </a:r>
                      <a:r>
                        <a:rPr kumimoji="0" lang="en-US" sz="1000" b="0" i="0" u="none" strike="noStrike" kern="1200" cap="none" spc="0" normalizeH="0" baseline="0" noProof="0">
                          <a:ln>
                            <a:noFill/>
                          </a:ln>
                          <a:solidFill>
                            <a:prstClr val="black"/>
                          </a:solidFill>
                          <a:effectLst/>
                          <a:uLnTx/>
                          <a:uFillTx/>
                          <a:latin typeface="+mn-lt"/>
                          <a:ea typeface="+mn-ea"/>
                          <a:cs typeface="+mn-cs"/>
                        </a:rPr>
                        <a:t>
"Make no mistake, my friends. You should not count America out."
Read Senator John McCain's full speech and many others from this year's Munich Security Conference 2017 on our website: http://bit.ly/2lWNkxi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358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07:14:57</a:t>
                      </a:r>
                      <a:r>
                        <a:rPr kumimoji="0" lang="en-US" sz="1000" b="0" i="0" u="none" strike="noStrike" kern="1200" cap="none" spc="0" normalizeH="0" baseline="0" noProof="0">
                          <a:ln>
                            <a:noFill/>
                          </a:ln>
                          <a:solidFill>
                            <a:prstClr val="black"/>
                          </a:solidFill>
                          <a:effectLst/>
                          <a:uLnTx/>
                          <a:uFillTx/>
                          <a:latin typeface="+mn-lt"/>
                          <a:ea typeface="+mn-ea"/>
                          <a:cs typeface="+mn-cs"/>
                        </a:rPr>
                        <a:t>
The sun is up and everything is prepared for the third and final day of the #MSC2017. 
See what's on the agenda: http://bit.ly/2lq7pLu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465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- 2017-02-19 00:00:02</a:t>
                      </a:r>
                      <a:r>
                        <a:rPr kumimoji="0" lang="en-US" sz="1000" b="0" i="0" u="none" strike="noStrike" kern="1200" cap="none" spc="0" normalizeH="0" baseline="0" noProof="0">
                          <a:ln>
                            <a:noFill/>
                          </a:ln>
                          <a:solidFill>
                            <a:prstClr val="black"/>
                          </a:solidFill>
                          <a:effectLst/>
                          <a:uLnTx/>
                          <a:uFillTx/>
                          <a:latin typeface="+mn-lt"/>
                          <a:ea typeface="+mn-ea"/>
                          <a:cs typeface="+mn-cs"/>
                        </a:rPr>
                        <a:t>
An exciting 2nd day at #MSC2017 comes to an end. We wish you a good night and see you tomorrow for the 3rd day of this year's conference.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1320930"/>
                  </a:ext>
                </a:extLst>
              </a:tr>
            </a:tbl>
          </a:graphicData>
        </a:graphic>
      </p:graphicFrame>
      <p:sp>
        <p:nvSpPr>
          <p:cNvPr id="4" name="Text Placeholder 3"/>
          <p:cNvSpPr>
            <a:spLocks noGrp="1"/>
          </p:cNvSpPr>
          <p:nvPr>
            <p:ph type="body" sz="quarter" idx="14"/>
          </p:nvPr>
        </p:nvSpPr>
        <p:spPr/>
        <p:txBody>
          <a:bodyPr/>
          <a:lstStyle/>
          <a:p>
            <a:r>
              <a:rPr lang="en-US"/>
              <a:t>02/01/2017 - 02/19/2017</a:t>
            </a:r>
            <a:endParaRPr lang="en-US"/>
          </a:p>
        </p:txBody>
      </p:sp>
    </p:spTree>
    <p:extLst>
      <p:ext uri="{BB962C8B-B14F-4D97-AF65-F5344CB8AC3E}">
        <p14:creationId xmlns:p14="http://schemas.microsoft.com/office/powerpoint/2010/main" val="1329472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15523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06578022"/>
                    </a:ext>
                  </a:extLst>
                </a:gridCol>
                <a:gridCol w="617220">
                  <a:extLst>
                    <a:ext uri="{9D8B030D-6E8A-4147-A177-3AD203B41FA5}">
                      <a16:colId xmlns:a16="http://schemas.microsoft.com/office/drawing/2014/main" val="3349361290"/>
                    </a:ext>
                  </a:extLst>
                </a:gridCol>
                <a:gridCol w="534924">
                  <a:extLst>
                    <a:ext uri="{9D8B030D-6E8A-4147-A177-3AD203B41FA5}">
                      <a16:colId xmlns:a16="http://schemas.microsoft.com/office/drawing/2014/main" val="2776116911"/>
                    </a:ext>
                  </a:extLst>
                </a:gridCol>
                <a:gridCol w="534924">
                  <a:extLst>
                    <a:ext uri="{9D8B030D-6E8A-4147-A177-3AD203B41FA5}">
                      <a16:colId xmlns:a16="http://schemas.microsoft.com/office/drawing/2014/main" val="2429549422"/>
                    </a:ext>
                  </a:extLst>
                </a:gridCol>
                <a:gridCol w="411480">
                  <a:extLst>
                    <a:ext uri="{9D8B030D-6E8A-4147-A177-3AD203B41FA5}">
                      <a16:colId xmlns:a16="http://schemas.microsoft.com/office/drawing/2014/main" val="1111325793"/>
                    </a:ext>
                  </a:extLst>
                </a:gridCol>
                <a:gridCol w="534924">
                  <a:extLst>
                    <a:ext uri="{9D8B030D-6E8A-4147-A177-3AD203B41FA5}">
                      <a16:colId xmlns:a16="http://schemas.microsoft.com/office/drawing/2014/main" val="387795522"/>
                    </a:ext>
                  </a:extLst>
                </a:gridCol>
                <a:gridCol w="534924">
                  <a:extLst>
                    <a:ext uri="{9D8B030D-6E8A-4147-A177-3AD203B41FA5}">
                      <a16:colId xmlns:a16="http://schemas.microsoft.com/office/drawing/2014/main" val="4030838502"/>
                    </a:ext>
                  </a:extLst>
                </a:gridCol>
                <a:gridCol w="534924">
                  <a:extLst>
                    <a:ext uri="{9D8B030D-6E8A-4147-A177-3AD203B41FA5}">
                      <a16:colId xmlns:a16="http://schemas.microsoft.com/office/drawing/2014/main" val="1990245430"/>
                    </a:ext>
                  </a:extLst>
                </a:gridCol>
                <a:gridCol w="534924">
                  <a:extLst>
                    <a:ext uri="{9D8B030D-6E8A-4147-A177-3AD203B41FA5}">
                      <a16:colId xmlns:a16="http://schemas.microsoft.com/office/drawing/2014/main" val="2519832501"/>
                    </a:ext>
                  </a:extLst>
                </a:gridCol>
                <a:gridCol w="534924">
                  <a:extLst>
                    <a:ext uri="{9D8B030D-6E8A-4147-A177-3AD203B41FA5}">
                      <a16:colId xmlns:a16="http://schemas.microsoft.com/office/drawing/2014/main" val="1154500276"/>
                    </a:ext>
                  </a:extLst>
                </a:gridCol>
                <a:gridCol w="617220">
                  <a:extLst>
                    <a:ext uri="{9D8B030D-6E8A-4147-A177-3AD203B41FA5}">
                      <a16:colId xmlns:a16="http://schemas.microsoft.com/office/drawing/2014/main" val="2228381375"/>
                    </a:ext>
                  </a:extLst>
                </a:gridCol>
                <a:gridCol w="370332">
                  <a:extLst>
                    <a:ext uri="{9D8B030D-6E8A-4147-A177-3AD203B41FA5}">
                      <a16:colId xmlns:a16="http://schemas.microsoft.com/office/drawing/2014/main" val="3548760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100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- 2017-02-18 23:25:01</a:t>
                      </a:r>
                      <a:r>
                        <a:rPr kumimoji="0" lang="en-US" sz="1000" b="0" i="0" u="none" strike="noStrike" kern="1200" cap="none" spc="0" normalizeH="0" baseline="0" noProof="0">
                          <a:ln>
                            <a:noFill/>
                          </a:ln>
                          <a:solidFill>
                            <a:prstClr val="black"/>
                          </a:solidFill>
                          <a:effectLst/>
                          <a:uLnTx/>
                          <a:uFillTx/>
                          <a:latin typeface="+mn-lt"/>
                          <a:ea typeface="+mn-ea"/>
                          <a:cs typeface="+mn-cs"/>
                        </a:rPr>
                        <a:t>
Secretary of Homeland Security John Kelly at #MSC2017: "The executive order was designed as a temporary pause...."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7204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- 2017-02-18 22:53:38</a:t>
                      </a:r>
                      <a:r>
                        <a:rPr kumimoji="0" lang="en-US" sz="1000" b="0" i="0" u="none" strike="noStrike" kern="1200" cap="none" spc="0" normalizeH="0" baseline="0" noProof="0">
                          <a:ln>
                            <a:noFill/>
                          </a:ln>
                          <a:solidFill>
                            <a:prstClr val="black"/>
                          </a:solidFill>
                          <a:effectLst/>
                          <a:uLnTx/>
                          <a:uFillTx/>
                          <a:latin typeface="+mn-lt"/>
                          <a:ea typeface="+mn-ea"/>
                          <a:cs typeface="+mn-cs"/>
                        </a:rPr>
                        <a:t>
"We ignore the link between health security and international security at our own peril."
Bill Gates, Co-Chair Bill &amp; Melinda Gates Foundation #MSC2017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540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- 2017-02-18 22:00:00</a:t>
                      </a:r>
                      <a:r>
                        <a:rPr kumimoji="0" lang="en-US" sz="1000" b="0" i="0" u="none" strike="noStrike" kern="1200" cap="none" spc="0" normalizeH="0" baseline="0" noProof="0">
                          <a:ln>
                            <a:noFill/>
                          </a:ln>
                          <a:solidFill>
                            <a:prstClr val="black"/>
                          </a:solidFill>
                          <a:effectLst/>
                          <a:uLnTx/>
                          <a:uFillTx/>
                          <a:latin typeface="+mn-lt"/>
                          <a:ea typeface="+mn-ea"/>
                          <a:cs typeface="+mn-cs"/>
                        </a:rPr>
                        <a:t>
"The United States of America strongly supports NATO and will be unwavering in our commitment to this transatlantic alliance."
Listen to US Vice President Michael Richard Pence as he addresses the audience of the #MSC2017: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24131608"/>
                  </a:ext>
                </a:extLst>
              </a:tr>
            </a:tbl>
          </a:graphicData>
        </a:graphic>
      </p:graphicFrame>
      <p:sp>
        <p:nvSpPr>
          <p:cNvPr id="4" name="Text Placeholder 3"/>
          <p:cNvSpPr>
            <a:spLocks noGrp="1"/>
          </p:cNvSpPr>
          <p:nvPr>
            <p:ph type="body" sz="quarter" idx="14"/>
          </p:nvPr>
        </p:nvSpPr>
        <p:spPr/>
        <p:txBody>
          <a:bodyPr/>
          <a:lstStyle/>
          <a:p>
            <a:r>
              <a:rPr lang="en-US"/>
              <a:t>02/01/2017 - 02/19/2017</a:t>
            </a:r>
            <a:endParaRPr lang="en-US"/>
          </a:p>
        </p:txBody>
      </p:sp>
    </p:spTree>
    <p:extLst>
      <p:ext uri="{BB962C8B-B14F-4D97-AF65-F5344CB8AC3E}">
        <p14:creationId xmlns:p14="http://schemas.microsoft.com/office/powerpoint/2010/main" val="4025558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30828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27981135"/>
                    </a:ext>
                  </a:extLst>
                </a:gridCol>
                <a:gridCol w="617220">
                  <a:extLst>
                    <a:ext uri="{9D8B030D-6E8A-4147-A177-3AD203B41FA5}">
                      <a16:colId xmlns:a16="http://schemas.microsoft.com/office/drawing/2014/main" val="3133035841"/>
                    </a:ext>
                  </a:extLst>
                </a:gridCol>
                <a:gridCol w="534924">
                  <a:extLst>
                    <a:ext uri="{9D8B030D-6E8A-4147-A177-3AD203B41FA5}">
                      <a16:colId xmlns:a16="http://schemas.microsoft.com/office/drawing/2014/main" val="81307206"/>
                    </a:ext>
                  </a:extLst>
                </a:gridCol>
                <a:gridCol w="534924">
                  <a:extLst>
                    <a:ext uri="{9D8B030D-6E8A-4147-A177-3AD203B41FA5}">
                      <a16:colId xmlns:a16="http://schemas.microsoft.com/office/drawing/2014/main" val="2908915475"/>
                    </a:ext>
                  </a:extLst>
                </a:gridCol>
                <a:gridCol w="411480">
                  <a:extLst>
                    <a:ext uri="{9D8B030D-6E8A-4147-A177-3AD203B41FA5}">
                      <a16:colId xmlns:a16="http://schemas.microsoft.com/office/drawing/2014/main" val="3018808361"/>
                    </a:ext>
                  </a:extLst>
                </a:gridCol>
                <a:gridCol w="534924">
                  <a:extLst>
                    <a:ext uri="{9D8B030D-6E8A-4147-A177-3AD203B41FA5}">
                      <a16:colId xmlns:a16="http://schemas.microsoft.com/office/drawing/2014/main" val="2295698389"/>
                    </a:ext>
                  </a:extLst>
                </a:gridCol>
                <a:gridCol w="534924">
                  <a:extLst>
                    <a:ext uri="{9D8B030D-6E8A-4147-A177-3AD203B41FA5}">
                      <a16:colId xmlns:a16="http://schemas.microsoft.com/office/drawing/2014/main" val="3751438157"/>
                    </a:ext>
                  </a:extLst>
                </a:gridCol>
                <a:gridCol w="534924">
                  <a:extLst>
                    <a:ext uri="{9D8B030D-6E8A-4147-A177-3AD203B41FA5}">
                      <a16:colId xmlns:a16="http://schemas.microsoft.com/office/drawing/2014/main" val="2997592833"/>
                    </a:ext>
                  </a:extLst>
                </a:gridCol>
                <a:gridCol w="534924">
                  <a:extLst>
                    <a:ext uri="{9D8B030D-6E8A-4147-A177-3AD203B41FA5}">
                      <a16:colId xmlns:a16="http://schemas.microsoft.com/office/drawing/2014/main" val="2061785015"/>
                    </a:ext>
                  </a:extLst>
                </a:gridCol>
                <a:gridCol w="534924">
                  <a:extLst>
                    <a:ext uri="{9D8B030D-6E8A-4147-A177-3AD203B41FA5}">
                      <a16:colId xmlns:a16="http://schemas.microsoft.com/office/drawing/2014/main" val="3600266345"/>
                    </a:ext>
                  </a:extLst>
                </a:gridCol>
                <a:gridCol w="617220">
                  <a:extLst>
                    <a:ext uri="{9D8B030D-6E8A-4147-A177-3AD203B41FA5}">
                      <a16:colId xmlns:a16="http://schemas.microsoft.com/office/drawing/2014/main" val="555504749"/>
                    </a:ext>
                  </a:extLst>
                </a:gridCol>
                <a:gridCol w="370332">
                  <a:extLst>
                    <a:ext uri="{9D8B030D-6E8A-4147-A177-3AD203B41FA5}">
                      <a16:colId xmlns:a16="http://schemas.microsoft.com/office/drawing/2014/main" val="1892031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2994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- 2017-02-18 21:17:54</a:t>
                      </a:r>
                      <a:r>
                        <a:rPr kumimoji="0" lang="en-US" sz="1000" b="0" i="0" u="none" strike="noStrike" kern="1200" cap="none" spc="0" normalizeH="0" baseline="0" noProof="0">
                          <a:ln>
                            <a:noFill/>
                          </a:ln>
                          <a:solidFill>
                            <a:prstClr val="black"/>
                          </a:solidFill>
                          <a:effectLst/>
                          <a:uLnTx/>
                          <a:uFillTx/>
                          <a:latin typeface="+mn-lt"/>
                          <a:ea typeface="+mn-ea"/>
                          <a:cs typeface="+mn-cs"/>
                        </a:rPr>
                        <a:t>
Would you like to take part in an official Munich Security Conference side event on the final day of #MSC2017?
Join us for a discussion on "food security" and its role in preventing crises and forced migration (in English) tomorrow morning at 10 am at the Literaturhaus Muenchen!
To sign up, just write an email to events-rsvp@securityconference.de.
See you 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2039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Munich Security Conference - 2017-02-18 21:10:00</a:t>
                      </a:r>
                      <a:r>
                        <a:rPr kumimoji="0" lang="de-DE" sz="1000" b="0" i="0" u="none" strike="noStrike" kern="1200" cap="none" spc="0" normalizeH="0" baseline="0" noProof="0">
                          <a:ln>
                            <a:noFill/>
                          </a:ln>
                          <a:solidFill>
                            <a:prstClr val="black"/>
                          </a:solidFill>
                          <a:effectLst/>
                          <a:uLnTx/>
                          <a:uFillTx/>
                          <a:latin typeface="+mn-lt"/>
                          <a:ea typeface="+mn-ea"/>
                          <a:cs typeface="+mn-cs"/>
                        </a:rPr>
                        <a:t>
Sind die Abkommen von Minsk gescheitert?, fragt einer der Teilnehmer der #MSC2017. Hier ist Angela Merkels Antwort: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71584628"/>
                  </a:ext>
                </a:extLst>
              </a:tr>
            </a:tbl>
          </a:graphicData>
        </a:graphic>
      </p:graphicFrame>
      <p:sp>
        <p:nvSpPr>
          <p:cNvPr id="4" name="Text Placeholder 3"/>
          <p:cNvSpPr>
            <a:spLocks noGrp="1"/>
          </p:cNvSpPr>
          <p:nvPr>
            <p:ph type="body" sz="quarter" idx="14"/>
          </p:nvPr>
        </p:nvSpPr>
        <p:spPr/>
        <p:txBody>
          <a:bodyPr/>
          <a:lstStyle/>
          <a:p>
            <a:r>
              <a:rPr lang="en-US"/>
              <a:t>02/01/2017 - 02/19/2017</a:t>
            </a:r>
            <a:endParaRPr lang="en-US"/>
          </a:p>
        </p:txBody>
      </p:sp>
    </p:spTree>
    <p:extLst>
      <p:ext uri="{BB962C8B-B14F-4D97-AF65-F5344CB8AC3E}">
        <p14:creationId xmlns:p14="http://schemas.microsoft.com/office/powerpoint/2010/main" val="1240530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5934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91802935"/>
                    </a:ext>
                  </a:extLst>
                </a:gridCol>
                <a:gridCol w="617220">
                  <a:extLst>
                    <a:ext uri="{9D8B030D-6E8A-4147-A177-3AD203B41FA5}">
                      <a16:colId xmlns:a16="http://schemas.microsoft.com/office/drawing/2014/main" val="3297665928"/>
                    </a:ext>
                  </a:extLst>
                </a:gridCol>
                <a:gridCol w="534924">
                  <a:extLst>
                    <a:ext uri="{9D8B030D-6E8A-4147-A177-3AD203B41FA5}">
                      <a16:colId xmlns:a16="http://schemas.microsoft.com/office/drawing/2014/main" val="2958600005"/>
                    </a:ext>
                  </a:extLst>
                </a:gridCol>
                <a:gridCol w="534924">
                  <a:extLst>
                    <a:ext uri="{9D8B030D-6E8A-4147-A177-3AD203B41FA5}">
                      <a16:colId xmlns:a16="http://schemas.microsoft.com/office/drawing/2014/main" val="1266564660"/>
                    </a:ext>
                  </a:extLst>
                </a:gridCol>
                <a:gridCol w="411480">
                  <a:extLst>
                    <a:ext uri="{9D8B030D-6E8A-4147-A177-3AD203B41FA5}">
                      <a16:colId xmlns:a16="http://schemas.microsoft.com/office/drawing/2014/main" val="98804817"/>
                    </a:ext>
                  </a:extLst>
                </a:gridCol>
                <a:gridCol w="534924">
                  <a:extLst>
                    <a:ext uri="{9D8B030D-6E8A-4147-A177-3AD203B41FA5}">
                      <a16:colId xmlns:a16="http://schemas.microsoft.com/office/drawing/2014/main" val="2634131970"/>
                    </a:ext>
                  </a:extLst>
                </a:gridCol>
                <a:gridCol w="534924">
                  <a:extLst>
                    <a:ext uri="{9D8B030D-6E8A-4147-A177-3AD203B41FA5}">
                      <a16:colId xmlns:a16="http://schemas.microsoft.com/office/drawing/2014/main" val="585212354"/>
                    </a:ext>
                  </a:extLst>
                </a:gridCol>
                <a:gridCol w="534924">
                  <a:extLst>
                    <a:ext uri="{9D8B030D-6E8A-4147-A177-3AD203B41FA5}">
                      <a16:colId xmlns:a16="http://schemas.microsoft.com/office/drawing/2014/main" val="698599946"/>
                    </a:ext>
                  </a:extLst>
                </a:gridCol>
                <a:gridCol w="534924">
                  <a:extLst>
                    <a:ext uri="{9D8B030D-6E8A-4147-A177-3AD203B41FA5}">
                      <a16:colId xmlns:a16="http://schemas.microsoft.com/office/drawing/2014/main" val="1385519249"/>
                    </a:ext>
                  </a:extLst>
                </a:gridCol>
                <a:gridCol w="534924">
                  <a:extLst>
                    <a:ext uri="{9D8B030D-6E8A-4147-A177-3AD203B41FA5}">
                      <a16:colId xmlns:a16="http://schemas.microsoft.com/office/drawing/2014/main" val="3872512748"/>
                    </a:ext>
                  </a:extLst>
                </a:gridCol>
                <a:gridCol w="617220">
                  <a:extLst>
                    <a:ext uri="{9D8B030D-6E8A-4147-A177-3AD203B41FA5}">
                      <a16:colId xmlns:a16="http://schemas.microsoft.com/office/drawing/2014/main" val="3004293297"/>
                    </a:ext>
                  </a:extLst>
                </a:gridCol>
                <a:gridCol w="370332">
                  <a:extLst>
                    <a:ext uri="{9D8B030D-6E8A-4147-A177-3AD203B41FA5}">
                      <a16:colId xmlns:a16="http://schemas.microsoft.com/office/drawing/2014/main" val="548404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832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- 2017-02-18 18:43:50</a:t>
                      </a:r>
                      <a:r>
                        <a:rPr kumimoji="0" lang="en-US" sz="1000" b="0" i="0" u="none" strike="noStrike" kern="1200" cap="none" spc="0" normalizeH="0" baseline="0" noProof="0">
                          <a:ln>
                            <a:noFill/>
                          </a:ln>
                          <a:solidFill>
                            <a:prstClr val="black"/>
                          </a:solidFill>
                          <a:effectLst/>
                          <a:uLnTx/>
                          <a:uFillTx/>
                          <a:latin typeface="+mn-lt"/>
                          <a:ea typeface="+mn-ea"/>
                          <a:cs typeface="+mn-cs"/>
                        </a:rPr>
                        <a:t>
What happened at the Munich Security Conference today?
Here's a short video with highlights and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5210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- 2017-02-18 16:47:15</a:t>
                      </a:r>
                      <a:r>
                        <a:rPr kumimoji="0" lang="en-US" sz="1000" b="0" i="0" u="none" strike="noStrike" kern="1200" cap="none" spc="0" normalizeH="0" baseline="0" noProof="0">
                          <a:ln>
                            <a:noFill/>
                          </a:ln>
                          <a:solidFill>
                            <a:prstClr val="black"/>
                          </a:solidFill>
                          <a:effectLst/>
                          <a:uLnTx/>
                          <a:uFillTx/>
                          <a:latin typeface="+mn-lt"/>
                          <a:ea typeface="+mn-ea"/>
                          <a:cs typeface="+mn-cs"/>
                        </a:rPr>
                        <a:t>
Panel Discussion on "Countering Radical Extremism and Terrorism" now live at #MSC2017. For the whole live session see securityconference.de/en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6896106"/>
                  </a:ext>
                </a:extLst>
              </a:tr>
            </a:tbl>
          </a:graphicData>
        </a:graphic>
      </p:graphicFrame>
      <p:sp>
        <p:nvSpPr>
          <p:cNvPr id="4" name="Text Placeholder 3"/>
          <p:cNvSpPr>
            <a:spLocks noGrp="1"/>
          </p:cNvSpPr>
          <p:nvPr>
            <p:ph type="body" sz="quarter" idx="14"/>
          </p:nvPr>
        </p:nvSpPr>
        <p:spPr/>
        <p:txBody>
          <a:bodyPr/>
          <a:lstStyle/>
          <a:p>
            <a:r>
              <a:rPr lang="en-US"/>
              <a:t>02/01/2017 - 02/19/2017</a:t>
            </a:r>
            <a:endParaRPr lang="en-US"/>
          </a:p>
        </p:txBody>
      </p:sp>
    </p:spTree>
    <p:extLst>
      <p:ext uri="{BB962C8B-B14F-4D97-AF65-F5344CB8AC3E}">
        <p14:creationId xmlns:p14="http://schemas.microsoft.com/office/powerpoint/2010/main" val="799665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- 9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18344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572493"/>
                    </a:ext>
                  </a:extLst>
                </a:gridCol>
                <a:gridCol w="617220">
                  <a:extLst>
                    <a:ext uri="{9D8B030D-6E8A-4147-A177-3AD203B41FA5}">
                      <a16:colId xmlns:a16="http://schemas.microsoft.com/office/drawing/2014/main" val="802852333"/>
                    </a:ext>
                  </a:extLst>
                </a:gridCol>
                <a:gridCol w="534924">
                  <a:extLst>
                    <a:ext uri="{9D8B030D-6E8A-4147-A177-3AD203B41FA5}">
                      <a16:colId xmlns:a16="http://schemas.microsoft.com/office/drawing/2014/main" val="3317448369"/>
                    </a:ext>
                  </a:extLst>
                </a:gridCol>
                <a:gridCol w="534924">
                  <a:extLst>
                    <a:ext uri="{9D8B030D-6E8A-4147-A177-3AD203B41FA5}">
                      <a16:colId xmlns:a16="http://schemas.microsoft.com/office/drawing/2014/main" val="2630170079"/>
                    </a:ext>
                  </a:extLst>
                </a:gridCol>
                <a:gridCol w="411480">
                  <a:extLst>
                    <a:ext uri="{9D8B030D-6E8A-4147-A177-3AD203B41FA5}">
                      <a16:colId xmlns:a16="http://schemas.microsoft.com/office/drawing/2014/main" val="1609227357"/>
                    </a:ext>
                  </a:extLst>
                </a:gridCol>
                <a:gridCol w="534924">
                  <a:extLst>
                    <a:ext uri="{9D8B030D-6E8A-4147-A177-3AD203B41FA5}">
                      <a16:colId xmlns:a16="http://schemas.microsoft.com/office/drawing/2014/main" val="4147250964"/>
                    </a:ext>
                  </a:extLst>
                </a:gridCol>
                <a:gridCol w="534924">
                  <a:extLst>
                    <a:ext uri="{9D8B030D-6E8A-4147-A177-3AD203B41FA5}">
                      <a16:colId xmlns:a16="http://schemas.microsoft.com/office/drawing/2014/main" val="118482450"/>
                    </a:ext>
                  </a:extLst>
                </a:gridCol>
                <a:gridCol w="534924">
                  <a:extLst>
                    <a:ext uri="{9D8B030D-6E8A-4147-A177-3AD203B41FA5}">
                      <a16:colId xmlns:a16="http://schemas.microsoft.com/office/drawing/2014/main" val="2108511311"/>
                    </a:ext>
                  </a:extLst>
                </a:gridCol>
                <a:gridCol w="534924">
                  <a:extLst>
                    <a:ext uri="{9D8B030D-6E8A-4147-A177-3AD203B41FA5}">
                      <a16:colId xmlns:a16="http://schemas.microsoft.com/office/drawing/2014/main" val="2991847007"/>
                    </a:ext>
                  </a:extLst>
                </a:gridCol>
                <a:gridCol w="534924">
                  <a:extLst>
                    <a:ext uri="{9D8B030D-6E8A-4147-A177-3AD203B41FA5}">
                      <a16:colId xmlns:a16="http://schemas.microsoft.com/office/drawing/2014/main" val="2329972522"/>
                    </a:ext>
                  </a:extLst>
                </a:gridCol>
                <a:gridCol w="617220">
                  <a:extLst>
                    <a:ext uri="{9D8B030D-6E8A-4147-A177-3AD203B41FA5}">
                      <a16:colId xmlns:a16="http://schemas.microsoft.com/office/drawing/2014/main" val="172277450"/>
                    </a:ext>
                  </a:extLst>
                </a:gridCol>
                <a:gridCol w="370332">
                  <a:extLst>
                    <a:ext uri="{9D8B030D-6E8A-4147-A177-3AD203B41FA5}">
                      <a16:colId xmlns:a16="http://schemas.microsoft.com/office/drawing/2014/main" val="2844636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7124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- 2017-02-18 16:00:00</a:t>
                      </a:r>
                      <a:r>
                        <a:rPr kumimoji="0" lang="en-US" sz="1000" b="0" i="0" u="none" strike="noStrike" kern="1200" cap="none" spc="0" normalizeH="0" baseline="0" noProof="0">
                          <a:ln>
                            <a:noFill/>
                          </a:ln>
                          <a:solidFill>
                            <a:prstClr val="black"/>
                          </a:solidFill>
                          <a:effectLst/>
                          <a:uLnTx/>
                          <a:uFillTx/>
                          <a:latin typeface="+mn-lt"/>
                          <a:ea typeface="+mn-ea"/>
                          <a:cs typeface="+mn-cs"/>
                        </a:rPr>
                        <a:t>
Three parallel Panel Discussions are up next: on the fight against terrorism, regional security in East Asia and the Korean Peninsula, and security challenges in Eurasia. Join the debate on Twitter using #MSC2017 or visit our website for live broadcasting (www.securityconference.de/en):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988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- 2017-02-18 15:32:43</a:t>
                      </a:r>
                      <a:r>
                        <a:rPr kumimoji="0" lang="en-US" sz="1000" b="0" i="0" u="none" strike="noStrike" kern="1200" cap="none" spc="0" normalizeH="0" baseline="0" noProof="0">
                          <a:ln>
                            <a:noFill/>
                          </a:ln>
                          <a:solidFill>
                            <a:prstClr val="black"/>
                          </a:solidFill>
                          <a:effectLst/>
                          <a:uLnTx/>
                          <a:uFillTx/>
                          <a:latin typeface="+mn-lt"/>
                          <a:ea typeface="+mn-ea"/>
                          <a:cs typeface="+mn-cs"/>
                        </a:rPr>
                        <a:t>
Behind the scenes with Benedikt Franke, COO of the Munich Security Conference!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48512351"/>
                  </a:ext>
                </a:extLst>
              </a:tr>
            </a:tbl>
          </a:graphicData>
        </a:graphic>
      </p:graphicFrame>
      <p:sp>
        <p:nvSpPr>
          <p:cNvPr id="4" name="Text Placeholder 3"/>
          <p:cNvSpPr>
            <a:spLocks noGrp="1"/>
          </p:cNvSpPr>
          <p:nvPr>
            <p:ph type="body" sz="quarter" idx="14"/>
          </p:nvPr>
        </p:nvSpPr>
        <p:spPr/>
        <p:txBody>
          <a:bodyPr/>
          <a:lstStyle/>
          <a:p>
            <a:r>
              <a:rPr lang="en-US"/>
              <a:t>02/01/2017 - 02/19/2017</a:t>
            </a:r>
            <a:endParaRPr lang="en-US"/>
          </a:p>
        </p:txBody>
      </p:sp>
    </p:spTree>
    <p:extLst>
      <p:ext uri="{BB962C8B-B14F-4D97-AF65-F5344CB8AC3E}">
        <p14:creationId xmlns:p14="http://schemas.microsoft.com/office/powerpoint/2010/main" val="4094782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- 10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27349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89026969"/>
                    </a:ext>
                  </a:extLst>
                </a:gridCol>
                <a:gridCol w="617220">
                  <a:extLst>
                    <a:ext uri="{9D8B030D-6E8A-4147-A177-3AD203B41FA5}">
                      <a16:colId xmlns:a16="http://schemas.microsoft.com/office/drawing/2014/main" val="1470964176"/>
                    </a:ext>
                  </a:extLst>
                </a:gridCol>
                <a:gridCol w="534924">
                  <a:extLst>
                    <a:ext uri="{9D8B030D-6E8A-4147-A177-3AD203B41FA5}">
                      <a16:colId xmlns:a16="http://schemas.microsoft.com/office/drawing/2014/main" val="2890830221"/>
                    </a:ext>
                  </a:extLst>
                </a:gridCol>
                <a:gridCol w="534924">
                  <a:extLst>
                    <a:ext uri="{9D8B030D-6E8A-4147-A177-3AD203B41FA5}">
                      <a16:colId xmlns:a16="http://schemas.microsoft.com/office/drawing/2014/main" val="2298474999"/>
                    </a:ext>
                  </a:extLst>
                </a:gridCol>
                <a:gridCol w="411480">
                  <a:extLst>
                    <a:ext uri="{9D8B030D-6E8A-4147-A177-3AD203B41FA5}">
                      <a16:colId xmlns:a16="http://schemas.microsoft.com/office/drawing/2014/main" val="2208311173"/>
                    </a:ext>
                  </a:extLst>
                </a:gridCol>
                <a:gridCol w="534924">
                  <a:extLst>
                    <a:ext uri="{9D8B030D-6E8A-4147-A177-3AD203B41FA5}">
                      <a16:colId xmlns:a16="http://schemas.microsoft.com/office/drawing/2014/main" val="88480536"/>
                    </a:ext>
                  </a:extLst>
                </a:gridCol>
                <a:gridCol w="534924">
                  <a:extLst>
                    <a:ext uri="{9D8B030D-6E8A-4147-A177-3AD203B41FA5}">
                      <a16:colId xmlns:a16="http://schemas.microsoft.com/office/drawing/2014/main" val="1580233192"/>
                    </a:ext>
                  </a:extLst>
                </a:gridCol>
                <a:gridCol w="534924">
                  <a:extLst>
                    <a:ext uri="{9D8B030D-6E8A-4147-A177-3AD203B41FA5}">
                      <a16:colId xmlns:a16="http://schemas.microsoft.com/office/drawing/2014/main" val="3828994592"/>
                    </a:ext>
                  </a:extLst>
                </a:gridCol>
                <a:gridCol w="534924">
                  <a:extLst>
                    <a:ext uri="{9D8B030D-6E8A-4147-A177-3AD203B41FA5}">
                      <a16:colId xmlns:a16="http://schemas.microsoft.com/office/drawing/2014/main" val="2076548983"/>
                    </a:ext>
                  </a:extLst>
                </a:gridCol>
                <a:gridCol w="534924">
                  <a:extLst>
                    <a:ext uri="{9D8B030D-6E8A-4147-A177-3AD203B41FA5}">
                      <a16:colId xmlns:a16="http://schemas.microsoft.com/office/drawing/2014/main" val="2496369144"/>
                    </a:ext>
                  </a:extLst>
                </a:gridCol>
                <a:gridCol w="617220">
                  <a:extLst>
                    <a:ext uri="{9D8B030D-6E8A-4147-A177-3AD203B41FA5}">
                      <a16:colId xmlns:a16="http://schemas.microsoft.com/office/drawing/2014/main" val="1247437891"/>
                    </a:ext>
                  </a:extLst>
                </a:gridCol>
                <a:gridCol w="370332">
                  <a:extLst>
                    <a:ext uri="{9D8B030D-6E8A-4147-A177-3AD203B41FA5}">
                      <a16:colId xmlns:a16="http://schemas.microsoft.com/office/drawing/2014/main" val="3373347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757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- 2017-02-18 14:07:20</a:t>
                      </a:r>
                      <a:r>
                        <a:rPr kumimoji="0" lang="en-US" sz="1000" b="0" i="0" u="none" strike="noStrike" kern="1200" cap="none" spc="0" normalizeH="0" baseline="0" noProof="0">
                          <a:ln>
                            <a:noFill/>
                          </a:ln>
                          <a:solidFill>
                            <a:prstClr val="black"/>
                          </a:solidFill>
                          <a:effectLst/>
                          <a:uLnTx/>
                          <a:uFillTx/>
                          <a:latin typeface="+mn-lt"/>
                          <a:ea typeface="+mn-ea"/>
                          <a:cs typeface="+mn-cs"/>
                        </a:rPr>
                        <a:t>
Now live from the Munich Security Conference: Good COP, Bad Cops? Panel Discussion on Climate Security. For more infos on the panelists https://www.securityconference.de/en/activities/munich-security-conference/msc-2017/agenda-and-participants/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875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Munich Security Conference - 2017-02-18 14:00:05</a:t>
                      </a:r>
                      <a:r>
                        <a:rPr kumimoji="0" lang="en-US" sz="1000" b="0" i="0" u="none" strike="noStrike" kern="1200" cap="none" spc="0" normalizeH="0" baseline="0" noProof="0">
                          <a:ln>
                            <a:noFill/>
                          </a:ln>
                          <a:solidFill>
                            <a:prstClr val="black"/>
                          </a:solidFill>
                          <a:effectLst/>
                          <a:uLnTx/>
                          <a:uFillTx/>
                          <a:latin typeface="+mn-lt"/>
                          <a:ea typeface="+mn-ea"/>
                          <a:cs typeface="+mn-cs"/>
                        </a:rPr>
                        <a:t>
The two parallel Panel Discussions on "Health Security: Small Bugs, Big Bombs" with introductory remarks by Bill Gates, and on "Climate Security: Good COP, Bad Cops" are about to start! For more details on panel participants, take a look at the full agenda: http://bit.ly/2lq7pLu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7417250"/>
                  </a:ext>
                </a:extLst>
              </a:tr>
            </a:tbl>
          </a:graphicData>
        </a:graphic>
      </p:graphicFrame>
      <p:sp>
        <p:nvSpPr>
          <p:cNvPr id="4" name="Text Placeholder 3"/>
          <p:cNvSpPr>
            <a:spLocks noGrp="1"/>
          </p:cNvSpPr>
          <p:nvPr>
            <p:ph type="body" sz="quarter" idx="14"/>
          </p:nvPr>
        </p:nvSpPr>
        <p:spPr/>
        <p:txBody>
          <a:bodyPr/>
          <a:lstStyle/>
          <a:p>
            <a:r>
              <a:rPr lang="en-US"/>
              <a:t>02/01/2017 - 02/19/2017</a:t>
            </a:r>
            <a:endParaRPr lang="en-US"/>
          </a:p>
        </p:txBody>
      </p:sp>
    </p:spTree>
    <p:extLst>
      <p:ext uri="{BB962C8B-B14F-4D97-AF65-F5344CB8AC3E}">
        <p14:creationId xmlns:p14="http://schemas.microsoft.com/office/powerpoint/2010/main" val="36562772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735</Words>
  <Application>Microsoft Office PowerPoint</Application>
  <PresentationFormat>On-screen Show (4:3)</PresentationFormat>
  <Paragraphs>440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Own Posts Table - 1 of 10</vt:lpstr>
      <vt:lpstr>Own Posts Table - 2 of 10</vt:lpstr>
      <vt:lpstr>Own Posts Table - 3 of 10</vt:lpstr>
      <vt:lpstr>Own Posts Table - 4 of 10</vt:lpstr>
      <vt:lpstr>Own Posts Table - 5 of 10</vt:lpstr>
      <vt:lpstr>Own Posts Table - 6 of 10</vt:lpstr>
      <vt:lpstr>Own Posts Table - 7 of 10</vt:lpstr>
      <vt:lpstr>Own Posts Table - 8 of 10</vt:lpstr>
      <vt:lpstr>Own Posts Table - 9 of 10</vt:lpstr>
      <vt:lpstr>Own Posts Table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10</dc:title>
  <dc:creator>Administrator</dc:creator>
  <cp:lastModifiedBy>Administrator</cp:lastModifiedBy>
  <cp:revision>1</cp:revision>
  <dcterms:created xsi:type="dcterms:W3CDTF">2017-02-22T13:55:00Z</dcterms:created>
  <dcterms:modified xsi:type="dcterms:W3CDTF">2017-02-22T14:00:52Z</dcterms:modified>
</cp:coreProperties>
</file>