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BC795-8812-4846-BA0C-99C86C636D6D}"/>
              </a:ext>
            </a:extLst>
          </p:cNvPr>
          <p:cNvSpPr>
            <a:spLocks noGrp="1"/>
          </p:cNvSpPr>
          <p:nvPr>
            <p:ph type="title"/>
          </p:nvPr>
        </p:nvSpPr>
        <p:spPr/>
        <p:txBody>
          <a:bodyPr/>
          <a:lstStyle/>
          <a:p>
            <a:r>
              <a:rPr lang="en-US"/>
              <a:t>Instagram Posts Table | instagram - 1 of 10</a:t>
            </a:r>
          </a:p>
        </p:txBody>
      </p:sp>
      <p:graphicFrame>
        <p:nvGraphicFramePr>
          <p:cNvPr id="5" name="Table Placeholder 4">
            <a:extLst>
              <a:ext uri="{FF2B5EF4-FFF2-40B4-BE49-F238E27FC236}">
                <a16:creationId xmlns:a16="http://schemas.microsoft.com/office/drawing/2014/main" id="{04CE7571-F7A4-473F-A3B2-EBFB77D88C89}"/>
              </a:ext>
            </a:extLst>
          </p:cNvPr>
          <p:cNvGraphicFramePr>
            <a:graphicFrameLocks noGrp="1"/>
          </p:cNvGraphicFramePr>
          <p:nvPr>
            <p:ph type="tbl" sz="quarter" idx="13"/>
            <p:extLst>
              <p:ext uri="{D42A27DB-BD31-4B8C-83A1-F6EECF244321}">
                <p14:modId xmlns:p14="http://schemas.microsoft.com/office/powerpoint/2010/main" val="2316985317"/>
              </p:ext>
            </p:extLst>
          </p:nvPr>
        </p:nvGraphicFramePr>
        <p:xfrm>
          <a:off x="457200" y="1731963"/>
          <a:ext cx="7818120" cy="192532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13328751"/>
                    </a:ext>
                  </a:extLst>
                </a:gridCol>
                <a:gridCol w="987552">
                  <a:extLst>
                    <a:ext uri="{9D8B030D-6E8A-4147-A177-3AD203B41FA5}">
                      <a16:colId xmlns:a16="http://schemas.microsoft.com/office/drawing/2014/main" val="1080049171"/>
                    </a:ext>
                  </a:extLst>
                </a:gridCol>
                <a:gridCol w="987552">
                  <a:extLst>
                    <a:ext uri="{9D8B030D-6E8A-4147-A177-3AD203B41FA5}">
                      <a16:colId xmlns:a16="http://schemas.microsoft.com/office/drawing/2014/main" val="4095880010"/>
                    </a:ext>
                  </a:extLst>
                </a:gridCol>
                <a:gridCol w="987552">
                  <a:extLst>
                    <a:ext uri="{9D8B030D-6E8A-4147-A177-3AD203B41FA5}">
                      <a16:colId xmlns:a16="http://schemas.microsoft.com/office/drawing/2014/main" val="2483071458"/>
                    </a:ext>
                  </a:extLst>
                </a:gridCol>
                <a:gridCol w="987552">
                  <a:extLst>
                    <a:ext uri="{9D8B030D-6E8A-4147-A177-3AD203B41FA5}">
                      <a16:colId xmlns:a16="http://schemas.microsoft.com/office/drawing/2014/main" val="1276265396"/>
                    </a:ext>
                  </a:extLst>
                </a:gridCol>
                <a:gridCol w="987552">
                  <a:extLst>
                    <a:ext uri="{9D8B030D-6E8A-4147-A177-3AD203B41FA5}">
                      <a16:colId xmlns:a16="http://schemas.microsoft.com/office/drawing/2014/main" val="2037790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95253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- 2022-02-19 18:00:53</a:t>
                      </a:r>
                      <a:r>
                        <a:rPr kumimoji="0" lang="en-US" sz="1000" b="0" i="0" u="none" strike="noStrike" kern="1200" cap="none" spc="0" normalizeH="0" baseline="0" noProof="0">
                          <a:ln>
                            <a:noFill/>
                          </a:ln>
                          <a:solidFill>
                            <a:prstClr val="black"/>
                          </a:solidFill>
                          <a:effectLst/>
                          <a:uLnTx/>
                          <a:uFillTx/>
                          <a:latin typeface="Calibri"/>
                          <a:ea typeface="+mn-ea"/>
                          <a:cs typeface="+mn-cs"/>
                        </a:rPr>
                        <a:t>
 It’s nba All-Star weekend and houstonrockets rookie Jalen Green (jalen) is reveling in his first #NBAAllStar experience. ⁣
⁣
Watch today’s story to join Jalen and a few of basketball’s brightest stars in Cleveland.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12721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- 2022-02-18 22:06:12</a:t>
                      </a:r>
                      <a:r>
                        <a:rPr kumimoji="0" lang="en-US" sz="1000" b="0" i="0" u="none" strike="noStrike" kern="1200" cap="none" spc="0" normalizeH="0" baseline="0" noProof="0">
                          <a:ln>
                            <a:noFill/>
                          </a:ln>
                          <a:solidFill>
                            <a:prstClr val="black"/>
                          </a:solidFill>
                          <a:effectLst/>
                          <a:uLnTx/>
                          <a:uFillTx/>
                          <a:latin typeface="Calibri"/>
                          <a:ea typeface="+mn-ea"/>
                          <a:cs typeface="+mn-cs"/>
                        </a:rPr>
                        <a:t>
 Fenix “Happy Dog” Lumiere (fenixlumiere) is a 3-and-a-half-year-old rescue who was born with a neurological disorder that affects his coordination and balance. ⁣
⁣
But that doesn’t stop him from living his best life. ⁣
⁣
#WeeklyFluff⁣
⁣
Reel by fenixlumiere 
Music by mcflymusic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19598652"/>
                  </a:ext>
                </a:extLst>
              </a:tr>
            </a:tbl>
          </a:graphicData>
        </a:graphic>
      </p:graphicFrame>
      <p:sp>
        <p:nvSpPr>
          <p:cNvPr id="4" name="Text Placeholder 3">
            <a:extLst>
              <a:ext uri="{FF2B5EF4-FFF2-40B4-BE49-F238E27FC236}">
                <a16:creationId xmlns:a16="http://schemas.microsoft.com/office/drawing/2014/main" id="{32A76DF0-0C5F-422C-9082-200475547731}"/>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3578855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0A1E-D492-4D52-91FC-C8B92DC7AC79}"/>
              </a:ext>
            </a:extLst>
          </p:cNvPr>
          <p:cNvSpPr>
            <a:spLocks noGrp="1"/>
          </p:cNvSpPr>
          <p:nvPr>
            <p:ph type="title"/>
          </p:nvPr>
        </p:nvSpPr>
        <p:spPr/>
        <p:txBody>
          <a:bodyPr/>
          <a:lstStyle/>
          <a:p>
            <a:r>
              <a:rPr lang="en-US"/>
              <a:t>Instagram Posts Table | instagram - 2 of 10</a:t>
            </a:r>
          </a:p>
        </p:txBody>
      </p:sp>
      <p:graphicFrame>
        <p:nvGraphicFramePr>
          <p:cNvPr id="5" name="Table Placeholder 4">
            <a:extLst>
              <a:ext uri="{FF2B5EF4-FFF2-40B4-BE49-F238E27FC236}">
                <a16:creationId xmlns:a16="http://schemas.microsoft.com/office/drawing/2014/main" id="{A1340448-71EA-4AB0-A872-3B6DD197A169}"/>
              </a:ext>
            </a:extLst>
          </p:cNvPr>
          <p:cNvGraphicFramePr>
            <a:graphicFrameLocks noGrp="1"/>
          </p:cNvGraphicFramePr>
          <p:nvPr>
            <p:ph type="tbl" sz="quarter" idx="13"/>
            <p:extLst>
              <p:ext uri="{D42A27DB-BD31-4B8C-83A1-F6EECF244321}">
                <p14:modId xmlns:p14="http://schemas.microsoft.com/office/powerpoint/2010/main" val="3928147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65047932"/>
                    </a:ext>
                  </a:extLst>
                </a:gridCol>
                <a:gridCol w="987552">
                  <a:extLst>
                    <a:ext uri="{9D8B030D-6E8A-4147-A177-3AD203B41FA5}">
                      <a16:colId xmlns:a16="http://schemas.microsoft.com/office/drawing/2014/main" val="979902995"/>
                    </a:ext>
                  </a:extLst>
                </a:gridCol>
                <a:gridCol w="987552">
                  <a:extLst>
                    <a:ext uri="{9D8B030D-6E8A-4147-A177-3AD203B41FA5}">
                      <a16:colId xmlns:a16="http://schemas.microsoft.com/office/drawing/2014/main" val="401975788"/>
                    </a:ext>
                  </a:extLst>
                </a:gridCol>
                <a:gridCol w="987552">
                  <a:extLst>
                    <a:ext uri="{9D8B030D-6E8A-4147-A177-3AD203B41FA5}">
                      <a16:colId xmlns:a16="http://schemas.microsoft.com/office/drawing/2014/main" val="3029853928"/>
                    </a:ext>
                  </a:extLst>
                </a:gridCol>
                <a:gridCol w="987552">
                  <a:extLst>
                    <a:ext uri="{9D8B030D-6E8A-4147-A177-3AD203B41FA5}">
                      <a16:colId xmlns:a16="http://schemas.microsoft.com/office/drawing/2014/main" val="1781402957"/>
                    </a:ext>
                  </a:extLst>
                </a:gridCol>
                <a:gridCol w="987552">
                  <a:extLst>
                    <a:ext uri="{9D8B030D-6E8A-4147-A177-3AD203B41FA5}">
                      <a16:colId xmlns:a16="http://schemas.microsoft.com/office/drawing/2014/main" val="103013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272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- 2022-02-18 18:07:41</a:t>
                      </a:r>
                      <a:r>
                        <a:rPr kumimoji="0" lang="en-US" sz="1000" b="0" i="0" u="none" strike="noStrike" kern="1200" cap="none" spc="0" normalizeH="0" baseline="0" noProof="0">
                          <a:ln>
                            <a:noFill/>
                          </a:ln>
                          <a:solidFill>
                            <a:prstClr val="black"/>
                          </a:solidFill>
                          <a:effectLst/>
                          <a:uLnTx/>
                          <a:uFillTx/>
                          <a:latin typeface="Calibri"/>
                          <a:ea typeface="+mn-ea"/>
                          <a:cs typeface="+mn-cs"/>
                        </a:rPr>
                        <a:t>
 Buckle up. You're in for a ride. 🚂 🚁 😮⁣
⁣
Check out our story for more unexpected twists, turns and smiles heading into the weekend.⁣
⁣
Reel by andriu_fpv 
Music by disclosure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94597158"/>
                  </a:ext>
                </a:extLst>
              </a:tr>
            </a:tbl>
          </a:graphicData>
        </a:graphic>
      </p:graphicFrame>
      <p:sp>
        <p:nvSpPr>
          <p:cNvPr id="4" name="Text Placeholder 3">
            <a:extLst>
              <a:ext uri="{FF2B5EF4-FFF2-40B4-BE49-F238E27FC236}">
                <a16:creationId xmlns:a16="http://schemas.microsoft.com/office/drawing/2014/main" id="{E13F327D-0E7D-4F43-9006-E08C93C10DF5}"/>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2896836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A2427-EB04-4911-A0B7-9A167570C7E5}"/>
              </a:ext>
            </a:extLst>
          </p:cNvPr>
          <p:cNvSpPr>
            <a:spLocks noGrp="1"/>
          </p:cNvSpPr>
          <p:nvPr>
            <p:ph type="title"/>
          </p:nvPr>
        </p:nvSpPr>
        <p:spPr/>
        <p:txBody>
          <a:bodyPr/>
          <a:lstStyle/>
          <a:p>
            <a:r>
              <a:rPr lang="en-US"/>
              <a:t>Instagram Posts Table | instagram - 3 of 10</a:t>
            </a:r>
          </a:p>
        </p:txBody>
      </p:sp>
      <p:graphicFrame>
        <p:nvGraphicFramePr>
          <p:cNvPr id="5" name="Table Placeholder 4">
            <a:extLst>
              <a:ext uri="{FF2B5EF4-FFF2-40B4-BE49-F238E27FC236}">
                <a16:creationId xmlns:a16="http://schemas.microsoft.com/office/drawing/2014/main" id="{9BB5DCBB-938E-4B3B-90A2-3D446F84D788}"/>
              </a:ext>
            </a:extLst>
          </p:cNvPr>
          <p:cNvGraphicFramePr>
            <a:graphicFrameLocks noGrp="1"/>
          </p:cNvGraphicFramePr>
          <p:nvPr>
            <p:ph type="tbl" sz="quarter" idx="13"/>
            <p:extLst>
              <p:ext uri="{D42A27DB-BD31-4B8C-83A1-F6EECF244321}">
                <p14:modId xmlns:p14="http://schemas.microsoft.com/office/powerpoint/2010/main" val="1148768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7979283"/>
                    </a:ext>
                  </a:extLst>
                </a:gridCol>
                <a:gridCol w="987552">
                  <a:extLst>
                    <a:ext uri="{9D8B030D-6E8A-4147-A177-3AD203B41FA5}">
                      <a16:colId xmlns:a16="http://schemas.microsoft.com/office/drawing/2014/main" val="1332903576"/>
                    </a:ext>
                  </a:extLst>
                </a:gridCol>
                <a:gridCol w="987552">
                  <a:extLst>
                    <a:ext uri="{9D8B030D-6E8A-4147-A177-3AD203B41FA5}">
                      <a16:colId xmlns:a16="http://schemas.microsoft.com/office/drawing/2014/main" val="1044796086"/>
                    </a:ext>
                  </a:extLst>
                </a:gridCol>
                <a:gridCol w="987552">
                  <a:extLst>
                    <a:ext uri="{9D8B030D-6E8A-4147-A177-3AD203B41FA5}">
                      <a16:colId xmlns:a16="http://schemas.microsoft.com/office/drawing/2014/main" val="2541552237"/>
                    </a:ext>
                  </a:extLst>
                </a:gridCol>
                <a:gridCol w="987552">
                  <a:extLst>
                    <a:ext uri="{9D8B030D-6E8A-4147-A177-3AD203B41FA5}">
                      <a16:colId xmlns:a16="http://schemas.microsoft.com/office/drawing/2014/main" val="3210999565"/>
                    </a:ext>
                  </a:extLst>
                </a:gridCol>
                <a:gridCol w="987552">
                  <a:extLst>
                    <a:ext uri="{9D8B030D-6E8A-4147-A177-3AD203B41FA5}">
                      <a16:colId xmlns:a16="http://schemas.microsoft.com/office/drawing/2014/main" val="2380461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7721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- 2022-02-16 17:02:05</a:t>
                      </a:r>
                      <a:r>
                        <a:rPr kumimoji="0" lang="en-US" sz="1000" b="0" i="0" u="none" strike="noStrike" kern="1200" cap="none" spc="0" normalizeH="0" baseline="0" noProof="0">
                          <a:ln>
                            <a:noFill/>
                          </a:ln>
                          <a:solidFill>
                            <a:prstClr val="black"/>
                          </a:solidFill>
                          <a:effectLst/>
                          <a:uLnTx/>
                          <a:uFillTx/>
                          <a:latin typeface="Calibri"/>
                          <a:ea typeface="+mn-ea"/>
                          <a:cs typeface="+mn-cs"/>
                        </a:rPr>
                        <a:t>
 “Cute + weird + raw” is how South Korean singer-songwriter BIBI, aka “Naked BIBI” (nakedbibi), describes herself and her music. “I have a hip-hop spirit, and I have the most influence from R&amp;B, but I sing pop music.”
Discovered online by South Korea’s “Queen of Rap” Yoonmirae, BIBI signed to her record label and built a fanbase, aka “BIBI Bullets,” through her solo recordings and her musical collaborations. Her song with Mark Tuan, “Never Gonna Come Down,” is featured on the “Shang-Chi and the Legend of the Ten Rings” soundtrack. “It’s still unbelievable to me that I get to collaborate with artists I admire or sing on a Marvel movie soundtrack. But I’m cute, diligent and pretty damn good at what I do.”
Right now, BIBI’s working on her first full-length album. “While I’ve mostly made love songs, now that I’ve experienced a little more of life, I’m ready to experiment with new styles and genres. My aspiration is to deliver raw, honest music like a naked, newborn baby.”
Reel by nakedbibi
Music by lolozouai and nakedbibi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39890701"/>
                  </a:ext>
                </a:extLst>
              </a:tr>
            </a:tbl>
          </a:graphicData>
        </a:graphic>
      </p:graphicFrame>
      <p:sp>
        <p:nvSpPr>
          <p:cNvPr id="4" name="Text Placeholder 3">
            <a:extLst>
              <a:ext uri="{FF2B5EF4-FFF2-40B4-BE49-F238E27FC236}">
                <a16:creationId xmlns:a16="http://schemas.microsoft.com/office/drawing/2014/main" id="{ED20F7C3-B512-4791-A8AC-1123D5C8E080}"/>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591697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8F124-678C-40F4-B988-BE821296A0BA}"/>
              </a:ext>
            </a:extLst>
          </p:cNvPr>
          <p:cNvSpPr>
            <a:spLocks noGrp="1"/>
          </p:cNvSpPr>
          <p:nvPr>
            <p:ph type="title"/>
          </p:nvPr>
        </p:nvSpPr>
        <p:spPr/>
        <p:txBody>
          <a:bodyPr/>
          <a:lstStyle/>
          <a:p>
            <a:r>
              <a:rPr lang="en-US"/>
              <a:t>Instagram Posts Table | instagram - 4 of 10</a:t>
            </a:r>
          </a:p>
        </p:txBody>
      </p:sp>
      <p:graphicFrame>
        <p:nvGraphicFramePr>
          <p:cNvPr id="5" name="Table Placeholder 4">
            <a:extLst>
              <a:ext uri="{FF2B5EF4-FFF2-40B4-BE49-F238E27FC236}">
                <a16:creationId xmlns:a16="http://schemas.microsoft.com/office/drawing/2014/main" id="{234C7472-A89A-4501-8F9E-FF943776C7CC}"/>
              </a:ext>
            </a:extLst>
          </p:cNvPr>
          <p:cNvGraphicFramePr>
            <a:graphicFrameLocks noGrp="1"/>
          </p:cNvGraphicFramePr>
          <p:nvPr>
            <p:ph type="tbl" sz="quarter" idx="13"/>
            <p:extLst>
              <p:ext uri="{D42A27DB-BD31-4B8C-83A1-F6EECF244321}">
                <p14:modId xmlns:p14="http://schemas.microsoft.com/office/powerpoint/2010/main" val="1822471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11898616"/>
                    </a:ext>
                  </a:extLst>
                </a:gridCol>
                <a:gridCol w="987552">
                  <a:extLst>
                    <a:ext uri="{9D8B030D-6E8A-4147-A177-3AD203B41FA5}">
                      <a16:colId xmlns:a16="http://schemas.microsoft.com/office/drawing/2014/main" val="1082807981"/>
                    </a:ext>
                  </a:extLst>
                </a:gridCol>
                <a:gridCol w="987552">
                  <a:extLst>
                    <a:ext uri="{9D8B030D-6E8A-4147-A177-3AD203B41FA5}">
                      <a16:colId xmlns:a16="http://schemas.microsoft.com/office/drawing/2014/main" val="3571800784"/>
                    </a:ext>
                  </a:extLst>
                </a:gridCol>
                <a:gridCol w="987552">
                  <a:extLst>
                    <a:ext uri="{9D8B030D-6E8A-4147-A177-3AD203B41FA5}">
                      <a16:colId xmlns:a16="http://schemas.microsoft.com/office/drawing/2014/main" val="182952892"/>
                    </a:ext>
                  </a:extLst>
                </a:gridCol>
                <a:gridCol w="987552">
                  <a:extLst>
                    <a:ext uri="{9D8B030D-6E8A-4147-A177-3AD203B41FA5}">
                      <a16:colId xmlns:a16="http://schemas.microsoft.com/office/drawing/2014/main" val="248820204"/>
                    </a:ext>
                  </a:extLst>
                </a:gridCol>
                <a:gridCol w="987552">
                  <a:extLst>
                    <a:ext uri="{9D8B030D-6E8A-4147-A177-3AD203B41FA5}">
                      <a16:colId xmlns:a16="http://schemas.microsoft.com/office/drawing/2014/main" val="3441586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1079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- 2022-02-15 16:59:44</a:t>
                      </a:r>
                      <a:r>
                        <a:rPr kumimoji="0" lang="en-US" sz="1000" b="0" i="0" u="none" strike="noStrike" kern="1200" cap="none" spc="0" normalizeH="0" baseline="0" noProof="0">
                          <a:ln>
                            <a:noFill/>
                          </a:ln>
                          <a:solidFill>
                            <a:prstClr val="black"/>
                          </a:solidFill>
                          <a:effectLst/>
                          <a:uLnTx/>
                          <a:uFillTx/>
                          <a:latin typeface="Calibri"/>
                          <a:ea typeface="+mn-ea"/>
                          <a:cs typeface="+mn-cs"/>
                        </a:rPr>
                        <a:t>
 For ceramicist Lisa Asano (lisa_asano), every new vessel is a new journey. The creation process, the final product and what happens to a piece once it’s in someone’s hands — every step along its way is one worth celebrating.
“Black joy to me is just the most contagious joy. I feel like it’s the most fulfilling and happiest joy that you could ever feel. I’m lucky to say that I’m able to experience that type of joy in my life.”
This Black History Month, we’re continuing to #ShareBlackStories and celebrate Black joy in all its glory.
Video by lisa_asano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5417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- 2022-02-14 19:42:49</a:t>
                      </a:r>
                      <a:r>
                        <a:rPr kumimoji="0" lang="en-US" sz="1000" b="0" i="0" u="none" strike="noStrike" kern="1200" cap="none" spc="0" normalizeH="0" baseline="0" noProof="0">
                          <a:ln>
                            <a:noFill/>
                          </a:ln>
                          <a:solidFill>
                            <a:prstClr val="black"/>
                          </a:solidFill>
                          <a:effectLst/>
                          <a:uLnTx/>
                          <a:uFillTx/>
                          <a:latin typeface="Calibri"/>
                          <a:ea typeface="+mn-ea"/>
                          <a:cs typeface="+mn-cs"/>
                        </a:rPr>
                        <a:t>
 Where’s your soulmate? 👀📍
Happy Valentine’s Day 💖
Reel by itzshauni
Music by playboicarti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05716217"/>
                  </a:ext>
                </a:extLst>
              </a:tr>
            </a:tbl>
          </a:graphicData>
        </a:graphic>
      </p:graphicFrame>
      <p:sp>
        <p:nvSpPr>
          <p:cNvPr id="4" name="Text Placeholder 3">
            <a:extLst>
              <a:ext uri="{FF2B5EF4-FFF2-40B4-BE49-F238E27FC236}">
                <a16:creationId xmlns:a16="http://schemas.microsoft.com/office/drawing/2014/main" id="{C44A5DEC-2F6F-46E5-82A0-544DD7EF1077}"/>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3273735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064A0-155B-4A46-A18C-C694AD241A40}"/>
              </a:ext>
            </a:extLst>
          </p:cNvPr>
          <p:cNvSpPr>
            <a:spLocks noGrp="1"/>
          </p:cNvSpPr>
          <p:nvPr>
            <p:ph type="title"/>
          </p:nvPr>
        </p:nvSpPr>
        <p:spPr/>
        <p:txBody>
          <a:bodyPr/>
          <a:lstStyle/>
          <a:p>
            <a:r>
              <a:rPr lang="en-US"/>
              <a:t>Instagram Posts Table | instagram - 5 of 10</a:t>
            </a:r>
          </a:p>
        </p:txBody>
      </p:sp>
      <p:graphicFrame>
        <p:nvGraphicFramePr>
          <p:cNvPr id="5" name="Table Placeholder 4">
            <a:extLst>
              <a:ext uri="{FF2B5EF4-FFF2-40B4-BE49-F238E27FC236}">
                <a16:creationId xmlns:a16="http://schemas.microsoft.com/office/drawing/2014/main" id="{0D1138F9-36BE-4B7C-A720-B58F350A47C1}"/>
              </a:ext>
            </a:extLst>
          </p:cNvPr>
          <p:cNvGraphicFramePr>
            <a:graphicFrameLocks noGrp="1"/>
          </p:cNvGraphicFramePr>
          <p:nvPr>
            <p:ph type="tbl" sz="quarter" idx="13"/>
            <p:extLst>
              <p:ext uri="{D42A27DB-BD31-4B8C-83A1-F6EECF244321}">
                <p14:modId xmlns:p14="http://schemas.microsoft.com/office/powerpoint/2010/main" val="18206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99515290"/>
                    </a:ext>
                  </a:extLst>
                </a:gridCol>
                <a:gridCol w="987552">
                  <a:extLst>
                    <a:ext uri="{9D8B030D-6E8A-4147-A177-3AD203B41FA5}">
                      <a16:colId xmlns:a16="http://schemas.microsoft.com/office/drawing/2014/main" val="4010457754"/>
                    </a:ext>
                  </a:extLst>
                </a:gridCol>
                <a:gridCol w="987552">
                  <a:extLst>
                    <a:ext uri="{9D8B030D-6E8A-4147-A177-3AD203B41FA5}">
                      <a16:colId xmlns:a16="http://schemas.microsoft.com/office/drawing/2014/main" val="1266656086"/>
                    </a:ext>
                  </a:extLst>
                </a:gridCol>
                <a:gridCol w="987552">
                  <a:extLst>
                    <a:ext uri="{9D8B030D-6E8A-4147-A177-3AD203B41FA5}">
                      <a16:colId xmlns:a16="http://schemas.microsoft.com/office/drawing/2014/main" val="131356104"/>
                    </a:ext>
                  </a:extLst>
                </a:gridCol>
                <a:gridCol w="987552">
                  <a:extLst>
                    <a:ext uri="{9D8B030D-6E8A-4147-A177-3AD203B41FA5}">
                      <a16:colId xmlns:a16="http://schemas.microsoft.com/office/drawing/2014/main" val="807473455"/>
                    </a:ext>
                  </a:extLst>
                </a:gridCol>
                <a:gridCol w="987552">
                  <a:extLst>
                    <a:ext uri="{9D8B030D-6E8A-4147-A177-3AD203B41FA5}">
                      <a16:colId xmlns:a16="http://schemas.microsoft.com/office/drawing/2014/main" val="102330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3240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- 2022-02-14 17:13:55</a:t>
                      </a:r>
                      <a:r>
                        <a:rPr kumimoji="0" lang="en-US" sz="1000" b="0" i="0" u="none" strike="noStrike" kern="1200" cap="none" spc="0" normalizeH="0" baseline="0" noProof="0">
                          <a:ln>
                            <a:noFill/>
                          </a:ln>
                          <a:solidFill>
                            <a:prstClr val="black"/>
                          </a:solidFill>
                          <a:effectLst/>
                          <a:uLnTx/>
                          <a:uFillTx/>
                          <a:latin typeface="Calibri"/>
                          <a:ea typeface="+mn-ea"/>
                          <a:cs typeface="+mn-cs"/>
                        </a:rPr>
                        <a:t>
 “Black love is an ancestral assignment.” ❤️
It’s an assignment newlyweds Tiffany and Rashad take to heart. The pair is from opposite ends of the globe; she from Harlem, he from Accra, Ghana. Together, they’re the couple behind #HarlemToTheHomeland (harlemtothehomeland).
“We wanted to amplify the power of love and kinship across the diaspora,” says Tiffany (mstiffanybender). “For many of our friends and family, our wedding was their first time traveling to the continent of Africa. We are a testament to the living prayers of our ancestors from the hills of Edgecombe [Harlem] to the coast of Elmina [Ghana]; illuminating new and existing pathways from the Black meccas of the world. This is a postcard to Black people wanting to come home.”
Friendship. Community. Self-love. Share your own story using the hashtag. #ThisIsBlackLove
Poem by duanecia
Music by jayelectronica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75720132"/>
                  </a:ext>
                </a:extLst>
              </a:tr>
            </a:tbl>
          </a:graphicData>
        </a:graphic>
      </p:graphicFrame>
      <p:sp>
        <p:nvSpPr>
          <p:cNvPr id="4" name="Text Placeholder 3">
            <a:extLst>
              <a:ext uri="{FF2B5EF4-FFF2-40B4-BE49-F238E27FC236}">
                <a16:creationId xmlns:a16="http://schemas.microsoft.com/office/drawing/2014/main" id="{15F4E3FB-0838-4EE3-95F0-0F3CB6B4B9EF}"/>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1395272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44343-5D92-424A-B047-B262C549DA46}"/>
              </a:ext>
            </a:extLst>
          </p:cNvPr>
          <p:cNvSpPr>
            <a:spLocks noGrp="1"/>
          </p:cNvSpPr>
          <p:nvPr>
            <p:ph type="title"/>
          </p:nvPr>
        </p:nvSpPr>
        <p:spPr/>
        <p:txBody>
          <a:bodyPr/>
          <a:lstStyle/>
          <a:p>
            <a:r>
              <a:rPr lang="en-US"/>
              <a:t>Instagram Posts Table | instagram - 6 of 10</a:t>
            </a:r>
          </a:p>
        </p:txBody>
      </p:sp>
      <p:graphicFrame>
        <p:nvGraphicFramePr>
          <p:cNvPr id="5" name="Table Placeholder 4">
            <a:extLst>
              <a:ext uri="{FF2B5EF4-FFF2-40B4-BE49-F238E27FC236}">
                <a16:creationId xmlns:a16="http://schemas.microsoft.com/office/drawing/2014/main" id="{B7D7204A-7645-4A9F-9D37-EA70DBC7AEE5}"/>
              </a:ext>
            </a:extLst>
          </p:cNvPr>
          <p:cNvGraphicFramePr>
            <a:graphicFrameLocks noGrp="1"/>
          </p:cNvGraphicFramePr>
          <p:nvPr>
            <p:ph type="tbl" sz="quarter" idx="13"/>
            <p:extLst>
              <p:ext uri="{D42A27DB-BD31-4B8C-83A1-F6EECF244321}">
                <p14:modId xmlns:p14="http://schemas.microsoft.com/office/powerpoint/2010/main" val="3123722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65150220"/>
                    </a:ext>
                  </a:extLst>
                </a:gridCol>
                <a:gridCol w="987552">
                  <a:extLst>
                    <a:ext uri="{9D8B030D-6E8A-4147-A177-3AD203B41FA5}">
                      <a16:colId xmlns:a16="http://schemas.microsoft.com/office/drawing/2014/main" val="4033077387"/>
                    </a:ext>
                  </a:extLst>
                </a:gridCol>
                <a:gridCol w="987552">
                  <a:extLst>
                    <a:ext uri="{9D8B030D-6E8A-4147-A177-3AD203B41FA5}">
                      <a16:colId xmlns:a16="http://schemas.microsoft.com/office/drawing/2014/main" val="2878541686"/>
                    </a:ext>
                  </a:extLst>
                </a:gridCol>
                <a:gridCol w="987552">
                  <a:extLst>
                    <a:ext uri="{9D8B030D-6E8A-4147-A177-3AD203B41FA5}">
                      <a16:colId xmlns:a16="http://schemas.microsoft.com/office/drawing/2014/main" val="1202088694"/>
                    </a:ext>
                  </a:extLst>
                </a:gridCol>
                <a:gridCol w="987552">
                  <a:extLst>
                    <a:ext uri="{9D8B030D-6E8A-4147-A177-3AD203B41FA5}">
                      <a16:colId xmlns:a16="http://schemas.microsoft.com/office/drawing/2014/main" val="2882800325"/>
                    </a:ext>
                  </a:extLst>
                </a:gridCol>
                <a:gridCol w="987552">
                  <a:extLst>
                    <a:ext uri="{9D8B030D-6E8A-4147-A177-3AD203B41FA5}">
                      <a16:colId xmlns:a16="http://schemas.microsoft.com/office/drawing/2014/main" val="420717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914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- 2022-02-13 16:51:43</a:t>
                      </a:r>
                      <a:r>
                        <a:rPr kumimoji="0" lang="en-US" sz="1000" b="0" i="0" u="none" strike="noStrike" kern="1200" cap="none" spc="0" normalizeH="0" baseline="0" noProof="0">
                          <a:ln>
                            <a:noFill/>
                          </a:ln>
                          <a:solidFill>
                            <a:prstClr val="black"/>
                          </a:solidFill>
                          <a:effectLst/>
                          <a:uLnTx/>
                          <a:uFillTx/>
                          <a:latin typeface="Calibri"/>
                          <a:ea typeface="+mn-ea"/>
                          <a:cs typeface="+mn-cs"/>
                        </a:rPr>
                        <a:t>
 Are you ready for some 🏈 ?!⁣
⁣
Four-time Grammy-nominated artist mickeyguyton will perform “The Star-Spangled Banner” to kick off today’s #SuperBowlLVI. ⁣
🙌 🎶 🎤 ⁣
 ⁣
Music by mickeyguyton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8850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- 2022-02-11 22:03:16</a:t>
                      </a:r>
                      <a:r>
                        <a:rPr kumimoji="0" lang="en-US" sz="1000" b="0" i="0" u="none" strike="noStrike" kern="1200" cap="none" spc="0" normalizeH="0" baseline="0" noProof="0">
                          <a:ln>
                            <a:noFill/>
                          </a:ln>
                          <a:solidFill>
                            <a:prstClr val="black"/>
                          </a:solidFill>
                          <a:effectLst/>
                          <a:uLnTx/>
                          <a:uFillTx/>
                          <a:latin typeface="Calibri"/>
                          <a:ea typeface="+mn-ea"/>
                          <a:cs typeface="+mn-cs"/>
                        </a:rPr>
                        <a:t>
 So, this is love…
Sweet kitty Sofia loves Mika (mikushka2017) more than anything else in the world.
#WeeklyFluff 💕
Reel by mikushka2017
Music by Ilene Woods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55076031"/>
                  </a:ext>
                </a:extLst>
              </a:tr>
            </a:tbl>
          </a:graphicData>
        </a:graphic>
      </p:graphicFrame>
      <p:sp>
        <p:nvSpPr>
          <p:cNvPr id="4" name="Text Placeholder 3">
            <a:extLst>
              <a:ext uri="{FF2B5EF4-FFF2-40B4-BE49-F238E27FC236}">
                <a16:creationId xmlns:a16="http://schemas.microsoft.com/office/drawing/2014/main" id="{72454C5D-9756-4231-BFDC-119D1E7FE3DF}"/>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1738767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1E365-9806-4A38-A7DC-137C814E9225}"/>
              </a:ext>
            </a:extLst>
          </p:cNvPr>
          <p:cNvSpPr>
            <a:spLocks noGrp="1"/>
          </p:cNvSpPr>
          <p:nvPr>
            <p:ph type="title"/>
          </p:nvPr>
        </p:nvSpPr>
        <p:spPr/>
        <p:txBody>
          <a:bodyPr/>
          <a:lstStyle/>
          <a:p>
            <a:r>
              <a:rPr lang="en-US"/>
              <a:t>Instagram Posts Table | instagram - 7 of 10</a:t>
            </a:r>
          </a:p>
        </p:txBody>
      </p:sp>
      <p:graphicFrame>
        <p:nvGraphicFramePr>
          <p:cNvPr id="5" name="Table Placeholder 4">
            <a:extLst>
              <a:ext uri="{FF2B5EF4-FFF2-40B4-BE49-F238E27FC236}">
                <a16:creationId xmlns:a16="http://schemas.microsoft.com/office/drawing/2014/main" id="{9A3AFFA1-F866-4D8C-9686-A6939E770C15}"/>
              </a:ext>
            </a:extLst>
          </p:cNvPr>
          <p:cNvGraphicFramePr>
            <a:graphicFrameLocks noGrp="1"/>
          </p:cNvGraphicFramePr>
          <p:nvPr>
            <p:ph type="tbl" sz="quarter" idx="13"/>
            <p:extLst>
              <p:ext uri="{D42A27DB-BD31-4B8C-83A1-F6EECF244321}">
                <p14:modId xmlns:p14="http://schemas.microsoft.com/office/powerpoint/2010/main" val="3589230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53643687"/>
                    </a:ext>
                  </a:extLst>
                </a:gridCol>
                <a:gridCol w="987552">
                  <a:extLst>
                    <a:ext uri="{9D8B030D-6E8A-4147-A177-3AD203B41FA5}">
                      <a16:colId xmlns:a16="http://schemas.microsoft.com/office/drawing/2014/main" val="1722727456"/>
                    </a:ext>
                  </a:extLst>
                </a:gridCol>
                <a:gridCol w="987552">
                  <a:extLst>
                    <a:ext uri="{9D8B030D-6E8A-4147-A177-3AD203B41FA5}">
                      <a16:colId xmlns:a16="http://schemas.microsoft.com/office/drawing/2014/main" val="2311003437"/>
                    </a:ext>
                  </a:extLst>
                </a:gridCol>
                <a:gridCol w="987552">
                  <a:extLst>
                    <a:ext uri="{9D8B030D-6E8A-4147-A177-3AD203B41FA5}">
                      <a16:colId xmlns:a16="http://schemas.microsoft.com/office/drawing/2014/main" val="153189567"/>
                    </a:ext>
                  </a:extLst>
                </a:gridCol>
                <a:gridCol w="987552">
                  <a:extLst>
                    <a:ext uri="{9D8B030D-6E8A-4147-A177-3AD203B41FA5}">
                      <a16:colId xmlns:a16="http://schemas.microsoft.com/office/drawing/2014/main" val="1802879745"/>
                    </a:ext>
                  </a:extLst>
                </a:gridCol>
                <a:gridCol w="987552">
                  <a:extLst>
                    <a:ext uri="{9D8B030D-6E8A-4147-A177-3AD203B41FA5}">
                      <a16:colId xmlns:a16="http://schemas.microsoft.com/office/drawing/2014/main" val="2159240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2126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- 2022-02-11 20:46:31</a:t>
                      </a:r>
                      <a:r>
                        <a:rPr kumimoji="0" lang="en-US" sz="1000" b="0" i="0" u="none" strike="noStrike" kern="1200" cap="none" spc="0" normalizeH="0" baseline="0" noProof="0">
                          <a:ln>
                            <a:noFill/>
                          </a:ln>
                          <a:solidFill>
                            <a:prstClr val="black"/>
                          </a:solidFill>
                          <a:effectLst/>
                          <a:uLnTx/>
                          <a:uFillTx/>
                          <a:latin typeface="Calibri"/>
                          <a:ea typeface="+mn-ea"/>
                          <a:cs typeface="+mn-cs"/>
                        </a:rPr>
                        <a:t>
 Dance like no one’s watching. 🕺 😆 🎉⁣
⁣
Check out our story for more things that made us smile this week.⁣
⁣
Reel by aptheangel 
Music by gunna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99720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- 2022-02-10 18:59:18</a:t>
                      </a:r>
                      <a:r>
                        <a:rPr kumimoji="0" lang="en-US" sz="1000" b="0" i="0" u="none" strike="noStrike" kern="1200" cap="none" spc="0" normalizeH="0" baseline="0" noProof="0">
                          <a:ln>
                            <a:noFill/>
                          </a:ln>
                          <a:solidFill>
                            <a:prstClr val="black"/>
                          </a:solidFill>
                          <a:effectLst/>
                          <a:uLnTx/>
                          <a:uFillTx/>
                          <a:latin typeface="Calibri"/>
                          <a:ea typeface="+mn-ea"/>
                          <a:cs typeface="+mn-cs"/>
                        </a:rPr>
                        <a:t>
 💕 Love was in the air 💕💕 while Jennifer Lopez (jlo) performed a special concert to celebrate her new film, marrymemovie.
Feel the 💘🦋👰‍♀️⛪️🎤🥰 with Jennifer and her co-star Maluma (maluma).
Music by jlo and maluma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66232712"/>
                  </a:ext>
                </a:extLst>
              </a:tr>
            </a:tbl>
          </a:graphicData>
        </a:graphic>
      </p:graphicFrame>
      <p:sp>
        <p:nvSpPr>
          <p:cNvPr id="4" name="Text Placeholder 3">
            <a:extLst>
              <a:ext uri="{FF2B5EF4-FFF2-40B4-BE49-F238E27FC236}">
                <a16:creationId xmlns:a16="http://schemas.microsoft.com/office/drawing/2014/main" id="{96C9FD56-C387-4E5C-B873-69F4F91A4B4B}"/>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2797035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7469-5979-4DF6-A527-3BDD17784532}"/>
              </a:ext>
            </a:extLst>
          </p:cNvPr>
          <p:cNvSpPr>
            <a:spLocks noGrp="1"/>
          </p:cNvSpPr>
          <p:nvPr>
            <p:ph type="title"/>
          </p:nvPr>
        </p:nvSpPr>
        <p:spPr/>
        <p:txBody>
          <a:bodyPr/>
          <a:lstStyle/>
          <a:p>
            <a:r>
              <a:rPr lang="en-US"/>
              <a:t>Instagram Posts Table | instagram - 8 of 10</a:t>
            </a:r>
          </a:p>
        </p:txBody>
      </p:sp>
      <p:graphicFrame>
        <p:nvGraphicFramePr>
          <p:cNvPr id="5" name="Table Placeholder 4">
            <a:extLst>
              <a:ext uri="{FF2B5EF4-FFF2-40B4-BE49-F238E27FC236}">
                <a16:creationId xmlns:a16="http://schemas.microsoft.com/office/drawing/2014/main" id="{851AB9A3-638F-4D56-A3CA-14D36580B6F8}"/>
              </a:ext>
            </a:extLst>
          </p:cNvPr>
          <p:cNvGraphicFramePr>
            <a:graphicFrameLocks noGrp="1"/>
          </p:cNvGraphicFramePr>
          <p:nvPr>
            <p:ph type="tbl" sz="quarter" idx="13"/>
            <p:extLst>
              <p:ext uri="{D42A27DB-BD31-4B8C-83A1-F6EECF244321}">
                <p14:modId xmlns:p14="http://schemas.microsoft.com/office/powerpoint/2010/main" val="3751942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92208066"/>
                    </a:ext>
                  </a:extLst>
                </a:gridCol>
                <a:gridCol w="987552">
                  <a:extLst>
                    <a:ext uri="{9D8B030D-6E8A-4147-A177-3AD203B41FA5}">
                      <a16:colId xmlns:a16="http://schemas.microsoft.com/office/drawing/2014/main" val="704956914"/>
                    </a:ext>
                  </a:extLst>
                </a:gridCol>
                <a:gridCol w="987552">
                  <a:extLst>
                    <a:ext uri="{9D8B030D-6E8A-4147-A177-3AD203B41FA5}">
                      <a16:colId xmlns:a16="http://schemas.microsoft.com/office/drawing/2014/main" val="542963507"/>
                    </a:ext>
                  </a:extLst>
                </a:gridCol>
                <a:gridCol w="987552">
                  <a:extLst>
                    <a:ext uri="{9D8B030D-6E8A-4147-A177-3AD203B41FA5}">
                      <a16:colId xmlns:a16="http://schemas.microsoft.com/office/drawing/2014/main" val="4101554558"/>
                    </a:ext>
                  </a:extLst>
                </a:gridCol>
                <a:gridCol w="987552">
                  <a:extLst>
                    <a:ext uri="{9D8B030D-6E8A-4147-A177-3AD203B41FA5}">
                      <a16:colId xmlns:a16="http://schemas.microsoft.com/office/drawing/2014/main" val="584526580"/>
                    </a:ext>
                  </a:extLst>
                </a:gridCol>
                <a:gridCol w="987552">
                  <a:extLst>
                    <a:ext uri="{9D8B030D-6E8A-4147-A177-3AD203B41FA5}">
                      <a16:colId xmlns:a16="http://schemas.microsoft.com/office/drawing/2014/main" val="2667215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353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- 2022-02-09 17:07:22</a:t>
                      </a:r>
                      <a:r>
                        <a:rPr kumimoji="0" lang="en-US" sz="1000" b="0" i="0" u="none" strike="noStrike" kern="1200" cap="none" spc="0" normalizeH="0" baseline="0" noProof="0">
                          <a:ln>
                            <a:noFill/>
                          </a:ln>
                          <a:solidFill>
                            <a:prstClr val="black"/>
                          </a:solidFill>
                          <a:effectLst/>
                          <a:uLnTx/>
                          <a:uFillTx/>
                          <a:latin typeface="Calibri"/>
                          <a:ea typeface="+mn-ea"/>
                          <a:cs typeface="+mn-cs"/>
                        </a:rPr>
                        <a:t>
 Love, love, love. ❤️‍🩹 💐 “My fashion obsessions have to be true 90s and 2000s,” says London-based creator Lara Adkins (laraadkins). “Anything Britney Spears wore in the 90s, I want.”
“I love making fashion content around a theme, like this ‘Valentine’s Day Outfits.’ I genuinely go with the flow when creating my videos. It always turns out better when I’m just having fun,” says Lara, who was born in the UK and grew up in South Africa.
“I really started my journey with secondhand fashion when I moved to London in 2019. And what better way to express my style than buying clothes that were actually from that era? When the pandemic started, I was waitressing and traveling — neither of which I could do anymore — so I started making videos instead. I always wonder what would have happened if I didn’t have all that time on my hands a few years ago.”
Reel by laraadkins
Music by The Smiths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25898682"/>
                  </a:ext>
                </a:extLst>
              </a:tr>
            </a:tbl>
          </a:graphicData>
        </a:graphic>
      </p:graphicFrame>
      <p:sp>
        <p:nvSpPr>
          <p:cNvPr id="4" name="Text Placeholder 3">
            <a:extLst>
              <a:ext uri="{FF2B5EF4-FFF2-40B4-BE49-F238E27FC236}">
                <a16:creationId xmlns:a16="http://schemas.microsoft.com/office/drawing/2014/main" id="{2521CECB-96B1-4F6E-ACD1-1E186C7645DE}"/>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4032908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76D5D-2894-45AB-B0A6-1B9F1D3C8660}"/>
              </a:ext>
            </a:extLst>
          </p:cNvPr>
          <p:cNvSpPr>
            <a:spLocks noGrp="1"/>
          </p:cNvSpPr>
          <p:nvPr>
            <p:ph type="title"/>
          </p:nvPr>
        </p:nvSpPr>
        <p:spPr/>
        <p:txBody>
          <a:bodyPr/>
          <a:lstStyle/>
          <a:p>
            <a:r>
              <a:rPr lang="en-US"/>
              <a:t>Instagram Posts Table | instagram - 9 of 10</a:t>
            </a:r>
          </a:p>
        </p:txBody>
      </p:sp>
      <p:graphicFrame>
        <p:nvGraphicFramePr>
          <p:cNvPr id="5" name="Table Placeholder 4">
            <a:extLst>
              <a:ext uri="{FF2B5EF4-FFF2-40B4-BE49-F238E27FC236}">
                <a16:creationId xmlns:a16="http://schemas.microsoft.com/office/drawing/2014/main" id="{4B06F582-1B26-461D-A160-82333B9A8555}"/>
              </a:ext>
            </a:extLst>
          </p:cNvPr>
          <p:cNvGraphicFramePr>
            <a:graphicFrameLocks noGrp="1"/>
          </p:cNvGraphicFramePr>
          <p:nvPr>
            <p:ph type="tbl" sz="quarter" idx="13"/>
            <p:extLst>
              <p:ext uri="{D42A27DB-BD31-4B8C-83A1-F6EECF244321}">
                <p14:modId xmlns:p14="http://schemas.microsoft.com/office/powerpoint/2010/main" val="275696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62480186"/>
                    </a:ext>
                  </a:extLst>
                </a:gridCol>
                <a:gridCol w="987552">
                  <a:extLst>
                    <a:ext uri="{9D8B030D-6E8A-4147-A177-3AD203B41FA5}">
                      <a16:colId xmlns:a16="http://schemas.microsoft.com/office/drawing/2014/main" val="63421413"/>
                    </a:ext>
                  </a:extLst>
                </a:gridCol>
                <a:gridCol w="987552">
                  <a:extLst>
                    <a:ext uri="{9D8B030D-6E8A-4147-A177-3AD203B41FA5}">
                      <a16:colId xmlns:a16="http://schemas.microsoft.com/office/drawing/2014/main" val="233204830"/>
                    </a:ext>
                  </a:extLst>
                </a:gridCol>
                <a:gridCol w="987552">
                  <a:extLst>
                    <a:ext uri="{9D8B030D-6E8A-4147-A177-3AD203B41FA5}">
                      <a16:colId xmlns:a16="http://schemas.microsoft.com/office/drawing/2014/main" val="1056152546"/>
                    </a:ext>
                  </a:extLst>
                </a:gridCol>
                <a:gridCol w="987552">
                  <a:extLst>
                    <a:ext uri="{9D8B030D-6E8A-4147-A177-3AD203B41FA5}">
                      <a16:colId xmlns:a16="http://schemas.microsoft.com/office/drawing/2014/main" val="2621179250"/>
                    </a:ext>
                  </a:extLst>
                </a:gridCol>
                <a:gridCol w="987552">
                  <a:extLst>
                    <a:ext uri="{9D8B030D-6E8A-4147-A177-3AD203B41FA5}">
                      <a16:colId xmlns:a16="http://schemas.microsoft.com/office/drawing/2014/main" val="44744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79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- 2022-02-08 17:01:42</a:t>
                      </a:r>
                      <a:r>
                        <a:rPr kumimoji="0" lang="en-US" sz="1000" b="0" i="0" u="none" strike="noStrike" kern="1200" cap="none" spc="0" normalizeH="0" baseline="0" noProof="0">
                          <a:ln>
                            <a:noFill/>
                          </a:ln>
                          <a:solidFill>
                            <a:prstClr val="black"/>
                          </a:solidFill>
                          <a:effectLst/>
                          <a:uLnTx/>
                          <a:uFillTx/>
                          <a:latin typeface="Calibri"/>
                          <a:ea typeface="+mn-ea"/>
                          <a:cs typeface="+mn-cs"/>
                        </a:rPr>
                        <a:t>
 Joy for Jordan Parker (jpcharisma) means taking time for himself to do things he loves. Even better when that time is spent with butterflies. 🦋
“Every time you see them, they grab your attention,” says the butterfly gardener. “They’re just so elegant and so beautiful.”
This Black History Month, we’re continuing to #ShareBlackStories and celebrate Black joy in all its glory.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95243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- 2022-02-07 18:01:52</a:t>
                      </a:r>
                      <a:r>
                        <a:rPr kumimoji="0" lang="en-US" sz="1000" b="0" i="0" u="none" strike="noStrike" kern="1200" cap="none" spc="0" normalizeH="0" baseline="0" noProof="0">
                          <a:ln>
                            <a:noFill/>
                          </a:ln>
                          <a:solidFill>
                            <a:prstClr val="black"/>
                          </a:solidFill>
                          <a:effectLst/>
                          <a:uLnTx/>
                          <a:uFillTx/>
                          <a:latin typeface="Calibri"/>
                          <a:ea typeface="+mn-ea"/>
                          <a:cs typeface="+mn-cs"/>
                        </a:rPr>
                        <a:t>
 Become a champion in the blink of an eye. Or not. 😜 🏆
Try these interactive AR effects and put your game skills to the test. Right now on our story.
Reel by jeremyhutchins
AR effect by keeator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0305870"/>
                  </a:ext>
                </a:extLst>
              </a:tr>
            </a:tbl>
          </a:graphicData>
        </a:graphic>
      </p:graphicFrame>
      <p:sp>
        <p:nvSpPr>
          <p:cNvPr id="4" name="Text Placeholder 3">
            <a:extLst>
              <a:ext uri="{FF2B5EF4-FFF2-40B4-BE49-F238E27FC236}">
                <a16:creationId xmlns:a16="http://schemas.microsoft.com/office/drawing/2014/main" id="{6734F6B5-69FC-4B14-B597-A4BCFC730F92}"/>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861343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BEF3-2042-418A-B2CB-8E4BA742EE43}"/>
              </a:ext>
            </a:extLst>
          </p:cNvPr>
          <p:cNvSpPr>
            <a:spLocks noGrp="1"/>
          </p:cNvSpPr>
          <p:nvPr>
            <p:ph type="title"/>
          </p:nvPr>
        </p:nvSpPr>
        <p:spPr/>
        <p:txBody>
          <a:bodyPr/>
          <a:lstStyle/>
          <a:p>
            <a:r>
              <a:rPr lang="en-US"/>
              <a:t>Instagram Posts Table | instagram - 10 of 10</a:t>
            </a:r>
          </a:p>
        </p:txBody>
      </p:sp>
      <p:graphicFrame>
        <p:nvGraphicFramePr>
          <p:cNvPr id="5" name="Table Placeholder 4">
            <a:extLst>
              <a:ext uri="{FF2B5EF4-FFF2-40B4-BE49-F238E27FC236}">
                <a16:creationId xmlns:a16="http://schemas.microsoft.com/office/drawing/2014/main" id="{A91A9DDA-6D4A-4F04-B656-2D0B23B32B45}"/>
              </a:ext>
            </a:extLst>
          </p:cNvPr>
          <p:cNvGraphicFramePr>
            <a:graphicFrameLocks noGrp="1"/>
          </p:cNvGraphicFramePr>
          <p:nvPr>
            <p:ph type="tbl" sz="quarter" idx="13"/>
            <p:extLst>
              <p:ext uri="{D42A27DB-BD31-4B8C-83A1-F6EECF244321}">
                <p14:modId xmlns:p14="http://schemas.microsoft.com/office/powerpoint/2010/main" val="2312658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10573466"/>
                    </a:ext>
                  </a:extLst>
                </a:gridCol>
                <a:gridCol w="987552">
                  <a:extLst>
                    <a:ext uri="{9D8B030D-6E8A-4147-A177-3AD203B41FA5}">
                      <a16:colId xmlns:a16="http://schemas.microsoft.com/office/drawing/2014/main" val="1265331213"/>
                    </a:ext>
                  </a:extLst>
                </a:gridCol>
                <a:gridCol w="987552">
                  <a:extLst>
                    <a:ext uri="{9D8B030D-6E8A-4147-A177-3AD203B41FA5}">
                      <a16:colId xmlns:a16="http://schemas.microsoft.com/office/drawing/2014/main" val="1259741376"/>
                    </a:ext>
                  </a:extLst>
                </a:gridCol>
                <a:gridCol w="987552">
                  <a:extLst>
                    <a:ext uri="{9D8B030D-6E8A-4147-A177-3AD203B41FA5}">
                      <a16:colId xmlns:a16="http://schemas.microsoft.com/office/drawing/2014/main" val="3584667885"/>
                    </a:ext>
                  </a:extLst>
                </a:gridCol>
                <a:gridCol w="987552">
                  <a:extLst>
                    <a:ext uri="{9D8B030D-6E8A-4147-A177-3AD203B41FA5}">
                      <a16:colId xmlns:a16="http://schemas.microsoft.com/office/drawing/2014/main" val="2678887044"/>
                    </a:ext>
                  </a:extLst>
                </a:gridCol>
                <a:gridCol w="987552">
                  <a:extLst>
                    <a:ext uri="{9D8B030D-6E8A-4147-A177-3AD203B41FA5}">
                      <a16:colId xmlns:a16="http://schemas.microsoft.com/office/drawing/2014/main" val="4137675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61253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- 2022-02-04 21:55:38</a:t>
                      </a:r>
                      <a:r>
                        <a:rPr kumimoji="0" lang="en-US" sz="1000" b="0" i="0" u="none" strike="noStrike" kern="1200" cap="none" spc="0" normalizeH="0" baseline="0" noProof="0">
                          <a:ln>
                            <a:noFill/>
                          </a:ln>
                          <a:solidFill>
                            <a:prstClr val="black"/>
                          </a:solidFill>
                          <a:effectLst/>
                          <a:uLnTx/>
                          <a:uFillTx/>
                          <a:latin typeface="Calibri"/>
                          <a:ea typeface="+mn-ea"/>
                          <a:cs typeface="+mn-cs"/>
                        </a:rPr>
                        <a:t>
 Stefan the axolotl (stefanaxolotl) only has eyes for you.
#WeeklyFluff 👀
Reel by stefanaxolotl
Music by jamesblunt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5274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- 2022-02-04 19:52:56</a:t>
                      </a:r>
                      <a:r>
                        <a:rPr kumimoji="0" lang="en-US" sz="1000" b="0" i="0" u="none" strike="noStrike" kern="1200" cap="none" spc="0" normalizeH="0" baseline="0" noProof="0">
                          <a:ln>
                            <a:noFill/>
                          </a:ln>
                          <a:solidFill>
                            <a:prstClr val="black"/>
                          </a:solidFill>
                          <a:effectLst/>
                          <a:uLnTx/>
                          <a:uFillTx/>
                          <a:latin typeface="Calibri"/>
                          <a:ea typeface="+mn-ea"/>
                          <a:cs typeface="+mn-cs"/>
                        </a:rPr>
                        <a:t>
 Dancing in the dark... but make it bright. 🕺 🌈 🔦
For more brilliant vibes for the weekend, watch our story.
Reel and music by iamjustinvibes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03/14/2024 19:50:32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66528574"/>
                  </a:ext>
                </a:extLst>
              </a:tr>
            </a:tbl>
          </a:graphicData>
        </a:graphic>
      </p:graphicFrame>
      <p:sp>
        <p:nvSpPr>
          <p:cNvPr id="4" name="Text Placeholder 3">
            <a:extLst>
              <a:ext uri="{FF2B5EF4-FFF2-40B4-BE49-F238E27FC236}">
                <a16:creationId xmlns:a16="http://schemas.microsoft.com/office/drawing/2014/main" id="{EE36535A-36DD-4C1E-855A-DADE47B4CD45}"/>
              </a:ext>
            </a:extLst>
          </p:cNvPr>
          <p:cNvSpPr>
            <a:spLocks noGrp="1"/>
          </p:cNvSpPr>
          <p:nvPr>
            <p:ph type="body" sz="quarter" idx="14"/>
          </p:nvPr>
        </p:nvSpPr>
        <p:spPr/>
        <p:txBody>
          <a:bodyPr/>
          <a:lstStyle/>
          <a:p>
            <a:r>
              <a:rPr lang="en-US"/>
              <a:t>02/04/2022 - 02/20/2022</a:t>
            </a:r>
          </a:p>
        </p:txBody>
      </p:sp>
    </p:spTree>
    <p:extLst>
      <p:ext uri="{BB962C8B-B14F-4D97-AF65-F5344CB8AC3E}">
        <p14:creationId xmlns:p14="http://schemas.microsoft.com/office/powerpoint/2010/main" val="39256732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1724</Words>
  <Application>Microsoft Office PowerPoint</Application>
  <PresentationFormat>On-screen Show (4:3)</PresentationFormat>
  <Paragraphs>176</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Instagram Posts Table | instagram - 1 of 10</vt:lpstr>
      <vt:lpstr>Instagram Posts Table | instagram - 2 of 10</vt:lpstr>
      <vt:lpstr>Instagram Posts Table | instagram - 3 of 10</vt:lpstr>
      <vt:lpstr>Instagram Posts Table | instagram - 4 of 10</vt:lpstr>
      <vt:lpstr>Instagram Posts Table | instagram - 5 of 10</vt:lpstr>
      <vt:lpstr>Instagram Posts Table | instagram - 6 of 10</vt:lpstr>
      <vt:lpstr>Instagram Posts Table | instagram - 7 of 10</vt:lpstr>
      <vt:lpstr>Instagram Posts Table | instagram - 8 of 10</vt:lpstr>
      <vt:lpstr>Instagram Posts Table | instagram - 9 of 10</vt:lpstr>
      <vt:lpstr>Instagram Posts Table | instagram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instagram - 1 of 10</dc:title>
  <dc:creator>Frederik Born</dc:creator>
  <cp:lastModifiedBy>Frederik Born</cp:lastModifiedBy>
  <cp:revision>1</cp:revision>
  <dcterms:created xsi:type="dcterms:W3CDTF">2024-06-07T17:01:34Z</dcterms:created>
  <dcterms:modified xsi:type="dcterms:W3CDTF">2024-06-07T17:02:20Z</dcterms:modified>
</cp:coreProperties>
</file>