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4/29/2021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4/29/2021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4/29/2021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7FC56-B08D-4988-8301-1FE9F9FC796C}"/>
              </a:ext>
            </a:extLst>
          </p:cNvPr>
          <p:cNvSpPr>
            <a:spLocks noGrp="1"/>
          </p:cNvSpPr>
          <p:nvPr>
            <p:ph type="title"/>
          </p:nvPr>
        </p:nvSpPr>
        <p:spPr/>
        <p:txBody>
          <a:bodyPr/>
          <a:lstStyle/>
          <a:p>
            <a:r>
              <a:rPr lang="en-US"/>
              <a:t>Overall Posts Table (FB+IG) | All Pages - 1 of 25</a:t>
            </a:r>
          </a:p>
        </p:txBody>
      </p:sp>
      <p:graphicFrame>
        <p:nvGraphicFramePr>
          <p:cNvPr id="5" name="Table Placeholder 4">
            <a:extLst>
              <a:ext uri="{FF2B5EF4-FFF2-40B4-BE49-F238E27FC236}">
                <a16:creationId xmlns:a16="http://schemas.microsoft.com/office/drawing/2014/main" id="{1E874D90-5122-4B56-ABBA-75169B77C982}"/>
              </a:ext>
            </a:extLst>
          </p:cNvPr>
          <p:cNvGraphicFramePr>
            <a:graphicFrameLocks noGrp="1"/>
          </p:cNvGraphicFramePr>
          <p:nvPr>
            <p:ph type="tbl" sz="quarter" idx="13"/>
            <p:extLst>
              <p:ext uri="{D42A27DB-BD31-4B8C-83A1-F6EECF244321}">
                <p14:modId xmlns:p14="http://schemas.microsoft.com/office/powerpoint/2010/main" val="2649006103"/>
              </p:ext>
            </p:extLst>
          </p:nvPr>
        </p:nvGraphicFramePr>
        <p:xfrm>
          <a:off x="457200" y="1731963"/>
          <a:ext cx="8065008" cy="3230880"/>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93172505"/>
                    </a:ext>
                  </a:extLst>
                </a:gridCol>
                <a:gridCol w="2304288">
                  <a:extLst>
                    <a:ext uri="{9D8B030D-6E8A-4147-A177-3AD203B41FA5}">
                      <a16:colId xmlns:a16="http://schemas.microsoft.com/office/drawing/2014/main" val="1829315910"/>
                    </a:ext>
                  </a:extLst>
                </a:gridCol>
                <a:gridCol w="1316736">
                  <a:extLst>
                    <a:ext uri="{9D8B030D-6E8A-4147-A177-3AD203B41FA5}">
                      <a16:colId xmlns:a16="http://schemas.microsoft.com/office/drawing/2014/main" val="2422003970"/>
                    </a:ext>
                  </a:extLst>
                </a:gridCol>
                <a:gridCol w="576072">
                  <a:extLst>
                    <a:ext uri="{9D8B030D-6E8A-4147-A177-3AD203B41FA5}">
                      <a16:colId xmlns:a16="http://schemas.microsoft.com/office/drawing/2014/main" val="3307782779"/>
                    </a:ext>
                  </a:extLst>
                </a:gridCol>
                <a:gridCol w="576072">
                  <a:extLst>
                    <a:ext uri="{9D8B030D-6E8A-4147-A177-3AD203B41FA5}">
                      <a16:colId xmlns:a16="http://schemas.microsoft.com/office/drawing/2014/main" val="805921610"/>
                    </a:ext>
                  </a:extLst>
                </a:gridCol>
                <a:gridCol w="576072">
                  <a:extLst>
                    <a:ext uri="{9D8B030D-6E8A-4147-A177-3AD203B41FA5}">
                      <a16:colId xmlns:a16="http://schemas.microsoft.com/office/drawing/2014/main" val="1300175335"/>
                    </a:ext>
                  </a:extLst>
                </a:gridCol>
                <a:gridCol w="576072">
                  <a:extLst>
                    <a:ext uri="{9D8B030D-6E8A-4147-A177-3AD203B41FA5}">
                      <a16:colId xmlns:a16="http://schemas.microsoft.com/office/drawing/2014/main" val="830743964"/>
                    </a:ext>
                  </a:extLst>
                </a:gridCol>
                <a:gridCol w="576072">
                  <a:extLst>
                    <a:ext uri="{9D8B030D-6E8A-4147-A177-3AD203B41FA5}">
                      <a16:colId xmlns:a16="http://schemas.microsoft.com/office/drawing/2014/main" val="1264412465"/>
                    </a:ext>
                  </a:extLst>
                </a:gridCol>
                <a:gridCol w="576072">
                  <a:extLst>
                    <a:ext uri="{9D8B030D-6E8A-4147-A177-3AD203B41FA5}">
                      <a16:colId xmlns:a16="http://schemas.microsoft.com/office/drawing/2014/main" val="36895840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350792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Welche Athletin startet in welchem Rennen? 
Der Frauen-Cheftrainer Beat Tschuor gibt den aktuellen Einsatzplan für die erste WM-Woche von Cortina 2021 bekannt - mit etwas Vorbehalt zur unsicheren Wetterentwicklung ❄️🌨☃️
#swissskiteam #roadtocortina2021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15.13418-10/s720x720/142921580_182644233639848_9132422171835237294_n.jpg?_nc_cat=111&amp;ccb=1-3&amp;_nc_sid=ad6a45&amp;_nc_ohc=WXpsXiKtsGoAX9Fn14Q&amp;_nc_ht=scontent-iad3-2.xx&amp;tp=7&amp;reslog=d&amp;oh=93a96ec1a0f628e9635efd2198f7ce13&amp;oe=6091B0B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21108</a:t>
                      </a:r>
                    </a:p>
                  </a:txBody>
                  <a:tcPr/>
                </a:tc>
                <a:extLst>
                  <a:ext uri="{0D108BD9-81ED-4DB2-BD59-A6C34878D82A}">
                    <a16:rowId xmlns:a16="http://schemas.microsoft.com/office/drawing/2014/main" val="3161736722"/>
                  </a:ext>
                </a:extLst>
              </a:tr>
            </a:tbl>
          </a:graphicData>
        </a:graphic>
      </p:graphicFrame>
      <p:sp>
        <p:nvSpPr>
          <p:cNvPr id="4" name="Text Placeholder 3">
            <a:extLst>
              <a:ext uri="{FF2B5EF4-FFF2-40B4-BE49-F238E27FC236}">
                <a16:creationId xmlns:a16="http://schemas.microsoft.com/office/drawing/2014/main" id="{CD4B8148-2E9A-43C4-93D0-7F4B118DAEE6}"/>
              </a:ext>
            </a:extLst>
          </p:cNvPr>
          <p:cNvSpPr>
            <a:spLocks noGrp="1"/>
          </p:cNvSpPr>
          <p:nvPr>
            <p:ph type="body" sz="quarter" idx="14"/>
          </p:nvPr>
        </p:nvSpPr>
        <p:spPr/>
        <p:txBody>
          <a:bodyPr/>
          <a:lstStyle/>
          <a:p>
            <a:r>
              <a:rPr lang="en-US"/>
              <a:t>05/01/2020 - 04/30/2021</a:t>
            </a:r>
          </a:p>
        </p:txBody>
      </p:sp>
    </p:spTree>
    <p:extLst>
      <p:ext uri="{BB962C8B-B14F-4D97-AF65-F5344CB8AC3E}">
        <p14:creationId xmlns:p14="http://schemas.microsoft.com/office/powerpoint/2010/main" val="1816923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151C1-02D6-44E2-9834-DABA6BAFA6D4}"/>
              </a:ext>
            </a:extLst>
          </p:cNvPr>
          <p:cNvSpPr>
            <a:spLocks noGrp="1"/>
          </p:cNvSpPr>
          <p:nvPr>
            <p:ph type="title"/>
          </p:nvPr>
        </p:nvSpPr>
        <p:spPr/>
        <p:txBody>
          <a:bodyPr/>
          <a:lstStyle/>
          <a:p>
            <a:r>
              <a:rPr lang="en-US"/>
              <a:t>Overall Posts Table (FB+IG) | All Pages - 2 of 25</a:t>
            </a:r>
          </a:p>
        </p:txBody>
      </p:sp>
      <p:graphicFrame>
        <p:nvGraphicFramePr>
          <p:cNvPr id="5" name="Table Placeholder 4">
            <a:extLst>
              <a:ext uri="{FF2B5EF4-FFF2-40B4-BE49-F238E27FC236}">
                <a16:creationId xmlns:a16="http://schemas.microsoft.com/office/drawing/2014/main" id="{3D95EFBF-4250-458C-9981-5F91ECCDAB8D}"/>
              </a:ext>
            </a:extLst>
          </p:cNvPr>
          <p:cNvGraphicFramePr>
            <a:graphicFrameLocks noGrp="1"/>
          </p:cNvGraphicFramePr>
          <p:nvPr>
            <p:ph type="tbl" sz="quarter" idx="13"/>
            <p:extLst>
              <p:ext uri="{D42A27DB-BD31-4B8C-83A1-F6EECF244321}">
                <p14:modId xmlns:p14="http://schemas.microsoft.com/office/powerpoint/2010/main" val="11201733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897312735"/>
                    </a:ext>
                  </a:extLst>
                </a:gridCol>
                <a:gridCol w="2304288">
                  <a:extLst>
                    <a:ext uri="{9D8B030D-6E8A-4147-A177-3AD203B41FA5}">
                      <a16:colId xmlns:a16="http://schemas.microsoft.com/office/drawing/2014/main" val="890096613"/>
                    </a:ext>
                  </a:extLst>
                </a:gridCol>
                <a:gridCol w="1316736">
                  <a:extLst>
                    <a:ext uri="{9D8B030D-6E8A-4147-A177-3AD203B41FA5}">
                      <a16:colId xmlns:a16="http://schemas.microsoft.com/office/drawing/2014/main" val="294382590"/>
                    </a:ext>
                  </a:extLst>
                </a:gridCol>
                <a:gridCol w="576072">
                  <a:extLst>
                    <a:ext uri="{9D8B030D-6E8A-4147-A177-3AD203B41FA5}">
                      <a16:colId xmlns:a16="http://schemas.microsoft.com/office/drawing/2014/main" val="111291535"/>
                    </a:ext>
                  </a:extLst>
                </a:gridCol>
                <a:gridCol w="576072">
                  <a:extLst>
                    <a:ext uri="{9D8B030D-6E8A-4147-A177-3AD203B41FA5}">
                      <a16:colId xmlns:a16="http://schemas.microsoft.com/office/drawing/2014/main" val="4201175991"/>
                    </a:ext>
                  </a:extLst>
                </a:gridCol>
                <a:gridCol w="576072">
                  <a:extLst>
                    <a:ext uri="{9D8B030D-6E8A-4147-A177-3AD203B41FA5}">
                      <a16:colId xmlns:a16="http://schemas.microsoft.com/office/drawing/2014/main" val="192284092"/>
                    </a:ext>
                  </a:extLst>
                </a:gridCol>
                <a:gridCol w="576072">
                  <a:extLst>
                    <a:ext uri="{9D8B030D-6E8A-4147-A177-3AD203B41FA5}">
                      <a16:colId xmlns:a16="http://schemas.microsoft.com/office/drawing/2014/main" val="1582191565"/>
                    </a:ext>
                  </a:extLst>
                </a:gridCol>
                <a:gridCol w="576072">
                  <a:extLst>
                    <a:ext uri="{9D8B030D-6E8A-4147-A177-3AD203B41FA5}">
                      <a16:colId xmlns:a16="http://schemas.microsoft.com/office/drawing/2014/main" val="3143927763"/>
                    </a:ext>
                  </a:extLst>
                </a:gridCol>
                <a:gridCol w="576072">
                  <a:extLst>
                    <a:ext uri="{9D8B030D-6E8A-4147-A177-3AD203B41FA5}">
                      <a16:colId xmlns:a16="http://schemas.microsoft.com/office/drawing/2014/main" val="28801042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851492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Warum die Verschiebung der WM eine Option ist...
....und weshalb die etwas schlechtere Europacup-Saison auch als positives Zeichen zu werten ist... ‼️
Antworten auf diese Fragen bekommst du im Insta-Live mit Swiss-Ski Alpin-Direktor Walter Reusser - aufgezeichnet von welovesnow.ch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GvSIMcPUOyMnCc&amp;w=476&amp;h=476&amp;url=https%3A%2F%2Fscontent-iad3-1.cdninstagram.com%2Fv%2Ft51.2885-15%2F105934759_195898895092216_7637617521523080619_n.jpg%3F_nc_cat%3D103%26ccb%3D1-3%26_nc_sid%3D8ae9d6%26_nc_ohc%3DZ9fc9fn7q0AAX8c7p6F%26_nc_ht%3Dscontent-iad3-1.cdninstagram.com%26oh%3D54d74727ae05990a1bdeaff84d2225f7%26oe%3D6093566B&amp;cfs=1&amp;ccb=3-4&amp;_nc_hash=AQHWYYf6bXJ0Jz_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10612</a:t>
                      </a:r>
                    </a:p>
                  </a:txBody>
                  <a:tcPr/>
                </a:tc>
                <a:extLst>
                  <a:ext uri="{0D108BD9-81ED-4DB2-BD59-A6C34878D82A}">
                    <a16:rowId xmlns:a16="http://schemas.microsoft.com/office/drawing/2014/main" val="2143618493"/>
                  </a:ext>
                </a:extLst>
              </a:tr>
            </a:tbl>
          </a:graphicData>
        </a:graphic>
      </p:graphicFrame>
      <p:sp>
        <p:nvSpPr>
          <p:cNvPr id="4" name="Text Placeholder 3">
            <a:extLst>
              <a:ext uri="{FF2B5EF4-FFF2-40B4-BE49-F238E27FC236}">
                <a16:creationId xmlns:a16="http://schemas.microsoft.com/office/drawing/2014/main" id="{0F123CAA-5D6F-4F79-9FD3-E2A600E2CF87}"/>
              </a:ext>
            </a:extLst>
          </p:cNvPr>
          <p:cNvSpPr>
            <a:spLocks noGrp="1"/>
          </p:cNvSpPr>
          <p:nvPr>
            <p:ph type="body" sz="quarter" idx="14"/>
          </p:nvPr>
        </p:nvSpPr>
        <p:spPr/>
        <p:txBody>
          <a:bodyPr/>
          <a:lstStyle/>
          <a:p>
            <a:r>
              <a:rPr lang="en-US"/>
              <a:t>05/01/2020 - 04/30/2021</a:t>
            </a:r>
          </a:p>
        </p:txBody>
      </p:sp>
    </p:spTree>
    <p:extLst>
      <p:ext uri="{BB962C8B-B14F-4D97-AF65-F5344CB8AC3E}">
        <p14:creationId xmlns:p14="http://schemas.microsoft.com/office/powerpoint/2010/main" val="9927875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E435F-5B20-41A5-B0BB-4AC5984B0499}"/>
              </a:ext>
            </a:extLst>
          </p:cNvPr>
          <p:cNvSpPr>
            <a:spLocks noGrp="1"/>
          </p:cNvSpPr>
          <p:nvPr>
            <p:ph type="title"/>
          </p:nvPr>
        </p:nvSpPr>
        <p:spPr/>
        <p:txBody>
          <a:bodyPr/>
          <a:lstStyle/>
          <a:p>
            <a:r>
              <a:rPr lang="en-US"/>
              <a:t>Overall Posts Table (FB+IG) | All Pages - 3 of 25</a:t>
            </a:r>
          </a:p>
        </p:txBody>
      </p:sp>
      <p:graphicFrame>
        <p:nvGraphicFramePr>
          <p:cNvPr id="5" name="Table Placeholder 4">
            <a:extLst>
              <a:ext uri="{FF2B5EF4-FFF2-40B4-BE49-F238E27FC236}">
                <a16:creationId xmlns:a16="http://schemas.microsoft.com/office/drawing/2014/main" id="{314F81E9-D3B6-41C1-9401-386EC415445D}"/>
              </a:ext>
            </a:extLst>
          </p:cNvPr>
          <p:cNvGraphicFramePr>
            <a:graphicFrameLocks noGrp="1"/>
          </p:cNvGraphicFramePr>
          <p:nvPr>
            <p:ph type="tbl" sz="quarter" idx="13"/>
            <p:extLst>
              <p:ext uri="{D42A27DB-BD31-4B8C-83A1-F6EECF244321}">
                <p14:modId xmlns:p14="http://schemas.microsoft.com/office/powerpoint/2010/main" val="2989381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19118584"/>
                    </a:ext>
                  </a:extLst>
                </a:gridCol>
                <a:gridCol w="2304288">
                  <a:extLst>
                    <a:ext uri="{9D8B030D-6E8A-4147-A177-3AD203B41FA5}">
                      <a16:colId xmlns:a16="http://schemas.microsoft.com/office/drawing/2014/main" val="2160842573"/>
                    </a:ext>
                  </a:extLst>
                </a:gridCol>
                <a:gridCol w="1316736">
                  <a:extLst>
                    <a:ext uri="{9D8B030D-6E8A-4147-A177-3AD203B41FA5}">
                      <a16:colId xmlns:a16="http://schemas.microsoft.com/office/drawing/2014/main" val="575137575"/>
                    </a:ext>
                  </a:extLst>
                </a:gridCol>
                <a:gridCol w="576072">
                  <a:extLst>
                    <a:ext uri="{9D8B030D-6E8A-4147-A177-3AD203B41FA5}">
                      <a16:colId xmlns:a16="http://schemas.microsoft.com/office/drawing/2014/main" val="1850508424"/>
                    </a:ext>
                  </a:extLst>
                </a:gridCol>
                <a:gridCol w="576072">
                  <a:extLst>
                    <a:ext uri="{9D8B030D-6E8A-4147-A177-3AD203B41FA5}">
                      <a16:colId xmlns:a16="http://schemas.microsoft.com/office/drawing/2014/main" val="1100102040"/>
                    </a:ext>
                  </a:extLst>
                </a:gridCol>
                <a:gridCol w="576072">
                  <a:extLst>
                    <a:ext uri="{9D8B030D-6E8A-4147-A177-3AD203B41FA5}">
                      <a16:colId xmlns:a16="http://schemas.microsoft.com/office/drawing/2014/main" val="1509018629"/>
                    </a:ext>
                  </a:extLst>
                </a:gridCol>
                <a:gridCol w="576072">
                  <a:extLst>
                    <a:ext uri="{9D8B030D-6E8A-4147-A177-3AD203B41FA5}">
                      <a16:colId xmlns:a16="http://schemas.microsoft.com/office/drawing/2014/main" val="1498946248"/>
                    </a:ext>
                  </a:extLst>
                </a:gridCol>
                <a:gridCol w="576072">
                  <a:extLst>
                    <a:ext uri="{9D8B030D-6E8A-4147-A177-3AD203B41FA5}">
                      <a16:colId xmlns:a16="http://schemas.microsoft.com/office/drawing/2014/main" val="667934362"/>
                    </a:ext>
                  </a:extLst>
                </a:gridCol>
                <a:gridCol w="576072">
                  <a:extLst>
                    <a:ext uri="{9D8B030D-6E8A-4147-A177-3AD203B41FA5}">
                      <a16:colId xmlns:a16="http://schemas.microsoft.com/office/drawing/2014/main" val="16413008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112377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 Heldin des Tages Selina Gasparin schrammte heute gerade mal um 65Sek. an Sensation und erster Schweizer WM-Medaille der Geschichte vorbei (🎯1+0+0+1) 🔜on🔝 #webelieveinyou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15.5256-10/s720x720/147621196_259849742249515_2249082040661952015_n.jpg?_nc_cat=110&amp;ccb=1-3&amp;_nc_sid=ad6a45&amp;_nc_ohc=ind78GeLw_4AX9C2TJ6&amp;_nc_ht=scontent-lga3-2.xx&amp;tp=7&amp;oh=586d743788ab0dd1c84cb1d56e9997f2&amp;oe=6091A2A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11.9560 %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1907</a:t>
                      </a:r>
                    </a:p>
                  </a:txBody>
                  <a:tcPr/>
                </a:tc>
                <a:extLst>
                  <a:ext uri="{0D108BD9-81ED-4DB2-BD59-A6C34878D82A}">
                    <a16:rowId xmlns:a16="http://schemas.microsoft.com/office/drawing/2014/main" val="4026720134"/>
                  </a:ext>
                </a:extLst>
              </a:tr>
            </a:tbl>
          </a:graphicData>
        </a:graphic>
      </p:graphicFrame>
      <p:sp>
        <p:nvSpPr>
          <p:cNvPr id="4" name="Text Placeholder 3">
            <a:extLst>
              <a:ext uri="{FF2B5EF4-FFF2-40B4-BE49-F238E27FC236}">
                <a16:creationId xmlns:a16="http://schemas.microsoft.com/office/drawing/2014/main" id="{21A36814-6F61-4B86-9CDF-056896EC8263}"/>
              </a:ext>
            </a:extLst>
          </p:cNvPr>
          <p:cNvSpPr>
            <a:spLocks noGrp="1"/>
          </p:cNvSpPr>
          <p:nvPr>
            <p:ph type="body" sz="quarter" idx="14"/>
          </p:nvPr>
        </p:nvSpPr>
        <p:spPr/>
        <p:txBody>
          <a:bodyPr/>
          <a:lstStyle/>
          <a:p>
            <a:r>
              <a:rPr lang="en-US"/>
              <a:t>05/01/2020 - 04/30/2021</a:t>
            </a:r>
          </a:p>
        </p:txBody>
      </p:sp>
    </p:spTree>
    <p:extLst>
      <p:ext uri="{BB962C8B-B14F-4D97-AF65-F5344CB8AC3E}">
        <p14:creationId xmlns:p14="http://schemas.microsoft.com/office/powerpoint/2010/main" val="37495503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8D7A3-9B6A-492C-9C02-106F91C4395C}"/>
              </a:ext>
            </a:extLst>
          </p:cNvPr>
          <p:cNvSpPr>
            <a:spLocks noGrp="1"/>
          </p:cNvSpPr>
          <p:nvPr>
            <p:ph type="title"/>
          </p:nvPr>
        </p:nvSpPr>
        <p:spPr/>
        <p:txBody>
          <a:bodyPr/>
          <a:lstStyle/>
          <a:p>
            <a:r>
              <a:rPr lang="en-US"/>
              <a:t>Overall Posts Table (FB+IG) | All Pages - 4 of 25</a:t>
            </a:r>
          </a:p>
        </p:txBody>
      </p:sp>
      <p:graphicFrame>
        <p:nvGraphicFramePr>
          <p:cNvPr id="5" name="Table Placeholder 4">
            <a:extLst>
              <a:ext uri="{FF2B5EF4-FFF2-40B4-BE49-F238E27FC236}">
                <a16:creationId xmlns:a16="http://schemas.microsoft.com/office/drawing/2014/main" id="{3B760170-E483-4A51-85C1-2B4A1BAC2C5F}"/>
              </a:ext>
            </a:extLst>
          </p:cNvPr>
          <p:cNvGraphicFramePr>
            <a:graphicFrameLocks noGrp="1"/>
          </p:cNvGraphicFramePr>
          <p:nvPr>
            <p:ph type="tbl" sz="quarter" idx="13"/>
            <p:extLst>
              <p:ext uri="{D42A27DB-BD31-4B8C-83A1-F6EECF244321}">
                <p14:modId xmlns:p14="http://schemas.microsoft.com/office/powerpoint/2010/main" val="26519908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389576724"/>
                    </a:ext>
                  </a:extLst>
                </a:gridCol>
                <a:gridCol w="2304288">
                  <a:extLst>
                    <a:ext uri="{9D8B030D-6E8A-4147-A177-3AD203B41FA5}">
                      <a16:colId xmlns:a16="http://schemas.microsoft.com/office/drawing/2014/main" val="3504392937"/>
                    </a:ext>
                  </a:extLst>
                </a:gridCol>
                <a:gridCol w="1316736">
                  <a:extLst>
                    <a:ext uri="{9D8B030D-6E8A-4147-A177-3AD203B41FA5}">
                      <a16:colId xmlns:a16="http://schemas.microsoft.com/office/drawing/2014/main" val="3775736490"/>
                    </a:ext>
                  </a:extLst>
                </a:gridCol>
                <a:gridCol w="576072">
                  <a:extLst>
                    <a:ext uri="{9D8B030D-6E8A-4147-A177-3AD203B41FA5}">
                      <a16:colId xmlns:a16="http://schemas.microsoft.com/office/drawing/2014/main" val="1911390186"/>
                    </a:ext>
                  </a:extLst>
                </a:gridCol>
                <a:gridCol w="576072">
                  <a:extLst>
                    <a:ext uri="{9D8B030D-6E8A-4147-A177-3AD203B41FA5}">
                      <a16:colId xmlns:a16="http://schemas.microsoft.com/office/drawing/2014/main" val="3431468255"/>
                    </a:ext>
                  </a:extLst>
                </a:gridCol>
                <a:gridCol w="576072">
                  <a:extLst>
                    <a:ext uri="{9D8B030D-6E8A-4147-A177-3AD203B41FA5}">
                      <a16:colId xmlns:a16="http://schemas.microsoft.com/office/drawing/2014/main" val="2622294605"/>
                    </a:ext>
                  </a:extLst>
                </a:gridCol>
                <a:gridCol w="576072">
                  <a:extLst>
                    <a:ext uri="{9D8B030D-6E8A-4147-A177-3AD203B41FA5}">
                      <a16:colId xmlns:a16="http://schemas.microsoft.com/office/drawing/2014/main" val="2415175608"/>
                    </a:ext>
                  </a:extLst>
                </a:gridCol>
                <a:gridCol w="576072">
                  <a:extLst>
                    <a:ext uri="{9D8B030D-6E8A-4147-A177-3AD203B41FA5}">
                      <a16:colId xmlns:a16="http://schemas.microsoft.com/office/drawing/2014/main" val="1099457932"/>
                    </a:ext>
                  </a:extLst>
                </a:gridCol>
                <a:gridCol w="576072">
                  <a:extLst>
                    <a:ext uri="{9D8B030D-6E8A-4147-A177-3AD203B41FA5}">
                      <a16:colId xmlns:a16="http://schemas.microsoft.com/office/drawing/2014/main" val="38807229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066434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🦸🏻‍♀️#HeroineOfTheDay @gasparinselina schrammte heute gerade mal um 65Sek. an #Sensation und erster Schweizer WM-Medaille der Geschichte vorbei (🎯1+0+0+1) 🔜on🔝 #webelieveinyou
#selinagasparin #worldchampionships #pok21 #pokljuka2021 #swissbiathlonteam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150417540_874338016678757_6480237896261371813_n.jpg?_nc_cat=100&amp;ccb=1-3&amp;_nc_sid=8ae9d6&amp;_nc_ohc=HsLOxBf9LxkAX8KnDZO&amp;_nc_ht=scontent-lga3-1.cdninstagram.com&amp;oh=f5bf19b5ca87e8be5bf504292a33c738&amp;oe=60B13725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2071</a:t>
                      </a:r>
                    </a:p>
                  </a:txBody>
                  <a:tcPr/>
                </a:tc>
                <a:extLst>
                  <a:ext uri="{0D108BD9-81ED-4DB2-BD59-A6C34878D82A}">
                    <a16:rowId xmlns:a16="http://schemas.microsoft.com/office/drawing/2014/main" val="2244197089"/>
                  </a:ext>
                </a:extLst>
              </a:tr>
            </a:tbl>
          </a:graphicData>
        </a:graphic>
      </p:graphicFrame>
      <p:sp>
        <p:nvSpPr>
          <p:cNvPr id="4" name="Text Placeholder 3">
            <a:extLst>
              <a:ext uri="{FF2B5EF4-FFF2-40B4-BE49-F238E27FC236}">
                <a16:creationId xmlns:a16="http://schemas.microsoft.com/office/drawing/2014/main" id="{0AF70922-8277-40CB-8CBF-3CDBFD0F4959}"/>
              </a:ext>
            </a:extLst>
          </p:cNvPr>
          <p:cNvSpPr>
            <a:spLocks noGrp="1"/>
          </p:cNvSpPr>
          <p:nvPr>
            <p:ph type="body" sz="quarter" idx="14"/>
          </p:nvPr>
        </p:nvSpPr>
        <p:spPr/>
        <p:txBody>
          <a:bodyPr/>
          <a:lstStyle/>
          <a:p>
            <a:r>
              <a:rPr lang="en-US"/>
              <a:t>05/01/2020 - 04/30/2021</a:t>
            </a:r>
          </a:p>
        </p:txBody>
      </p:sp>
    </p:spTree>
    <p:extLst>
      <p:ext uri="{BB962C8B-B14F-4D97-AF65-F5344CB8AC3E}">
        <p14:creationId xmlns:p14="http://schemas.microsoft.com/office/powerpoint/2010/main" val="15068082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57A6E-120F-4FA3-AA8A-1B8AAF16EECA}"/>
              </a:ext>
            </a:extLst>
          </p:cNvPr>
          <p:cNvSpPr>
            <a:spLocks noGrp="1"/>
          </p:cNvSpPr>
          <p:nvPr>
            <p:ph type="title"/>
          </p:nvPr>
        </p:nvSpPr>
        <p:spPr/>
        <p:txBody>
          <a:bodyPr/>
          <a:lstStyle/>
          <a:p>
            <a:r>
              <a:rPr lang="en-US"/>
              <a:t>Overall Posts Table (FB+IG) | All Pages - 5 of 25</a:t>
            </a:r>
          </a:p>
        </p:txBody>
      </p:sp>
      <p:graphicFrame>
        <p:nvGraphicFramePr>
          <p:cNvPr id="5" name="Table Placeholder 4">
            <a:extLst>
              <a:ext uri="{FF2B5EF4-FFF2-40B4-BE49-F238E27FC236}">
                <a16:creationId xmlns:a16="http://schemas.microsoft.com/office/drawing/2014/main" id="{24BCDF55-0D46-4391-9B21-B84BC9C271A1}"/>
              </a:ext>
            </a:extLst>
          </p:cNvPr>
          <p:cNvGraphicFramePr>
            <a:graphicFrameLocks noGrp="1"/>
          </p:cNvGraphicFramePr>
          <p:nvPr>
            <p:ph type="tbl" sz="quarter" idx="13"/>
            <p:extLst>
              <p:ext uri="{D42A27DB-BD31-4B8C-83A1-F6EECF244321}">
                <p14:modId xmlns:p14="http://schemas.microsoft.com/office/powerpoint/2010/main" val="38944306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704829593"/>
                    </a:ext>
                  </a:extLst>
                </a:gridCol>
                <a:gridCol w="2304288">
                  <a:extLst>
                    <a:ext uri="{9D8B030D-6E8A-4147-A177-3AD203B41FA5}">
                      <a16:colId xmlns:a16="http://schemas.microsoft.com/office/drawing/2014/main" val="2118167544"/>
                    </a:ext>
                  </a:extLst>
                </a:gridCol>
                <a:gridCol w="1316736">
                  <a:extLst>
                    <a:ext uri="{9D8B030D-6E8A-4147-A177-3AD203B41FA5}">
                      <a16:colId xmlns:a16="http://schemas.microsoft.com/office/drawing/2014/main" val="133094526"/>
                    </a:ext>
                  </a:extLst>
                </a:gridCol>
                <a:gridCol w="576072">
                  <a:extLst>
                    <a:ext uri="{9D8B030D-6E8A-4147-A177-3AD203B41FA5}">
                      <a16:colId xmlns:a16="http://schemas.microsoft.com/office/drawing/2014/main" val="1018014841"/>
                    </a:ext>
                  </a:extLst>
                </a:gridCol>
                <a:gridCol w="576072">
                  <a:extLst>
                    <a:ext uri="{9D8B030D-6E8A-4147-A177-3AD203B41FA5}">
                      <a16:colId xmlns:a16="http://schemas.microsoft.com/office/drawing/2014/main" val="1285076453"/>
                    </a:ext>
                  </a:extLst>
                </a:gridCol>
                <a:gridCol w="576072">
                  <a:extLst>
                    <a:ext uri="{9D8B030D-6E8A-4147-A177-3AD203B41FA5}">
                      <a16:colId xmlns:a16="http://schemas.microsoft.com/office/drawing/2014/main" val="9704092"/>
                    </a:ext>
                  </a:extLst>
                </a:gridCol>
                <a:gridCol w="576072">
                  <a:extLst>
                    <a:ext uri="{9D8B030D-6E8A-4147-A177-3AD203B41FA5}">
                      <a16:colId xmlns:a16="http://schemas.microsoft.com/office/drawing/2014/main" val="1664217559"/>
                    </a:ext>
                  </a:extLst>
                </a:gridCol>
                <a:gridCol w="576072">
                  <a:extLst>
                    <a:ext uri="{9D8B030D-6E8A-4147-A177-3AD203B41FA5}">
                      <a16:colId xmlns:a16="http://schemas.microsoft.com/office/drawing/2014/main" val="1740501973"/>
                    </a:ext>
                  </a:extLst>
                </a:gridCol>
                <a:gridCol w="576072">
                  <a:extLst>
                    <a:ext uri="{9D8B030D-6E8A-4147-A177-3AD203B41FA5}">
                      <a16:colId xmlns:a16="http://schemas.microsoft.com/office/drawing/2014/main" val="12408606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873887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 WM-Vorbereitungen mit Imitationen und Volleyball 
Unsere 🇨🇭 Athleten @deschwandengregor , @andreas.schuler1, @dominikpeter_ und @windrider1981  bereiten sich im #Hallentraining vor Ort auf die nächsten WM-Wettkämpfe in @oberstdorf2021  vor und geben uns Einblicke in ihren #Trainingsalltag.
#swisskijumping #insidetheteam #preparations #worldchampionships #oberstdorf21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155286890_189901785809314_3327410473689823442_n.jpg?_nc_cat=105&amp;ccb=1-3&amp;_nc_sid=8ae9d6&amp;_nc_ohc=NXZJDdzw5hkAX9jHDDS&amp;_nc_ht=scontent-lga3-1.cdninstagram.com&amp;oh=dd07ab4eab2bcd7f1c333cfdecdc7056&amp;oe=60AF8B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a:t>
                      </a:r>
                    </a:p>
                  </a:txBody>
                  <a:tcPr/>
                </a:tc>
                <a:extLst>
                  <a:ext uri="{0D108BD9-81ED-4DB2-BD59-A6C34878D82A}">
                    <a16:rowId xmlns:a16="http://schemas.microsoft.com/office/drawing/2014/main" val="429785490"/>
                  </a:ext>
                </a:extLst>
              </a:tr>
            </a:tbl>
          </a:graphicData>
        </a:graphic>
      </p:graphicFrame>
      <p:sp>
        <p:nvSpPr>
          <p:cNvPr id="4" name="Text Placeholder 3">
            <a:extLst>
              <a:ext uri="{FF2B5EF4-FFF2-40B4-BE49-F238E27FC236}">
                <a16:creationId xmlns:a16="http://schemas.microsoft.com/office/drawing/2014/main" id="{AC7A246E-CF2C-4023-AF7B-D9478A3D86D0}"/>
              </a:ext>
            </a:extLst>
          </p:cNvPr>
          <p:cNvSpPr>
            <a:spLocks noGrp="1"/>
          </p:cNvSpPr>
          <p:nvPr>
            <p:ph type="body" sz="quarter" idx="14"/>
          </p:nvPr>
        </p:nvSpPr>
        <p:spPr/>
        <p:txBody>
          <a:bodyPr/>
          <a:lstStyle/>
          <a:p>
            <a:r>
              <a:rPr lang="en-US"/>
              <a:t>05/01/2020 - 04/30/2021</a:t>
            </a:r>
          </a:p>
        </p:txBody>
      </p:sp>
    </p:spTree>
    <p:extLst>
      <p:ext uri="{BB962C8B-B14F-4D97-AF65-F5344CB8AC3E}">
        <p14:creationId xmlns:p14="http://schemas.microsoft.com/office/powerpoint/2010/main" val="12942959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2296C9-473E-48D1-B0C5-46132C25531D}"/>
              </a:ext>
            </a:extLst>
          </p:cNvPr>
          <p:cNvSpPr>
            <a:spLocks noGrp="1"/>
          </p:cNvSpPr>
          <p:nvPr>
            <p:ph type="title"/>
          </p:nvPr>
        </p:nvSpPr>
        <p:spPr/>
        <p:txBody>
          <a:bodyPr/>
          <a:lstStyle/>
          <a:p>
            <a:r>
              <a:rPr lang="en-US"/>
              <a:t>Overall Posts Table (FB+IG) | All Pages - 6 of 25</a:t>
            </a:r>
          </a:p>
        </p:txBody>
      </p:sp>
      <p:graphicFrame>
        <p:nvGraphicFramePr>
          <p:cNvPr id="5" name="Table Placeholder 4">
            <a:extLst>
              <a:ext uri="{FF2B5EF4-FFF2-40B4-BE49-F238E27FC236}">
                <a16:creationId xmlns:a16="http://schemas.microsoft.com/office/drawing/2014/main" id="{7E4A5938-058F-43E6-96EB-604656B7B431}"/>
              </a:ext>
            </a:extLst>
          </p:cNvPr>
          <p:cNvGraphicFramePr>
            <a:graphicFrameLocks noGrp="1"/>
          </p:cNvGraphicFramePr>
          <p:nvPr>
            <p:ph type="tbl" sz="quarter" idx="13"/>
            <p:extLst>
              <p:ext uri="{D42A27DB-BD31-4B8C-83A1-F6EECF244321}">
                <p14:modId xmlns:p14="http://schemas.microsoft.com/office/powerpoint/2010/main" val="8965766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619517855"/>
                    </a:ext>
                  </a:extLst>
                </a:gridCol>
                <a:gridCol w="2304288">
                  <a:extLst>
                    <a:ext uri="{9D8B030D-6E8A-4147-A177-3AD203B41FA5}">
                      <a16:colId xmlns:a16="http://schemas.microsoft.com/office/drawing/2014/main" val="755516750"/>
                    </a:ext>
                  </a:extLst>
                </a:gridCol>
                <a:gridCol w="1316736">
                  <a:extLst>
                    <a:ext uri="{9D8B030D-6E8A-4147-A177-3AD203B41FA5}">
                      <a16:colId xmlns:a16="http://schemas.microsoft.com/office/drawing/2014/main" val="3053171628"/>
                    </a:ext>
                  </a:extLst>
                </a:gridCol>
                <a:gridCol w="576072">
                  <a:extLst>
                    <a:ext uri="{9D8B030D-6E8A-4147-A177-3AD203B41FA5}">
                      <a16:colId xmlns:a16="http://schemas.microsoft.com/office/drawing/2014/main" val="1207323287"/>
                    </a:ext>
                  </a:extLst>
                </a:gridCol>
                <a:gridCol w="576072">
                  <a:extLst>
                    <a:ext uri="{9D8B030D-6E8A-4147-A177-3AD203B41FA5}">
                      <a16:colId xmlns:a16="http://schemas.microsoft.com/office/drawing/2014/main" val="1702784881"/>
                    </a:ext>
                  </a:extLst>
                </a:gridCol>
                <a:gridCol w="576072">
                  <a:extLst>
                    <a:ext uri="{9D8B030D-6E8A-4147-A177-3AD203B41FA5}">
                      <a16:colId xmlns:a16="http://schemas.microsoft.com/office/drawing/2014/main" val="1385974421"/>
                    </a:ext>
                  </a:extLst>
                </a:gridCol>
                <a:gridCol w="576072">
                  <a:extLst>
                    <a:ext uri="{9D8B030D-6E8A-4147-A177-3AD203B41FA5}">
                      <a16:colId xmlns:a16="http://schemas.microsoft.com/office/drawing/2014/main" val="3083198262"/>
                    </a:ext>
                  </a:extLst>
                </a:gridCol>
                <a:gridCol w="576072">
                  <a:extLst>
                    <a:ext uri="{9D8B030D-6E8A-4147-A177-3AD203B41FA5}">
                      <a16:colId xmlns:a16="http://schemas.microsoft.com/office/drawing/2014/main" val="2418555853"/>
                    </a:ext>
                  </a:extLst>
                </a:gridCol>
                <a:gridCol w="576072">
                  <a:extLst>
                    <a:ext uri="{9D8B030D-6E8A-4147-A177-3AD203B41FA5}">
                      <a16:colId xmlns:a16="http://schemas.microsoft.com/office/drawing/2014/main" val="15120455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156680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Simon Ammann (@windrider1981) und @deschwandengregor - unser Swiss-Ski Duo für die zwei Einzel-Wettbewerbe am kommenden Wochenende im sächsischen #Klingenthal! Wir freuen uns! 
#hoppschwiiz #swissskijumpteam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144835588_458098995222622_4490015043432772023_n.jpg?_nc_cat=101&amp;ccb=1-3&amp;_nc_sid=8ae9d6&amp;_nc_ohc=YxZXJACuiYYAX8wMzaX&amp;_nc_ht=scontent-lga3-1.cdninstagram.com&amp;oh=360c525439b306618a7e46ad587c36f4&amp;oe=60AECC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a:t>
                      </a:r>
                    </a:p>
                  </a:txBody>
                  <a:tcPr/>
                </a:tc>
                <a:extLst>
                  <a:ext uri="{0D108BD9-81ED-4DB2-BD59-A6C34878D82A}">
                    <a16:rowId xmlns:a16="http://schemas.microsoft.com/office/drawing/2014/main" val="2642732921"/>
                  </a:ext>
                </a:extLst>
              </a:tr>
            </a:tbl>
          </a:graphicData>
        </a:graphic>
      </p:graphicFrame>
      <p:sp>
        <p:nvSpPr>
          <p:cNvPr id="4" name="Text Placeholder 3">
            <a:extLst>
              <a:ext uri="{FF2B5EF4-FFF2-40B4-BE49-F238E27FC236}">
                <a16:creationId xmlns:a16="http://schemas.microsoft.com/office/drawing/2014/main" id="{E91468B5-6FD9-48A1-8926-9C8D64772797}"/>
              </a:ext>
            </a:extLst>
          </p:cNvPr>
          <p:cNvSpPr>
            <a:spLocks noGrp="1"/>
          </p:cNvSpPr>
          <p:nvPr>
            <p:ph type="body" sz="quarter" idx="14"/>
          </p:nvPr>
        </p:nvSpPr>
        <p:spPr/>
        <p:txBody>
          <a:bodyPr/>
          <a:lstStyle/>
          <a:p>
            <a:r>
              <a:rPr lang="en-US"/>
              <a:t>05/01/2020 - 04/30/2021</a:t>
            </a:r>
          </a:p>
        </p:txBody>
      </p:sp>
    </p:spTree>
    <p:extLst>
      <p:ext uri="{BB962C8B-B14F-4D97-AF65-F5344CB8AC3E}">
        <p14:creationId xmlns:p14="http://schemas.microsoft.com/office/powerpoint/2010/main" val="10082304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AF123-9565-463B-971B-883342163467}"/>
              </a:ext>
            </a:extLst>
          </p:cNvPr>
          <p:cNvSpPr>
            <a:spLocks noGrp="1"/>
          </p:cNvSpPr>
          <p:nvPr>
            <p:ph type="title"/>
          </p:nvPr>
        </p:nvSpPr>
        <p:spPr/>
        <p:txBody>
          <a:bodyPr/>
          <a:lstStyle/>
          <a:p>
            <a:r>
              <a:rPr lang="en-US"/>
              <a:t>Overall Posts Table (FB+IG) | All Pages - 7 of 25</a:t>
            </a:r>
          </a:p>
        </p:txBody>
      </p:sp>
      <p:graphicFrame>
        <p:nvGraphicFramePr>
          <p:cNvPr id="5" name="Table Placeholder 4">
            <a:extLst>
              <a:ext uri="{FF2B5EF4-FFF2-40B4-BE49-F238E27FC236}">
                <a16:creationId xmlns:a16="http://schemas.microsoft.com/office/drawing/2014/main" id="{9C704C87-4B83-47E7-ADED-C475AE0A806C}"/>
              </a:ext>
            </a:extLst>
          </p:cNvPr>
          <p:cNvGraphicFramePr>
            <a:graphicFrameLocks noGrp="1"/>
          </p:cNvGraphicFramePr>
          <p:nvPr>
            <p:ph type="tbl" sz="quarter" idx="13"/>
            <p:extLst>
              <p:ext uri="{D42A27DB-BD31-4B8C-83A1-F6EECF244321}">
                <p14:modId xmlns:p14="http://schemas.microsoft.com/office/powerpoint/2010/main" val="2928920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829801624"/>
                    </a:ext>
                  </a:extLst>
                </a:gridCol>
                <a:gridCol w="2304288">
                  <a:extLst>
                    <a:ext uri="{9D8B030D-6E8A-4147-A177-3AD203B41FA5}">
                      <a16:colId xmlns:a16="http://schemas.microsoft.com/office/drawing/2014/main" val="742382143"/>
                    </a:ext>
                  </a:extLst>
                </a:gridCol>
                <a:gridCol w="1316736">
                  <a:extLst>
                    <a:ext uri="{9D8B030D-6E8A-4147-A177-3AD203B41FA5}">
                      <a16:colId xmlns:a16="http://schemas.microsoft.com/office/drawing/2014/main" val="476957826"/>
                    </a:ext>
                  </a:extLst>
                </a:gridCol>
                <a:gridCol w="576072">
                  <a:extLst>
                    <a:ext uri="{9D8B030D-6E8A-4147-A177-3AD203B41FA5}">
                      <a16:colId xmlns:a16="http://schemas.microsoft.com/office/drawing/2014/main" val="1129620838"/>
                    </a:ext>
                  </a:extLst>
                </a:gridCol>
                <a:gridCol w="576072">
                  <a:extLst>
                    <a:ext uri="{9D8B030D-6E8A-4147-A177-3AD203B41FA5}">
                      <a16:colId xmlns:a16="http://schemas.microsoft.com/office/drawing/2014/main" val="541956316"/>
                    </a:ext>
                  </a:extLst>
                </a:gridCol>
                <a:gridCol w="576072">
                  <a:extLst>
                    <a:ext uri="{9D8B030D-6E8A-4147-A177-3AD203B41FA5}">
                      <a16:colId xmlns:a16="http://schemas.microsoft.com/office/drawing/2014/main" val="2258375336"/>
                    </a:ext>
                  </a:extLst>
                </a:gridCol>
                <a:gridCol w="576072">
                  <a:extLst>
                    <a:ext uri="{9D8B030D-6E8A-4147-A177-3AD203B41FA5}">
                      <a16:colId xmlns:a16="http://schemas.microsoft.com/office/drawing/2014/main" val="4116633430"/>
                    </a:ext>
                  </a:extLst>
                </a:gridCol>
                <a:gridCol w="576072">
                  <a:extLst>
                    <a:ext uri="{9D8B030D-6E8A-4147-A177-3AD203B41FA5}">
                      <a16:colId xmlns:a16="http://schemas.microsoft.com/office/drawing/2014/main" val="549749105"/>
                    </a:ext>
                  </a:extLst>
                </a:gridCol>
                <a:gridCol w="576072">
                  <a:extLst>
                    <a:ext uri="{9D8B030D-6E8A-4147-A177-3AD203B41FA5}">
                      <a16:colId xmlns:a16="http://schemas.microsoft.com/office/drawing/2014/main" val="30103369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299217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Während Gregor Deschwanden beim zweiten Einzel-Springen von Klingenthal als 25. in die Punkteränge flog, muss sich Simon Ammann nach schwierigen Windbedingungen mit Rang 39 zufriedengeben. #swissskijumpingteam #windy
ℹ️ Weiterlesen: https://bit.ly/3q01ElY
📸 Nordic Focus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-2.xx.fbcdn.net/v/t1.6435-0/p480x480/147378709_10158238495467981_4184400306450675335_n.jpg?_nc_cat=108&amp;ccb=1-3&amp;_nc_sid=8024bb&amp;_nc_ohc=61EaGv4AB2YAX99oGhM&amp;_nc_ht=scontent-atl3-2.xx&amp;tp=6&amp;oh=40f78a427c9ab616639cc63ab1580fee&amp;oe=6090DC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a:t>
                      </a:r>
                    </a:p>
                  </a:txBody>
                  <a:tcPr/>
                </a:tc>
                <a:extLst>
                  <a:ext uri="{0D108BD9-81ED-4DB2-BD59-A6C34878D82A}">
                    <a16:rowId xmlns:a16="http://schemas.microsoft.com/office/drawing/2014/main" val="2784852580"/>
                  </a:ext>
                </a:extLst>
              </a:tr>
            </a:tbl>
          </a:graphicData>
        </a:graphic>
      </p:graphicFrame>
      <p:sp>
        <p:nvSpPr>
          <p:cNvPr id="4" name="Text Placeholder 3">
            <a:extLst>
              <a:ext uri="{FF2B5EF4-FFF2-40B4-BE49-F238E27FC236}">
                <a16:creationId xmlns:a16="http://schemas.microsoft.com/office/drawing/2014/main" id="{48057A4D-70D8-41CA-8084-A536AABE42D5}"/>
              </a:ext>
            </a:extLst>
          </p:cNvPr>
          <p:cNvSpPr>
            <a:spLocks noGrp="1"/>
          </p:cNvSpPr>
          <p:nvPr>
            <p:ph type="body" sz="quarter" idx="14"/>
          </p:nvPr>
        </p:nvSpPr>
        <p:spPr/>
        <p:txBody>
          <a:bodyPr/>
          <a:lstStyle/>
          <a:p>
            <a:r>
              <a:rPr lang="en-US"/>
              <a:t>05/01/2020 - 04/30/2021</a:t>
            </a:r>
          </a:p>
        </p:txBody>
      </p:sp>
    </p:spTree>
    <p:extLst>
      <p:ext uri="{BB962C8B-B14F-4D97-AF65-F5344CB8AC3E}">
        <p14:creationId xmlns:p14="http://schemas.microsoft.com/office/powerpoint/2010/main" val="11896546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094AC-5DEA-414D-B9AB-534F0E1C4026}"/>
              </a:ext>
            </a:extLst>
          </p:cNvPr>
          <p:cNvSpPr>
            <a:spLocks noGrp="1"/>
          </p:cNvSpPr>
          <p:nvPr>
            <p:ph type="title"/>
          </p:nvPr>
        </p:nvSpPr>
        <p:spPr/>
        <p:txBody>
          <a:bodyPr/>
          <a:lstStyle/>
          <a:p>
            <a:r>
              <a:rPr lang="en-US"/>
              <a:t>Overall Posts Table (FB+IG) | All Pages - 8 of 25</a:t>
            </a:r>
          </a:p>
        </p:txBody>
      </p:sp>
      <p:graphicFrame>
        <p:nvGraphicFramePr>
          <p:cNvPr id="5" name="Table Placeholder 4">
            <a:extLst>
              <a:ext uri="{FF2B5EF4-FFF2-40B4-BE49-F238E27FC236}">
                <a16:creationId xmlns:a16="http://schemas.microsoft.com/office/drawing/2014/main" id="{EA76DE10-2573-488B-8EBA-17BC94DDBFC2}"/>
              </a:ext>
            </a:extLst>
          </p:cNvPr>
          <p:cNvGraphicFramePr>
            <a:graphicFrameLocks noGrp="1"/>
          </p:cNvGraphicFramePr>
          <p:nvPr>
            <p:ph type="tbl" sz="quarter" idx="13"/>
            <p:extLst>
              <p:ext uri="{D42A27DB-BD31-4B8C-83A1-F6EECF244321}">
                <p14:modId xmlns:p14="http://schemas.microsoft.com/office/powerpoint/2010/main" val="18061972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208083351"/>
                    </a:ext>
                  </a:extLst>
                </a:gridCol>
                <a:gridCol w="2304288">
                  <a:extLst>
                    <a:ext uri="{9D8B030D-6E8A-4147-A177-3AD203B41FA5}">
                      <a16:colId xmlns:a16="http://schemas.microsoft.com/office/drawing/2014/main" val="79108163"/>
                    </a:ext>
                  </a:extLst>
                </a:gridCol>
                <a:gridCol w="1316736">
                  <a:extLst>
                    <a:ext uri="{9D8B030D-6E8A-4147-A177-3AD203B41FA5}">
                      <a16:colId xmlns:a16="http://schemas.microsoft.com/office/drawing/2014/main" val="262553790"/>
                    </a:ext>
                  </a:extLst>
                </a:gridCol>
                <a:gridCol w="576072">
                  <a:extLst>
                    <a:ext uri="{9D8B030D-6E8A-4147-A177-3AD203B41FA5}">
                      <a16:colId xmlns:a16="http://schemas.microsoft.com/office/drawing/2014/main" val="3953019324"/>
                    </a:ext>
                  </a:extLst>
                </a:gridCol>
                <a:gridCol w="576072">
                  <a:extLst>
                    <a:ext uri="{9D8B030D-6E8A-4147-A177-3AD203B41FA5}">
                      <a16:colId xmlns:a16="http://schemas.microsoft.com/office/drawing/2014/main" val="1261398156"/>
                    </a:ext>
                  </a:extLst>
                </a:gridCol>
                <a:gridCol w="576072">
                  <a:extLst>
                    <a:ext uri="{9D8B030D-6E8A-4147-A177-3AD203B41FA5}">
                      <a16:colId xmlns:a16="http://schemas.microsoft.com/office/drawing/2014/main" val="2438889424"/>
                    </a:ext>
                  </a:extLst>
                </a:gridCol>
                <a:gridCol w="576072">
                  <a:extLst>
                    <a:ext uri="{9D8B030D-6E8A-4147-A177-3AD203B41FA5}">
                      <a16:colId xmlns:a16="http://schemas.microsoft.com/office/drawing/2014/main" val="3064305771"/>
                    </a:ext>
                  </a:extLst>
                </a:gridCol>
                <a:gridCol w="576072">
                  <a:extLst>
                    <a:ext uri="{9D8B030D-6E8A-4147-A177-3AD203B41FA5}">
                      <a16:colId xmlns:a16="http://schemas.microsoft.com/office/drawing/2014/main" val="852356669"/>
                    </a:ext>
                  </a:extLst>
                </a:gridCol>
                <a:gridCol w="576072">
                  <a:extLst>
                    <a:ext uri="{9D8B030D-6E8A-4147-A177-3AD203B41FA5}">
                      <a16:colId xmlns:a16="http://schemas.microsoft.com/office/drawing/2014/main" val="14301145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05730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Während @deschwandengregor beim zweiten Einzel-Springen von Klingenthal als 25. in die Punkteränge flog, muss sich Simon Ammann (@windrider1981) nach schwierigen Windbedingungen mit Rang 39 zufriedengeben. #swissskijumpingteam #windy 📸 Nordic Focus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146805482_1144185179375640_569166170822571752_n.jpg?_nc_cat=109&amp;ccb=1-3&amp;_nc_sid=8ae9d6&amp;_nc_ohc=D-wuKbfr5SwAX9sax4_&amp;_nc_ht=scontent-lga3-1.cdninstagram.com&amp;oh=7b245b3b0214ad07093cccedfae7819a&amp;oe=60B0C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a:t>
                      </a:r>
                    </a:p>
                  </a:txBody>
                  <a:tcPr/>
                </a:tc>
                <a:extLst>
                  <a:ext uri="{0D108BD9-81ED-4DB2-BD59-A6C34878D82A}">
                    <a16:rowId xmlns:a16="http://schemas.microsoft.com/office/drawing/2014/main" val="3006887917"/>
                  </a:ext>
                </a:extLst>
              </a:tr>
            </a:tbl>
          </a:graphicData>
        </a:graphic>
      </p:graphicFrame>
      <p:sp>
        <p:nvSpPr>
          <p:cNvPr id="4" name="Text Placeholder 3">
            <a:extLst>
              <a:ext uri="{FF2B5EF4-FFF2-40B4-BE49-F238E27FC236}">
                <a16:creationId xmlns:a16="http://schemas.microsoft.com/office/drawing/2014/main" id="{1E64EA19-7908-40AE-9501-C20763CED7D0}"/>
              </a:ext>
            </a:extLst>
          </p:cNvPr>
          <p:cNvSpPr>
            <a:spLocks noGrp="1"/>
          </p:cNvSpPr>
          <p:nvPr>
            <p:ph type="body" sz="quarter" idx="14"/>
          </p:nvPr>
        </p:nvSpPr>
        <p:spPr/>
        <p:txBody>
          <a:bodyPr/>
          <a:lstStyle/>
          <a:p>
            <a:r>
              <a:rPr lang="en-US"/>
              <a:t>05/01/2020 - 04/30/2021</a:t>
            </a:r>
          </a:p>
        </p:txBody>
      </p:sp>
    </p:spTree>
    <p:extLst>
      <p:ext uri="{BB962C8B-B14F-4D97-AF65-F5344CB8AC3E}">
        <p14:creationId xmlns:p14="http://schemas.microsoft.com/office/powerpoint/2010/main" val="41051619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D51C7-728F-4E8B-9BAC-D8404B4B0C0A}"/>
              </a:ext>
            </a:extLst>
          </p:cNvPr>
          <p:cNvSpPr>
            <a:spLocks noGrp="1"/>
          </p:cNvSpPr>
          <p:nvPr>
            <p:ph type="title"/>
          </p:nvPr>
        </p:nvSpPr>
        <p:spPr/>
        <p:txBody>
          <a:bodyPr/>
          <a:lstStyle/>
          <a:p>
            <a:r>
              <a:rPr lang="en-US"/>
              <a:t>Overall Posts Table (FB+IG) | All Pages - 9 of 25</a:t>
            </a:r>
          </a:p>
        </p:txBody>
      </p:sp>
      <p:graphicFrame>
        <p:nvGraphicFramePr>
          <p:cNvPr id="5" name="Table Placeholder 4">
            <a:extLst>
              <a:ext uri="{FF2B5EF4-FFF2-40B4-BE49-F238E27FC236}">
                <a16:creationId xmlns:a16="http://schemas.microsoft.com/office/drawing/2014/main" id="{D3DA3881-C21D-4C36-B8C3-1D29891D39ED}"/>
              </a:ext>
            </a:extLst>
          </p:cNvPr>
          <p:cNvGraphicFramePr>
            <a:graphicFrameLocks noGrp="1"/>
          </p:cNvGraphicFramePr>
          <p:nvPr>
            <p:ph type="tbl" sz="quarter" idx="13"/>
            <p:extLst>
              <p:ext uri="{D42A27DB-BD31-4B8C-83A1-F6EECF244321}">
                <p14:modId xmlns:p14="http://schemas.microsoft.com/office/powerpoint/2010/main" val="2381094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4186309854"/>
                    </a:ext>
                  </a:extLst>
                </a:gridCol>
                <a:gridCol w="2304288">
                  <a:extLst>
                    <a:ext uri="{9D8B030D-6E8A-4147-A177-3AD203B41FA5}">
                      <a16:colId xmlns:a16="http://schemas.microsoft.com/office/drawing/2014/main" val="995424391"/>
                    </a:ext>
                  </a:extLst>
                </a:gridCol>
                <a:gridCol w="1316736">
                  <a:extLst>
                    <a:ext uri="{9D8B030D-6E8A-4147-A177-3AD203B41FA5}">
                      <a16:colId xmlns:a16="http://schemas.microsoft.com/office/drawing/2014/main" val="3286892098"/>
                    </a:ext>
                  </a:extLst>
                </a:gridCol>
                <a:gridCol w="576072">
                  <a:extLst>
                    <a:ext uri="{9D8B030D-6E8A-4147-A177-3AD203B41FA5}">
                      <a16:colId xmlns:a16="http://schemas.microsoft.com/office/drawing/2014/main" val="3169016775"/>
                    </a:ext>
                  </a:extLst>
                </a:gridCol>
                <a:gridCol w="576072">
                  <a:extLst>
                    <a:ext uri="{9D8B030D-6E8A-4147-A177-3AD203B41FA5}">
                      <a16:colId xmlns:a16="http://schemas.microsoft.com/office/drawing/2014/main" val="1625726816"/>
                    </a:ext>
                  </a:extLst>
                </a:gridCol>
                <a:gridCol w="576072">
                  <a:extLst>
                    <a:ext uri="{9D8B030D-6E8A-4147-A177-3AD203B41FA5}">
                      <a16:colId xmlns:a16="http://schemas.microsoft.com/office/drawing/2014/main" val="4205556063"/>
                    </a:ext>
                  </a:extLst>
                </a:gridCol>
                <a:gridCol w="576072">
                  <a:extLst>
                    <a:ext uri="{9D8B030D-6E8A-4147-A177-3AD203B41FA5}">
                      <a16:colId xmlns:a16="http://schemas.microsoft.com/office/drawing/2014/main" val="466509706"/>
                    </a:ext>
                  </a:extLst>
                </a:gridCol>
                <a:gridCol w="576072">
                  <a:extLst>
                    <a:ext uri="{9D8B030D-6E8A-4147-A177-3AD203B41FA5}">
                      <a16:colId xmlns:a16="http://schemas.microsoft.com/office/drawing/2014/main" val="1916253289"/>
                    </a:ext>
                  </a:extLst>
                </a:gridCol>
                <a:gridCol w="576072">
                  <a:extLst>
                    <a:ext uri="{9D8B030D-6E8A-4147-A177-3AD203B41FA5}">
                      <a16:colId xmlns:a16="http://schemas.microsoft.com/office/drawing/2014/main" val="2152569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810608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 Winner of the bronze medal... representing Switzerland.... Beaaat Feuz! 
#swissskiteam | #cortina2021 | @feuz87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s720x720/145613692_10157548684157167_3770179192026512278_n.jpg?_nc_cat=107&amp;ccb=1-3&amp;_nc_sid=1055be&amp;_nc_ohc=HfQRY6zSQuwAX-8wmzy&amp;_nc_ht=scontent-iad3-2.xx&amp;tp=7&amp;oh=c27f1bf025d2cc5634f8f89841454ec2&amp;oe=60909E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27105</a:t>
                      </a:r>
                    </a:p>
                  </a:txBody>
                  <a:tcPr/>
                </a:tc>
                <a:extLst>
                  <a:ext uri="{0D108BD9-81ED-4DB2-BD59-A6C34878D82A}">
                    <a16:rowId xmlns:a16="http://schemas.microsoft.com/office/drawing/2014/main" val="4240732859"/>
                  </a:ext>
                </a:extLst>
              </a:tr>
            </a:tbl>
          </a:graphicData>
        </a:graphic>
      </p:graphicFrame>
      <p:sp>
        <p:nvSpPr>
          <p:cNvPr id="4" name="Text Placeholder 3">
            <a:extLst>
              <a:ext uri="{FF2B5EF4-FFF2-40B4-BE49-F238E27FC236}">
                <a16:creationId xmlns:a16="http://schemas.microsoft.com/office/drawing/2014/main" id="{CEF1D189-53A5-44A2-B969-DFEEDACFCBDC}"/>
              </a:ext>
            </a:extLst>
          </p:cNvPr>
          <p:cNvSpPr>
            <a:spLocks noGrp="1"/>
          </p:cNvSpPr>
          <p:nvPr>
            <p:ph type="body" sz="quarter" idx="14"/>
          </p:nvPr>
        </p:nvSpPr>
        <p:spPr/>
        <p:txBody>
          <a:bodyPr/>
          <a:lstStyle/>
          <a:p>
            <a:r>
              <a:rPr lang="en-US"/>
              <a:t>05/01/2020 - 04/30/2021</a:t>
            </a:r>
          </a:p>
        </p:txBody>
      </p:sp>
    </p:spTree>
    <p:extLst>
      <p:ext uri="{BB962C8B-B14F-4D97-AF65-F5344CB8AC3E}">
        <p14:creationId xmlns:p14="http://schemas.microsoft.com/office/powerpoint/2010/main" val="39841631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C6532-5B53-4501-942D-4EBCD6F5FA57}"/>
              </a:ext>
            </a:extLst>
          </p:cNvPr>
          <p:cNvSpPr>
            <a:spLocks noGrp="1"/>
          </p:cNvSpPr>
          <p:nvPr>
            <p:ph type="title"/>
          </p:nvPr>
        </p:nvSpPr>
        <p:spPr/>
        <p:txBody>
          <a:bodyPr/>
          <a:lstStyle/>
          <a:p>
            <a:r>
              <a:rPr lang="en-US"/>
              <a:t>Overall Posts Table (FB+IG) | All Pages - 10 of 25</a:t>
            </a:r>
          </a:p>
        </p:txBody>
      </p:sp>
      <p:graphicFrame>
        <p:nvGraphicFramePr>
          <p:cNvPr id="5" name="Table Placeholder 4">
            <a:extLst>
              <a:ext uri="{FF2B5EF4-FFF2-40B4-BE49-F238E27FC236}">
                <a16:creationId xmlns:a16="http://schemas.microsoft.com/office/drawing/2014/main" id="{8E4F6B7E-6BF9-4C9E-9410-4553169D559E}"/>
              </a:ext>
            </a:extLst>
          </p:cNvPr>
          <p:cNvGraphicFramePr>
            <a:graphicFrameLocks noGrp="1"/>
          </p:cNvGraphicFramePr>
          <p:nvPr>
            <p:ph type="tbl" sz="quarter" idx="13"/>
            <p:extLst>
              <p:ext uri="{D42A27DB-BD31-4B8C-83A1-F6EECF244321}">
                <p14:modId xmlns:p14="http://schemas.microsoft.com/office/powerpoint/2010/main" val="22732623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56232693"/>
                    </a:ext>
                  </a:extLst>
                </a:gridCol>
                <a:gridCol w="2304288">
                  <a:extLst>
                    <a:ext uri="{9D8B030D-6E8A-4147-A177-3AD203B41FA5}">
                      <a16:colId xmlns:a16="http://schemas.microsoft.com/office/drawing/2014/main" val="4228828280"/>
                    </a:ext>
                  </a:extLst>
                </a:gridCol>
                <a:gridCol w="1316736">
                  <a:extLst>
                    <a:ext uri="{9D8B030D-6E8A-4147-A177-3AD203B41FA5}">
                      <a16:colId xmlns:a16="http://schemas.microsoft.com/office/drawing/2014/main" val="4103240539"/>
                    </a:ext>
                  </a:extLst>
                </a:gridCol>
                <a:gridCol w="576072">
                  <a:extLst>
                    <a:ext uri="{9D8B030D-6E8A-4147-A177-3AD203B41FA5}">
                      <a16:colId xmlns:a16="http://schemas.microsoft.com/office/drawing/2014/main" val="1136010451"/>
                    </a:ext>
                  </a:extLst>
                </a:gridCol>
                <a:gridCol w="576072">
                  <a:extLst>
                    <a:ext uri="{9D8B030D-6E8A-4147-A177-3AD203B41FA5}">
                      <a16:colId xmlns:a16="http://schemas.microsoft.com/office/drawing/2014/main" val="2981723069"/>
                    </a:ext>
                  </a:extLst>
                </a:gridCol>
                <a:gridCol w="576072">
                  <a:extLst>
                    <a:ext uri="{9D8B030D-6E8A-4147-A177-3AD203B41FA5}">
                      <a16:colId xmlns:a16="http://schemas.microsoft.com/office/drawing/2014/main" val="3791596811"/>
                    </a:ext>
                  </a:extLst>
                </a:gridCol>
                <a:gridCol w="576072">
                  <a:extLst>
                    <a:ext uri="{9D8B030D-6E8A-4147-A177-3AD203B41FA5}">
                      <a16:colId xmlns:a16="http://schemas.microsoft.com/office/drawing/2014/main" val="2058220980"/>
                    </a:ext>
                  </a:extLst>
                </a:gridCol>
                <a:gridCol w="576072">
                  <a:extLst>
                    <a:ext uri="{9D8B030D-6E8A-4147-A177-3AD203B41FA5}">
                      <a16:colId xmlns:a16="http://schemas.microsoft.com/office/drawing/2014/main" val="4090904586"/>
                    </a:ext>
                  </a:extLst>
                </a:gridCol>
                <a:gridCol w="576072">
                  <a:extLst>
                    <a:ext uri="{9D8B030D-6E8A-4147-A177-3AD203B41FA5}">
                      <a16:colId xmlns:a16="http://schemas.microsoft.com/office/drawing/2014/main" val="11127306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100395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 Winner of the bronze medal... representing Switzerland.... Beaaat Feuz! 
#swissskiteam  #cortina2021  @feuz87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151050676_799466120914478_4381305596766039346_n.jpg?_nc_cat=103&amp;ccb=1-3&amp;_nc_sid=8ae9d6&amp;_nc_ohc=wo21Fp0f4akAX95EaCN&amp;_nc_ht=scontent-iad3-2.cdninstagram.com&amp;oh=0001eed08b8a1023fa580884e56ef86b&amp;oe=60ACC8D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46979</a:t>
                      </a:r>
                    </a:p>
                  </a:txBody>
                  <a:tcPr/>
                </a:tc>
                <a:extLst>
                  <a:ext uri="{0D108BD9-81ED-4DB2-BD59-A6C34878D82A}">
                    <a16:rowId xmlns:a16="http://schemas.microsoft.com/office/drawing/2014/main" val="673603976"/>
                  </a:ext>
                </a:extLst>
              </a:tr>
            </a:tbl>
          </a:graphicData>
        </a:graphic>
      </p:graphicFrame>
      <p:sp>
        <p:nvSpPr>
          <p:cNvPr id="4" name="Text Placeholder 3">
            <a:extLst>
              <a:ext uri="{FF2B5EF4-FFF2-40B4-BE49-F238E27FC236}">
                <a16:creationId xmlns:a16="http://schemas.microsoft.com/office/drawing/2014/main" id="{71E58241-F6D0-49C8-A01C-8645BA419FDC}"/>
              </a:ext>
            </a:extLst>
          </p:cNvPr>
          <p:cNvSpPr>
            <a:spLocks noGrp="1"/>
          </p:cNvSpPr>
          <p:nvPr>
            <p:ph type="body" sz="quarter" idx="14"/>
          </p:nvPr>
        </p:nvSpPr>
        <p:spPr/>
        <p:txBody>
          <a:bodyPr/>
          <a:lstStyle/>
          <a:p>
            <a:r>
              <a:rPr lang="en-US"/>
              <a:t>05/01/2020 - 04/30/2021</a:t>
            </a:r>
          </a:p>
        </p:txBody>
      </p:sp>
    </p:spTree>
    <p:extLst>
      <p:ext uri="{BB962C8B-B14F-4D97-AF65-F5344CB8AC3E}">
        <p14:creationId xmlns:p14="http://schemas.microsoft.com/office/powerpoint/2010/main" val="6499326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B4B80-0536-4E2C-A15A-6F55898D87F9}"/>
              </a:ext>
            </a:extLst>
          </p:cNvPr>
          <p:cNvSpPr>
            <a:spLocks noGrp="1"/>
          </p:cNvSpPr>
          <p:nvPr>
            <p:ph type="title"/>
          </p:nvPr>
        </p:nvSpPr>
        <p:spPr/>
        <p:txBody>
          <a:bodyPr/>
          <a:lstStyle/>
          <a:p>
            <a:r>
              <a:rPr lang="en-US"/>
              <a:t>Overall Posts Table (FB+IG) | All Pages - 11 of 25</a:t>
            </a:r>
          </a:p>
        </p:txBody>
      </p:sp>
      <p:graphicFrame>
        <p:nvGraphicFramePr>
          <p:cNvPr id="5" name="Table Placeholder 4">
            <a:extLst>
              <a:ext uri="{FF2B5EF4-FFF2-40B4-BE49-F238E27FC236}">
                <a16:creationId xmlns:a16="http://schemas.microsoft.com/office/drawing/2014/main" id="{59AAA31C-4EEA-404E-8ABC-9975CE3EC3CD}"/>
              </a:ext>
            </a:extLst>
          </p:cNvPr>
          <p:cNvGraphicFramePr>
            <a:graphicFrameLocks noGrp="1"/>
          </p:cNvGraphicFramePr>
          <p:nvPr>
            <p:ph type="tbl" sz="quarter" idx="13"/>
            <p:extLst>
              <p:ext uri="{D42A27DB-BD31-4B8C-83A1-F6EECF244321}">
                <p14:modId xmlns:p14="http://schemas.microsoft.com/office/powerpoint/2010/main" val="40328963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64001304"/>
                    </a:ext>
                  </a:extLst>
                </a:gridCol>
                <a:gridCol w="2304288">
                  <a:extLst>
                    <a:ext uri="{9D8B030D-6E8A-4147-A177-3AD203B41FA5}">
                      <a16:colId xmlns:a16="http://schemas.microsoft.com/office/drawing/2014/main" val="1380512918"/>
                    </a:ext>
                  </a:extLst>
                </a:gridCol>
                <a:gridCol w="1316736">
                  <a:extLst>
                    <a:ext uri="{9D8B030D-6E8A-4147-A177-3AD203B41FA5}">
                      <a16:colId xmlns:a16="http://schemas.microsoft.com/office/drawing/2014/main" val="1640306308"/>
                    </a:ext>
                  </a:extLst>
                </a:gridCol>
                <a:gridCol w="576072">
                  <a:extLst>
                    <a:ext uri="{9D8B030D-6E8A-4147-A177-3AD203B41FA5}">
                      <a16:colId xmlns:a16="http://schemas.microsoft.com/office/drawing/2014/main" val="1312465267"/>
                    </a:ext>
                  </a:extLst>
                </a:gridCol>
                <a:gridCol w="576072">
                  <a:extLst>
                    <a:ext uri="{9D8B030D-6E8A-4147-A177-3AD203B41FA5}">
                      <a16:colId xmlns:a16="http://schemas.microsoft.com/office/drawing/2014/main" val="3609761773"/>
                    </a:ext>
                  </a:extLst>
                </a:gridCol>
                <a:gridCol w="576072">
                  <a:extLst>
                    <a:ext uri="{9D8B030D-6E8A-4147-A177-3AD203B41FA5}">
                      <a16:colId xmlns:a16="http://schemas.microsoft.com/office/drawing/2014/main" val="1366598463"/>
                    </a:ext>
                  </a:extLst>
                </a:gridCol>
                <a:gridCol w="576072">
                  <a:extLst>
                    <a:ext uri="{9D8B030D-6E8A-4147-A177-3AD203B41FA5}">
                      <a16:colId xmlns:a16="http://schemas.microsoft.com/office/drawing/2014/main" val="3917063419"/>
                    </a:ext>
                  </a:extLst>
                </a:gridCol>
                <a:gridCol w="576072">
                  <a:extLst>
                    <a:ext uri="{9D8B030D-6E8A-4147-A177-3AD203B41FA5}">
                      <a16:colId xmlns:a16="http://schemas.microsoft.com/office/drawing/2014/main" val="2177222320"/>
                    </a:ext>
                  </a:extLst>
                </a:gridCol>
                <a:gridCol w="576072">
                  <a:extLst>
                    <a:ext uri="{9D8B030D-6E8A-4147-A177-3AD203B41FA5}">
                      <a16:colId xmlns:a16="http://schemas.microsoft.com/office/drawing/2014/main" val="15336939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328290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 Auch aus dem Europacup gibt's eine erfreuliche Meldung: Jasmine Flury gewann die erste von zwei Abfahrten in Crans-Montana vor der Österreicherin Lisa Grill. Platz 3 belegte Noémie Kolly. ℹ️ Zur News: https://bit.ly/3sxAc0M
#swissskiteam #Congrats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1.6435-0/p480x480/139241367_10157472713372167_6008532937419113326_n.jpg?_nc_cat=110&amp;ccb=1-3&amp;_nc_sid=8024bb&amp;_nc_ohc=HzJFK4isoqQAX-dZN1E&amp;_nc_ht=scontent-iad3-2.xx&amp;tp=6&amp;oh=83531410dcf13e166597149880cac299&amp;oe=6092D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20635</a:t>
                      </a:r>
                    </a:p>
                  </a:txBody>
                  <a:tcPr/>
                </a:tc>
                <a:extLst>
                  <a:ext uri="{0D108BD9-81ED-4DB2-BD59-A6C34878D82A}">
                    <a16:rowId xmlns:a16="http://schemas.microsoft.com/office/drawing/2014/main" val="3639085599"/>
                  </a:ext>
                </a:extLst>
              </a:tr>
            </a:tbl>
          </a:graphicData>
        </a:graphic>
      </p:graphicFrame>
      <p:sp>
        <p:nvSpPr>
          <p:cNvPr id="4" name="Text Placeholder 3">
            <a:extLst>
              <a:ext uri="{FF2B5EF4-FFF2-40B4-BE49-F238E27FC236}">
                <a16:creationId xmlns:a16="http://schemas.microsoft.com/office/drawing/2014/main" id="{E13F73A2-0B27-411A-9BC2-2BAEACC8612F}"/>
              </a:ext>
            </a:extLst>
          </p:cNvPr>
          <p:cNvSpPr>
            <a:spLocks noGrp="1"/>
          </p:cNvSpPr>
          <p:nvPr>
            <p:ph type="body" sz="quarter" idx="14"/>
          </p:nvPr>
        </p:nvSpPr>
        <p:spPr/>
        <p:txBody>
          <a:bodyPr/>
          <a:lstStyle/>
          <a:p>
            <a:r>
              <a:rPr lang="en-US"/>
              <a:t>05/01/2020 - 04/30/2021</a:t>
            </a:r>
          </a:p>
        </p:txBody>
      </p:sp>
    </p:spTree>
    <p:extLst>
      <p:ext uri="{BB962C8B-B14F-4D97-AF65-F5344CB8AC3E}">
        <p14:creationId xmlns:p14="http://schemas.microsoft.com/office/powerpoint/2010/main" val="25215473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D7898-5D0D-4E6F-AF4B-C2AB8277FF26}"/>
              </a:ext>
            </a:extLst>
          </p:cNvPr>
          <p:cNvSpPr>
            <a:spLocks noGrp="1"/>
          </p:cNvSpPr>
          <p:nvPr>
            <p:ph type="title"/>
          </p:nvPr>
        </p:nvSpPr>
        <p:spPr/>
        <p:txBody>
          <a:bodyPr/>
          <a:lstStyle/>
          <a:p>
            <a:r>
              <a:rPr lang="en-US"/>
              <a:t>Overall Posts Table (FB+IG) | All Pages - 12 of 25</a:t>
            </a:r>
          </a:p>
        </p:txBody>
      </p:sp>
      <p:graphicFrame>
        <p:nvGraphicFramePr>
          <p:cNvPr id="5" name="Table Placeholder 4">
            <a:extLst>
              <a:ext uri="{FF2B5EF4-FFF2-40B4-BE49-F238E27FC236}">
                <a16:creationId xmlns:a16="http://schemas.microsoft.com/office/drawing/2014/main" id="{9B2A0DA0-0866-4E48-A474-36062F9FCE2C}"/>
              </a:ext>
            </a:extLst>
          </p:cNvPr>
          <p:cNvGraphicFramePr>
            <a:graphicFrameLocks noGrp="1"/>
          </p:cNvGraphicFramePr>
          <p:nvPr>
            <p:ph type="tbl" sz="quarter" idx="13"/>
            <p:extLst>
              <p:ext uri="{D42A27DB-BD31-4B8C-83A1-F6EECF244321}">
                <p14:modId xmlns:p14="http://schemas.microsoft.com/office/powerpoint/2010/main" val="39404581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648046013"/>
                    </a:ext>
                  </a:extLst>
                </a:gridCol>
                <a:gridCol w="2304288">
                  <a:extLst>
                    <a:ext uri="{9D8B030D-6E8A-4147-A177-3AD203B41FA5}">
                      <a16:colId xmlns:a16="http://schemas.microsoft.com/office/drawing/2014/main" val="3638212985"/>
                    </a:ext>
                  </a:extLst>
                </a:gridCol>
                <a:gridCol w="1316736">
                  <a:extLst>
                    <a:ext uri="{9D8B030D-6E8A-4147-A177-3AD203B41FA5}">
                      <a16:colId xmlns:a16="http://schemas.microsoft.com/office/drawing/2014/main" val="3478768731"/>
                    </a:ext>
                  </a:extLst>
                </a:gridCol>
                <a:gridCol w="576072">
                  <a:extLst>
                    <a:ext uri="{9D8B030D-6E8A-4147-A177-3AD203B41FA5}">
                      <a16:colId xmlns:a16="http://schemas.microsoft.com/office/drawing/2014/main" val="1955192400"/>
                    </a:ext>
                  </a:extLst>
                </a:gridCol>
                <a:gridCol w="576072">
                  <a:extLst>
                    <a:ext uri="{9D8B030D-6E8A-4147-A177-3AD203B41FA5}">
                      <a16:colId xmlns:a16="http://schemas.microsoft.com/office/drawing/2014/main" val="2123324927"/>
                    </a:ext>
                  </a:extLst>
                </a:gridCol>
                <a:gridCol w="576072">
                  <a:extLst>
                    <a:ext uri="{9D8B030D-6E8A-4147-A177-3AD203B41FA5}">
                      <a16:colId xmlns:a16="http://schemas.microsoft.com/office/drawing/2014/main" val="2077911506"/>
                    </a:ext>
                  </a:extLst>
                </a:gridCol>
                <a:gridCol w="576072">
                  <a:extLst>
                    <a:ext uri="{9D8B030D-6E8A-4147-A177-3AD203B41FA5}">
                      <a16:colId xmlns:a16="http://schemas.microsoft.com/office/drawing/2014/main" val="1133007063"/>
                    </a:ext>
                  </a:extLst>
                </a:gridCol>
                <a:gridCol w="576072">
                  <a:extLst>
                    <a:ext uri="{9D8B030D-6E8A-4147-A177-3AD203B41FA5}">
                      <a16:colId xmlns:a16="http://schemas.microsoft.com/office/drawing/2014/main" val="1799567392"/>
                    </a:ext>
                  </a:extLst>
                </a:gridCol>
                <a:gridCol w="576072">
                  <a:extLst>
                    <a:ext uri="{9D8B030D-6E8A-4147-A177-3AD203B41FA5}">
                      <a16:colId xmlns:a16="http://schemas.microsoft.com/office/drawing/2014/main" val="23521911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021958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 Once again the #swissskicrossteam gave us full entertainment yesterday evening during the World Cup on home soil in Arosa! #welldone #congrats #audiskicrosstour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https://scontent-iad3-2.xx.fbcdn.net/v/t15.5256-10/126408885_472906454089588_3372717966643604065_n.jpg?_nc_cat=110&amp;ccb=1-3&amp;_nc_sid=ad6a45&amp;_nc_ohc=p0L-aW6npzwAX9Zkk6P&amp;_nc_ht=scontent-iad3-2.xx&amp;oh=a6c7c0053cb91cb6f7d398da03a24555&amp;oe=6091AC07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extLst>
                  <a:ext uri="{0D108BD9-81ED-4DB2-BD59-A6C34878D82A}">
                    <a16:rowId xmlns:a16="http://schemas.microsoft.com/office/drawing/2014/main" val="792440638"/>
                  </a:ext>
                </a:extLst>
              </a:tr>
            </a:tbl>
          </a:graphicData>
        </a:graphic>
      </p:graphicFrame>
      <p:sp>
        <p:nvSpPr>
          <p:cNvPr id="4" name="Text Placeholder 3">
            <a:extLst>
              <a:ext uri="{FF2B5EF4-FFF2-40B4-BE49-F238E27FC236}">
                <a16:creationId xmlns:a16="http://schemas.microsoft.com/office/drawing/2014/main" id="{265DF233-57BA-4473-8D30-937CB02969CB}"/>
              </a:ext>
            </a:extLst>
          </p:cNvPr>
          <p:cNvSpPr>
            <a:spLocks noGrp="1"/>
          </p:cNvSpPr>
          <p:nvPr>
            <p:ph type="body" sz="quarter" idx="14"/>
          </p:nvPr>
        </p:nvSpPr>
        <p:spPr/>
        <p:txBody>
          <a:bodyPr/>
          <a:lstStyle/>
          <a:p>
            <a:r>
              <a:rPr lang="en-US"/>
              <a:t>05/01/2020 - 04/30/2021</a:t>
            </a:r>
          </a:p>
        </p:txBody>
      </p:sp>
    </p:spTree>
    <p:extLst>
      <p:ext uri="{BB962C8B-B14F-4D97-AF65-F5344CB8AC3E}">
        <p14:creationId xmlns:p14="http://schemas.microsoft.com/office/powerpoint/2010/main" val="27641013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A2AC2-7E9F-4E5C-9450-800DE88D15DD}"/>
              </a:ext>
            </a:extLst>
          </p:cNvPr>
          <p:cNvSpPr>
            <a:spLocks noGrp="1"/>
          </p:cNvSpPr>
          <p:nvPr>
            <p:ph type="title"/>
          </p:nvPr>
        </p:nvSpPr>
        <p:spPr/>
        <p:txBody>
          <a:bodyPr/>
          <a:lstStyle/>
          <a:p>
            <a:r>
              <a:rPr lang="en-US"/>
              <a:t>Overall Posts Table (FB+IG) | All Pages - 13 of 25</a:t>
            </a:r>
          </a:p>
        </p:txBody>
      </p:sp>
      <p:graphicFrame>
        <p:nvGraphicFramePr>
          <p:cNvPr id="5" name="Table Placeholder 4">
            <a:extLst>
              <a:ext uri="{FF2B5EF4-FFF2-40B4-BE49-F238E27FC236}">
                <a16:creationId xmlns:a16="http://schemas.microsoft.com/office/drawing/2014/main" id="{58810D8E-2336-48E9-BBA8-382678B2BF22}"/>
              </a:ext>
            </a:extLst>
          </p:cNvPr>
          <p:cNvGraphicFramePr>
            <a:graphicFrameLocks noGrp="1"/>
          </p:cNvGraphicFramePr>
          <p:nvPr>
            <p:ph type="tbl" sz="quarter" idx="13"/>
            <p:extLst>
              <p:ext uri="{D42A27DB-BD31-4B8C-83A1-F6EECF244321}">
                <p14:modId xmlns:p14="http://schemas.microsoft.com/office/powerpoint/2010/main" val="20127746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84573134"/>
                    </a:ext>
                  </a:extLst>
                </a:gridCol>
                <a:gridCol w="2304288">
                  <a:extLst>
                    <a:ext uri="{9D8B030D-6E8A-4147-A177-3AD203B41FA5}">
                      <a16:colId xmlns:a16="http://schemas.microsoft.com/office/drawing/2014/main" val="1124646628"/>
                    </a:ext>
                  </a:extLst>
                </a:gridCol>
                <a:gridCol w="1316736">
                  <a:extLst>
                    <a:ext uri="{9D8B030D-6E8A-4147-A177-3AD203B41FA5}">
                      <a16:colId xmlns:a16="http://schemas.microsoft.com/office/drawing/2014/main" val="876679901"/>
                    </a:ext>
                  </a:extLst>
                </a:gridCol>
                <a:gridCol w="576072">
                  <a:extLst>
                    <a:ext uri="{9D8B030D-6E8A-4147-A177-3AD203B41FA5}">
                      <a16:colId xmlns:a16="http://schemas.microsoft.com/office/drawing/2014/main" val="3644550212"/>
                    </a:ext>
                  </a:extLst>
                </a:gridCol>
                <a:gridCol w="576072">
                  <a:extLst>
                    <a:ext uri="{9D8B030D-6E8A-4147-A177-3AD203B41FA5}">
                      <a16:colId xmlns:a16="http://schemas.microsoft.com/office/drawing/2014/main" val="419073681"/>
                    </a:ext>
                  </a:extLst>
                </a:gridCol>
                <a:gridCol w="576072">
                  <a:extLst>
                    <a:ext uri="{9D8B030D-6E8A-4147-A177-3AD203B41FA5}">
                      <a16:colId xmlns:a16="http://schemas.microsoft.com/office/drawing/2014/main" val="137099342"/>
                    </a:ext>
                  </a:extLst>
                </a:gridCol>
                <a:gridCol w="576072">
                  <a:extLst>
                    <a:ext uri="{9D8B030D-6E8A-4147-A177-3AD203B41FA5}">
                      <a16:colId xmlns:a16="http://schemas.microsoft.com/office/drawing/2014/main" val="3227039872"/>
                    </a:ext>
                  </a:extLst>
                </a:gridCol>
                <a:gridCol w="576072">
                  <a:extLst>
                    <a:ext uri="{9D8B030D-6E8A-4147-A177-3AD203B41FA5}">
                      <a16:colId xmlns:a16="http://schemas.microsoft.com/office/drawing/2014/main" val="3664290848"/>
                    </a:ext>
                  </a:extLst>
                </a:gridCol>
                <a:gridCol w="576072">
                  <a:extLst>
                    <a:ext uri="{9D8B030D-6E8A-4147-A177-3AD203B41FA5}">
                      <a16:colId xmlns:a16="http://schemas.microsoft.com/office/drawing/2014/main" val="31697320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403927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 Once again the #swissskicrossteam gave us full entertainment yesterday evening during the World Cup on home soil in Arosa! #welldone #congrats #audiskicrosstour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131405917_860204478067627_5177314871433904837_n.jpg?_nc_cat=104&amp;ccb=1-3&amp;_nc_sid=8ae9d6&amp;_nc_ohc=FYn7jDXgt80AX-H5lu6&amp;_nc_ht=scontent-lga3-1.cdninstagram.com&amp;oh=e4d640f3e14de7497a03826fceb1b360&amp;oe=60B122B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a:t>
                      </a:r>
                    </a:p>
                  </a:txBody>
                  <a:tcPr/>
                </a:tc>
                <a:extLst>
                  <a:ext uri="{0D108BD9-81ED-4DB2-BD59-A6C34878D82A}">
                    <a16:rowId xmlns:a16="http://schemas.microsoft.com/office/drawing/2014/main" val="508692511"/>
                  </a:ext>
                </a:extLst>
              </a:tr>
            </a:tbl>
          </a:graphicData>
        </a:graphic>
      </p:graphicFrame>
      <p:sp>
        <p:nvSpPr>
          <p:cNvPr id="4" name="Text Placeholder 3">
            <a:extLst>
              <a:ext uri="{FF2B5EF4-FFF2-40B4-BE49-F238E27FC236}">
                <a16:creationId xmlns:a16="http://schemas.microsoft.com/office/drawing/2014/main" id="{B7CD1C9A-278D-4982-9036-178BD05CF194}"/>
              </a:ext>
            </a:extLst>
          </p:cNvPr>
          <p:cNvSpPr>
            <a:spLocks noGrp="1"/>
          </p:cNvSpPr>
          <p:nvPr>
            <p:ph type="body" sz="quarter" idx="14"/>
          </p:nvPr>
        </p:nvSpPr>
        <p:spPr/>
        <p:txBody>
          <a:bodyPr/>
          <a:lstStyle/>
          <a:p>
            <a:r>
              <a:rPr lang="en-US"/>
              <a:t>05/01/2020 - 04/30/2021</a:t>
            </a:r>
          </a:p>
        </p:txBody>
      </p:sp>
    </p:spTree>
    <p:extLst>
      <p:ext uri="{BB962C8B-B14F-4D97-AF65-F5344CB8AC3E}">
        <p14:creationId xmlns:p14="http://schemas.microsoft.com/office/powerpoint/2010/main" val="20873037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19EAB-6F14-418E-AE04-C975811BF6BC}"/>
              </a:ext>
            </a:extLst>
          </p:cNvPr>
          <p:cNvSpPr>
            <a:spLocks noGrp="1"/>
          </p:cNvSpPr>
          <p:nvPr>
            <p:ph type="title"/>
          </p:nvPr>
        </p:nvSpPr>
        <p:spPr/>
        <p:txBody>
          <a:bodyPr/>
          <a:lstStyle/>
          <a:p>
            <a:r>
              <a:rPr lang="en-US"/>
              <a:t>Overall Posts Table (FB+IG) | All Pages - 14 of 25</a:t>
            </a:r>
          </a:p>
        </p:txBody>
      </p:sp>
      <p:graphicFrame>
        <p:nvGraphicFramePr>
          <p:cNvPr id="5" name="Table Placeholder 4">
            <a:extLst>
              <a:ext uri="{FF2B5EF4-FFF2-40B4-BE49-F238E27FC236}">
                <a16:creationId xmlns:a16="http://schemas.microsoft.com/office/drawing/2014/main" id="{72A375F4-203F-4CDA-8E43-4EE0B52AE420}"/>
              </a:ext>
            </a:extLst>
          </p:cNvPr>
          <p:cNvGraphicFramePr>
            <a:graphicFrameLocks noGrp="1"/>
          </p:cNvGraphicFramePr>
          <p:nvPr>
            <p:ph type="tbl" sz="quarter" idx="13"/>
            <p:extLst>
              <p:ext uri="{D42A27DB-BD31-4B8C-83A1-F6EECF244321}">
                <p14:modId xmlns:p14="http://schemas.microsoft.com/office/powerpoint/2010/main" val="39747769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07854983"/>
                    </a:ext>
                  </a:extLst>
                </a:gridCol>
                <a:gridCol w="2304288">
                  <a:extLst>
                    <a:ext uri="{9D8B030D-6E8A-4147-A177-3AD203B41FA5}">
                      <a16:colId xmlns:a16="http://schemas.microsoft.com/office/drawing/2014/main" val="2215346864"/>
                    </a:ext>
                  </a:extLst>
                </a:gridCol>
                <a:gridCol w="1316736">
                  <a:extLst>
                    <a:ext uri="{9D8B030D-6E8A-4147-A177-3AD203B41FA5}">
                      <a16:colId xmlns:a16="http://schemas.microsoft.com/office/drawing/2014/main" val="1062203528"/>
                    </a:ext>
                  </a:extLst>
                </a:gridCol>
                <a:gridCol w="576072">
                  <a:extLst>
                    <a:ext uri="{9D8B030D-6E8A-4147-A177-3AD203B41FA5}">
                      <a16:colId xmlns:a16="http://schemas.microsoft.com/office/drawing/2014/main" val="204232333"/>
                    </a:ext>
                  </a:extLst>
                </a:gridCol>
                <a:gridCol w="576072">
                  <a:extLst>
                    <a:ext uri="{9D8B030D-6E8A-4147-A177-3AD203B41FA5}">
                      <a16:colId xmlns:a16="http://schemas.microsoft.com/office/drawing/2014/main" val="3458797716"/>
                    </a:ext>
                  </a:extLst>
                </a:gridCol>
                <a:gridCol w="576072">
                  <a:extLst>
                    <a:ext uri="{9D8B030D-6E8A-4147-A177-3AD203B41FA5}">
                      <a16:colId xmlns:a16="http://schemas.microsoft.com/office/drawing/2014/main" val="2365635330"/>
                    </a:ext>
                  </a:extLst>
                </a:gridCol>
                <a:gridCol w="576072">
                  <a:extLst>
                    <a:ext uri="{9D8B030D-6E8A-4147-A177-3AD203B41FA5}">
                      <a16:colId xmlns:a16="http://schemas.microsoft.com/office/drawing/2014/main" val="3794378189"/>
                    </a:ext>
                  </a:extLst>
                </a:gridCol>
                <a:gridCol w="576072">
                  <a:extLst>
                    <a:ext uri="{9D8B030D-6E8A-4147-A177-3AD203B41FA5}">
                      <a16:colId xmlns:a16="http://schemas.microsoft.com/office/drawing/2014/main" val="2156489298"/>
                    </a:ext>
                  </a:extLst>
                </a:gridCol>
                <a:gridCol w="576072">
                  <a:extLst>
                    <a:ext uri="{9D8B030D-6E8A-4147-A177-3AD203B41FA5}">
                      <a16:colId xmlns:a16="http://schemas.microsoft.com/office/drawing/2014/main" val="38547088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142985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 Die Schweizer Speed-Athletinnen feiern mit Lara Gut-Behrami und der Weltmeisterin Corinne Suter einen DOPPELSIEG bei der zweiten Weltcup-Abfahrt im Val di Fassa! 💪👏😍 Ebenfalls in den Top 10: Michelle Gisin (7.) und Jasmine Flury (8.)! 👉https://bit.ly/3aWudMb
Gut-Behrami führt damit in der Gesamtwertung mit mehr als 100 Punkten Vorsprung vor Petra Vlhova. In der Abfahrts-Wertung können beim Weltcup-Finale in Lenzerheide sowohl Corinne Suter (70 Punkte zurück) als auch Lara Gut-Behrami (97 Punkte zurück) die Führende Sofia Goggia noch von Platz 1 verdrängen.
#swissskiteam #fisalpine #hoppschwiiz  |  Foto: Keystone-SDA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1.6435-0/p480x480/155232475_10157574628542167_766058925772833998_n.jpg?_nc_cat=100&amp;ccb=1-3&amp;_nc_sid=8024bb&amp;_nc_ohc=6eMuWs_jgm4AX9gi80h&amp;_nc_ht=scontent-iad3-2.xx&amp;tp=6&amp;oh=a9c2fdb4a5eb57a5560a8b3463bde99e&amp;oe=6092BF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46015</a:t>
                      </a:r>
                    </a:p>
                  </a:txBody>
                  <a:tcPr/>
                </a:tc>
                <a:extLst>
                  <a:ext uri="{0D108BD9-81ED-4DB2-BD59-A6C34878D82A}">
                    <a16:rowId xmlns:a16="http://schemas.microsoft.com/office/drawing/2014/main" val="3511802650"/>
                  </a:ext>
                </a:extLst>
              </a:tr>
            </a:tbl>
          </a:graphicData>
        </a:graphic>
      </p:graphicFrame>
      <p:sp>
        <p:nvSpPr>
          <p:cNvPr id="4" name="Text Placeholder 3">
            <a:extLst>
              <a:ext uri="{FF2B5EF4-FFF2-40B4-BE49-F238E27FC236}">
                <a16:creationId xmlns:a16="http://schemas.microsoft.com/office/drawing/2014/main" id="{7339B3CF-0BB8-4643-90C6-82B275300C2B}"/>
              </a:ext>
            </a:extLst>
          </p:cNvPr>
          <p:cNvSpPr>
            <a:spLocks noGrp="1"/>
          </p:cNvSpPr>
          <p:nvPr>
            <p:ph type="body" sz="quarter" idx="14"/>
          </p:nvPr>
        </p:nvSpPr>
        <p:spPr/>
        <p:txBody>
          <a:bodyPr/>
          <a:lstStyle/>
          <a:p>
            <a:r>
              <a:rPr lang="en-US"/>
              <a:t>05/01/2020 - 04/30/2021</a:t>
            </a:r>
          </a:p>
        </p:txBody>
      </p:sp>
    </p:spTree>
    <p:extLst>
      <p:ext uri="{BB962C8B-B14F-4D97-AF65-F5344CB8AC3E}">
        <p14:creationId xmlns:p14="http://schemas.microsoft.com/office/powerpoint/2010/main" val="16552489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26EF7-C346-4DF0-8ACF-BABC562E2B1E}"/>
              </a:ext>
            </a:extLst>
          </p:cNvPr>
          <p:cNvSpPr>
            <a:spLocks noGrp="1"/>
          </p:cNvSpPr>
          <p:nvPr>
            <p:ph type="title"/>
          </p:nvPr>
        </p:nvSpPr>
        <p:spPr/>
        <p:txBody>
          <a:bodyPr/>
          <a:lstStyle/>
          <a:p>
            <a:r>
              <a:rPr lang="en-US"/>
              <a:t>Overall Posts Table (FB+IG) | All Pages - 15 of 25</a:t>
            </a:r>
          </a:p>
        </p:txBody>
      </p:sp>
      <p:graphicFrame>
        <p:nvGraphicFramePr>
          <p:cNvPr id="5" name="Table Placeholder 4">
            <a:extLst>
              <a:ext uri="{FF2B5EF4-FFF2-40B4-BE49-F238E27FC236}">
                <a16:creationId xmlns:a16="http://schemas.microsoft.com/office/drawing/2014/main" id="{A71CE5F9-239C-4886-8D08-F3A48A571195}"/>
              </a:ext>
            </a:extLst>
          </p:cNvPr>
          <p:cNvGraphicFramePr>
            <a:graphicFrameLocks noGrp="1"/>
          </p:cNvGraphicFramePr>
          <p:nvPr>
            <p:ph type="tbl" sz="quarter" idx="13"/>
            <p:extLst>
              <p:ext uri="{D42A27DB-BD31-4B8C-83A1-F6EECF244321}">
                <p14:modId xmlns:p14="http://schemas.microsoft.com/office/powerpoint/2010/main" val="1112146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195913198"/>
                    </a:ext>
                  </a:extLst>
                </a:gridCol>
                <a:gridCol w="2304288">
                  <a:extLst>
                    <a:ext uri="{9D8B030D-6E8A-4147-A177-3AD203B41FA5}">
                      <a16:colId xmlns:a16="http://schemas.microsoft.com/office/drawing/2014/main" val="4220893150"/>
                    </a:ext>
                  </a:extLst>
                </a:gridCol>
                <a:gridCol w="1316736">
                  <a:extLst>
                    <a:ext uri="{9D8B030D-6E8A-4147-A177-3AD203B41FA5}">
                      <a16:colId xmlns:a16="http://schemas.microsoft.com/office/drawing/2014/main" val="3188879582"/>
                    </a:ext>
                  </a:extLst>
                </a:gridCol>
                <a:gridCol w="576072">
                  <a:extLst>
                    <a:ext uri="{9D8B030D-6E8A-4147-A177-3AD203B41FA5}">
                      <a16:colId xmlns:a16="http://schemas.microsoft.com/office/drawing/2014/main" val="3895054348"/>
                    </a:ext>
                  </a:extLst>
                </a:gridCol>
                <a:gridCol w="576072">
                  <a:extLst>
                    <a:ext uri="{9D8B030D-6E8A-4147-A177-3AD203B41FA5}">
                      <a16:colId xmlns:a16="http://schemas.microsoft.com/office/drawing/2014/main" val="2463408006"/>
                    </a:ext>
                  </a:extLst>
                </a:gridCol>
                <a:gridCol w="576072">
                  <a:extLst>
                    <a:ext uri="{9D8B030D-6E8A-4147-A177-3AD203B41FA5}">
                      <a16:colId xmlns:a16="http://schemas.microsoft.com/office/drawing/2014/main" val="3603870808"/>
                    </a:ext>
                  </a:extLst>
                </a:gridCol>
                <a:gridCol w="576072">
                  <a:extLst>
                    <a:ext uri="{9D8B030D-6E8A-4147-A177-3AD203B41FA5}">
                      <a16:colId xmlns:a16="http://schemas.microsoft.com/office/drawing/2014/main" val="549448937"/>
                    </a:ext>
                  </a:extLst>
                </a:gridCol>
                <a:gridCol w="576072">
                  <a:extLst>
                    <a:ext uri="{9D8B030D-6E8A-4147-A177-3AD203B41FA5}">
                      <a16:colId xmlns:a16="http://schemas.microsoft.com/office/drawing/2014/main" val="4082205954"/>
                    </a:ext>
                  </a:extLst>
                </a:gridCol>
                <a:gridCol w="576072">
                  <a:extLst>
                    <a:ext uri="{9D8B030D-6E8A-4147-A177-3AD203B41FA5}">
                      <a16:colId xmlns:a16="http://schemas.microsoft.com/office/drawing/2014/main" val="24690735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793200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 Double world champion - Lara Gut-Behrami and Corinne Suter! 
———
#swissskiteam  #cortina2021 
———
@corinnesuter_official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149142375_897616697447535_1678143180288505815_n.jpg?_nc_cat=110&amp;ccb=1-3&amp;_nc_sid=8ae9d6&amp;_nc_ohc=kgAZO4cori0AX-xNltv&amp;_nc_ht=scontent-iad3-2.cdninstagram.com&amp;oh=6ad8b9de64aa41879fc84d9e6891ca55&amp;oe=60AD8C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191361</a:t>
                      </a:r>
                    </a:p>
                  </a:txBody>
                  <a:tcPr/>
                </a:tc>
                <a:extLst>
                  <a:ext uri="{0D108BD9-81ED-4DB2-BD59-A6C34878D82A}">
                    <a16:rowId xmlns:a16="http://schemas.microsoft.com/office/drawing/2014/main" val="634435664"/>
                  </a:ext>
                </a:extLst>
              </a:tr>
            </a:tbl>
          </a:graphicData>
        </a:graphic>
      </p:graphicFrame>
      <p:sp>
        <p:nvSpPr>
          <p:cNvPr id="4" name="Text Placeholder 3">
            <a:extLst>
              <a:ext uri="{FF2B5EF4-FFF2-40B4-BE49-F238E27FC236}">
                <a16:creationId xmlns:a16="http://schemas.microsoft.com/office/drawing/2014/main" id="{EC1B3EA6-79AD-4A26-985C-433CBA166557}"/>
              </a:ext>
            </a:extLst>
          </p:cNvPr>
          <p:cNvSpPr>
            <a:spLocks noGrp="1"/>
          </p:cNvSpPr>
          <p:nvPr>
            <p:ph type="body" sz="quarter" idx="14"/>
          </p:nvPr>
        </p:nvSpPr>
        <p:spPr/>
        <p:txBody>
          <a:bodyPr/>
          <a:lstStyle/>
          <a:p>
            <a:r>
              <a:rPr lang="en-US"/>
              <a:t>05/01/2020 - 04/30/2021</a:t>
            </a:r>
          </a:p>
        </p:txBody>
      </p:sp>
    </p:spTree>
    <p:extLst>
      <p:ext uri="{BB962C8B-B14F-4D97-AF65-F5344CB8AC3E}">
        <p14:creationId xmlns:p14="http://schemas.microsoft.com/office/powerpoint/2010/main" val="39225192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84EF4-AF17-4862-9E84-2ED11A95EDC7}"/>
              </a:ext>
            </a:extLst>
          </p:cNvPr>
          <p:cNvSpPr>
            <a:spLocks noGrp="1"/>
          </p:cNvSpPr>
          <p:nvPr>
            <p:ph type="title"/>
          </p:nvPr>
        </p:nvSpPr>
        <p:spPr/>
        <p:txBody>
          <a:bodyPr/>
          <a:lstStyle/>
          <a:p>
            <a:r>
              <a:rPr lang="en-US"/>
              <a:t>Overall Posts Table (FB+IG) | All Pages - 16 of 25</a:t>
            </a:r>
          </a:p>
        </p:txBody>
      </p:sp>
      <p:graphicFrame>
        <p:nvGraphicFramePr>
          <p:cNvPr id="5" name="Table Placeholder 4">
            <a:extLst>
              <a:ext uri="{FF2B5EF4-FFF2-40B4-BE49-F238E27FC236}">
                <a16:creationId xmlns:a16="http://schemas.microsoft.com/office/drawing/2014/main" id="{786FC8E7-752D-4D74-B836-6EBF51068502}"/>
              </a:ext>
            </a:extLst>
          </p:cNvPr>
          <p:cNvGraphicFramePr>
            <a:graphicFrameLocks noGrp="1"/>
          </p:cNvGraphicFramePr>
          <p:nvPr>
            <p:ph type="tbl" sz="quarter" idx="13"/>
            <p:extLst>
              <p:ext uri="{D42A27DB-BD31-4B8C-83A1-F6EECF244321}">
                <p14:modId xmlns:p14="http://schemas.microsoft.com/office/powerpoint/2010/main" val="20343596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4139650569"/>
                    </a:ext>
                  </a:extLst>
                </a:gridCol>
                <a:gridCol w="2304288">
                  <a:extLst>
                    <a:ext uri="{9D8B030D-6E8A-4147-A177-3AD203B41FA5}">
                      <a16:colId xmlns:a16="http://schemas.microsoft.com/office/drawing/2014/main" val="3278302654"/>
                    </a:ext>
                  </a:extLst>
                </a:gridCol>
                <a:gridCol w="1316736">
                  <a:extLst>
                    <a:ext uri="{9D8B030D-6E8A-4147-A177-3AD203B41FA5}">
                      <a16:colId xmlns:a16="http://schemas.microsoft.com/office/drawing/2014/main" val="1313003969"/>
                    </a:ext>
                  </a:extLst>
                </a:gridCol>
                <a:gridCol w="576072">
                  <a:extLst>
                    <a:ext uri="{9D8B030D-6E8A-4147-A177-3AD203B41FA5}">
                      <a16:colId xmlns:a16="http://schemas.microsoft.com/office/drawing/2014/main" val="3587013699"/>
                    </a:ext>
                  </a:extLst>
                </a:gridCol>
                <a:gridCol w="576072">
                  <a:extLst>
                    <a:ext uri="{9D8B030D-6E8A-4147-A177-3AD203B41FA5}">
                      <a16:colId xmlns:a16="http://schemas.microsoft.com/office/drawing/2014/main" val="4004284225"/>
                    </a:ext>
                  </a:extLst>
                </a:gridCol>
                <a:gridCol w="576072">
                  <a:extLst>
                    <a:ext uri="{9D8B030D-6E8A-4147-A177-3AD203B41FA5}">
                      <a16:colId xmlns:a16="http://schemas.microsoft.com/office/drawing/2014/main" val="3912910762"/>
                    </a:ext>
                  </a:extLst>
                </a:gridCol>
                <a:gridCol w="576072">
                  <a:extLst>
                    <a:ext uri="{9D8B030D-6E8A-4147-A177-3AD203B41FA5}">
                      <a16:colId xmlns:a16="http://schemas.microsoft.com/office/drawing/2014/main" val="2765476157"/>
                    </a:ext>
                  </a:extLst>
                </a:gridCol>
                <a:gridCol w="576072">
                  <a:extLst>
                    <a:ext uri="{9D8B030D-6E8A-4147-A177-3AD203B41FA5}">
                      <a16:colId xmlns:a16="http://schemas.microsoft.com/office/drawing/2014/main" val="1059012334"/>
                    </a:ext>
                  </a:extLst>
                </a:gridCol>
                <a:gridCol w="576072">
                  <a:extLst>
                    <a:ext uri="{9D8B030D-6E8A-4147-A177-3AD203B41FA5}">
                      <a16:colId xmlns:a16="http://schemas.microsoft.com/office/drawing/2014/main" val="24693957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03870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 Schweizer Doppelsieg beim Heim-Europacup in #Zinal: Stephanie Jenal setzte sich im ersten von zwei Super-G-Rennen knapp vor Jasmina Suter durch. 👉 https://bit.ly/357RwPX 
#swissskiteam #fisalpine #europacup #heimsieg #doppelsieg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https://external-iad3-2.xx.fbcdn.net/safe_image.php?d=AQEv7quUtZ_-3fIl&amp;w=224&amp;h=224&amp;url=https%3A%2F%2Fwww.swiss-ski.ch%2Ffileadmin%2F_processed_%2Fb%2F8%2Fcsm_Jenal_Stephanie_1680x750px_37ec7ce155.jpg&amp;cfs=1&amp;ccb=3-4&amp;_nc_hash=AQFkQi7WpK-MBti9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20784</a:t>
                      </a:r>
                    </a:p>
                  </a:txBody>
                  <a:tcPr/>
                </a:tc>
                <a:extLst>
                  <a:ext uri="{0D108BD9-81ED-4DB2-BD59-A6C34878D82A}">
                    <a16:rowId xmlns:a16="http://schemas.microsoft.com/office/drawing/2014/main" val="1483304452"/>
                  </a:ext>
                </a:extLst>
              </a:tr>
            </a:tbl>
          </a:graphicData>
        </a:graphic>
      </p:graphicFrame>
      <p:sp>
        <p:nvSpPr>
          <p:cNvPr id="4" name="Text Placeholder 3">
            <a:extLst>
              <a:ext uri="{FF2B5EF4-FFF2-40B4-BE49-F238E27FC236}">
                <a16:creationId xmlns:a16="http://schemas.microsoft.com/office/drawing/2014/main" id="{CACA7E70-C863-4D7A-BB4A-210F6A92EECB}"/>
              </a:ext>
            </a:extLst>
          </p:cNvPr>
          <p:cNvSpPr>
            <a:spLocks noGrp="1"/>
          </p:cNvSpPr>
          <p:nvPr>
            <p:ph type="body" sz="quarter" idx="14"/>
          </p:nvPr>
        </p:nvSpPr>
        <p:spPr/>
        <p:txBody>
          <a:bodyPr/>
          <a:lstStyle/>
          <a:p>
            <a:r>
              <a:rPr lang="en-US"/>
              <a:t>05/01/2020 - 04/30/2021</a:t>
            </a:r>
          </a:p>
        </p:txBody>
      </p:sp>
    </p:spTree>
    <p:extLst>
      <p:ext uri="{BB962C8B-B14F-4D97-AF65-F5344CB8AC3E}">
        <p14:creationId xmlns:p14="http://schemas.microsoft.com/office/powerpoint/2010/main" val="42391588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FA076-B4CB-4F85-87E0-499513B601B4}"/>
              </a:ext>
            </a:extLst>
          </p:cNvPr>
          <p:cNvSpPr>
            <a:spLocks noGrp="1"/>
          </p:cNvSpPr>
          <p:nvPr>
            <p:ph type="title"/>
          </p:nvPr>
        </p:nvSpPr>
        <p:spPr/>
        <p:txBody>
          <a:bodyPr/>
          <a:lstStyle/>
          <a:p>
            <a:r>
              <a:rPr lang="en-US"/>
              <a:t>Overall Posts Table (FB+IG) | All Pages - 17 of 25</a:t>
            </a:r>
          </a:p>
        </p:txBody>
      </p:sp>
      <p:graphicFrame>
        <p:nvGraphicFramePr>
          <p:cNvPr id="5" name="Table Placeholder 4">
            <a:extLst>
              <a:ext uri="{FF2B5EF4-FFF2-40B4-BE49-F238E27FC236}">
                <a16:creationId xmlns:a16="http://schemas.microsoft.com/office/drawing/2014/main" id="{C6C342C6-F70E-434F-8EBD-8CCFFCED6155}"/>
              </a:ext>
            </a:extLst>
          </p:cNvPr>
          <p:cNvGraphicFramePr>
            <a:graphicFrameLocks noGrp="1"/>
          </p:cNvGraphicFramePr>
          <p:nvPr>
            <p:ph type="tbl" sz="quarter" idx="13"/>
            <p:extLst>
              <p:ext uri="{D42A27DB-BD31-4B8C-83A1-F6EECF244321}">
                <p14:modId xmlns:p14="http://schemas.microsoft.com/office/powerpoint/2010/main" val="26884511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958430915"/>
                    </a:ext>
                  </a:extLst>
                </a:gridCol>
                <a:gridCol w="2304288">
                  <a:extLst>
                    <a:ext uri="{9D8B030D-6E8A-4147-A177-3AD203B41FA5}">
                      <a16:colId xmlns:a16="http://schemas.microsoft.com/office/drawing/2014/main" val="1986674636"/>
                    </a:ext>
                  </a:extLst>
                </a:gridCol>
                <a:gridCol w="1316736">
                  <a:extLst>
                    <a:ext uri="{9D8B030D-6E8A-4147-A177-3AD203B41FA5}">
                      <a16:colId xmlns:a16="http://schemas.microsoft.com/office/drawing/2014/main" val="772882879"/>
                    </a:ext>
                  </a:extLst>
                </a:gridCol>
                <a:gridCol w="576072">
                  <a:extLst>
                    <a:ext uri="{9D8B030D-6E8A-4147-A177-3AD203B41FA5}">
                      <a16:colId xmlns:a16="http://schemas.microsoft.com/office/drawing/2014/main" val="1661500635"/>
                    </a:ext>
                  </a:extLst>
                </a:gridCol>
                <a:gridCol w="576072">
                  <a:extLst>
                    <a:ext uri="{9D8B030D-6E8A-4147-A177-3AD203B41FA5}">
                      <a16:colId xmlns:a16="http://schemas.microsoft.com/office/drawing/2014/main" val="2213033359"/>
                    </a:ext>
                  </a:extLst>
                </a:gridCol>
                <a:gridCol w="576072">
                  <a:extLst>
                    <a:ext uri="{9D8B030D-6E8A-4147-A177-3AD203B41FA5}">
                      <a16:colId xmlns:a16="http://schemas.microsoft.com/office/drawing/2014/main" val="2737741652"/>
                    </a:ext>
                  </a:extLst>
                </a:gridCol>
                <a:gridCol w="576072">
                  <a:extLst>
                    <a:ext uri="{9D8B030D-6E8A-4147-A177-3AD203B41FA5}">
                      <a16:colId xmlns:a16="http://schemas.microsoft.com/office/drawing/2014/main" val="3592485400"/>
                    </a:ext>
                  </a:extLst>
                </a:gridCol>
                <a:gridCol w="576072">
                  <a:extLst>
                    <a:ext uri="{9D8B030D-6E8A-4147-A177-3AD203B41FA5}">
                      <a16:colId xmlns:a16="http://schemas.microsoft.com/office/drawing/2014/main" val="1610487526"/>
                    </a:ext>
                  </a:extLst>
                </a:gridCol>
                <a:gridCol w="576072">
                  <a:extLst>
                    <a:ext uri="{9D8B030D-6E8A-4147-A177-3AD203B41FA5}">
                      <a16:colId xmlns:a16="http://schemas.microsoft.com/office/drawing/2014/main" val="16508577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817930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Ein historischer Tag endet mit Medienterminen, Blumen und viel Freude! 💐
Ab sofort gilt der Fokus auf der Abfahrt - resp. auf das Abfahrtstraining. #hja #swissskiteam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s720x720/139196222_891853614923104_3864473576768399457_n.jpg?_nc_cat=102&amp;ccb=1-3&amp;_nc_sid=ad6a45&amp;_nc_ohc=qtyDVh2ryw0AX8DmLe-&amp;_nc_ht=scontent-iad3-2.xx&amp;tp=7&amp;oh=1e4cacf2bb0d3378d50973df76a678ed&amp;oe=609175D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8.7350 %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22301</a:t>
                      </a:r>
                    </a:p>
                  </a:txBody>
                  <a:tcPr/>
                </a:tc>
                <a:extLst>
                  <a:ext uri="{0D108BD9-81ED-4DB2-BD59-A6C34878D82A}">
                    <a16:rowId xmlns:a16="http://schemas.microsoft.com/office/drawing/2014/main" val="36321490"/>
                  </a:ext>
                </a:extLst>
              </a:tr>
            </a:tbl>
          </a:graphicData>
        </a:graphic>
      </p:graphicFrame>
      <p:sp>
        <p:nvSpPr>
          <p:cNvPr id="4" name="Text Placeholder 3">
            <a:extLst>
              <a:ext uri="{FF2B5EF4-FFF2-40B4-BE49-F238E27FC236}">
                <a16:creationId xmlns:a16="http://schemas.microsoft.com/office/drawing/2014/main" id="{87CF2F1D-04EC-479C-BBB5-19874EBA6D30}"/>
              </a:ext>
            </a:extLst>
          </p:cNvPr>
          <p:cNvSpPr>
            <a:spLocks noGrp="1"/>
          </p:cNvSpPr>
          <p:nvPr>
            <p:ph type="body" sz="quarter" idx="14"/>
          </p:nvPr>
        </p:nvSpPr>
        <p:spPr/>
        <p:txBody>
          <a:bodyPr/>
          <a:lstStyle/>
          <a:p>
            <a:r>
              <a:rPr lang="en-US"/>
              <a:t>05/01/2020 - 04/30/2021</a:t>
            </a:r>
          </a:p>
        </p:txBody>
      </p:sp>
    </p:spTree>
    <p:extLst>
      <p:ext uri="{BB962C8B-B14F-4D97-AF65-F5344CB8AC3E}">
        <p14:creationId xmlns:p14="http://schemas.microsoft.com/office/powerpoint/2010/main" val="34288527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58F0C-4E66-490C-BED6-EDAA16F93F17}"/>
              </a:ext>
            </a:extLst>
          </p:cNvPr>
          <p:cNvSpPr>
            <a:spLocks noGrp="1"/>
          </p:cNvSpPr>
          <p:nvPr>
            <p:ph type="title"/>
          </p:nvPr>
        </p:nvSpPr>
        <p:spPr/>
        <p:txBody>
          <a:bodyPr/>
          <a:lstStyle/>
          <a:p>
            <a:r>
              <a:rPr lang="en-US"/>
              <a:t>Overall Posts Table (FB+IG) | All Pages - 18 of 25</a:t>
            </a:r>
          </a:p>
        </p:txBody>
      </p:sp>
      <p:graphicFrame>
        <p:nvGraphicFramePr>
          <p:cNvPr id="5" name="Table Placeholder 4">
            <a:extLst>
              <a:ext uri="{FF2B5EF4-FFF2-40B4-BE49-F238E27FC236}">
                <a16:creationId xmlns:a16="http://schemas.microsoft.com/office/drawing/2014/main" id="{59FBCCBA-2FF1-4DA6-9D3B-8F1F67011F3A}"/>
              </a:ext>
            </a:extLst>
          </p:cNvPr>
          <p:cNvGraphicFramePr>
            <a:graphicFrameLocks noGrp="1"/>
          </p:cNvGraphicFramePr>
          <p:nvPr>
            <p:ph type="tbl" sz="quarter" idx="13"/>
            <p:extLst>
              <p:ext uri="{D42A27DB-BD31-4B8C-83A1-F6EECF244321}">
                <p14:modId xmlns:p14="http://schemas.microsoft.com/office/powerpoint/2010/main" val="11046702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525641635"/>
                    </a:ext>
                  </a:extLst>
                </a:gridCol>
                <a:gridCol w="2304288">
                  <a:extLst>
                    <a:ext uri="{9D8B030D-6E8A-4147-A177-3AD203B41FA5}">
                      <a16:colId xmlns:a16="http://schemas.microsoft.com/office/drawing/2014/main" val="2770964803"/>
                    </a:ext>
                  </a:extLst>
                </a:gridCol>
                <a:gridCol w="1316736">
                  <a:extLst>
                    <a:ext uri="{9D8B030D-6E8A-4147-A177-3AD203B41FA5}">
                      <a16:colId xmlns:a16="http://schemas.microsoft.com/office/drawing/2014/main" val="3035441340"/>
                    </a:ext>
                  </a:extLst>
                </a:gridCol>
                <a:gridCol w="576072">
                  <a:extLst>
                    <a:ext uri="{9D8B030D-6E8A-4147-A177-3AD203B41FA5}">
                      <a16:colId xmlns:a16="http://schemas.microsoft.com/office/drawing/2014/main" val="2382259998"/>
                    </a:ext>
                  </a:extLst>
                </a:gridCol>
                <a:gridCol w="576072">
                  <a:extLst>
                    <a:ext uri="{9D8B030D-6E8A-4147-A177-3AD203B41FA5}">
                      <a16:colId xmlns:a16="http://schemas.microsoft.com/office/drawing/2014/main" val="501263210"/>
                    </a:ext>
                  </a:extLst>
                </a:gridCol>
                <a:gridCol w="576072">
                  <a:extLst>
                    <a:ext uri="{9D8B030D-6E8A-4147-A177-3AD203B41FA5}">
                      <a16:colId xmlns:a16="http://schemas.microsoft.com/office/drawing/2014/main" val="1484046091"/>
                    </a:ext>
                  </a:extLst>
                </a:gridCol>
                <a:gridCol w="576072">
                  <a:extLst>
                    <a:ext uri="{9D8B030D-6E8A-4147-A177-3AD203B41FA5}">
                      <a16:colId xmlns:a16="http://schemas.microsoft.com/office/drawing/2014/main" val="476405093"/>
                    </a:ext>
                  </a:extLst>
                </a:gridCol>
                <a:gridCol w="576072">
                  <a:extLst>
                    <a:ext uri="{9D8B030D-6E8A-4147-A177-3AD203B41FA5}">
                      <a16:colId xmlns:a16="http://schemas.microsoft.com/office/drawing/2014/main" val="1769797570"/>
                    </a:ext>
                  </a:extLst>
                </a:gridCol>
                <a:gridCol w="576072">
                  <a:extLst>
                    <a:ext uri="{9D8B030D-6E8A-4147-A177-3AD203B41FA5}">
                      <a16:colId xmlns:a16="http://schemas.microsoft.com/office/drawing/2014/main" val="25503950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064448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 Yep, Passy Pleine-Joux was good fun 😂 Congrats for the podium @bastien_dayer, @ameliereymond.telemark, @_nicolas_michel_, @beatricezimmermann &amp; @martina__wyss #swisstelemark #welldone #congrats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149045054_1100418687088151_5794856943505424041_n.jpg?_nc_cat=108&amp;ccb=1-3&amp;_nc_sid=8ae9d6&amp;_nc_ohc=PX9dj25IxHcAX9aCVFu&amp;_nc_ht=scontent-lga3-1.cdninstagram.com&amp;oh=ab3b97864c8108972ac6e13017ddb477&amp;oe=60AEB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a:t>
                      </a:r>
                    </a:p>
                  </a:txBody>
                  <a:tcPr/>
                </a:tc>
                <a:extLst>
                  <a:ext uri="{0D108BD9-81ED-4DB2-BD59-A6C34878D82A}">
                    <a16:rowId xmlns:a16="http://schemas.microsoft.com/office/drawing/2014/main" val="2500133552"/>
                  </a:ext>
                </a:extLst>
              </a:tr>
            </a:tbl>
          </a:graphicData>
        </a:graphic>
      </p:graphicFrame>
      <p:sp>
        <p:nvSpPr>
          <p:cNvPr id="4" name="Text Placeholder 3">
            <a:extLst>
              <a:ext uri="{FF2B5EF4-FFF2-40B4-BE49-F238E27FC236}">
                <a16:creationId xmlns:a16="http://schemas.microsoft.com/office/drawing/2014/main" id="{CBF96F17-85BF-406C-8271-BFC6F7150F88}"/>
              </a:ext>
            </a:extLst>
          </p:cNvPr>
          <p:cNvSpPr>
            <a:spLocks noGrp="1"/>
          </p:cNvSpPr>
          <p:nvPr>
            <p:ph type="body" sz="quarter" idx="14"/>
          </p:nvPr>
        </p:nvSpPr>
        <p:spPr/>
        <p:txBody>
          <a:bodyPr/>
          <a:lstStyle/>
          <a:p>
            <a:r>
              <a:rPr lang="en-US"/>
              <a:t>05/01/2020 - 04/30/2021</a:t>
            </a:r>
          </a:p>
        </p:txBody>
      </p:sp>
    </p:spTree>
    <p:extLst>
      <p:ext uri="{BB962C8B-B14F-4D97-AF65-F5344CB8AC3E}">
        <p14:creationId xmlns:p14="http://schemas.microsoft.com/office/powerpoint/2010/main" val="12125754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989A1-282E-4863-AB0A-7D29D07DACF1}"/>
              </a:ext>
            </a:extLst>
          </p:cNvPr>
          <p:cNvSpPr>
            <a:spLocks noGrp="1"/>
          </p:cNvSpPr>
          <p:nvPr>
            <p:ph type="title"/>
          </p:nvPr>
        </p:nvSpPr>
        <p:spPr/>
        <p:txBody>
          <a:bodyPr/>
          <a:lstStyle/>
          <a:p>
            <a:r>
              <a:rPr lang="en-US"/>
              <a:t>Overall Posts Table (FB+IG) | All Pages - 19 of 25</a:t>
            </a:r>
          </a:p>
        </p:txBody>
      </p:sp>
      <p:graphicFrame>
        <p:nvGraphicFramePr>
          <p:cNvPr id="5" name="Table Placeholder 4">
            <a:extLst>
              <a:ext uri="{FF2B5EF4-FFF2-40B4-BE49-F238E27FC236}">
                <a16:creationId xmlns:a16="http://schemas.microsoft.com/office/drawing/2014/main" id="{DF1FE25C-C917-4FF5-AADF-66E2FA20578F}"/>
              </a:ext>
            </a:extLst>
          </p:cNvPr>
          <p:cNvGraphicFramePr>
            <a:graphicFrameLocks noGrp="1"/>
          </p:cNvGraphicFramePr>
          <p:nvPr>
            <p:ph type="tbl" sz="quarter" idx="13"/>
            <p:extLst>
              <p:ext uri="{D42A27DB-BD31-4B8C-83A1-F6EECF244321}">
                <p14:modId xmlns:p14="http://schemas.microsoft.com/office/powerpoint/2010/main" val="4845647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832652481"/>
                    </a:ext>
                  </a:extLst>
                </a:gridCol>
                <a:gridCol w="2304288">
                  <a:extLst>
                    <a:ext uri="{9D8B030D-6E8A-4147-A177-3AD203B41FA5}">
                      <a16:colId xmlns:a16="http://schemas.microsoft.com/office/drawing/2014/main" val="1535440786"/>
                    </a:ext>
                  </a:extLst>
                </a:gridCol>
                <a:gridCol w="1316736">
                  <a:extLst>
                    <a:ext uri="{9D8B030D-6E8A-4147-A177-3AD203B41FA5}">
                      <a16:colId xmlns:a16="http://schemas.microsoft.com/office/drawing/2014/main" val="1967240239"/>
                    </a:ext>
                  </a:extLst>
                </a:gridCol>
                <a:gridCol w="576072">
                  <a:extLst>
                    <a:ext uri="{9D8B030D-6E8A-4147-A177-3AD203B41FA5}">
                      <a16:colId xmlns:a16="http://schemas.microsoft.com/office/drawing/2014/main" val="1896360579"/>
                    </a:ext>
                  </a:extLst>
                </a:gridCol>
                <a:gridCol w="576072">
                  <a:extLst>
                    <a:ext uri="{9D8B030D-6E8A-4147-A177-3AD203B41FA5}">
                      <a16:colId xmlns:a16="http://schemas.microsoft.com/office/drawing/2014/main" val="915268810"/>
                    </a:ext>
                  </a:extLst>
                </a:gridCol>
                <a:gridCol w="576072">
                  <a:extLst>
                    <a:ext uri="{9D8B030D-6E8A-4147-A177-3AD203B41FA5}">
                      <a16:colId xmlns:a16="http://schemas.microsoft.com/office/drawing/2014/main" val="2390042827"/>
                    </a:ext>
                  </a:extLst>
                </a:gridCol>
                <a:gridCol w="576072">
                  <a:extLst>
                    <a:ext uri="{9D8B030D-6E8A-4147-A177-3AD203B41FA5}">
                      <a16:colId xmlns:a16="http://schemas.microsoft.com/office/drawing/2014/main" val="2141248159"/>
                    </a:ext>
                  </a:extLst>
                </a:gridCol>
                <a:gridCol w="576072">
                  <a:extLst>
                    <a:ext uri="{9D8B030D-6E8A-4147-A177-3AD203B41FA5}">
                      <a16:colId xmlns:a16="http://schemas.microsoft.com/office/drawing/2014/main" val="2876232301"/>
                    </a:ext>
                  </a:extLst>
                </a:gridCol>
                <a:gridCol w="576072">
                  <a:extLst>
                    <a:ext uri="{9D8B030D-6E8A-4147-A177-3AD203B41FA5}">
                      <a16:colId xmlns:a16="http://schemas.microsoft.com/office/drawing/2014/main" val="12090626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521681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Doppelgold für Aita Gasparin und Benjamin Weger bei den Schweizer Biathlon-Meisterschaften in Realp. Beide konnten sowohl den Massenstart wie auch den Sprint für sich entscheiden.
Aita Gasprin tiumphierte dank einer fehlerlosen Schiessleistung vor Irene Cadurisch und Sabine Di Lallo. Bei den Männern wurde das Podest von Nico Salutt und Eligius Tambornino komplettiert.   
Während bei den Juniorinnen Lea Meier die 3 x 2.5 Kilometer am schnellsten absolvierte,  gewann Junior Gion Stalder den Schweizer Meistertitel im Sprint. Auf Jugendstufe sorgten Alessia Lager und Yanis Keller für den regionalen Glanzpunkt. 
Gratulation an die neuen nationalen Champions! 
Zur Rangliste: https://bit.ly/3crRJRZ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https://scontent-mia3-2.xx.fbcdn.net/v/t1.6435-0/p480x480/166217883_3911403168902922_249294330812501671_n.jpg?_nc_cat=110&amp;ccb=1-3&amp;_nc_sid=8024bb&amp;_nc_ohc=kbWvPM1gWxoAX8UtZmh&amp;_nc_ht=scontent-mia3-2.xx&amp;tp=6&amp;oh=5ff640ba3741746db872e80fe8e9262d&amp;oe=60AF4C57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8.9494 %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4626</a:t>
                      </a:r>
                    </a:p>
                  </a:txBody>
                  <a:tcPr/>
                </a:tc>
                <a:extLst>
                  <a:ext uri="{0D108BD9-81ED-4DB2-BD59-A6C34878D82A}">
                    <a16:rowId xmlns:a16="http://schemas.microsoft.com/office/drawing/2014/main" val="81331014"/>
                  </a:ext>
                </a:extLst>
              </a:tr>
            </a:tbl>
          </a:graphicData>
        </a:graphic>
      </p:graphicFrame>
      <p:sp>
        <p:nvSpPr>
          <p:cNvPr id="4" name="Text Placeholder 3">
            <a:extLst>
              <a:ext uri="{FF2B5EF4-FFF2-40B4-BE49-F238E27FC236}">
                <a16:creationId xmlns:a16="http://schemas.microsoft.com/office/drawing/2014/main" id="{D803F24B-6CDB-490F-BBAB-6B3DEC2F03E8}"/>
              </a:ext>
            </a:extLst>
          </p:cNvPr>
          <p:cNvSpPr>
            <a:spLocks noGrp="1"/>
          </p:cNvSpPr>
          <p:nvPr>
            <p:ph type="body" sz="quarter" idx="14"/>
          </p:nvPr>
        </p:nvSpPr>
        <p:spPr/>
        <p:txBody>
          <a:bodyPr/>
          <a:lstStyle/>
          <a:p>
            <a:r>
              <a:rPr lang="en-US"/>
              <a:t>05/01/2020 - 04/30/2021</a:t>
            </a:r>
          </a:p>
        </p:txBody>
      </p:sp>
    </p:spTree>
    <p:extLst>
      <p:ext uri="{BB962C8B-B14F-4D97-AF65-F5344CB8AC3E}">
        <p14:creationId xmlns:p14="http://schemas.microsoft.com/office/powerpoint/2010/main" val="8598471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36256-0B65-40AD-AC2B-3355CD64B7EC}"/>
              </a:ext>
            </a:extLst>
          </p:cNvPr>
          <p:cNvSpPr>
            <a:spLocks noGrp="1"/>
          </p:cNvSpPr>
          <p:nvPr>
            <p:ph type="title"/>
          </p:nvPr>
        </p:nvSpPr>
        <p:spPr/>
        <p:txBody>
          <a:bodyPr/>
          <a:lstStyle/>
          <a:p>
            <a:r>
              <a:rPr lang="en-US"/>
              <a:t>Overall Posts Table (FB+IG) | All Pages - 20 of 25</a:t>
            </a:r>
          </a:p>
        </p:txBody>
      </p:sp>
      <p:graphicFrame>
        <p:nvGraphicFramePr>
          <p:cNvPr id="5" name="Table Placeholder 4">
            <a:extLst>
              <a:ext uri="{FF2B5EF4-FFF2-40B4-BE49-F238E27FC236}">
                <a16:creationId xmlns:a16="http://schemas.microsoft.com/office/drawing/2014/main" id="{01525268-BBF8-4B1C-83C9-A8FEC4F9A526}"/>
              </a:ext>
            </a:extLst>
          </p:cNvPr>
          <p:cNvGraphicFramePr>
            <a:graphicFrameLocks noGrp="1"/>
          </p:cNvGraphicFramePr>
          <p:nvPr>
            <p:ph type="tbl" sz="quarter" idx="13"/>
            <p:extLst>
              <p:ext uri="{D42A27DB-BD31-4B8C-83A1-F6EECF244321}">
                <p14:modId xmlns:p14="http://schemas.microsoft.com/office/powerpoint/2010/main" val="34854405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524086088"/>
                    </a:ext>
                  </a:extLst>
                </a:gridCol>
                <a:gridCol w="2304288">
                  <a:extLst>
                    <a:ext uri="{9D8B030D-6E8A-4147-A177-3AD203B41FA5}">
                      <a16:colId xmlns:a16="http://schemas.microsoft.com/office/drawing/2014/main" val="1311174383"/>
                    </a:ext>
                  </a:extLst>
                </a:gridCol>
                <a:gridCol w="1316736">
                  <a:extLst>
                    <a:ext uri="{9D8B030D-6E8A-4147-A177-3AD203B41FA5}">
                      <a16:colId xmlns:a16="http://schemas.microsoft.com/office/drawing/2014/main" val="2987071672"/>
                    </a:ext>
                  </a:extLst>
                </a:gridCol>
                <a:gridCol w="576072">
                  <a:extLst>
                    <a:ext uri="{9D8B030D-6E8A-4147-A177-3AD203B41FA5}">
                      <a16:colId xmlns:a16="http://schemas.microsoft.com/office/drawing/2014/main" val="3962065559"/>
                    </a:ext>
                  </a:extLst>
                </a:gridCol>
                <a:gridCol w="576072">
                  <a:extLst>
                    <a:ext uri="{9D8B030D-6E8A-4147-A177-3AD203B41FA5}">
                      <a16:colId xmlns:a16="http://schemas.microsoft.com/office/drawing/2014/main" val="3960837692"/>
                    </a:ext>
                  </a:extLst>
                </a:gridCol>
                <a:gridCol w="576072">
                  <a:extLst>
                    <a:ext uri="{9D8B030D-6E8A-4147-A177-3AD203B41FA5}">
                      <a16:colId xmlns:a16="http://schemas.microsoft.com/office/drawing/2014/main" val="3602674105"/>
                    </a:ext>
                  </a:extLst>
                </a:gridCol>
                <a:gridCol w="576072">
                  <a:extLst>
                    <a:ext uri="{9D8B030D-6E8A-4147-A177-3AD203B41FA5}">
                      <a16:colId xmlns:a16="http://schemas.microsoft.com/office/drawing/2014/main" val="4032605016"/>
                    </a:ext>
                  </a:extLst>
                </a:gridCol>
                <a:gridCol w="576072">
                  <a:extLst>
                    <a:ext uri="{9D8B030D-6E8A-4147-A177-3AD203B41FA5}">
                      <a16:colId xmlns:a16="http://schemas.microsoft.com/office/drawing/2014/main" val="3041897496"/>
                    </a:ext>
                  </a:extLst>
                </a:gridCol>
                <a:gridCol w="576072">
                  <a:extLst>
                    <a:ext uri="{9D8B030D-6E8A-4147-A177-3AD203B41FA5}">
                      <a16:colId xmlns:a16="http://schemas.microsoft.com/office/drawing/2014/main" val="16854679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242238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
JAAAAAAA!!! Corinne Suter krönt sich in #Cortina zur Abfahrts-Weltmeisterin! Und die Super-G-Weltmeisterin Lara Gut-Behrami holt hinter Kira Weidle/GER Bronze!  👉 https://bit.ly/37biLdr
Einfach nur fantastisch! CONGRATS, Ladies!
#swissskiteam #cortina2021 #downhill #SpeedQueen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1.6435-9/s720x720/149306469_10157545273367167_3018654276667345417_n.jpg?_nc_cat=106&amp;ccb=1-3&amp;_nc_sid=8024bb&amp;_nc_ohc=5-dn6PhtZlQAX_CxPUx&amp;_nc_ht=scontent-iad3-2.xx&amp;tp=7&amp;oh=356aefab5f6199b542b0d18a13d26248&amp;oe=60927314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216137</a:t>
                      </a:r>
                    </a:p>
                  </a:txBody>
                  <a:tcPr/>
                </a:tc>
                <a:extLst>
                  <a:ext uri="{0D108BD9-81ED-4DB2-BD59-A6C34878D82A}">
                    <a16:rowId xmlns:a16="http://schemas.microsoft.com/office/drawing/2014/main" val="926905851"/>
                  </a:ext>
                </a:extLst>
              </a:tr>
            </a:tbl>
          </a:graphicData>
        </a:graphic>
      </p:graphicFrame>
      <p:sp>
        <p:nvSpPr>
          <p:cNvPr id="4" name="Text Placeholder 3">
            <a:extLst>
              <a:ext uri="{FF2B5EF4-FFF2-40B4-BE49-F238E27FC236}">
                <a16:creationId xmlns:a16="http://schemas.microsoft.com/office/drawing/2014/main" id="{EA2808E2-5E18-461A-B677-869CE8091FC1}"/>
              </a:ext>
            </a:extLst>
          </p:cNvPr>
          <p:cNvSpPr>
            <a:spLocks noGrp="1"/>
          </p:cNvSpPr>
          <p:nvPr>
            <p:ph type="body" sz="quarter" idx="14"/>
          </p:nvPr>
        </p:nvSpPr>
        <p:spPr/>
        <p:txBody>
          <a:bodyPr/>
          <a:lstStyle/>
          <a:p>
            <a:r>
              <a:rPr lang="en-US"/>
              <a:t>05/01/2020 - 04/30/2021</a:t>
            </a:r>
          </a:p>
        </p:txBody>
      </p:sp>
    </p:spTree>
    <p:extLst>
      <p:ext uri="{BB962C8B-B14F-4D97-AF65-F5344CB8AC3E}">
        <p14:creationId xmlns:p14="http://schemas.microsoft.com/office/powerpoint/2010/main" val="26561020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C3419-E32E-4754-A1BD-6B7DF82C2C8C}"/>
              </a:ext>
            </a:extLst>
          </p:cNvPr>
          <p:cNvSpPr>
            <a:spLocks noGrp="1"/>
          </p:cNvSpPr>
          <p:nvPr>
            <p:ph type="title"/>
          </p:nvPr>
        </p:nvSpPr>
        <p:spPr/>
        <p:txBody>
          <a:bodyPr/>
          <a:lstStyle/>
          <a:p>
            <a:r>
              <a:rPr lang="en-US"/>
              <a:t>Overall Posts Table (FB+IG) | All Pages - 21 of 25</a:t>
            </a:r>
          </a:p>
        </p:txBody>
      </p:sp>
      <p:graphicFrame>
        <p:nvGraphicFramePr>
          <p:cNvPr id="5" name="Table Placeholder 4">
            <a:extLst>
              <a:ext uri="{FF2B5EF4-FFF2-40B4-BE49-F238E27FC236}">
                <a16:creationId xmlns:a16="http://schemas.microsoft.com/office/drawing/2014/main" id="{8FE59ABF-4C8D-4BE3-A0AA-673B83A42B54}"/>
              </a:ext>
            </a:extLst>
          </p:cNvPr>
          <p:cNvGraphicFramePr>
            <a:graphicFrameLocks noGrp="1"/>
          </p:cNvGraphicFramePr>
          <p:nvPr>
            <p:ph type="tbl" sz="quarter" idx="13"/>
            <p:extLst>
              <p:ext uri="{D42A27DB-BD31-4B8C-83A1-F6EECF244321}">
                <p14:modId xmlns:p14="http://schemas.microsoft.com/office/powerpoint/2010/main" val="11031112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57375091"/>
                    </a:ext>
                  </a:extLst>
                </a:gridCol>
                <a:gridCol w="2304288">
                  <a:extLst>
                    <a:ext uri="{9D8B030D-6E8A-4147-A177-3AD203B41FA5}">
                      <a16:colId xmlns:a16="http://schemas.microsoft.com/office/drawing/2014/main" val="2868095852"/>
                    </a:ext>
                  </a:extLst>
                </a:gridCol>
                <a:gridCol w="1316736">
                  <a:extLst>
                    <a:ext uri="{9D8B030D-6E8A-4147-A177-3AD203B41FA5}">
                      <a16:colId xmlns:a16="http://schemas.microsoft.com/office/drawing/2014/main" val="2659539592"/>
                    </a:ext>
                  </a:extLst>
                </a:gridCol>
                <a:gridCol w="576072">
                  <a:extLst>
                    <a:ext uri="{9D8B030D-6E8A-4147-A177-3AD203B41FA5}">
                      <a16:colId xmlns:a16="http://schemas.microsoft.com/office/drawing/2014/main" val="4028598251"/>
                    </a:ext>
                  </a:extLst>
                </a:gridCol>
                <a:gridCol w="576072">
                  <a:extLst>
                    <a:ext uri="{9D8B030D-6E8A-4147-A177-3AD203B41FA5}">
                      <a16:colId xmlns:a16="http://schemas.microsoft.com/office/drawing/2014/main" val="22318174"/>
                    </a:ext>
                  </a:extLst>
                </a:gridCol>
                <a:gridCol w="576072">
                  <a:extLst>
                    <a:ext uri="{9D8B030D-6E8A-4147-A177-3AD203B41FA5}">
                      <a16:colId xmlns:a16="http://schemas.microsoft.com/office/drawing/2014/main" val="2519333023"/>
                    </a:ext>
                  </a:extLst>
                </a:gridCol>
                <a:gridCol w="576072">
                  <a:extLst>
                    <a:ext uri="{9D8B030D-6E8A-4147-A177-3AD203B41FA5}">
                      <a16:colId xmlns:a16="http://schemas.microsoft.com/office/drawing/2014/main" val="3889860802"/>
                    </a:ext>
                  </a:extLst>
                </a:gridCol>
                <a:gridCol w="576072">
                  <a:extLst>
                    <a:ext uri="{9D8B030D-6E8A-4147-A177-3AD203B41FA5}">
                      <a16:colId xmlns:a16="http://schemas.microsoft.com/office/drawing/2014/main" val="445595177"/>
                    </a:ext>
                  </a:extLst>
                </a:gridCol>
                <a:gridCol w="576072">
                  <a:extLst>
                    <a:ext uri="{9D8B030D-6E8A-4147-A177-3AD203B41FA5}">
                      <a16:colId xmlns:a16="http://schemas.microsoft.com/office/drawing/2014/main" val="971614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374774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🥇WELTMEISTERIN🥇 Lara Gut-Behrami. Congratulations! 
BigUp to @mikaelashiffrin &amp; @liensberger.katharina !!! Super electric finish of this race!
#swissskiteam | #cortina2021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151364358_884586068999541_2723844926511716669_n.jpg?_nc_cat=109&amp;ccb=1-3&amp;_nc_sid=8ae9d6&amp;_nc_ohc=ofO6fHClVW0AX_rrRTA&amp;_nc_ht=scontent-iad3-2.cdninstagram.com&amp;oh=6213c2b41bb6b0ac39bd3f7552402e60&amp;oe=60AD29D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89681</a:t>
                      </a:r>
                    </a:p>
                  </a:txBody>
                  <a:tcPr/>
                </a:tc>
                <a:extLst>
                  <a:ext uri="{0D108BD9-81ED-4DB2-BD59-A6C34878D82A}">
                    <a16:rowId xmlns:a16="http://schemas.microsoft.com/office/drawing/2014/main" val="1022605279"/>
                  </a:ext>
                </a:extLst>
              </a:tr>
            </a:tbl>
          </a:graphicData>
        </a:graphic>
      </p:graphicFrame>
      <p:sp>
        <p:nvSpPr>
          <p:cNvPr id="4" name="Text Placeholder 3">
            <a:extLst>
              <a:ext uri="{FF2B5EF4-FFF2-40B4-BE49-F238E27FC236}">
                <a16:creationId xmlns:a16="http://schemas.microsoft.com/office/drawing/2014/main" id="{816D5A58-4285-41EB-B32B-7B03FAC96A81}"/>
              </a:ext>
            </a:extLst>
          </p:cNvPr>
          <p:cNvSpPr>
            <a:spLocks noGrp="1"/>
          </p:cNvSpPr>
          <p:nvPr>
            <p:ph type="body" sz="quarter" idx="14"/>
          </p:nvPr>
        </p:nvSpPr>
        <p:spPr/>
        <p:txBody>
          <a:bodyPr/>
          <a:lstStyle/>
          <a:p>
            <a:r>
              <a:rPr lang="en-US"/>
              <a:t>05/01/2020 - 04/30/2021</a:t>
            </a:r>
          </a:p>
        </p:txBody>
      </p:sp>
    </p:spTree>
    <p:extLst>
      <p:ext uri="{BB962C8B-B14F-4D97-AF65-F5344CB8AC3E}">
        <p14:creationId xmlns:p14="http://schemas.microsoft.com/office/powerpoint/2010/main" val="11468270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C33E4-7639-4E27-81F8-DA220F9E2758}"/>
              </a:ext>
            </a:extLst>
          </p:cNvPr>
          <p:cNvSpPr>
            <a:spLocks noGrp="1"/>
          </p:cNvSpPr>
          <p:nvPr>
            <p:ph type="title"/>
          </p:nvPr>
        </p:nvSpPr>
        <p:spPr/>
        <p:txBody>
          <a:bodyPr/>
          <a:lstStyle/>
          <a:p>
            <a:r>
              <a:rPr lang="en-US"/>
              <a:t>Overall Posts Table (FB+IG) | All Pages - 22 of 25</a:t>
            </a:r>
          </a:p>
        </p:txBody>
      </p:sp>
      <p:graphicFrame>
        <p:nvGraphicFramePr>
          <p:cNvPr id="5" name="Table Placeholder 4">
            <a:extLst>
              <a:ext uri="{FF2B5EF4-FFF2-40B4-BE49-F238E27FC236}">
                <a16:creationId xmlns:a16="http://schemas.microsoft.com/office/drawing/2014/main" id="{32A68F19-C7B2-4CD8-9D19-BD79691C66ED}"/>
              </a:ext>
            </a:extLst>
          </p:cNvPr>
          <p:cNvGraphicFramePr>
            <a:graphicFrameLocks noGrp="1"/>
          </p:cNvGraphicFramePr>
          <p:nvPr>
            <p:ph type="tbl" sz="quarter" idx="13"/>
            <p:extLst>
              <p:ext uri="{D42A27DB-BD31-4B8C-83A1-F6EECF244321}">
                <p14:modId xmlns:p14="http://schemas.microsoft.com/office/powerpoint/2010/main" val="31964980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172109980"/>
                    </a:ext>
                  </a:extLst>
                </a:gridCol>
                <a:gridCol w="2304288">
                  <a:extLst>
                    <a:ext uri="{9D8B030D-6E8A-4147-A177-3AD203B41FA5}">
                      <a16:colId xmlns:a16="http://schemas.microsoft.com/office/drawing/2014/main" val="1757482624"/>
                    </a:ext>
                  </a:extLst>
                </a:gridCol>
                <a:gridCol w="1316736">
                  <a:extLst>
                    <a:ext uri="{9D8B030D-6E8A-4147-A177-3AD203B41FA5}">
                      <a16:colId xmlns:a16="http://schemas.microsoft.com/office/drawing/2014/main" val="4006463309"/>
                    </a:ext>
                  </a:extLst>
                </a:gridCol>
                <a:gridCol w="576072">
                  <a:extLst>
                    <a:ext uri="{9D8B030D-6E8A-4147-A177-3AD203B41FA5}">
                      <a16:colId xmlns:a16="http://schemas.microsoft.com/office/drawing/2014/main" val="355565861"/>
                    </a:ext>
                  </a:extLst>
                </a:gridCol>
                <a:gridCol w="576072">
                  <a:extLst>
                    <a:ext uri="{9D8B030D-6E8A-4147-A177-3AD203B41FA5}">
                      <a16:colId xmlns:a16="http://schemas.microsoft.com/office/drawing/2014/main" val="3387644065"/>
                    </a:ext>
                  </a:extLst>
                </a:gridCol>
                <a:gridCol w="576072">
                  <a:extLst>
                    <a:ext uri="{9D8B030D-6E8A-4147-A177-3AD203B41FA5}">
                      <a16:colId xmlns:a16="http://schemas.microsoft.com/office/drawing/2014/main" val="1482538099"/>
                    </a:ext>
                  </a:extLst>
                </a:gridCol>
                <a:gridCol w="576072">
                  <a:extLst>
                    <a:ext uri="{9D8B030D-6E8A-4147-A177-3AD203B41FA5}">
                      <a16:colId xmlns:a16="http://schemas.microsoft.com/office/drawing/2014/main" val="2258027506"/>
                    </a:ext>
                  </a:extLst>
                </a:gridCol>
                <a:gridCol w="576072">
                  <a:extLst>
                    <a:ext uri="{9D8B030D-6E8A-4147-A177-3AD203B41FA5}">
                      <a16:colId xmlns:a16="http://schemas.microsoft.com/office/drawing/2014/main" val="3958530487"/>
                    </a:ext>
                  </a:extLst>
                </a:gridCol>
                <a:gridCol w="576072">
                  <a:extLst>
                    <a:ext uri="{9D8B030D-6E8A-4147-A177-3AD203B41FA5}">
                      <a16:colId xmlns:a16="http://schemas.microsoft.com/office/drawing/2014/main" val="14452878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97512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 Ta-daaaa 🥁🥁🥁
Der Grand Prix Migros darf auf die kommende Saison hin einen neuen Sponsor in der Event-Familie begrüssen: @k_kiosk – das Kioskkonzept von Valora – unterstützt künftig das grösste Kinder- und Jugendskirennen der Welt als Co-Sponsor.
Erfahre unter gp-migros.ch mehr über die Zusammenarbeit. 🤝
#gpmigros #kkiosk #sponsoring #welcome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120844196_433619450935164_4702344738184968327_n.jpg?_nc_cat=104&amp;ccb=1-3&amp;_nc_sid=8ae9d6&amp;_nc_ohc=6y6rp9fL-aIAX_OK2iL&amp;_nc_ht=scontent-lga3-1.cdninstagram.com&amp;oh=f2d1b926d757bfc196e5cb38c8a19e70&amp;oe=60B1337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a:t>
                      </a:r>
                    </a:p>
                  </a:txBody>
                  <a:tcPr/>
                </a:tc>
                <a:extLst>
                  <a:ext uri="{0D108BD9-81ED-4DB2-BD59-A6C34878D82A}">
                    <a16:rowId xmlns:a16="http://schemas.microsoft.com/office/drawing/2014/main" val="2544402662"/>
                  </a:ext>
                </a:extLst>
              </a:tr>
            </a:tbl>
          </a:graphicData>
        </a:graphic>
      </p:graphicFrame>
      <p:sp>
        <p:nvSpPr>
          <p:cNvPr id="4" name="Text Placeholder 3">
            <a:extLst>
              <a:ext uri="{FF2B5EF4-FFF2-40B4-BE49-F238E27FC236}">
                <a16:creationId xmlns:a16="http://schemas.microsoft.com/office/drawing/2014/main" id="{47629AD5-A707-4809-962F-2740769A020B}"/>
              </a:ext>
            </a:extLst>
          </p:cNvPr>
          <p:cNvSpPr>
            <a:spLocks noGrp="1"/>
          </p:cNvSpPr>
          <p:nvPr>
            <p:ph type="body" sz="quarter" idx="14"/>
          </p:nvPr>
        </p:nvSpPr>
        <p:spPr/>
        <p:txBody>
          <a:bodyPr/>
          <a:lstStyle/>
          <a:p>
            <a:r>
              <a:rPr lang="en-US"/>
              <a:t>05/01/2020 - 04/30/2021</a:t>
            </a:r>
          </a:p>
        </p:txBody>
      </p:sp>
    </p:spTree>
    <p:extLst>
      <p:ext uri="{BB962C8B-B14F-4D97-AF65-F5344CB8AC3E}">
        <p14:creationId xmlns:p14="http://schemas.microsoft.com/office/powerpoint/2010/main" val="5639405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AF2060-8DC6-48F5-BEC9-3D1D4D4CC914}"/>
              </a:ext>
            </a:extLst>
          </p:cNvPr>
          <p:cNvSpPr>
            <a:spLocks noGrp="1"/>
          </p:cNvSpPr>
          <p:nvPr>
            <p:ph type="title"/>
          </p:nvPr>
        </p:nvSpPr>
        <p:spPr/>
        <p:txBody>
          <a:bodyPr/>
          <a:lstStyle/>
          <a:p>
            <a:r>
              <a:rPr lang="en-US"/>
              <a:t>Overall Posts Table (FB+IG) | All Pages - 23 of 25</a:t>
            </a:r>
          </a:p>
        </p:txBody>
      </p:sp>
      <p:graphicFrame>
        <p:nvGraphicFramePr>
          <p:cNvPr id="5" name="Table Placeholder 4">
            <a:extLst>
              <a:ext uri="{FF2B5EF4-FFF2-40B4-BE49-F238E27FC236}">
                <a16:creationId xmlns:a16="http://schemas.microsoft.com/office/drawing/2014/main" id="{1CC81F14-269E-457C-BF76-F409707FC988}"/>
              </a:ext>
            </a:extLst>
          </p:cNvPr>
          <p:cNvGraphicFramePr>
            <a:graphicFrameLocks noGrp="1"/>
          </p:cNvGraphicFramePr>
          <p:nvPr>
            <p:ph type="tbl" sz="quarter" idx="13"/>
            <p:extLst>
              <p:ext uri="{D42A27DB-BD31-4B8C-83A1-F6EECF244321}">
                <p14:modId xmlns:p14="http://schemas.microsoft.com/office/powerpoint/2010/main" val="22602541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952608895"/>
                    </a:ext>
                  </a:extLst>
                </a:gridCol>
                <a:gridCol w="2304288">
                  <a:extLst>
                    <a:ext uri="{9D8B030D-6E8A-4147-A177-3AD203B41FA5}">
                      <a16:colId xmlns:a16="http://schemas.microsoft.com/office/drawing/2014/main" val="2392422942"/>
                    </a:ext>
                  </a:extLst>
                </a:gridCol>
                <a:gridCol w="1316736">
                  <a:extLst>
                    <a:ext uri="{9D8B030D-6E8A-4147-A177-3AD203B41FA5}">
                      <a16:colId xmlns:a16="http://schemas.microsoft.com/office/drawing/2014/main" val="23375321"/>
                    </a:ext>
                  </a:extLst>
                </a:gridCol>
                <a:gridCol w="576072">
                  <a:extLst>
                    <a:ext uri="{9D8B030D-6E8A-4147-A177-3AD203B41FA5}">
                      <a16:colId xmlns:a16="http://schemas.microsoft.com/office/drawing/2014/main" val="2504447561"/>
                    </a:ext>
                  </a:extLst>
                </a:gridCol>
                <a:gridCol w="576072">
                  <a:extLst>
                    <a:ext uri="{9D8B030D-6E8A-4147-A177-3AD203B41FA5}">
                      <a16:colId xmlns:a16="http://schemas.microsoft.com/office/drawing/2014/main" val="409463073"/>
                    </a:ext>
                  </a:extLst>
                </a:gridCol>
                <a:gridCol w="576072">
                  <a:extLst>
                    <a:ext uri="{9D8B030D-6E8A-4147-A177-3AD203B41FA5}">
                      <a16:colId xmlns:a16="http://schemas.microsoft.com/office/drawing/2014/main" val="1874410415"/>
                    </a:ext>
                  </a:extLst>
                </a:gridCol>
                <a:gridCol w="576072">
                  <a:extLst>
                    <a:ext uri="{9D8B030D-6E8A-4147-A177-3AD203B41FA5}">
                      <a16:colId xmlns:a16="http://schemas.microsoft.com/office/drawing/2014/main" val="40323821"/>
                    </a:ext>
                  </a:extLst>
                </a:gridCol>
                <a:gridCol w="576072">
                  <a:extLst>
                    <a:ext uri="{9D8B030D-6E8A-4147-A177-3AD203B41FA5}">
                      <a16:colId xmlns:a16="http://schemas.microsoft.com/office/drawing/2014/main" val="2791914767"/>
                    </a:ext>
                  </a:extLst>
                </a:gridCol>
                <a:gridCol w="576072">
                  <a:extLst>
                    <a:ext uri="{9D8B030D-6E8A-4147-A177-3AD203B41FA5}">
                      <a16:colId xmlns:a16="http://schemas.microsoft.com/office/drawing/2014/main" val="6848991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838866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 In der Mixed-Staffel zum WM-Auftakt mit am Start: "Jerry" @finello.jeremy💁🏼‍♂️ 
Die #Pokljuka weckt gute Erinnerungen beim 28-jährigen Westschweizer - vor 2 Jahren schrieb die Mixed-Staffel mit Jeremy, Benjamin, Lena und Elisa gleicherorts Geschichte  und realisierte den ersten Schweizer Staffel-Podestplatz im Biathlon-Weltcup überhaupt!💫
Allez et bonne chance, @finello.jeremy!👊🏻🍀 
#swissbiathlonteam #jeremyfinello #pokljuka2021 #worldchampionships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147400748_844302972795020_5648105989339456054_n.jpg?_nc_cat=102&amp;ccb=1-3&amp;_nc_sid=8ae9d6&amp;_nc_ohc=aDlHUNJGiJ8AX88XfA1&amp;_nc_ht=scontent-lga3-1.cdninstagram.com&amp;oh=74ab7bb540df6f8cc46e531005d5abb9&amp;oe=60B03337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2085</a:t>
                      </a:r>
                    </a:p>
                  </a:txBody>
                  <a:tcPr/>
                </a:tc>
                <a:extLst>
                  <a:ext uri="{0D108BD9-81ED-4DB2-BD59-A6C34878D82A}">
                    <a16:rowId xmlns:a16="http://schemas.microsoft.com/office/drawing/2014/main" val="3874763884"/>
                  </a:ext>
                </a:extLst>
              </a:tr>
            </a:tbl>
          </a:graphicData>
        </a:graphic>
      </p:graphicFrame>
      <p:sp>
        <p:nvSpPr>
          <p:cNvPr id="4" name="Text Placeholder 3">
            <a:extLst>
              <a:ext uri="{FF2B5EF4-FFF2-40B4-BE49-F238E27FC236}">
                <a16:creationId xmlns:a16="http://schemas.microsoft.com/office/drawing/2014/main" id="{1123997D-5062-4CE5-ABE6-EC9D15A81981}"/>
              </a:ext>
            </a:extLst>
          </p:cNvPr>
          <p:cNvSpPr>
            <a:spLocks noGrp="1"/>
          </p:cNvSpPr>
          <p:nvPr>
            <p:ph type="body" sz="quarter" idx="14"/>
          </p:nvPr>
        </p:nvSpPr>
        <p:spPr/>
        <p:txBody>
          <a:bodyPr/>
          <a:lstStyle/>
          <a:p>
            <a:r>
              <a:rPr lang="en-US"/>
              <a:t>05/01/2020 - 04/30/2021</a:t>
            </a:r>
          </a:p>
        </p:txBody>
      </p:sp>
    </p:spTree>
    <p:extLst>
      <p:ext uri="{BB962C8B-B14F-4D97-AF65-F5344CB8AC3E}">
        <p14:creationId xmlns:p14="http://schemas.microsoft.com/office/powerpoint/2010/main" val="5116926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4A10D-E846-4A0C-95AE-30E3EDF5881F}"/>
              </a:ext>
            </a:extLst>
          </p:cNvPr>
          <p:cNvSpPr>
            <a:spLocks noGrp="1"/>
          </p:cNvSpPr>
          <p:nvPr>
            <p:ph type="title"/>
          </p:nvPr>
        </p:nvSpPr>
        <p:spPr/>
        <p:txBody>
          <a:bodyPr/>
          <a:lstStyle/>
          <a:p>
            <a:r>
              <a:rPr lang="en-US"/>
              <a:t>Overall Posts Table (FB+IG) | All Pages - 24 of 25</a:t>
            </a:r>
          </a:p>
        </p:txBody>
      </p:sp>
      <p:graphicFrame>
        <p:nvGraphicFramePr>
          <p:cNvPr id="5" name="Table Placeholder 4">
            <a:extLst>
              <a:ext uri="{FF2B5EF4-FFF2-40B4-BE49-F238E27FC236}">
                <a16:creationId xmlns:a16="http://schemas.microsoft.com/office/drawing/2014/main" id="{E924AEE5-D8B1-4AE6-AC59-CD31EB84764E}"/>
              </a:ext>
            </a:extLst>
          </p:cNvPr>
          <p:cNvGraphicFramePr>
            <a:graphicFrameLocks noGrp="1"/>
          </p:cNvGraphicFramePr>
          <p:nvPr>
            <p:ph type="tbl" sz="quarter" idx="13"/>
            <p:extLst>
              <p:ext uri="{D42A27DB-BD31-4B8C-83A1-F6EECF244321}">
                <p14:modId xmlns:p14="http://schemas.microsoft.com/office/powerpoint/2010/main" val="22244866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4045617926"/>
                    </a:ext>
                  </a:extLst>
                </a:gridCol>
                <a:gridCol w="2304288">
                  <a:extLst>
                    <a:ext uri="{9D8B030D-6E8A-4147-A177-3AD203B41FA5}">
                      <a16:colId xmlns:a16="http://schemas.microsoft.com/office/drawing/2014/main" val="2910681760"/>
                    </a:ext>
                  </a:extLst>
                </a:gridCol>
                <a:gridCol w="1316736">
                  <a:extLst>
                    <a:ext uri="{9D8B030D-6E8A-4147-A177-3AD203B41FA5}">
                      <a16:colId xmlns:a16="http://schemas.microsoft.com/office/drawing/2014/main" val="3900116276"/>
                    </a:ext>
                  </a:extLst>
                </a:gridCol>
                <a:gridCol w="576072">
                  <a:extLst>
                    <a:ext uri="{9D8B030D-6E8A-4147-A177-3AD203B41FA5}">
                      <a16:colId xmlns:a16="http://schemas.microsoft.com/office/drawing/2014/main" val="2664163812"/>
                    </a:ext>
                  </a:extLst>
                </a:gridCol>
                <a:gridCol w="576072">
                  <a:extLst>
                    <a:ext uri="{9D8B030D-6E8A-4147-A177-3AD203B41FA5}">
                      <a16:colId xmlns:a16="http://schemas.microsoft.com/office/drawing/2014/main" val="3969180605"/>
                    </a:ext>
                  </a:extLst>
                </a:gridCol>
                <a:gridCol w="576072">
                  <a:extLst>
                    <a:ext uri="{9D8B030D-6E8A-4147-A177-3AD203B41FA5}">
                      <a16:colId xmlns:a16="http://schemas.microsoft.com/office/drawing/2014/main" val="2758376238"/>
                    </a:ext>
                  </a:extLst>
                </a:gridCol>
                <a:gridCol w="576072">
                  <a:extLst>
                    <a:ext uri="{9D8B030D-6E8A-4147-A177-3AD203B41FA5}">
                      <a16:colId xmlns:a16="http://schemas.microsoft.com/office/drawing/2014/main" val="352196054"/>
                    </a:ext>
                  </a:extLst>
                </a:gridCol>
                <a:gridCol w="576072">
                  <a:extLst>
                    <a:ext uri="{9D8B030D-6E8A-4147-A177-3AD203B41FA5}">
                      <a16:colId xmlns:a16="http://schemas.microsoft.com/office/drawing/2014/main" val="2767589224"/>
                    </a:ext>
                  </a:extLst>
                </a:gridCol>
                <a:gridCol w="576072">
                  <a:extLst>
                    <a:ext uri="{9D8B030D-6E8A-4147-A177-3AD203B41FA5}">
                      <a16:colId xmlns:a16="http://schemas.microsoft.com/office/drawing/2014/main" val="389254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941442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Was für ein Nervenkrimi!  Selina Gasparin liegt im Einzelrennen über 15km in Antholz lange auf Podestkurs und verfehlt beim letzten Stehendanschlag gleich 4 Scheiben. Am Ende resultiert leider nur noch Rang 45. 
Beim Prémieren-Sieg der Österreicherin Lisa Theresa Hauser, klassiert sich Lena Häcki auf Rang 23, gefolgt von Irene Cadurisch (30.). Elisa Gasparin beendet das Rennen als 45., Aita Gasparin wird 66. 
Zur News: https://bit.ly/3bYTPZz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15.5256-10/s720x720/137818219_3442025112591233_6434376501762527902_n.jpg?_nc_cat=109&amp;ccb=1-3&amp;_nc_sid=ad6a45&amp;_nc_ohc=iuE2aNXRT6kAX8PZi9C&amp;_nc_ht=scontent-lga3-2.xx&amp;tp=7&amp;oh=c6ed790e141888f9520719dbcaa2a3a9&amp;oe=609320E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1646</a:t>
                      </a:r>
                    </a:p>
                  </a:txBody>
                  <a:tcPr/>
                </a:tc>
                <a:extLst>
                  <a:ext uri="{0D108BD9-81ED-4DB2-BD59-A6C34878D82A}">
                    <a16:rowId xmlns:a16="http://schemas.microsoft.com/office/drawing/2014/main" val="2435347714"/>
                  </a:ext>
                </a:extLst>
              </a:tr>
            </a:tbl>
          </a:graphicData>
        </a:graphic>
      </p:graphicFrame>
      <p:sp>
        <p:nvSpPr>
          <p:cNvPr id="4" name="Text Placeholder 3">
            <a:extLst>
              <a:ext uri="{FF2B5EF4-FFF2-40B4-BE49-F238E27FC236}">
                <a16:creationId xmlns:a16="http://schemas.microsoft.com/office/drawing/2014/main" id="{B54B5581-3B84-4F4A-9E84-FEE9FC1A3DC1}"/>
              </a:ext>
            </a:extLst>
          </p:cNvPr>
          <p:cNvSpPr>
            <a:spLocks noGrp="1"/>
          </p:cNvSpPr>
          <p:nvPr>
            <p:ph type="body" sz="quarter" idx="14"/>
          </p:nvPr>
        </p:nvSpPr>
        <p:spPr/>
        <p:txBody>
          <a:bodyPr/>
          <a:lstStyle/>
          <a:p>
            <a:r>
              <a:rPr lang="en-US"/>
              <a:t>05/01/2020 - 04/30/2021</a:t>
            </a:r>
          </a:p>
        </p:txBody>
      </p:sp>
    </p:spTree>
    <p:extLst>
      <p:ext uri="{BB962C8B-B14F-4D97-AF65-F5344CB8AC3E}">
        <p14:creationId xmlns:p14="http://schemas.microsoft.com/office/powerpoint/2010/main" val="41982481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80548-4CFB-4791-A0F3-FA283957EEC4}"/>
              </a:ext>
            </a:extLst>
          </p:cNvPr>
          <p:cNvSpPr>
            <a:spLocks noGrp="1"/>
          </p:cNvSpPr>
          <p:nvPr>
            <p:ph type="title"/>
          </p:nvPr>
        </p:nvSpPr>
        <p:spPr/>
        <p:txBody>
          <a:bodyPr/>
          <a:lstStyle/>
          <a:p>
            <a:r>
              <a:rPr lang="en-US"/>
              <a:t>Overall Posts Table (FB+IG) | All Pages - 25 of 25</a:t>
            </a:r>
          </a:p>
        </p:txBody>
      </p:sp>
      <p:graphicFrame>
        <p:nvGraphicFramePr>
          <p:cNvPr id="5" name="Table Placeholder 4">
            <a:extLst>
              <a:ext uri="{FF2B5EF4-FFF2-40B4-BE49-F238E27FC236}">
                <a16:creationId xmlns:a16="http://schemas.microsoft.com/office/drawing/2014/main" id="{FB772394-A82E-42EE-AD57-FFF2A2DCEBA0}"/>
              </a:ext>
            </a:extLst>
          </p:cNvPr>
          <p:cNvGraphicFramePr>
            <a:graphicFrameLocks noGrp="1"/>
          </p:cNvGraphicFramePr>
          <p:nvPr>
            <p:ph type="tbl" sz="quarter" idx="13"/>
            <p:extLst>
              <p:ext uri="{D42A27DB-BD31-4B8C-83A1-F6EECF244321}">
                <p14:modId xmlns:p14="http://schemas.microsoft.com/office/powerpoint/2010/main" val="32142196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950561074"/>
                    </a:ext>
                  </a:extLst>
                </a:gridCol>
                <a:gridCol w="2304288">
                  <a:extLst>
                    <a:ext uri="{9D8B030D-6E8A-4147-A177-3AD203B41FA5}">
                      <a16:colId xmlns:a16="http://schemas.microsoft.com/office/drawing/2014/main" val="3603807458"/>
                    </a:ext>
                  </a:extLst>
                </a:gridCol>
                <a:gridCol w="1316736">
                  <a:extLst>
                    <a:ext uri="{9D8B030D-6E8A-4147-A177-3AD203B41FA5}">
                      <a16:colId xmlns:a16="http://schemas.microsoft.com/office/drawing/2014/main" val="3885650455"/>
                    </a:ext>
                  </a:extLst>
                </a:gridCol>
                <a:gridCol w="576072">
                  <a:extLst>
                    <a:ext uri="{9D8B030D-6E8A-4147-A177-3AD203B41FA5}">
                      <a16:colId xmlns:a16="http://schemas.microsoft.com/office/drawing/2014/main" val="2456920378"/>
                    </a:ext>
                  </a:extLst>
                </a:gridCol>
                <a:gridCol w="576072">
                  <a:extLst>
                    <a:ext uri="{9D8B030D-6E8A-4147-A177-3AD203B41FA5}">
                      <a16:colId xmlns:a16="http://schemas.microsoft.com/office/drawing/2014/main" val="2248191389"/>
                    </a:ext>
                  </a:extLst>
                </a:gridCol>
                <a:gridCol w="576072">
                  <a:extLst>
                    <a:ext uri="{9D8B030D-6E8A-4147-A177-3AD203B41FA5}">
                      <a16:colId xmlns:a16="http://schemas.microsoft.com/office/drawing/2014/main" val="2538671916"/>
                    </a:ext>
                  </a:extLst>
                </a:gridCol>
                <a:gridCol w="576072">
                  <a:extLst>
                    <a:ext uri="{9D8B030D-6E8A-4147-A177-3AD203B41FA5}">
                      <a16:colId xmlns:a16="http://schemas.microsoft.com/office/drawing/2014/main" val="2587989629"/>
                    </a:ext>
                  </a:extLst>
                </a:gridCol>
                <a:gridCol w="576072">
                  <a:extLst>
                    <a:ext uri="{9D8B030D-6E8A-4147-A177-3AD203B41FA5}">
                      <a16:colId xmlns:a16="http://schemas.microsoft.com/office/drawing/2014/main" val="1774327124"/>
                    </a:ext>
                  </a:extLst>
                </a:gridCol>
                <a:gridCol w="576072">
                  <a:extLst>
                    <a:ext uri="{9D8B030D-6E8A-4147-A177-3AD203B41FA5}">
                      <a16:colId xmlns:a16="http://schemas.microsoft.com/office/drawing/2014/main" val="3605476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145165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 @alexmarro_ is having fun with his friends @laax 🤘🏽 #skicross #swissskicrossteam #laax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https://scontent-iad3-2.xx.fbcdn.net/v/t15.5256-10/126309936_3523753371017910_4085772370843126696_n.jpg?_nc_cat=105&amp;ccb=1-3&amp;_nc_sid=1055be&amp;_nc_ohc=CK7yUOMnq5EAX-QZnHj&amp;_nc_ht=scontent-iad3-2.xx&amp;oh=72dcd31dde71e1b6b507e70608b760fe&amp;oe=60901A50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a:t>
                      </a:r>
                    </a:p>
                  </a:txBody>
                  <a:tcPr/>
                </a:tc>
                <a:extLst>
                  <a:ext uri="{0D108BD9-81ED-4DB2-BD59-A6C34878D82A}">
                    <a16:rowId xmlns:a16="http://schemas.microsoft.com/office/drawing/2014/main" val="1444307473"/>
                  </a:ext>
                </a:extLst>
              </a:tr>
            </a:tbl>
          </a:graphicData>
        </a:graphic>
      </p:graphicFrame>
      <p:sp>
        <p:nvSpPr>
          <p:cNvPr id="4" name="Text Placeholder 3">
            <a:extLst>
              <a:ext uri="{FF2B5EF4-FFF2-40B4-BE49-F238E27FC236}">
                <a16:creationId xmlns:a16="http://schemas.microsoft.com/office/drawing/2014/main" id="{787F68D4-9BF1-43EE-8B53-8790A21F1DF2}"/>
              </a:ext>
            </a:extLst>
          </p:cNvPr>
          <p:cNvSpPr>
            <a:spLocks noGrp="1"/>
          </p:cNvSpPr>
          <p:nvPr>
            <p:ph type="body" sz="quarter" idx="14"/>
          </p:nvPr>
        </p:nvSpPr>
        <p:spPr/>
        <p:txBody>
          <a:bodyPr/>
          <a:lstStyle/>
          <a:p>
            <a:r>
              <a:rPr lang="en-US"/>
              <a:t>05/01/2020 - 04/30/2021</a:t>
            </a:r>
          </a:p>
        </p:txBody>
      </p:sp>
    </p:spTree>
    <p:extLst>
      <p:ext uri="{BB962C8B-B14F-4D97-AF65-F5344CB8AC3E}">
        <p14:creationId xmlns:p14="http://schemas.microsoft.com/office/powerpoint/2010/main" val="424625509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3001</Words>
  <Application>Microsoft Office PowerPoint</Application>
  <PresentationFormat>On-screen Show (4:3)</PresentationFormat>
  <Paragraphs>500</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Overall Posts Table (FB+IG) | All Pages - 1 of 25</vt:lpstr>
      <vt:lpstr>Overall Posts Table (FB+IG) | All Pages - 2 of 25</vt:lpstr>
      <vt:lpstr>Overall Posts Table (FB+IG) | All Pages - 3 of 25</vt:lpstr>
      <vt:lpstr>Overall Posts Table (FB+IG) | All Pages - 4 of 25</vt:lpstr>
      <vt:lpstr>Overall Posts Table (FB+IG) | All Pages - 5 of 25</vt:lpstr>
      <vt:lpstr>Overall Posts Table (FB+IG) | All Pages - 6 of 25</vt:lpstr>
      <vt:lpstr>Overall Posts Table (FB+IG) | All Pages - 7 of 25</vt:lpstr>
      <vt:lpstr>Overall Posts Table (FB+IG) | All Pages - 8 of 25</vt:lpstr>
      <vt:lpstr>Overall Posts Table (FB+IG) | All Pages - 9 of 25</vt:lpstr>
      <vt:lpstr>Overall Posts Table (FB+IG) | All Pages - 10 of 25</vt:lpstr>
      <vt:lpstr>Overall Posts Table (FB+IG) | All Pages - 11 of 25</vt:lpstr>
      <vt:lpstr>Overall Posts Table (FB+IG) | All Pages - 12 of 25</vt:lpstr>
      <vt:lpstr>Overall Posts Table (FB+IG) | All Pages - 13 of 25</vt:lpstr>
      <vt:lpstr>Overall Posts Table (FB+IG) | All Pages - 14 of 25</vt:lpstr>
      <vt:lpstr>Overall Posts Table (FB+IG) | All Pages - 15 of 25</vt:lpstr>
      <vt:lpstr>Overall Posts Table (FB+IG) | All Pages - 16 of 25</vt:lpstr>
      <vt:lpstr>Overall Posts Table (FB+IG) | All Pages - 17 of 25</vt:lpstr>
      <vt:lpstr>Overall Posts Table (FB+IG) | All Pages - 18 of 25</vt:lpstr>
      <vt:lpstr>Overall Posts Table (FB+IG) | All Pages - 19 of 25</vt:lpstr>
      <vt:lpstr>Overall Posts Table (FB+IG) | All Pages - 20 of 25</vt:lpstr>
      <vt:lpstr>Overall Posts Table (FB+IG) | All Pages - 21 of 25</vt:lpstr>
      <vt:lpstr>Overall Posts Table (FB+IG) | All Pages - 22 of 25</vt:lpstr>
      <vt:lpstr>Overall Posts Table (FB+IG) | All Pages - 23 of 25</vt:lpstr>
      <vt:lpstr>Overall Posts Table (FB+IG) | All Pages - 24 of 25</vt:lpstr>
      <vt:lpstr>Overall Posts Table (FB+IG) | All Pages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Overall Posts Table (FB+IG) | All Pages - 1 of 25</dc:title>
  <dc:creator>Frederik Peiniger</dc:creator>
  <cp:lastModifiedBy>Frederik Peiniger</cp:lastModifiedBy>
  <cp:revision>1</cp:revision>
  <dcterms:created xsi:type="dcterms:W3CDTF">2021-04-29T12:42:34Z</dcterms:created>
  <dcterms:modified xsi:type="dcterms:W3CDTF">2021-04-29T12:46:21Z</dcterms:modified>
</cp:coreProperties>
</file>