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6" r:id="rId28"/>
    <p:sldId id="287" r:id="rId29"/>
    <p:sldId id="288" r:id="rId30"/>
    <p:sldId id="290" r:id="rId31"/>
    <p:sldId id="291" r:id="rId32"/>
    <p:sldId id="292"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Sheet1!$B$2:$B$5</c:f>
              <c:numCache>
                <c:formatCode>General</c:formatCode>
                <c:ptCount val="4"/>
                <c:pt idx="0">
                  <c:v>69916</c:v>
                </c:pt>
                <c:pt idx="1">
                  <c:v>74977</c:v>
                </c:pt>
                <c:pt idx="2">
                  <c:v>6488</c:v>
                </c:pt>
                <c:pt idx="3">
                  <c:v>18919</c:v>
                </c:pt>
              </c:numCache>
            </c:numRef>
          </c:val>
          <c:extLst>
            <c:ext xmlns:c16="http://schemas.microsoft.com/office/drawing/2014/chart" uri="{C3380CC4-5D6E-409C-BE32-E72D297353CC}">
              <c16:uniqueId val="{00000000-9C4E-4A43-8F00-5AF0885266ED}"/>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Sheet1!$C$2:$C$5</c:f>
              <c:numCache>
                <c:formatCode>General</c:formatCode>
                <c:ptCount val="4"/>
                <c:pt idx="0">
                  <c:v>7947</c:v>
                </c:pt>
                <c:pt idx="1">
                  <c:v>3552</c:v>
                </c:pt>
                <c:pt idx="2">
                  <c:v>839</c:v>
                </c:pt>
                <c:pt idx="3">
                  <c:v>1649</c:v>
                </c:pt>
              </c:numCache>
            </c:numRef>
          </c:val>
          <c:extLst>
            <c:ext xmlns:c16="http://schemas.microsoft.com/office/drawing/2014/chart" uri="{C3380CC4-5D6E-409C-BE32-E72D297353CC}">
              <c16:uniqueId val="{00000001-9C4E-4A43-8F00-5AF0885266ED}"/>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Sheet1!$D$2:$D$5</c:f>
              <c:numCache>
                <c:formatCode>General</c:formatCode>
                <c:ptCount val="4"/>
                <c:pt idx="0">
                  <c:v>74</c:v>
                </c:pt>
                <c:pt idx="1">
                  <c:v>280</c:v>
                </c:pt>
                <c:pt idx="2">
                  <c:v>5</c:v>
                </c:pt>
                <c:pt idx="3">
                  <c:v>263</c:v>
                </c:pt>
              </c:numCache>
            </c:numRef>
          </c:val>
          <c:extLst>
            <c:ext xmlns:c16="http://schemas.microsoft.com/office/drawing/2014/chart" uri="{C3380CC4-5D6E-409C-BE32-E72D297353CC}">
              <c16:uniqueId val="{00000002-9C4E-4A43-8F00-5AF0885266ED}"/>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Sheet1!$E$2:$E$5</c:f>
              <c:numCache>
                <c:formatCode>General</c:formatCode>
                <c:ptCount val="4"/>
                <c:pt idx="0">
                  <c:v>1251</c:v>
                </c:pt>
                <c:pt idx="1">
                  <c:v>1722</c:v>
                </c:pt>
                <c:pt idx="2">
                  <c:v>165</c:v>
                </c:pt>
                <c:pt idx="3">
                  <c:v>309</c:v>
                </c:pt>
              </c:numCache>
            </c:numRef>
          </c:val>
          <c:extLst>
            <c:ext xmlns:c16="http://schemas.microsoft.com/office/drawing/2014/chart" uri="{C3380CC4-5D6E-409C-BE32-E72D297353CC}">
              <c16:uniqueId val="{00000003-9C4E-4A43-8F00-5AF0885266ED}"/>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Sheet1!$F$2:$F$5</c:f>
              <c:numCache>
                <c:formatCode>General</c:formatCode>
                <c:ptCount val="4"/>
                <c:pt idx="0">
                  <c:v>25</c:v>
                </c:pt>
                <c:pt idx="1">
                  <c:v>24</c:v>
                </c:pt>
                <c:pt idx="2">
                  <c:v>0</c:v>
                </c:pt>
                <c:pt idx="3">
                  <c:v>144</c:v>
                </c:pt>
              </c:numCache>
            </c:numRef>
          </c:val>
          <c:extLst>
            <c:ext xmlns:c16="http://schemas.microsoft.com/office/drawing/2014/chart" uri="{C3380CC4-5D6E-409C-BE32-E72D297353CC}">
              <c16:uniqueId val="{00000004-9C4E-4A43-8F00-5AF0885266ED}"/>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Sheet1!$G$2:$G$5</c:f>
              <c:numCache>
                <c:formatCode>General</c:formatCode>
                <c:ptCount val="4"/>
                <c:pt idx="0">
                  <c:v>13</c:v>
                </c:pt>
                <c:pt idx="1">
                  <c:v>29</c:v>
                </c:pt>
                <c:pt idx="2">
                  <c:v>4</c:v>
                </c:pt>
                <c:pt idx="3">
                  <c:v>221</c:v>
                </c:pt>
              </c:numCache>
            </c:numRef>
          </c:val>
          <c:extLst>
            <c:ext xmlns:c16="http://schemas.microsoft.com/office/drawing/2014/chart" uri="{C3380CC4-5D6E-409C-BE32-E72D297353CC}">
              <c16:uniqueId val="{00000005-9C4E-4A43-8F00-5AF0885266E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Sheet1!$H$2:$H$5</c:f>
              <c:numCache>
                <c:formatCode>General</c:formatCode>
                <c:ptCount val="4"/>
                <c:pt idx="0">
                  <c:v>1826</c:v>
                </c:pt>
                <c:pt idx="1">
                  <c:v>4677</c:v>
                </c:pt>
                <c:pt idx="2">
                  <c:v>896</c:v>
                </c:pt>
                <c:pt idx="3">
                  <c:v>3276</c:v>
                </c:pt>
              </c:numCache>
            </c:numRef>
          </c:val>
          <c:extLst>
            <c:ext xmlns:c16="http://schemas.microsoft.com/office/drawing/2014/chart" uri="{C3380CC4-5D6E-409C-BE32-E72D297353CC}">
              <c16:uniqueId val="{00000006-9C4E-4A43-8F00-5AF0885266E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Audi USA</c:v>
                </c:pt>
                <c:pt idx="1">
                  <c:v>Volkswagen</c:v>
                </c:pt>
                <c:pt idx="2">
                  <c:v>Ford Motor Company</c:v>
                </c:pt>
                <c:pt idx="3">
                  <c:v>Toyota USA</c:v>
                </c:pt>
              </c:strCache>
            </c:strRef>
          </c:cat>
          <c:val>
            <c:numRef>
              <c:f>Sheet1!$I$2:$I$5</c:f>
              <c:numCache>
                <c:formatCode>General</c:formatCode>
                <c:ptCount val="4"/>
                <c:pt idx="0">
                  <c:v>4512</c:v>
                </c:pt>
                <c:pt idx="1">
                  <c:v>6109</c:v>
                </c:pt>
                <c:pt idx="2">
                  <c:v>3305</c:v>
                </c:pt>
                <c:pt idx="3">
                  <c:v>4744</c:v>
                </c:pt>
              </c:numCache>
            </c:numRef>
          </c:val>
          <c:extLst>
            <c:ext xmlns:c16="http://schemas.microsoft.com/office/drawing/2014/chart" uri="{C3380CC4-5D6E-409C-BE32-E72D297353CC}">
              <c16:uniqueId val="{00000007-9C4E-4A43-8F00-5AF0885266ED}"/>
            </c:ext>
          </c:extLst>
        </c:ser>
        <c:dLbls>
          <c:showLegendKey val="0"/>
          <c:showVal val="0"/>
          <c:showCatName val="0"/>
          <c:showSerName val="0"/>
          <c:showPercent val="0"/>
          <c:showBubbleSize val="0"/>
        </c:dLbls>
        <c:gapWidth val="150"/>
        <c:overlap val="100"/>
        <c:axId val="428705080"/>
        <c:axId val="428710000"/>
      </c:barChart>
      <c:catAx>
        <c:axId val="42870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10000"/>
        <c:crosses val="autoZero"/>
        <c:auto val="1"/>
        <c:lblAlgn val="ctr"/>
        <c:lblOffset val="100"/>
        <c:noMultiLvlLbl val="0"/>
      </c:catAx>
      <c:valAx>
        <c:axId val="428710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0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Sheet1!$A$2:$A$5</c:f>
              <c:strCache>
                <c:ptCount val="4"/>
                <c:pt idx="0">
                  <c:v>@Toyota</c:v>
                </c:pt>
                <c:pt idx="1">
                  <c:v>@Audi</c:v>
                </c:pt>
                <c:pt idx="2">
                  <c:v>@Ford</c:v>
                </c:pt>
                <c:pt idx="3">
                  <c:v>@VW</c:v>
                </c:pt>
              </c:strCache>
            </c:strRef>
          </c:cat>
          <c:val>
            <c:numRef>
              <c:f>Sheet1!$B$2:$B$5</c:f>
              <c:numCache>
                <c:formatCode>General</c:formatCode>
                <c:ptCount val="4"/>
                <c:pt idx="0">
                  <c:v>2004</c:v>
                </c:pt>
                <c:pt idx="1">
                  <c:v>4919</c:v>
                </c:pt>
                <c:pt idx="2">
                  <c:v>169</c:v>
                </c:pt>
                <c:pt idx="3">
                  <c:v>351</c:v>
                </c:pt>
              </c:numCache>
            </c:numRef>
          </c:val>
          <c:extLst>
            <c:ext xmlns:c16="http://schemas.microsoft.com/office/drawing/2014/chart" uri="{C3380CC4-5D6E-409C-BE32-E72D297353CC}">
              <c16:uniqueId val="{00000000-72FC-434A-B80B-39436C127DBB}"/>
            </c:ext>
          </c:extLst>
        </c:ser>
        <c:ser>
          <c:idx val="1"/>
          <c:order val="1"/>
          <c:tx>
            <c:strRef>
              <c:f>Sheet1!$C$1</c:f>
              <c:strCache>
                <c:ptCount val="1"/>
                <c:pt idx="0">
                  <c:v>Likes</c:v>
                </c:pt>
              </c:strCache>
            </c:strRef>
          </c:tx>
          <c:spPr>
            <a:solidFill>
              <a:schemeClr val="accent2"/>
            </a:solidFill>
            <a:ln>
              <a:noFill/>
            </a:ln>
            <a:effectLst/>
          </c:spPr>
          <c:invertIfNegative val="0"/>
          <c:cat>
            <c:strRef>
              <c:f>Sheet1!$A$2:$A$5</c:f>
              <c:strCache>
                <c:ptCount val="4"/>
                <c:pt idx="0">
                  <c:v>@Toyota</c:v>
                </c:pt>
                <c:pt idx="1">
                  <c:v>@Audi</c:v>
                </c:pt>
                <c:pt idx="2">
                  <c:v>@Ford</c:v>
                </c:pt>
                <c:pt idx="3">
                  <c:v>@VW</c:v>
                </c:pt>
              </c:strCache>
            </c:strRef>
          </c:cat>
          <c:val>
            <c:numRef>
              <c:f>Sheet1!$C$2:$C$5</c:f>
              <c:numCache>
                <c:formatCode>General</c:formatCode>
                <c:ptCount val="4"/>
                <c:pt idx="0">
                  <c:v>8543</c:v>
                </c:pt>
                <c:pt idx="1">
                  <c:v>33289</c:v>
                </c:pt>
                <c:pt idx="2">
                  <c:v>621</c:v>
                </c:pt>
                <c:pt idx="3">
                  <c:v>1513</c:v>
                </c:pt>
              </c:numCache>
            </c:numRef>
          </c:val>
          <c:extLst>
            <c:ext xmlns:c16="http://schemas.microsoft.com/office/drawing/2014/chart" uri="{C3380CC4-5D6E-409C-BE32-E72D297353CC}">
              <c16:uniqueId val="{00000001-72FC-434A-B80B-39436C127DBB}"/>
            </c:ext>
          </c:extLst>
        </c:ser>
        <c:ser>
          <c:idx val="2"/>
          <c:order val="2"/>
          <c:tx>
            <c:strRef>
              <c:f>Sheet1!$D$1</c:f>
              <c:strCache>
                <c:ptCount val="1"/>
                <c:pt idx="0">
                  <c:v>Replies</c:v>
                </c:pt>
              </c:strCache>
            </c:strRef>
          </c:tx>
          <c:spPr>
            <a:solidFill>
              <a:schemeClr val="accent3"/>
            </a:solidFill>
            <a:ln>
              <a:noFill/>
            </a:ln>
            <a:effectLst/>
          </c:spPr>
          <c:invertIfNegative val="0"/>
          <c:cat>
            <c:strRef>
              <c:f>Sheet1!$A$2:$A$5</c:f>
              <c:strCache>
                <c:ptCount val="4"/>
                <c:pt idx="0">
                  <c:v>@Toyota</c:v>
                </c:pt>
                <c:pt idx="1">
                  <c:v>@Audi</c:v>
                </c:pt>
                <c:pt idx="2">
                  <c:v>@Ford</c:v>
                </c:pt>
                <c:pt idx="3">
                  <c:v>@VW</c:v>
                </c:pt>
              </c:strCache>
            </c:strRef>
          </c:cat>
          <c:val>
            <c:numRef>
              <c:f>Sheet1!$D$2:$D$5</c:f>
              <c:numCache>
                <c:formatCode>General</c:formatCode>
                <c:ptCount val="4"/>
                <c:pt idx="0">
                  <c:v>260</c:v>
                </c:pt>
                <c:pt idx="1">
                  <c:v>351</c:v>
                </c:pt>
                <c:pt idx="2">
                  <c:v>21</c:v>
                </c:pt>
                <c:pt idx="3">
                  <c:v>42</c:v>
                </c:pt>
              </c:numCache>
            </c:numRef>
          </c:val>
          <c:extLst>
            <c:ext xmlns:c16="http://schemas.microsoft.com/office/drawing/2014/chart" uri="{C3380CC4-5D6E-409C-BE32-E72D297353CC}">
              <c16:uniqueId val="{00000002-72FC-434A-B80B-39436C127DBB}"/>
            </c:ext>
          </c:extLst>
        </c:ser>
        <c:dLbls>
          <c:showLegendKey val="0"/>
          <c:showVal val="0"/>
          <c:showCatName val="0"/>
          <c:showSerName val="0"/>
          <c:showPercent val="0"/>
          <c:showBubbleSize val="0"/>
        </c:dLbls>
        <c:gapWidth val="150"/>
        <c:overlap val="100"/>
        <c:axId val="431186328"/>
        <c:axId val="431182064"/>
      </c:barChart>
      <c:catAx>
        <c:axId val="43118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2064"/>
        <c:crosses val="autoZero"/>
        <c:auto val="1"/>
        <c:lblAlgn val="ctr"/>
        <c:lblOffset val="100"/>
        <c:noMultiLvlLbl val="0"/>
      </c:catAx>
      <c:valAx>
        <c:axId val="431182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audi</c:v>
                </c:pt>
                <c:pt idx="1">
                  <c:v>ford</c:v>
                </c:pt>
                <c:pt idx="2">
                  <c:v>toyotausa</c:v>
                </c:pt>
              </c:strCache>
            </c:strRef>
          </c:cat>
          <c:val>
            <c:numRef>
              <c:f>Sheet1!$B$2:$B$4</c:f>
              <c:numCache>
                <c:formatCode>General</c:formatCode>
                <c:ptCount val="3"/>
                <c:pt idx="0">
                  <c:v>4296995</c:v>
                </c:pt>
                <c:pt idx="1">
                  <c:v>100074</c:v>
                </c:pt>
                <c:pt idx="2">
                  <c:v>264330</c:v>
                </c:pt>
              </c:numCache>
            </c:numRef>
          </c:val>
          <c:extLst>
            <c:ext xmlns:c16="http://schemas.microsoft.com/office/drawing/2014/chart" uri="{C3380CC4-5D6E-409C-BE32-E72D297353CC}">
              <c16:uniqueId val="{00000000-FBD1-4CFC-B387-1C228BC6093F}"/>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audi</c:v>
                </c:pt>
                <c:pt idx="1">
                  <c:v>ford</c:v>
                </c:pt>
                <c:pt idx="2">
                  <c:v>toyotausa</c:v>
                </c:pt>
              </c:strCache>
            </c:strRef>
          </c:cat>
          <c:val>
            <c:numRef>
              <c:f>Sheet1!$C$2:$C$4</c:f>
              <c:numCache>
                <c:formatCode>General</c:formatCode>
                <c:ptCount val="3"/>
                <c:pt idx="0">
                  <c:v>13053</c:v>
                </c:pt>
                <c:pt idx="1">
                  <c:v>378</c:v>
                </c:pt>
                <c:pt idx="2">
                  <c:v>1824</c:v>
                </c:pt>
              </c:numCache>
            </c:numRef>
          </c:val>
          <c:extLst>
            <c:ext xmlns:c16="http://schemas.microsoft.com/office/drawing/2014/chart" uri="{C3380CC4-5D6E-409C-BE32-E72D297353CC}">
              <c16:uniqueId val="{00000001-FBD1-4CFC-B387-1C228BC6093F}"/>
            </c:ext>
          </c:extLst>
        </c:ser>
        <c:dLbls>
          <c:showLegendKey val="0"/>
          <c:showVal val="0"/>
          <c:showCatName val="0"/>
          <c:showSerName val="0"/>
          <c:showPercent val="0"/>
          <c:showBubbleSize val="0"/>
        </c:dLbls>
        <c:gapWidth val="150"/>
        <c:overlap val="100"/>
        <c:axId val="431190592"/>
        <c:axId val="431190920"/>
      </c:barChart>
      <c:catAx>
        <c:axId val="43119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0920"/>
        <c:crosses val="autoZero"/>
        <c:auto val="1"/>
        <c:lblAlgn val="ctr"/>
        <c:lblOffset val="100"/>
        <c:noMultiLvlLbl val="0"/>
      </c:catAx>
      <c:valAx>
        <c:axId val="431190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Audi USA</c:v>
                </c:pt>
              </c:strCache>
            </c:strRef>
          </c:tx>
          <c:spPr>
            <a:ln w="28575" cap="rnd">
              <a:solidFill>
                <a:schemeClr val="accent1"/>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Sheet1!$B$2:$B$31</c:f>
              <c:numCache>
                <c:formatCode>General</c:formatCode>
                <c:ptCount val="30"/>
                <c:pt idx="0">
                  <c:v>1951</c:v>
                </c:pt>
                <c:pt idx="1">
                  <c:v>0</c:v>
                </c:pt>
                <c:pt idx="2">
                  <c:v>2653</c:v>
                </c:pt>
                <c:pt idx="3">
                  <c:v>0</c:v>
                </c:pt>
                <c:pt idx="4">
                  <c:v>1200</c:v>
                </c:pt>
                <c:pt idx="5">
                  <c:v>1562</c:v>
                </c:pt>
                <c:pt idx="6">
                  <c:v>0</c:v>
                </c:pt>
                <c:pt idx="7">
                  <c:v>0</c:v>
                </c:pt>
                <c:pt idx="8">
                  <c:v>1027</c:v>
                </c:pt>
                <c:pt idx="9">
                  <c:v>0</c:v>
                </c:pt>
                <c:pt idx="10">
                  <c:v>2075</c:v>
                </c:pt>
                <c:pt idx="11">
                  <c:v>0</c:v>
                </c:pt>
                <c:pt idx="12">
                  <c:v>0</c:v>
                </c:pt>
                <c:pt idx="13">
                  <c:v>0</c:v>
                </c:pt>
                <c:pt idx="14">
                  <c:v>7188</c:v>
                </c:pt>
                <c:pt idx="15">
                  <c:v>6615</c:v>
                </c:pt>
                <c:pt idx="16">
                  <c:v>5516</c:v>
                </c:pt>
                <c:pt idx="17">
                  <c:v>5329</c:v>
                </c:pt>
                <c:pt idx="18">
                  <c:v>3710</c:v>
                </c:pt>
                <c:pt idx="19">
                  <c:v>3597</c:v>
                </c:pt>
                <c:pt idx="20">
                  <c:v>0</c:v>
                </c:pt>
                <c:pt idx="21">
                  <c:v>0</c:v>
                </c:pt>
                <c:pt idx="22">
                  <c:v>14092</c:v>
                </c:pt>
                <c:pt idx="23">
                  <c:v>5156</c:v>
                </c:pt>
                <c:pt idx="24">
                  <c:v>0</c:v>
                </c:pt>
                <c:pt idx="25">
                  <c:v>0</c:v>
                </c:pt>
                <c:pt idx="26">
                  <c:v>3266</c:v>
                </c:pt>
                <c:pt idx="27">
                  <c:v>4138</c:v>
                </c:pt>
                <c:pt idx="28">
                  <c:v>0</c:v>
                </c:pt>
                <c:pt idx="29">
                  <c:v>1196</c:v>
                </c:pt>
              </c:numCache>
            </c:numRef>
          </c:val>
          <c:smooth val="0"/>
          <c:extLst>
            <c:ext xmlns:c16="http://schemas.microsoft.com/office/drawing/2014/chart" uri="{C3380CC4-5D6E-409C-BE32-E72D297353CC}">
              <c16:uniqueId val="{00000000-4280-46CE-8B4F-ABDFB967AD43}"/>
            </c:ext>
          </c:extLst>
        </c:ser>
        <c:ser>
          <c:idx val="1"/>
          <c:order val="1"/>
          <c:tx>
            <c:strRef>
              <c:f>Sheet1!$C$1</c:f>
              <c:strCache>
                <c:ptCount val="1"/>
                <c:pt idx="0">
                  <c:v>Volkswagen</c:v>
                </c:pt>
              </c:strCache>
            </c:strRef>
          </c:tx>
          <c:spPr>
            <a:ln w="28575" cap="rnd">
              <a:solidFill>
                <a:schemeClr val="accent2"/>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Sheet1!$C$2:$C$31</c:f>
              <c:numCache>
                <c:formatCode>General</c:formatCode>
                <c:ptCount val="30"/>
                <c:pt idx="0">
                  <c:v>0</c:v>
                </c:pt>
                <c:pt idx="1">
                  <c:v>0</c:v>
                </c:pt>
                <c:pt idx="2">
                  <c:v>452</c:v>
                </c:pt>
                <c:pt idx="3">
                  <c:v>2213</c:v>
                </c:pt>
                <c:pt idx="4">
                  <c:v>7229</c:v>
                </c:pt>
                <c:pt idx="5">
                  <c:v>606</c:v>
                </c:pt>
                <c:pt idx="6">
                  <c:v>11826</c:v>
                </c:pt>
                <c:pt idx="7">
                  <c:v>0</c:v>
                </c:pt>
                <c:pt idx="8">
                  <c:v>91</c:v>
                </c:pt>
                <c:pt idx="9">
                  <c:v>0</c:v>
                </c:pt>
                <c:pt idx="10">
                  <c:v>18548</c:v>
                </c:pt>
                <c:pt idx="11">
                  <c:v>0</c:v>
                </c:pt>
                <c:pt idx="12">
                  <c:v>0</c:v>
                </c:pt>
                <c:pt idx="13">
                  <c:v>0</c:v>
                </c:pt>
                <c:pt idx="14">
                  <c:v>2264</c:v>
                </c:pt>
                <c:pt idx="15">
                  <c:v>176</c:v>
                </c:pt>
                <c:pt idx="16">
                  <c:v>0</c:v>
                </c:pt>
                <c:pt idx="17">
                  <c:v>16728</c:v>
                </c:pt>
                <c:pt idx="18">
                  <c:v>0</c:v>
                </c:pt>
                <c:pt idx="19">
                  <c:v>0</c:v>
                </c:pt>
                <c:pt idx="20">
                  <c:v>0</c:v>
                </c:pt>
                <c:pt idx="21">
                  <c:v>232</c:v>
                </c:pt>
                <c:pt idx="22">
                  <c:v>0</c:v>
                </c:pt>
                <c:pt idx="23">
                  <c:v>8611</c:v>
                </c:pt>
                <c:pt idx="24">
                  <c:v>1836</c:v>
                </c:pt>
                <c:pt idx="25">
                  <c:v>0</c:v>
                </c:pt>
                <c:pt idx="26">
                  <c:v>2563</c:v>
                </c:pt>
                <c:pt idx="27">
                  <c:v>15017</c:v>
                </c:pt>
                <c:pt idx="28">
                  <c:v>318</c:v>
                </c:pt>
                <c:pt idx="29">
                  <c:v>96</c:v>
                </c:pt>
              </c:numCache>
            </c:numRef>
          </c:val>
          <c:smooth val="0"/>
          <c:extLst>
            <c:ext xmlns:c16="http://schemas.microsoft.com/office/drawing/2014/chart" uri="{C3380CC4-5D6E-409C-BE32-E72D297353CC}">
              <c16:uniqueId val="{00000001-4280-46CE-8B4F-ABDFB967AD43}"/>
            </c:ext>
          </c:extLst>
        </c:ser>
        <c:ser>
          <c:idx val="2"/>
          <c:order val="2"/>
          <c:tx>
            <c:strRef>
              <c:f>Sheet1!$D$1</c:f>
              <c:strCache>
                <c:ptCount val="1"/>
                <c:pt idx="0">
                  <c:v>Ford Motor Company</c:v>
                </c:pt>
              </c:strCache>
            </c:strRef>
          </c:tx>
          <c:spPr>
            <a:ln w="28575" cap="rnd">
              <a:solidFill>
                <a:schemeClr val="accent3"/>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Sheet1!$D$2:$D$31</c:f>
              <c:numCache>
                <c:formatCode>General</c:formatCode>
                <c:ptCount val="30"/>
                <c:pt idx="0">
                  <c:v>0</c:v>
                </c:pt>
                <c:pt idx="1">
                  <c:v>0</c:v>
                </c:pt>
                <c:pt idx="2">
                  <c:v>0</c:v>
                </c:pt>
                <c:pt idx="3">
                  <c:v>0</c:v>
                </c:pt>
                <c:pt idx="4">
                  <c:v>0</c:v>
                </c:pt>
                <c:pt idx="5">
                  <c:v>0</c:v>
                </c:pt>
                <c:pt idx="6">
                  <c:v>1041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10661</c:v>
                </c:pt>
              </c:numCache>
            </c:numRef>
          </c:val>
          <c:smooth val="0"/>
          <c:extLst>
            <c:ext xmlns:c16="http://schemas.microsoft.com/office/drawing/2014/chart" uri="{C3380CC4-5D6E-409C-BE32-E72D297353CC}">
              <c16:uniqueId val="{00000002-4280-46CE-8B4F-ABDFB967AD43}"/>
            </c:ext>
          </c:extLst>
        </c:ser>
        <c:ser>
          <c:idx val="3"/>
          <c:order val="3"/>
          <c:tx>
            <c:strRef>
              <c:f>Sheet1!$E$1</c:f>
              <c:strCache>
                <c:ptCount val="1"/>
                <c:pt idx="0">
                  <c:v>Toyota USA</c:v>
                </c:pt>
              </c:strCache>
            </c:strRef>
          </c:tx>
          <c:spPr>
            <a:ln w="28575" cap="rnd">
              <a:solidFill>
                <a:schemeClr val="accent4"/>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Sheet1!$E$2:$E$31</c:f>
              <c:numCache>
                <c:formatCode>General</c:formatCode>
                <c:ptCount val="30"/>
                <c:pt idx="0">
                  <c:v>676</c:v>
                </c:pt>
                <c:pt idx="1">
                  <c:v>149</c:v>
                </c:pt>
                <c:pt idx="2">
                  <c:v>249</c:v>
                </c:pt>
                <c:pt idx="3">
                  <c:v>551</c:v>
                </c:pt>
                <c:pt idx="4">
                  <c:v>154</c:v>
                </c:pt>
                <c:pt idx="5">
                  <c:v>0</c:v>
                </c:pt>
                <c:pt idx="6">
                  <c:v>437</c:v>
                </c:pt>
                <c:pt idx="7">
                  <c:v>183</c:v>
                </c:pt>
                <c:pt idx="8">
                  <c:v>1323</c:v>
                </c:pt>
                <c:pt idx="9">
                  <c:v>1101</c:v>
                </c:pt>
                <c:pt idx="10">
                  <c:v>328</c:v>
                </c:pt>
                <c:pt idx="11">
                  <c:v>445</c:v>
                </c:pt>
                <c:pt idx="12">
                  <c:v>237</c:v>
                </c:pt>
                <c:pt idx="13">
                  <c:v>950</c:v>
                </c:pt>
                <c:pt idx="14">
                  <c:v>257</c:v>
                </c:pt>
                <c:pt idx="15">
                  <c:v>422</c:v>
                </c:pt>
                <c:pt idx="16">
                  <c:v>0</c:v>
                </c:pt>
                <c:pt idx="17">
                  <c:v>597</c:v>
                </c:pt>
                <c:pt idx="18">
                  <c:v>0</c:v>
                </c:pt>
                <c:pt idx="19">
                  <c:v>371</c:v>
                </c:pt>
                <c:pt idx="20">
                  <c:v>0</c:v>
                </c:pt>
                <c:pt idx="21">
                  <c:v>0</c:v>
                </c:pt>
                <c:pt idx="22">
                  <c:v>0</c:v>
                </c:pt>
                <c:pt idx="23">
                  <c:v>0</c:v>
                </c:pt>
                <c:pt idx="24">
                  <c:v>1078</c:v>
                </c:pt>
                <c:pt idx="25">
                  <c:v>2048</c:v>
                </c:pt>
                <c:pt idx="26">
                  <c:v>1207</c:v>
                </c:pt>
                <c:pt idx="27">
                  <c:v>639</c:v>
                </c:pt>
                <c:pt idx="28">
                  <c:v>558</c:v>
                </c:pt>
                <c:pt idx="29">
                  <c:v>862</c:v>
                </c:pt>
              </c:numCache>
            </c:numRef>
          </c:val>
          <c:smooth val="0"/>
          <c:extLst>
            <c:ext xmlns:c16="http://schemas.microsoft.com/office/drawing/2014/chart" uri="{C3380CC4-5D6E-409C-BE32-E72D297353CC}">
              <c16:uniqueId val="{00000003-4280-46CE-8B4F-ABDFB967AD43}"/>
            </c:ext>
          </c:extLst>
        </c:ser>
        <c:dLbls>
          <c:showLegendKey val="0"/>
          <c:showVal val="0"/>
          <c:showCatName val="0"/>
          <c:showSerName val="0"/>
          <c:showPercent val="0"/>
          <c:showBubbleSize val="0"/>
        </c:dLbls>
        <c:smooth val="0"/>
        <c:axId val="431165992"/>
        <c:axId val="431169928"/>
      </c:lineChart>
      <c:dateAx>
        <c:axId val="43116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9928"/>
        <c:crosses val="autoZero"/>
        <c:auto val="1"/>
        <c:lblOffset val="100"/>
        <c:baseTimeUnit val="days"/>
      </c:dateAx>
      <c:valAx>
        <c:axId val="43116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c:v>
                </c:pt>
              </c:strCache>
            </c:strRef>
          </c:tx>
          <c:spPr>
            <a:ln w="28575" cap="rnd">
              <a:solidFill>
                <a:schemeClr val="accent1"/>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Sheet1!$B$2:$B$31</c:f>
              <c:numCache>
                <c:formatCode>General</c:formatCode>
                <c:ptCount val="30"/>
                <c:pt idx="0">
                  <c:v>126</c:v>
                </c:pt>
                <c:pt idx="1">
                  <c:v>52</c:v>
                </c:pt>
                <c:pt idx="2">
                  <c:v>122</c:v>
                </c:pt>
                <c:pt idx="3">
                  <c:v>105</c:v>
                </c:pt>
                <c:pt idx="4">
                  <c:v>114</c:v>
                </c:pt>
                <c:pt idx="5">
                  <c:v>0</c:v>
                </c:pt>
                <c:pt idx="6">
                  <c:v>198</c:v>
                </c:pt>
                <c:pt idx="7">
                  <c:v>113</c:v>
                </c:pt>
                <c:pt idx="8">
                  <c:v>203</c:v>
                </c:pt>
                <c:pt idx="9">
                  <c:v>132</c:v>
                </c:pt>
                <c:pt idx="10">
                  <c:v>76</c:v>
                </c:pt>
                <c:pt idx="11">
                  <c:v>154</c:v>
                </c:pt>
                <c:pt idx="12">
                  <c:v>91</c:v>
                </c:pt>
                <c:pt idx="13">
                  <c:v>378</c:v>
                </c:pt>
                <c:pt idx="14">
                  <c:v>202</c:v>
                </c:pt>
                <c:pt idx="15">
                  <c:v>186</c:v>
                </c:pt>
                <c:pt idx="16">
                  <c:v>0</c:v>
                </c:pt>
                <c:pt idx="17">
                  <c:v>95</c:v>
                </c:pt>
                <c:pt idx="18">
                  <c:v>239</c:v>
                </c:pt>
                <c:pt idx="19">
                  <c:v>0</c:v>
                </c:pt>
                <c:pt idx="20">
                  <c:v>0</c:v>
                </c:pt>
                <c:pt idx="21">
                  <c:v>0</c:v>
                </c:pt>
                <c:pt idx="22">
                  <c:v>118</c:v>
                </c:pt>
                <c:pt idx="23">
                  <c:v>163</c:v>
                </c:pt>
                <c:pt idx="24">
                  <c:v>116</c:v>
                </c:pt>
                <c:pt idx="25">
                  <c:v>773</c:v>
                </c:pt>
                <c:pt idx="26">
                  <c:v>1715</c:v>
                </c:pt>
                <c:pt idx="27">
                  <c:v>328</c:v>
                </c:pt>
                <c:pt idx="28">
                  <c:v>57</c:v>
                </c:pt>
                <c:pt idx="29">
                  <c:v>108</c:v>
                </c:pt>
              </c:numCache>
            </c:numRef>
          </c:val>
          <c:smooth val="0"/>
          <c:extLst>
            <c:ext xmlns:c16="http://schemas.microsoft.com/office/drawing/2014/chart" uri="{C3380CC4-5D6E-409C-BE32-E72D297353CC}">
              <c16:uniqueId val="{00000000-6BDC-4EDC-A5C5-BF9D6AAFA884}"/>
            </c:ext>
          </c:extLst>
        </c:ser>
        <c:ser>
          <c:idx val="1"/>
          <c:order val="1"/>
          <c:tx>
            <c:strRef>
              <c:f>Sheet1!$C$1</c:f>
              <c:strCache>
                <c:ptCount val="1"/>
                <c:pt idx="0">
                  <c:v>@Audi</c:v>
                </c:pt>
              </c:strCache>
            </c:strRef>
          </c:tx>
          <c:spPr>
            <a:ln w="28575" cap="rnd">
              <a:solidFill>
                <a:schemeClr val="accent2"/>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Sheet1!$C$2:$C$31</c:f>
              <c:numCache>
                <c:formatCode>General</c:formatCode>
                <c:ptCount val="30"/>
                <c:pt idx="0">
                  <c:v>581</c:v>
                </c:pt>
                <c:pt idx="1">
                  <c:v>2778</c:v>
                </c:pt>
                <c:pt idx="2">
                  <c:v>0</c:v>
                </c:pt>
                <c:pt idx="3">
                  <c:v>698</c:v>
                </c:pt>
                <c:pt idx="4">
                  <c:v>278</c:v>
                </c:pt>
                <c:pt idx="5">
                  <c:v>834</c:v>
                </c:pt>
                <c:pt idx="6">
                  <c:v>686</c:v>
                </c:pt>
                <c:pt idx="7">
                  <c:v>0</c:v>
                </c:pt>
                <c:pt idx="8">
                  <c:v>531</c:v>
                </c:pt>
                <c:pt idx="9">
                  <c:v>0</c:v>
                </c:pt>
                <c:pt idx="10">
                  <c:v>762</c:v>
                </c:pt>
                <c:pt idx="11">
                  <c:v>0</c:v>
                </c:pt>
                <c:pt idx="12">
                  <c:v>2114</c:v>
                </c:pt>
                <c:pt idx="13">
                  <c:v>0</c:v>
                </c:pt>
                <c:pt idx="14">
                  <c:v>1334</c:v>
                </c:pt>
                <c:pt idx="15">
                  <c:v>2146</c:v>
                </c:pt>
                <c:pt idx="16">
                  <c:v>1708</c:v>
                </c:pt>
                <c:pt idx="17">
                  <c:v>2353</c:v>
                </c:pt>
                <c:pt idx="18">
                  <c:v>2110</c:v>
                </c:pt>
                <c:pt idx="19">
                  <c:v>1604</c:v>
                </c:pt>
                <c:pt idx="20">
                  <c:v>2301</c:v>
                </c:pt>
                <c:pt idx="21">
                  <c:v>0</c:v>
                </c:pt>
                <c:pt idx="22">
                  <c:v>834</c:v>
                </c:pt>
                <c:pt idx="23">
                  <c:v>640</c:v>
                </c:pt>
                <c:pt idx="24">
                  <c:v>0</c:v>
                </c:pt>
                <c:pt idx="25">
                  <c:v>0</c:v>
                </c:pt>
                <c:pt idx="26">
                  <c:v>2408</c:v>
                </c:pt>
                <c:pt idx="27">
                  <c:v>1686</c:v>
                </c:pt>
                <c:pt idx="28">
                  <c:v>0</c:v>
                </c:pt>
                <c:pt idx="29">
                  <c:v>1451</c:v>
                </c:pt>
              </c:numCache>
            </c:numRef>
          </c:val>
          <c:smooth val="0"/>
          <c:extLst>
            <c:ext xmlns:c16="http://schemas.microsoft.com/office/drawing/2014/chart" uri="{C3380CC4-5D6E-409C-BE32-E72D297353CC}">
              <c16:uniqueId val="{00000001-6BDC-4EDC-A5C5-BF9D6AAFA884}"/>
            </c:ext>
          </c:extLst>
        </c:ser>
        <c:ser>
          <c:idx val="2"/>
          <c:order val="2"/>
          <c:tx>
            <c:strRef>
              <c:f>Sheet1!$D$1</c:f>
              <c:strCache>
                <c:ptCount val="1"/>
                <c:pt idx="0">
                  <c:v>@Ford</c:v>
                </c:pt>
              </c:strCache>
            </c:strRef>
          </c:tx>
          <c:spPr>
            <a:ln w="28575" cap="rnd">
              <a:solidFill>
                <a:schemeClr val="accent3"/>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811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6BDC-4EDC-A5C5-BF9D6AAFA884}"/>
            </c:ext>
          </c:extLst>
        </c:ser>
        <c:ser>
          <c:idx val="3"/>
          <c:order val="3"/>
          <c:tx>
            <c:strRef>
              <c:f>Sheet1!$E$1</c:f>
              <c:strCache>
                <c:ptCount val="1"/>
                <c:pt idx="0">
                  <c:v>@VW</c:v>
                </c:pt>
              </c:strCache>
            </c:strRef>
          </c:tx>
          <c:spPr>
            <a:ln w="28575" cap="rnd">
              <a:solidFill>
                <a:schemeClr val="accent4"/>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Sheet1!$E$2:$E$31</c:f>
              <c:numCache>
                <c:formatCode>General</c:formatCode>
                <c:ptCount val="30"/>
                <c:pt idx="0">
                  <c:v>0</c:v>
                </c:pt>
                <c:pt idx="1">
                  <c:v>0</c:v>
                </c:pt>
                <c:pt idx="2">
                  <c:v>74</c:v>
                </c:pt>
                <c:pt idx="3">
                  <c:v>288</c:v>
                </c:pt>
                <c:pt idx="4">
                  <c:v>85</c:v>
                </c:pt>
                <c:pt idx="5">
                  <c:v>0</c:v>
                </c:pt>
                <c:pt idx="6">
                  <c:v>85</c:v>
                </c:pt>
                <c:pt idx="7">
                  <c:v>0</c:v>
                </c:pt>
                <c:pt idx="8">
                  <c:v>68</c:v>
                </c:pt>
                <c:pt idx="9">
                  <c:v>0</c:v>
                </c:pt>
                <c:pt idx="10">
                  <c:v>202</c:v>
                </c:pt>
                <c:pt idx="11">
                  <c:v>0</c:v>
                </c:pt>
                <c:pt idx="12">
                  <c:v>0</c:v>
                </c:pt>
                <c:pt idx="13">
                  <c:v>0</c:v>
                </c:pt>
                <c:pt idx="14">
                  <c:v>240</c:v>
                </c:pt>
                <c:pt idx="15">
                  <c:v>87</c:v>
                </c:pt>
                <c:pt idx="16">
                  <c:v>0</c:v>
                </c:pt>
                <c:pt idx="17">
                  <c:v>186</c:v>
                </c:pt>
                <c:pt idx="18">
                  <c:v>0</c:v>
                </c:pt>
                <c:pt idx="19">
                  <c:v>0</c:v>
                </c:pt>
                <c:pt idx="20">
                  <c:v>0</c:v>
                </c:pt>
                <c:pt idx="21">
                  <c:v>90</c:v>
                </c:pt>
                <c:pt idx="22">
                  <c:v>0</c:v>
                </c:pt>
                <c:pt idx="23">
                  <c:v>130</c:v>
                </c:pt>
                <c:pt idx="24">
                  <c:v>0</c:v>
                </c:pt>
                <c:pt idx="25">
                  <c:v>0</c:v>
                </c:pt>
                <c:pt idx="26">
                  <c:v>91</c:v>
                </c:pt>
                <c:pt idx="27">
                  <c:v>125</c:v>
                </c:pt>
                <c:pt idx="28">
                  <c:v>69</c:v>
                </c:pt>
                <c:pt idx="29">
                  <c:v>0</c:v>
                </c:pt>
              </c:numCache>
            </c:numRef>
          </c:val>
          <c:smooth val="0"/>
          <c:extLst>
            <c:ext xmlns:c16="http://schemas.microsoft.com/office/drawing/2014/chart" uri="{C3380CC4-5D6E-409C-BE32-E72D297353CC}">
              <c16:uniqueId val="{00000003-6BDC-4EDC-A5C5-BF9D6AAFA884}"/>
            </c:ext>
          </c:extLst>
        </c:ser>
        <c:dLbls>
          <c:showLegendKey val="0"/>
          <c:showVal val="0"/>
          <c:showCatName val="0"/>
          <c:showSerName val="0"/>
          <c:showPercent val="0"/>
          <c:showBubbleSize val="0"/>
        </c:dLbls>
        <c:smooth val="0"/>
        <c:axId val="431162056"/>
        <c:axId val="431160744"/>
      </c:lineChart>
      <c:dateAx>
        <c:axId val="43116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0744"/>
        <c:crosses val="autoZero"/>
        <c:auto val="1"/>
        <c:lblOffset val="100"/>
        <c:baseTimeUnit val="days"/>
      </c:dateAx>
      <c:valAx>
        <c:axId val="43116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audi</c:v>
                </c:pt>
              </c:strCache>
            </c:strRef>
          </c:tx>
          <c:spPr>
            <a:ln w="28575" cap="rnd">
              <a:solidFill>
                <a:schemeClr val="accent1"/>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Sheet1!$B$2:$B$31</c:f>
              <c:numCache>
                <c:formatCode>General</c:formatCode>
                <c:ptCount val="30"/>
                <c:pt idx="0">
                  <c:v>151579</c:v>
                </c:pt>
                <c:pt idx="1">
                  <c:v>0</c:v>
                </c:pt>
                <c:pt idx="2">
                  <c:v>130064</c:v>
                </c:pt>
                <c:pt idx="3">
                  <c:v>124038</c:v>
                </c:pt>
                <c:pt idx="4">
                  <c:v>0</c:v>
                </c:pt>
                <c:pt idx="5">
                  <c:v>110857</c:v>
                </c:pt>
                <c:pt idx="6">
                  <c:v>0</c:v>
                </c:pt>
                <c:pt idx="7">
                  <c:v>179975</c:v>
                </c:pt>
                <c:pt idx="8">
                  <c:v>0</c:v>
                </c:pt>
                <c:pt idx="9">
                  <c:v>158150</c:v>
                </c:pt>
                <c:pt idx="10">
                  <c:v>0</c:v>
                </c:pt>
                <c:pt idx="11">
                  <c:v>0</c:v>
                </c:pt>
                <c:pt idx="12">
                  <c:v>175292</c:v>
                </c:pt>
                <c:pt idx="13">
                  <c:v>0</c:v>
                </c:pt>
                <c:pt idx="14">
                  <c:v>475122</c:v>
                </c:pt>
                <c:pt idx="15">
                  <c:v>190225</c:v>
                </c:pt>
                <c:pt idx="16">
                  <c:v>362947</c:v>
                </c:pt>
                <c:pt idx="17">
                  <c:v>0</c:v>
                </c:pt>
                <c:pt idx="18">
                  <c:v>397800</c:v>
                </c:pt>
                <c:pt idx="19">
                  <c:v>329552</c:v>
                </c:pt>
                <c:pt idx="20">
                  <c:v>294157</c:v>
                </c:pt>
                <c:pt idx="21">
                  <c:v>0</c:v>
                </c:pt>
                <c:pt idx="22">
                  <c:v>287784</c:v>
                </c:pt>
                <c:pt idx="23">
                  <c:v>159101</c:v>
                </c:pt>
                <c:pt idx="24">
                  <c:v>0</c:v>
                </c:pt>
                <c:pt idx="25">
                  <c:v>156038</c:v>
                </c:pt>
                <c:pt idx="26">
                  <c:v>0</c:v>
                </c:pt>
                <c:pt idx="27">
                  <c:v>205467</c:v>
                </c:pt>
                <c:pt idx="28">
                  <c:v>219650</c:v>
                </c:pt>
                <c:pt idx="29">
                  <c:v>202250</c:v>
                </c:pt>
              </c:numCache>
            </c:numRef>
          </c:val>
          <c:smooth val="0"/>
          <c:extLst>
            <c:ext xmlns:c16="http://schemas.microsoft.com/office/drawing/2014/chart" uri="{C3380CC4-5D6E-409C-BE32-E72D297353CC}">
              <c16:uniqueId val="{00000000-B296-4D0C-A7F2-AE67DBD6B13F}"/>
            </c:ext>
          </c:extLst>
        </c:ser>
        <c:ser>
          <c:idx val="1"/>
          <c:order val="1"/>
          <c:tx>
            <c:strRef>
              <c:f>Sheet1!$C$1</c:f>
              <c:strCache>
                <c:ptCount val="1"/>
                <c:pt idx="0">
                  <c:v>ford</c:v>
                </c:pt>
              </c:strCache>
            </c:strRef>
          </c:tx>
          <c:spPr>
            <a:ln w="28575" cap="rnd">
              <a:solidFill>
                <a:schemeClr val="accent2"/>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33484</c:v>
                </c:pt>
              </c:numCache>
            </c:numRef>
          </c:val>
          <c:smooth val="0"/>
          <c:extLst>
            <c:ext xmlns:c16="http://schemas.microsoft.com/office/drawing/2014/chart" uri="{C3380CC4-5D6E-409C-BE32-E72D297353CC}">
              <c16:uniqueId val="{00000001-B296-4D0C-A7F2-AE67DBD6B13F}"/>
            </c:ext>
          </c:extLst>
        </c:ser>
        <c:ser>
          <c:idx val="2"/>
          <c:order val="2"/>
          <c:tx>
            <c:strRef>
              <c:f>Sheet1!$D$1</c:f>
              <c:strCache>
                <c:ptCount val="1"/>
                <c:pt idx="0">
                  <c:v>toyotausa</c:v>
                </c:pt>
              </c:strCache>
            </c:strRef>
          </c:tx>
          <c:spPr>
            <a:ln w="28575" cap="rnd">
              <a:solidFill>
                <a:schemeClr val="accent3"/>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Sheet1!$D$2:$D$31</c:f>
              <c:numCache>
                <c:formatCode>General</c:formatCode>
                <c:ptCount val="30"/>
                <c:pt idx="0">
                  <c:v>16389</c:v>
                </c:pt>
                <c:pt idx="1">
                  <c:v>7694</c:v>
                </c:pt>
                <c:pt idx="2">
                  <c:v>5111</c:v>
                </c:pt>
                <c:pt idx="3">
                  <c:v>6897</c:v>
                </c:pt>
                <c:pt idx="4">
                  <c:v>5968</c:v>
                </c:pt>
                <c:pt idx="5">
                  <c:v>10038</c:v>
                </c:pt>
                <c:pt idx="6">
                  <c:v>12818</c:v>
                </c:pt>
                <c:pt idx="7">
                  <c:v>16076</c:v>
                </c:pt>
                <c:pt idx="8">
                  <c:v>8663</c:v>
                </c:pt>
                <c:pt idx="9">
                  <c:v>2777</c:v>
                </c:pt>
                <c:pt idx="10">
                  <c:v>3894</c:v>
                </c:pt>
                <c:pt idx="11">
                  <c:v>7955</c:v>
                </c:pt>
                <c:pt idx="12">
                  <c:v>6841</c:v>
                </c:pt>
                <c:pt idx="13">
                  <c:v>10441</c:v>
                </c:pt>
                <c:pt idx="14">
                  <c:v>13902</c:v>
                </c:pt>
                <c:pt idx="15">
                  <c:v>0</c:v>
                </c:pt>
                <c:pt idx="16">
                  <c:v>6935</c:v>
                </c:pt>
                <c:pt idx="17">
                  <c:v>5695</c:v>
                </c:pt>
                <c:pt idx="18">
                  <c:v>0</c:v>
                </c:pt>
                <c:pt idx="19">
                  <c:v>7499</c:v>
                </c:pt>
                <c:pt idx="20">
                  <c:v>11268</c:v>
                </c:pt>
                <c:pt idx="21">
                  <c:v>12465</c:v>
                </c:pt>
                <c:pt idx="22">
                  <c:v>0</c:v>
                </c:pt>
                <c:pt idx="23">
                  <c:v>0</c:v>
                </c:pt>
                <c:pt idx="24">
                  <c:v>0</c:v>
                </c:pt>
                <c:pt idx="25">
                  <c:v>6784</c:v>
                </c:pt>
                <c:pt idx="26">
                  <c:v>11040</c:v>
                </c:pt>
                <c:pt idx="27">
                  <c:v>9571</c:v>
                </c:pt>
                <c:pt idx="28">
                  <c:v>0</c:v>
                </c:pt>
                <c:pt idx="29">
                  <c:v>9884</c:v>
                </c:pt>
              </c:numCache>
            </c:numRef>
          </c:val>
          <c:smooth val="0"/>
          <c:extLst>
            <c:ext xmlns:c16="http://schemas.microsoft.com/office/drawing/2014/chart" uri="{C3380CC4-5D6E-409C-BE32-E72D297353CC}">
              <c16:uniqueId val="{00000002-B296-4D0C-A7F2-AE67DBD6B13F}"/>
            </c:ext>
          </c:extLst>
        </c:ser>
        <c:dLbls>
          <c:showLegendKey val="0"/>
          <c:showVal val="0"/>
          <c:showCatName val="0"/>
          <c:showSerName val="0"/>
          <c:showPercent val="0"/>
          <c:showBubbleSize val="0"/>
        </c:dLbls>
        <c:smooth val="0"/>
        <c:axId val="431167632"/>
        <c:axId val="431180752"/>
      </c:lineChart>
      <c:dateAx>
        <c:axId val="43116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0752"/>
        <c:crosses val="autoZero"/>
        <c:auto val="1"/>
        <c:lblOffset val="100"/>
        <c:baseTimeUnit val="days"/>
      </c:dateAx>
      <c:valAx>
        <c:axId val="43118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Audi USA</c:v>
                </c:pt>
              </c:strCache>
            </c:strRef>
          </c:tx>
          <c:spPr>
            <a:solidFill>
              <a:schemeClr val="accent1"/>
            </a:solidFill>
            <a:ln>
              <a:noFill/>
            </a:ln>
            <a:effectLst/>
          </c:spPr>
          <c:invertIfNegative val="0"/>
          <c:cat>
            <c:strRef>
              <c:f>Sheet1!$A$2:$A$6</c:f>
              <c:strCache>
                <c:ptCount val="5"/>
                <c:pt idx="0">
                  <c:v>Photo</c:v>
                </c:pt>
                <c:pt idx="1">
                  <c:v>Video</c:v>
                </c:pt>
                <c:pt idx="2">
                  <c:v>Link</c:v>
                </c:pt>
                <c:pt idx="3">
                  <c:v>Live Video</c:v>
                </c:pt>
                <c:pt idx="4">
                  <c:v>Status</c:v>
                </c:pt>
              </c:strCache>
            </c:strRef>
          </c:cat>
          <c:val>
            <c:numRef>
              <c:f>Sheet1!$B$2:$B$6</c:f>
              <c:numCache>
                <c:formatCode>General</c:formatCode>
                <c:ptCount val="5"/>
                <c:pt idx="0">
                  <c:v>4.0488889657682998E-2</c:v>
                </c:pt>
                <c:pt idx="1">
                  <c:v>3.6401183795041002E-2</c:v>
                </c:pt>
                <c:pt idx="2">
                  <c:v>0</c:v>
                </c:pt>
                <c:pt idx="3">
                  <c:v>0</c:v>
                </c:pt>
                <c:pt idx="4">
                  <c:v>0</c:v>
                </c:pt>
              </c:numCache>
            </c:numRef>
          </c:val>
          <c:extLst>
            <c:ext xmlns:c16="http://schemas.microsoft.com/office/drawing/2014/chart" uri="{C3380CC4-5D6E-409C-BE32-E72D297353CC}">
              <c16:uniqueId val="{00000000-B4E1-4693-B01B-D87D6B5341BD}"/>
            </c:ext>
          </c:extLst>
        </c:ser>
        <c:ser>
          <c:idx val="1"/>
          <c:order val="1"/>
          <c:tx>
            <c:strRef>
              <c:f>Sheet1!$C$1</c:f>
              <c:strCache>
                <c:ptCount val="1"/>
                <c:pt idx="0">
                  <c:v>Volkswagen</c:v>
                </c:pt>
              </c:strCache>
            </c:strRef>
          </c:tx>
          <c:spPr>
            <a:solidFill>
              <a:schemeClr val="accent2"/>
            </a:solidFill>
            <a:ln>
              <a:noFill/>
            </a:ln>
            <a:effectLst/>
          </c:spPr>
          <c:invertIfNegative val="0"/>
          <c:cat>
            <c:strRef>
              <c:f>Sheet1!$A$2:$A$6</c:f>
              <c:strCache>
                <c:ptCount val="5"/>
                <c:pt idx="0">
                  <c:v>Photo</c:v>
                </c:pt>
                <c:pt idx="1">
                  <c:v>Video</c:v>
                </c:pt>
                <c:pt idx="2">
                  <c:v>Link</c:v>
                </c:pt>
                <c:pt idx="3">
                  <c:v>Live Video</c:v>
                </c:pt>
                <c:pt idx="4">
                  <c:v>Status</c:v>
                </c:pt>
              </c:strCache>
            </c:strRef>
          </c:cat>
          <c:val>
            <c:numRef>
              <c:f>Sheet1!$C$2:$C$6</c:f>
              <c:numCache>
                <c:formatCode>General</c:formatCode>
                <c:ptCount val="5"/>
                <c:pt idx="0">
                  <c:v>1.1992522748964E-2</c:v>
                </c:pt>
                <c:pt idx="1">
                  <c:v>4.9533307330094003E-3</c:v>
                </c:pt>
                <c:pt idx="2">
                  <c:v>2.6731954450392E-2</c:v>
                </c:pt>
                <c:pt idx="3">
                  <c:v>1.5165728594447999E-3</c:v>
                </c:pt>
                <c:pt idx="4">
                  <c:v>2.8640859641082002E-4</c:v>
                </c:pt>
              </c:numCache>
            </c:numRef>
          </c:val>
          <c:extLst>
            <c:ext xmlns:c16="http://schemas.microsoft.com/office/drawing/2014/chart" uri="{C3380CC4-5D6E-409C-BE32-E72D297353CC}">
              <c16:uniqueId val="{00000001-B4E1-4693-B01B-D87D6B5341BD}"/>
            </c:ext>
          </c:extLst>
        </c:ser>
        <c:ser>
          <c:idx val="2"/>
          <c:order val="2"/>
          <c:tx>
            <c:strRef>
              <c:f>Sheet1!$D$1</c:f>
              <c:strCache>
                <c:ptCount val="1"/>
                <c:pt idx="0">
                  <c:v>Ford Motor Company</c:v>
                </c:pt>
              </c:strCache>
            </c:strRef>
          </c:tx>
          <c:spPr>
            <a:solidFill>
              <a:schemeClr val="accent3"/>
            </a:solidFill>
            <a:ln>
              <a:noFill/>
            </a:ln>
            <a:effectLst/>
          </c:spPr>
          <c:invertIfNegative val="0"/>
          <c:cat>
            <c:strRef>
              <c:f>Sheet1!$A$2:$A$6</c:f>
              <c:strCache>
                <c:ptCount val="5"/>
                <c:pt idx="0">
                  <c:v>Photo</c:v>
                </c:pt>
                <c:pt idx="1">
                  <c:v>Video</c:v>
                </c:pt>
                <c:pt idx="2">
                  <c:v>Link</c:v>
                </c:pt>
                <c:pt idx="3">
                  <c:v>Live Video</c:v>
                </c:pt>
                <c:pt idx="4">
                  <c:v>Status</c:v>
                </c:pt>
              </c:strCache>
            </c:strRef>
          </c:cat>
          <c:val>
            <c:numRef>
              <c:f>Sheet1!$D$2:$D$6</c:f>
              <c:numCache>
                <c:formatCode>General</c:formatCode>
                <c:ptCount val="5"/>
                <c:pt idx="0">
                  <c:v>0</c:v>
                </c:pt>
                <c:pt idx="1">
                  <c:v>6.5815247157894996E-2</c:v>
                </c:pt>
                <c:pt idx="2">
                  <c:v>0</c:v>
                </c:pt>
                <c:pt idx="3">
                  <c:v>0</c:v>
                </c:pt>
                <c:pt idx="4">
                  <c:v>0</c:v>
                </c:pt>
              </c:numCache>
            </c:numRef>
          </c:val>
          <c:extLst>
            <c:ext xmlns:c16="http://schemas.microsoft.com/office/drawing/2014/chart" uri="{C3380CC4-5D6E-409C-BE32-E72D297353CC}">
              <c16:uniqueId val="{00000002-B4E1-4693-B01B-D87D6B5341BD}"/>
            </c:ext>
          </c:extLst>
        </c:ser>
        <c:ser>
          <c:idx val="3"/>
          <c:order val="3"/>
          <c:tx>
            <c:strRef>
              <c:f>Sheet1!$E$1</c:f>
              <c:strCache>
                <c:ptCount val="1"/>
                <c:pt idx="0">
                  <c:v>Toyota USA</c:v>
                </c:pt>
              </c:strCache>
            </c:strRef>
          </c:tx>
          <c:spPr>
            <a:solidFill>
              <a:schemeClr val="accent4"/>
            </a:solidFill>
            <a:ln>
              <a:noFill/>
            </a:ln>
            <a:effectLst/>
          </c:spPr>
          <c:invertIfNegative val="0"/>
          <c:cat>
            <c:strRef>
              <c:f>Sheet1!$A$2:$A$6</c:f>
              <c:strCache>
                <c:ptCount val="5"/>
                <c:pt idx="0">
                  <c:v>Photo</c:v>
                </c:pt>
                <c:pt idx="1">
                  <c:v>Video</c:v>
                </c:pt>
                <c:pt idx="2">
                  <c:v>Link</c:v>
                </c:pt>
                <c:pt idx="3">
                  <c:v>Live Video</c:v>
                </c:pt>
                <c:pt idx="4">
                  <c:v>Status</c:v>
                </c:pt>
              </c:strCache>
            </c:strRef>
          </c:cat>
          <c:val>
            <c:numRef>
              <c:f>Sheet1!$E$2:$E$6</c:f>
              <c:numCache>
                <c:formatCode>General</c:formatCode>
                <c:ptCount val="5"/>
                <c:pt idx="0">
                  <c:v>2.0809754830249001E-2</c:v>
                </c:pt>
                <c:pt idx="1">
                  <c:v>1.5105772716335E-2</c:v>
                </c:pt>
                <c:pt idx="2">
                  <c:v>0</c:v>
                </c:pt>
                <c:pt idx="3">
                  <c:v>8.9154938546775007E-3</c:v>
                </c:pt>
                <c:pt idx="4">
                  <c:v>0</c:v>
                </c:pt>
              </c:numCache>
            </c:numRef>
          </c:val>
          <c:extLst>
            <c:ext xmlns:c16="http://schemas.microsoft.com/office/drawing/2014/chart" uri="{C3380CC4-5D6E-409C-BE32-E72D297353CC}">
              <c16:uniqueId val="{00000003-B4E1-4693-B01B-D87D6B5341BD}"/>
            </c:ext>
          </c:extLst>
        </c:ser>
        <c:dLbls>
          <c:showLegendKey val="0"/>
          <c:showVal val="0"/>
          <c:showCatName val="0"/>
          <c:showSerName val="0"/>
          <c:showPercent val="0"/>
          <c:showBubbleSize val="0"/>
        </c:dLbls>
        <c:gapWidth val="219"/>
        <c:overlap val="-27"/>
        <c:axId val="431175504"/>
        <c:axId val="431170584"/>
      </c:barChart>
      <c:catAx>
        <c:axId val="43117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0584"/>
        <c:crosses val="autoZero"/>
        <c:auto val="1"/>
        <c:lblAlgn val="ctr"/>
        <c:lblOffset val="100"/>
        <c:noMultiLvlLbl val="0"/>
      </c:catAx>
      <c:valAx>
        <c:axId val="43117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Sheet1!$A$2:$A$5</c:f>
              <c:strCache>
                <c:ptCount val="4"/>
                <c:pt idx="0">
                  <c:v>@Toyota</c:v>
                </c:pt>
                <c:pt idx="1">
                  <c:v>@Audi</c:v>
                </c:pt>
                <c:pt idx="2">
                  <c:v>@Ford</c:v>
                </c:pt>
                <c:pt idx="3">
                  <c:v>@VW</c:v>
                </c:pt>
              </c:strCache>
            </c:strRef>
          </c:cat>
          <c:val>
            <c:numRef>
              <c:f>Sheet1!$B$2:$B$5</c:f>
              <c:numCache>
                <c:formatCode>General</c:formatCode>
                <c:ptCount val="4"/>
                <c:pt idx="0">
                  <c:v>2004</c:v>
                </c:pt>
                <c:pt idx="1">
                  <c:v>4919</c:v>
                </c:pt>
                <c:pt idx="2">
                  <c:v>169</c:v>
                </c:pt>
                <c:pt idx="3">
                  <c:v>351</c:v>
                </c:pt>
              </c:numCache>
            </c:numRef>
          </c:val>
          <c:extLst>
            <c:ext xmlns:c16="http://schemas.microsoft.com/office/drawing/2014/chart" uri="{C3380CC4-5D6E-409C-BE32-E72D297353CC}">
              <c16:uniqueId val="{00000000-065E-4422-A475-D36F71A8C117}"/>
            </c:ext>
          </c:extLst>
        </c:ser>
        <c:ser>
          <c:idx val="1"/>
          <c:order val="1"/>
          <c:tx>
            <c:strRef>
              <c:f>Sheet1!$C$1</c:f>
              <c:strCache>
                <c:ptCount val="1"/>
                <c:pt idx="0">
                  <c:v>Likes</c:v>
                </c:pt>
              </c:strCache>
            </c:strRef>
          </c:tx>
          <c:spPr>
            <a:solidFill>
              <a:schemeClr val="accent2"/>
            </a:solidFill>
            <a:ln>
              <a:noFill/>
            </a:ln>
            <a:effectLst/>
          </c:spPr>
          <c:invertIfNegative val="0"/>
          <c:cat>
            <c:strRef>
              <c:f>Sheet1!$A$2:$A$5</c:f>
              <c:strCache>
                <c:ptCount val="4"/>
                <c:pt idx="0">
                  <c:v>@Toyota</c:v>
                </c:pt>
                <c:pt idx="1">
                  <c:v>@Audi</c:v>
                </c:pt>
                <c:pt idx="2">
                  <c:v>@Ford</c:v>
                </c:pt>
                <c:pt idx="3">
                  <c:v>@VW</c:v>
                </c:pt>
              </c:strCache>
            </c:strRef>
          </c:cat>
          <c:val>
            <c:numRef>
              <c:f>Sheet1!$C$2:$C$5</c:f>
              <c:numCache>
                <c:formatCode>General</c:formatCode>
                <c:ptCount val="4"/>
                <c:pt idx="0">
                  <c:v>8543</c:v>
                </c:pt>
                <c:pt idx="1">
                  <c:v>33289</c:v>
                </c:pt>
                <c:pt idx="2">
                  <c:v>621</c:v>
                </c:pt>
                <c:pt idx="3">
                  <c:v>1513</c:v>
                </c:pt>
              </c:numCache>
            </c:numRef>
          </c:val>
          <c:extLst>
            <c:ext xmlns:c16="http://schemas.microsoft.com/office/drawing/2014/chart" uri="{C3380CC4-5D6E-409C-BE32-E72D297353CC}">
              <c16:uniqueId val="{00000001-065E-4422-A475-D36F71A8C117}"/>
            </c:ext>
          </c:extLst>
        </c:ser>
        <c:ser>
          <c:idx val="2"/>
          <c:order val="2"/>
          <c:tx>
            <c:strRef>
              <c:f>Sheet1!$D$1</c:f>
              <c:strCache>
                <c:ptCount val="1"/>
                <c:pt idx="0">
                  <c:v>Replies</c:v>
                </c:pt>
              </c:strCache>
            </c:strRef>
          </c:tx>
          <c:spPr>
            <a:solidFill>
              <a:schemeClr val="accent3"/>
            </a:solidFill>
            <a:ln>
              <a:noFill/>
            </a:ln>
            <a:effectLst/>
          </c:spPr>
          <c:invertIfNegative val="0"/>
          <c:cat>
            <c:strRef>
              <c:f>Sheet1!$A$2:$A$5</c:f>
              <c:strCache>
                <c:ptCount val="4"/>
                <c:pt idx="0">
                  <c:v>@Toyota</c:v>
                </c:pt>
                <c:pt idx="1">
                  <c:v>@Audi</c:v>
                </c:pt>
                <c:pt idx="2">
                  <c:v>@Ford</c:v>
                </c:pt>
                <c:pt idx="3">
                  <c:v>@VW</c:v>
                </c:pt>
              </c:strCache>
            </c:strRef>
          </c:cat>
          <c:val>
            <c:numRef>
              <c:f>Sheet1!$D$2:$D$5</c:f>
              <c:numCache>
                <c:formatCode>General</c:formatCode>
                <c:ptCount val="4"/>
                <c:pt idx="0">
                  <c:v>260</c:v>
                </c:pt>
                <c:pt idx="1">
                  <c:v>351</c:v>
                </c:pt>
                <c:pt idx="2">
                  <c:v>21</c:v>
                </c:pt>
                <c:pt idx="3">
                  <c:v>42</c:v>
                </c:pt>
              </c:numCache>
            </c:numRef>
          </c:val>
          <c:extLst>
            <c:ext xmlns:c16="http://schemas.microsoft.com/office/drawing/2014/chart" uri="{C3380CC4-5D6E-409C-BE32-E72D297353CC}">
              <c16:uniqueId val="{00000002-065E-4422-A475-D36F71A8C117}"/>
            </c:ext>
          </c:extLst>
        </c:ser>
        <c:dLbls>
          <c:showLegendKey val="0"/>
          <c:showVal val="0"/>
          <c:showCatName val="0"/>
          <c:showSerName val="0"/>
          <c:showPercent val="0"/>
          <c:showBubbleSize val="0"/>
        </c:dLbls>
        <c:gapWidth val="150"/>
        <c:overlap val="100"/>
        <c:axId val="416070776"/>
        <c:axId val="416076024"/>
      </c:barChart>
      <c:catAx>
        <c:axId val="41607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76024"/>
        <c:crosses val="autoZero"/>
        <c:auto val="1"/>
        <c:lblAlgn val="ctr"/>
        <c:lblOffset val="100"/>
        <c:noMultiLvlLbl val="0"/>
      </c:catAx>
      <c:valAx>
        <c:axId val="416076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7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audi</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2.0364327899129</c:v>
                </c:pt>
                <c:pt idx="1">
                  <c:v>0.97468296668606003</c:v>
                </c:pt>
                <c:pt idx="2">
                  <c:v>0</c:v>
                </c:pt>
              </c:numCache>
            </c:numRef>
          </c:val>
          <c:extLst>
            <c:ext xmlns:c16="http://schemas.microsoft.com/office/drawing/2014/chart" uri="{C3380CC4-5D6E-409C-BE32-E72D297353CC}">
              <c16:uniqueId val="{00000000-C944-4B72-9E0B-770644DA45DD}"/>
            </c:ext>
          </c:extLst>
        </c:ser>
        <c:ser>
          <c:idx val="1"/>
          <c:order val="1"/>
          <c:tx>
            <c:strRef>
              <c:f>Sheet1!$C$1</c:f>
              <c:strCache>
                <c:ptCount val="1"/>
                <c:pt idx="0">
                  <c:v>ford</c:v>
                </c:pt>
              </c:strCache>
            </c:strRef>
          </c:tx>
          <c:spPr>
            <a:solidFill>
              <a:schemeClr val="accent2"/>
            </a:solidFill>
            <a:ln>
              <a:noFill/>
            </a:ln>
            <a:effectLst/>
          </c:spPr>
          <c:invertIfNegative val="0"/>
          <c:cat>
            <c:strRef>
              <c:f>Sheet1!$A$2:$A$4</c:f>
              <c:strCache>
                <c:ptCount val="3"/>
                <c:pt idx="0">
                  <c:v>Images</c:v>
                </c:pt>
                <c:pt idx="1">
                  <c:v>Videos</c:v>
                </c:pt>
                <c:pt idx="2">
                  <c:v>Carousels</c:v>
                </c:pt>
              </c:strCache>
            </c:strRef>
          </c:cat>
          <c:val>
            <c:numRef>
              <c:f>Sheet1!$C$2:$C$4</c:f>
              <c:numCache>
                <c:formatCode>General</c:formatCode>
                <c:ptCount val="3"/>
                <c:pt idx="0">
                  <c:v>0</c:v>
                </c:pt>
                <c:pt idx="1">
                  <c:v>0</c:v>
                </c:pt>
                <c:pt idx="2">
                  <c:v>0.96322407933625998</c:v>
                </c:pt>
              </c:numCache>
            </c:numRef>
          </c:val>
          <c:extLst>
            <c:ext xmlns:c16="http://schemas.microsoft.com/office/drawing/2014/chart" uri="{C3380CC4-5D6E-409C-BE32-E72D297353CC}">
              <c16:uniqueId val="{00000001-C944-4B72-9E0B-770644DA45DD}"/>
            </c:ext>
          </c:extLst>
        </c:ser>
        <c:ser>
          <c:idx val="2"/>
          <c:order val="2"/>
          <c:tx>
            <c:strRef>
              <c:f>Sheet1!$D$1</c:f>
              <c:strCache>
                <c:ptCount val="1"/>
                <c:pt idx="0">
                  <c:v>toyotausa</c:v>
                </c:pt>
              </c:strCache>
            </c:strRef>
          </c:tx>
          <c:spPr>
            <a:solidFill>
              <a:schemeClr val="accent3"/>
            </a:solidFill>
            <a:ln>
              <a:noFill/>
            </a:ln>
            <a:effectLst/>
          </c:spPr>
          <c:invertIfNegative val="0"/>
          <c:cat>
            <c:strRef>
              <c:f>Sheet1!$A$2:$A$4</c:f>
              <c:strCache>
                <c:ptCount val="3"/>
                <c:pt idx="0">
                  <c:v>Images</c:v>
                </c:pt>
                <c:pt idx="1">
                  <c:v>Videos</c:v>
                </c:pt>
                <c:pt idx="2">
                  <c:v>Carousels</c:v>
                </c:pt>
              </c:strCache>
            </c:strRef>
          </c:cat>
          <c:val>
            <c:numRef>
              <c:f>Sheet1!$D$2:$D$4</c:f>
              <c:numCache>
                <c:formatCode>General</c:formatCode>
                <c:ptCount val="3"/>
                <c:pt idx="0">
                  <c:v>0.79858621907393001</c:v>
                </c:pt>
                <c:pt idx="1">
                  <c:v>0</c:v>
                </c:pt>
                <c:pt idx="2">
                  <c:v>0</c:v>
                </c:pt>
              </c:numCache>
            </c:numRef>
          </c:val>
          <c:extLst>
            <c:ext xmlns:c16="http://schemas.microsoft.com/office/drawing/2014/chart" uri="{C3380CC4-5D6E-409C-BE32-E72D297353CC}">
              <c16:uniqueId val="{00000002-C944-4B72-9E0B-770644DA45DD}"/>
            </c:ext>
          </c:extLst>
        </c:ser>
        <c:dLbls>
          <c:showLegendKey val="0"/>
          <c:showVal val="0"/>
          <c:showCatName val="0"/>
          <c:showSerName val="0"/>
          <c:showPercent val="0"/>
          <c:showBubbleSize val="0"/>
        </c:dLbls>
        <c:gapWidth val="219"/>
        <c:overlap val="-27"/>
        <c:axId val="416069792"/>
        <c:axId val="416068480"/>
      </c:barChart>
      <c:catAx>
        <c:axId val="41606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68480"/>
        <c:crosses val="autoZero"/>
        <c:auto val="1"/>
        <c:lblAlgn val="ctr"/>
        <c:lblOffset val="100"/>
        <c:noMultiLvlLbl val="0"/>
      </c:catAx>
      <c:valAx>
        <c:axId val="41606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6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Audi USA</c:v>
                </c:pt>
              </c:strCache>
            </c:strRef>
          </c:tx>
          <c:spPr>
            <a:ln w="28575" cap="rnd">
              <a:solidFill>
                <a:schemeClr val="accent1"/>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Sheet1!$B$2:$B$31</c:f>
              <c:numCache>
                <c:formatCode>General</c:formatCode>
                <c:ptCount val="30"/>
                <c:pt idx="0">
                  <c:v>-863</c:v>
                </c:pt>
                <c:pt idx="1">
                  <c:v>-473</c:v>
                </c:pt>
                <c:pt idx="2">
                  <c:v>-374</c:v>
                </c:pt>
                <c:pt idx="3">
                  <c:v>-695</c:v>
                </c:pt>
                <c:pt idx="4">
                  <c:v>-165</c:v>
                </c:pt>
                <c:pt idx="5">
                  <c:v>-222</c:v>
                </c:pt>
                <c:pt idx="6">
                  <c:v>-345</c:v>
                </c:pt>
                <c:pt idx="7">
                  <c:v>-301</c:v>
                </c:pt>
                <c:pt idx="8">
                  <c:v>-243</c:v>
                </c:pt>
                <c:pt idx="9">
                  <c:v>-469</c:v>
                </c:pt>
                <c:pt idx="10">
                  <c:v>-356</c:v>
                </c:pt>
                <c:pt idx="11">
                  <c:v>-304</c:v>
                </c:pt>
                <c:pt idx="12">
                  <c:v>-81</c:v>
                </c:pt>
                <c:pt idx="13">
                  <c:v>-251</c:v>
                </c:pt>
                <c:pt idx="14">
                  <c:v>-168</c:v>
                </c:pt>
                <c:pt idx="15">
                  <c:v>-357</c:v>
                </c:pt>
                <c:pt idx="16">
                  <c:v>-614</c:v>
                </c:pt>
                <c:pt idx="17">
                  <c:v>-486</c:v>
                </c:pt>
                <c:pt idx="18">
                  <c:v>-332</c:v>
                </c:pt>
                <c:pt idx="19">
                  <c:v>-332</c:v>
                </c:pt>
                <c:pt idx="20">
                  <c:v>-450</c:v>
                </c:pt>
                <c:pt idx="21">
                  <c:v>-423</c:v>
                </c:pt>
                <c:pt idx="22">
                  <c:v>-445</c:v>
                </c:pt>
                <c:pt idx="23">
                  <c:v>-366</c:v>
                </c:pt>
                <c:pt idx="24">
                  <c:v>-168</c:v>
                </c:pt>
                <c:pt idx="25">
                  <c:v>-80</c:v>
                </c:pt>
                <c:pt idx="26">
                  <c:v>-177</c:v>
                </c:pt>
                <c:pt idx="27">
                  <c:v>-240</c:v>
                </c:pt>
                <c:pt idx="28">
                  <c:v>-534</c:v>
                </c:pt>
                <c:pt idx="29">
                  <c:v>-350</c:v>
                </c:pt>
              </c:numCache>
            </c:numRef>
          </c:val>
          <c:smooth val="0"/>
          <c:extLst>
            <c:ext xmlns:c16="http://schemas.microsoft.com/office/drawing/2014/chart" uri="{C3380CC4-5D6E-409C-BE32-E72D297353CC}">
              <c16:uniqueId val="{00000000-D995-40B0-9A8F-168D04AF20E3}"/>
            </c:ext>
          </c:extLst>
        </c:ser>
        <c:ser>
          <c:idx val="1"/>
          <c:order val="1"/>
          <c:tx>
            <c:strRef>
              <c:f>Sheet1!$C$1</c:f>
              <c:strCache>
                <c:ptCount val="1"/>
                <c:pt idx="0">
                  <c:v>Volkswagen</c:v>
                </c:pt>
              </c:strCache>
            </c:strRef>
          </c:tx>
          <c:spPr>
            <a:ln w="28575" cap="rnd">
              <a:solidFill>
                <a:schemeClr val="accent2"/>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Sheet1!$C$2:$C$31</c:f>
              <c:numCache>
                <c:formatCode>General</c:formatCode>
                <c:ptCount val="30"/>
                <c:pt idx="0">
                  <c:v>-367</c:v>
                </c:pt>
                <c:pt idx="1">
                  <c:v>2967</c:v>
                </c:pt>
                <c:pt idx="2">
                  <c:v>353</c:v>
                </c:pt>
                <c:pt idx="3">
                  <c:v>2527</c:v>
                </c:pt>
                <c:pt idx="4">
                  <c:v>1531</c:v>
                </c:pt>
                <c:pt idx="5">
                  <c:v>5134</c:v>
                </c:pt>
                <c:pt idx="6">
                  <c:v>3840</c:v>
                </c:pt>
                <c:pt idx="7">
                  <c:v>5072</c:v>
                </c:pt>
                <c:pt idx="8">
                  <c:v>4661</c:v>
                </c:pt>
                <c:pt idx="9">
                  <c:v>4064</c:v>
                </c:pt>
                <c:pt idx="10">
                  <c:v>3239</c:v>
                </c:pt>
                <c:pt idx="11">
                  <c:v>5119</c:v>
                </c:pt>
                <c:pt idx="12">
                  <c:v>3777</c:v>
                </c:pt>
                <c:pt idx="13">
                  <c:v>3737</c:v>
                </c:pt>
                <c:pt idx="14">
                  <c:v>5104</c:v>
                </c:pt>
                <c:pt idx="15">
                  <c:v>5742</c:v>
                </c:pt>
                <c:pt idx="16">
                  <c:v>1237</c:v>
                </c:pt>
                <c:pt idx="17">
                  <c:v>6238</c:v>
                </c:pt>
                <c:pt idx="18">
                  <c:v>3433</c:v>
                </c:pt>
                <c:pt idx="19">
                  <c:v>5197</c:v>
                </c:pt>
                <c:pt idx="20">
                  <c:v>4069</c:v>
                </c:pt>
                <c:pt idx="21">
                  <c:v>3658</c:v>
                </c:pt>
                <c:pt idx="22">
                  <c:v>2851</c:v>
                </c:pt>
                <c:pt idx="23">
                  <c:v>3188</c:v>
                </c:pt>
                <c:pt idx="24">
                  <c:v>1923</c:v>
                </c:pt>
                <c:pt idx="25">
                  <c:v>736</c:v>
                </c:pt>
                <c:pt idx="26">
                  <c:v>3311</c:v>
                </c:pt>
                <c:pt idx="27">
                  <c:v>1736</c:v>
                </c:pt>
                <c:pt idx="28">
                  <c:v>2146</c:v>
                </c:pt>
                <c:pt idx="29">
                  <c:v>3130</c:v>
                </c:pt>
              </c:numCache>
            </c:numRef>
          </c:val>
          <c:smooth val="0"/>
          <c:extLst>
            <c:ext xmlns:c16="http://schemas.microsoft.com/office/drawing/2014/chart" uri="{C3380CC4-5D6E-409C-BE32-E72D297353CC}">
              <c16:uniqueId val="{00000001-D995-40B0-9A8F-168D04AF20E3}"/>
            </c:ext>
          </c:extLst>
        </c:ser>
        <c:ser>
          <c:idx val="2"/>
          <c:order val="2"/>
          <c:tx>
            <c:strRef>
              <c:f>Sheet1!$D$1</c:f>
              <c:strCache>
                <c:ptCount val="1"/>
                <c:pt idx="0">
                  <c:v>Ford Motor Company</c:v>
                </c:pt>
              </c:strCache>
            </c:strRef>
          </c:tx>
          <c:spPr>
            <a:ln w="28575" cap="rnd">
              <a:solidFill>
                <a:schemeClr val="accent3"/>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Sheet1!$D$2:$D$31</c:f>
              <c:numCache>
                <c:formatCode>General</c:formatCode>
                <c:ptCount val="30"/>
                <c:pt idx="0">
                  <c:v>202</c:v>
                </c:pt>
                <c:pt idx="1">
                  <c:v>844</c:v>
                </c:pt>
                <c:pt idx="2">
                  <c:v>578</c:v>
                </c:pt>
                <c:pt idx="3">
                  <c:v>1129</c:v>
                </c:pt>
                <c:pt idx="4">
                  <c:v>803</c:v>
                </c:pt>
                <c:pt idx="5">
                  <c:v>1211</c:v>
                </c:pt>
                <c:pt idx="6">
                  <c:v>532</c:v>
                </c:pt>
                <c:pt idx="7">
                  <c:v>870</c:v>
                </c:pt>
                <c:pt idx="8">
                  <c:v>565</c:v>
                </c:pt>
                <c:pt idx="9">
                  <c:v>785</c:v>
                </c:pt>
                <c:pt idx="10">
                  <c:v>815</c:v>
                </c:pt>
                <c:pt idx="11">
                  <c:v>1311</c:v>
                </c:pt>
                <c:pt idx="12">
                  <c:v>842</c:v>
                </c:pt>
                <c:pt idx="13">
                  <c:v>1054</c:v>
                </c:pt>
                <c:pt idx="14">
                  <c:v>1146</c:v>
                </c:pt>
                <c:pt idx="15">
                  <c:v>1243</c:v>
                </c:pt>
                <c:pt idx="16">
                  <c:v>233</c:v>
                </c:pt>
                <c:pt idx="17">
                  <c:v>1435</c:v>
                </c:pt>
                <c:pt idx="18">
                  <c:v>1011</c:v>
                </c:pt>
                <c:pt idx="19">
                  <c:v>1200</c:v>
                </c:pt>
                <c:pt idx="20">
                  <c:v>1252</c:v>
                </c:pt>
                <c:pt idx="21">
                  <c:v>1405</c:v>
                </c:pt>
                <c:pt idx="22">
                  <c:v>761</c:v>
                </c:pt>
                <c:pt idx="23">
                  <c:v>919</c:v>
                </c:pt>
                <c:pt idx="24">
                  <c:v>823</c:v>
                </c:pt>
                <c:pt idx="25">
                  <c:v>651</c:v>
                </c:pt>
                <c:pt idx="26">
                  <c:v>1279</c:v>
                </c:pt>
                <c:pt idx="27">
                  <c:v>919</c:v>
                </c:pt>
                <c:pt idx="28">
                  <c:v>838</c:v>
                </c:pt>
                <c:pt idx="29">
                  <c:v>1037</c:v>
                </c:pt>
              </c:numCache>
            </c:numRef>
          </c:val>
          <c:smooth val="0"/>
          <c:extLst>
            <c:ext xmlns:c16="http://schemas.microsoft.com/office/drawing/2014/chart" uri="{C3380CC4-5D6E-409C-BE32-E72D297353CC}">
              <c16:uniqueId val="{00000002-D995-40B0-9A8F-168D04AF20E3}"/>
            </c:ext>
          </c:extLst>
        </c:ser>
        <c:ser>
          <c:idx val="3"/>
          <c:order val="3"/>
          <c:tx>
            <c:strRef>
              <c:f>Sheet1!$E$1</c:f>
              <c:strCache>
                <c:ptCount val="1"/>
                <c:pt idx="0">
                  <c:v>Toyota USA</c:v>
                </c:pt>
              </c:strCache>
            </c:strRef>
          </c:tx>
          <c:spPr>
            <a:ln w="28575" cap="rnd">
              <a:solidFill>
                <a:schemeClr val="accent4"/>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Sheet1!$E$2:$E$31</c:f>
              <c:numCache>
                <c:formatCode>General</c:formatCode>
                <c:ptCount val="30"/>
                <c:pt idx="0">
                  <c:v>517</c:v>
                </c:pt>
                <c:pt idx="1">
                  <c:v>684</c:v>
                </c:pt>
                <c:pt idx="2">
                  <c:v>574</c:v>
                </c:pt>
                <c:pt idx="3">
                  <c:v>664</c:v>
                </c:pt>
                <c:pt idx="4">
                  <c:v>694</c:v>
                </c:pt>
                <c:pt idx="5">
                  <c:v>643</c:v>
                </c:pt>
                <c:pt idx="6">
                  <c:v>606</c:v>
                </c:pt>
                <c:pt idx="7">
                  <c:v>525</c:v>
                </c:pt>
                <c:pt idx="8">
                  <c:v>560</c:v>
                </c:pt>
                <c:pt idx="9">
                  <c:v>651</c:v>
                </c:pt>
                <c:pt idx="10">
                  <c:v>605</c:v>
                </c:pt>
                <c:pt idx="11">
                  <c:v>716</c:v>
                </c:pt>
                <c:pt idx="12">
                  <c:v>711</c:v>
                </c:pt>
                <c:pt idx="13">
                  <c:v>736</c:v>
                </c:pt>
                <c:pt idx="14">
                  <c:v>732</c:v>
                </c:pt>
                <c:pt idx="15">
                  <c:v>669</c:v>
                </c:pt>
                <c:pt idx="16">
                  <c:v>392</c:v>
                </c:pt>
                <c:pt idx="17">
                  <c:v>839</c:v>
                </c:pt>
                <c:pt idx="18">
                  <c:v>660</c:v>
                </c:pt>
                <c:pt idx="19">
                  <c:v>698</c:v>
                </c:pt>
                <c:pt idx="20">
                  <c:v>826</c:v>
                </c:pt>
                <c:pt idx="21">
                  <c:v>656</c:v>
                </c:pt>
                <c:pt idx="22">
                  <c:v>623</c:v>
                </c:pt>
                <c:pt idx="23">
                  <c:v>643</c:v>
                </c:pt>
                <c:pt idx="24">
                  <c:v>591</c:v>
                </c:pt>
                <c:pt idx="25">
                  <c:v>671</c:v>
                </c:pt>
                <c:pt idx="26">
                  <c:v>716</c:v>
                </c:pt>
                <c:pt idx="27">
                  <c:v>733</c:v>
                </c:pt>
                <c:pt idx="28">
                  <c:v>734</c:v>
                </c:pt>
                <c:pt idx="29">
                  <c:v>825</c:v>
                </c:pt>
              </c:numCache>
            </c:numRef>
          </c:val>
          <c:smooth val="0"/>
          <c:extLst>
            <c:ext xmlns:c16="http://schemas.microsoft.com/office/drawing/2014/chart" uri="{C3380CC4-5D6E-409C-BE32-E72D297353CC}">
              <c16:uniqueId val="{00000003-D995-40B0-9A8F-168D04AF20E3}"/>
            </c:ext>
          </c:extLst>
        </c:ser>
        <c:dLbls>
          <c:showLegendKey val="0"/>
          <c:showVal val="0"/>
          <c:showCatName val="0"/>
          <c:showSerName val="0"/>
          <c:showPercent val="0"/>
          <c:showBubbleSize val="0"/>
        </c:dLbls>
        <c:smooth val="0"/>
        <c:axId val="519728752"/>
        <c:axId val="519725472"/>
      </c:lineChart>
      <c:dateAx>
        <c:axId val="51972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725472"/>
        <c:crosses val="autoZero"/>
        <c:auto val="1"/>
        <c:lblOffset val="100"/>
        <c:baseTimeUnit val="days"/>
      </c:dateAx>
      <c:valAx>
        <c:axId val="51972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72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c:v>
                </c:pt>
              </c:strCache>
            </c:strRef>
          </c:tx>
          <c:spPr>
            <a:ln w="28575" cap="rnd">
              <a:solidFill>
                <a:schemeClr val="accent1"/>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Sheet1!$B$2:$B$31</c:f>
              <c:numCache>
                <c:formatCode>General</c:formatCode>
                <c:ptCount val="30"/>
                <c:pt idx="0">
                  <c:v>195</c:v>
                </c:pt>
                <c:pt idx="1">
                  <c:v>167</c:v>
                </c:pt>
                <c:pt idx="2">
                  <c:v>153</c:v>
                </c:pt>
                <c:pt idx="3">
                  <c:v>-14166</c:v>
                </c:pt>
                <c:pt idx="4">
                  <c:v>168</c:v>
                </c:pt>
                <c:pt idx="5">
                  <c:v>380</c:v>
                </c:pt>
                <c:pt idx="6">
                  <c:v>158</c:v>
                </c:pt>
                <c:pt idx="7">
                  <c:v>158</c:v>
                </c:pt>
                <c:pt idx="8">
                  <c:v>152</c:v>
                </c:pt>
                <c:pt idx="9">
                  <c:v>206</c:v>
                </c:pt>
                <c:pt idx="10">
                  <c:v>197</c:v>
                </c:pt>
                <c:pt idx="11">
                  <c:v>183</c:v>
                </c:pt>
                <c:pt idx="12">
                  <c:v>115</c:v>
                </c:pt>
                <c:pt idx="13">
                  <c:v>195</c:v>
                </c:pt>
                <c:pt idx="14">
                  <c:v>125</c:v>
                </c:pt>
                <c:pt idx="15">
                  <c:v>202</c:v>
                </c:pt>
                <c:pt idx="16">
                  <c:v>191</c:v>
                </c:pt>
                <c:pt idx="17">
                  <c:v>197</c:v>
                </c:pt>
                <c:pt idx="18">
                  <c:v>183</c:v>
                </c:pt>
                <c:pt idx="19">
                  <c:v>151</c:v>
                </c:pt>
                <c:pt idx="20">
                  <c:v>175</c:v>
                </c:pt>
                <c:pt idx="21">
                  <c:v>203</c:v>
                </c:pt>
                <c:pt idx="22">
                  <c:v>154</c:v>
                </c:pt>
                <c:pt idx="23">
                  <c:v>192</c:v>
                </c:pt>
                <c:pt idx="24">
                  <c:v>172</c:v>
                </c:pt>
                <c:pt idx="25">
                  <c:v>146</c:v>
                </c:pt>
                <c:pt idx="26">
                  <c:v>179</c:v>
                </c:pt>
                <c:pt idx="27">
                  <c:v>213</c:v>
                </c:pt>
                <c:pt idx="28">
                  <c:v>76</c:v>
                </c:pt>
                <c:pt idx="29">
                  <c:v>150</c:v>
                </c:pt>
              </c:numCache>
            </c:numRef>
          </c:val>
          <c:smooth val="0"/>
          <c:extLst>
            <c:ext xmlns:c16="http://schemas.microsoft.com/office/drawing/2014/chart" uri="{C3380CC4-5D6E-409C-BE32-E72D297353CC}">
              <c16:uniqueId val="{00000000-DF84-489A-AF84-D1B8464AAF7E}"/>
            </c:ext>
          </c:extLst>
        </c:ser>
        <c:ser>
          <c:idx val="1"/>
          <c:order val="1"/>
          <c:tx>
            <c:strRef>
              <c:f>Sheet1!$C$1</c:f>
              <c:strCache>
                <c:ptCount val="1"/>
                <c:pt idx="0">
                  <c:v>@Audi</c:v>
                </c:pt>
              </c:strCache>
            </c:strRef>
          </c:tx>
          <c:spPr>
            <a:ln w="28575" cap="rnd">
              <a:solidFill>
                <a:schemeClr val="accent2"/>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Sheet1!$C$2:$C$31</c:f>
              <c:numCache>
                <c:formatCode>General</c:formatCode>
                <c:ptCount val="30"/>
                <c:pt idx="0">
                  <c:v>207</c:v>
                </c:pt>
                <c:pt idx="1">
                  <c:v>452</c:v>
                </c:pt>
                <c:pt idx="2">
                  <c:v>321</c:v>
                </c:pt>
                <c:pt idx="3">
                  <c:v>-33312</c:v>
                </c:pt>
                <c:pt idx="4">
                  <c:v>183</c:v>
                </c:pt>
                <c:pt idx="5">
                  <c:v>276</c:v>
                </c:pt>
                <c:pt idx="6">
                  <c:v>297</c:v>
                </c:pt>
                <c:pt idx="7">
                  <c:v>322</c:v>
                </c:pt>
                <c:pt idx="8">
                  <c:v>157</c:v>
                </c:pt>
                <c:pt idx="9">
                  <c:v>293</c:v>
                </c:pt>
                <c:pt idx="10">
                  <c:v>225</c:v>
                </c:pt>
                <c:pt idx="11">
                  <c:v>306</c:v>
                </c:pt>
                <c:pt idx="12">
                  <c:v>330</c:v>
                </c:pt>
                <c:pt idx="13">
                  <c:v>334</c:v>
                </c:pt>
                <c:pt idx="14">
                  <c:v>317</c:v>
                </c:pt>
                <c:pt idx="15">
                  <c:v>493</c:v>
                </c:pt>
                <c:pt idx="16">
                  <c:v>409</c:v>
                </c:pt>
                <c:pt idx="17">
                  <c:v>354</c:v>
                </c:pt>
                <c:pt idx="18">
                  <c:v>528</c:v>
                </c:pt>
                <c:pt idx="19">
                  <c:v>527</c:v>
                </c:pt>
                <c:pt idx="20">
                  <c:v>343</c:v>
                </c:pt>
                <c:pt idx="21">
                  <c:v>394</c:v>
                </c:pt>
                <c:pt idx="22">
                  <c:v>445</c:v>
                </c:pt>
                <c:pt idx="23">
                  <c:v>475</c:v>
                </c:pt>
                <c:pt idx="24">
                  <c:v>428</c:v>
                </c:pt>
                <c:pt idx="25">
                  <c:v>335</c:v>
                </c:pt>
                <c:pt idx="26">
                  <c:v>463</c:v>
                </c:pt>
                <c:pt idx="27">
                  <c:v>535</c:v>
                </c:pt>
                <c:pt idx="28">
                  <c:v>223</c:v>
                </c:pt>
                <c:pt idx="29">
                  <c:v>276</c:v>
                </c:pt>
              </c:numCache>
            </c:numRef>
          </c:val>
          <c:smooth val="0"/>
          <c:extLst>
            <c:ext xmlns:c16="http://schemas.microsoft.com/office/drawing/2014/chart" uri="{C3380CC4-5D6E-409C-BE32-E72D297353CC}">
              <c16:uniqueId val="{00000001-DF84-489A-AF84-D1B8464AAF7E}"/>
            </c:ext>
          </c:extLst>
        </c:ser>
        <c:ser>
          <c:idx val="2"/>
          <c:order val="2"/>
          <c:tx>
            <c:strRef>
              <c:f>Sheet1!$D$1</c:f>
              <c:strCache>
                <c:ptCount val="1"/>
                <c:pt idx="0">
                  <c:v>@Ford</c:v>
                </c:pt>
              </c:strCache>
            </c:strRef>
          </c:tx>
          <c:spPr>
            <a:ln w="28575" cap="rnd">
              <a:solidFill>
                <a:schemeClr val="accent3"/>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Sheet1!$D$2:$D$31</c:f>
              <c:numCache>
                <c:formatCode>General</c:formatCode>
                <c:ptCount val="30"/>
                <c:pt idx="0">
                  <c:v>321</c:v>
                </c:pt>
                <c:pt idx="1">
                  <c:v>242</c:v>
                </c:pt>
                <c:pt idx="2">
                  <c:v>225</c:v>
                </c:pt>
                <c:pt idx="3">
                  <c:v>-20100</c:v>
                </c:pt>
                <c:pt idx="4">
                  <c:v>255</c:v>
                </c:pt>
                <c:pt idx="5">
                  <c:v>294</c:v>
                </c:pt>
                <c:pt idx="6">
                  <c:v>215</c:v>
                </c:pt>
                <c:pt idx="7">
                  <c:v>147</c:v>
                </c:pt>
                <c:pt idx="8">
                  <c:v>283</c:v>
                </c:pt>
                <c:pt idx="9">
                  <c:v>271</c:v>
                </c:pt>
                <c:pt idx="10">
                  <c:v>241</c:v>
                </c:pt>
                <c:pt idx="11">
                  <c:v>189</c:v>
                </c:pt>
                <c:pt idx="12">
                  <c:v>189</c:v>
                </c:pt>
                <c:pt idx="13">
                  <c:v>247</c:v>
                </c:pt>
                <c:pt idx="14">
                  <c:v>224</c:v>
                </c:pt>
                <c:pt idx="15">
                  <c:v>332</c:v>
                </c:pt>
                <c:pt idx="16">
                  <c:v>247</c:v>
                </c:pt>
                <c:pt idx="17">
                  <c:v>315</c:v>
                </c:pt>
                <c:pt idx="18">
                  <c:v>300</c:v>
                </c:pt>
                <c:pt idx="19">
                  <c:v>256</c:v>
                </c:pt>
                <c:pt idx="20">
                  <c:v>226</c:v>
                </c:pt>
                <c:pt idx="21">
                  <c:v>261</c:v>
                </c:pt>
                <c:pt idx="22">
                  <c:v>231</c:v>
                </c:pt>
                <c:pt idx="23">
                  <c:v>260</c:v>
                </c:pt>
                <c:pt idx="24">
                  <c:v>283</c:v>
                </c:pt>
                <c:pt idx="25">
                  <c:v>162</c:v>
                </c:pt>
                <c:pt idx="26">
                  <c:v>249</c:v>
                </c:pt>
                <c:pt idx="27">
                  <c:v>249</c:v>
                </c:pt>
                <c:pt idx="28">
                  <c:v>54</c:v>
                </c:pt>
                <c:pt idx="29">
                  <c:v>243</c:v>
                </c:pt>
              </c:numCache>
            </c:numRef>
          </c:val>
          <c:smooth val="0"/>
          <c:extLst>
            <c:ext xmlns:c16="http://schemas.microsoft.com/office/drawing/2014/chart" uri="{C3380CC4-5D6E-409C-BE32-E72D297353CC}">
              <c16:uniqueId val="{00000002-DF84-489A-AF84-D1B8464AAF7E}"/>
            </c:ext>
          </c:extLst>
        </c:ser>
        <c:ser>
          <c:idx val="3"/>
          <c:order val="3"/>
          <c:tx>
            <c:strRef>
              <c:f>Sheet1!$E$1</c:f>
              <c:strCache>
                <c:ptCount val="1"/>
                <c:pt idx="0">
                  <c:v>@VW</c:v>
                </c:pt>
              </c:strCache>
            </c:strRef>
          </c:tx>
          <c:spPr>
            <a:ln w="28575" cap="rnd">
              <a:solidFill>
                <a:schemeClr val="accent4"/>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Sheet1!$E$2:$E$31</c:f>
              <c:numCache>
                <c:formatCode>General</c:formatCode>
                <c:ptCount val="30"/>
                <c:pt idx="0">
                  <c:v>97</c:v>
                </c:pt>
                <c:pt idx="1">
                  <c:v>110</c:v>
                </c:pt>
                <c:pt idx="2">
                  <c:v>77</c:v>
                </c:pt>
                <c:pt idx="3">
                  <c:v>-10814</c:v>
                </c:pt>
                <c:pt idx="4">
                  <c:v>94</c:v>
                </c:pt>
                <c:pt idx="5">
                  <c:v>72</c:v>
                </c:pt>
                <c:pt idx="6">
                  <c:v>53</c:v>
                </c:pt>
                <c:pt idx="7">
                  <c:v>67</c:v>
                </c:pt>
                <c:pt idx="8">
                  <c:v>101</c:v>
                </c:pt>
                <c:pt idx="9">
                  <c:v>111</c:v>
                </c:pt>
                <c:pt idx="10">
                  <c:v>124</c:v>
                </c:pt>
                <c:pt idx="11">
                  <c:v>79</c:v>
                </c:pt>
                <c:pt idx="12">
                  <c:v>115</c:v>
                </c:pt>
                <c:pt idx="13">
                  <c:v>120</c:v>
                </c:pt>
                <c:pt idx="14">
                  <c:v>90</c:v>
                </c:pt>
                <c:pt idx="15">
                  <c:v>90</c:v>
                </c:pt>
                <c:pt idx="16">
                  <c:v>118</c:v>
                </c:pt>
                <c:pt idx="17">
                  <c:v>108</c:v>
                </c:pt>
                <c:pt idx="18">
                  <c:v>96</c:v>
                </c:pt>
                <c:pt idx="19">
                  <c:v>133</c:v>
                </c:pt>
                <c:pt idx="20">
                  <c:v>83</c:v>
                </c:pt>
                <c:pt idx="21">
                  <c:v>109</c:v>
                </c:pt>
                <c:pt idx="22">
                  <c:v>97</c:v>
                </c:pt>
                <c:pt idx="23">
                  <c:v>111</c:v>
                </c:pt>
                <c:pt idx="24">
                  <c:v>95</c:v>
                </c:pt>
                <c:pt idx="25">
                  <c:v>76</c:v>
                </c:pt>
                <c:pt idx="26">
                  <c:v>103</c:v>
                </c:pt>
                <c:pt idx="27">
                  <c:v>131</c:v>
                </c:pt>
                <c:pt idx="28">
                  <c:v>19</c:v>
                </c:pt>
                <c:pt idx="29">
                  <c:v>42</c:v>
                </c:pt>
              </c:numCache>
            </c:numRef>
          </c:val>
          <c:smooth val="0"/>
          <c:extLst>
            <c:ext xmlns:c16="http://schemas.microsoft.com/office/drawing/2014/chart" uri="{C3380CC4-5D6E-409C-BE32-E72D297353CC}">
              <c16:uniqueId val="{00000003-DF84-489A-AF84-D1B8464AAF7E}"/>
            </c:ext>
          </c:extLst>
        </c:ser>
        <c:dLbls>
          <c:showLegendKey val="0"/>
          <c:showVal val="0"/>
          <c:showCatName val="0"/>
          <c:showSerName val="0"/>
          <c:showPercent val="0"/>
          <c:showBubbleSize val="0"/>
        </c:dLbls>
        <c:smooth val="0"/>
        <c:axId val="519721536"/>
        <c:axId val="519723176"/>
      </c:lineChart>
      <c:dateAx>
        <c:axId val="51972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723176"/>
        <c:crosses val="autoZero"/>
        <c:auto val="1"/>
        <c:lblOffset val="100"/>
        <c:baseTimeUnit val="days"/>
      </c:dateAx>
      <c:valAx>
        <c:axId val="51972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72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audi</c:v>
                </c:pt>
              </c:strCache>
            </c:strRef>
          </c:tx>
          <c:spPr>
            <a:ln w="28575" cap="rnd">
              <a:solidFill>
                <a:schemeClr val="accent1"/>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Sheet1!$B$2:$B$31</c:f>
              <c:numCache>
                <c:formatCode>General</c:formatCode>
                <c:ptCount val="30"/>
                <c:pt idx="0">
                  <c:v>6392</c:v>
                </c:pt>
                <c:pt idx="1">
                  <c:v>5451</c:v>
                </c:pt>
                <c:pt idx="2">
                  <c:v>4739</c:v>
                </c:pt>
                <c:pt idx="3">
                  <c:v>5743</c:v>
                </c:pt>
                <c:pt idx="4">
                  <c:v>4873</c:v>
                </c:pt>
                <c:pt idx="5">
                  <c:v>5533</c:v>
                </c:pt>
                <c:pt idx="6">
                  <c:v>4727</c:v>
                </c:pt>
                <c:pt idx="7">
                  <c:v>5635</c:v>
                </c:pt>
                <c:pt idx="8">
                  <c:v>4776</c:v>
                </c:pt>
                <c:pt idx="9">
                  <c:v>7670</c:v>
                </c:pt>
                <c:pt idx="10">
                  <c:v>8451</c:v>
                </c:pt>
                <c:pt idx="11">
                  <c:v>9098</c:v>
                </c:pt>
                <c:pt idx="12">
                  <c:v>7003</c:v>
                </c:pt>
                <c:pt idx="13">
                  <c:v>5937</c:v>
                </c:pt>
                <c:pt idx="14">
                  <c:v>6683</c:v>
                </c:pt>
                <c:pt idx="15">
                  <c:v>6057</c:v>
                </c:pt>
                <c:pt idx="16">
                  <c:v>2505</c:v>
                </c:pt>
                <c:pt idx="17">
                  <c:v>11087</c:v>
                </c:pt>
                <c:pt idx="18">
                  <c:v>7286</c:v>
                </c:pt>
                <c:pt idx="19">
                  <c:v>7333</c:v>
                </c:pt>
                <c:pt idx="20">
                  <c:v>7754</c:v>
                </c:pt>
                <c:pt idx="21">
                  <c:v>7660</c:v>
                </c:pt>
                <c:pt idx="22">
                  <c:v>6805</c:v>
                </c:pt>
                <c:pt idx="23">
                  <c:v>6545</c:v>
                </c:pt>
                <c:pt idx="24">
                  <c:v>9278</c:v>
                </c:pt>
                <c:pt idx="25">
                  <c:v>8676</c:v>
                </c:pt>
                <c:pt idx="26">
                  <c:v>8002</c:v>
                </c:pt>
                <c:pt idx="27">
                  <c:v>7136</c:v>
                </c:pt>
                <c:pt idx="28">
                  <c:v>7457</c:v>
                </c:pt>
                <c:pt idx="29">
                  <c:v>7911</c:v>
                </c:pt>
              </c:numCache>
            </c:numRef>
          </c:val>
          <c:smooth val="0"/>
          <c:extLst>
            <c:ext xmlns:c16="http://schemas.microsoft.com/office/drawing/2014/chart" uri="{C3380CC4-5D6E-409C-BE32-E72D297353CC}">
              <c16:uniqueId val="{00000000-EB38-411A-A9A8-15C3EE5756B4}"/>
            </c:ext>
          </c:extLst>
        </c:ser>
        <c:ser>
          <c:idx val="1"/>
          <c:order val="1"/>
          <c:tx>
            <c:strRef>
              <c:f>Sheet1!$C$1</c:f>
              <c:strCache>
                <c:ptCount val="1"/>
                <c:pt idx="0">
                  <c:v>ford</c:v>
                </c:pt>
              </c:strCache>
            </c:strRef>
          </c:tx>
          <c:spPr>
            <a:ln w="28575" cap="rnd">
              <a:solidFill>
                <a:schemeClr val="accent2"/>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Sheet1!$C$2:$C$31</c:f>
              <c:numCache>
                <c:formatCode>General</c:formatCode>
                <c:ptCount val="30"/>
                <c:pt idx="0">
                  <c:v>431</c:v>
                </c:pt>
                <c:pt idx="1">
                  <c:v>306</c:v>
                </c:pt>
                <c:pt idx="2">
                  <c:v>81</c:v>
                </c:pt>
                <c:pt idx="3">
                  <c:v>196</c:v>
                </c:pt>
                <c:pt idx="4">
                  <c:v>-95</c:v>
                </c:pt>
                <c:pt idx="5">
                  <c:v>14</c:v>
                </c:pt>
                <c:pt idx="6">
                  <c:v>-29</c:v>
                </c:pt>
                <c:pt idx="7">
                  <c:v>113</c:v>
                </c:pt>
                <c:pt idx="8">
                  <c:v>-132</c:v>
                </c:pt>
                <c:pt idx="9">
                  <c:v>164</c:v>
                </c:pt>
                <c:pt idx="10">
                  <c:v>268</c:v>
                </c:pt>
                <c:pt idx="11">
                  <c:v>209</c:v>
                </c:pt>
                <c:pt idx="12">
                  <c:v>-167</c:v>
                </c:pt>
                <c:pt idx="13">
                  <c:v>15</c:v>
                </c:pt>
                <c:pt idx="14">
                  <c:v>57</c:v>
                </c:pt>
                <c:pt idx="15">
                  <c:v>145</c:v>
                </c:pt>
                <c:pt idx="16">
                  <c:v>-1204</c:v>
                </c:pt>
                <c:pt idx="17">
                  <c:v>1269</c:v>
                </c:pt>
                <c:pt idx="18">
                  <c:v>120</c:v>
                </c:pt>
                <c:pt idx="19">
                  <c:v>-83</c:v>
                </c:pt>
                <c:pt idx="20">
                  <c:v>-143</c:v>
                </c:pt>
                <c:pt idx="21">
                  <c:v>96</c:v>
                </c:pt>
                <c:pt idx="22">
                  <c:v>-121</c:v>
                </c:pt>
                <c:pt idx="23">
                  <c:v>-191</c:v>
                </c:pt>
                <c:pt idx="24">
                  <c:v>148</c:v>
                </c:pt>
                <c:pt idx="25">
                  <c:v>40</c:v>
                </c:pt>
                <c:pt idx="26">
                  <c:v>-276</c:v>
                </c:pt>
                <c:pt idx="27">
                  <c:v>-329</c:v>
                </c:pt>
                <c:pt idx="28">
                  <c:v>-316</c:v>
                </c:pt>
                <c:pt idx="29">
                  <c:v>-290</c:v>
                </c:pt>
              </c:numCache>
            </c:numRef>
          </c:val>
          <c:smooth val="0"/>
          <c:extLst>
            <c:ext xmlns:c16="http://schemas.microsoft.com/office/drawing/2014/chart" uri="{C3380CC4-5D6E-409C-BE32-E72D297353CC}">
              <c16:uniqueId val="{00000001-EB38-411A-A9A8-15C3EE5756B4}"/>
            </c:ext>
          </c:extLst>
        </c:ser>
        <c:ser>
          <c:idx val="2"/>
          <c:order val="2"/>
          <c:tx>
            <c:strRef>
              <c:f>Sheet1!$D$1</c:f>
              <c:strCache>
                <c:ptCount val="1"/>
                <c:pt idx="0">
                  <c:v>toyotausa</c:v>
                </c:pt>
              </c:strCache>
            </c:strRef>
          </c:tx>
          <c:spPr>
            <a:ln w="28575" cap="rnd">
              <a:solidFill>
                <a:schemeClr val="accent3"/>
              </a:solidFill>
              <a:round/>
            </a:ln>
            <a:effectLst/>
          </c:spPr>
          <c:marker>
            <c:symbol val="none"/>
          </c:marker>
          <c:cat>
            <c:numRef>
              <c:f>Sheet1!$A$2:$A$31</c:f>
              <c:numCache>
                <c:formatCode>m/d/yyyy</c:formatCode>
                <c:ptCount val="30"/>
                <c:pt idx="0">
                  <c:v>43291</c:v>
                </c:pt>
                <c:pt idx="1">
                  <c:v>43292</c:v>
                </c:pt>
                <c:pt idx="2">
                  <c:v>43293</c:v>
                </c:pt>
                <c:pt idx="3">
                  <c:v>43294</c:v>
                </c:pt>
                <c:pt idx="4">
                  <c:v>43295</c:v>
                </c:pt>
                <c:pt idx="5">
                  <c:v>43296</c:v>
                </c:pt>
                <c:pt idx="6">
                  <c:v>43297</c:v>
                </c:pt>
                <c:pt idx="7">
                  <c:v>43298</c:v>
                </c:pt>
                <c:pt idx="8">
                  <c:v>43299</c:v>
                </c:pt>
                <c:pt idx="9">
                  <c:v>43300</c:v>
                </c:pt>
                <c:pt idx="10">
                  <c:v>43301</c:v>
                </c:pt>
                <c:pt idx="11">
                  <c:v>43302</c:v>
                </c:pt>
                <c:pt idx="12">
                  <c:v>43303</c:v>
                </c:pt>
                <c:pt idx="13">
                  <c:v>43304</c:v>
                </c:pt>
                <c:pt idx="14">
                  <c:v>43305</c:v>
                </c:pt>
                <c:pt idx="15">
                  <c:v>43306</c:v>
                </c:pt>
                <c:pt idx="16">
                  <c:v>43307</c:v>
                </c:pt>
                <c:pt idx="17">
                  <c:v>43308</c:v>
                </c:pt>
                <c:pt idx="18">
                  <c:v>43309</c:v>
                </c:pt>
                <c:pt idx="19">
                  <c:v>43310</c:v>
                </c:pt>
                <c:pt idx="20">
                  <c:v>43311</c:v>
                </c:pt>
                <c:pt idx="21">
                  <c:v>43312</c:v>
                </c:pt>
                <c:pt idx="22">
                  <c:v>43313</c:v>
                </c:pt>
                <c:pt idx="23">
                  <c:v>43314</c:v>
                </c:pt>
                <c:pt idx="24">
                  <c:v>43315</c:v>
                </c:pt>
                <c:pt idx="25">
                  <c:v>43316</c:v>
                </c:pt>
                <c:pt idx="26">
                  <c:v>43317</c:v>
                </c:pt>
                <c:pt idx="27">
                  <c:v>43318</c:v>
                </c:pt>
                <c:pt idx="28">
                  <c:v>43319</c:v>
                </c:pt>
                <c:pt idx="29">
                  <c:v>43320</c:v>
                </c:pt>
              </c:numCache>
            </c:numRef>
          </c:cat>
          <c:val>
            <c:numRef>
              <c:f>Sheet1!$D$2:$D$31</c:f>
              <c:numCache>
                <c:formatCode>General</c:formatCode>
                <c:ptCount val="30"/>
                <c:pt idx="0">
                  <c:v>122</c:v>
                </c:pt>
                <c:pt idx="1">
                  <c:v>50</c:v>
                </c:pt>
                <c:pt idx="2">
                  <c:v>77</c:v>
                </c:pt>
                <c:pt idx="3">
                  <c:v>53</c:v>
                </c:pt>
                <c:pt idx="4">
                  <c:v>149</c:v>
                </c:pt>
                <c:pt idx="5">
                  <c:v>-36</c:v>
                </c:pt>
                <c:pt idx="6">
                  <c:v>39</c:v>
                </c:pt>
                <c:pt idx="7">
                  <c:v>40</c:v>
                </c:pt>
                <c:pt idx="8">
                  <c:v>152</c:v>
                </c:pt>
                <c:pt idx="9">
                  <c:v>35</c:v>
                </c:pt>
                <c:pt idx="10">
                  <c:v>155</c:v>
                </c:pt>
                <c:pt idx="11">
                  <c:v>32</c:v>
                </c:pt>
                <c:pt idx="12">
                  <c:v>68</c:v>
                </c:pt>
                <c:pt idx="13">
                  <c:v>25</c:v>
                </c:pt>
                <c:pt idx="14">
                  <c:v>125</c:v>
                </c:pt>
                <c:pt idx="15">
                  <c:v>91</c:v>
                </c:pt>
                <c:pt idx="16">
                  <c:v>-210</c:v>
                </c:pt>
                <c:pt idx="17">
                  <c:v>503</c:v>
                </c:pt>
                <c:pt idx="18">
                  <c:v>136</c:v>
                </c:pt>
                <c:pt idx="19">
                  <c:v>119</c:v>
                </c:pt>
                <c:pt idx="20">
                  <c:v>24</c:v>
                </c:pt>
                <c:pt idx="21">
                  <c:v>198</c:v>
                </c:pt>
                <c:pt idx="22">
                  <c:v>120</c:v>
                </c:pt>
                <c:pt idx="23">
                  <c:v>172</c:v>
                </c:pt>
                <c:pt idx="24">
                  <c:v>280</c:v>
                </c:pt>
                <c:pt idx="25">
                  <c:v>218</c:v>
                </c:pt>
                <c:pt idx="26">
                  <c:v>158</c:v>
                </c:pt>
                <c:pt idx="27">
                  <c:v>187</c:v>
                </c:pt>
                <c:pt idx="28">
                  <c:v>245</c:v>
                </c:pt>
                <c:pt idx="29">
                  <c:v>241</c:v>
                </c:pt>
              </c:numCache>
            </c:numRef>
          </c:val>
          <c:smooth val="0"/>
          <c:extLst>
            <c:ext xmlns:c16="http://schemas.microsoft.com/office/drawing/2014/chart" uri="{C3380CC4-5D6E-409C-BE32-E72D297353CC}">
              <c16:uniqueId val="{00000002-EB38-411A-A9A8-15C3EE5756B4}"/>
            </c:ext>
          </c:extLst>
        </c:ser>
        <c:dLbls>
          <c:showLegendKey val="0"/>
          <c:showVal val="0"/>
          <c:showCatName val="0"/>
          <c:showSerName val="0"/>
          <c:showPercent val="0"/>
          <c:showBubbleSize val="0"/>
        </c:dLbls>
        <c:smooth val="0"/>
        <c:axId val="519742200"/>
        <c:axId val="519742856"/>
      </c:lineChart>
      <c:dateAx>
        <c:axId val="51974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742856"/>
        <c:crosses val="autoZero"/>
        <c:auto val="1"/>
        <c:lblOffset val="100"/>
        <c:baseTimeUnit val="days"/>
      </c:dateAx>
      <c:valAx>
        <c:axId val="51974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74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8BC9-3360-42AA-B409-89EB15FDCDAC}"/>
              </a:ext>
            </a:extLst>
          </p:cNvPr>
          <p:cNvSpPr>
            <a:spLocks noGrp="1"/>
          </p:cNvSpPr>
          <p:nvPr>
            <p:ph type="ctrTitle"/>
          </p:nvPr>
        </p:nvSpPr>
        <p:spPr/>
        <p:txBody>
          <a:bodyPr/>
          <a:lstStyle/>
          <a:p>
            <a:r>
              <a:rPr lang="en-US"/>
              <a:t>Campaign Analysis Sample</a:t>
            </a:r>
          </a:p>
        </p:txBody>
      </p:sp>
      <p:sp>
        <p:nvSpPr>
          <p:cNvPr id="3" name="Subtitle 2">
            <a:extLst>
              <a:ext uri="{FF2B5EF4-FFF2-40B4-BE49-F238E27FC236}">
                <a16:creationId xmlns:a16="http://schemas.microsoft.com/office/drawing/2014/main" id="{BEDC2186-B743-44FC-9342-6BD817C7243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43261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8D67D-59A2-4F41-B282-E8C84EDDBB81}"/>
              </a:ext>
            </a:extLst>
          </p:cNvPr>
          <p:cNvSpPr>
            <a:spLocks noGrp="1"/>
          </p:cNvSpPr>
          <p:nvPr>
            <p:ph type="title"/>
          </p:nvPr>
        </p:nvSpPr>
        <p:spPr/>
        <p:txBody>
          <a:bodyPr/>
          <a:lstStyle/>
          <a:p>
            <a:r>
              <a:rPr lang="en-US"/>
              <a:t>FB Own Posts Table + View of Content | VW Competitor Analysis - 1 of 10</a:t>
            </a:r>
          </a:p>
        </p:txBody>
      </p:sp>
      <p:graphicFrame>
        <p:nvGraphicFramePr>
          <p:cNvPr id="5" name="Table Placeholder 4">
            <a:extLst>
              <a:ext uri="{FF2B5EF4-FFF2-40B4-BE49-F238E27FC236}">
                <a16:creationId xmlns:a16="http://schemas.microsoft.com/office/drawing/2014/main" id="{9EE006E3-835B-4C96-B77F-282FF80E40EA}"/>
              </a:ext>
            </a:extLst>
          </p:cNvPr>
          <p:cNvGraphicFramePr>
            <a:graphicFrameLocks noGrp="1"/>
          </p:cNvGraphicFramePr>
          <p:nvPr>
            <p:ph type="tbl" sz="quarter" idx="13"/>
            <p:extLst>
              <p:ext uri="{D42A27DB-BD31-4B8C-83A1-F6EECF244321}">
                <p14:modId xmlns:p14="http://schemas.microsoft.com/office/powerpoint/2010/main" val="3046790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376846921"/>
                    </a:ext>
                  </a:extLst>
                </a:gridCol>
                <a:gridCol w="740664">
                  <a:extLst>
                    <a:ext uri="{9D8B030D-6E8A-4147-A177-3AD203B41FA5}">
                      <a16:colId xmlns:a16="http://schemas.microsoft.com/office/drawing/2014/main" val="927827764"/>
                    </a:ext>
                  </a:extLst>
                </a:gridCol>
                <a:gridCol w="740664">
                  <a:extLst>
                    <a:ext uri="{9D8B030D-6E8A-4147-A177-3AD203B41FA5}">
                      <a16:colId xmlns:a16="http://schemas.microsoft.com/office/drawing/2014/main" val="560110010"/>
                    </a:ext>
                  </a:extLst>
                </a:gridCol>
                <a:gridCol w="740664">
                  <a:extLst>
                    <a:ext uri="{9D8B030D-6E8A-4147-A177-3AD203B41FA5}">
                      <a16:colId xmlns:a16="http://schemas.microsoft.com/office/drawing/2014/main" val="1888043552"/>
                    </a:ext>
                  </a:extLst>
                </a:gridCol>
                <a:gridCol w="740664">
                  <a:extLst>
                    <a:ext uri="{9D8B030D-6E8A-4147-A177-3AD203B41FA5}">
                      <a16:colId xmlns:a16="http://schemas.microsoft.com/office/drawing/2014/main" val="3490238730"/>
                    </a:ext>
                  </a:extLst>
                </a:gridCol>
                <a:gridCol w="740664">
                  <a:extLst>
                    <a:ext uri="{9D8B030D-6E8A-4147-A177-3AD203B41FA5}">
                      <a16:colId xmlns:a16="http://schemas.microsoft.com/office/drawing/2014/main" val="2855531854"/>
                    </a:ext>
                  </a:extLst>
                </a:gridCol>
                <a:gridCol w="740664">
                  <a:extLst>
                    <a:ext uri="{9D8B030D-6E8A-4147-A177-3AD203B41FA5}">
                      <a16:colId xmlns:a16="http://schemas.microsoft.com/office/drawing/2014/main" val="1223543230"/>
                    </a:ext>
                  </a:extLst>
                </a:gridCol>
                <a:gridCol w="658368">
                  <a:extLst>
                    <a:ext uri="{9D8B030D-6E8A-4147-A177-3AD203B41FA5}">
                      <a16:colId xmlns:a16="http://schemas.microsoft.com/office/drawing/2014/main" val="1336379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5384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 - 2018-08-01 23:02:13</a:t>
                      </a:r>
                      <a:r>
                        <a:rPr kumimoji="0" lang="en-US" sz="1000" b="0" i="0" u="none" strike="noStrike" kern="1200" cap="none" spc="0" normalizeH="0" baseline="0" noProof="0">
                          <a:ln>
                            <a:noFill/>
                          </a:ln>
                          <a:solidFill>
                            <a:prstClr val="black"/>
                          </a:solidFill>
                          <a:effectLst/>
                          <a:uLnTx/>
                          <a:uFillTx/>
                          <a:latin typeface="+mn-lt"/>
                          <a:ea typeface="+mn-ea"/>
                          <a:cs typeface="+mn-cs"/>
                        </a:rPr>
                        <a:t>
Sport meets Audi Sport. Major League Soccer (MLS) All-Stars and legends hit the track for an unforgettable driving experience.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MLS 2018 All-Star Game
Sport meets Audi Sport. Major League Soccer (MLS) All-Stars and legends hit the track for an unforgettable driving experience.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6087699"/>
                  </a:ext>
                </a:extLst>
              </a:tr>
            </a:tbl>
          </a:graphicData>
        </a:graphic>
      </p:graphicFrame>
      <p:sp>
        <p:nvSpPr>
          <p:cNvPr id="4" name="Text Placeholder 3">
            <a:extLst>
              <a:ext uri="{FF2B5EF4-FFF2-40B4-BE49-F238E27FC236}">
                <a16:creationId xmlns:a16="http://schemas.microsoft.com/office/drawing/2014/main" id="{418FD6A3-4D95-416A-B09B-05E279A0C997}"/>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64694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489B2-4711-48AB-8A84-F02E25795571}"/>
              </a:ext>
            </a:extLst>
          </p:cNvPr>
          <p:cNvSpPr>
            <a:spLocks noGrp="1"/>
          </p:cNvSpPr>
          <p:nvPr>
            <p:ph type="title"/>
          </p:nvPr>
        </p:nvSpPr>
        <p:spPr/>
        <p:txBody>
          <a:bodyPr/>
          <a:lstStyle/>
          <a:p>
            <a:r>
              <a:rPr lang="en-US"/>
              <a:t>FB Own Posts Table + View of Content | VW Competitor Analysis - 2 of 10</a:t>
            </a:r>
          </a:p>
        </p:txBody>
      </p:sp>
      <p:graphicFrame>
        <p:nvGraphicFramePr>
          <p:cNvPr id="5" name="Table Placeholder 4">
            <a:extLst>
              <a:ext uri="{FF2B5EF4-FFF2-40B4-BE49-F238E27FC236}">
                <a16:creationId xmlns:a16="http://schemas.microsoft.com/office/drawing/2014/main" id="{F64B1B6E-85BB-47C2-92AD-3A5BD2B07BDE}"/>
              </a:ext>
            </a:extLst>
          </p:cNvPr>
          <p:cNvGraphicFramePr>
            <a:graphicFrameLocks noGrp="1"/>
          </p:cNvGraphicFramePr>
          <p:nvPr>
            <p:ph type="tbl" sz="quarter" idx="13"/>
            <p:extLst>
              <p:ext uri="{D42A27DB-BD31-4B8C-83A1-F6EECF244321}">
                <p14:modId xmlns:p14="http://schemas.microsoft.com/office/powerpoint/2010/main" val="644973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589159496"/>
                    </a:ext>
                  </a:extLst>
                </a:gridCol>
                <a:gridCol w="740664">
                  <a:extLst>
                    <a:ext uri="{9D8B030D-6E8A-4147-A177-3AD203B41FA5}">
                      <a16:colId xmlns:a16="http://schemas.microsoft.com/office/drawing/2014/main" val="3100512312"/>
                    </a:ext>
                  </a:extLst>
                </a:gridCol>
                <a:gridCol w="740664">
                  <a:extLst>
                    <a:ext uri="{9D8B030D-6E8A-4147-A177-3AD203B41FA5}">
                      <a16:colId xmlns:a16="http://schemas.microsoft.com/office/drawing/2014/main" val="18464695"/>
                    </a:ext>
                  </a:extLst>
                </a:gridCol>
                <a:gridCol w="740664">
                  <a:extLst>
                    <a:ext uri="{9D8B030D-6E8A-4147-A177-3AD203B41FA5}">
                      <a16:colId xmlns:a16="http://schemas.microsoft.com/office/drawing/2014/main" val="2698955323"/>
                    </a:ext>
                  </a:extLst>
                </a:gridCol>
                <a:gridCol w="740664">
                  <a:extLst>
                    <a:ext uri="{9D8B030D-6E8A-4147-A177-3AD203B41FA5}">
                      <a16:colId xmlns:a16="http://schemas.microsoft.com/office/drawing/2014/main" val="3768415396"/>
                    </a:ext>
                  </a:extLst>
                </a:gridCol>
                <a:gridCol w="740664">
                  <a:extLst>
                    <a:ext uri="{9D8B030D-6E8A-4147-A177-3AD203B41FA5}">
                      <a16:colId xmlns:a16="http://schemas.microsoft.com/office/drawing/2014/main" val="4035580834"/>
                    </a:ext>
                  </a:extLst>
                </a:gridCol>
                <a:gridCol w="740664">
                  <a:extLst>
                    <a:ext uri="{9D8B030D-6E8A-4147-A177-3AD203B41FA5}">
                      <a16:colId xmlns:a16="http://schemas.microsoft.com/office/drawing/2014/main" val="3405238921"/>
                    </a:ext>
                  </a:extLst>
                </a:gridCol>
                <a:gridCol w="658368">
                  <a:extLst>
                    <a:ext uri="{9D8B030D-6E8A-4147-A177-3AD203B41FA5}">
                      <a16:colId xmlns:a16="http://schemas.microsoft.com/office/drawing/2014/main" val="756914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67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Volkswagen - 2018-07-20 23:00:01</a:t>
                      </a:r>
                      <a:r>
                        <a:rPr kumimoji="0" lang="en-US" sz="1000" b="0" i="0" u="none" strike="noStrike" kern="1200" cap="none" spc="0" normalizeH="0" baseline="0" noProof="0">
                          <a:ln>
                            <a:noFill/>
                          </a:ln>
                          <a:solidFill>
                            <a:prstClr val="black"/>
                          </a:solidFill>
                          <a:effectLst/>
                          <a:uLnTx/>
                          <a:uFillTx/>
                          <a:latin typeface="+mn-lt"/>
                          <a:ea typeface="+mn-ea"/>
                          <a:cs typeface="+mn-cs"/>
                        </a:rPr>
                        <a:t>
10 years ago, #VW made it official—Volkswagen Chattanooga was to be built in Chattanooga, TN. Today, celebrate a decade of milestones for what is now one of the world’s most advanced automobile factories https://go.vw.com/Chattanooga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Celebrating ten years of Volkswagen in Chattanooga
newsroom.vw.com
  Ten years ago this week, Volkswagen made it official: It wanted to build one of the world’s most advanced automotive assembly factories in the hills outside Chattanooga, Tenn. And since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22628969"/>
                  </a:ext>
                </a:extLst>
              </a:tr>
            </a:tbl>
          </a:graphicData>
        </a:graphic>
      </p:graphicFrame>
      <p:sp>
        <p:nvSpPr>
          <p:cNvPr id="4" name="Text Placeholder 3">
            <a:extLst>
              <a:ext uri="{FF2B5EF4-FFF2-40B4-BE49-F238E27FC236}">
                <a16:creationId xmlns:a16="http://schemas.microsoft.com/office/drawing/2014/main" id="{4FDF6FA7-47CC-4923-8DDB-5F523D6D0A37}"/>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1451821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0E5DF-7B77-4F64-9696-7830B27EECA1}"/>
              </a:ext>
            </a:extLst>
          </p:cNvPr>
          <p:cNvSpPr>
            <a:spLocks noGrp="1"/>
          </p:cNvSpPr>
          <p:nvPr>
            <p:ph type="title"/>
          </p:nvPr>
        </p:nvSpPr>
        <p:spPr/>
        <p:txBody>
          <a:bodyPr/>
          <a:lstStyle/>
          <a:p>
            <a:r>
              <a:rPr lang="en-US"/>
              <a:t>FB Own Posts Table + View of Content | VW Competitor Analysis - 3 of 10</a:t>
            </a:r>
          </a:p>
        </p:txBody>
      </p:sp>
      <p:graphicFrame>
        <p:nvGraphicFramePr>
          <p:cNvPr id="5" name="Table Placeholder 4">
            <a:extLst>
              <a:ext uri="{FF2B5EF4-FFF2-40B4-BE49-F238E27FC236}">
                <a16:creationId xmlns:a16="http://schemas.microsoft.com/office/drawing/2014/main" id="{8050D04B-9BE6-4082-99F6-3F735D8CBAB5}"/>
              </a:ext>
            </a:extLst>
          </p:cNvPr>
          <p:cNvGraphicFramePr>
            <a:graphicFrameLocks noGrp="1"/>
          </p:cNvGraphicFramePr>
          <p:nvPr>
            <p:ph type="tbl" sz="quarter" idx="13"/>
            <p:extLst>
              <p:ext uri="{D42A27DB-BD31-4B8C-83A1-F6EECF244321}">
                <p14:modId xmlns:p14="http://schemas.microsoft.com/office/powerpoint/2010/main" val="3160100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987881664"/>
                    </a:ext>
                  </a:extLst>
                </a:gridCol>
                <a:gridCol w="740664">
                  <a:extLst>
                    <a:ext uri="{9D8B030D-6E8A-4147-A177-3AD203B41FA5}">
                      <a16:colId xmlns:a16="http://schemas.microsoft.com/office/drawing/2014/main" val="2391424968"/>
                    </a:ext>
                  </a:extLst>
                </a:gridCol>
                <a:gridCol w="740664">
                  <a:extLst>
                    <a:ext uri="{9D8B030D-6E8A-4147-A177-3AD203B41FA5}">
                      <a16:colId xmlns:a16="http://schemas.microsoft.com/office/drawing/2014/main" val="1077577203"/>
                    </a:ext>
                  </a:extLst>
                </a:gridCol>
                <a:gridCol w="740664">
                  <a:extLst>
                    <a:ext uri="{9D8B030D-6E8A-4147-A177-3AD203B41FA5}">
                      <a16:colId xmlns:a16="http://schemas.microsoft.com/office/drawing/2014/main" val="3309112224"/>
                    </a:ext>
                  </a:extLst>
                </a:gridCol>
                <a:gridCol w="740664">
                  <a:extLst>
                    <a:ext uri="{9D8B030D-6E8A-4147-A177-3AD203B41FA5}">
                      <a16:colId xmlns:a16="http://schemas.microsoft.com/office/drawing/2014/main" val="2999800789"/>
                    </a:ext>
                  </a:extLst>
                </a:gridCol>
                <a:gridCol w="740664">
                  <a:extLst>
                    <a:ext uri="{9D8B030D-6E8A-4147-A177-3AD203B41FA5}">
                      <a16:colId xmlns:a16="http://schemas.microsoft.com/office/drawing/2014/main" val="3087580830"/>
                    </a:ext>
                  </a:extLst>
                </a:gridCol>
                <a:gridCol w="740664">
                  <a:extLst>
                    <a:ext uri="{9D8B030D-6E8A-4147-A177-3AD203B41FA5}">
                      <a16:colId xmlns:a16="http://schemas.microsoft.com/office/drawing/2014/main" val="1048181508"/>
                    </a:ext>
                  </a:extLst>
                </a:gridCol>
                <a:gridCol w="658368">
                  <a:extLst>
                    <a:ext uri="{9D8B030D-6E8A-4147-A177-3AD203B41FA5}">
                      <a16:colId xmlns:a16="http://schemas.microsoft.com/office/drawing/2014/main" val="625979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041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Volkswagen - 2018-08-06 23:00:01</a:t>
                      </a:r>
                      <a:r>
                        <a:rPr kumimoji="0" lang="en-US" sz="1000" b="0" i="0" u="none" strike="noStrike" kern="1200" cap="none" spc="0" normalizeH="0" baseline="0" noProof="0">
                          <a:ln>
                            <a:noFill/>
                          </a:ln>
                          <a:solidFill>
                            <a:prstClr val="black"/>
                          </a:solidFill>
                          <a:effectLst/>
                          <a:uLnTx/>
                          <a:uFillTx/>
                          <a:latin typeface="+mn-lt"/>
                          <a:ea typeface="+mn-ea"/>
                          <a:cs typeface="+mn-cs"/>
                        </a:rPr>
                        <a:t>
Another 1-2 finish! Congratulations to Scott Speed and Tanner Foust.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Winning streak continues with a 1-2 finish for VW Andretti Rallycross team
newsroom.vw.com
Volkswagen Andretti Rallycross proved the class of the field as the Americas Rallycross Championship (ARX) made its maiden visit to Canada and the Trois-Rivières circuit last weekend. Championship 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08724664"/>
                  </a:ext>
                </a:extLst>
              </a:tr>
            </a:tbl>
          </a:graphicData>
        </a:graphic>
      </p:graphicFrame>
      <p:sp>
        <p:nvSpPr>
          <p:cNvPr id="4" name="Text Placeholder 3">
            <a:extLst>
              <a:ext uri="{FF2B5EF4-FFF2-40B4-BE49-F238E27FC236}">
                <a16:creationId xmlns:a16="http://schemas.microsoft.com/office/drawing/2014/main" id="{CD719A53-63DB-4B57-B5DB-BD62CC40C769}"/>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115880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257D5-1748-49DC-9486-7AE72DE8EE78}"/>
              </a:ext>
            </a:extLst>
          </p:cNvPr>
          <p:cNvSpPr>
            <a:spLocks noGrp="1"/>
          </p:cNvSpPr>
          <p:nvPr>
            <p:ph type="title"/>
          </p:nvPr>
        </p:nvSpPr>
        <p:spPr/>
        <p:txBody>
          <a:bodyPr/>
          <a:lstStyle/>
          <a:p>
            <a:r>
              <a:rPr lang="en-US"/>
              <a:t>FB Own Posts Table + View of Content | VW Competitor Analysis - 4 of 10</a:t>
            </a:r>
          </a:p>
        </p:txBody>
      </p:sp>
      <p:graphicFrame>
        <p:nvGraphicFramePr>
          <p:cNvPr id="5" name="Table Placeholder 4">
            <a:extLst>
              <a:ext uri="{FF2B5EF4-FFF2-40B4-BE49-F238E27FC236}">
                <a16:creationId xmlns:a16="http://schemas.microsoft.com/office/drawing/2014/main" id="{8A40A152-7A73-404C-ADED-4FCF18B182E2}"/>
              </a:ext>
            </a:extLst>
          </p:cNvPr>
          <p:cNvGraphicFramePr>
            <a:graphicFrameLocks noGrp="1"/>
          </p:cNvGraphicFramePr>
          <p:nvPr>
            <p:ph type="tbl" sz="quarter" idx="13"/>
            <p:extLst>
              <p:ext uri="{D42A27DB-BD31-4B8C-83A1-F6EECF244321}">
                <p14:modId xmlns:p14="http://schemas.microsoft.com/office/powerpoint/2010/main" val="403352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111001139"/>
                    </a:ext>
                  </a:extLst>
                </a:gridCol>
                <a:gridCol w="740664">
                  <a:extLst>
                    <a:ext uri="{9D8B030D-6E8A-4147-A177-3AD203B41FA5}">
                      <a16:colId xmlns:a16="http://schemas.microsoft.com/office/drawing/2014/main" val="2504516167"/>
                    </a:ext>
                  </a:extLst>
                </a:gridCol>
                <a:gridCol w="740664">
                  <a:extLst>
                    <a:ext uri="{9D8B030D-6E8A-4147-A177-3AD203B41FA5}">
                      <a16:colId xmlns:a16="http://schemas.microsoft.com/office/drawing/2014/main" val="3923185111"/>
                    </a:ext>
                  </a:extLst>
                </a:gridCol>
                <a:gridCol w="740664">
                  <a:extLst>
                    <a:ext uri="{9D8B030D-6E8A-4147-A177-3AD203B41FA5}">
                      <a16:colId xmlns:a16="http://schemas.microsoft.com/office/drawing/2014/main" val="3334507199"/>
                    </a:ext>
                  </a:extLst>
                </a:gridCol>
                <a:gridCol w="740664">
                  <a:extLst>
                    <a:ext uri="{9D8B030D-6E8A-4147-A177-3AD203B41FA5}">
                      <a16:colId xmlns:a16="http://schemas.microsoft.com/office/drawing/2014/main" val="3716622088"/>
                    </a:ext>
                  </a:extLst>
                </a:gridCol>
                <a:gridCol w="740664">
                  <a:extLst>
                    <a:ext uri="{9D8B030D-6E8A-4147-A177-3AD203B41FA5}">
                      <a16:colId xmlns:a16="http://schemas.microsoft.com/office/drawing/2014/main" val="3419288824"/>
                    </a:ext>
                  </a:extLst>
                </a:gridCol>
                <a:gridCol w="740664">
                  <a:extLst>
                    <a:ext uri="{9D8B030D-6E8A-4147-A177-3AD203B41FA5}">
                      <a16:colId xmlns:a16="http://schemas.microsoft.com/office/drawing/2014/main" val="2248715432"/>
                    </a:ext>
                  </a:extLst>
                </a:gridCol>
                <a:gridCol w="658368">
                  <a:extLst>
                    <a:ext uri="{9D8B030D-6E8A-4147-A177-3AD203B41FA5}">
                      <a16:colId xmlns:a16="http://schemas.microsoft.com/office/drawing/2014/main" val="2828286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06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Volkswagen - 2018-07-27 23:00:00</a:t>
                      </a:r>
                      <a:r>
                        <a:rPr kumimoji="0" lang="en-US" sz="1000" b="0" i="0" u="none" strike="noStrike" kern="1200" cap="none" spc="0" normalizeH="0" baseline="0" noProof="0">
                          <a:ln>
                            <a:noFill/>
                          </a:ln>
                          <a:solidFill>
                            <a:prstClr val="black"/>
                          </a:solidFill>
                          <a:effectLst/>
                          <a:uLnTx/>
                          <a:uFillTx/>
                          <a:latin typeface="+mn-lt"/>
                          <a:ea typeface="+mn-ea"/>
                          <a:cs typeface="+mn-cs"/>
                        </a:rPr>
                        <a:t>
Are you a VW Golf enthusiast? With 114 in his collection, Josef Juza just might have you beat!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Inside one man’s unique collection of 114 Golfs
newsroom.vw.com
Josef Juza may not own the world’s largest private collection of Volkswagen Golfs – but with 114 examples, many of them rare and odd, it’s hard to imagine a more passionate fan. Juza, a chimn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05153580"/>
                  </a:ext>
                </a:extLst>
              </a:tr>
            </a:tbl>
          </a:graphicData>
        </a:graphic>
      </p:graphicFrame>
      <p:sp>
        <p:nvSpPr>
          <p:cNvPr id="4" name="Text Placeholder 3">
            <a:extLst>
              <a:ext uri="{FF2B5EF4-FFF2-40B4-BE49-F238E27FC236}">
                <a16:creationId xmlns:a16="http://schemas.microsoft.com/office/drawing/2014/main" id="{A51C9871-621A-4E9B-9DDD-C4C4510A4160}"/>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99338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83E19-BA77-4AAA-8C7A-76B7AE487E5F}"/>
              </a:ext>
            </a:extLst>
          </p:cNvPr>
          <p:cNvSpPr>
            <a:spLocks noGrp="1"/>
          </p:cNvSpPr>
          <p:nvPr>
            <p:ph type="title"/>
          </p:nvPr>
        </p:nvSpPr>
        <p:spPr/>
        <p:txBody>
          <a:bodyPr/>
          <a:lstStyle/>
          <a:p>
            <a:r>
              <a:rPr lang="en-US"/>
              <a:t>FB Own Posts Table + View of Content | VW Competitor Analysis - 5 of 10</a:t>
            </a:r>
          </a:p>
        </p:txBody>
      </p:sp>
      <p:graphicFrame>
        <p:nvGraphicFramePr>
          <p:cNvPr id="5" name="Table Placeholder 4">
            <a:extLst>
              <a:ext uri="{FF2B5EF4-FFF2-40B4-BE49-F238E27FC236}">
                <a16:creationId xmlns:a16="http://schemas.microsoft.com/office/drawing/2014/main" id="{C52517EA-6E59-4985-8F73-1AE337EE2831}"/>
              </a:ext>
            </a:extLst>
          </p:cNvPr>
          <p:cNvGraphicFramePr>
            <a:graphicFrameLocks noGrp="1"/>
          </p:cNvGraphicFramePr>
          <p:nvPr>
            <p:ph type="tbl" sz="quarter" idx="13"/>
            <p:extLst>
              <p:ext uri="{D42A27DB-BD31-4B8C-83A1-F6EECF244321}">
                <p14:modId xmlns:p14="http://schemas.microsoft.com/office/powerpoint/2010/main" val="125643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173350000"/>
                    </a:ext>
                  </a:extLst>
                </a:gridCol>
                <a:gridCol w="740664">
                  <a:extLst>
                    <a:ext uri="{9D8B030D-6E8A-4147-A177-3AD203B41FA5}">
                      <a16:colId xmlns:a16="http://schemas.microsoft.com/office/drawing/2014/main" val="860075467"/>
                    </a:ext>
                  </a:extLst>
                </a:gridCol>
                <a:gridCol w="740664">
                  <a:extLst>
                    <a:ext uri="{9D8B030D-6E8A-4147-A177-3AD203B41FA5}">
                      <a16:colId xmlns:a16="http://schemas.microsoft.com/office/drawing/2014/main" val="3045610841"/>
                    </a:ext>
                  </a:extLst>
                </a:gridCol>
                <a:gridCol w="740664">
                  <a:extLst>
                    <a:ext uri="{9D8B030D-6E8A-4147-A177-3AD203B41FA5}">
                      <a16:colId xmlns:a16="http://schemas.microsoft.com/office/drawing/2014/main" val="3672694172"/>
                    </a:ext>
                  </a:extLst>
                </a:gridCol>
                <a:gridCol w="740664">
                  <a:extLst>
                    <a:ext uri="{9D8B030D-6E8A-4147-A177-3AD203B41FA5}">
                      <a16:colId xmlns:a16="http://schemas.microsoft.com/office/drawing/2014/main" val="2288857954"/>
                    </a:ext>
                  </a:extLst>
                </a:gridCol>
                <a:gridCol w="740664">
                  <a:extLst>
                    <a:ext uri="{9D8B030D-6E8A-4147-A177-3AD203B41FA5}">
                      <a16:colId xmlns:a16="http://schemas.microsoft.com/office/drawing/2014/main" val="3717744982"/>
                    </a:ext>
                  </a:extLst>
                </a:gridCol>
                <a:gridCol w="740664">
                  <a:extLst>
                    <a:ext uri="{9D8B030D-6E8A-4147-A177-3AD203B41FA5}">
                      <a16:colId xmlns:a16="http://schemas.microsoft.com/office/drawing/2014/main" val="4080233264"/>
                    </a:ext>
                  </a:extLst>
                </a:gridCol>
                <a:gridCol w="658368">
                  <a:extLst>
                    <a:ext uri="{9D8B030D-6E8A-4147-A177-3AD203B41FA5}">
                      <a16:colId xmlns:a16="http://schemas.microsoft.com/office/drawing/2014/main" val="43204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36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Volkswagen - 2018-07-16 20:35:58</a:t>
                      </a:r>
                      <a:r>
                        <a:rPr kumimoji="0" lang="en-US" sz="1000" b="0" i="0" u="none" strike="noStrike" kern="1200" cap="none" spc="0" normalizeH="0" baseline="0" noProof="0">
                          <a:ln>
                            <a:noFill/>
                          </a:ln>
                          <a:solidFill>
                            <a:prstClr val="black"/>
                          </a:solidFill>
                          <a:effectLst/>
                          <a:uLnTx/>
                          <a:uFillTx/>
                          <a:latin typeface="+mn-lt"/>
                          <a:ea typeface="+mn-ea"/>
                          <a:cs typeface="+mn-cs"/>
                        </a:rPr>
                        <a:t>
The results are in, Scott Speed and Tanner Foust are on a winning streak. 
Check out our race coverage. https://go.vw.com/COTA1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VW Andretti Rallycross dominates at Americas Rallycross Championship in Austin
newsroom.vw.com
Volkswagen Andretti Rallycross is on a winning streak, extending its Championship lead with first and third-place finishes this weekend at the second Americas Rallycross Championship (ARX) race at Cir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27275240"/>
                  </a:ext>
                </a:extLst>
              </a:tr>
            </a:tbl>
          </a:graphicData>
        </a:graphic>
      </p:graphicFrame>
      <p:sp>
        <p:nvSpPr>
          <p:cNvPr id="4" name="Text Placeholder 3">
            <a:extLst>
              <a:ext uri="{FF2B5EF4-FFF2-40B4-BE49-F238E27FC236}">
                <a16:creationId xmlns:a16="http://schemas.microsoft.com/office/drawing/2014/main" id="{BF9E7083-6FD1-4459-842E-D7BEB003B489}"/>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1320829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4DCD-467B-4186-947F-DF9A1577B16D}"/>
              </a:ext>
            </a:extLst>
          </p:cNvPr>
          <p:cNvSpPr>
            <a:spLocks noGrp="1"/>
          </p:cNvSpPr>
          <p:nvPr>
            <p:ph type="title"/>
          </p:nvPr>
        </p:nvSpPr>
        <p:spPr/>
        <p:txBody>
          <a:bodyPr/>
          <a:lstStyle/>
          <a:p>
            <a:r>
              <a:rPr lang="en-US"/>
              <a:t>FB Own Posts Table + View of Content | VW Competitor Analysis - 6 of 10</a:t>
            </a:r>
          </a:p>
        </p:txBody>
      </p:sp>
      <p:graphicFrame>
        <p:nvGraphicFramePr>
          <p:cNvPr id="5" name="Table Placeholder 4">
            <a:extLst>
              <a:ext uri="{FF2B5EF4-FFF2-40B4-BE49-F238E27FC236}">
                <a16:creationId xmlns:a16="http://schemas.microsoft.com/office/drawing/2014/main" id="{7EDCCF04-EAB1-4586-9028-1D9C01BA9E9F}"/>
              </a:ext>
            </a:extLst>
          </p:cNvPr>
          <p:cNvGraphicFramePr>
            <a:graphicFrameLocks noGrp="1"/>
          </p:cNvGraphicFramePr>
          <p:nvPr>
            <p:ph type="tbl" sz="quarter" idx="13"/>
            <p:extLst>
              <p:ext uri="{D42A27DB-BD31-4B8C-83A1-F6EECF244321}">
                <p14:modId xmlns:p14="http://schemas.microsoft.com/office/powerpoint/2010/main" val="3341519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266215590"/>
                    </a:ext>
                  </a:extLst>
                </a:gridCol>
                <a:gridCol w="740664">
                  <a:extLst>
                    <a:ext uri="{9D8B030D-6E8A-4147-A177-3AD203B41FA5}">
                      <a16:colId xmlns:a16="http://schemas.microsoft.com/office/drawing/2014/main" val="2907505863"/>
                    </a:ext>
                  </a:extLst>
                </a:gridCol>
                <a:gridCol w="740664">
                  <a:extLst>
                    <a:ext uri="{9D8B030D-6E8A-4147-A177-3AD203B41FA5}">
                      <a16:colId xmlns:a16="http://schemas.microsoft.com/office/drawing/2014/main" val="1774866947"/>
                    </a:ext>
                  </a:extLst>
                </a:gridCol>
                <a:gridCol w="740664">
                  <a:extLst>
                    <a:ext uri="{9D8B030D-6E8A-4147-A177-3AD203B41FA5}">
                      <a16:colId xmlns:a16="http://schemas.microsoft.com/office/drawing/2014/main" val="1986328507"/>
                    </a:ext>
                  </a:extLst>
                </a:gridCol>
                <a:gridCol w="740664">
                  <a:extLst>
                    <a:ext uri="{9D8B030D-6E8A-4147-A177-3AD203B41FA5}">
                      <a16:colId xmlns:a16="http://schemas.microsoft.com/office/drawing/2014/main" val="1762771522"/>
                    </a:ext>
                  </a:extLst>
                </a:gridCol>
                <a:gridCol w="740664">
                  <a:extLst>
                    <a:ext uri="{9D8B030D-6E8A-4147-A177-3AD203B41FA5}">
                      <a16:colId xmlns:a16="http://schemas.microsoft.com/office/drawing/2014/main" val="1546471734"/>
                    </a:ext>
                  </a:extLst>
                </a:gridCol>
                <a:gridCol w="740664">
                  <a:extLst>
                    <a:ext uri="{9D8B030D-6E8A-4147-A177-3AD203B41FA5}">
                      <a16:colId xmlns:a16="http://schemas.microsoft.com/office/drawing/2014/main" val="2187165548"/>
                    </a:ext>
                  </a:extLst>
                </a:gridCol>
                <a:gridCol w="658368">
                  <a:extLst>
                    <a:ext uri="{9D8B030D-6E8A-4147-A177-3AD203B41FA5}">
                      <a16:colId xmlns:a16="http://schemas.microsoft.com/office/drawing/2014/main" val="3057709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198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Volkswagen - 2018-08-02 23:00:01</a:t>
                      </a:r>
                      <a:r>
                        <a:rPr kumimoji="0" lang="en-US" sz="1000" b="0" i="0" u="none" strike="noStrike" kern="1200" cap="none" spc="0" normalizeH="0" baseline="0" noProof="0">
                          <a:ln>
                            <a:noFill/>
                          </a:ln>
                          <a:solidFill>
                            <a:prstClr val="black"/>
                          </a:solidFill>
                          <a:effectLst/>
                          <a:uLnTx/>
                          <a:uFillTx/>
                          <a:latin typeface="+mn-lt"/>
                          <a:ea typeface="+mn-ea"/>
                          <a:cs typeface="+mn-cs"/>
                        </a:rPr>
                        <a:t>
Move over, mini van. This Golf Alltrack enthusiast just redefined the dad-mobile.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Taking the Volkswagen Golf Alltrack to new heights
newsroom.vw.com
Jason Mariani always knew he wanted to own a wagon; it was just a matter of time and choosing the right vehicle to meet his needs. When he found the Volkswagen Golf Alltrack, he knew he discovered muc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9677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Volkswagen - 2018-07-14 16:00:01</a:t>
                      </a:r>
                      <a:r>
                        <a:rPr kumimoji="0" lang="en-US" sz="1000" b="0" i="0" u="none" strike="noStrike" kern="1200" cap="none" spc="0" normalizeH="0" baseline="0" noProof="0">
                          <a:ln>
                            <a:noFill/>
                          </a:ln>
                          <a:solidFill>
                            <a:prstClr val="black"/>
                          </a:solidFill>
                          <a:effectLst/>
                          <a:uLnTx/>
                          <a:uFillTx/>
                          <a:latin typeface="+mn-lt"/>
                          <a:ea typeface="+mn-ea"/>
                          <a:cs typeface="+mn-cs"/>
                        </a:rPr>
                        <a:t>
Tune in at 8pm today to watch Tanner Foust and Scott Speed compete at the DirtFish ARX Rallycross of COTA Championship Race.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6042955"/>
                  </a:ext>
                </a:extLst>
              </a:tr>
            </a:tbl>
          </a:graphicData>
        </a:graphic>
      </p:graphicFrame>
      <p:sp>
        <p:nvSpPr>
          <p:cNvPr id="4" name="Text Placeholder 3">
            <a:extLst>
              <a:ext uri="{FF2B5EF4-FFF2-40B4-BE49-F238E27FC236}">
                <a16:creationId xmlns:a16="http://schemas.microsoft.com/office/drawing/2014/main" id="{ABB356CF-88D7-4931-9688-A3F0835A2F4F}"/>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209568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41CB8-4A8F-4F27-8266-9282860CE879}"/>
              </a:ext>
            </a:extLst>
          </p:cNvPr>
          <p:cNvSpPr>
            <a:spLocks noGrp="1"/>
          </p:cNvSpPr>
          <p:nvPr>
            <p:ph type="title"/>
          </p:nvPr>
        </p:nvSpPr>
        <p:spPr/>
        <p:txBody>
          <a:bodyPr/>
          <a:lstStyle/>
          <a:p>
            <a:r>
              <a:rPr lang="en-US"/>
              <a:t>FB Own Posts Table + View of Content | VW Competitor Analysis - 7 of 10</a:t>
            </a:r>
          </a:p>
        </p:txBody>
      </p:sp>
      <p:graphicFrame>
        <p:nvGraphicFramePr>
          <p:cNvPr id="5" name="Table Placeholder 4">
            <a:extLst>
              <a:ext uri="{FF2B5EF4-FFF2-40B4-BE49-F238E27FC236}">
                <a16:creationId xmlns:a16="http://schemas.microsoft.com/office/drawing/2014/main" id="{072B6F4B-D9E3-4C2D-BF36-BE693A7DC4A1}"/>
              </a:ext>
            </a:extLst>
          </p:cNvPr>
          <p:cNvGraphicFramePr>
            <a:graphicFrameLocks noGrp="1"/>
          </p:cNvGraphicFramePr>
          <p:nvPr>
            <p:ph type="tbl" sz="quarter" idx="13"/>
            <p:extLst>
              <p:ext uri="{D42A27DB-BD31-4B8C-83A1-F6EECF244321}">
                <p14:modId xmlns:p14="http://schemas.microsoft.com/office/powerpoint/2010/main" val="2789920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191854793"/>
                    </a:ext>
                  </a:extLst>
                </a:gridCol>
                <a:gridCol w="740664">
                  <a:extLst>
                    <a:ext uri="{9D8B030D-6E8A-4147-A177-3AD203B41FA5}">
                      <a16:colId xmlns:a16="http://schemas.microsoft.com/office/drawing/2014/main" val="1021788956"/>
                    </a:ext>
                  </a:extLst>
                </a:gridCol>
                <a:gridCol w="740664">
                  <a:extLst>
                    <a:ext uri="{9D8B030D-6E8A-4147-A177-3AD203B41FA5}">
                      <a16:colId xmlns:a16="http://schemas.microsoft.com/office/drawing/2014/main" val="1720944997"/>
                    </a:ext>
                  </a:extLst>
                </a:gridCol>
                <a:gridCol w="740664">
                  <a:extLst>
                    <a:ext uri="{9D8B030D-6E8A-4147-A177-3AD203B41FA5}">
                      <a16:colId xmlns:a16="http://schemas.microsoft.com/office/drawing/2014/main" val="3649728917"/>
                    </a:ext>
                  </a:extLst>
                </a:gridCol>
                <a:gridCol w="740664">
                  <a:extLst>
                    <a:ext uri="{9D8B030D-6E8A-4147-A177-3AD203B41FA5}">
                      <a16:colId xmlns:a16="http://schemas.microsoft.com/office/drawing/2014/main" val="4005688942"/>
                    </a:ext>
                  </a:extLst>
                </a:gridCol>
                <a:gridCol w="740664">
                  <a:extLst>
                    <a:ext uri="{9D8B030D-6E8A-4147-A177-3AD203B41FA5}">
                      <a16:colId xmlns:a16="http://schemas.microsoft.com/office/drawing/2014/main" val="3380132546"/>
                    </a:ext>
                  </a:extLst>
                </a:gridCol>
                <a:gridCol w="740664">
                  <a:extLst>
                    <a:ext uri="{9D8B030D-6E8A-4147-A177-3AD203B41FA5}">
                      <a16:colId xmlns:a16="http://schemas.microsoft.com/office/drawing/2014/main" val="448645979"/>
                    </a:ext>
                  </a:extLst>
                </a:gridCol>
                <a:gridCol w="658368">
                  <a:extLst>
                    <a:ext uri="{9D8B030D-6E8A-4147-A177-3AD203B41FA5}">
                      <a16:colId xmlns:a16="http://schemas.microsoft.com/office/drawing/2014/main" val="3719288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592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Ford Motor Company - 2018-08-08 23:06:33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Ford Mustang
n/a
In 1966 we reached 1,000,000 Mustangs. Today, we celebrate the 10 Millionth Mustang ever produced! Share this video to join in on the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518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 - 2018-07-24 22:28:02</a:t>
                      </a:r>
                      <a:r>
                        <a:rPr kumimoji="0" lang="en-US" sz="1000" b="0" i="0" u="none" strike="noStrike" kern="1200" cap="none" spc="0" normalizeH="0" baseline="0" noProof="0">
                          <a:ln>
                            <a:noFill/>
                          </a:ln>
                          <a:solidFill>
                            <a:prstClr val="black"/>
                          </a:solidFill>
                          <a:effectLst/>
                          <a:uLnTx/>
                          <a:uFillTx/>
                          <a:latin typeface="+mn-lt"/>
                          <a:ea typeface="+mn-ea"/>
                          <a:cs typeface="+mn-cs"/>
                        </a:rPr>
                        <a:t>
Speed, before. #WantAnR8 audi.us/2JQ6RqL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Photos from Audi USA's post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3895424"/>
                  </a:ext>
                </a:extLst>
              </a:tr>
            </a:tbl>
          </a:graphicData>
        </a:graphic>
      </p:graphicFrame>
      <p:sp>
        <p:nvSpPr>
          <p:cNvPr id="4" name="Text Placeholder 3">
            <a:extLst>
              <a:ext uri="{FF2B5EF4-FFF2-40B4-BE49-F238E27FC236}">
                <a16:creationId xmlns:a16="http://schemas.microsoft.com/office/drawing/2014/main" id="{D04D4FA8-B671-4A9A-93A6-95513F918815}"/>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766146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28DDB-0791-405F-AE5C-586F6900A902}"/>
              </a:ext>
            </a:extLst>
          </p:cNvPr>
          <p:cNvSpPr>
            <a:spLocks noGrp="1"/>
          </p:cNvSpPr>
          <p:nvPr>
            <p:ph type="title"/>
          </p:nvPr>
        </p:nvSpPr>
        <p:spPr/>
        <p:txBody>
          <a:bodyPr/>
          <a:lstStyle/>
          <a:p>
            <a:r>
              <a:rPr lang="en-US"/>
              <a:t>FB Own Posts Table + View of Content | VW Competitor Analysis - 8 of 10</a:t>
            </a:r>
          </a:p>
        </p:txBody>
      </p:sp>
      <p:graphicFrame>
        <p:nvGraphicFramePr>
          <p:cNvPr id="5" name="Table Placeholder 4">
            <a:extLst>
              <a:ext uri="{FF2B5EF4-FFF2-40B4-BE49-F238E27FC236}">
                <a16:creationId xmlns:a16="http://schemas.microsoft.com/office/drawing/2014/main" id="{08BB4A01-35D9-4296-B777-0EDB96F4C367}"/>
              </a:ext>
            </a:extLst>
          </p:cNvPr>
          <p:cNvGraphicFramePr>
            <a:graphicFrameLocks noGrp="1"/>
          </p:cNvGraphicFramePr>
          <p:nvPr>
            <p:ph type="tbl" sz="quarter" idx="13"/>
            <p:extLst>
              <p:ext uri="{D42A27DB-BD31-4B8C-83A1-F6EECF244321}">
                <p14:modId xmlns:p14="http://schemas.microsoft.com/office/powerpoint/2010/main" val="379775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430425868"/>
                    </a:ext>
                  </a:extLst>
                </a:gridCol>
                <a:gridCol w="740664">
                  <a:extLst>
                    <a:ext uri="{9D8B030D-6E8A-4147-A177-3AD203B41FA5}">
                      <a16:colId xmlns:a16="http://schemas.microsoft.com/office/drawing/2014/main" val="777501356"/>
                    </a:ext>
                  </a:extLst>
                </a:gridCol>
                <a:gridCol w="740664">
                  <a:extLst>
                    <a:ext uri="{9D8B030D-6E8A-4147-A177-3AD203B41FA5}">
                      <a16:colId xmlns:a16="http://schemas.microsoft.com/office/drawing/2014/main" val="2266747418"/>
                    </a:ext>
                  </a:extLst>
                </a:gridCol>
                <a:gridCol w="740664">
                  <a:extLst>
                    <a:ext uri="{9D8B030D-6E8A-4147-A177-3AD203B41FA5}">
                      <a16:colId xmlns:a16="http://schemas.microsoft.com/office/drawing/2014/main" val="639419375"/>
                    </a:ext>
                  </a:extLst>
                </a:gridCol>
                <a:gridCol w="740664">
                  <a:extLst>
                    <a:ext uri="{9D8B030D-6E8A-4147-A177-3AD203B41FA5}">
                      <a16:colId xmlns:a16="http://schemas.microsoft.com/office/drawing/2014/main" val="667787038"/>
                    </a:ext>
                  </a:extLst>
                </a:gridCol>
                <a:gridCol w="740664">
                  <a:extLst>
                    <a:ext uri="{9D8B030D-6E8A-4147-A177-3AD203B41FA5}">
                      <a16:colId xmlns:a16="http://schemas.microsoft.com/office/drawing/2014/main" val="1332846946"/>
                    </a:ext>
                  </a:extLst>
                </a:gridCol>
                <a:gridCol w="740664">
                  <a:extLst>
                    <a:ext uri="{9D8B030D-6E8A-4147-A177-3AD203B41FA5}">
                      <a16:colId xmlns:a16="http://schemas.microsoft.com/office/drawing/2014/main" val="3976190880"/>
                    </a:ext>
                  </a:extLst>
                </a:gridCol>
                <a:gridCol w="658368">
                  <a:extLst>
                    <a:ext uri="{9D8B030D-6E8A-4147-A177-3AD203B41FA5}">
                      <a16:colId xmlns:a16="http://schemas.microsoft.com/office/drawing/2014/main" val="189972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755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 - 2018-07-25 18:00:00</a:t>
                      </a:r>
                      <a:r>
                        <a:rPr kumimoji="0" lang="en-US" sz="1000" b="0" i="0" u="none" strike="noStrike" kern="1200" cap="none" spc="0" normalizeH="0" baseline="0" noProof="0">
                          <a:ln>
                            <a:noFill/>
                          </a:ln>
                          <a:solidFill>
                            <a:prstClr val="black"/>
                          </a:solidFill>
                          <a:effectLst/>
                          <a:uLnTx/>
                          <a:uFillTx/>
                          <a:latin typeface="+mn-lt"/>
                          <a:ea typeface="+mn-ea"/>
                          <a:cs typeface="+mn-cs"/>
                        </a:rPr>
                        <a:t>
See you in the slipstream. #WantAnR8 audi.us/2mG9MsO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414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 - 2018-08-01 22:52:48</a:t>
                      </a:r>
                      <a:r>
                        <a:rPr kumimoji="0" lang="en-US" sz="1000" b="0" i="0" u="none" strike="noStrike" kern="1200" cap="none" spc="0" normalizeH="0" baseline="0" noProof="0">
                          <a:ln>
                            <a:noFill/>
                          </a:ln>
                          <a:solidFill>
                            <a:prstClr val="black"/>
                          </a:solidFill>
                          <a:effectLst/>
                          <a:uLnTx/>
                          <a:uFillTx/>
                          <a:latin typeface="+mn-lt"/>
                          <a:ea typeface="+mn-ea"/>
                          <a:cs typeface="+mn-cs"/>
                        </a:rPr>
                        <a:t>
Drive fast, play hard. Watch your favorite Major League Soccer (MLS) All-Stars and legends take on the track.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MLS 2018 All-Star Game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74383569"/>
                  </a:ext>
                </a:extLst>
              </a:tr>
            </a:tbl>
          </a:graphicData>
        </a:graphic>
      </p:graphicFrame>
      <p:sp>
        <p:nvSpPr>
          <p:cNvPr id="4" name="Text Placeholder 3">
            <a:extLst>
              <a:ext uri="{FF2B5EF4-FFF2-40B4-BE49-F238E27FC236}">
                <a16:creationId xmlns:a16="http://schemas.microsoft.com/office/drawing/2014/main" id="{414FA54D-A0CF-4AA7-92A4-C1D97D4BAE6C}"/>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3350161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CD75D-0A39-401A-AF4B-974E28C862E4}"/>
              </a:ext>
            </a:extLst>
          </p:cNvPr>
          <p:cNvSpPr>
            <a:spLocks noGrp="1"/>
          </p:cNvSpPr>
          <p:nvPr>
            <p:ph type="title"/>
          </p:nvPr>
        </p:nvSpPr>
        <p:spPr/>
        <p:txBody>
          <a:bodyPr/>
          <a:lstStyle/>
          <a:p>
            <a:r>
              <a:rPr lang="en-US"/>
              <a:t>FB Own Posts Table + View of Content | VW Competitor Analysis - 9 of 10</a:t>
            </a:r>
          </a:p>
        </p:txBody>
      </p:sp>
      <p:graphicFrame>
        <p:nvGraphicFramePr>
          <p:cNvPr id="5" name="Table Placeholder 4">
            <a:extLst>
              <a:ext uri="{FF2B5EF4-FFF2-40B4-BE49-F238E27FC236}">
                <a16:creationId xmlns:a16="http://schemas.microsoft.com/office/drawing/2014/main" id="{2AC62EEA-C416-4CBB-989E-8D1D19FB3789}"/>
              </a:ext>
            </a:extLst>
          </p:cNvPr>
          <p:cNvGraphicFramePr>
            <a:graphicFrameLocks noGrp="1"/>
          </p:cNvGraphicFramePr>
          <p:nvPr>
            <p:ph type="tbl" sz="quarter" idx="13"/>
            <p:extLst>
              <p:ext uri="{D42A27DB-BD31-4B8C-83A1-F6EECF244321}">
                <p14:modId xmlns:p14="http://schemas.microsoft.com/office/powerpoint/2010/main" val="2153444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586849845"/>
                    </a:ext>
                  </a:extLst>
                </a:gridCol>
                <a:gridCol w="740664">
                  <a:extLst>
                    <a:ext uri="{9D8B030D-6E8A-4147-A177-3AD203B41FA5}">
                      <a16:colId xmlns:a16="http://schemas.microsoft.com/office/drawing/2014/main" val="3572232559"/>
                    </a:ext>
                  </a:extLst>
                </a:gridCol>
                <a:gridCol w="740664">
                  <a:extLst>
                    <a:ext uri="{9D8B030D-6E8A-4147-A177-3AD203B41FA5}">
                      <a16:colId xmlns:a16="http://schemas.microsoft.com/office/drawing/2014/main" val="3470498031"/>
                    </a:ext>
                  </a:extLst>
                </a:gridCol>
                <a:gridCol w="740664">
                  <a:extLst>
                    <a:ext uri="{9D8B030D-6E8A-4147-A177-3AD203B41FA5}">
                      <a16:colId xmlns:a16="http://schemas.microsoft.com/office/drawing/2014/main" val="4165884066"/>
                    </a:ext>
                  </a:extLst>
                </a:gridCol>
                <a:gridCol w="740664">
                  <a:extLst>
                    <a:ext uri="{9D8B030D-6E8A-4147-A177-3AD203B41FA5}">
                      <a16:colId xmlns:a16="http://schemas.microsoft.com/office/drawing/2014/main" val="3041714762"/>
                    </a:ext>
                  </a:extLst>
                </a:gridCol>
                <a:gridCol w="740664">
                  <a:extLst>
                    <a:ext uri="{9D8B030D-6E8A-4147-A177-3AD203B41FA5}">
                      <a16:colId xmlns:a16="http://schemas.microsoft.com/office/drawing/2014/main" val="3858323178"/>
                    </a:ext>
                  </a:extLst>
                </a:gridCol>
                <a:gridCol w="740664">
                  <a:extLst>
                    <a:ext uri="{9D8B030D-6E8A-4147-A177-3AD203B41FA5}">
                      <a16:colId xmlns:a16="http://schemas.microsoft.com/office/drawing/2014/main" val="2217718780"/>
                    </a:ext>
                  </a:extLst>
                </a:gridCol>
                <a:gridCol w="658368">
                  <a:extLst>
                    <a:ext uri="{9D8B030D-6E8A-4147-A177-3AD203B41FA5}">
                      <a16:colId xmlns:a16="http://schemas.microsoft.com/office/drawing/2014/main" val="307364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83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 - 2018-07-26 23:00:00</a:t>
                      </a:r>
                      <a:r>
                        <a:rPr kumimoji="0" lang="en-US" sz="1000" b="0" i="0" u="none" strike="noStrike" kern="1200" cap="none" spc="0" normalizeH="0" baseline="0" noProof="0">
                          <a:ln>
                            <a:noFill/>
                          </a:ln>
                          <a:solidFill>
                            <a:prstClr val="black"/>
                          </a:solidFill>
                          <a:effectLst/>
                          <a:uLnTx/>
                          <a:uFillTx/>
                          <a:latin typeface="+mn-lt"/>
                          <a:ea typeface="+mn-ea"/>
                          <a:cs typeface="+mn-cs"/>
                        </a:rPr>
                        <a:t>
Rear views. #WantAnR8 audi.us/2LkbIGm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848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 - 2018-07-27 22:30:00</a:t>
                      </a:r>
                      <a:r>
                        <a:rPr kumimoji="0" lang="en-US" sz="1000" b="0" i="0" u="none" strike="noStrike" kern="1200" cap="none" spc="0" normalizeH="0" baseline="0" noProof="0">
                          <a:ln>
                            <a:noFill/>
                          </a:ln>
                          <a:solidFill>
                            <a:prstClr val="black"/>
                          </a:solidFill>
                          <a:effectLst/>
                          <a:uLnTx/>
                          <a:uFillTx/>
                          <a:latin typeface="+mn-lt"/>
                          <a:ea typeface="+mn-ea"/>
                          <a:cs typeface="+mn-cs"/>
                        </a:rPr>
                        <a:t>
Performance in three acts. #AudiR8 audi.us/2uMZV9b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Photos from Audi USA's post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9634221"/>
                  </a:ext>
                </a:extLst>
              </a:tr>
            </a:tbl>
          </a:graphicData>
        </a:graphic>
      </p:graphicFrame>
      <p:sp>
        <p:nvSpPr>
          <p:cNvPr id="4" name="Text Placeholder 3">
            <a:extLst>
              <a:ext uri="{FF2B5EF4-FFF2-40B4-BE49-F238E27FC236}">
                <a16:creationId xmlns:a16="http://schemas.microsoft.com/office/drawing/2014/main" id="{C22B0382-E804-47EC-9445-D04264C82FE6}"/>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1868069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6D2BD-1DA6-40E7-B3CE-042D31FA2542}"/>
              </a:ext>
            </a:extLst>
          </p:cNvPr>
          <p:cNvSpPr>
            <a:spLocks noGrp="1"/>
          </p:cNvSpPr>
          <p:nvPr>
            <p:ph type="title"/>
          </p:nvPr>
        </p:nvSpPr>
        <p:spPr/>
        <p:txBody>
          <a:bodyPr/>
          <a:lstStyle/>
          <a:p>
            <a:r>
              <a:rPr lang="en-US"/>
              <a:t>FB Own Posts Table + View of Content | VW Competitor Analysis - 10 of 10</a:t>
            </a:r>
          </a:p>
        </p:txBody>
      </p:sp>
      <p:graphicFrame>
        <p:nvGraphicFramePr>
          <p:cNvPr id="5" name="Table Placeholder 4">
            <a:extLst>
              <a:ext uri="{FF2B5EF4-FFF2-40B4-BE49-F238E27FC236}">
                <a16:creationId xmlns:a16="http://schemas.microsoft.com/office/drawing/2014/main" id="{FD681FA8-8A87-4C34-8967-0E62BE191808}"/>
              </a:ext>
            </a:extLst>
          </p:cNvPr>
          <p:cNvGraphicFramePr>
            <a:graphicFrameLocks noGrp="1"/>
          </p:cNvGraphicFramePr>
          <p:nvPr>
            <p:ph type="tbl" sz="quarter" idx="13"/>
            <p:extLst>
              <p:ext uri="{D42A27DB-BD31-4B8C-83A1-F6EECF244321}">
                <p14:modId xmlns:p14="http://schemas.microsoft.com/office/powerpoint/2010/main" val="410138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921135440"/>
                    </a:ext>
                  </a:extLst>
                </a:gridCol>
                <a:gridCol w="740664">
                  <a:extLst>
                    <a:ext uri="{9D8B030D-6E8A-4147-A177-3AD203B41FA5}">
                      <a16:colId xmlns:a16="http://schemas.microsoft.com/office/drawing/2014/main" val="3964429798"/>
                    </a:ext>
                  </a:extLst>
                </a:gridCol>
                <a:gridCol w="740664">
                  <a:extLst>
                    <a:ext uri="{9D8B030D-6E8A-4147-A177-3AD203B41FA5}">
                      <a16:colId xmlns:a16="http://schemas.microsoft.com/office/drawing/2014/main" val="1250503324"/>
                    </a:ext>
                  </a:extLst>
                </a:gridCol>
                <a:gridCol w="740664">
                  <a:extLst>
                    <a:ext uri="{9D8B030D-6E8A-4147-A177-3AD203B41FA5}">
                      <a16:colId xmlns:a16="http://schemas.microsoft.com/office/drawing/2014/main" val="1741830599"/>
                    </a:ext>
                  </a:extLst>
                </a:gridCol>
                <a:gridCol w="740664">
                  <a:extLst>
                    <a:ext uri="{9D8B030D-6E8A-4147-A177-3AD203B41FA5}">
                      <a16:colId xmlns:a16="http://schemas.microsoft.com/office/drawing/2014/main" val="1666637591"/>
                    </a:ext>
                  </a:extLst>
                </a:gridCol>
                <a:gridCol w="740664">
                  <a:extLst>
                    <a:ext uri="{9D8B030D-6E8A-4147-A177-3AD203B41FA5}">
                      <a16:colId xmlns:a16="http://schemas.microsoft.com/office/drawing/2014/main" val="906870964"/>
                    </a:ext>
                  </a:extLst>
                </a:gridCol>
                <a:gridCol w="740664">
                  <a:extLst>
                    <a:ext uri="{9D8B030D-6E8A-4147-A177-3AD203B41FA5}">
                      <a16:colId xmlns:a16="http://schemas.microsoft.com/office/drawing/2014/main" val="1418923110"/>
                    </a:ext>
                  </a:extLst>
                </a:gridCol>
                <a:gridCol w="658368">
                  <a:extLst>
                    <a:ext uri="{9D8B030D-6E8A-4147-A177-3AD203B41FA5}">
                      <a16:colId xmlns:a16="http://schemas.microsoft.com/office/drawing/2014/main" val="1320028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287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 - 2018-08-02 22:56:12</a:t>
                      </a:r>
                      <a:r>
                        <a:rPr kumimoji="0" lang="en-US" sz="1000" b="0" i="0" u="none" strike="noStrike" kern="1200" cap="none" spc="0" normalizeH="0" baseline="0" noProof="0">
                          <a:ln>
                            <a:noFill/>
                          </a:ln>
                          <a:solidFill>
                            <a:prstClr val="black"/>
                          </a:solidFill>
                          <a:effectLst/>
                          <a:uLnTx/>
                          <a:uFillTx/>
                          <a:latin typeface="+mn-lt"/>
                          <a:ea typeface="+mn-ea"/>
                          <a:cs typeface="+mn-cs"/>
                        </a:rPr>
                        <a:t>
Taking the scenic route. audi.us/2ABLJVX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Photos from Audi USA's post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081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Volkswagen - 2018-08-05 16:00:00</a:t>
                      </a:r>
                      <a:r>
                        <a:rPr kumimoji="0" lang="en-US" sz="1000" b="0" i="0" u="none" strike="noStrike" kern="1200" cap="none" spc="0" normalizeH="0" baseline="0" noProof="0">
                          <a:ln>
                            <a:noFill/>
                          </a:ln>
                          <a:solidFill>
                            <a:prstClr val="black"/>
                          </a:solidFill>
                          <a:effectLst/>
                          <a:uLnTx/>
                          <a:uFillTx/>
                          <a:latin typeface="+mn-lt"/>
                          <a:ea typeface="+mn-ea"/>
                          <a:cs typeface="+mn-cs"/>
                        </a:rPr>
                        <a:t>
Tune in at  4:15pm today to watch the ARX finale race #ARX2018
🏁 Tanner Foust, Rockstar Energy Drink US, Scott Speed, Oberto Beef Jerky, Americas Rallycross, Andretti Autosport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4119323"/>
                  </a:ext>
                </a:extLst>
              </a:tr>
            </a:tbl>
          </a:graphicData>
        </a:graphic>
      </p:graphicFrame>
      <p:sp>
        <p:nvSpPr>
          <p:cNvPr id="4" name="Text Placeholder 3">
            <a:extLst>
              <a:ext uri="{FF2B5EF4-FFF2-40B4-BE49-F238E27FC236}">
                <a16:creationId xmlns:a16="http://schemas.microsoft.com/office/drawing/2014/main" id="{8ECC5931-0066-423E-A4E4-A96B24502AED}"/>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2121656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9E33E-D5F6-4263-8598-01B8DDF9C4E5}"/>
              </a:ext>
            </a:extLst>
          </p:cNvPr>
          <p:cNvSpPr>
            <a:spLocks noGrp="1"/>
          </p:cNvSpPr>
          <p:nvPr>
            <p:ph type="title"/>
          </p:nvPr>
        </p:nvSpPr>
        <p:spPr/>
        <p:txBody>
          <a:bodyPr/>
          <a:lstStyle/>
          <a:p>
            <a:r>
              <a:rPr lang="en-US"/>
              <a:t>Twitter Own and Retweeted Tweets Table | VW Competitor Analysis</a:t>
            </a:r>
          </a:p>
        </p:txBody>
      </p:sp>
      <p:graphicFrame>
        <p:nvGraphicFramePr>
          <p:cNvPr id="5" name="Table Placeholder 4">
            <a:extLst>
              <a:ext uri="{FF2B5EF4-FFF2-40B4-BE49-F238E27FC236}">
                <a16:creationId xmlns:a16="http://schemas.microsoft.com/office/drawing/2014/main" id="{52043272-29D3-48ED-80BD-FE23B4501205}"/>
              </a:ext>
            </a:extLst>
          </p:cNvPr>
          <p:cNvGraphicFramePr>
            <a:graphicFrameLocks noGrp="1"/>
          </p:cNvGraphicFramePr>
          <p:nvPr>
            <p:ph type="tbl" sz="quarter" idx="13"/>
            <p:extLst>
              <p:ext uri="{D42A27DB-BD31-4B8C-83A1-F6EECF244321}">
                <p14:modId xmlns:p14="http://schemas.microsoft.com/office/powerpoint/2010/main" val="2407290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9062674"/>
                    </a:ext>
                  </a:extLst>
                </a:gridCol>
                <a:gridCol w="822960">
                  <a:extLst>
                    <a:ext uri="{9D8B030D-6E8A-4147-A177-3AD203B41FA5}">
                      <a16:colId xmlns:a16="http://schemas.microsoft.com/office/drawing/2014/main" val="292047526"/>
                    </a:ext>
                  </a:extLst>
                </a:gridCol>
                <a:gridCol w="822960">
                  <a:extLst>
                    <a:ext uri="{9D8B030D-6E8A-4147-A177-3AD203B41FA5}">
                      <a16:colId xmlns:a16="http://schemas.microsoft.com/office/drawing/2014/main" val="3121721068"/>
                    </a:ext>
                  </a:extLst>
                </a:gridCol>
                <a:gridCol w="822960">
                  <a:extLst>
                    <a:ext uri="{9D8B030D-6E8A-4147-A177-3AD203B41FA5}">
                      <a16:colId xmlns:a16="http://schemas.microsoft.com/office/drawing/2014/main" val="3225418495"/>
                    </a:ext>
                  </a:extLst>
                </a:gridCol>
                <a:gridCol w="822960">
                  <a:extLst>
                    <a:ext uri="{9D8B030D-6E8A-4147-A177-3AD203B41FA5}">
                      <a16:colId xmlns:a16="http://schemas.microsoft.com/office/drawing/2014/main" val="2634076011"/>
                    </a:ext>
                  </a:extLst>
                </a:gridCol>
                <a:gridCol w="822960">
                  <a:extLst>
                    <a:ext uri="{9D8B030D-6E8A-4147-A177-3AD203B41FA5}">
                      <a16:colId xmlns:a16="http://schemas.microsoft.com/office/drawing/2014/main" val="1605423333"/>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054562030"/>
                  </a:ext>
                </a:extLst>
              </a:tr>
              <a:tr h="370840">
                <a:tc>
                  <a:txBody>
                    <a:bodyPr/>
                    <a:lstStyle/>
                    <a:p>
                      <a:r>
                        <a:rPr lang="en-US" sz="1000" b="1"/>
                        <a:t> @Audi - 2018-07-11 22:45:43 </a:t>
                      </a:r>
                      <a:r>
                        <a:rPr lang="en-US" sz="1000"/>
                        <a:t>
  A Ranking of Supercars:
10. We should
9. not pit
8. supercars
7. against
6. each other
5. Each offers
4. a unique 
3. and special 
2. experience
1. The #R8</a:t>
                      </a:r>
                    </a:p>
                  </a:txBody>
                  <a:tcPr/>
                </a:tc>
                <a:tc>
                  <a:txBody>
                    <a:bodyPr/>
                    <a:lstStyle/>
                    <a:p>
                      <a:r>
                        <a:rPr lang="en-US" sz="1000"/>
                        <a:t>No</a:t>
                      </a:r>
                    </a:p>
                  </a:txBody>
                  <a:tcPr/>
                </a:tc>
                <a:tc>
                  <a:txBody>
                    <a:bodyPr/>
                    <a:lstStyle/>
                    <a:p>
                      <a:r>
                        <a:rPr lang="en-US" sz="1000"/>
                        <a:t>885</a:t>
                      </a:r>
                    </a:p>
                  </a:txBody>
                  <a:tcPr/>
                </a:tc>
                <a:tc>
                  <a:txBody>
                    <a:bodyPr/>
                    <a:lstStyle/>
                    <a:p>
                      <a:r>
                        <a:rPr lang="en-US" sz="1000"/>
                        <a:t>3916</a:t>
                      </a:r>
                    </a:p>
                  </a:txBody>
                  <a:tcPr/>
                </a:tc>
                <a:tc>
                  <a:txBody>
                    <a:bodyPr/>
                    <a:lstStyle/>
                    <a:p>
                      <a:r>
                        <a:rPr lang="en-US" sz="1000"/>
                        <a:t>75</a:t>
                      </a:r>
                    </a:p>
                  </a:txBody>
                  <a:tcPr/>
                </a:tc>
                <a:tc>
                  <a:txBody>
                    <a:bodyPr/>
                    <a:lstStyle/>
                    <a:p>
                      <a:r>
                        <a:rPr lang="en-US" sz="1000"/>
                        <a:t>0.2551 %</a:t>
                      </a:r>
                    </a:p>
                  </a:txBody>
                  <a:tcPr/>
                </a:tc>
                <a:extLst>
                  <a:ext uri="{0D108BD9-81ED-4DB2-BD59-A6C34878D82A}">
                    <a16:rowId xmlns:a16="http://schemas.microsoft.com/office/drawing/2014/main" val="2934292477"/>
                  </a:ext>
                </a:extLst>
              </a:tr>
              <a:tr h="370840">
                <a:tc>
                  <a:txBody>
                    <a:bodyPr/>
                    <a:lstStyle/>
                    <a:p>
                      <a:r>
                        <a:rPr lang="en-US" sz="1000" b="1"/>
                        <a:t> @Toyota - 2018-08-05 17:13:05 </a:t>
                      </a:r>
                      <a:r>
                        <a:rPr lang="en-US" sz="1000"/>
                        <a:t>
  Taking #VanLife to a new level at #Lolla to discover new #ToyotaMusic! #Sienna @lollapalooza https://t.co/dTTOT5cRgJ</a:t>
                      </a:r>
                    </a:p>
                  </a:txBody>
                  <a:tcPr/>
                </a:tc>
                <a:tc>
                  <a:txBody>
                    <a:bodyPr/>
                    <a:lstStyle/>
                    <a:p>
                      <a:r>
                        <a:rPr lang="en-US" sz="1000"/>
                        <a:t>No</a:t>
                      </a:r>
                    </a:p>
                  </a:txBody>
                  <a:tcPr/>
                </a:tc>
                <a:tc>
                  <a:txBody>
                    <a:bodyPr/>
                    <a:lstStyle/>
                    <a:p>
                      <a:r>
                        <a:rPr lang="en-US" sz="1000"/>
                        <a:t>202</a:t>
                      </a:r>
                    </a:p>
                  </a:txBody>
                  <a:tcPr/>
                </a:tc>
                <a:tc>
                  <a:txBody>
                    <a:bodyPr/>
                    <a:lstStyle/>
                    <a:p>
                      <a:r>
                        <a:rPr lang="en-US" sz="1000"/>
                        <a:t>1485</a:t>
                      </a:r>
                    </a:p>
                  </a:txBody>
                  <a:tcPr/>
                </a:tc>
                <a:tc>
                  <a:txBody>
                    <a:bodyPr/>
                    <a:lstStyle/>
                    <a:p>
                      <a:r>
                        <a:rPr lang="en-US" sz="1000"/>
                        <a:t>28</a:t>
                      </a:r>
                    </a:p>
                  </a:txBody>
                  <a:tcPr/>
                </a:tc>
                <a:tc>
                  <a:txBody>
                    <a:bodyPr/>
                    <a:lstStyle/>
                    <a:p>
                      <a:r>
                        <a:rPr lang="en-US" sz="1000"/>
                        <a:t>0.2391 %</a:t>
                      </a:r>
                    </a:p>
                  </a:txBody>
                  <a:tcPr/>
                </a:tc>
                <a:extLst>
                  <a:ext uri="{0D108BD9-81ED-4DB2-BD59-A6C34878D82A}">
                    <a16:rowId xmlns:a16="http://schemas.microsoft.com/office/drawing/2014/main" val="2900515229"/>
                  </a:ext>
                </a:extLst>
              </a:tr>
              <a:tr h="370840">
                <a:tc>
                  <a:txBody>
                    <a:bodyPr/>
                    <a:lstStyle/>
                    <a:p>
                      <a:r>
                        <a:rPr lang="en-US" sz="1000" b="1"/>
                        <a:t> @Audi - 2018-07-26 21:55:03 </a:t>
                      </a:r>
                      <a:r>
                        <a:rPr lang="en-US" sz="1000"/>
                        <a:t>
  Do our nose rings make us look edgy? #WantAnR8 #Spyder https://t.co/8K9O0uMLrs https://t.co/X2rZA9uT8w</a:t>
                      </a:r>
                    </a:p>
                  </a:txBody>
                  <a:tcPr/>
                </a:tc>
                <a:tc>
                  <a:txBody>
                    <a:bodyPr/>
                    <a:lstStyle/>
                    <a:p>
                      <a:r>
                        <a:rPr lang="en-US" sz="1000"/>
                        <a:t>No</a:t>
                      </a:r>
                    </a:p>
                  </a:txBody>
                  <a:tcPr/>
                </a:tc>
                <a:tc>
                  <a:txBody>
                    <a:bodyPr/>
                    <a:lstStyle/>
                    <a:p>
                      <a:r>
                        <a:rPr lang="en-US" sz="1000"/>
                        <a:t>344</a:t>
                      </a:r>
                    </a:p>
                  </a:txBody>
                  <a:tcPr/>
                </a:tc>
                <a:tc>
                  <a:txBody>
                    <a:bodyPr/>
                    <a:lstStyle/>
                    <a:p>
                      <a:r>
                        <a:rPr lang="en-US" sz="1000"/>
                        <a:t>2422</a:t>
                      </a:r>
                    </a:p>
                  </a:txBody>
                  <a:tcPr/>
                </a:tc>
                <a:tc>
                  <a:txBody>
                    <a:bodyPr/>
                    <a:lstStyle/>
                    <a:p>
                      <a:r>
                        <a:rPr lang="en-US" sz="1000"/>
                        <a:t>36</a:t>
                      </a:r>
                    </a:p>
                  </a:txBody>
                  <a:tcPr/>
                </a:tc>
                <a:tc>
                  <a:txBody>
                    <a:bodyPr/>
                    <a:lstStyle/>
                    <a:p>
                      <a:r>
                        <a:rPr lang="en-US" sz="1000"/>
                        <a:t>0.1489 %</a:t>
                      </a:r>
                    </a:p>
                  </a:txBody>
                  <a:tcPr/>
                </a:tc>
                <a:extLst>
                  <a:ext uri="{0D108BD9-81ED-4DB2-BD59-A6C34878D82A}">
                    <a16:rowId xmlns:a16="http://schemas.microsoft.com/office/drawing/2014/main" val="3209094925"/>
                  </a:ext>
                </a:extLst>
              </a:tr>
              <a:tr h="370840">
                <a:tc>
                  <a:txBody>
                    <a:bodyPr/>
                    <a:lstStyle/>
                    <a:p>
                      <a:r>
                        <a:rPr lang="en-US" sz="1000" b="1"/>
                        <a:t> @Audi - 2018-08-05 18:03:32 </a:t>
                      </a:r>
                      <a:r>
                        <a:rPr lang="en-US" sz="1000"/>
                        <a:t>
  Thirst trap. #AudiA8 https://t.co/wb55SnIlke https://t.co/vVxdK6tJnZ</a:t>
                      </a:r>
                    </a:p>
                  </a:txBody>
                  <a:tcPr/>
                </a:tc>
                <a:tc>
                  <a:txBody>
                    <a:bodyPr/>
                    <a:lstStyle/>
                    <a:p>
                      <a:r>
                        <a:rPr lang="en-US" sz="1000"/>
                        <a:t>No</a:t>
                      </a:r>
                    </a:p>
                  </a:txBody>
                  <a:tcPr/>
                </a:tc>
                <a:tc>
                  <a:txBody>
                    <a:bodyPr/>
                    <a:lstStyle/>
                    <a:p>
                      <a:r>
                        <a:rPr lang="en-US" sz="1000"/>
                        <a:t>248</a:t>
                      </a:r>
                    </a:p>
                  </a:txBody>
                  <a:tcPr/>
                </a:tc>
                <a:tc>
                  <a:txBody>
                    <a:bodyPr/>
                    <a:lstStyle/>
                    <a:p>
                      <a:r>
                        <a:rPr lang="en-US" sz="1000"/>
                        <a:t>2142</a:t>
                      </a:r>
                    </a:p>
                  </a:txBody>
                  <a:tcPr/>
                </a:tc>
                <a:tc>
                  <a:txBody>
                    <a:bodyPr/>
                    <a:lstStyle/>
                    <a:p>
                      <a:r>
                        <a:rPr lang="en-US" sz="1000"/>
                        <a:t>18</a:t>
                      </a:r>
                    </a:p>
                  </a:txBody>
                  <a:tcPr/>
                </a:tc>
                <a:tc>
                  <a:txBody>
                    <a:bodyPr/>
                    <a:lstStyle/>
                    <a:p>
                      <a:r>
                        <a:rPr lang="en-US" sz="1000"/>
                        <a:t>0.1276 %</a:t>
                      </a:r>
                    </a:p>
                  </a:txBody>
                  <a:tcPr/>
                </a:tc>
                <a:extLst>
                  <a:ext uri="{0D108BD9-81ED-4DB2-BD59-A6C34878D82A}">
                    <a16:rowId xmlns:a16="http://schemas.microsoft.com/office/drawing/2014/main" val="480995457"/>
                  </a:ext>
                </a:extLst>
              </a:tr>
              <a:tr h="370840">
                <a:tc>
                  <a:txBody>
                    <a:bodyPr/>
                    <a:lstStyle/>
                    <a:p>
                      <a:r>
                        <a:rPr lang="en-US" sz="1000" b="1"/>
                        <a:t> @Audi - 2018-07-27 21:10:02 </a:t>
                      </a:r>
                      <a:r>
                        <a:rPr lang="en-US" sz="1000"/>
                        <a:t>
  Looking like a whole snack. #WantAnR8 #Spyder https://t.co/K67RbRXML0 https://t.co/ssmskaXL0E</a:t>
                      </a:r>
                    </a:p>
                  </a:txBody>
                  <a:tcPr/>
                </a:tc>
                <a:tc>
                  <a:txBody>
                    <a:bodyPr/>
                    <a:lstStyle/>
                    <a:p>
                      <a:r>
                        <a:rPr lang="en-US" sz="1000"/>
                        <a:t>No</a:t>
                      </a:r>
                    </a:p>
                  </a:txBody>
                  <a:tcPr/>
                </a:tc>
                <a:tc>
                  <a:txBody>
                    <a:bodyPr/>
                    <a:lstStyle/>
                    <a:p>
                      <a:r>
                        <a:rPr lang="en-US" sz="1000"/>
                        <a:t>274</a:t>
                      </a:r>
                    </a:p>
                  </a:txBody>
                  <a:tcPr/>
                </a:tc>
                <a:tc>
                  <a:txBody>
                    <a:bodyPr/>
                    <a:lstStyle/>
                    <a:p>
                      <a:r>
                        <a:rPr lang="en-US" sz="1000"/>
                        <a:t>2067</a:t>
                      </a:r>
                    </a:p>
                  </a:txBody>
                  <a:tcPr/>
                </a:tc>
                <a:tc>
                  <a:txBody>
                    <a:bodyPr/>
                    <a:lstStyle/>
                    <a:p>
                      <a:r>
                        <a:rPr lang="en-US" sz="1000"/>
                        <a:t>12</a:t>
                      </a:r>
                    </a:p>
                  </a:txBody>
                  <a:tcPr/>
                </a:tc>
                <a:tc>
                  <a:txBody>
                    <a:bodyPr/>
                    <a:lstStyle/>
                    <a:p>
                      <a:r>
                        <a:rPr lang="en-US" sz="1000"/>
                        <a:t>0.1250 %</a:t>
                      </a:r>
                    </a:p>
                  </a:txBody>
                  <a:tcPr/>
                </a:tc>
                <a:extLst>
                  <a:ext uri="{0D108BD9-81ED-4DB2-BD59-A6C34878D82A}">
                    <a16:rowId xmlns:a16="http://schemas.microsoft.com/office/drawing/2014/main" val="2607147138"/>
                  </a:ext>
                </a:extLst>
              </a:tr>
            </a:tbl>
          </a:graphicData>
        </a:graphic>
      </p:graphicFrame>
      <p:sp>
        <p:nvSpPr>
          <p:cNvPr id="4" name="Text Placeholder 3">
            <a:extLst>
              <a:ext uri="{FF2B5EF4-FFF2-40B4-BE49-F238E27FC236}">
                <a16:creationId xmlns:a16="http://schemas.microsoft.com/office/drawing/2014/main" id="{DE39962C-1C64-4E40-B6C9-862A933621BB}"/>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592637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445F0-21B9-426E-A61C-CC13AE2DC030}"/>
              </a:ext>
            </a:extLst>
          </p:cNvPr>
          <p:cNvSpPr>
            <a:spLocks noGrp="1"/>
          </p:cNvSpPr>
          <p:nvPr>
            <p:ph type="title"/>
          </p:nvPr>
        </p:nvSpPr>
        <p:spPr/>
        <p:txBody>
          <a:bodyPr/>
          <a:lstStyle/>
          <a:p>
            <a:r>
              <a:rPr lang="en-US"/>
              <a:t>IG Own Posts + View Content | VW Competitor Analysis - 1 of 2</a:t>
            </a:r>
          </a:p>
        </p:txBody>
      </p:sp>
      <p:graphicFrame>
        <p:nvGraphicFramePr>
          <p:cNvPr id="5" name="Table Placeholder 4">
            <a:extLst>
              <a:ext uri="{FF2B5EF4-FFF2-40B4-BE49-F238E27FC236}">
                <a16:creationId xmlns:a16="http://schemas.microsoft.com/office/drawing/2014/main" id="{E37D3460-C051-47A4-8458-E5317AA2C00F}"/>
              </a:ext>
            </a:extLst>
          </p:cNvPr>
          <p:cNvGraphicFramePr>
            <a:graphicFrameLocks noGrp="1"/>
          </p:cNvGraphicFramePr>
          <p:nvPr>
            <p:ph type="tbl" sz="quarter" idx="13"/>
            <p:extLst>
              <p:ext uri="{D42A27DB-BD31-4B8C-83A1-F6EECF244321}">
                <p14:modId xmlns:p14="http://schemas.microsoft.com/office/powerpoint/2010/main" val="1815464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2656366429"/>
                    </a:ext>
                  </a:extLst>
                </a:gridCol>
                <a:gridCol w="740664">
                  <a:extLst>
                    <a:ext uri="{9D8B030D-6E8A-4147-A177-3AD203B41FA5}">
                      <a16:colId xmlns:a16="http://schemas.microsoft.com/office/drawing/2014/main" val="949327418"/>
                    </a:ext>
                  </a:extLst>
                </a:gridCol>
                <a:gridCol w="740664">
                  <a:extLst>
                    <a:ext uri="{9D8B030D-6E8A-4147-A177-3AD203B41FA5}">
                      <a16:colId xmlns:a16="http://schemas.microsoft.com/office/drawing/2014/main" val="1367629156"/>
                    </a:ext>
                  </a:extLst>
                </a:gridCol>
                <a:gridCol w="740664">
                  <a:extLst>
                    <a:ext uri="{9D8B030D-6E8A-4147-A177-3AD203B41FA5}">
                      <a16:colId xmlns:a16="http://schemas.microsoft.com/office/drawing/2014/main" val="1658768212"/>
                    </a:ext>
                  </a:extLst>
                </a:gridCol>
                <a:gridCol w="740664">
                  <a:extLst>
                    <a:ext uri="{9D8B030D-6E8A-4147-A177-3AD203B41FA5}">
                      <a16:colId xmlns:a16="http://schemas.microsoft.com/office/drawing/2014/main" val="644048632"/>
                    </a:ext>
                  </a:extLst>
                </a:gridCol>
                <a:gridCol w="740664">
                  <a:extLst>
                    <a:ext uri="{9D8B030D-6E8A-4147-A177-3AD203B41FA5}">
                      <a16:colId xmlns:a16="http://schemas.microsoft.com/office/drawing/2014/main" val="4220782286"/>
                    </a:ext>
                  </a:extLst>
                </a:gridCol>
                <a:gridCol w="658368">
                  <a:extLst>
                    <a:ext uri="{9D8B030D-6E8A-4147-A177-3AD203B41FA5}">
                      <a16:colId xmlns:a16="http://schemas.microsoft.com/office/drawing/2014/main" val="4850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030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- 2018-07-24 19:12:57 </a:t>
                      </a:r>
                      <a:r>
                        <a:rPr kumimoji="0" lang="en-US" sz="1000" b="0" i="0" u="none" strike="noStrike" kern="1200" cap="none" spc="0" normalizeH="0" baseline="0" noProof="0">
                          <a:ln>
                            <a:noFill/>
                          </a:ln>
                          <a:solidFill>
                            <a:prstClr val="black"/>
                          </a:solidFill>
                          <a:effectLst/>
                          <a:uLnTx/>
                          <a:uFillTx/>
                          <a:latin typeface="+mn-lt"/>
                          <a:ea typeface="+mn-ea"/>
                          <a:cs typeface="+mn-cs"/>
                        </a:rPr>
                        <a:t>
 The calm before the sonic boom. #AudiR8 #Spyder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10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- 2018-07-28 19:34:21 </a:t>
                      </a:r>
                      <a:r>
                        <a:rPr kumimoji="0" lang="en-US" sz="1000" b="0" i="0" u="none" strike="noStrike" kern="1200" cap="none" spc="0" normalizeH="0" baseline="0" noProof="0">
                          <a:ln>
                            <a:noFill/>
                          </a:ln>
                          <a:solidFill>
                            <a:prstClr val="black"/>
                          </a:solidFill>
                          <a:effectLst/>
                          <a:uLnTx/>
                          <a:uFillTx/>
                          <a:latin typeface="+mn-lt"/>
                          <a:ea typeface="+mn-ea"/>
                          <a:cs typeface="+mn-cs"/>
                        </a:rPr>
                        <a:t>
 Throwing shade. #WantAnR8 #Spyder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8924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- 2018-07-26 22:08:31 </a:t>
                      </a:r>
                      <a:r>
                        <a:rPr kumimoji="0" lang="en-US" sz="1000" b="0" i="0" u="none" strike="noStrike" kern="1200" cap="none" spc="0" normalizeH="0" baseline="0" noProof="0">
                          <a:ln>
                            <a:noFill/>
                          </a:ln>
                          <a:solidFill>
                            <a:prstClr val="black"/>
                          </a:solidFill>
                          <a:effectLst/>
                          <a:uLnTx/>
                          <a:uFillTx/>
                          <a:latin typeface="+mn-lt"/>
                          <a:ea typeface="+mn-ea"/>
                          <a:cs typeface="+mn-cs"/>
                        </a:rPr>
                        <a:t>
 If you listen close enough, you can hear it breathing. #WantAnR8 #Spyder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230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- 2018-07-29 16:17:08 </a:t>
                      </a:r>
                      <a:r>
                        <a:rPr kumimoji="0" lang="en-US" sz="1000" b="0" i="0" u="none" strike="noStrike" kern="1200" cap="none" spc="0" normalizeH="0" baseline="0" noProof="0">
                          <a:ln>
                            <a:noFill/>
                          </a:ln>
                          <a:solidFill>
                            <a:prstClr val="black"/>
                          </a:solidFill>
                          <a:effectLst/>
                          <a:uLnTx/>
                          <a:uFillTx/>
                          <a:latin typeface="+mn-lt"/>
                          <a:ea typeface="+mn-ea"/>
                          <a:cs typeface="+mn-cs"/>
                        </a:rPr>
                        <a:t>
 Summer grilling. #WantAnR8  #Spyder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837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- 2018-07-30 15:02:59 </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it’s thinking about? #WantAnR8 #Spyder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189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- 2018-08-01 18:03:45 </a:t>
                      </a:r>
                      <a:r>
                        <a:rPr kumimoji="0" lang="en-US" sz="1000" b="0" i="0" u="none" strike="noStrike" kern="1200" cap="none" spc="0" normalizeH="0" baseline="0" noProof="0">
                          <a:ln>
                            <a:noFill/>
                          </a:ln>
                          <a:solidFill>
                            <a:prstClr val="black"/>
                          </a:solidFill>
                          <a:effectLst/>
                          <a:uLnTx/>
                          <a:uFillTx/>
                          <a:latin typeface="+mn-lt"/>
                          <a:ea typeface="+mn-ea"/>
                          <a:cs typeface="+mn-cs"/>
                        </a:rPr>
                        <a:t>
 What color would you set your mood lights to? #AudiA8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990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- 2018-08-07 19:17:32 </a:t>
                      </a:r>
                      <a:r>
                        <a:rPr kumimoji="0" lang="en-US" sz="1000" b="0" i="0" u="none" strike="noStrike" kern="1200" cap="none" spc="0" normalizeH="0" baseline="0" noProof="0">
                          <a:ln>
                            <a:noFill/>
                          </a:ln>
                          <a:solidFill>
                            <a:prstClr val="black"/>
                          </a:solidFill>
                          <a:effectLst/>
                          <a:uLnTx/>
                          <a:uFillTx/>
                          <a:latin typeface="+mn-lt"/>
                          <a:ea typeface="+mn-ea"/>
                          <a:cs typeface="+mn-cs"/>
                        </a:rPr>
                        <a:t>
 When you accidentally open up the selfie camera. #AudiA8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3716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- 2018-08-06 18:37:46 </a:t>
                      </a:r>
                      <a:r>
                        <a:rPr kumimoji="0" lang="en-US" sz="1000" b="0" i="0" u="none" strike="noStrike" kern="1200" cap="none" spc="0" normalizeH="0" baseline="0" noProof="0">
                          <a:ln>
                            <a:noFill/>
                          </a:ln>
                          <a:solidFill>
                            <a:prstClr val="black"/>
                          </a:solidFill>
                          <a:effectLst/>
                          <a:uLnTx/>
                          <a:uFillTx/>
                          <a:latin typeface="+mn-lt"/>
                          <a:ea typeface="+mn-ea"/>
                          <a:cs typeface="+mn-cs"/>
                        </a:rPr>
                        <a:t>
 Future, meet luxury. Luxury, future. #AudiA8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937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- 2018-08-08 22:28:45 </a:t>
                      </a:r>
                      <a:r>
                        <a:rPr kumimoji="0" lang="en-US" sz="1000" b="0" i="0" u="none" strike="noStrike" kern="1200" cap="none" spc="0" normalizeH="0" baseline="0" noProof="0">
                          <a:ln>
                            <a:noFill/>
                          </a:ln>
                          <a:solidFill>
                            <a:prstClr val="black"/>
                          </a:solidFill>
                          <a:effectLst/>
                          <a:uLnTx/>
                          <a:uFillTx/>
                          <a:latin typeface="+mn-lt"/>
                          <a:ea typeface="+mn-ea"/>
                          <a:cs typeface="+mn-cs"/>
                        </a:rPr>
                        <a:t>
 Use the rear view camera to watch heads turn. #AudiA8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6383644"/>
                  </a:ext>
                </a:extLst>
              </a:tr>
            </a:tbl>
          </a:graphicData>
        </a:graphic>
      </p:graphicFrame>
      <p:sp>
        <p:nvSpPr>
          <p:cNvPr id="4" name="Text Placeholder 3">
            <a:extLst>
              <a:ext uri="{FF2B5EF4-FFF2-40B4-BE49-F238E27FC236}">
                <a16:creationId xmlns:a16="http://schemas.microsoft.com/office/drawing/2014/main" id="{7548BD1A-2D04-491C-BFE5-849949F10E79}"/>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4161429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82323-3DB6-4FB3-A932-A3E05CAD1A15}"/>
              </a:ext>
            </a:extLst>
          </p:cNvPr>
          <p:cNvSpPr>
            <a:spLocks noGrp="1"/>
          </p:cNvSpPr>
          <p:nvPr>
            <p:ph type="title"/>
          </p:nvPr>
        </p:nvSpPr>
        <p:spPr/>
        <p:txBody>
          <a:bodyPr/>
          <a:lstStyle/>
          <a:p>
            <a:r>
              <a:rPr lang="en-US"/>
              <a:t>IG Own Posts + View Content | VW Competitor Analysis - 2 of 2</a:t>
            </a:r>
          </a:p>
        </p:txBody>
      </p:sp>
      <p:graphicFrame>
        <p:nvGraphicFramePr>
          <p:cNvPr id="5" name="Table Placeholder 4">
            <a:extLst>
              <a:ext uri="{FF2B5EF4-FFF2-40B4-BE49-F238E27FC236}">
                <a16:creationId xmlns:a16="http://schemas.microsoft.com/office/drawing/2014/main" id="{F9EDE4D0-7E41-478E-B345-5BE528C89BA5}"/>
              </a:ext>
            </a:extLst>
          </p:cNvPr>
          <p:cNvGraphicFramePr>
            <a:graphicFrameLocks noGrp="1"/>
          </p:cNvGraphicFramePr>
          <p:nvPr>
            <p:ph type="tbl" sz="quarter" idx="13"/>
            <p:extLst>
              <p:ext uri="{D42A27DB-BD31-4B8C-83A1-F6EECF244321}">
                <p14:modId xmlns:p14="http://schemas.microsoft.com/office/powerpoint/2010/main" val="365510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699234906"/>
                    </a:ext>
                  </a:extLst>
                </a:gridCol>
                <a:gridCol w="740664">
                  <a:extLst>
                    <a:ext uri="{9D8B030D-6E8A-4147-A177-3AD203B41FA5}">
                      <a16:colId xmlns:a16="http://schemas.microsoft.com/office/drawing/2014/main" val="3340898785"/>
                    </a:ext>
                  </a:extLst>
                </a:gridCol>
                <a:gridCol w="740664">
                  <a:extLst>
                    <a:ext uri="{9D8B030D-6E8A-4147-A177-3AD203B41FA5}">
                      <a16:colId xmlns:a16="http://schemas.microsoft.com/office/drawing/2014/main" val="3616728477"/>
                    </a:ext>
                  </a:extLst>
                </a:gridCol>
                <a:gridCol w="740664">
                  <a:extLst>
                    <a:ext uri="{9D8B030D-6E8A-4147-A177-3AD203B41FA5}">
                      <a16:colId xmlns:a16="http://schemas.microsoft.com/office/drawing/2014/main" val="3702416594"/>
                    </a:ext>
                  </a:extLst>
                </a:gridCol>
                <a:gridCol w="740664">
                  <a:extLst>
                    <a:ext uri="{9D8B030D-6E8A-4147-A177-3AD203B41FA5}">
                      <a16:colId xmlns:a16="http://schemas.microsoft.com/office/drawing/2014/main" val="1651372774"/>
                    </a:ext>
                  </a:extLst>
                </a:gridCol>
                <a:gridCol w="740664">
                  <a:extLst>
                    <a:ext uri="{9D8B030D-6E8A-4147-A177-3AD203B41FA5}">
                      <a16:colId xmlns:a16="http://schemas.microsoft.com/office/drawing/2014/main" val="1839317387"/>
                    </a:ext>
                  </a:extLst>
                </a:gridCol>
                <a:gridCol w="658368">
                  <a:extLst>
                    <a:ext uri="{9D8B030D-6E8A-4147-A177-3AD203B41FA5}">
                      <a16:colId xmlns:a16="http://schemas.microsoft.com/office/drawing/2014/main" val="276565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23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- 2018-07-25 18:18:02 </a:t>
                      </a:r>
                      <a:r>
                        <a:rPr kumimoji="0" lang="en-US" sz="1000" b="0" i="0" u="none" strike="noStrike" kern="1200" cap="none" spc="0" normalizeH="0" baseline="0" noProof="0">
                          <a:ln>
                            <a:noFill/>
                          </a:ln>
                          <a:solidFill>
                            <a:prstClr val="black"/>
                          </a:solidFill>
                          <a:effectLst/>
                          <a:uLnTx/>
                          <a:uFillTx/>
                          <a:latin typeface="+mn-lt"/>
                          <a:ea typeface="+mn-ea"/>
                          <a:cs typeface="+mn-cs"/>
                        </a:rPr>
                        <a:t>
 Grab the reins of 532 horses. #WantAnR8 #Spyder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516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- 2018-07-17 18:40:52 </a:t>
                      </a:r>
                      <a:r>
                        <a:rPr kumimoji="0" lang="en-US" sz="1000" b="0" i="0" u="none" strike="noStrike" kern="1200" cap="none" spc="0" normalizeH="0" baseline="0" noProof="0">
                          <a:ln>
                            <a:noFill/>
                          </a:ln>
                          <a:solidFill>
                            <a:prstClr val="black"/>
                          </a:solidFill>
                          <a:effectLst/>
                          <a:uLnTx/>
                          <a:uFillTx/>
                          <a:latin typeface="+mn-lt"/>
                          <a:ea typeface="+mn-ea"/>
                          <a:cs typeface="+mn-cs"/>
                        </a:rPr>
                        <a:t>
 Tag a dog you absolutely need in the backseat. #AudiQ5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559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- 2018-07-22 18:02:56 </a:t>
                      </a:r>
                      <a:r>
                        <a:rPr kumimoji="0" lang="en-US" sz="1000" b="0" i="0" u="none" strike="noStrike" kern="1200" cap="none" spc="0" normalizeH="0" baseline="0" noProof="0">
                          <a:ln>
                            <a:noFill/>
                          </a:ln>
                          <a:solidFill>
                            <a:prstClr val="black"/>
                          </a:solidFill>
                          <a:effectLst/>
                          <a:uLnTx/>
                          <a:uFillTx/>
                          <a:latin typeface="+mn-lt"/>
                          <a:ea typeface="+mn-ea"/>
                          <a:cs typeface="+mn-cs"/>
                        </a:rPr>
                        <a:t>
 Automatic reply: OOO forever. #AudiQ5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968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- 2018-08-02 22:13:33 </a:t>
                      </a:r>
                      <a:r>
                        <a:rPr kumimoji="0" lang="en-US" sz="1000" b="0" i="0" u="none" strike="noStrike" kern="1200" cap="none" spc="0" normalizeH="0" baseline="0" noProof="0">
                          <a:ln>
                            <a:noFill/>
                          </a:ln>
                          <a:solidFill>
                            <a:prstClr val="black"/>
                          </a:solidFill>
                          <a:effectLst/>
                          <a:uLnTx/>
                          <a:uFillTx/>
                          <a:latin typeface="+mn-lt"/>
                          <a:ea typeface="+mn-ea"/>
                          <a:cs typeface="+mn-cs"/>
                        </a:rPr>
                        <a:t>
 335-hp heartthrob. #AudiA8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450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- 2018-07-19 22:51:21 </a:t>
                      </a:r>
                      <a:r>
                        <a:rPr kumimoji="0" lang="en-US" sz="1000" b="0" i="0" u="none" strike="noStrike" kern="1200" cap="none" spc="0" normalizeH="0" baseline="0" noProof="0">
                          <a:ln>
                            <a:noFill/>
                          </a:ln>
                          <a:solidFill>
                            <a:prstClr val="black"/>
                          </a:solidFill>
                          <a:effectLst/>
                          <a:uLnTx/>
                          <a:uFillTx/>
                          <a:latin typeface="+mn-lt"/>
                          <a:ea typeface="+mn-ea"/>
                          <a:cs typeface="+mn-cs"/>
                        </a:rPr>
                        <a:t>
 No roads, no reception, no problem. #AudiQ5 #quattro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657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- 2018-08-04 15:32:59 </a:t>
                      </a:r>
                      <a:r>
                        <a:rPr kumimoji="0" lang="en-US" sz="1000" b="0" i="0" u="none" strike="noStrike" kern="1200" cap="none" spc="0" normalizeH="0" baseline="0" noProof="0">
                          <a:ln>
                            <a:noFill/>
                          </a:ln>
                          <a:solidFill>
                            <a:prstClr val="black"/>
                          </a:solidFill>
                          <a:effectLst/>
                          <a:uLnTx/>
                          <a:uFillTx/>
                          <a:latin typeface="+mn-lt"/>
                          <a:ea typeface="+mn-ea"/>
                          <a:cs typeface="+mn-cs"/>
                        </a:rPr>
                        <a:t>
 Distract backseat drivers with insane features. #AudiA8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2726146"/>
                  </a:ext>
                </a:extLst>
              </a:tr>
            </a:tbl>
          </a:graphicData>
        </a:graphic>
      </p:graphicFrame>
      <p:sp>
        <p:nvSpPr>
          <p:cNvPr id="4" name="Text Placeholder 3">
            <a:extLst>
              <a:ext uri="{FF2B5EF4-FFF2-40B4-BE49-F238E27FC236}">
                <a16:creationId xmlns:a16="http://schemas.microsoft.com/office/drawing/2014/main" id="{5644AB5E-EDB6-4A13-8D2B-A5A630158F74}"/>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4126236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EB80E-82B2-407B-A2EF-B2A9FFEB92C6}"/>
              </a:ext>
            </a:extLst>
          </p:cNvPr>
          <p:cNvSpPr>
            <a:spLocks noGrp="1"/>
          </p:cNvSpPr>
          <p:nvPr>
            <p:ph type="title"/>
          </p:nvPr>
        </p:nvSpPr>
        <p:spPr/>
        <p:txBody>
          <a:bodyPr/>
          <a:lstStyle/>
          <a:p>
            <a:r>
              <a:rPr lang="en-US"/>
              <a:t>Facebook Interactions Distribution | VW Competitor Analysis</a:t>
            </a:r>
          </a:p>
        </p:txBody>
      </p:sp>
      <p:graphicFrame>
        <p:nvGraphicFramePr>
          <p:cNvPr id="6" name="Chart Placeholder 5">
            <a:extLst>
              <a:ext uri="{FF2B5EF4-FFF2-40B4-BE49-F238E27FC236}">
                <a16:creationId xmlns:a16="http://schemas.microsoft.com/office/drawing/2014/main" id="{985F9572-FE0B-424E-B2EE-321800503FD9}"/>
              </a:ext>
            </a:extLst>
          </p:cNvPr>
          <p:cNvGraphicFramePr>
            <a:graphicFrameLocks noGrp="1"/>
          </p:cNvGraphicFramePr>
          <p:nvPr>
            <p:ph type="chart" sz="quarter" idx="13"/>
            <p:extLst>
              <p:ext uri="{D42A27DB-BD31-4B8C-83A1-F6EECF244321}">
                <p14:modId xmlns:p14="http://schemas.microsoft.com/office/powerpoint/2010/main" val="2688280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BF61C-FB5C-46B5-8A66-E786B279CA64}"/>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99751B3F-942F-48AB-84C6-D283B450C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290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62AF-1C67-4C57-B61F-A3B03601C288}"/>
              </a:ext>
            </a:extLst>
          </p:cNvPr>
          <p:cNvSpPr>
            <a:spLocks noGrp="1"/>
          </p:cNvSpPr>
          <p:nvPr>
            <p:ph type="title"/>
          </p:nvPr>
        </p:nvSpPr>
        <p:spPr/>
        <p:txBody>
          <a:bodyPr/>
          <a:lstStyle/>
          <a:p>
            <a:r>
              <a:rPr lang="en-US"/>
              <a:t>Twitter Interactions Distribution | VW Competitor Analysis</a:t>
            </a:r>
          </a:p>
        </p:txBody>
      </p:sp>
      <p:graphicFrame>
        <p:nvGraphicFramePr>
          <p:cNvPr id="6" name="Chart Placeholder 5">
            <a:extLst>
              <a:ext uri="{FF2B5EF4-FFF2-40B4-BE49-F238E27FC236}">
                <a16:creationId xmlns:a16="http://schemas.microsoft.com/office/drawing/2014/main" id="{FDF5BC7D-C3CA-44CD-A5DC-FBC288E06D67}"/>
              </a:ext>
            </a:extLst>
          </p:cNvPr>
          <p:cNvGraphicFramePr>
            <a:graphicFrameLocks noGrp="1"/>
          </p:cNvGraphicFramePr>
          <p:nvPr>
            <p:ph type="chart" sz="quarter" idx="13"/>
            <p:extLst>
              <p:ext uri="{D42A27DB-BD31-4B8C-83A1-F6EECF244321}">
                <p14:modId xmlns:p14="http://schemas.microsoft.com/office/powerpoint/2010/main" val="2150828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7B0CD2-4D1C-4C97-97A7-933DC3A0B9BF}"/>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C9DFBFFE-CDBC-4C97-B9E4-3036264FE3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649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6D27F-891C-4A74-A37D-AF5C767126F0}"/>
              </a:ext>
            </a:extLst>
          </p:cNvPr>
          <p:cNvSpPr>
            <a:spLocks noGrp="1"/>
          </p:cNvSpPr>
          <p:nvPr>
            <p:ph type="title"/>
          </p:nvPr>
        </p:nvSpPr>
        <p:spPr/>
        <p:txBody>
          <a:bodyPr/>
          <a:lstStyle/>
          <a:p>
            <a:r>
              <a:rPr lang="en-US"/>
              <a:t>Instagram Interactions Distribution | VW Competitor Analysis</a:t>
            </a:r>
          </a:p>
        </p:txBody>
      </p:sp>
      <p:graphicFrame>
        <p:nvGraphicFramePr>
          <p:cNvPr id="6" name="Chart Placeholder 5">
            <a:extLst>
              <a:ext uri="{FF2B5EF4-FFF2-40B4-BE49-F238E27FC236}">
                <a16:creationId xmlns:a16="http://schemas.microsoft.com/office/drawing/2014/main" id="{7EDABFF3-A6B7-4AEA-A8A1-334ABFF6FCD0}"/>
              </a:ext>
            </a:extLst>
          </p:cNvPr>
          <p:cNvGraphicFramePr>
            <a:graphicFrameLocks noGrp="1"/>
          </p:cNvGraphicFramePr>
          <p:nvPr>
            <p:ph type="chart" sz="quarter" idx="13"/>
            <p:extLst>
              <p:ext uri="{D42A27DB-BD31-4B8C-83A1-F6EECF244321}">
                <p14:modId xmlns:p14="http://schemas.microsoft.com/office/powerpoint/2010/main" val="576281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D69C4E-DD63-45A3-8F1B-1FEC50226EB4}"/>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3A052EE8-38A3-404F-A080-8E0370570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886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A961-D5A8-4A23-B048-6FC332298219}"/>
              </a:ext>
            </a:extLst>
          </p:cNvPr>
          <p:cNvSpPr>
            <a:spLocks noGrp="1"/>
          </p:cNvSpPr>
          <p:nvPr>
            <p:ph type="title"/>
          </p:nvPr>
        </p:nvSpPr>
        <p:spPr/>
        <p:txBody>
          <a:bodyPr/>
          <a:lstStyle/>
          <a:p>
            <a:r>
              <a:rPr lang="en-US"/>
              <a:t>Facebook Average Interactions Per Post | VW Competitor Analysis</a:t>
            </a:r>
          </a:p>
        </p:txBody>
      </p:sp>
      <p:graphicFrame>
        <p:nvGraphicFramePr>
          <p:cNvPr id="6" name="Chart Placeholder 5">
            <a:extLst>
              <a:ext uri="{FF2B5EF4-FFF2-40B4-BE49-F238E27FC236}">
                <a16:creationId xmlns:a16="http://schemas.microsoft.com/office/drawing/2014/main" id="{F248D1FF-2059-4DDF-A96C-8C7F7DC44E7A}"/>
              </a:ext>
            </a:extLst>
          </p:cNvPr>
          <p:cNvGraphicFramePr>
            <a:graphicFrameLocks noGrp="1"/>
          </p:cNvGraphicFramePr>
          <p:nvPr>
            <p:ph type="chart" sz="quarter" idx="13"/>
            <p:extLst>
              <p:ext uri="{D42A27DB-BD31-4B8C-83A1-F6EECF244321}">
                <p14:modId xmlns:p14="http://schemas.microsoft.com/office/powerpoint/2010/main" val="51038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465BA0-137F-414A-91F3-B5D14F7726CA}"/>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8667AD4C-8A65-4CDB-9D95-7CD2950B60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80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1A8BC-8EB9-4982-9555-3D088DDCBEDA}"/>
              </a:ext>
            </a:extLst>
          </p:cNvPr>
          <p:cNvSpPr>
            <a:spLocks noGrp="1"/>
          </p:cNvSpPr>
          <p:nvPr>
            <p:ph type="title"/>
          </p:nvPr>
        </p:nvSpPr>
        <p:spPr/>
        <p:txBody>
          <a:bodyPr/>
          <a:lstStyle/>
          <a:p>
            <a:r>
              <a:rPr lang="en-US"/>
              <a:t>Twitter Average Interactions Per Own Tweet | VW Competitor Analysis</a:t>
            </a:r>
          </a:p>
        </p:txBody>
      </p:sp>
      <p:graphicFrame>
        <p:nvGraphicFramePr>
          <p:cNvPr id="6" name="Chart Placeholder 5">
            <a:extLst>
              <a:ext uri="{FF2B5EF4-FFF2-40B4-BE49-F238E27FC236}">
                <a16:creationId xmlns:a16="http://schemas.microsoft.com/office/drawing/2014/main" id="{BFF36D94-1028-4B62-9BC9-F98AD322299C}"/>
              </a:ext>
            </a:extLst>
          </p:cNvPr>
          <p:cNvGraphicFramePr>
            <a:graphicFrameLocks noGrp="1"/>
          </p:cNvGraphicFramePr>
          <p:nvPr>
            <p:ph type="chart" sz="quarter" idx="13"/>
            <p:extLst>
              <p:ext uri="{D42A27DB-BD31-4B8C-83A1-F6EECF244321}">
                <p14:modId xmlns:p14="http://schemas.microsoft.com/office/powerpoint/2010/main" val="227871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2D76D8-93B3-4C58-B843-972644F17111}"/>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06D5E246-8769-4606-BCDB-DE4814349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32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FC8A-54CF-4189-89F1-605570795347}"/>
              </a:ext>
            </a:extLst>
          </p:cNvPr>
          <p:cNvSpPr>
            <a:spLocks noGrp="1"/>
          </p:cNvSpPr>
          <p:nvPr>
            <p:ph type="title"/>
          </p:nvPr>
        </p:nvSpPr>
        <p:spPr/>
        <p:txBody>
          <a:bodyPr/>
          <a:lstStyle/>
          <a:p>
            <a:r>
              <a:rPr lang="en-US"/>
              <a:t>Instagram Average Interactions Per Post | VW Competitor Analysis</a:t>
            </a:r>
          </a:p>
        </p:txBody>
      </p:sp>
      <p:graphicFrame>
        <p:nvGraphicFramePr>
          <p:cNvPr id="6" name="Chart Placeholder 5">
            <a:extLst>
              <a:ext uri="{FF2B5EF4-FFF2-40B4-BE49-F238E27FC236}">
                <a16:creationId xmlns:a16="http://schemas.microsoft.com/office/drawing/2014/main" id="{E7B9A1F8-ACE8-4022-BB14-7F1D273AA1B7}"/>
              </a:ext>
            </a:extLst>
          </p:cNvPr>
          <p:cNvGraphicFramePr>
            <a:graphicFrameLocks noGrp="1"/>
          </p:cNvGraphicFramePr>
          <p:nvPr>
            <p:ph type="chart" sz="quarter" idx="13"/>
            <p:extLst>
              <p:ext uri="{D42A27DB-BD31-4B8C-83A1-F6EECF244321}">
                <p14:modId xmlns:p14="http://schemas.microsoft.com/office/powerpoint/2010/main" val="1239909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D7965-3944-48AB-BDE3-27F98F6C756C}"/>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5A577FAF-311E-4716-8F65-0E02F2C50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363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2DEA5-E288-4F78-84E4-3743F5438485}"/>
              </a:ext>
            </a:extLst>
          </p:cNvPr>
          <p:cNvSpPr>
            <a:spLocks noGrp="1"/>
          </p:cNvSpPr>
          <p:nvPr>
            <p:ph type="title"/>
          </p:nvPr>
        </p:nvSpPr>
        <p:spPr/>
        <p:txBody>
          <a:bodyPr/>
          <a:lstStyle/>
          <a:p>
            <a:r>
              <a:rPr lang="en-US"/>
              <a:t>Facebook Interaction Rate By Post Type | VW Competitor Analysis</a:t>
            </a:r>
          </a:p>
        </p:txBody>
      </p:sp>
      <p:graphicFrame>
        <p:nvGraphicFramePr>
          <p:cNvPr id="6" name="Chart Placeholder 5">
            <a:extLst>
              <a:ext uri="{FF2B5EF4-FFF2-40B4-BE49-F238E27FC236}">
                <a16:creationId xmlns:a16="http://schemas.microsoft.com/office/drawing/2014/main" id="{9503ECA2-E657-4FAD-94E0-CCB523EE281B}"/>
              </a:ext>
            </a:extLst>
          </p:cNvPr>
          <p:cNvGraphicFramePr>
            <a:graphicFrameLocks noGrp="1"/>
          </p:cNvGraphicFramePr>
          <p:nvPr>
            <p:ph type="chart" sz="quarter" idx="13"/>
            <p:extLst>
              <p:ext uri="{D42A27DB-BD31-4B8C-83A1-F6EECF244321}">
                <p14:modId xmlns:p14="http://schemas.microsoft.com/office/powerpoint/2010/main" val="2709896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9AA20A-2974-400F-A8AB-9696C842F16B}"/>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CC308069-6FFD-4246-9AF5-301BCA8ED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654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C34C-CE54-451E-8767-C1988687DF5B}"/>
              </a:ext>
            </a:extLst>
          </p:cNvPr>
          <p:cNvSpPr>
            <a:spLocks noGrp="1"/>
          </p:cNvSpPr>
          <p:nvPr>
            <p:ph type="title"/>
          </p:nvPr>
        </p:nvSpPr>
        <p:spPr/>
        <p:txBody>
          <a:bodyPr/>
          <a:lstStyle/>
          <a:p>
            <a:r>
              <a:rPr lang="en-US"/>
              <a:t>Twitter Interactions Distribution | VW Competitor Analysis</a:t>
            </a:r>
          </a:p>
        </p:txBody>
      </p:sp>
      <p:graphicFrame>
        <p:nvGraphicFramePr>
          <p:cNvPr id="6" name="Chart Placeholder 5">
            <a:extLst>
              <a:ext uri="{FF2B5EF4-FFF2-40B4-BE49-F238E27FC236}">
                <a16:creationId xmlns:a16="http://schemas.microsoft.com/office/drawing/2014/main" id="{D0D5B7C1-9AC9-4291-AF15-B8FFBDED2B5A}"/>
              </a:ext>
            </a:extLst>
          </p:cNvPr>
          <p:cNvGraphicFramePr>
            <a:graphicFrameLocks noGrp="1"/>
          </p:cNvGraphicFramePr>
          <p:nvPr>
            <p:ph type="chart" sz="quarter" idx="13"/>
            <p:extLst>
              <p:ext uri="{D42A27DB-BD31-4B8C-83A1-F6EECF244321}">
                <p14:modId xmlns:p14="http://schemas.microsoft.com/office/powerpoint/2010/main" val="2827751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BF04C0-7A69-4FA1-89C3-AA4462CED74F}"/>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E6A06C10-1BFF-4EE4-98BB-2A13EC6B5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4264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8E3B9-9740-4A08-924D-CCB6FCAF19A5}"/>
              </a:ext>
            </a:extLst>
          </p:cNvPr>
          <p:cNvSpPr>
            <a:spLocks noGrp="1"/>
          </p:cNvSpPr>
          <p:nvPr>
            <p:ph type="title"/>
          </p:nvPr>
        </p:nvSpPr>
        <p:spPr/>
        <p:txBody>
          <a:bodyPr/>
          <a:lstStyle/>
          <a:p>
            <a:r>
              <a:rPr lang="en-US"/>
              <a:t>Instagram Interaction Rate By Post Type | VW Competitor Analysis</a:t>
            </a:r>
          </a:p>
        </p:txBody>
      </p:sp>
      <p:graphicFrame>
        <p:nvGraphicFramePr>
          <p:cNvPr id="6" name="Chart Placeholder 5">
            <a:extLst>
              <a:ext uri="{FF2B5EF4-FFF2-40B4-BE49-F238E27FC236}">
                <a16:creationId xmlns:a16="http://schemas.microsoft.com/office/drawing/2014/main" id="{AB74EFC7-57C1-45B9-9927-592DB0256334}"/>
              </a:ext>
            </a:extLst>
          </p:cNvPr>
          <p:cNvGraphicFramePr>
            <a:graphicFrameLocks noGrp="1"/>
          </p:cNvGraphicFramePr>
          <p:nvPr>
            <p:ph type="chart" sz="quarter" idx="13"/>
            <p:extLst>
              <p:ext uri="{D42A27DB-BD31-4B8C-83A1-F6EECF244321}">
                <p14:modId xmlns:p14="http://schemas.microsoft.com/office/powerpoint/2010/main" val="4018139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F64B6D-3716-4EA0-9EF5-252FB2FDD820}"/>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57C45CE8-953C-4562-A684-8437BBBAC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2051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89261-7A5F-4C1C-9710-FB1570BF439E}"/>
              </a:ext>
            </a:extLst>
          </p:cNvPr>
          <p:cNvSpPr>
            <a:spLocks noGrp="1"/>
          </p:cNvSpPr>
          <p:nvPr>
            <p:ph type="title"/>
          </p:nvPr>
        </p:nvSpPr>
        <p:spPr/>
        <p:txBody>
          <a:bodyPr/>
          <a:lstStyle/>
          <a:p>
            <a:r>
              <a:rPr lang="en-US"/>
              <a:t>Facebook Hashtag Detection | VW Competitor Analysis - 1 of 3</a:t>
            </a:r>
          </a:p>
        </p:txBody>
      </p:sp>
      <p:graphicFrame>
        <p:nvGraphicFramePr>
          <p:cNvPr id="5" name="Table Placeholder 4">
            <a:extLst>
              <a:ext uri="{FF2B5EF4-FFF2-40B4-BE49-F238E27FC236}">
                <a16:creationId xmlns:a16="http://schemas.microsoft.com/office/drawing/2014/main" id="{B9C3E394-2376-4C0B-866C-8A50929CBAF3}"/>
              </a:ext>
            </a:extLst>
          </p:cNvPr>
          <p:cNvGraphicFramePr>
            <a:graphicFrameLocks noGrp="1"/>
          </p:cNvGraphicFramePr>
          <p:nvPr>
            <p:ph type="tbl" sz="quarter" idx="13"/>
            <p:extLst>
              <p:ext uri="{D42A27DB-BD31-4B8C-83A1-F6EECF244321}">
                <p14:modId xmlns:p14="http://schemas.microsoft.com/office/powerpoint/2010/main" val="82345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2229012"/>
                    </a:ext>
                  </a:extLst>
                </a:gridCol>
                <a:gridCol w="1234440">
                  <a:extLst>
                    <a:ext uri="{9D8B030D-6E8A-4147-A177-3AD203B41FA5}">
                      <a16:colId xmlns:a16="http://schemas.microsoft.com/office/drawing/2014/main" val="2825471993"/>
                    </a:ext>
                  </a:extLst>
                </a:gridCol>
                <a:gridCol w="1234440">
                  <a:extLst>
                    <a:ext uri="{9D8B030D-6E8A-4147-A177-3AD203B41FA5}">
                      <a16:colId xmlns:a16="http://schemas.microsoft.com/office/drawing/2014/main" val="3788458049"/>
                    </a:ext>
                  </a:extLst>
                </a:gridCol>
                <a:gridCol w="1234440">
                  <a:extLst>
                    <a:ext uri="{9D8B030D-6E8A-4147-A177-3AD203B41FA5}">
                      <a16:colId xmlns:a16="http://schemas.microsoft.com/office/drawing/2014/main" val="4083771431"/>
                    </a:ext>
                  </a:extLst>
                </a:gridCol>
                <a:gridCol w="1234440">
                  <a:extLst>
                    <a:ext uri="{9D8B030D-6E8A-4147-A177-3AD203B41FA5}">
                      <a16:colId xmlns:a16="http://schemas.microsoft.com/office/drawing/2014/main" val="3976684117"/>
                    </a:ext>
                  </a:extLst>
                </a:gridCol>
                <a:gridCol w="1234440">
                  <a:extLst>
                    <a:ext uri="{9D8B030D-6E8A-4147-A177-3AD203B41FA5}">
                      <a16:colId xmlns:a16="http://schemas.microsoft.com/office/drawing/2014/main" val="2380713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17182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2098.3333333333</a:t>
                      </a:r>
                    </a:p>
                  </a:txBody>
                  <a:tcPr/>
                </a:tc>
                <a:extLst>
                  <a:ext uri="{0D108BD9-81ED-4DB2-BD59-A6C34878D82A}">
                    <a16:rowId xmlns:a16="http://schemas.microsoft.com/office/drawing/2014/main" val="19924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#NYCEprix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extLst>
                  <a:ext uri="{0D108BD9-81ED-4DB2-BD59-A6C34878D82A}">
                    <a16:rowId xmlns:a16="http://schemas.microsoft.com/office/drawing/2014/main" val="361104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extLst>
                  <a:ext uri="{0D108BD9-81ED-4DB2-BD59-A6C34878D82A}">
                    <a16:rowId xmlns:a16="http://schemas.microsoft.com/office/drawing/2014/main" val="19555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#AudiQ5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extLst>
                  <a:ext uri="{0D108BD9-81ED-4DB2-BD59-A6C34878D82A}">
                    <a16:rowId xmlns:a16="http://schemas.microsoft.com/office/drawing/2014/main" val="174777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#WantAnR8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5325.2</a:t>
                      </a:r>
                    </a:p>
                  </a:txBody>
                  <a:tcPr/>
                </a:tc>
                <a:extLst>
                  <a:ext uri="{0D108BD9-81ED-4DB2-BD59-A6C34878D82A}">
                    <a16:rowId xmlns:a16="http://schemas.microsoft.com/office/drawing/2014/main" val="118678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a:t>
                      </a:r>
                    </a:p>
                  </a:txBody>
                  <a:tcPr/>
                </a:tc>
                <a:extLst>
                  <a:ext uri="{0D108BD9-81ED-4DB2-BD59-A6C34878D82A}">
                    <a16:rowId xmlns:a16="http://schemas.microsoft.com/office/drawing/2014/main" val="113379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#ARX2018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2922.3333333333</a:t>
                      </a:r>
                    </a:p>
                  </a:txBody>
                  <a:tcPr/>
                </a:tc>
                <a:extLst>
                  <a:ext uri="{0D108BD9-81ED-4DB2-BD59-A6C34878D82A}">
                    <a16:rowId xmlns:a16="http://schemas.microsoft.com/office/drawing/2014/main" val="73213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507.5</a:t>
                      </a:r>
                    </a:p>
                  </a:txBody>
                  <a:tcPr/>
                </a:tc>
                <a:extLst>
                  <a:ext uri="{0D108BD9-81ED-4DB2-BD59-A6C34878D82A}">
                    <a16:rowId xmlns:a16="http://schemas.microsoft.com/office/drawing/2014/main" val="404465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#Rallycross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507.5</a:t>
                      </a:r>
                    </a:p>
                  </a:txBody>
                  <a:tcPr/>
                </a:tc>
                <a:extLst>
                  <a:ext uri="{0D108BD9-81ED-4DB2-BD59-A6C34878D82A}">
                    <a16:rowId xmlns:a16="http://schemas.microsoft.com/office/drawing/2014/main" val="84961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18548</a:t>
                      </a:r>
                    </a:p>
                  </a:txBody>
                  <a:tcPr/>
                </a:tc>
                <a:extLst>
                  <a:ext uri="{0D108BD9-81ED-4DB2-BD59-A6C34878D82A}">
                    <a16:rowId xmlns:a16="http://schemas.microsoft.com/office/drawing/2014/main" val="3772232140"/>
                  </a:ext>
                </a:extLst>
              </a:tr>
            </a:tbl>
          </a:graphicData>
        </a:graphic>
      </p:graphicFrame>
      <p:sp>
        <p:nvSpPr>
          <p:cNvPr id="4" name="Text Placeholder 3">
            <a:extLst>
              <a:ext uri="{FF2B5EF4-FFF2-40B4-BE49-F238E27FC236}">
                <a16:creationId xmlns:a16="http://schemas.microsoft.com/office/drawing/2014/main" id="{239F928B-DDF1-4609-BE5D-100ABA42F2C9}"/>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590946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0853-2AC3-4E75-AAA2-796E9E70247F}"/>
              </a:ext>
            </a:extLst>
          </p:cNvPr>
          <p:cNvSpPr>
            <a:spLocks noGrp="1"/>
          </p:cNvSpPr>
          <p:nvPr>
            <p:ph type="title"/>
          </p:nvPr>
        </p:nvSpPr>
        <p:spPr/>
        <p:txBody>
          <a:bodyPr/>
          <a:lstStyle/>
          <a:p>
            <a:r>
              <a:rPr lang="en-US"/>
              <a:t>Facebook Hashtag Detection | VW Competitor Analysis - 2 of 3</a:t>
            </a:r>
          </a:p>
        </p:txBody>
      </p:sp>
      <p:graphicFrame>
        <p:nvGraphicFramePr>
          <p:cNvPr id="5" name="Table Placeholder 4">
            <a:extLst>
              <a:ext uri="{FF2B5EF4-FFF2-40B4-BE49-F238E27FC236}">
                <a16:creationId xmlns:a16="http://schemas.microsoft.com/office/drawing/2014/main" id="{3418D08D-F1E8-4D81-A2FC-04F4AC33218D}"/>
              </a:ext>
            </a:extLst>
          </p:cNvPr>
          <p:cNvGraphicFramePr>
            <a:graphicFrameLocks noGrp="1"/>
          </p:cNvGraphicFramePr>
          <p:nvPr>
            <p:ph type="tbl" sz="quarter" idx="13"/>
            <p:extLst>
              <p:ext uri="{D42A27DB-BD31-4B8C-83A1-F6EECF244321}">
                <p14:modId xmlns:p14="http://schemas.microsoft.com/office/powerpoint/2010/main" val="2382187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5266707"/>
                    </a:ext>
                  </a:extLst>
                </a:gridCol>
                <a:gridCol w="1234440">
                  <a:extLst>
                    <a:ext uri="{9D8B030D-6E8A-4147-A177-3AD203B41FA5}">
                      <a16:colId xmlns:a16="http://schemas.microsoft.com/office/drawing/2014/main" val="1666048055"/>
                    </a:ext>
                  </a:extLst>
                </a:gridCol>
                <a:gridCol w="1234440">
                  <a:extLst>
                    <a:ext uri="{9D8B030D-6E8A-4147-A177-3AD203B41FA5}">
                      <a16:colId xmlns:a16="http://schemas.microsoft.com/office/drawing/2014/main" val="170766386"/>
                    </a:ext>
                  </a:extLst>
                </a:gridCol>
                <a:gridCol w="1234440">
                  <a:extLst>
                    <a:ext uri="{9D8B030D-6E8A-4147-A177-3AD203B41FA5}">
                      <a16:colId xmlns:a16="http://schemas.microsoft.com/office/drawing/2014/main" val="3313344329"/>
                    </a:ext>
                  </a:extLst>
                </a:gridCol>
                <a:gridCol w="1234440">
                  <a:extLst>
                    <a:ext uri="{9D8B030D-6E8A-4147-A177-3AD203B41FA5}">
                      <a16:colId xmlns:a16="http://schemas.microsoft.com/office/drawing/2014/main" val="3962668085"/>
                    </a:ext>
                  </a:extLst>
                </a:gridCol>
                <a:gridCol w="1234440">
                  <a:extLst>
                    <a:ext uri="{9D8B030D-6E8A-4147-A177-3AD203B41FA5}">
                      <a16:colId xmlns:a16="http://schemas.microsoft.com/office/drawing/2014/main" val="164399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05458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324.16666666667</a:t>
                      </a:r>
                    </a:p>
                  </a:txBody>
                  <a:tcPr/>
                </a:tc>
                <a:extLst>
                  <a:ext uri="{0D108BD9-81ED-4DB2-BD59-A6C34878D82A}">
                    <a16:rowId xmlns:a16="http://schemas.microsoft.com/office/drawing/2014/main" val="311753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#BestKeptSecret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324.16666666667</a:t>
                      </a:r>
                    </a:p>
                  </a:txBody>
                  <a:tcPr/>
                </a:tc>
                <a:extLst>
                  <a:ext uri="{0D108BD9-81ED-4DB2-BD59-A6C34878D82A}">
                    <a16:rowId xmlns:a16="http://schemas.microsoft.com/office/drawing/2014/main" val="271210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#InclusionRevolution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extLst>
                  <a:ext uri="{0D108BD9-81ED-4DB2-BD59-A6C34878D82A}">
                    <a16:rowId xmlns:a16="http://schemas.microsoft.com/office/drawing/2014/main" val="287772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extLst>
                  <a:ext uri="{0D108BD9-81ED-4DB2-BD59-A6C34878D82A}">
                    <a16:rowId xmlns:a16="http://schemas.microsoft.com/office/drawing/2014/main" val="307385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#TeamToyota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139187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497.66666666667</a:t>
                      </a:r>
                    </a:p>
                  </a:txBody>
                  <a:tcPr/>
                </a:tc>
                <a:extLst>
                  <a:ext uri="{0D108BD9-81ED-4DB2-BD59-A6C34878D82A}">
                    <a16:rowId xmlns:a16="http://schemas.microsoft.com/office/drawing/2014/main" val="104929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#Avalon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220908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extLst>
                  <a:ext uri="{0D108BD9-81ED-4DB2-BD59-A6C34878D82A}">
                    <a16:rowId xmlns:a16="http://schemas.microsoft.com/office/drawing/2014/main" val="427698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extLst>
                  <a:ext uri="{0D108BD9-81ED-4DB2-BD59-A6C34878D82A}">
                    <a16:rowId xmlns:a16="http://schemas.microsoft.com/office/drawing/2014/main" val="77996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#Sequoia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extLst>
                  <a:ext uri="{0D108BD9-81ED-4DB2-BD59-A6C34878D82A}">
                    <a16:rowId xmlns:a16="http://schemas.microsoft.com/office/drawing/2014/main" val="605019681"/>
                  </a:ext>
                </a:extLst>
              </a:tr>
            </a:tbl>
          </a:graphicData>
        </a:graphic>
      </p:graphicFrame>
      <p:sp>
        <p:nvSpPr>
          <p:cNvPr id="4" name="Text Placeholder 3">
            <a:extLst>
              <a:ext uri="{FF2B5EF4-FFF2-40B4-BE49-F238E27FC236}">
                <a16:creationId xmlns:a16="http://schemas.microsoft.com/office/drawing/2014/main" id="{50BE5FD6-C7B5-4E0F-83D5-755F6A4ED90D}"/>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3149171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93988-0AF5-439E-9166-FFBFDFB38131}"/>
              </a:ext>
            </a:extLst>
          </p:cNvPr>
          <p:cNvSpPr>
            <a:spLocks noGrp="1"/>
          </p:cNvSpPr>
          <p:nvPr>
            <p:ph type="title"/>
          </p:nvPr>
        </p:nvSpPr>
        <p:spPr/>
        <p:txBody>
          <a:bodyPr/>
          <a:lstStyle/>
          <a:p>
            <a:r>
              <a:rPr lang="en-US"/>
              <a:t>Facebook Hashtag Detection | VW Competitor Analysis - 3 of 3</a:t>
            </a:r>
          </a:p>
        </p:txBody>
      </p:sp>
      <p:graphicFrame>
        <p:nvGraphicFramePr>
          <p:cNvPr id="5" name="Table Placeholder 4">
            <a:extLst>
              <a:ext uri="{FF2B5EF4-FFF2-40B4-BE49-F238E27FC236}">
                <a16:creationId xmlns:a16="http://schemas.microsoft.com/office/drawing/2014/main" id="{62CDEED7-EAC0-464C-ADCC-59440567019B}"/>
              </a:ext>
            </a:extLst>
          </p:cNvPr>
          <p:cNvGraphicFramePr>
            <a:graphicFrameLocks noGrp="1"/>
          </p:cNvGraphicFramePr>
          <p:nvPr>
            <p:ph type="tbl" sz="quarter" idx="13"/>
            <p:extLst>
              <p:ext uri="{D42A27DB-BD31-4B8C-83A1-F6EECF244321}">
                <p14:modId xmlns:p14="http://schemas.microsoft.com/office/powerpoint/2010/main" val="1278540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5720956"/>
                    </a:ext>
                  </a:extLst>
                </a:gridCol>
                <a:gridCol w="1234440">
                  <a:extLst>
                    <a:ext uri="{9D8B030D-6E8A-4147-A177-3AD203B41FA5}">
                      <a16:colId xmlns:a16="http://schemas.microsoft.com/office/drawing/2014/main" val="3573798717"/>
                    </a:ext>
                  </a:extLst>
                </a:gridCol>
                <a:gridCol w="1234440">
                  <a:extLst>
                    <a:ext uri="{9D8B030D-6E8A-4147-A177-3AD203B41FA5}">
                      <a16:colId xmlns:a16="http://schemas.microsoft.com/office/drawing/2014/main" val="3396294979"/>
                    </a:ext>
                  </a:extLst>
                </a:gridCol>
                <a:gridCol w="1234440">
                  <a:extLst>
                    <a:ext uri="{9D8B030D-6E8A-4147-A177-3AD203B41FA5}">
                      <a16:colId xmlns:a16="http://schemas.microsoft.com/office/drawing/2014/main" val="4255945244"/>
                    </a:ext>
                  </a:extLst>
                </a:gridCol>
                <a:gridCol w="1234440">
                  <a:extLst>
                    <a:ext uri="{9D8B030D-6E8A-4147-A177-3AD203B41FA5}">
                      <a16:colId xmlns:a16="http://schemas.microsoft.com/office/drawing/2014/main" val="1159382525"/>
                    </a:ext>
                  </a:extLst>
                </a:gridCol>
                <a:gridCol w="1234440">
                  <a:extLst>
                    <a:ext uri="{9D8B030D-6E8A-4147-A177-3AD203B41FA5}">
                      <a16:colId xmlns:a16="http://schemas.microsoft.com/office/drawing/2014/main" val="3223791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2324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#Hybrid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extLst>
                  <a:ext uri="{0D108BD9-81ED-4DB2-BD59-A6C34878D82A}">
                    <a16:rowId xmlns:a16="http://schemas.microsoft.com/office/drawing/2014/main" val="367671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#Tariffs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extLst>
                  <a:ext uri="{0D108BD9-81ED-4DB2-BD59-A6C34878D82A}">
                    <a16:rowId xmlns:a16="http://schemas.microsoft.com/office/drawing/2014/main" val="5092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#TariffsAreTaxes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extLst>
                  <a:ext uri="{0D108BD9-81ED-4DB2-BD59-A6C34878D82A}">
                    <a16:rowId xmlns:a16="http://schemas.microsoft.com/office/drawing/2014/main" val="421043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#tariffs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extLst>
                  <a:ext uri="{0D108BD9-81ED-4DB2-BD59-A6C34878D82A}">
                    <a16:rowId xmlns:a16="http://schemas.microsoft.com/office/drawing/2014/main" val="156901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#StartYourImpossible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327.75</a:t>
                      </a:r>
                    </a:p>
                  </a:txBody>
                  <a:tcPr/>
                </a:tc>
                <a:extLst>
                  <a:ext uri="{0D108BD9-81ED-4DB2-BD59-A6C34878D82A}">
                    <a16:rowId xmlns:a16="http://schemas.microsoft.com/office/drawing/2014/main" val="721120667"/>
                  </a:ext>
                </a:extLst>
              </a:tr>
            </a:tbl>
          </a:graphicData>
        </a:graphic>
      </p:graphicFrame>
      <p:sp>
        <p:nvSpPr>
          <p:cNvPr id="4" name="Text Placeholder 3">
            <a:extLst>
              <a:ext uri="{FF2B5EF4-FFF2-40B4-BE49-F238E27FC236}">
                <a16:creationId xmlns:a16="http://schemas.microsoft.com/office/drawing/2014/main" id="{21D14786-9D90-4D17-90C1-3533AD2DFAA0}"/>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2474029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971E9-C468-4ACB-BE4F-A813AEBA17F5}"/>
              </a:ext>
            </a:extLst>
          </p:cNvPr>
          <p:cNvSpPr>
            <a:spLocks noGrp="1"/>
          </p:cNvSpPr>
          <p:nvPr>
            <p:ph type="title"/>
          </p:nvPr>
        </p:nvSpPr>
        <p:spPr/>
        <p:txBody>
          <a:bodyPr/>
          <a:lstStyle/>
          <a:p>
            <a:r>
              <a:rPr lang="en-US"/>
              <a:t>Twitter Hashtag Detection | VW Competitor Analysis - 1 of 3</a:t>
            </a:r>
          </a:p>
        </p:txBody>
      </p:sp>
      <p:graphicFrame>
        <p:nvGraphicFramePr>
          <p:cNvPr id="5" name="Table Placeholder 4">
            <a:extLst>
              <a:ext uri="{FF2B5EF4-FFF2-40B4-BE49-F238E27FC236}">
                <a16:creationId xmlns:a16="http://schemas.microsoft.com/office/drawing/2014/main" id="{149DDCFC-2B48-4D4F-806B-7E29BA9F7E2B}"/>
              </a:ext>
            </a:extLst>
          </p:cNvPr>
          <p:cNvGraphicFramePr>
            <a:graphicFrameLocks noGrp="1"/>
          </p:cNvGraphicFramePr>
          <p:nvPr>
            <p:ph type="tbl" sz="quarter" idx="13"/>
            <p:extLst>
              <p:ext uri="{D42A27DB-BD31-4B8C-83A1-F6EECF244321}">
                <p14:modId xmlns:p14="http://schemas.microsoft.com/office/powerpoint/2010/main" val="2829580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6341730"/>
                    </a:ext>
                  </a:extLst>
                </a:gridCol>
                <a:gridCol w="1234440">
                  <a:extLst>
                    <a:ext uri="{9D8B030D-6E8A-4147-A177-3AD203B41FA5}">
                      <a16:colId xmlns:a16="http://schemas.microsoft.com/office/drawing/2014/main" val="2442487451"/>
                    </a:ext>
                  </a:extLst>
                </a:gridCol>
                <a:gridCol w="1234440">
                  <a:extLst>
                    <a:ext uri="{9D8B030D-6E8A-4147-A177-3AD203B41FA5}">
                      <a16:colId xmlns:a16="http://schemas.microsoft.com/office/drawing/2014/main" val="606348060"/>
                    </a:ext>
                  </a:extLst>
                </a:gridCol>
                <a:gridCol w="1234440">
                  <a:extLst>
                    <a:ext uri="{9D8B030D-6E8A-4147-A177-3AD203B41FA5}">
                      <a16:colId xmlns:a16="http://schemas.microsoft.com/office/drawing/2014/main" val="1573420729"/>
                    </a:ext>
                  </a:extLst>
                </a:gridCol>
                <a:gridCol w="1234440">
                  <a:extLst>
                    <a:ext uri="{9D8B030D-6E8A-4147-A177-3AD203B41FA5}">
                      <a16:colId xmlns:a16="http://schemas.microsoft.com/office/drawing/2014/main" val="3032990384"/>
                    </a:ext>
                  </a:extLst>
                </a:gridCol>
                <a:gridCol w="1234440">
                  <a:extLst>
                    <a:ext uri="{9D8B030D-6E8A-4147-A177-3AD203B41FA5}">
                      <a16:colId xmlns:a16="http://schemas.microsoft.com/office/drawing/2014/main" val="89823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118139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#PatriotsAtPebble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7376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#ToyotaSupra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318585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#Robotics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204811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#hydrogen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32973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#ToyotaMirai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121300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#Avalon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414813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extLst>
                  <a:ext uri="{0D108BD9-81ED-4DB2-BD59-A6C34878D82A}">
                    <a16:rowId xmlns:a16="http://schemas.microsoft.com/office/drawing/2014/main" val="381397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125.25</a:t>
                      </a:r>
                    </a:p>
                  </a:txBody>
                  <a:tcPr/>
                </a:tc>
                <a:extLst>
                  <a:ext uri="{0D108BD9-81ED-4DB2-BD59-A6C34878D82A}">
                    <a16:rowId xmlns:a16="http://schemas.microsoft.com/office/drawing/2014/main" val="240672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#BestKeptSecret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125.25</a:t>
                      </a:r>
                    </a:p>
                  </a:txBody>
                  <a:tcPr/>
                </a:tc>
                <a:extLst>
                  <a:ext uri="{0D108BD9-81ED-4DB2-BD59-A6C34878D82A}">
                    <a16:rowId xmlns:a16="http://schemas.microsoft.com/office/drawing/2014/main" val="252008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#InclusionRevolution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1315622496"/>
                  </a:ext>
                </a:extLst>
              </a:tr>
            </a:tbl>
          </a:graphicData>
        </a:graphic>
      </p:graphicFrame>
      <p:sp>
        <p:nvSpPr>
          <p:cNvPr id="4" name="Text Placeholder 3">
            <a:extLst>
              <a:ext uri="{FF2B5EF4-FFF2-40B4-BE49-F238E27FC236}">
                <a16:creationId xmlns:a16="http://schemas.microsoft.com/office/drawing/2014/main" id="{4CED319B-D469-487A-B917-1C2B89CAAD94}"/>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1184175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1CD23-3AF9-4149-A35F-C7C1282021C5}"/>
              </a:ext>
            </a:extLst>
          </p:cNvPr>
          <p:cNvSpPr>
            <a:spLocks noGrp="1"/>
          </p:cNvSpPr>
          <p:nvPr>
            <p:ph type="title"/>
          </p:nvPr>
        </p:nvSpPr>
        <p:spPr/>
        <p:txBody>
          <a:bodyPr/>
          <a:lstStyle/>
          <a:p>
            <a:r>
              <a:rPr lang="en-US"/>
              <a:t>Twitter Hashtag Detection | VW Competitor Analysis - 2 of 3</a:t>
            </a:r>
          </a:p>
        </p:txBody>
      </p:sp>
      <p:graphicFrame>
        <p:nvGraphicFramePr>
          <p:cNvPr id="5" name="Table Placeholder 4">
            <a:extLst>
              <a:ext uri="{FF2B5EF4-FFF2-40B4-BE49-F238E27FC236}">
                <a16:creationId xmlns:a16="http://schemas.microsoft.com/office/drawing/2014/main" id="{AEAB010F-CE64-4B1D-81F1-3081B4ACA483}"/>
              </a:ext>
            </a:extLst>
          </p:cNvPr>
          <p:cNvGraphicFramePr>
            <a:graphicFrameLocks noGrp="1"/>
          </p:cNvGraphicFramePr>
          <p:nvPr>
            <p:ph type="tbl" sz="quarter" idx="13"/>
            <p:extLst>
              <p:ext uri="{D42A27DB-BD31-4B8C-83A1-F6EECF244321}">
                <p14:modId xmlns:p14="http://schemas.microsoft.com/office/powerpoint/2010/main" val="3773007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1139537"/>
                    </a:ext>
                  </a:extLst>
                </a:gridCol>
                <a:gridCol w="1234440">
                  <a:extLst>
                    <a:ext uri="{9D8B030D-6E8A-4147-A177-3AD203B41FA5}">
                      <a16:colId xmlns:a16="http://schemas.microsoft.com/office/drawing/2014/main" val="3559850511"/>
                    </a:ext>
                  </a:extLst>
                </a:gridCol>
                <a:gridCol w="1234440">
                  <a:extLst>
                    <a:ext uri="{9D8B030D-6E8A-4147-A177-3AD203B41FA5}">
                      <a16:colId xmlns:a16="http://schemas.microsoft.com/office/drawing/2014/main" val="3574603522"/>
                    </a:ext>
                  </a:extLst>
                </a:gridCol>
                <a:gridCol w="1234440">
                  <a:extLst>
                    <a:ext uri="{9D8B030D-6E8A-4147-A177-3AD203B41FA5}">
                      <a16:colId xmlns:a16="http://schemas.microsoft.com/office/drawing/2014/main" val="2649067123"/>
                    </a:ext>
                  </a:extLst>
                </a:gridCol>
                <a:gridCol w="1234440">
                  <a:extLst>
                    <a:ext uri="{9D8B030D-6E8A-4147-A177-3AD203B41FA5}">
                      <a16:colId xmlns:a16="http://schemas.microsoft.com/office/drawing/2014/main" val="1225733445"/>
                    </a:ext>
                  </a:extLst>
                </a:gridCol>
                <a:gridCol w="1234440">
                  <a:extLst>
                    <a:ext uri="{9D8B030D-6E8A-4147-A177-3AD203B41FA5}">
                      <a16:colId xmlns:a16="http://schemas.microsoft.com/office/drawing/2014/main" val="271438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8260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#TeamToyota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71.666666666667</a:t>
                      </a:r>
                    </a:p>
                  </a:txBody>
                  <a:tcPr/>
                </a:tc>
                <a:extLst>
                  <a:ext uri="{0D108BD9-81ED-4DB2-BD59-A6C34878D82A}">
                    <a16:rowId xmlns:a16="http://schemas.microsoft.com/office/drawing/2014/main" val="248935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152.66666666667</a:t>
                      </a:r>
                    </a:p>
                  </a:txBody>
                  <a:tcPr/>
                </a:tc>
                <a:extLst>
                  <a:ext uri="{0D108BD9-81ED-4DB2-BD59-A6C34878D82A}">
                    <a16:rowId xmlns:a16="http://schemas.microsoft.com/office/drawing/2014/main" val="376973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420191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339968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108070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a:t>
                      </a:r>
                    </a:p>
                  </a:txBody>
                  <a:tcPr/>
                </a:tc>
                <a:extLst>
                  <a:ext uri="{0D108BD9-81ED-4DB2-BD59-A6C34878D82A}">
                    <a16:rowId xmlns:a16="http://schemas.microsoft.com/office/drawing/2014/main" val="297094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#Sequoia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05481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#Hybrid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3157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#Tariffs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extLst>
                  <a:ext uri="{0D108BD9-81ED-4DB2-BD59-A6C34878D82A}">
                    <a16:rowId xmlns:a16="http://schemas.microsoft.com/office/drawing/2014/main" val="81107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#MadeInAmerica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669304045"/>
                  </a:ext>
                </a:extLst>
              </a:tr>
            </a:tbl>
          </a:graphicData>
        </a:graphic>
      </p:graphicFrame>
      <p:sp>
        <p:nvSpPr>
          <p:cNvPr id="4" name="Text Placeholder 3">
            <a:extLst>
              <a:ext uri="{FF2B5EF4-FFF2-40B4-BE49-F238E27FC236}">
                <a16:creationId xmlns:a16="http://schemas.microsoft.com/office/drawing/2014/main" id="{17FA8D8F-0B80-4547-A6A4-1F851C61E7D8}"/>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2505047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2847A-A372-4FA1-994D-BA176F5D201F}"/>
              </a:ext>
            </a:extLst>
          </p:cNvPr>
          <p:cNvSpPr>
            <a:spLocks noGrp="1"/>
          </p:cNvSpPr>
          <p:nvPr>
            <p:ph type="title"/>
          </p:nvPr>
        </p:nvSpPr>
        <p:spPr/>
        <p:txBody>
          <a:bodyPr/>
          <a:lstStyle/>
          <a:p>
            <a:r>
              <a:rPr lang="en-US"/>
              <a:t>Twitter Hashtag Detection | VW Competitor Analysis - 3 of 3</a:t>
            </a:r>
          </a:p>
        </p:txBody>
      </p:sp>
      <p:graphicFrame>
        <p:nvGraphicFramePr>
          <p:cNvPr id="5" name="Table Placeholder 4">
            <a:extLst>
              <a:ext uri="{FF2B5EF4-FFF2-40B4-BE49-F238E27FC236}">
                <a16:creationId xmlns:a16="http://schemas.microsoft.com/office/drawing/2014/main" id="{30D55612-0979-45C1-AD7E-A049650D14D4}"/>
              </a:ext>
            </a:extLst>
          </p:cNvPr>
          <p:cNvGraphicFramePr>
            <a:graphicFrameLocks noGrp="1"/>
          </p:cNvGraphicFramePr>
          <p:nvPr>
            <p:ph type="tbl" sz="quarter" idx="13"/>
            <p:extLst>
              <p:ext uri="{D42A27DB-BD31-4B8C-83A1-F6EECF244321}">
                <p14:modId xmlns:p14="http://schemas.microsoft.com/office/powerpoint/2010/main" val="1678917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3173936"/>
                    </a:ext>
                  </a:extLst>
                </a:gridCol>
                <a:gridCol w="1234440">
                  <a:extLst>
                    <a:ext uri="{9D8B030D-6E8A-4147-A177-3AD203B41FA5}">
                      <a16:colId xmlns:a16="http://schemas.microsoft.com/office/drawing/2014/main" val="1293632900"/>
                    </a:ext>
                  </a:extLst>
                </a:gridCol>
                <a:gridCol w="1234440">
                  <a:extLst>
                    <a:ext uri="{9D8B030D-6E8A-4147-A177-3AD203B41FA5}">
                      <a16:colId xmlns:a16="http://schemas.microsoft.com/office/drawing/2014/main" val="513685830"/>
                    </a:ext>
                  </a:extLst>
                </a:gridCol>
                <a:gridCol w="1234440">
                  <a:extLst>
                    <a:ext uri="{9D8B030D-6E8A-4147-A177-3AD203B41FA5}">
                      <a16:colId xmlns:a16="http://schemas.microsoft.com/office/drawing/2014/main" val="1517421809"/>
                    </a:ext>
                  </a:extLst>
                </a:gridCol>
                <a:gridCol w="1234440">
                  <a:extLst>
                    <a:ext uri="{9D8B030D-6E8A-4147-A177-3AD203B41FA5}">
                      <a16:colId xmlns:a16="http://schemas.microsoft.com/office/drawing/2014/main" val="2158681673"/>
                    </a:ext>
                  </a:extLst>
                </a:gridCol>
                <a:gridCol w="1234440">
                  <a:extLst>
                    <a:ext uri="{9D8B030D-6E8A-4147-A177-3AD203B41FA5}">
                      <a16:colId xmlns:a16="http://schemas.microsoft.com/office/drawing/2014/main" val="2259135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157784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#tariffs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extLst>
                  <a:ext uri="{0D108BD9-81ED-4DB2-BD59-A6C34878D82A}">
                    <a16:rowId xmlns:a16="http://schemas.microsoft.com/office/drawing/2014/main" val="176336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#StartYourImpossible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87.666666666667</a:t>
                      </a:r>
                    </a:p>
                  </a:txBody>
                  <a:tcPr/>
                </a:tc>
                <a:extLst>
                  <a:ext uri="{0D108BD9-81ED-4DB2-BD59-A6C34878D82A}">
                    <a16:rowId xmlns:a16="http://schemas.microsoft.com/office/drawing/2014/main" val="272422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#HumanSupportRobot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298873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#Toyota86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a:t>
                      </a:r>
                    </a:p>
                  </a:txBody>
                  <a:tcPr/>
                </a:tc>
                <a:extLst>
                  <a:ext uri="{0D108BD9-81ED-4DB2-BD59-A6C34878D82A}">
                    <a16:rowId xmlns:a16="http://schemas.microsoft.com/office/drawing/2014/main" val="74847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490.33333333333</a:t>
                      </a:r>
                    </a:p>
                  </a:txBody>
                  <a:tcPr/>
                </a:tc>
                <a:extLst>
                  <a:ext uri="{0D108BD9-81ED-4DB2-BD59-A6C34878D82A}">
                    <a16:rowId xmlns:a16="http://schemas.microsoft.com/office/drawing/2014/main" val="13532054"/>
                  </a:ext>
                </a:extLst>
              </a:tr>
            </a:tbl>
          </a:graphicData>
        </a:graphic>
      </p:graphicFrame>
      <p:sp>
        <p:nvSpPr>
          <p:cNvPr id="4" name="Text Placeholder 3">
            <a:extLst>
              <a:ext uri="{FF2B5EF4-FFF2-40B4-BE49-F238E27FC236}">
                <a16:creationId xmlns:a16="http://schemas.microsoft.com/office/drawing/2014/main" id="{88E75559-D965-4A53-96A1-361AC11A586B}"/>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1186058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5C810-EC9D-424C-8E85-55C9BA3AD6EE}"/>
              </a:ext>
            </a:extLst>
          </p:cNvPr>
          <p:cNvSpPr>
            <a:spLocks noGrp="1"/>
          </p:cNvSpPr>
          <p:nvPr>
            <p:ph type="title"/>
          </p:nvPr>
        </p:nvSpPr>
        <p:spPr/>
        <p:txBody>
          <a:bodyPr/>
          <a:lstStyle/>
          <a:p>
            <a:r>
              <a:rPr lang="en-US"/>
              <a:t>Instagram Hashtag Detection | VW Competitor Analysis - 1 of 3</a:t>
            </a:r>
          </a:p>
        </p:txBody>
      </p:sp>
      <p:graphicFrame>
        <p:nvGraphicFramePr>
          <p:cNvPr id="5" name="Table Placeholder 4">
            <a:extLst>
              <a:ext uri="{FF2B5EF4-FFF2-40B4-BE49-F238E27FC236}">
                <a16:creationId xmlns:a16="http://schemas.microsoft.com/office/drawing/2014/main" id="{EC651021-8664-4843-8B6B-A1DB240E59ED}"/>
              </a:ext>
            </a:extLst>
          </p:cNvPr>
          <p:cNvGraphicFramePr>
            <a:graphicFrameLocks noGrp="1"/>
          </p:cNvGraphicFramePr>
          <p:nvPr>
            <p:ph type="tbl" sz="quarter" idx="13"/>
            <p:extLst>
              <p:ext uri="{D42A27DB-BD31-4B8C-83A1-F6EECF244321}">
                <p14:modId xmlns:p14="http://schemas.microsoft.com/office/powerpoint/2010/main" val="1804902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77825831"/>
                    </a:ext>
                  </a:extLst>
                </a:gridCol>
                <a:gridCol w="1481328">
                  <a:extLst>
                    <a:ext uri="{9D8B030D-6E8A-4147-A177-3AD203B41FA5}">
                      <a16:colId xmlns:a16="http://schemas.microsoft.com/office/drawing/2014/main" val="1884479291"/>
                    </a:ext>
                  </a:extLst>
                </a:gridCol>
                <a:gridCol w="1481328">
                  <a:extLst>
                    <a:ext uri="{9D8B030D-6E8A-4147-A177-3AD203B41FA5}">
                      <a16:colId xmlns:a16="http://schemas.microsoft.com/office/drawing/2014/main" val="2084030792"/>
                    </a:ext>
                  </a:extLst>
                </a:gridCol>
                <a:gridCol w="1481328">
                  <a:extLst>
                    <a:ext uri="{9D8B030D-6E8A-4147-A177-3AD203B41FA5}">
                      <a16:colId xmlns:a16="http://schemas.microsoft.com/office/drawing/2014/main" val="505950224"/>
                    </a:ext>
                  </a:extLst>
                </a:gridCol>
                <a:gridCol w="1481328">
                  <a:extLst>
                    <a:ext uri="{9D8B030D-6E8A-4147-A177-3AD203B41FA5}">
                      <a16:colId xmlns:a16="http://schemas.microsoft.com/office/drawing/2014/main" val="1067858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96939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129134.5</a:t>
                      </a:r>
                    </a:p>
                  </a:txBody>
                  <a:tcPr/>
                </a:tc>
                <a:extLst>
                  <a:ext uri="{0D108BD9-81ED-4DB2-BD59-A6C34878D82A}">
                    <a16:rowId xmlns:a16="http://schemas.microsoft.com/office/drawing/2014/main" val="246570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#AudiQ5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170554.66666667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171139</a:t>
                      </a:r>
                    </a:p>
                  </a:txBody>
                  <a:tcPr/>
                </a:tc>
                <a:extLst>
                  <a:ext uri="{0D108BD9-81ED-4DB2-BD59-A6C34878D82A}">
                    <a16:rowId xmlns:a16="http://schemas.microsoft.com/office/drawing/2014/main" val="157151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#quattro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158150</a:t>
                      </a:r>
                    </a:p>
                  </a:txBody>
                  <a:tcPr/>
                </a:tc>
                <a:extLst>
                  <a:ext uri="{0D108BD9-81ED-4DB2-BD59-A6C34878D82A}">
                    <a16:rowId xmlns:a16="http://schemas.microsoft.com/office/drawing/2014/main" val="120272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475122</a:t>
                      </a:r>
                    </a:p>
                  </a:txBody>
                  <a:tcPr/>
                </a:tc>
                <a:extLst>
                  <a:ext uri="{0D108BD9-81ED-4DB2-BD59-A6C34878D82A}">
                    <a16:rowId xmlns:a16="http://schemas.microsoft.com/office/drawing/2014/main" val="205611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#Spyder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341633.83333333</a:t>
                      </a:r>
                    </a:p>
                  </a:txBody>
                  <a:tcPr/>
                </a:tc>
                <a:extLst>
                  <a:ext uri="{0D108BD9-81ED-4DB2-BD59-A6C34878D82A}">
                    <a16:rowId xmlns:a16="http://schemas.microsoft.com/office/drawing/2014/main" val="141546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#WantAnR8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314936.2</a:t>
                      </a:r>
                    </a:p>
                  </a:txBody>
                  <a:tcPr/>
                </a:tc>
                <a:extLst>
                  <a:ext uri="{0D108BD9-81ED-4DB2-BD59-A6C34878D82A}">
                    <a16:rowId xmlns:a16="http://schemas.microsoft.com/office/drawing/2014/main" val="367639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204510.33333333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205048.33333333</a:t>
                      </a:r>
                    </a:p>
                  </a:txBody>
                  <a:tcPr/>
                </a:tc>
                <a:extLst>
                  <a:ext uri="{0D108BD9-81ED-4DB2-BD59-A6C34878D82A}">
                    <a16:rowId xmlns:a16="http://schemas.microsoft.com/office/drawing/2014/main" val="264447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#Avalon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12041.5</a:t>
                      </a:r>
                    </a:p>
                  </a:txBody>
                  <a:tcPr/>
                </a:tc>
                <a:extLst>
                  <a:ext uri="{0D108BD9-81ED-4DB2-BD59-A6C34878D82A}">
                    <a16:rowId xmlns:a16="http://schemas.microsoft.com/office/drawing/2014/main" val="244878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#LetsGoPlaces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9138.25</a:t>
                      </a:r>
                    </a:p>
                  </a:txBody>
                  <a:tcPr/>
                </a:tc>
                <a:extLst>
                  <a:ext uri="{0D108BD9-81ED-4DB2-BD59-A6C34878D82A}">
                    <a16:rowId xmlns:a16="http://schemas.microsoft.com/office/drawing/2014/main" val="69002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a:t>
                      </a:r>
                    </a:p>
                  </a:txBody>
                  <a:tcPr/>
                </a:tc>
                <a:extLst>
                  <a:ext uri="{0D108BD9-81ED-4DB2-BD59-A6C34878D82A}">
                    <a16:rowId xmlns:a16="http://schemas.microsoft.com/office/drawing/2014/main" val="3261557371"/>
                  </a:ext>
                </a:extLst>
              </a:tr>
            </a:tbl>
          </a:graphicData>
        </a:graphic>
      </p:graphicFrame>
      <p:sp>
        <p:nvSpPr>
          <p:cNvPr id="4" name="Text Placeholder 3">
            <a:extLst>
              <a:ext uri="{FF2B5EF4-FFF2-40B4-BE49-F238E27FC236}">
                <a16:creationId xmlns:a16="http://schemas.microsoft.com/office/drawing/2014/main" id="{D54BD19F-41B4-42AD-BB6F-704BA40E315F}"/>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2128742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A13B-AAAC-4632-AC11-F53029B07AD8}"/>
              </a:ext>
            </a:extLst>
          </p:cNvPr>
          <p:cNvSpPr>
            <a:spLocks noGrp="1"/>
          </p:cNvSpPr>
          <p:nvPr>
            <p:ph type="title"/>
          </p:nvPr>
        </p:nvSpPr>
        <p:spPr/>
        <p:txBody>
          <a:bodyPr/>
          <a:lstStyle/>
          <a:p>
            <a:r>
              <a:rPr lang="en-US"/>
              <a:t>Instagram Hashtag Detection | VW Competitor Analysis - 2 of 3</a:t>
            </a:r>
          </a:p>
        </p:txBody>
      </p:sp>
      <p:graphicFrame>
        <p:nvGraphicFramePr>
          <p:cNvPr id="5" name="Table Placeholder 4">
            <a:extLst>
              <a:ext uri="{FF2B5EF4-FFF2-40B4-BE49-F238E27FC236}">
                <a16:creationId xmlns:a16="http://schemas.microsoft.com/office/drawing/2014/main" id="{BAABBBE1-2230-4587-897D-CA391183B569}"/>
              </a:ext>
            </a:extLst>
          </p:cNvPr>
          <p:cNvGraphicFramePr>
            <a:graphicFrameLocks noGrp="1"/>
          </p:cNvGraphicFramePr>
          <p:nvPr>
            <p:ph type="tbl" sz="quarter" idx="13"/>
            <p:extLst>
              <p:ext uri="{D42A27DB-BD31-4B8C-83A1-F6EECF244321}">
                <p14:modId xmlns:p14="http://schemas.microsoft.com/office/powerpoint/2010/main" val="192830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3304605"/>
                    </a:ext>
                  </a:extLst>
                </a:gridCol>
                <a:gridCol w="1481328">
                  <a:extLst>
                    <a:ext uri="{9D8B030D-6E8A-4147-A177-3AD203B41FA5}">
                      <a16:colId xmlns:a16="http://schemas.microsoft.com/office/drawing/2014/main" val="3100308643"/>
                    </a:ext>
                  </a:extLst>
                </a:gridCol>
                <a:gridCol w="1481328">
                  <a:extLst>
                    <a:ext uri="{9D8B030D-6E8A-4147-A177-3AD203B41FA5}">
                      <a16:colId xmlns:a16="http://schemas.microsoft.com/office/drawing/2014/main" val="2667973714"/>
                    </a:ext>
                  </a:extLst>
                </a:gridCol>
                <a:gridCol w="1481328">
                  <a:extLst>
                    <a:ext uri="{9D8B030D-6E8A-4147-A177-3AD203B41FA5}">
                      <a16:colId xmlns:a16="http://schemas.microsoft.com/office/drawing/2014/main" val="1798481245"/>
                    </a:ext>
                  </a:extLst>
                </a:gridCol>
                <a:gridCol w="1481328">
                  <a:extLst>
                    <a:ext uri="{9D8B030D-6E8A-4147-A177-3AD203B41FA5}">
                      <a16:colId xmlns:a16="http://schemas.microsoft.com/office/drawing/2014/main" val="375190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9852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#4Runner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11694</a:t>
                      </a:r>
                    </a:p>
                  </a:txBody>
                  <a:tcPr/>
                </a:tc>
                <a:extLst>
                  <a:ext uri="{0D108BD9-81ED-4DB2-BD59-A6C34878D82A}">
                    <a16:rowId xmlns:a16="http://schemas.microsoft.com/office/drawing/2014/main" val="93074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#BestKeptSecret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7073.3333333333</a:t>
                      </a:r>
                    </a:p>
                  </a:txBody>
                  <a:tcPr/>
                </a:tc>
                <a:extLst>
                  <a:ext uri="{0D108BD9-81ED-4DB2-BD59-A6C34878D82A}">
                    <a16:rowId xmlns:a16="http://schemas.microsoft.com/office/drawing/2014/main" val="54226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7073.3333333333</a:t>
                      </a:r>
                    </a:p>
                  </a:txBody>
                  <a:tcPr/>
                </a:tc>
                <a:extLst>
                  <a:ext uri="{0D108BD9-81ED-4DB2-BD59-A6C34878D82A}">
                    <a16:rowId xmlns:a16="http://schemas.microsoft.com/office/drawing/2014/main" val="116017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#Tariffs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a:t>
                      </a:r>
                    </a:p>
                  </a:txBody>
                  <a:tcPr/>
                </a:tc>
                <a:extLst>
                  <a:ext uri="{0D108BD9-81ED-4DB2-BD59-A6C34878D82A}">
                    <a16:rowId xmlns:a16="http://schemas.microsoft.com/office/drawing/2014/main" val="1906406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#TariffsAreTaxes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a:t>
                      </a:r>
                    </a:p>
                  </a:txBody>
                  <a:tcPr/>
                </a:tc>
                <a:extLst>
                  <a:ext uri="{0D108BD9-81ED-4DB2-BD59-A6C34878D82A}">
                    <a16:rowId xmlns:a16="http://schemas.microsoft.com/office/drawing/2014/main" val="381315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#FlashbackFriday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3894</a:t>
                      </a:r>
                    </a:p>
                  </a:txBody>
                  <a:tcPr/>
                </a:tc>
                <a:extLst>
                  <a:ext uri="{0D108BD9-81ED-4DB2-BD59-A6C34878D82A}">
                    <a16:rowId xmlns:a16="http://schemas.microsoft.com/office/drawing/2014/main" val="204535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#ToyotaCHR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6663.75</a:t>
                      </a:r>
                    </a:p>
                  </a:txBody>
                  <a:tcPr/>
                </a:tc>
                <a:extLst>
                  <a:ext uri="{0D108BD9-81ED-4DB2-BD59-A6C34878D82A}">
                    <a16:rowId xmlns:a16="http://schemas.microsoft.com/office/drawing/2014/main" val="140471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#Toyota86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11594.666666667</a:t>
                      </a:r>
                    </a:p>
                  </a:txBody>
                  <a:tcPr/>
                </a:tc>
                <a:extLst>
                  <a:ext uri="{0D108BD9-81ED-4DB2-BD59-A6C34878D82A}">
                    <a16:rowId xmlns:a16="http://schemas.microsoft.com/office/drawing/2014/main" val="224722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11594.666666667</a:t>
                      </a:r>
                    </a:p>
                  </a:txBody>
                  <a:tcPr/>
                </a:tc>
                <a:extLst>
                  <a:ext uri="{0D108BD9-81ED-4DB2-BD59-A6C34878D82A}">
                    <a16:rowId xmlns:a16="http://schemas.microsoft.com/office/drawing/2014/main" val="159922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6521.6666666667</a:t>
                      </a:r>
                    </a:p>
                  </a:txBody>
                  <a:tcPr/>
                </a:tc>
                <a:extLst>
                  <a:ext uri="{0D108BD9-81ED-4DB2-BD59-A6C34878D82A}">
                    <a16:rowId xmlns:a16="http://schemas.microsoft.com/office/drawing/2014/main" val="919674121"/>
                  </a:ext>
                </a:extLst>
              </a:tr>
            </a:tbl>
          </a:graphicData>
        </a:graphic>
      </p:graphicFrame>
      <p:sp>
        <p:nvSpPr>
          <p:cNvPr id="4" name="Text Placeholder 3">
            <a:extLst>
              <a:ext uri="{FF2B5EF4-FFF2-40B4-BE49-F238E27FC236}">
                <a16:creationId xmlns:a16="http://schemas.microsoft.com/office/drawing/2014/main" id="{A437F164-99D5-4B61-B1BD-457DCE7ACC6D}"/>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3782083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AA39-B8E1-418E-AA62-6E1CA756E49C}"/>
              </a:ext>
            </a:extLst>
          </p:cNvPr>
          <p:cNvSpPr>
            <a:spLocks noGrp="1"/>
          </p:cNvSpPr>
          <p:nvPr>
            <p:ph type="title"/>
          </p:nvPr>
        </p:nvSpPr>
        <p:spPr/>
        <p:txBody>
          <a:bodyPr/>
          <a:lstStyle/>
          <a:p>
            <a:r>
              <a:rPr lang="en-US"/>
              <a:t>Instagram Hashtag Detection | VW Competitor Analysis - 3 of 3</a:t>
            </a:r>
          </a:p>
        </p:txBody>
      </p:sp>
      <p:graphicFrame>
        <p:nvGraphicFramePr>
          <p:cNvPr id="5" name="Table Placeholder 4">
            <a:extLst>
              <a:ext uri="{FF2B5EF4-FFF2-40B4-BE49-F238E27FC236}">
                <a16:creationId xmlns:a16="http://schemas.microsoft.com/office/drawing/2014/main" id="{58AA119B-95F6-4DD4-A0CE-539235263C7E}"/>
              </a:ext>
            </a:extLst>
          </p:cNvPr>
          <p:cNvGraphicFramePr>
            <a:graphicFrameLocks noGrp="1"/>
          </p:cNvGraphicFramePr>
          <p:nvPr>
            <p:ph type="tbl" sz="quarter" idx="13"/>
            <p:extLst>
              <p:ext uri="{D42A27DB-BD31-4B8C-83A1-F6EECF244321}">
                <p14:modId xmlns:p14="http://schemas.microsoft.com/office/powerpoint/2010/main" val="196430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14099627"/>
                    </a:ext>
                  </a:extLst>
                </a:gridCol>
                <a:gridCol w="1481328">
                  <a:extLst>
                    <a:ext uri="{9D8B030D-6E8A-4147-A177-3AD203B41FA5}">
                      <a16:colId xmlns:a16="http://schemas.microsoft.com/office/drawing/2014/main" val="912959021"/>
                    </a:ext>
                  </a:extLst>
                </a:gridCol>
                <a:gridCol w="1481328">
                  <a:extLst>
                    <a:ext uri="{9D8B030D-6E8A-4147-A177-3AD203B41FA5}">
                      <a16:colId xmlns:a16="http://schemas.microsoft.com/office/drawing/2014/main" val="3988816489"/>
                    </a:ext>
                  </a:extLst>
                </a:gridCol>
                <a:gridCol w="1481328">
                  <a:extLst>
                    <a:ext uri="{9D8B030D-6E8A-4147-A177-3AD203B41FA5}">
                      <a16:colId xmlns:a16="http://schemas.microsoft.com/office/drawing/2014/main" val="464433583"/>
                    </a:ext>
                  </a:extLst>
                </a:gridCol>
                <a:gridCol w="1481328">
                  <a:extLst>
                    <a:ext uri="{9D8B030D-6E8A-4147-A177-3AD203B41FA5}">
                      <a16:colId xmlns:a16="http://schemas.microsoft.com/office/drawing/2014/main" val="1812933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1317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#ToyotaMusic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8202.6666666667</a:t>
                      </a:r>
                    </a:p>
                  </a:txBody>
                  <a:tcPr/>
                </a:tc>
                <a:extLst>
                  <a:ext uri="{0D108BD9-81ED-4DB2-BD59-A6C34878D82A}">
                    <a16:rowId xmlns:a16="http://schemas.microsoft.com/office/drawing/2014/main" val="120839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8202.6666666667</a:t>
                      </a:r>
                    </a:p>
                  </a:txBody>
                  <a:tcPr/>
                </a:tc>
                <a:extLst>
                  <a:ext uri="{0D108BD9-81ED-4DB2-BD59-A6C34878D82A}">
                    <a16:rowId xmlns:a16="http://schemas.microsoft.com/office/drawing/2014/main" val="304122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9472.5</a:t>
                      </a:r>
                    </a:p>
                  </a:txBody>
                  <a:tcPr/>
                </a:tc>
                <a:extLst>
                  <a:ext uri="{0D108BD9-81ED-4DB2-BD59-A6C34878D82A}">
                    <a16:rowId xmlns:a16="http://schemas.microsoft.com/office/drawing/2014/main" val="315571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#RAV4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11040</a:t>
                      </a:r>
                    </a:p>
                  </a:txBody>
                  <a:tcPr/>
                </a:tc>
                <a:extLst>
                  <a:ext uri="{0D108BD9-81ED-4DB2-BD59-A6C34878D82A}">
                    <a16:rowId xmlns:a16="http://schemas.microsoft.com/office/drawing/2014/main" val="54839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33484</a:t>
                      </a:r>
                    </a:p>
                  </a:txBody>
                  <a:tcPr/>
                </a:tc>
                <a:extLst>
                  <a:ext uri="{0D108BD9-81ED-4DB2-BD59-A6C34878D82A}">
                    <a16:rowId xmlns:a16="http://schemas.microsoft.com/office/drawing/2014/main" val="2935769433"/>
                  </a:ext>
                </a:extLst>
              </a:tr>
            </a:tbl>
          </a:graphicData>
        </a:graphic>
      </p:graphicFrame>
      <p:sp>
        <p:nvSpPr>
          <p:cNvPr id="4" name="Text Placeholder 3">
            <a:extLst>
              <a:ext uri="{FF2B5EF4-FFF2-40B4-BE49-F238E27FC236}">
                <a16:creationId xmlns:a16="http://schemas.microsoft.com/office/drawing/2014/main" id="{6B5E736B-CF0D-4E30-BE65-A2320FDAB0A8}"/>
              </a:ext>
            </a:extLst>
          </p:cNvPr>
          <p:cNvSpPr>
            <a:spLocks noGrp="1"/>
          </p:cNvSpPr>
          <p:nvPr>
            <p:ph type="body" sz="quarter" idx="14"/>
          </p:nvPr>
        </p:nvSpPr>
        <p:spPr/>
        <p:txBody>
          <a:bodyPr/>
          <a:lstStyle/>
          <a:p>
            <a:r>
              <a:rPr lang="en-US"/>
              <a:t>07/10/2018 - 08/08/2018</a:t>
            </a:r>
          </a:p>
        </p:txBody>
      </p:sp>
    </p:spTree>
    <p:extLst>
      <p:ext uri="{BB962C8B-B14F-4D97-AF65-F5344CB8AC3E}">
        <p14:creationId xmlns:p14="http://schemas.microsoft.com/office/powerpoint/2010/main" val="1251702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A9DF-B40C-4BC6-9D92-B90C7A5C682D}"/>
              </a:ext>
            </a:extLst>
          </p:cNvPr>
          <p:cNvSpPr>
            <a:spLocks noGrp="1"/>
          </p:cNvSpPr>
          <p:nvPr>
            <p:ph type="title"/>
          </p:nvPr>
        </p:nvSpPr>
        <p:spPr/>
        <p:txBody>
          <a:bodyPr/>
          <a:lstStyle/>
          <a:p>
            <a:r>
              <a:rPr lang="en-US"/>
              <a:t>Facebook Fans Change | VW Competitor Analysis</a:t>
            </a:r>
          </a:p>
        </p:txBody>
      </p:sp>
      <p:graphicFrame>
        <p:nvGraphicFramePr>
          <p:cNvPr id="6" name="Chart Placeholder 5">
            <a:extLst>
              <a:ext uri="{FF2B5EF4-FFF2-40B4-BE49-F238E27FC236}">
                <a16:creationId xmlns:a16="http://schemas.microsoft.com/office/drawing/2014/main" id="{0F472EFD-602F-4F0F-B098-DF55C4BE4456}"/>
              </a:ext>
            </a:extLst>
          </p:cNvPr>
          <p:cNvGraphicFramePr>
            <a:graphicFrameLocks noGrp="1"/>
          </p:cNvGraphicFramePr>
          <p:nvPr>
            <p:ph type="chart" sz="quarter" idx="13"/>
            <p:extLst>
              <p:ext uri="{D42A27DB-BD31-4B8C-83A1-F6EECF244321}">
                <p14:modId xmlns:p14="http://schemas.microsoft.com/office/powerpoint/2010/main" val="784942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09B7E5-DDB5-4BF0-A180-51CBE4F2B110}"/>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38B859F1-B072-45CC-A9A8-4492DE405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1164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8F8D9-86ED-4EE4-A1EB-1FC60E745612}"/>
              </a:ext>
            </a:extLst>
          </p:cNvPr>
          <p:cNvSpPr>
            <a:spLocks noGrp="1"/>
          </p:cNvSpPr>
          <p:nvPr>
            <p:ph type="title"/>
          </p:nvPr>
        </p:nvSpPr>
        <p:spPr/>
        <p:txBody>
          <a:bodyPr/>
          <a:lstStyle/>
          <a:p>
            <a:r>
              <a:rPr lang="en-US"/>
              <a:t>Twitter Followers Change | VW Competitor Analysis</a:t>
            </a:r>
          </a:p>
        </p:txBody>
      </p:sp>
      <p:graphicFrame>
        <p:nvGraphicFramePr>
          <p:cNvPr id="6" name="Chart Placeholder 5">
            <a:extLst>
              <a:ext uri="{FF2B5EF4-FFF2-40B4-BE49-F238E27FC236}">
                <a16:creationId xmlns:a16="http://schemas.microsoft.com/office/drawing/2014/main" id="{92C3D8F5-28FE-4F4E-93D2-FA435FAF162E}"/>
              </a:ext>
            </a:extLst>
          </p:cNvPr>
          <p:cNvGraphicFramePr>
            <a:graphicFrameLocks noGrp="1"/>
          </p:cNvGraphicFramePr>
          <p:nvPr>
            <p:ph type="chart" sz="quarter" idx="13"/>
            <p:extLst>
              <p:ext uri="{D42A27DB-BD31-4B8C-83A1-F6EECF244321}">
                <p14:modId xmlns:p14="http://schemas.microsoft.com/office/powerpoint/2010/main" val="2773194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FA9F75-5AB3-4811-9C87-DCE7940C6EFB}"/>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BA8B7EE7-F329-4473-BDA9-7A4F0A77A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7005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CCDE6-BFFC-42C8-B516-EAACF30F1F11}"/>
              </a:ext>
            </a:extLst>
          </p:cNvPr>
          <p:cNvSpPr>
            <a:spLocks noGrp="1"/>
          </p:cNvSpPr>
          <p:nvPr>
            <p:ph type="title"/>
          </p:nvPr>
        </p:nvSpPr>
        <p:spPr/>
        <p:txBody>
          <a:bodyPr/>
          <a:lstStyle/>
          <a:p>
            <a:r>
              <a:rPr lang="en-US"/>
              <a:t>Instagram Followers Change | VW Competitor Analysis</a:t>
            </a:r>
          </a:p>
        </p:txBody>
      </p:sp>
      <p:graphicFrame>
        <p:nvGraphicFramePr>
          <p:cNvPr id="6" name="Chart Placeholder 5">
            <a:extLst>
              <a:ext uri="{FF2B5EF4-FFF2-40B4-BE49-F238E27FC236}">
                <a16:creationId xmlns:a16="http://schemas.microsoft.com/office/drawing/2014/main" id="{D1299C96-4A7F-4EDA-A36C-009E2F9E9209}"/>
              </a:ext>
            </a:extLst>
          </p:cNvPr>
          <p:cNvGraphicFramePr>
            <a:graphicFrameLocks noGrp="1"/>
          </p:cNvGraphicFramePr>
          <p:nvPr>
            <p:ph type="chart" sz="quarter" idx="13"/>
            <p:extLst>
              <p:ext uri="{D42A27DB-BD31-4B8C-83A1-F6EECF244321}">
                <p14:modId xmlns:p14="http://schemas.microsoft.com/office/powerpoint/2010/main" val="145737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CDC606-9142-4063-8D20-AFE8CF1616D8}"/>
              </a:ext>
            </a:extLst>
          </p:cNvPr>
          <p:cNvSpPr>
            <a:spLocks noGrp="1"/>
          </p:cNvSpPr>
          <p:nvPr>
            <p:ph type="body" sz="quarter" idx="14"/>
          </p:nvPr>
        </p:nvSpPr>
        <p:spPr/>
        <p:txBody>
          <a:bodyPr/>
          <a:lstStyle/>
          <a:p>
            <a:r>
              <a:rPr lang="en-US"/>
              <a:t>07/10/2018 - 08/08/2018</a:t>
            </a:r>
          </a:p>
        </p:txBody>
      </p:sp>
      <p:sp>
        <p:nvSpPr>
          <p:cNvPr id="5" name="Footer Placeholder 4">
            <a:extLst>
              <a:ext uri="{FF2B5EF4-FFF2-40B4-BE49-F238E27FC236}">
                <a16:creationId xmlns:a16="http://schemas.microsoft.com/office/drawing/2014/main" id="{F5A2F092-A04B-41E7-BFB7-AE206BAEFC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3412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1776</Words>
  <Application>Microsoft Office PowerPoint</Application>
  <PresentationFormat>On-screen Show (4:3)</PresentationFormat>
  <Paragraphs>912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Campaign Analysis Sample</vt:lpstr>
      <vt:lpstr>FB Own Posts Table + View of Content | VW Competitor Analysis - 1 of 10</vt:lpstr>
      <vt:lpstr>FB Own Posts Table + View of Content | VW Competitor Analysis - 2 of 10</vt:lpstr>
      <vt:lpstr>FB Own Posts Table + View of Content | VW Competitor Analysis - 3 of 10</vt:lpstr>
      <vt:lpstr>FB Own Posts Table + View of Content | VW Competitor Analysis - 4 of 10</vt:lpstr>
      <vt:lpstr>FB Own Posts Table + View of Content | VW Competitor Analysis - 5 of 10</vt:lpstr>
      <vt:lpstr>FB Own Posts Table + View of Content | VW Competitor Analysis - 6 of 10</vt:lpstr>
      <vt:lpstr>FB Own Posts Table + View of Content | VW Competitor Analysis - 7 of 10</vt:lpstr>
      <vt:lpstr>FB Own Posts Table + View of Content | VW Competitor Analysis - 8 of 10</vt:lpstr>
      <vt:lpstr>FB Own Posts Table + View of Content | VW Competitor Analysis - 9 of 10</vt:lpstr>
      <vt:lpstr>FB Own Posts Table + View of Content | VW Competitor Analysis - 10 of 10</vt:lpstr>
      <vt:lpstr>Twitter Own and Retweeted Tweets Table | VW Competitor Analysis</vt:lpstr>
      <vt:lpstr>IG Own Posts + View Content | VW Competitor Analysis - 1 of 2</vt:lpstr>
      <vt:lpstr>IG Own Posts + View Content | VW Competitor Analysis - 2 of 2</vt:lpstr>
      <vt:lpstr>Facebook Interactions Distribution | VW Competitor Analysis</vt:lpstr>
      <vt:lpstr>Twitter Interactions Distribution | VW Competitor Analysis</vt:lpstr>
      <vt:lpstr>Instagram Interactions Distribution | VW Competitor Analysis</vt:lpstr>
      <vt:lpstr>Facebook Average Interactions Per Post | VW Competitor Analysis</vt:lpstr>
      <vt:lpstr>Twitter Average Interactions Per Own Tweet | VW Competitor Analysis</vt:lpstr>
      <vt:lpstr>Instagram Average Interactions Per Post | VW Competitor Analysis</vt:lpstr>
      <vt:lpstr>Facebook Interaction Rate By Post Type | VW Competitor Analysis</vt:lpstr>
      <vt:lpstr>Twitter Interactions Distribution | VW Competitor Analysis</vt:lpstr>
      <vt:lpstr>Instagram Interaction Rate By Post Type | VW Competitor Analysis</vt:lpstr>
      <vt:lpstr>Facebook Hashtag Detection | VW Competitor Analysis - 1 of 3</vt:lpstr>
      <vt:lpstr>Facebook Hashtag Detection | VW Competitor Analysis - 2 of 3</vt:lpstr>
      <vt:lpstr>Facebook Hashtag Detection | VW Competitor Analysis - 3 of 3</vt:lpstr>
      <vt:lpstr>Twitter Hashtag Detection | VW Competitor Analysis - 1 of 3</vt:lpstr>
      <vt:lpstr>Twitter Hashtag Detection | VW Competitor Analysis - 2 of 3</vt:lpstr>
      <vt:lpstr>Twitter Hashtag Detection | VW Competitor Analysis - 3 of 3</vt:lpstr>
      <vt:lpstr>Instagram Hashtag Detection | VW Competitor Analysis - 1 of 3</vt:lpstr>
      <vt:lpstr>Instagram Hashtag Detection | VW Competitor Analysis - 2 of 3</vt:lpstr>
      <vt:lpstr>Instagram Hashtag Detection | VW Competitor Analysis - 3 of 3</vt:lpstr>
      <vt:lpstr>Facebook Fans Change | VW Competitor Analysis</vt:lpstr>
      <vt:lpstr>Twitter Followers Change | VW Competitor Analysis</vt:lpstr>
      <vt:lpstr>Instagram Followers Change | VW Competitor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Campaign Analysis Sample</dc:title>
  <dc:creator>Administrator</dc:creator>
  <cp:lastModifiedBy>Administrator</cp:lastModifiedBy>
  <cp:revision>1</cp:revision>
  <dcterms:created xsi:type="dcterms:W3CDTF">2018-08-13T12:54:52Z</dcterms:created>
  <dcterms:modified xsi:type="dcterms:W3CDTF">2018-08-13T12:56:32Z</dcterms:modified>
</cp:coreProperties>
</file>