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1"/>
      <p:bold r:id="rId32"/>
      <p:italic r:id="rId33"/>
      <p:boldItalic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loccitane_ph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43497</c:v>
                </c:pt>
                <c:pt idx="1">
                  <c:v>43498</c:v>
                </c:pt>
                <c:pt idx="2">
                  <c:v>43499</c:v>
                </c:pt>
                <c:pt idx="3">
                  <c:v>43500</c:v>
                </c:pt>
                <c:pt idx="4">
                  <c:v>43501</c:v>
                </c:pt>
                <c:pt idx="5">
                  <c:v>43502</c:v>
                </c:pt>
                <c:pt idx="6">
                  <c:v>43503</c:v>
                </c:pt>
                <c:pt idx="7">
                  <c:v>43504</c:v>
                </c:pt>
                <c:pt idx="8">
                  <c:v>43505</c:v>
                </c:pt>
                <c:pt idx="9">
                  <c:v>43506</c:v>
                </c:pt>
                <c:pt idx="10">
                  <c:v>43507</c:v>
                </c:pt>
                <c:pt idx="11">
                  <c:v>43508</c:v>
                </c:pt>
                <c:pt idx="12">
                  <c:v>43509</c:v>
                </c:pt>
                <c:pt idx="13">
                  <c:v>43510</c:v>
                </c:pt>
                <c:pt idx="14">
                  <c:v>43511</c:v>
                </c:pt>
                <c:pt idx="15">
                  <c:v>43512</c:v>
                </c:pt>
                <c:pt idx="16">
                  <c:v>43513</c:v>
                </c:pt>
                <c:pt idx="17">
                  <c:v>43514</c:v>
                </c:pt>
                <c:pt idx="18">
                  <c:v>43515</c:v>
                </c:pt>
                <c:pt idx="19">
                  <c:v>43516</c:v>
                </c:pt>
                <c:pt idx="20">
                  <c:v>43517</c:v>
                </c:pt>
                <c:pt idx="21">
                  <c:v>43518</c:v>
                </c:pt>
                <c:pt idx="22">
                  <c:v>43519</c:v>
                </c:pt>
                <c:pt idx="23">
                  <c:v>43520</c:v>
                </c:pt>
                <c:pt idx="24">
                  <c:v>43521</c:v>
                </c:pt>
                <c:pt idx="25">
                  <c:v>43522</c:v>
                </c:pt>
                <c:pt idx="26">
                  <c:v>43523</c:v>
                </c:pt>
                <c:pt idx="27">
                  <c:v>43524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2382</c:v>
                </c:pt>
                <c:pt idx="1">
                  <c:v>2435</c:v>
                </c:pt>
                <c:pt idx="2">
                  <c:v>2490</c:v>
                </c:pt>
                <c:pt idx="3">
                  <c:v>2523</c:v>
                </c:pt>
                <c:pt idx="4">
                  <c:v>2552</c:v>
                </c:pt>
                <c:pt idx="5">
                  <c:v>2575</c:v>
                </c:pt>
                <c:pt idx="6">
                  <c:v>2609</c:v>
                </c:pt>
                <c:pt idx="7">
                  <c:v>2638</c:v>
                </c:pt>
                <c:pt idx="8">
                  <c:v>2649</c:v>
                </c:pt>
                <c:pt idx="9">
                  <c:v>2669</c:v>
                </c:pt>
                <c:pt idx="10">
                  <c:v>2683</c:v>
                </c:pt>
                <c:pt idx="11">
                  <c:v>2715</c:v>
                </c:pt>
                <c:pt idx="12">
                  <c:v>2681</c:v>
                </c:pt>
                <c:pt idx="13">
                  <c:v>2805</c:v>
                </c:pt>
                <c:pt idx="14">
                  <c:v>2828</c:v>
                </c:pt>
                <c:pt idx="15">
                  <c:v>2846</c:v>
                </c:pt>
                <c:pt idx="16">
                  <c:v>2852</c:v>
                </c:pt>
                <c:pt idx="17">
                  <c:v>2870</c:v>
                </c:pt>
                <c:pt idx="18">
                  <c:v>2873</c:v>
                </c:pt>
                <c:pt idx="19">
                  <c:v>2887</c:v>
                </c:pt>
                <c:pt idx="20">
                  <c:v>2896</c:v>
                </c:pt>
                <c:pt idx="21">
                  <c:v>2899</c:v>
                </c:pt>
                <c:pt idx="22">
                  <c:v>2933</c:v>
                </c:pt>
                <c:pt idx="23">
                  <c:v>2986</c:v>
                </c:pt>
                <c:pt idx="24">
                  <c:v>3033</c:v>
                </c:pt>
                <c:pt idx="25">
                  <c:v>3077</c:v>
                </c:pt>
                <c:pt idx="26">
                  <c:v>3176</c:v>
                </c:pt>
                <c:pt idx="27">
                  <c:v>3262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788-42CB-AF06-AD0A40EFAB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0568168"/>
        <c:axId val="360567512"/>
      </c:lineChart>
      <c:dateAx>
        <c:axId val="3605681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567512"/>
        <c:crosses val="autoZero"/>
        <c:auto val="1"/>
        <c:lblOffset val="100"/>
        <c:baseTimeUnit val="days"/>
      </c:dateAx>
      <c:valAx>
        <c:axId val="360567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568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loccitane_ph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1211.2</c:v>
                </c:pt>
                <c:pt idx="1">
                  <c:v>1324.75</c:v>
                </c:pt>
                <c:pt idx="2">
                  <c:v>1257</c:v>
                </c:pt>
                <c:pt idx="3">
                  <c:v>1091</c:v>
                </c:pt>
                <c:pt idx="4">
                  <c:v>1699.2</c:v>
                </c:pt>
                <c:pt idx="5">
                  <c:v>1197</c:v>
                </c:pt>
                <c:pt idx="6">
                  <c:v>1242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FF-4944-B4E5-EFFE99CA36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2287560"/>
        <c:axId val="192288216"/>
      </c:barChart>
      <c:catAx>
        <c:axId val="192287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2288216"/>
        <c:crosses val="autoZero"/>
        <c:auto val="1"/>
        <c:lblAlgn val="ctr"/>
        <c:lblOffset val="100"/>
        <c:noMultiLvlLbl val="0"/>
      </c:catAx>
      <c:valAx>
        <c:axId val="192288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2287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loccitane_ph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64.2</c:v>
                </c:pt>
                <c:pt idx="1">
                  <c:v>92.75</c:v>
                </c:pt>
                <c:pt idx="2">
                  <c:v>74.25</c:v>
                </c:pt>
                <c:pt idx="3">
                  <c:v>60.8</c:v>
                </c:pt>
                <c:pt idx="4">
                  <c:v>206.6</c:v>
                </c:pt>
                <c:pt idx="5">
                  <c:v>72.25</c:v>
                </c:pt>
                <c:pt idx="6">
                  <c:v>61.75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C3-453D-B445-7B20105F51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4141576"/>
        <c:axId val="434144200"/>
      </c:barChart>
      <c:catAx>
        <c:axId val="434141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4144200"/>
        <c:crosses val="autoZero"/>
        <c:auto val="1"/>
        <c:lblAlgn val="ctr"/>
        <c:lblOffset val="100"/>
        <c:noMultiLvlLbl val="0"/>
      </c:catAx>
      <c:valAx>
        <c:axId val="434144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4141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loccitane_ph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D1-4896-A0A0-92185535F19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loccitane_ph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68.2916666666667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1D1-4896-A0A0-92185535F19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loccitane_ph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215.6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1D1-4896-A0A0-92185535F1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0947960"/>
        <c:axId val="240948288"/>
      </c:barChart>
      <c:catAx>
        <c:axId val="240947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948288"/>
        <c:crosses val="autoZero"/>
        <c:auto val="1"/>
        <c:lblAlgn val="ctr"/>
        <c:lblOffset val="100"/>
        <c:noMultiLvlLbl val="0"/>
      </c:catAx>
      <c:valAx>
        <c:axId val="240948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947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loccitane_ph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DA-41EF-9C58-3BC9172750F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loccitane_ph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1209.0416666666699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CDA-41EF-9C58-3BC9172750F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loccitane_ph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1775.8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CDA-41EF-9C58-3BC9172750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01263792"/>
        <c:axId val="501266416"/>
      </c:barChart>
      <c:catAx>
        <c:axId val="501263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1266416"/>
        <c:crosses val="autoZero"/>
        <c:auto val="1"/>
        <c:lblAlgn val="ctr"/>
        <c:lblOffset val="100"/>
        <c:noMultiLvlLbl val="0"/>
      </c:catAx>
      <c:valAx>
        <c:axId val="501266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1263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loccitane_ph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43497</c:v>
                </c:pt>
                <c:pt idx="1">
                  <c:v>43498</c:v>
                </c:pt>
                <c:pt idx="2">
                  <c:v>43499</c:v>
                </c:pt>
                <c:pt idx="3">
                  <c:v>43500</c:v>
                </c:pt>
                <c:pt idx="4">
                  <c:v>43501</c:v>
                </c:pt>
                <c:pt idx="5">
                  <c:v>43502</c:v>
                </c:pt>
                <c:pt idx="6">
                  <c:v>43503</c:v>
                </c:pt>
                <c:pt idx="7">
                  <c:v>43504</c:v>
                </c:pt>
                <c:pt idx="8">
                  <c:v>43505</c:v>
                </c:pt>
                <c:pt idx="9">
                  <c:v>43506</c:v>
                </c:pt>
                <c:pt idx="10">
                  <c:v>43507</c:v>
                </c:pt>
                <c:pt idx="11">
                  <c:v>43508</c:v>
                </c:pt>
                <c:pt idx="12">
                  <c:v>43509</c:v>
                </c:pt>
                <c:pt idx="13">
                  <c:v>43510</c:v>
                </c:pt>
                <c:pt idx="14">
                  <c:v>43511</c:v>
                </c:pt>
                <c:pt idx="15">
                  <c:v>43512</c:v>
                </c:pt>
                <c:pt idx="16">
                  <c:v>43513</c:v>
                </c:pt>
                <c:pt idx="17">
                  <c:v>43514</c:v>
                </c:pt>
                <c:pt idx="18">
                  <c:v>43515</c:v>
                </c:pt>
                <c:pt idx="19">
                  <c:v>43516</c:v>
                </c:pt>
                <c:pt idx="20">
                  <c:v>43517</c:v>
                </c:pt>
                <c:pt idx="21">
                  <c:v>43518</c:v>
                </c:pt>
                <c:pt idx="22">
                  <c:v>43519</c:v>
                </c:pt>
                <c:pt idx="23">
                  <c:v>43520</c:v>
                </c:pt>
                <c:pt idx="24">
                  <c:v>43521</c:v>
                </c:pt>
                <c:pt idx="25">
                  <c:v>43522</c:v>
                </c:pt>
                <c:pt idx="26">
                  <c:v>43523</c:v>
                </c:pt>
                <c:pt idx="27">
                  <c:v>43524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11447</c:v>
                </c:pt>
                <c:pt idx="1">
                  <c:v>12438</c:v>
                </c:pt>
                <c:pt idx="2">
                  <c:v>10840</c:v>
                </c:pt>
                <c:pt idx="3">
                  <c:v>13801</c:v>
                </c:pt>
                <c:pt idx="4">
                  <c:v>12999</c:v>
                </c:pt>
                <c:pt idx="5">
                  <c:v>12837</c:v>
                </c:pt>
                <c:pt idx="6">
                  <c:v>11421</c:v>
                </c:pt>
                <c:pt idx="7">
                  <c:v>955</c:v>
                </c:pt>
                <c:pt idx="8">
                  <c:v>912</c:v>
                </c:pt>
                <c:pt idx="9">
                  <c:v>4039</c:v>
                </c:pt>
                <c:pt idx="10">
                  <c:v>18880</c:v>
                </c:pt>
                <c:pt idx="11">
                  <c:v>13796</c:v>
                </c:pt>
                <c:pt idx="12">
                  <c:v>12259</c:v>
                </c:pt>
                <c:pt idx="13">
                  <c:v>8190</c:v>
                </c:pt>
                <c:pt idx="14">
                  <c:v>1166</c:v>
                </c:pt>
                <c:pt idx="15">
                  <c:v>1136</c:v>
                </c:pt>
                <c:pt idx="16">
                  <c:v>920</c:v>
                </c:pt>
                <c:pt idx="17">
                  <c:v>850</c:v>
                </c:pt>
                <c:pt idx="18">
                  <c:v>819</c:v>
                </c:pt>
                <c:pt idx="19">
                  <c:v>693</c:v>
                </c:pt>
                <c:pt idx="20">
                  <c:v>731</c:v>
                </c:pt>
                <c:pt idx="21">
                  <c:v>19870</c:v>
                </c:pt>
                <c:pt idx="22">
                  <c:v>46223</c:v>
                </c:pt>
                <c:pt idx="23">
                  <c:v>33366</c:v>
                </c:pt>
                <c:pt idx="24">
                  <c:v>30174</c:v>
                </c:pt>
                <c:pt idx="25">
                  <c:v>48361</c:v>
                </c:pt>
                <c:pt idx="26">
                  <c:v>47335</c:v>
                </c:pt>
                <c:pt idx="27">
                  <c:v>30857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B0B-4B81-9E14-14CF6E1A32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19220552"/>
        <c:axId val="519224488"/>
      </c:lineChart>
      <c:dateAx>
        <c:axId val="5192205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9224488"/>
        <c:crosses val="autoZero"/>
        <c:auto val="1"/>
        <c:lblOffset val="100"/>
        <c:baseTimeUnit val="days"/>
      </c:dateAx>
      <c:valAx>
        <c:axId val="519224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9220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loccitane_ph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43497</c:v>
                </c:pt>
                <c:pt idx="1">
                  <c:v>43498</c:v>
                </c:pt>
                <c:pt idx="2">
                  <c:v>43499</c:v>
                </c:pt>
                <c:pt idx="3">
                  <c:v>43500</c:v>
                </c:pt>
                <c:pt idx="4">
                  <c:v>43501</c:v>
                </c:pt>
                <c:pt idx="5">
                  <c:v>43502</c:v>
                </c:pt>
                <c:pt idx="6">
                  <c:v>43503</c:v>
                </c:pt>
                <c:pt idx="7">
                  <c:v>43504</c:v>
                </c:pt>
                <c:pt idx="8">
                  <c:v>43505</c:v>
                </c:pt>
                <c:pt idx="9">
                  <c:v>43506</c:v>
                </c:pt>
                <c:pt idx="10">
                  <c:v>43507</c:v>
                </c:pt>
                <c:pt idx="11">
                  <c:v>43508</c:v>
                </c:pt>
                <c:pt idx="12">
                  <c:v>43509</c:v>
                </c:pt>
                <c:pt idx="13">
                  <c:v>43510</c:v>
                </c:pt>
                <c:pt idx="14">
                  <c:v>43511</c:v>
                </c:pt>
                <c:pt idx="15">
                  <c:v>43512</c:v>
                </c:pt>
                <c:pt idx="16">
                  <c:v>43513</c:v>
                </c:pt>
                <c:pt idx="17">
                  <c:v>43514</c:v>
                </c:pt>
                <c:pt idx="18">
                  <c:v>43515</c:v>
                </c:pt>
                <c:pt idx="19">
                  <c:v>43516</c:v>
                </c:pt>
                <c:pt idx="20">
                  <c:v>43517</c:v>
                </c:pt>
                <c:pt idx="21">
                  <c:v>43518</c:v>
                </c:pt>
                <c:pt idx="22">
                  <c:v>43519</c:v>
                </c:pt>
                <c:pt idx="23">
                  <c:v>43520</c:v>
                </c:pt>
                <c:pt idx="24">
                  <c:v>43521</c:v>
                </c:pt>
                <c:pt idx="25">
                  <c:v>43522</c:v>
                </c:pt>
                <c:pt idx="26">
                  <c:v>43523</c:v>
                </c:pt>
                <c:pt idx="27">
                  <c:v>43524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16650</c:v>
                </c:pt>
                <c:pt idx="1">
                  <c:v>17039</c:v>
                </c:pt>
                <c:pt idx="2">
                  <c:v>13652</c:v>
                </c:pt>
                <c:pt idx="3">
                  <c:v>17668</c:v>
                </c:pt>
                <c:pt idx="4">
                  <c:v>16631</c:v>
                </c:pt>
                <c:pt idx="5">
                  <c:v>16298</c:v>
                </c:pt>
                <c:pt idx="6">
                  <c:v>15296</c:v>
                </c:pt>
                <c:pt idx="7">
                  <c:v>2225</c:v>
                </c:pt>
                <c:pt idx="8">
                  <c:v>1956</c:v>
                </c:pt>
                <c:pt idx="9">
                  <c:v>5233</c:v>
                </c:pt>
                <c:pt idx="10">
                  <c:v>21020</c:v>
                </c:pt>
                <c:pt idx="11">
                  <c:v>16282</c:v>
                </c:pt>
                <c:pt idx="12">
                  <c:v>15531</c:v>
                </c:pt>
                <c:pt idx="13">
                  <c:v>9301</c:v>
                </c:pt>
                <c:pt idx="14">
                  <c:v>3356</c:v>
                </c:pt>
                <c:pt idx="15">
                  <c:v>3659</c:v>
                </c:pt>
                <c:pt idx="16">
                  <c:v>2201</c:v>
                </c:pt>
                <c:pt idx="17">
                  <c:v>2274</c:v>
                </c:pt>
                <c:pt idx="18">
                  <c:v>1607</c:v>
                </c:pt>
                <c:pt idx="19">
                  <c:v>1239</c:v>
                </c:pt>
                <c:pt idx="20">
                  <c:v>1499</c:v>
                </c:pt>
                <c:pt idx="21">
                  <c:v>26053</c:v>
                </c:pt>
                <c:pt idx="22">
                  <c:v>59983</c:v>
                </c:pt>
                <c:pt idx="23">
                  <c:v>43836</c:v>
                </c:pt>
                <c:pt idx="24">
                  <c:v>37746</c:v>
                </c:pt>
                <c:pt idx="25">
                  <c:v>61272</c:v>
                </c:pt>
                <c:pt idx="26">
                  <c:v>58738</c:v>
                </c:pt>
                <c:pt idx="27">
                  <c:v>37304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C58-4220-A239-F9B982FD12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19225800"/>
        <c:axId val="519219240"/>
      </c:lineChart>
      <c:dateAx>
        <c:axId val="5192258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9219240"/>
        <c:crosses val="autoZero"/>
        <c:auto val="1"/>
        <c:lblOffset val="100"/>
        <c:baseTimeUnit val="days"/>
      </c:dateAx>
      <c:valAx>
        <c:axId val="519219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9225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loccitane_ph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43497</c:v>
                </c:pt>
                <c:pt idx="1">
                  <c:v>43498</c:v>
                </c:pt>
                <c:pt idx="2">
                  <c:v>43499</c:v>
                </c:pt>
                <c:pt idx="3">
                  <c:v>43500</c:v>
                </c:pt>
                <c:pt idx="4">
                  <c:v>43501</c:v>
                </c:pt>
                <c:pt idx="5">
                  <c:v>43502</c:v>
                </c:pt>
                <c:pt idx="6">
                  <c:v>43503</c:v>
                </c:pt>
                <c:pt idx="7">
                  <c:v>43504</c:v>
                </c:pt>
                <c:pt idx="8">
                  <c:v>43505</c:v>
                </c:pt>
                <c:pt idx="9">
                  <c:v>43506</c:v>
                </c:pt>
                <c:pt idx="10">
                  <c:v>43507</c:v>
                </c:pt>
                <c:pt idx="11">
                  <c:v>43508</c:v>
                </c:pt>
                <c:pt idx="12">
                  <c:v>43509</c:v>
                </c:pt>
                <c:pt idx="13">
                  <c:v>43510</c:v>
                </c:pt>
                <c:pt idx="14">
                  <c:v>43511</c:v>
                </c:pt>
                <c:pt idx="15">
                  <c:v>43512</c:v>
                </c:pt>
                <c:pt idx="16">
                  <c:v>43513</c:v>
                </c:pt>
                <c:pt idx="17">
                  <c:v>43514</c:v>
                </c:pt>
                <c:pt idx="18">
                  <c:v>43515</c:v>
                </c:pt>
                <c:pt idx="19">
                  <c:v>43516</c:v>
                </c:pt>
                <c:pt idx="20">
                  <c:v>43517</c:v>
                </c:pt>
                <c:pt idx="21">
                  <c:v>43518</c:v>
                </c:pt>
                <c:pt idx="22">
                  <c:v>43519</c:v>
                </c:pt>
                <c:pt idx="23">
                  <c:v>43520</c:v>
                </c:pt>
                <c:pt idx="24">
                  <c:v>43521</c:v>
                </c:pt>
                <c:pt idx="25">
                  <c:v>43522</c:v>
                </c:pt>
                <c:pt idx="26">
                  <c:v>43523</c:v>
                </c:pt>
                <c:pt idx="27">
                  <c:v>43524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14.8047</c:v>
                </c:pt>
                <c:pt idx="1">
                  <c:v>2.907</c:v>
                </c:pt>
                <c:pt idx="2">
                  <c:v>4.3053999999999997</c:v>
                </c:pt>
                <c:pt idx="3">
                  <c:v>2.7534000000000001</c:v>
                </c:pt>
                <c:pt idx="4">
                  <c:v>2.6408999999999998</c:v>
                </c:pt>
                <c:pt idx="5">
                  <c:v>3.9016999999999999</c:v>
                </c:pt>
                <c:pt idx="6">
                  <c:v>2.2376999999999998</c:v>
                </c:pt>
                <c:pt idx="7">
                  <c:v>2.3256000000000001</c:v>
                </c:pt>
                <c:pt idx="8">
                  <c:v>2.6484999999999999</c:v>
                </c:pt>
                <c:pt idx="9">
                  <c:v>2.1812999999999998</c:v>
                </c:pt>
                <c:pt idx="10">
                  <c:v>3.4005999999999998</c:v>
                </c:pt>
                <c:pt idx="11">
                  <c:v>5.0759999999999996</c:v>
                </c:pt>
                <c:pt idx="12">
                  <c:v>3.9659</c:v>
                </c:pt>
                <c:pt idx="13">
                  <c:v>2.3696999999999999</c:v>
                </c:pt>
                <c:pt idx="14">
                  <c:v>3.1960000000000002</c:v>
                </c:pt>
                <c:pt idx="15">
                  <c:v>1.3747</c:v>
                </c:pt>
                <c:pt idx="16">
                  <c:v>0</c:v>
                </c:pt>
                <c:pt idx="17">
                  <c:v>1.4156</c:v>
                </c:pt>
                <c:pt idx="18">
                  <c:v>0.83589999999999998</c:v>
                </c:pt>
                <c:pt idx="19">
                  <c:v>1.4236</c:v>
                </c:pt>
                <c:pt idx="20">
                  <c:v>1.7295</c:v>
                </c:pt>
                <c:pt idx="21">
                  <c:v>4.7980999999999998</c:v>
                </c:pt>
                <c:pt idx="22">
                  <c:v>2.3319999999999999</c:v>
                </c:pt>
                <c:pt idx="23">
                  <c:v>1.3010999999999999</c:v>
                </c:pt>
                <c:pt idx="24">
                  <c:v>2.1602000000000001</c:v>
                </c:pt>
                <c:pt idx="25">
                  <c:v>3.2406000000000001</c:v>
                </c:pt>
                <c:pt idx="26">
                  <c:v>1.4715</c:v>
                </c:pt>
                <c:pt idx="27">
                  <c:v>1.9416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FF3-4D04-8E9D-EC0D7330A8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19221864"/>
        <c:axId val="519217928"/>
      </c:lineChart>
      <c:dateAx>
        <c:axId val="5192218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9217928"/>
        <c:crosses val="autoZero"/>
        <c:auto val="1"/>
        <c:lblOffset val="100"/>
        <c:baseTimeUnit val="days"/>
      </c:dateAx>
      <c:valAx>
        <c:axId val="519217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9221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loccitane_ph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43497</c:v>
                </c:pt>
                <c:pt idx="1">
                  <c:v>43498</c:v>
                </c:pt>
                <c:pt idx="2">
                  <c:v>43499</c:v>
                </c:pt>
                <c:pt idx="3">
                  <c:v>43500</c:v>
                </c:pt>
                <c:pt idx="4">
                  <c:v>43501</c:v>
                </c:pt>
                <c:pt idx="5">
                  <c:v>43502</c:v>
                </c:pt>
                <c:pt idx="6">
                  <c:v>43503</c:v>
                </c:pt>
                <c:pt idx="7">
                  <c:v>43504</c:v>
                </c:pt>
                <c:pt idx="8">
                  <c:v>43505</c:v>
                </c:pt>
                <c:pt idx="9">
                  <c:v>43506</c:v>
                </c:pt>
                <c:pt idx="10">
                  <c:v>43507</c:v>
                </c:pt>
                <c:pt idx="11">
                  <c:v>43508</c:v>
                </c:pt>
                <c:pt idx="12">
                  <c:v>43509</c:v>
                </c:pt>
                <c:pt idx="13">
                  <c:v>43510</c:v>
                </c:pt>
                <c:pt idx="14">
                  <c:v>43511</c:v>
                </c:pt>
                <c:pt idx="15">
                  <c:v>43512</c:v>
                </c:pt>
                <c:pt idx="16">
                  <c:v>43513</c:v>
                </c:pt>
                <c:pt idx="17">
                  <c:v>43514</c:v>
                </c:pt>
                <c:pt idx="18">
                  <c:v>43515</c:v>
                </c:pt>
                <c:pt idx="19">
                  <c:v>43516</c:v>
                </c:pt>
                <c:pt idx="20">
                  <c:v>43517</c:v>
                </c:pt>
                <c:pt idx="21">
                  <c:v>43518</c:v>
                </c:pt>
                <c:pt idx="22">
                  <c:v>43519</c:v>
                </c:pt>
                <c:pt idx="23">
                  <c:v>43520</c:v>
                </c:pt>
                <c:pt idx="24">
                  <c:v>43521</c:v>
                </c:pt>
                <c:pt idx="25">
                  <c:v>43522</c:v>
                </c:pt>
                <c:pt idx="26">
                  <c:v>43523</c:v>
                </c:pt>
                <c:pt idx="27">
                  <c:v>43524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8.40336134453782E-2</c:v>
                </c:pt>
                <c:pt idx="1">
                  <c:v>2.2250209907640599</c:v>
                </c:pt>
                <c:pt idx="2">
                  <c:v>2.25872689938398</c:v>
                </c:pt>
                <c:pt idx="3">
                  <c:v>1.32530120481928</c:v>
                </c:pt>
                <c:pt idx="4">
                  <c:v>1.14942528735632</c:v>
                </c:pt>
                <c:pt idx="5">
                  <c:v>0.90125391849529801</c:v>
                </c:pt>
                <c:pt idx="6">
                  <c:v>1.3203883495145601</c:v>
                </c:pt>
                <c:pt idx="7">
                  <c:v>1.11153698735148</c:v>
                </c:pt>
                <c:pt idx="8">
                  <c:v>0.41698256254738397</c:v>
                </c:pt>
                <c:pt idx="9">
                  <c:v>0.75500188750471897</c:v>
                </c:pt>
                <c:pt idx="10">
                  <c:v>0.52454102660172397</c:v>
                </c:pt>
                <c:pt idx="11">
                  <c:v>1.1926947446887799</c:v>
                </c:pt>
                <c:pt idx="12">
                  <c:v>-1.25230202578269</c:v>
                </c:pt>
                <c:pt idx="13">
                  <c:v>4.6251398731816504</c:v>
                </c:pt>
                <c:pt idx="14">
                  <c:v>0.81996434937611395</c:v>
                </c:pt>
                <c:pt idx="15">
                  <c:v>0.63649222065063604</c:v>
                </c:pt>
                <c:pt idx="16">
                  <c:v>0.21082220660576201</c:v>
                </c:pt>
                <c:pt idx="17">
                  <c:v>0.63113604488078501</c:v>
                </c:pt>
                <c:pt idx="18">
                  <c:v>0.104529616724739</c:v>
                </c:pt>
                <c:pt idx="19">
                  <c:v>0.48729550991994403</c:v>
                </c:pt>
                <c:pt idx="20">
                  <c:v>0.31174229303775502</c:v>
                </c:pt>
                <c:pt idx="21">
                  <c:v>0.103591160220994</c:v>
                </c:pt>
                <c:pt idx="22">
                  <c:v>1.17281821317696</c:v>
                </c:pt>
                <c:pt idx="23">
                  <c:v>1.80702352540061</c:v>
                </c:pt>
                <c:pt idx="24">
                  <c:v>1.5740120562625599</c:v>
                </c:pt>
                <c:pt idx="25">
                  <c:v>1.4507088691065</c:v>
                </c:pt>
                <c:pt idx="26">
                  <c:v>3.2174195645108901</c:v>
                </c:pt>
                <c:pt idx="27">
                  <c:v>2.70780856423174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18D-4FF1-ABE8-6943D69541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19232032"/>
        <c:axId val="519233016"/>
      </c:lineChart>
      <c:dateAx>
        <c:axId val="5192320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9233016"/>
        <c:crosses val="autoZero"/>
        <c:auto val="1"/>
        <c:lblOffset val="100"/>
        <c:baseTimeUnit val="days"/>
      </c:dateAx>
      <c:valAx>
        <c:axId val="519233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9232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A60BC-F9ED-49A4-A524-5955F615B99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Deep Insights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C30872-3F25-4A02-8E92-16FA39060A9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Brandbomb Creatives</a:t>
            </a:r>
          </a:p>
        </p:txBody>
      </p:sp>
    </p:spTree>
    <p:extLst>
      <p:ext uri="{BB962C8B-B14F-4D97-AF65-F5344CB8AC3E}">
        <p14:creationId xmlns:p14="http://schemas.microsoft.com/office/powerpoint/2010/main" val="5005571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4A5FA-0B55-4816-8499-A2BCD826F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loccitane_ph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6A3060-D6F5-408E-A78B-40A521070C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35466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5">
                  <a:extLst>
                    <a:ext uri="{9D8B030D-6E8A-4147-A177-3AD203B41FA5}">
                      <a16:colId xmlns:a16="http://schemas.microsoft.com/office/drawing/2014/main" val="32984383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769804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885726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220396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234544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749963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757022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910452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141585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081301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759404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618084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735287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691231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Story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Story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0650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loccitane_ph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1293.2258064516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32726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59F6E3-209E-4EC1-A2E4-C706CB7435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27605238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D74517-8D91-41D9-89A3-235364E92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loccitane_ph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B1ED0E9-D12A-480D-B1DA-AAB510FBE6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007793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AEEB71-EBC6-4D84-9356-370C48A5B9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D8F763-9CB7-4E69-A844-0758D87DC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1767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6E2A9-1B63-40D8-912E-A4F17F911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Weekday | loccitane_ph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B4CD95F-BDE7-4A44-BCD2-22AB310BC68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040974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0C8B6A-CF0E-49EC-A602-3A4326DB24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A885D8-9F14-4062-AD37-BC584CD1C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56586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F4367-FE58-4A5A-BB25-CB5F2C248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loccitane_ph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179D67-3711-4401-B75B-A54D67712D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32968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0300566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57978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83646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93048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96482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10074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26528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36263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Engagements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3462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#CherryBlossom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2686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#LOccitane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79.833333333333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1274.6666666667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7696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#Fragrance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9359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#ChineseNewYear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1647.4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1192.8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1747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新年快樂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1696.2222222222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1229.3333333333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4247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#LOccitanePH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2174.3333333333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1289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#Giveaway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781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#Immortelle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9039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#SkinCare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6543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#Aromachologie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89125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3DD26D-A7C9-4116-9D4C-D2553CCFCE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24050869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9FBBD3-72F0-4BC1-BBAA-E0B1BE827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loccitane_ph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B95693-A819-45B4-9960-E59AC2EFF3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43633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5750005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36229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61799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83884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75912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61020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94802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84027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Engagements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0630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#HairCare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4662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#ImmortelleReset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1115.5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4573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#Almond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2466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#HomeFragrance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5504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#ImmortellePrecious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2012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#AntiAging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0003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#CerisierIrise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3078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#UnderTheCherryLights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1821.3333333333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362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1678.3333333333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1257.6666666667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765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#LoccitanePH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47011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269C62-DC93-4A00-BD40-394228BDE4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17500314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A8C1D-06FE-4080-A524-65952DC4D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loccitane_ph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919DC8-B5C5-4567-B9AD-A10EDF5F38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22503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0517671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21133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75969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43423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64097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62320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83117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88073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Engagements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780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#SheaButter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419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#HandCare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9545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#UndertheCherryLights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502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#MonAmour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775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#handcare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11513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5BF63D-2137-4024-8E43-BFDB32C852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40351857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D6779-9753-425A-8543-A114F6FFF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Engagements By Weekday | loccitane_ph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B1C614-9E85-4BD5-9E8F-A52B336D2D2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290013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7E73A5-6051-4AEA-A8D4-B185BFA8D0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E03D4E-151D-434C-B47E-314475150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73508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03A0A-6608-4CF0-BE73-191473318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loccitane_ph - 1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528806-05CB-4470-ABA3-0745E219C5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19051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3045825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34215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37979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75057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76287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74228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94524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28836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84113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5247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loccitane_ph - 2019-02-28 18:03:41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Who knew a walking 🌹 garden could fit in your purse?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6637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loccitane_ph - 2019-02-28 11:26:42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Rock and Roll-On. Modern👯 fragrance on the go. Get yours now!🌹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3504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loccitane_ph - 2019-02-27 13:03:57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Silky soft textures and delicious scents that will get BOTH your 💕 a-flutter. Don’t miss our limited- edition @riflepaperco collaboration. 
#LOccitanePH #MonAmour #handcare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5968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loccitane_ph - 2019-02-26 15:13:55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Almond or 🍒?
Which road to softness will you choose?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905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loccitane_ph - 2019-02-25 06:00:24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Dry fingers and unloved cuticles? Just add #SheaButter. 💅 it! #LOccitane #HandCare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6943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F9EBF5-D806-4661-BE64-FADC7BADE1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42053674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3501D-C85A-4538-B88B-7042106A5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loccitane_ph - 2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B95A77-558C-48AC-BA10-2818538CD1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01201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911932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31599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24766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63433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886416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80361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99695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22416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73437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10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loccitane_ph - 2019-02-24 13:11:40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#Repost @leximendi
・・・
I’m all about cherry blossoms these days and I found the perfect scent in Cericiere Irisé! 🌸🌸 wanna snag one for yourself? Just visit any @loccitane_ph store, take a flatlay (or whutevvvaa) and upload it—you just might take a bottle home! Also, check my stories to see how much fun we had today 🤣🌸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1642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64C6A1-BE34-42DF-B344-D24E5EF5FF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3030557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D4AE5-6AFE-427C-990A-35D7EC8C3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loccitane_ph - 3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BFAFCE-8F15-4ED0-87E6-BFCC2DD442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75816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9332097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35538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01267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73412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27794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22806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55875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79995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55448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7812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loccitane_ph - 2019-02-24 10:35:24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#Repost @janinamanipol ・・・
Showered in perfume - why don’t you guys drop by and smell us? 🤣⁣⁣
⁣⁣
Kidding aside, we all love floral fragrances and discovering new scents! We found this limited edition L’Occitane Cherrry Blossom.⁣⁣
⁣⁣
You can smell this sweet floral scent and get a chance to win your own stash!⁣⁣ Just visit L’Occitane Rustan’s Makati, Rustan’s Alabang or Greenbelt. Have fun curating your flatlay post on your Instagram accounts using the hashtags #UndertheCherryLights  #LOccitanePH and follow @loccitane_ph (profile must be public.)⁣⁣
⁣⁣
Best photo will win a full-sized Cherry Blossom EDT. Submission of entries: February 22 to 25. Announcement of winner: March 1, 2019 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26544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B4B5F1-2A96-45AE-9914-254FD82776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28810619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CE0FDD-6135-44C3-AC9C-2693304C7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loccitane_ph - 4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91C5DC-660F-459A-B484-932444C104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88783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9856080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88473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32346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14837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53858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39524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27544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65522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79477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8457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loccitane_ph - 2019-02-23 18:38:43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It was a lot of fun having you too, thanks for dropping by! 🌸
#Repost @ricciosandy
・・・
What a fun day playing around with @janinamanipol &amp; @leximendi at @loccitane_ph !! 💕✨🌸 we found our scent for the month! the “Cericier Irisé” ⚡️ A generous fragrant that combines joyful cherry notes with delicate floral softness 😌 how perfect! 💓 — ps we’re giving away a bottle too! Just visit any @loccitane_ph store, play with their flatlay area, upload a photo and voila! You might end up going home with one too! 🌼💫 that easy! 🌿
#UnderTheCherryLights 
#LoccitanePH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76175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16F393-1766-44AD-B240-AB6F4D6A5F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42568772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482A9-96B8-4A61-A1EE-158A05660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loccitane_ph - 5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7473B5-F7A6-4A6F-86F1-4D931D3897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86640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7354300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78007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14171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15183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69089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87761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13427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43804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45082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3035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loccitane_ph - 2019-02-22 19:33:02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Here's a #Giveaway! Capture that magical moment #UnderTheCherryLights. 🌸🌸🌸
1.Make sure to follow @loccitane_ph on IG.
2. Capture the Cherry Blossom Cerisier Iresé under the mirage of lights
3.Post a screen capture of the Cherry Blossom Cerisier Iresé on your IG account and tell us about one of your most magical moments with #UnderTheCherryLights and tag us.
(make sure your account must be set to public for verification)
4. 5 lucky winners will get a chance to win a special 🎁
Deadline of submission of entries is on Feb. 28, 2019. Announcement of winners will be on March 2, 2019
Per DOH-FDA-CCRR Permit No. 1152 s.2018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4826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loccitane_ph - 2019-02-21 18:04:54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R&amp;R = 🌹 &amp; Relaxation. Take a floral dip in our new Provencal Rose fragrance - elegant and modern for fabulous 🛀 times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91108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8DE85B-30E6-4E44-9195-D1299DA131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19964760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68120-3ECB-40DB-A5A5-8A3D2465F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loccitane_ph - 6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9821E6-E9BF-46B1-B416-1AD5628314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73864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5331468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41557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48056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29208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54685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55113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32250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64891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92751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5988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loccitane_ph - 2019-02-20 18:06:24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Day-long moisture with the fragrance of a thousand 🌸? We bottled Provence’s most magical scent just for you.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5006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loccitane_ph - 2019-02-19 18:02:58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🌸 🛀! Soak up the sparkling fragrance of new Cerisier Irisé Shower Gel. Try it today!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4891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loccitane_ph - 2019-02-18 18:17:04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Tickled 💕! The new limited edition Cerisier Irisé is iridescent, feminine and sparkling.✨ Just like you.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2774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loccitane_ph - 2019-02-18 11:18:30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vie en rose ! Take a daily trip to Provence’s cherry blossom paradise with the new limited Cerisier Irisé. 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98103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CAD8EF-EE0E-4795-8560-E0AEBD932A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42733429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51EFD-5E34-4D7C-B9C8-B8DFDB1C1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loccitane_ph - 7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4AC461-3E0A-4A9D-B827-7954C4ACF2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32545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9808585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56923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75561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48243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619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50880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73725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07029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2888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338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loccitane_ph - 2019-02-16 12:23:19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can't help but blush 😚 we are head over heels with your most loved L'OCCITANE product entries 😍😍😍 And from all who confessed❤️, here are the best ones 😘: @keziahmau
@gabbygabriel8
@nihaohilaryhao
@eve_on_adventure
@apaulofyoureye
@_keiterrific
@jolie.alexa
@callmebreeeee
@fielzbird
@denixce
@nikkihillbilly
@kriscorrea_awt
@the_joannedominique
@khristinacarlatayao
@jorellatrix
Winners will be contacted on Feb 18 for instructions on how to claim their prize!💕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51492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09356D-8B43-4A60-8825-1622749CFE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25014084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45214-E53A-4B81-A163-3C59412CA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loccitane_ph - 8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4F6D76-8A93-455F-9F6A-0D5B5CD5D5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36930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4758289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61965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89822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50186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44574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93349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09812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17080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32771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5037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loccitane_ph - 2019-02-15 18:00:21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Shea 💘? @riflepaperco gave it the romantic treatment with limited-edition Shea Rose Hand Cream. Perfect for the one you love.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3644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loccitane_ph - 2019-02-14 09:57:07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We’re 😍😍😍 for our Mon Amour collaboration with @riflepaperco - limited- edition treats especially for Valentine's Day lovers.
Joyeuse saint Valentin!💗💕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1625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loccitane_ph - 2019-02-13 17:30:26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Happy Galentines Day! 💕 
Double date night with Limited Edition Cerisier Irisé Shower Gel and Body Milk. Cleansing and nourishing benefits paired with sweet 🌸.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4340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loccitane_ph - 2019-02-12 22:28:46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Juicy 🍒 and grapefruit, sparkling 🍊 tones and a full floral heart. Spring never looked more dreamy!
#LOccitane #CerisierIrisé #Fragrance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01504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08976B-D6B3-43C3-801E-DE28B82CD9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11617011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E99C4-E9C4-4B2A-A27F-30B550353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loccitane_ph - 9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60F4E5-BCD3-4D91-9FE5-78C3EE686A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997299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032284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993640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32785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97399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08615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35874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35197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838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4397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4178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loccitane_ph - 2019-02-11 12:09:59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Look up to the sky and discover Cerisier Irisé the new floral fruity scent. 🌸🌸🌸 For a limited time only! Discover the new scent by clicking on link in bio!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5696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loccitane_ph - 2019-02-10 12:00:22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nightly serum to smooth lines and brighten skin in 28 days. Our lucky charm! #LOccitane #ImmortelleReset #ChineseNewYear 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新年快樂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2804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loccitane_ph - 2019-02-09 12:00:12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Reveal the ✨ of younger skin with #ImmortellePrecious - a year-long gold rush! #LOccitane #AntiAging #ChineseNewYear 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新年快樂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121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loccitane_ph - 2019-02-08 19:00:33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Our Candied Fruits Scented Candle and Diffuser will fill your home with 🍭 scents throughout the year.
#LOccitane #HomeFragrance #ChineseNewYear 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新年快樂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54100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D5A2EF-ABF7-47A7-96F5-55C70AB259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18283355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C3920-A8AC-498B-ADEB-89C9E856E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loccitane_ph - 10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0D404C-244D-43EE-B8B3-9D6D0E1743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82705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9979716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64856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7199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2139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12884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34689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60210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75519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27447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5363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loccitane_ph - 2019-02-07 19:00:52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2019 is the Year of the 🐖! If this is your Chinese zodiac sign, your lucky color is 💛!
We have some luxurious items in that color option.
#LOccitane #Immortelle #ChineseNewYear
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新年快樂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9364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loccitane_ph - 2019-02-06 20:00:27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Begin your Chinese New Year with fun, love and #Almond goodness.
#LOccitane #ChineseNewYear 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新年快樂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6637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4B12A7-C97A-4A27-9F37-E398721D03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8309372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2CC8C-B381-42BF-A24D-70C5D4554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Engagement Distribution by Post Type  | loccitane_ph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B30467-6C0A-4391-B3BD-998AF5CAFB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485118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0D1ADA-2AD0-4B48-B9A2-A30546DA8A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1CA162-BE7B-4052-93B6-7FF8DCD04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85697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FD1E5-DF4A-4025-A557-B3119A5B9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Post Type  | loccitane_ph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B2BEC3-8436-4BD1-A2DD-284E7ED028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425779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A1F028-2270-4E0C-818D-3009665674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BF3A45-62FF-4475-8A95-9A4BE65B5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9054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BD2D3-A113-4EEC-B876-2988ECD93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loccitane_ph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6614B4-431C-446E-A8C7-E0DBBC0E5E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00559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58131798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796376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57765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70612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1633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82166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62015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40343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5051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1155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loccitane_ph - 2019-02-26 16:10:58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Which one will you choose?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https://scontent.xx.fbcdn.net/v/t51.12442-15/51137506_217767809089154_1502028576706092195_n.jpg?_nc_cat=110&amp;_nc_ht=scontent.xx&amp;oh=493841e661ea85f6a66ec42145aa5f19&amp;oe=5CDF8C6D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2649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loccitane_ph - 2019-02-26 15:15:09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Which one will you choos?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https://scontent.xx.fbcdn.net/v/t51.12442-15/51793547_649080312191123_8116815654923320596_n.jpg?_nc_cat=109&amp;_nc_ht=scontent.xx&amp;oh=9ae7a1d41cecc81d3c735b6e8349e3aa&amp;oe=5D231F0F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54497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25344B-E9F1-4BE2-AE02-F684EBB23A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31827691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D9759-28E5-4958-8565-A24F5435F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loccitane_ph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091C86-107F-4881-8231-961254E892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67926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0972634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251980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61111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94705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25590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72720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08847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56890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44857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5969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loccitane_ph - 2019-02-24 11:13:08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Post messages/instax photos
on the Amour Wall and get 10% OFF
on all L’Occitane products 
for a minimum purchase Buy any 
Cherry Blossom product 
and get an additional gift!🌸💕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https://scontent.xx.fbcdn.net/v/t51.12442-15/51960961_309388543098100_8922356442488993811_n.jpg?_nc_cat=106&amp;_nc_ht=scontent.xx&amp;oh=bb4ac7895de6892768a1b48e64bc0634&amp;oe=5CE06371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0240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loccitane_ph - 2019-02-24 11:09:32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Visit our Rustan's Makati, Greenbelt &amp; Rustan's ATC and create your own magical flatlay with Cerisier Irisé 🌸Post on your account with the hashtag #UnderTheCherryLights and get a chance to WIN L'Occitane Chery Blossom EDT!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https://scontent.xx.fbcdn.net/v/t51.12442-15/52578708_1976043649183323_64473800449402884_n.jpg?_nc_cat=107&amp;_nc_ht=scontent.xx&amp;oh=810dda119766fe91d1a8345f59394599&amp;oe=5D1F51F1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86602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6440EB-0300-47AB-A8E8-4F66A1BC58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16448841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83101-1568-4644-B93D-BB2C1933C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loccitane_ph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91DCB4-E2EF-46C3-B805-381E293E42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762343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17714114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845568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49283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11564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65220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9759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31805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81405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78717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4077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loccitane_ph - 2019-02-22 16:53:07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Visit us at Greenbelt 5, Rustan's Makati &amp; Alabang from February 22 to 25, 2019 And get a chance to win 
L'Occitane Cherry Blossom EDT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https://scontent.xx.fbcdn.net/v/t51.12442-15/51508014_402937390276322_2934198226022299245_n.jpg?_nc_cat=111&amp;_nc_ht=scontent.xx&amp;oh=39cc053622d7b55c404574ee17566fd9&amp;oe=5CDD5B2F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5008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loccitane_ph - 2019-02-22 15:37:51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https://scontent.xx.fbcdn.net/v/t51.12442-15/53207717_419055995508330_6355749228772744006_n.jpg?_nc_cat=103&amp;_nc_ht=scontent.xx&amp;oh=84489c837ca5d4769e51e7ff38a06735&amp;oe=5CDB41C3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0010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loccitane_ph - 2019-02-22 15:22:27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#undertheCherrylights  @loccitane_ph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https://scontent.xx.fbcdn.net/v/t51.12442-15/52857062_3062867147072331_5091221941993241365_n.jpg?_nc_cat=101&amp;_nc_ht=scontent.xx&amp;oh=329ac235b9756ebe14892527cff859a8&amp;oe=5D1D5DF5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93393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22B566-8E29-4C40-831B-18712A388C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37548648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91844-130F-4859-9157-96B321AE0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loccitane_ph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6C2D51-82B9-4CE4-B7B4-0CFADCB139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24334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36615156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220985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83437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31038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0281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73718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19820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51065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5157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5525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loccitane_ph - 2019-02-22 15:12:56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Visit our stores in
Rustan's Greenbelt, Makati or Alabang And get a chance to win our limited edition Cherry Blossom EDT #undertheCherrylights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https://scontent.xx.fbcdn.net/v/t51.12442-15/52620843_152401975676737_4858224204782826234_n.jpg?_nc_cat=111&amp;_nc_ht=scontent.xx&amp;oh=1714efc11a90bb0713a0048b858aeb1e&amp;oe=5CDA12F5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1843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loccitane_ph - 2019-02-17 13:11:08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https://scontent.xx.fbcdn.net/v/t51.12442-15/50891619_2212000405731979_8953910231692303303_n.jpg?_nc_cat=100&amp;_nc_ht=scontent.xx&amp;oh=d5d3e8e440d4e23471a3ce307775851d&amp;oe=5CF2B697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704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loccitane_ph - 2019-02-15 11:12:56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Mon Amour Also my Amour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https://scontent.xx.fbcdn.net/v/t51.12442-15/50705074_337874013496379_3659948269144715729_n.jpg?_nc_cat=101&amp;_nc_ht=scontent.xx&amp;oh=8a4f6bbe2d19708bb457722baa78fc3a&amp;oe=5CE910B4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41919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F3F635-CE88-4580-8B22-07C8785D5C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25062855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E29BB-BB1B-4DB6-9B1B-B8C5CE68D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loccitane_ph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0B6E7D-FF04-4059-961C-360E50C665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050368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8824384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243483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5623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23296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5725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43942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7720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06022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17137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3749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loccitane_ph - 2019-02-11 20:24:43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FOLLOW US TO JOIN
OUR #GIVEAWAY! 3 DAYS TO GO! Announcement of winners
will be on Feb. 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https://scontent.xx.fbcdn.net/v/t51.12442-15/51543543_524372784752196_480166648954123291_n.jpg?_nc_cat=104&amp;_nc_ht=scontent.xx&amp;oh=489009745f80c34ad886556290f1bdbf&amp;oe=5CFA995E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6297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loccitane_ph - 2019-02-11 12:11:53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https://scontent.xx.fbcdn.net/v/t51.12442-15/50670224_1921605081283733_4074679632008805728_n.jpg?_nc_cat=107&amp;_nc_ht=scontent.xx&amp;oh=4a785fd7c230f31a245ad153895ff0f6&amp;oe=5CE08F67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83077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132E70-A5EE-4CAF-80CA-19318B8943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19515503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BE0C1-236B-4F8B-8B13-2C3F55AAD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loccitane_ph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4CB689-02D9-4CA4-991C-A286661862B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370331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DF8FD4-C291-4C58-9E5F-9148D58DD5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028126-DC62-479A-B8A5-88290DFA9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53314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44CCB-B27C-4065-AD6D-78EE7DAFD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 | loccitane_ph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E4F501-BDAA-4311-B4FB-B85AF01E85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963805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D453D8-0F11-4C07-8BBF-5B1E123876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91F71-11CA-4BFE-8FAE-7BD7F143A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2852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DAD47-2214-4D81-9166-8975CD102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loccitane_ph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735DED7-9C4C-442E-BEA9-96511DFF93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639559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8CA788-D16E-48E3-B45C-BF0B947451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9F9C85-0ED4-4EE7-A18D-8DA0A786E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80891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D84A8-397F-43C9-B1E9-FEDC09F3B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loccitane_ph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D0D058-0C20-4E23-95D0-151E8E3F80F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845451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C52817-FF00-4E7B-B403-8306028E5B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5D3E80-2356-4E06-BD67-0120FC833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595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1941</Words>
  <Application>Microsoft Office PowerPoint</Application>
  <PresentationFormat>On-screen Show (4:3)</PresentationFormat>
  <Paragraphs>787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Calibri</vt:lpstr>
      <vt:lpstr>quintly_template</vt:lpstr>
      <vt:lpstr>Deep Insights</vt:lpstr>
      <vt:lpstr>Instagram Key Metrics Table | loccitane_ph</vt:lpstr>
      <vt:lpstr>Instagram Followers Total | loccitane_ph</vt:lpstr>
      <vt:lpstr>Instagram Organic Reach By Weekday | loccitane_ph</vt:lpstr>
      <vt:lpstr>Instagram Hashtag Detection | loccitane_ph - 1 of 3</vt:lpstr>
      <vt:lpstr>Instagram Hashtag Detection | loccitane_ph - 2 of 3</vt:lpstr>
      <vt:lpstr>Instagram Hashtag Detection | loccitane_ph - 3 of 3</vt:lpstr>
      <vt:lpstr>Instagram Engagements By Weekday | loccitane_ph</vt:lpstr>
      <vt:lpstr>Instagram Posts Table | loccitane_ph - 1 of 10</vt:lpstr>
      <vt:lpstr>Instagram Posts Table | loccitane_ph - 2 of 10</vt:lpstr>
      <vt:lpstr>Instagram Posts Table | loccitane_ph - 3 of 10</vt:lpstr>
      <vt:lpstr>Instagram Posts Table | loccitane_ph - 4 of 10</vt:lpstr>
      <vt:lpstr>Instagram Posts Table | loccitane_ph - 5 of 10</vt:lpstr>
      <vt:lpstr>Instagram Posts Table | loccitane_ph - 6 of 10</vt:lpstr>
      <vt:lpstr>Instagram Posts Table | loccitane_ph - 7 of 10</vt:lpstr>
      <vt:lpstr>Instagram Posts Table | loccitane_ph - 8 of 10</vt:lpstr>
      <vt:lpstr>Instagram Posts Table | loccitane_ph - 9 of 10</vt:lpstr>
      <vt:lpstr>Instagram Posts Table | loccitane_ph - 10 of 10</vt:lpstr>
      <vt:lpstr>Instagram Organic Engagement Distribution by Post Type  | loccitane_ph</vt:lpstr>
      <vt:lpstr>Instagram Organic Reach by Post Type  | loccitane_ph</vt:lpstr>
      <vt:lpstr>Instagram Stories Table  | loccitane_ph - 1 of 5</vt:lpstr>
      <vt:lpstr>Instagram Stories Table  | loccitane_ph - 2 of 5</vt:lpstr>
      <vt:lpstr>Instagram Stories Table  | loccitane_ph - 3 of 5</vt:lpstr>
      <vt:lpstr>Instagram Stories Table  | loccitane_ph - 4 of 5</vt:lpstr>
      <vt:lpstr>Instagram Stories Table  | loccitane_ph - 5 of 5</vt:lpstr>
      <vt:lpstr>Instagram Reach | loccitane_ph</vt:lpstr>
      <vt:lpstr>Instagram Impressions  | loccitane_ph</vt:lpstr>
      <vt:lpstr>Instagram Interaction Rate | loccitane_ph</vt:lpstr>
      <vt:lpstr>Instagram Followers Change Rate | loccitane_ph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Deep Insights</dc:title>
  <dc:creator>Frederik Peiniger</dc:creator>
  <cp:lastModifiedBy>Frederik Peiniger</cp:lastModifiedBy>
  <cp:revision>1</cp:revision>
  <dcterms:created xsi:type="dcterms:W3CDTF">2019-03-11T09:04:43Z</dcterms:created>
  <dcterms:modified xsi:type="dcterms:W3CDTF">2019-03-11T09:05:46Z</dcterms:modified>
</cp:coreProperties>
</file>