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6817</c:v>
                </c:pt>
                <c:pt idx="1">
                  <c:v>6817</c:v>
                </c:pt>
                <c:pt idx="2">
                  <c:v>6817</c:v>
                </c:pt>
                <c:pt idx="3">
                  <c:v>6819</c:v>
                </c:pt>
                <c:pt idx="4">
                  <c:v>6823</c:v>
                </c:pt>
                <c:pt idx="5">
                  <c:v>6825</c:v>
                </c:pt>
                <c:pt idx="6">
                  <c:v>6826</c:v>
                </c:pt>
                <c:pt idx="7">
                  <c:v>6826</c:v>
                </c:pt>
                <c:pt idx="8">
                  <c:v>6827</c:v>
                </c:pt>
                <c:pt idx="9">
                  <c:v>6825</c:v>
                </c:pt>
                <c:pt idx="10">
                  <c:v>6824</c:v>
                </c:pt>
                <c:pt idx="11">
                  <c:v>6825</c:v>
                </c:pt>
                <c:pt idx="12">
                  <c:v>6825</c:v>
                </c:pt>
                <c:pt idx="13">
                  <c:v>6826</c:v>
                </c:pt>
                <c:pt idx="14">
                  <c:v>6825</c:v>
                </c:pt>
                <c:pt idx="15">
                  <c:v>6825</c:v>
                </c:pt>
                <c:pt idx="16">
                  <c:v>6823</c:v>
                </c:pt>
                <c:pt idx="17">
                  <c:v>6989</c:v>
                </c:pt>
                <c:pt idx="18">
                  <c:v>7406</c:v>
                </c:pt>
                <c:pt idx="19">
                  <c:v>7785</c:v>
                </c:pt>
                <c:pt idx="20">
                  <c:v>8181</c:v>
                </c:pt>
                <c:pt idx="21">
                  <c:v>8546</c:v>
                </c:pt>
                <c:pt idx="22">
                  <c:v>8966</c:v>
                </c:pt>
                <c:pt idx="23">
                  <c:v>9347</c:v>
                </c:pt>
                <c:pt idx="24">
                  <c:v>9670</c:v>
                </c:pt>
                <c:pt idx="25">
                  <c:v>10002</c:v>
                </c:pt>
                <c:pt idx="26">
                  <c:v>10306</c:v>
                </c:pt>
                <c:pt idx="27">
                  <c:v>10591</c:v>
                </c:pt>
                <c:pt idx="28">
                  <c:v>10881</c:v>
                </c:pt>
                <c:pt idx="29">
                  <c:v>11148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A4-44C0-87F3-58E3691E86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182240"/>
        <c:axId val="347182568"/>
      </c:lineChart>
      <c:dateAx>
        <c:axId val="347182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82568"/>
        <c:crosses val="autoZero"/>
        <c:auto val="1"/>
        <c:lblOffset val="100"/>
        <c:baseTimeUnit val="days"/>
      </c:dateAx>
      <c:valAx>
        <c:axId val="34718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8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5-4DB4-B6D5-831F0E58B1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95-4DB4-B6D5-831F0E58B1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95-4DB4-B6D5-831F0E58B1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95-4DB4-B6D5-831F0E58B1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95-4DB4-B6D5-831F0E58B13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895-4DB4-B6D5-831F0E58B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484152"/>
        <c:axId val="182721784"/>
      </c:barChart>
      <c:catAx>
        <c:axId val="29048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721784"/>
        <c:crosses val="autoZero"/>
        <c:auto val="1"/>
        <c:lblAlgn val="ctr"/>
        <c:lblOffset val="100"/>
        <c:noMultiLvlLbl val="0"/>
      </c:catAx>
      <c:valAx>
        <c:axId val="18272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8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9965</c:v>
                </c:pt>
                <c:pt idx="1">
                  <c:v>8205</c:v>
                </c:pt>
                <c:pt idx="2">
                  <c:v>2459</c:v>
                </c:pt>
                <c:pt idx="3">
                  <c:v>48</c:v>
                </c:pt>
                <c:pt idx="4">
                  <c:v>30</c:v>
                </c:pt>
                <c:pt idx="5">
                  <c:v>6</c:v>
                </c:pt>
                <c:pt idx="6">
                  <c:v>4</c:v>
                </c:pt>
                <c:pt idx="7">
                  <c:v>5</c:v>
                </c:pt>
                <c:pt idx="8">
                  <c:v>5</c:v>
                </c:pt>
                <c:pt idx="9">
                  <c:v>60</c:v>
                </c:pt>
                <c:pt idx="10">
                  <c:v>71</c:v>
                </c:pt>
                <c:pt idx="11">
                  <c:v>22</c:v>
                </c:pt>
                <c:pt idx="12">
                  <c:v>59</c:v>
                </c:pt>
                <c:pt idx="13">
                  <c:v>30</c:v>
                </c:pt>
                <c:pt idx="14">
                  <c:v>27</c:v>
                </c:pt>
                <c:pt idx="15">
                  <c:v>3</c:v>
                </c:pt>
                <c:pt idx="16">
                  <c:v>6</c:v>
                </c:pt>
                <c:pt idx="17">
                  <c:v>21900</c:v>
                </c:pt>
                <c:pt idx="18">
                  <c:v>22514</c:v>
                </c:pt>
                <c:pt idx="19">
                  <c:v>20357</c:v>
                </c:pt>
                <c:pt idx="20">
                  <c:v>23584</c:v>
                </c:pt>
                <c:pt idx="21">
                  <c:v>19963</c:v>
                </c:pt>
                <c:pt idx="22">
                  <c:v>3366</c:v>
                </c:pt>
                <c:pt idx="23">
                  <c:v>3224</c:v>
                </c:pt>
                <c:pt idx="24">
                  <c:v>2559</c:v>
                </c:pt>
                <c:pt idx="25">
                  <c:v>2979</c:v>
                </c:pt>
                <c:pt idx="26">
                  <c:v>2885</c:v>
                </c:pt>
                <c:pt idx="27">
                  <c:v>9048</c:v>
                </c:pt>
                <c:pt idx="28">
                  <c:v>10106</c:v>
                </c:pt>
                <c:pt idx="29">
                  <c:v>9605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16-4F2B-B437-A02E37FCD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400808"/>
        <c:axId val="349404744"/>
      </c:lineChart>
      <c:dateAx>
        <c:axId val="349400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04744"/>
        <c:crosses val="autoZero"/>
        <c:auto val="1"/>
        <c:lblOffset val="100"/>
        <c:baseTimeUnit val="days"/>
      </c:dateAx>
      <c:valAx>
        <c:axId val="34940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0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9275</c:v>
                </c:pt>
                <c:pt idx="1">
                  <c:v>7506</c:v>
                </c:pt>
                <c:pt idx="2">
                  <c:v>2395</c:v>
                </c:pt>
                <c:pt idx="3">
                  <c:v>9</c:v>
                </c:pt>
                <c:pt idx="4">
                  <c:v>12</c:v>
                </c:pt>
                <c:pt idx="5">
                  <c:v>5</c:v>
                </c:pt>
                <c:pt idx="6">
                  <c:v>4</c:v>
                </c:pt>
                <c:pt idx="7">
                  <c:v>3</c:v>
                </c:pt>
                <c:pt idx="8">
                  <c:v>4</c:v>
                </c:pt>
                <c:pt idx="9">
                  <c:v>51</c:v>
                </c:pt>
                <c:pt idx="10">
                  <c:v>59</c:v>
                </c:pt>
                <c:pt idx="11">
                  <c:v>21</c:v>
                </c:pt>
                <c:pt idx="12">
                  <c:v>19</c:v>
                </c:pt>
                <c:pt idx="13">
                  <c:v>7</c:v>
                </c:pt>
                <c:pt idx="14">
                  <c:v>4</c:v>
                </c:pt>
                <c:pt idx="15">
                  <c:v>3</c:v>
                </c:pt>
                <c:pt idx="16">
                  <c:v>2</c:v>
                </c:pt>
                <c:pt idx="17">
                  <c:v>21759</c:v>
                </c:pt>
                <c:pt idx="18">
                  <c:v>22455</c:v>
                </c:pt>
                <c:pt idx="19">
                  <c:v>19743</c:v>
                </c:pt>
                <c:pt idx="20">
                  <c:v>22428</c:v>
                </c:pt>
                <c:pt idx="21">
                  <c:v>18647</c:v>
                </c:pt>
                <c:pt idx="22">
                  <c:v>2959</c:v>
                </c:pt>
                <c:pt idx="23">
                  <c:v>2896</c:v>
                </c:pt>
                <c:pt idx="24">
                  <c:v>2202</c:v>
                </c:pt>
                <c:pt idx="25">
                  <c:v>2652</c:v>
                </c:pt>
                <c:pt idx="26">
                  <c:v>2460</c:v>
                </c:pt>
                <c:pt idx="27">
                  <c:v>8561</c:v>
                </c:pt>
                <c:pt idx="28">
                  <c:v>9621</c:v>
                </c:pt>
                <c:pt idx="29">
                  <c:v>8838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55-48E2-952B-C47ACF923E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850600"/>
        <c:axId val="349847648"/>
      </c:lineChart>
      <c:dateAx>
        <c:axId val="349850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47648"/>
        <c:crosses val="autoZero"/>
        <c:auto val="1"/>
        <c:lblOffset val="100"/>
        <c:baseTimeUnit val="days"/>
      </c:dateAx>
      <c:valAx>
        <c:axId val="34984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5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</c:v>
                </c:pt>
                <c:pt idx="1">
                  <c:v>9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6</c:v>
                </c:pt>
                <c:pt idx="10">
                  <c:v>8</c:v>
                </c:pt>
                <c:pt idx="11">
                  <c:v>2</c:v>
                </c:pt>
                <c:pt idx="12">
                  <c:v>2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217</c:v>
                </c:pt>
                <c:pt idx="18">
                  <c:v>576</c:v>
                </c:pt>
                <c:pt idx="19">
                  <c:v>503</c:v>
                </c:pt>
                <c:pt idx="20">
                  <c:v>490</c:v>
                </c:pt>
                <c:pt idx="21">
                  <c:v>464</c:v>
                </c:pt>
                <c:pt idx="22">
                  <c:v>534</c:v>
                </c:pt>
                <c:pt idx="23">
                  <c:v>490</c:v>
                </c:pt>
                <c:pt idx="24">
                  <c:v>454</c:v>
                </c:pt>
                <c:pt idx="25">
                  <c:v>441</c:v>
                </c:pt>
                <c:pt idx="26">
                  <c:v>433</c:v>
                </c:pt>
                <c:pt idx="27">
                  <c:v>385</c:v>
                </c:pt>
                <c:pt idx="28">
                  <c:v>386</c:v>
                </c:pt>
                <c:pt idx="29">
                  <c:v>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DE-4116-B9B9-3584D60A97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43128"/>
        <c:axId val="291543784"/>
      </c:lineChart>
      <c:dateAx>
        <c:axId val="291543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43784"/>
        <c:crosses val="autoZero"/>
        <c:auto val="1"/>
        <c:lblOffset val="100"/>
        <c:baseTimeUnit val="days"/>
      </c:dateAx>
      <c:valAx>
        <c:axId val="29154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4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70-4D71-8D99-2FAC420D74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70-4D71-8D99-2FAC420D74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96510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70-4D71-8D99-2FAC420D7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545424"/>
        <c:axId val="291488520"/>
      </c:barChart>
      <c:catAx>
        <c:axId val="29154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88520"/>
        <c:crosses val="autoZero"/>
        <c:auto val="1"/>
        <c:lblAlgn val="ctr"/>
        <c:lblOffset val="100"/>
        <c:noMultiLvlLbl val="0"/>
      </c:catAx>
      <c:valAx>
        <c:axId val="29148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4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1195</c:v>
                </c:pt>
                <c:pt idx="2">
                  <c:v>3149</c:v>
                </c:pt>
                <c:pt idx="3">
                  <c:v>1199</c:v>
                </c:pt>
                <c:pt idx="4">
                  <c:v>490</c:v>
                </c:pt>
                <c:pt idx="5">
                  <c:v>154</c:v>
                </c:pt>
                <c:pt idx="6">
                  <c:v>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3B-4801-8C99-22F3B2D0A1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19</c:v>
                </c:pt>
                <c:pt idx="1">
                  <c:v>907</c:v>
                </c:pt>
                <c:pt idx="2">
                  <c:v>2229</c:v>
                </c:pt>
                <c:pt idx="3">
                  <c:v>878</c:v>
                </c:pt>
                <c:pt idx="4">
                  <c:v>336</c:v>
                </c:pt>
                <c:pt idx="5">
                  <c:v>116</c:v>
                </c:pt>
                <c:pt idx="6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3B-4801-8C99-22F3B2D0A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128504"/>
        <c:axId val="350124240"/>
      </c:barChart>
      <c:catAx>
        <c:axId val="35012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24240"/>
        <c:crosses val="autoZero"/>
        <c:auto val="1"/>
        <c:lblAlgn val="ctr"/>
        <c:lblOffset val="100"/>
        <c:noMultiLvlLbl val="0"/>
      </c:catAx>
      <c:valAx>
        <c:axId val="35012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2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6818</c:v>
                </c:pt>
                <c:pt idx="1">
                  <c:v>6819</c:v>
                </c:pt>
                <c:pt idx="2">
                  <c:v>6820</c:v>
                </c:pt>
                <c:pt idx="3">
                  <c:v>6825</c:v>
                </c:pt>
                <c:pt idx="4">
                  <c:v>6826</c:v>
                </c:pt>
                <c:pt idx="5">
                  <c:v>6828</c:v>
                </c:pt>
                <c:pt idx="6">
                  <c:v>6828</c:v>
                </c:pt>
                <c:pt idx="7">
                  <c:v>6828</c:v>
                </c:pt>
                <c:pt idx="8">
                  <c:v>6829</c:v>
                </c:pt>
                <c:pt idx="9">
                  <c:v>6827</c:v>
                </c:pt>
                <c:pt idx="10">
                  <c:v>6826</c:v>
                </c:pt>
                <c:pt idx="11">
                  <c:v>6827</c:v>
                </c:pt>
                <c:pt idx="12">
                  <c:v>6828</c:v>
                </c:pt>
                <c:pt idx="13">
                  <c:v>6827</c:v>
                </c:pt>
                <c:pt idx="14">
                  <c:v>6827</c:v>
                </c:pt>
                <c:pt idx="15">
                  <c:v>6827</c:v>
                </c:pt>
                <c:pt idx="16">
                  <c:v>6825</c:v>
                </c:pt>
                <c:pt idx="17">
                  <c:v>7119</c:v>
                </c:pt>
                <c:pt idx="18">
                  <c:v>7526</c:v>
                </c:pt>
                <c:pt idx="19">
                  <c:v>7914</c:v>
                </c:pt>
                <c:pt idx="20">
                  <c:v>8297</c:v>
                </c:pt>
                <c:pt idx="21">
                  <c:v>8675</c:v>
                </c:pt>
                <c:pt idx="22">
                  <c:v>9083</c:v>
                </c:pt>
                <c:pt idx="23">
                  <c:v>9439</c:v>
                </c:pt>
                <c:pt idx="24">
                  <c:v>9779</c:v>
                </c:pt>
                <c:pt idx="25">
                  <c:v>10121</c:v>
                </c:pt>
                <c:pt idx="26">
                  <c:v>10403</c:v>
                </c:pt>
                <c:pt idx="27">
                  <c:v>10689</c:v>
                </c:pt>
                <c:pt idx="28">
                  <c:v>11007</c:v>
                </c:pt>
                <c:pt idx="29">
                  <c:v>11151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BA-4528-B191-23839BB70E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485896"/>
        <c:axId val="290484808"/>
      </c:lineChart>
      <c:dateAx>
        <c:axId val="291485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84808"/>
        <c:crosses val="autoZero"/>
        <c:auto val="1"/>
        <c:lblOffset val="100"/>
        <c:baseTimeUnit val="days"/>
      </c:dateAx>
      <c:valAx>
        <c:axId val="290484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8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71-416A-A5A6-3E152F648C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71-416A-A5A6-3E152F648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384912"/>
        <c:axId val="351389832"/>
      </c:barChart>
      <c:catAx>
        <c:axId val="35138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89832"/>
        <c:crosses val="autoZero"/>
        <c:auto val="1"/>
        <c:lblAlgn val="ctr"/>
        <c:lblOffset val="100"/>
        <c:noMultiLvlLbl val="0"/>
      </c:catAx>
      <c:valAx>
        <c:axId val="35138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8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0.26362038664323001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0.47801147227532997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0.30150753768844002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1D-4B83-A4B7-CBFC9D72F6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43456"/>
        <c:axId val="349008616"/>
      </c:lineChart>
      <c:dateAx>
        <c:axId val="291543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08616"/>
        <c:crosses val="autoZero"/>
        <c:auto val="1"/>
        <c:lblOffset val="100"/>
        <c:baseTimeUnit val="days"/>
      </c:dateAx>
      <c:valAx>
        <c:axId val="349008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4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C1-4784-9091-E6E6467564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C1-4784-9091-E6E6467564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C1-4784-9091-E6E6467564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C1-4784-9091-E6E64675646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C1-4784-9091-E6E64675646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C1-4784-9091-E6E64675646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4C1-4784-9091-E6E64675646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Bostik Professional Partners PH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4C1-4784-9091-E6E646756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010912"/>
        <c:axId val="349009600"/>
      </c:barChart>
      <c:catAx>
        <c:axId val="34901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09600"/>
        <c:crosses val="autoZero"/>
        <c:auto val="1"/>
        <c:lblAlgn val="ctr"/>
        <c:lblOffset val="100"/>
        <c:noMultiLvlLbl val="0"/>
      </c:catAx>
      <c:valAx>
        <c:axId val="34900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1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5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4</c:v>
                </c:pt>
                <c:pt idx="25">
                  <c:v>5</c:v>
                </c:pt>
                <c:pt idx="26">
                  <c:v>2</c:v>
                </c:pt>
                <c:pt idx="27">
                  <c:v>1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C9-4CAD-9022-0D4691722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952328"/>
        <c:axId val="258952656"/>
      </c:lineChart>
      <c:dateAx>
        <c:axId val="258952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52656"/>
        <c:crosses val="autoZero"/>
        <c:auto val="1"/>
        <c:lblOffset val="100"/>
        <c:baseTimeUnit val="days"/>
      </c:dateAx>
      <c:valAx>
        <c:axId val="25895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5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Bostik Professional Partners 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6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9</c:v>
                </c:pt>
                <c:pt idx="18">
                  <c:v>27</c:v>
                </c:pt>
                <c:pt idx="19">
                  <c:v>16</c:v>
                </c:pt>
                <c:pt idx="20">
                  <c:v>16</c:v>
                </c:pt>
                <c:pt idx="21">
                  <c:v>16</c:v>
                </c:pt>
                <c:pt idx="22">
                  <c:v>11</c:v>
                </c:pt>
                <c:pt idx="23">
                  <c:v>23</c:v>
                </c:pt>
                <c:pt idx="24">
                  <c:v>17</c:v>
                </c:pt>
                <c:pt idx="25">
                  <c:v>15</c:v>
                </c:pt>
                <c:pt idx="26">
                  <c:v>20</c:v>
                </c:pt>
                <c:pt idx="27">
                  <c:v>17</c:v>
                </c:pt>
                <c:pt idx="28">
                  <c:v>13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F2-4ECE-A7D2-687CB3B73F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920512"/>
        <c:axId val="258920840"/>
      </c:lineChart>
      <c:dateAx>
        <c:axId val="25892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20840"/>
        <c:crosses val="autoZero"/>
        <c:auto val="1"/>
        <c:lblOffset val="100"/>
        <c:baseTimeUnit val="days"/>
      </c:dateAx>
      <c:valAx>
        <c:axId val="25892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2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FADA3-DF7A-45F5-9823-17129B78AE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2FB409-A0D7-4FF6-865B-9785359EFB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Brandbomb Creatives</a:t>
            </a:r>
          </a:p>
        </p:txBody>
      </p:sp>
    </p:spTree>
    <p:extLst>
      <p:ext uri="{BB962C8B-B14F-4D97-AF65-F5344CB8AC3E}">
        <p14:creationId xmlns:p14="http://schemas.microsoft.com/office/powerpoint/2010/main" val="3366478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A6241-3A50-4CBD-B444-A10B179B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0EB73E-1982-4A8C-9294-D317265BA4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6501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CBCE6-4E82-42CA-BF17-2A7163C2A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B60CE-4E04-4FC9-91AF-E021D1CDA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439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5A96-2970-4150-856D-BD86AB3BE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4920AD-2A35-4045-9C2B-2B4CB24CCD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1089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34625-69A9-4A6B-9609-980A0A74E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20A84-6B7C-405E-8548-BACC2DA2F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545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B4EBB-3CDB-4B32-9162-B274E69B2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4A3C53-4BCD-4177-82D5-9A2748032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9327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1C095-4DF8-4CA2-9759-2D92DBAAC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94176-173F-44F3-9DA4-FD58C56B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737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538E0-E95E-4AE6-8A2B-CFA313575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FB3AF2-54E4-46C3-94B1-BB84C70D7E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0921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CC6D7-6DCD-4A9F-8227-91E1BB48C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84E49-AAD5-4D41-AFEE-1CA77CA90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682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ACD93-2241-4AD5-B585-17B5A2F2D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19216E-9D07-4111-B5C1-39E6627238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6735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84E4C-0249-4761-A829-D66BBFEDB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D2680-0735-4FB8-8017-7E8EDA9AC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428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B87BF-9E81-41D7-85B9-1284ECD91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(last 28 days)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8ECE1E-174A-4F3A-AFFF-3C7BE6AB0C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7468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77FED-1AEB-4958-8560-EA4C46585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830A6-4D2A-4FB1-B874-DF74EC554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917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E7FD6-C889-4E2F-ABF5-CD4CCA690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661B3B-319A-4D8F-ABF8-328004DFD3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8730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584B0-5585-4F2F-9B02-FDC2039FE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ACB75-97C5-463A-A29C-73D80FEC4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487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CF3EC-4CC7-4167-8EA7-67ADA63B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Bostik Professional Partners 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D414ED-8B3A-48A4-AC09-6D18A54939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291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96329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34298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26375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67372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88798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45892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69750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68930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76994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7847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10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Bostik Professional Partners 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414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1D926-71A1-4118-B7DD-D287538DAF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814911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CE3DE-1E36-49B6-9AA2-55CE3D913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F76838-5B0D-4CB1-83D9-A385D2B5AF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7726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86551-E215-43F5-A2F3-AA87DBAC3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DDBA3-4E57-4A8F-BE81-F04B91BD8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811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A6D2C-66B8-4564-8241-3918A42E2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F5D0DF-2F72-4AE6-A495-BE7815F8CD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2503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7F5AE-97E7-485B-BECE-3CE8494FA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C9727-4A81-4E6F-B880-B13A574FE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573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4D095-20B8-4394-AC20-04D2C8EC1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C35EA5-7ADE-4C87-8C3D-53BCF00E50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7184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EFD76-DFAE-4181-9E9B-4F1B43D77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8556C-96C1-41D6-AB91-15918E62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965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A2636-8995-4466-9BD5-7B1E98463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E2082A-3CBF-4DE6-B2A7-CB7A4C35EA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1101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B1E40-EF72-4655-AC13-6B60509EDA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CA7D5-D036-4AC7-AF45-8F7ED4204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0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8792E-C35D-4505-8950-36F5527C3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Bostik Professional Partners PH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8EDD4-ADDA-4F8E-B4C8-C8BE403ECF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7173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57541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9355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21781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2257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218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5420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98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8842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667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736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896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677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6598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59130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9341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364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8529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84464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73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 Professional Partners PH - 2018-09-26 13:08:37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For heavy duty resistance Bostik Boscoseal PU-X is a single component, ready to use, highly elastic, waterproofing which cures into a membrane with excellent abrasion, mechanical, chemical, thermal, and UV resistance.
Learn more about BOSCOSEAL products here: https://www.bostik.com/malaysia/Bostik-Products/boscoseal-pux-waterproofing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086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A0022-A10D-48A3-9A3E-4C481C3E0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2922133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903E8-2E31-458A-B643-03BC1619B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Bostik Professional Partners PH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A2CBB5-CFE1-43D2-83EB-56E006FE62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0413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905424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01392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53861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1623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5269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759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805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685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152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6103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0721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2306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22523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93515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01689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4554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79928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7715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82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 Professional Partners PH - 2018-09-19 13:31:51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Boscoseal PU provides a tough highly elastomeric, impervious barrier to moisture. It’s a one-part ready to use coal tar free bitumen modified, moisture curing polyurethane membrane. 
Learn more about BOSCOSEAL products here: https://www.bostik.com/philippines/products/Boscoseal-Moisture-Polyurethane-Waterproofing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994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05D91-2C26-4E3F-A71D-57B122AE7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054303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D9A66-7A45-4E5E-AD27-AE7B9A450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Bostik Professional Partners PH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D4962-4A88-4AE6-8651-D97C3378C6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438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302875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97546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14928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088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3083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292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7394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120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7720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2438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3965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793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058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06527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9457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026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293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0686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16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 Professional Partners PH - 2018-09-10 13:32:40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complete harmony with Arkema Values, The Bostik Way is the way we think, feel and act each day.  It is the "glue"  holding us together and consists of 6 values clearly spelling out who we are!
Learn more about the Bostik Way here: https://tinyurl.com/yab9s8w9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093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72C48-29E9-439D-8BA7-6098F8904F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308827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FF729-D604-4502-B070-F23DD32F2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Bostik Professional Partners PH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A15EEB-49E6-425D-8E33-12552CED5F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7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32100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017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364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6800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1868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349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9118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8525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2244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2836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2528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8342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174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646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3072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5170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7120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3603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523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71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7775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817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341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681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364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2909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811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146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97F91-690E-457A-B039-47C5E5960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786997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E8542-D15D-4BB4-9CBF-1B86F3439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Bostik Professional Partners PH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BAB192-07C2-4BD4-BA3C-4CF815C558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5944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00246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8743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265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5712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5120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104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0712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6302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772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638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4809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956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6411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743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4335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5313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7118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3107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743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0110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4291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1939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2494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895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3981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906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2803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31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 Professional Partners PH - 2018-09-26 13:08:37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For heavy duty resistance Bostik Boscoseal PU-X is a single component, ready to use, highly elastic, waterproofing which cures into a membrane with excellent abrasion, mechanical, chemical, thermal, and UV resistance.
Learn more about BOSCOSEAL products here: https://www.bostik.com/malaysia/Bostik-Products/boscoseal-pux-waterproofing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17.3410 %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14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64230-1A09-4883-A4CA-BCF393796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526310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42491-F24B-422A-87FC-B19516C27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Bostik Professional Partners PH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E365C2-A52C-42C1-A6CA-E2C3E75F6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4338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15599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5576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390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687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0778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3194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739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469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4146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7048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1279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557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0456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6769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638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789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4962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693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5444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6127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8640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900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662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6143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2830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96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6503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950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 Professional Partners PH - 2018-09-19 13:31:51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Boscoseal PU provides a tough highly elastomeric, impervious barrier to moisture. It’s a one-part ready to use coal tar free bitumen modified, moisture curing polyurethane membrane. 
Learn more about BOSCOSEAL products here: https://www.bostik.com/philippines/products/Boscoseal-Moisture-Polyurethane-Waterproofing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909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A765E-CE6C-47DB-B424-BC0401F68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573765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A0A10-8263-459E-8C43-CD80A201B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Bostik Professional Partners PH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64121C-1158-4DB5-A493-53B49864DD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5606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4773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3476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055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537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921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7518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34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623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876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675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3843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2615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5634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5074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3532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731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788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234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0048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8404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6685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319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1866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8801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204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7290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082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172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Bostik Professional Partners PH - 2018-09-10 13:32:40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complete harmony with Arkema Values, The Bostik Way is the way we think, feel and act each day.  It is the "glue"  holding us together and consists of 6 values clearly spelling out who we are!
Learn more about the Bostik Way here: https://tinyurl.com/yab9s8w9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498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AD53B-2954-46EE-8E90-F8D2323A9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185861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960CA-F53B-49DC-B7D0-79148C326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4FCA00-252D-47C4-8FE9-597BAE7F9E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7868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4FDD9-592B-4273-B944-CFB9E99BE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DEC8E-C21C-40DD-9167-E0DACC6A8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0111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7698A-D8E9-4D06-A01F-2647CD821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504809-AD7B-4CAC-B964-099E676F53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401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4F19C-7CEF-43A8-8E73-630A1CDBC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EC7A6-2A4B-4117-9C8C-3AD3B8C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1692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797</Words>
  <Application>Microsoft Office PowerPoint</Application>
  <PresentationFormat>On-screen Show (4:3)</PresentationFormat>
  <Paragraphs>371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My Dashboard</vt:lpstr>
      <vt:lpstr>Facebook Fans Total | Bostik Professional Partners PH</vt:lpstr>
      <vt:lpstr>Facebook Reactions Distribution | Bostik Professional Partners PH</vt:lpstr>
      <vt:lpstr>Facebook Impressions | Bostik Professional Partners PH</vt:lpstr>
      <vt:lpstr>Facebook Reach | Bostik Professional Partners PH</vt:lpstr>
      <vt:lpstr>Facebook Engaged Users | Bostik Professional Partners PH</vt:lpstr>
      <vt:lpstr>Facebook Reach Type Distribution (last 28 days) | Bostik Professional Partners PH</vt:lpstr>
      <vt:lpstr>Facebook Fan Demographics | Bostik Professional Partners PH</vt:lpstr>
      <vt:lpstr>Facebook Key Metrics Table | Bostik Professional Partners PH</vt:lpstr>
      <vt:lpstr>Facebook Fans Total | Bostik Professional Partners PH</vt:lpstr>
      <vt:lpstr>Facebook Post Type Distribution Per Profile | Bostik Professional Partners PH</vt:lpstr>
      <vt:lpstr>Facebook Interaction Rate | Bostik Professional Partners PH</vt:lpstr>
      <vt:lpstr>Facebook Interactions Distribution | Bostik Professional Partners PH</vt:lpstr>
      <vt:lpstr>Facebook Own Posts Table  | Bostik Professional Partners PH - 1 of 3</vt:lpstr>
      <vt:lpstr>Facebook Own Posts Table  | Bostik Professional Partners PH - 2 of 3</vt:lpstr>
      <vt:lpstr>Facebook Own Posts Table  | Bostik Professional Partners PH - 3 of 3</vt:lpstr>
      <vt:lpstr>Facebook Own Posts Table | Bostik Professional Partners PH - 1 of 4</vt:lpstr>
      <vt:lpstr>Facebook Own Posts Table | Bostik Professional Partners PH - 2 of 4</vt:lpstr>
      <vt:lpstr>Facebook Own Posts Table | Bostik Professional Partners PH - 3 of 4</vt:lpstr>
      <vt:lpstr>Facebook Own Posts Table | Bostik Professional Partners PH - 4 of 4</vt:lpstr>
      <vt:lpstr>Facebook Fans Lost | Bostik Professional Partners PH</vt:lpstr>
      <vt:lpstr>Facebook Page Views | Bostik Professional Partners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2018-10-03T04:23:50Z</dcterms:created>
  <dcterms:modified xsi:type="dcterms:W3CDTF">2018-10-03T04:25:05Z</dcterms:modified>
</cp:coreProperties>
</file>