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31-43B4-9228-FC462BA2B2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089104"/>
        <c:axId val="342085824"/>
      </c:lineChart>
      <c:dateAx>
        <c:axId val="342089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85824"/>
        <c:crosses val="autoZero"/>
        <c:auto val="1"/>
        <c:lblOffset val="100"/>
        <c:baseTimeUnit val="days"/>
      </c:dateAx>
      <c:valAx>
        <c:axId val="34208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8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0F-447E-A26B-1C64EF155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13952"/>
        <c:axId val="346212968"/>
      </c:lineChart>
      <c:dateAx>
        <c:axId val="34621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12968"/>
        <c:crosses val="autoZero"/>
        <c:auto val="1"/>
        <c:lblOffset val="100"/>
        <c:baseTimeUnit val="days"/>
      </c:dateAx>
      <c:valAx>
        <c:axId val="34621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1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0E-4ECB-AEB8-7BA51C3E1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951720"/>
        <c:axId val="354953360"/>
      </c:lineChart>
      <c:dateAx>
        <c:axId val="35495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53360"/>
        <c:crosses val="autoZero"/>
        <c:auto val="1"/>
        <c:lblOffset val="100"/>
        <c:baseTimeUnit val="days"/>
      </c:dateAx>
      <c:valAx>
        <c:axId val="35495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5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A5-4DE0-B693-26FE56DA0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721624"/>
        <c:axId val="413728840"/>
      </c:lineChart>
      <c:dateAx>
        <c:axId val="41372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28840"/>
        <c:crosses val="autoZero"/>
        <c:auto val="1"/>
        <c:lblOffset val="100"/>
        <c:baseTimeUnit val="days"/>
      </c:dateAx>
      <c:valAx>
        <c:axId val="41372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2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extLst>
            <c:ext xmlns:c16="http://schemas.microsoft.com/office/drawing/2014/chart" uri="{C3380CC4-5D6E-409C-BE32-E72D297353CC}">
              <c16:uniqueId val="{00000000-95A0-430A-B693-33148EDC7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704312"/>
        <c:axId val="353706280"/>
      </c:areaChart>
      <c:dateAx>
        <c:axId val="35370431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06280"/>
        <c:crosses val="autoZero"/>
        <c:auto val="1"/>
        <c:lblOffset val="100"/>
        <c:baseTimeUnit val="days"/>
      </c:dateAx>
      <c:valAx>
        <c:axId val="35370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043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bostikpropartners_ph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B518-4C34-9350-526B2D887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AD-47B6-B594-818DE3C702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51656"/>
        <c:axId val="237160840"/>
      </c:lineChart>
      <c:dateAx>
        <c:axId val="237151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60840"/>
        <c:crosses val="autoZero"/>
        <c:auto val="1"/>
        <c:lblOffset val="100"/>
        <c:baseTimeUnit val="days"/>
      </c:dateAx>
      <c:valAx>
        <c:axId val="23716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5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bostikpropartners_ph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  <c:pt idx="31">
                  <c:v>43344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20</c:v>
                </c:pt>
                <c:pt idx="1">
                  <c:v>4</c:v>
                </c:pt>
                <c:pt idx="2">
                  <c:v>29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4</c:v>
                </c:pt>
                <c:pt idx="7">
                  <c:v>36</c:v>
                </c:pt>
                <c:pt idx="8">
                  <c:v>6098</c:v>
                </c:pt>
                <c:pt idx="9">
                  <c:v>9240</c:v>
                </c:pt>
                <c:pt idx="10">
                  <c:v>7338</c:v>
                </c:pt>
                <c:pt idx="11">
                  <c:v>6990</c:v>
                </c:pt>
                <c:pt idx="12">
                  <c:v>7938</c:v>
                </c:pt>
                <c:pt idx="13">
                  <c:v>32</c:v>
                </c:pt>
                <c:pt idx="14">
                  <c:v>4913</c:v>
                </c:pt>
                <c:pt idx="15">
                  <c:v>7497</c:v>
                </c:pt>
                <c:pt idx="16">
                  <c:v>7524</c:v>
                </c:pt>
                <c:pt idx="17">
                  <c:v>9288</c:v>
                </c:pt>
                <c:pt idx="18">
                  <c:v>10233</c:v>
                </c:pt>
                <c:pt idx="19">
                  <c:v>5299</c:v>
                </c:pt>
                <c:pt idx="20">
                  <c:v>7</c:v>
                </c:pt>
                <c:pt idx="21">
                  <c:v>5</c:v>
                </c:pt>
                <c:pt idx="22">
                  <c:v>39</c:v>
                </c:pt>
                <c:pt idx="23">
                  <c:v>65</c:v>
                </c:pt>
                <c:pt idx="24">
                  <c:v>15</c:v>
                </c:pt>
                <c:pt idx="25">
                  <c:v>4</c:v>
                </c:pt>
                <c:pt idx="26">
                  <c:v>1</c:v>
                </c:pt>
                <c:pt idx="27">
                  <c:v>5521</c:v>
                </c:pt>
                <c:pt idx="28">
                  <c:v>9062</c:v>
                </c:pt>
                <c:pt idx="29">
                  <c:v>8216</c:v>
                </c:pt>
                <c:pt idx="30">
                  <c:v>9869</c:v>
                </c:pt>
                <c:pt idx="31">
                  <c:v>7894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4E-419C-9C88-F5C224685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60184"/>
        <c:axId val="237151328"/>
      </c:lineChart>
      <c:dateAx>
        <c:axId val="237160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51328"/>
        <c:crosses val="autoZero"/>
        <c:auto val="1"/>
        <c:lblOffset val="100"/>
        <c:baseTimeUnit val="days"/>
      </c:dateAx>
      <c:valAx>
        <c:axId val="23715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6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A2B3B-CEA0-47AB-AB0E-FC1C74BF27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F1E9C0-166E-4EED-B9FD-15F9907805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Brandbomb Creatives</a:t>
            </a:r>
          </a:p>
        </p:txBody>
      </p:sp>
    </p:spTree>
    <p:extLst>
      <p:ext uri="{BB962C8B-B14F-4D97-AF65-F5344CB8AC3E}">
        <p14:creationId xmlns:p14="http://schemas.microsoft.com/office/powerpoint/2010/main" val="1568236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4821B-E804-476D-B898-7E8D25DAE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bostikpropartners_ph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086DC8-8DE0-4CA4-8EF2-5301539C9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772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86441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920584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57852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569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5021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7061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636915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92987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52863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55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8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bostikpropartners_ph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325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38833-39E9-457C-A8A7-4E0FA0CA6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370764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6C7ED-3A21-46E1-8CD5-E7FB4F8D2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5F2B46-5A69-462D-822D-9658300511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8478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ED9A2-3DD6-49C9-BF2B-4C053134B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850D5-7F5C-43D7-AD9D-1C3F4C66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05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A6352-2522-48DB-BDB6-43961D142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F72CD-B2F9-4AB0-B6FB-0489CE7138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739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01EB2-19F7-47F1-868A-1C90DF3B0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6C275-B30D-472A-91F4-66F5D283E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494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2C8E-1F76-4E84-9C84-7E4369041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bostikpropartners_ph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27FDA6-8C07-4B98-8ADF-5C6E3BB0D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2467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76186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8348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8086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6258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2503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83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- 2018-08-31 12:16:40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popular brand of elastomeric sealant in the Philippines! Our Super Vulcaseal is best used for sealing, patching and filling of leaks, cracks, holes and gaps.
#Adhesive #Bostik #vulcaseal #pipes #plumbing #engineering #Construction #Architecture #art #Interior #exteriordesign #facade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2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- 2018-08-31 12:15:57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popular brand of elastomeric sealant in the Philippines! Our Super Vulcaseal is best used for sealing, patching and filling of leaks, cracks, holes and gaps.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- 2018-08-31 12:15:42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popular brand of elastomeric sealant in the Philippines! Our Super Vulcaseal is best used for sealing, patching and filling of leaks, cracks, holes and gaps.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61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- 2018-08-24 13:34:16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Class-A polyurethane sealant, our Seal N' Flex 1 has excellent resistance to normal weathering conditions such as rain, sunlight, sleet, ozone, atmospheric contamination and pollution.
#sealants #adhesives #Construction #buildings #Architecture #facade #Bostik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913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11769-7836-4CD2-8B98-FE153DD48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4055912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F411-03EA-4187-BA44-9A98C6A7F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bostikpropartners_ph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875F43-823E-4EA9-A3A2-6B7E82819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227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146312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83903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0761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9369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1889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7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- 2018-08-24 13:33:11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Class-A polyurethane sealant, our Seal N' Flex 1 has excellent resistance to normal weathering conditions such as rain, sunlight, sleet, ozone, atmospheric contamination and pollution.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7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- 2018-08-24 13:32:53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Class-A polyurethane sealant, our Seal N' Flex 1 has excellent resistance to normal weathering conditions such as rain, sunlight, sleet, ozone, atmospheric contamination and pollution.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896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- 2018-08-10 13:36:25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Innovative Sealing that lasts.
The Bostik Sealant Range provides a wide selection of products designed to address all professional applications.
Learn more about our innovative sealing products. Link in bio!
#adhesives #Construction #Architecture #Interior #InteriorDesign #infrastructure #IndustrialDesign #industrial #smartadhesives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988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40B4D-D96D-45FE-AFA4-96878D763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3223475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026E6-E843-4CA8-A408-0CB85B462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bostikpropartners_ph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4A652-B71E-403B-A495-104CAB4AC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851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58781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7432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07248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7465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4940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97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- 2018-08-10 13:34:41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Innovative Sealing that lasts.
The Bostik Sealant Range provides a wide selection of products designed to address all professional applications.
Learn more about our innovative sealing products.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38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- 2018-08-10 13:34:17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Innovative Sealing that lasts.
The Bostik Sealant Range provides a wide selection of products designed to address all professional applications.
Learn more about our innovative sealing products.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- 2018-08-03 15:07:57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Bostik's corporate logo features a gecko, a creature capable of sticking to almost any surface at any angle with a remarkably strong bond. 
The Gecko’s resilience reflects its ongoing commitment to develop functional, efficient, innovative and sustainable adhesive solutions.
#Bostik #adhesives #gecko #lizard #reptiles #IndustrialDesign #Architecture #Construction #Interior #infrastructure #InteriorDesign 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974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D55D7-D5AA-4270-AF46-ACE17260B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362178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E55CE-F7F2-4CCC-AD74-4CB0F1228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bostikpropartners_ph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03E66-3256-4A2D-BA6F-60BFFEA0F6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5962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207381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1858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10173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92545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8299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88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- 2018-08-03 15:06:20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Bostik's corporate logo features a gecko, a creature capable of sticking to almost any surface at any angle with a remarkably strong bond. 
The Gecko’s resilience reflects its ongoing commitment to develop functional, efficient, innovative and sustainable adhesive solutions.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65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bostikpropartners_ph - 2018-08-03 15:05:58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Bostik's corporate logo features a gecko, a creature capable of sticking to almost any surface at any angle with a remarkably strong bond. 
The Gecko’s resilience reflects its ongoing commitment to develop functional, efficient, innovative and sustainable adhesive solutions.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877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69F17-8C7C-4053-984D-2460E63967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371934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5DDB9-6A51-4BC0-9B9B-F698F24AB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5FF57-2CB0-47B5-B546-C48DFBE3C9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5139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119FD-3F08-43FE-A74C-C33A067EC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B4104-04E0-49F9-96F0-E65B5490F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36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C15C5-EDB2-4345-ACCF-DED19582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B14A32-A646-414F-B98A-165DB1A5AA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8074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DCAAC-EEFF-428C-98A7-495CFF1F5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4AB1C-2E91-4F2D-BC7F-9B9CDA9F7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827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2E572-4899-4F9B-AD2F-F0948BE9F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5A58D9-F8BC-4D61-8E4B-AFDCF35093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9526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435DA-FAEB-4950-B247-72521DAB2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8F7C6-6D07-4F08-A773-0E4494401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20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88E50-A158-4284-9C72-0BC22CDC4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E55FA0-2326-424E-98A1-BC1C63F4A2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5633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F24A7-125E-4B85-AABD-BC6F7DACD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CCA84-D2FB-4DBF-8698-CA3E55641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878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C5593-2DDE-46C9-A0CA-26612E92D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bostikpropartners_ph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12A652-5CCD-4598-9BD7-70ED147C47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3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80973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886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218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3843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118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194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228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7504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8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#Bostik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51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#adhesives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48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#gecko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7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#lizard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8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#reptiles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94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#IndustrialDesign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35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11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354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4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#infrastructure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540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858A7-3772-4517-979B-036857AB2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394907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2BC46-43E2-45C2-9D03-0754038E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bostikpropartners_ph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018A78-39A7-4877-9DA9-9000EC9FB5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456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0899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472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7114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225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17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969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149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194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18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30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#industrial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81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#smartadhesives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06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#sealants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47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#buildings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17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24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#Adhesive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03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#vulcaseal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78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302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8322E-8AFF-4EBF-B2CA-E664B9863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1162474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BF17A-0761-4214-B831-C2B9172E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bostikpropartners_ph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E5782-C433-4FE9-A9C2-A4C63379D0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7797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7749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4664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321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916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699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029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973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092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44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#plumbing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31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50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00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630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D674F-6141-4C30-8514-3D9B11857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</p:spTree>
    <p:extLst>
      <p:ext uri="{BB962C8B-B14F-4D97-AF65-F5344CB8AC3E}">
        <p14:creationId xmlns:p14="http://schemas.microsoft.com/office/powerpoint/2010/main" val="1720009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CAE1C-B9A8-4BBE-896F-C8347D4EF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96E75-A94B-4E8F-A9EB-5F8E851B12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4769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FF294-DF89-45FD-BE88-9FBDF1EB2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B910A-C47D-4AAE-9701-03C801CC9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64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EFAD-13ED-4311-950E-A58DDC959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4587B0-A864-42AA-9A2B-8FE7F9EEF9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663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DCAD9-C1DD-4B2C-B417-CD0E7DD37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29372-FF35-4A5C-8429-408F2225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557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704</Words>
  <Application>Microsoft Office PowerPoint</Application>
  <PresentationFormat>On-screen Show (4:3)</PresentationFormat>
  <Paragraphs>358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Overview</vt:lpstr>
      <vt:lpstr>Instagram Key Metrics Table | bostikpropartners_ph</vt:lpstr>
      <vt:lpstr>Instagram Followers Total | bostikpropartners_ph</vt:lpstr>
      <vt:lpstr>Instagram Followers Change Rate | bostikpropartners_ph</vt:lpstr>
      <vt:lpstr>Instagram Posts Table | bostikpropartners_ph - 1 of 4</vt:lpstr>
      <vt:lpstr>Instagram Posts Table | bostikpropartners_ph - 2 of 4</vt:lpstr>
      <vt:lpstr>Instagram Posts Table | bostikpropartners_ph - 3 of 4</vt:lpstr>
      <vt:lpstr>Instagram Posts Table | bostikpropartners_ph - 4 of 4</vt:lpstr>
      <vt:lpstr>Instagram Interaction Rate | bostikpropartners_ph</vt:lpstr>
      <vt:lpstr>Instagram Average Interactions Per Post | bostikpropartners_ph</vt:lpstr>
      <vt:lpstr>Instagram Follower Distribution Development | bostikpropartners_ph</vt:lpstr>
      <vt:lpstr>Instagram Follower Distribution | bostikpropartners_ph</vt:lpstr>
      <vt:lpstr>Instagram Hashtag Detection | bostikpropartners_ph - 1 of 3</vt:lpstr>
      <vt:lpstr>Instagram Hashtag Detection | bostikpropartners_ph - 2 of 3</vt:lpstr>
      <vt:lpstr>Instagram Hashtag Detection | bostikpropartners_ph - 3 of 3</vt:lpstr>
      <vt:lpstr>Instagram Interaction Rate | bostikpropartners_ph</vt:lpstr>
      <vt:lpstr>Reach  | bostikpropartners_ph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2018-09-12T06:29:47Z</dcterms:created>
  <dcterms:modified xsi:type="dcterms:W3CDTF">2018-09-12T06:30:32Z</dcterms:modified>
</cp:coreProperties>
</file>