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05-45DE-9D16-FAF621A9D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484080"/>
        <c:axId val="337481128"/>
      </c:lineChart>
      <c:dateAx>
        <c:axId val="337484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81128"/>
        <c:crosses val="autoZero"/>
        <c:auto val="1"/>
        <c:lblOffset val="100"/>
        <c:baseTimeUnit val="days"/>
      </c:dateAx>
      <c:valAx>
        <c:axId val="33748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8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71-4557-930F-A53E9886A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256264"/>
        <c:axId val="341252328"/>
      </c:lineChart>
      <c:dateAx>
        <c:axId val="341256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52328"/>
        <c:crosses val="autoZero"/>
        <c:auto val="1"/>
        <c:lblOffset val="100"/>
        <c:baseTimeUnit val="days"/>
      </c:dateAx>
      <c:valAx>
        <c:axId val="34125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56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99-4829-BC10-896831A24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519064"/>
        <c:axId val="400519392"/>
      </c:lineChart>
      <c:dateAx>
        <c:axId val="400519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19392"/>
        <c:crosses val="autoZero"/>
        <c:auto val="1"/>
        <c:lblOffset val="100"/>
        <c:baseTimeUnit val="days"/>
      </c:dateAx>
      <c:valAx>
        <c:axId val="40051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1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48-4231-88CC-C64A1A5C8E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528576"/>
        <c:axId val="400528904"/>
      </c:lineChart>
      <c:dateAx>
        <c:axId val="400528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28904"/>
        <c:crosses val="autoZero"/>
        <c:auto val="1"/>
        <c:lblOffset val="100"/>
        <c:baseTimeUnit val="days"/>
      </c:dateAx>
      <c:valAx>
        <c:axId val="40052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2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extLst>
            <c:ext xmlns:c16="http://schemas.microsoft.com/office/drawing/2014/chart" uri="{C3380CC4-5D6E-409C-BE32-E72D297353CC}">
              <c16:uniqueId val="{00000000-D97F-4AA4-B25C-64D7A662C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176736"/>
        <c:axId val="281179360"/>
      </c:areaChart>
      <c:dateAx>
        <c:axId val="2811767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79360"/>
        <c:crosses val="autoZero"/>
        <c:auto val="1"/>
        <c:lblOffset val="100"/>
        <c:baseTimeUnit val="days"/>
      </c:dateAx>
      <c:valAx>
        <c:axId val="28117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767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bostikpropartners_ph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5142-41F1-B873-E0543CC5E3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8E-4BEE-A9B4-C549604C2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4638536"/>
        <c:axId val="444638864"/>
      </c:lineChart>
      <c:dateAx>
        <c:axId val="444638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638864"/>
        <c:crosses val="autoZero"/>
        <c:auto val="1"/>
        <c:lblOffset val="100"/>
        <c:baseTimeUnit val="days"/>
      </c:dateAx>
      <c:valAx>
        <c:axId val="44463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63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20</c:v>
                </c:pt>
                <c:pt idx="1">
                  <c:v>4</c:v>
                </c:pt>
                <c:pt idx="2">
                  <c:v>29</c:v>
                </c:pt>
                <c:pt idx="3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4</c:v>
                </c:pt>
                <c:pt idx="7">
                  <c:v>36</c:v>
                </c:pt>
                <c:pt idx="8">
                  <c:v>6098</c:v>
                </c:pt>
                <c:pt idx="9">
                  <c:v>9240</c:v>
                </c:pt>
                <c:pt idx="10">
                  <c:v>7338</c:v>
                </c:pt>
                <c:pt idx="11">
                  <c:v>6990</c:v>
                </c:pt>
                <c:pt idx="12">
                  <c:v>7938</c:v>
                </c:pt>
                <c:pt idx="13">
                  <c:v>32</c:v>
                </c:pt>
                <c:pt idx="14">
                  <c:v>4913</c:v>
                </c:pt>
                <c:pt idx="15">
                  <c:v>7497</c:v>
                </c:pt>
                <c:pt idx="16">
                  <c:v>7524</c:v>
                </c:pt>
                <c:pt idx="17">
                  <c:v>9288</c:v>
                </c:pt>
                <c:pt idx="18">
                  <c:v>10233</c:v>
                </c:pt>
                <c:pt idx="19">
                  <c:v>5299</c:v>
                </c:pt>
                <c:pt idx="20">
                  <c:v>7</c:v>
                </c:pt>
                <c:pt idx="21">
                  <c:v>5</c:v>
                </c:pt>
                <c:pt idx="22">
                  <c:v>39</c:v>
                </c:pt>
                <c:pt idx="23">
                  <c:v>65</c:v>
                </c:pt>
                <c:pt idx="24">
                  <c:v>15</c:v>
                </c:pt>
                <c:pt idx="25">
                  <c:v>4</c:v>
                </c:pt>
                <c:pt idx="26">
                  <c:v>1</c:v>
                </c:pt>
                <c:pt idx="27">
                  <c:v>5521</c:v>
                </c:pt>
                <c:pt idx="28">
                  <c:v>9062</c:v>
                </c:pt>
                <c:pt idx="29">
                  <c:v>8216</c:v>
                </c:pt>
                <c:pt idx="30">
                  <c:v>9869</c:v>
                </c:pt>
                <c:pt idx="31">
                  <c:v>7894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CA-467D-A3A1-F5EFBE017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4633944"/>
        <c:axId val="280032040"/>
      </c:lineChart>
      <c:dateAx>
        <c:axId val="444633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32040"/>
        <c:crosses val="autoZero"/>
        <c:auto val="1"/>
        <c:lblOffset val="100"/>
        <c:baseTimeUnit val="days"/>
      </c:dateAx>
      <c:valAx>
        <c:axId val="28003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63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AC232-B2F7-44E9-80DF-5E9BE6164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1CABE1-8BFF-4B9F-A4B7-D240CC4F0A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Brandbomb Creatives</a:t>
            </a:r>
          </a:p>
        </p:txBody>
      </p:sp>
    </p:spTree>
    <p:extLst>
      <p:ext uri="{BB962C8B-B14F-4D97-AF65-F5344CB8AC3E}">
        <p14:creationId xmlns:p14="http://schemas.microsoft.com/office/powerpoint/2010/main" val="614318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837E-65D3-4895-BF30-3F7D0EFA9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bostikpropartners_ph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721E63-2122-453E-BDE3-5B2F82A135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4913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106411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662910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15293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563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9825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342325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647679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42765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719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95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bostikpropartners_ph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188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7257D-5663-4B5D-B57B-4C6684CA5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1810029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7214B-1D14-4D91-A192-BDF4D4EC1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18A6C5-3D92-412B-9095-5D0DF681B0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1086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F0AD8-01DA-4F77-84FC-471983D32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AC34A-46D8-4D3D-8CA7-F46D8DC4E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412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28710-3109-4385-A831-FF7579EAA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2B386B-4053-4924-BCFF-3DCEDD6296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0085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E934B-08D5-4048-A55A-0ED572E78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19D58-914F-4137-A1E3-E93AB446C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372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13735-8B0B-4CAC-BFD4-6A350B41C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bostikpropartners_ph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E514FB-3964-4257-B3CA-A94F007D4C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167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818617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3470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19839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42067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6935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5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- 2018-08-31 12:16:40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most popular brand of elastomeric sealant in the Philippines! Our Super Vulcaseal is best used for sealing, patching and filling of leaks, cracks, holes and gaps.
#Adhesive #Bostik #vulcaseal #pipes #plumbing #engineering #Construction #Architecture #art #Interior #exteriordesign #facade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3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- 2018-08-31 12:15:57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most popular brand of elastomeric sealant in the Philippines! Our Super Vulcaseal is best used for sealing, patching and filling of leaks, cracks, holes and gaps.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83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- 2018-08-31 12:15:42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most popular brand of elastomeric sealant in the Philippines! Our Super Vulcaseal is best used for sealing, patching and filling of leaks, cracks, holes and gaps.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85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- 2018-08-24 13:34:16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Class-A polyurethane sealant, our Seal N' Flex 1 has excellent resistance to normal weathering conditions such as rain, sunlight, sleet, ozone, atmospheric contamination and pollution.
#sealants #adhesives #Construction #buildings #Architecture #facade #Bostik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54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593EA-B6AF-4C27-B1EE-356F1DCD16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1160259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731DD-9328-4045-87FF-4B0F75EEC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bostikpropartners_ph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85838A-51DD-429C-AE8E-A5215053D1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1623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19686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30571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68466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9579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8567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42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- 2018-08-24 13:33:11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Class-A polyurethane sealant, our Seal N' Flex 1 has excellent resistance to normal weathering conditions such as rain, sunlight, sleet, ozone, atmospheric contamination and pollution.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7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- 2018-08-24 13:32:53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Class-A polyurethane sealant, our Seal N' Flex 1 has excellent resistance to normal weathering conditions such as rain, sunlight, sleet, ozone, atmospheric contamination and pollution.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271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- 2018-08-10 13:36:25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Innovative Sealing that lasts.
The Bostik Sealant Range provides a wide selection of products designed to address all professional applications.
Learn more about our innovative sealing products. Link in bio!
#adhesives #Construction #Architecture #Interior #InteriorDesign #infrastructure #IndustrialDesign #industrial #smartadhesives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967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CE47F-C203-49C0-8468-B2985AFBB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1319691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AFEA7-7615-44BB-98E2-6C66AFE24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bostikpropartners_ph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3D528B-BAC6-4DC6-8A7D-A10B75DC9D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0500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95752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4093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44975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4711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5014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12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- 2018-08-10 13:34:41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Innovative Sealing that lasts.
The Bostik Sealant Range provides a wide selection of products designed to address all professional applications.
Learn more about our innovative sealing products. 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47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- 2018-08-10 13:34:17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Innovative Sealing that lasts.
The Bostik Sealant Range provides a wide selection of products designed to address all professional applications.
Learn more about our innovative sealing products. 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10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- 2018-08-03 15:07:57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Bostik's corporate logo features a gecko, a creature capable of sticking to almost any surface at any angle with a remarkably strong bond. 
The Gecko’s resilience reflects its ongoing commitment to develop functional, efficient, innovative and sustainable adhesive solutions.
#Bostik #adhesives #gecko #lizard #reptiles #IndustrialDesign #Architecture #Construction #Interior #infrastructure #InteriorDesign #philippines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441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8AC6D-C966-4B01-96CE-79B1C0DB4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498689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E75DB-3480-454C-A1C1-5E0E8C6AF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bostikpropartners_ph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5236E4-1231-4AA7-B69E-64319490B7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6346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959667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29374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01511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4415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4610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40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- 2018-08-03 15:06:20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Bostik's corporate logo features a gecko, a creature capable of sticking to almost any surface at any angle with a remarkably strong bond. 
The Gecko’s resilience reflects its ongoing commitment to develop functional, efficient, innovative and sustainable adhesive solutions.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87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- 2018-08-03 15:05:58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Bostik's corporate logo features a gecko, a creature capable of sticking to almost any surface at any angle with a remarkably strong bond. 
The Gecko’s resilience reflects its ongoing commitment to develop functional, efficient, innovative and sustainable adhesive solutions.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668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87C2F-C447-4850-9A10-A1072C578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3447756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F19EA-7BBB-4C13-AEA8-D3CAC7FB2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E7984E-A67B-41F5-85DF-948AED26A4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9898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6F239-B6DB-44FF-9997-D73FD7D210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8BB35-6841-4CF4-B78D-C696A5678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02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FCBD-AC37-4F83-ADAA-2FCA15475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10380E-1C9F-4AF7-93CC-22D3AE03A4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0317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57C6E-C04E-43B1-AA5F-86B5B9FD8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0D375-7D42-4CA6-9C76-8DF69F588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705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96937-8F4C-430F-8F38-5C3393818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Development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142683-DE36-42FD-B593-C4FA13DE8F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5759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D9FF8-1C15-4E3F-9F89-958F2FD91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6E114-EAC1-4E9E-AFDD-C98E7569F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979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F3A74-94F7-4B60-81CB-111BB917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71B3C1-33E7-4F45-BF39-F2F572547C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0167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2D291-E6E2-463D-8830-4A7273523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8C685-B027-47DC-94B0-618EBC2C9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228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4CE1-D1E6-40FF-9ADC-F778C26B0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bostikpropartners_ph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5E3A2C-EA42-4280-991E-A9F4E635C1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3850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57739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765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7189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101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6247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3028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130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0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80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#Bostik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13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#adhesives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48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#gecko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74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#lizard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93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#reptiles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65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#IndustrialDesign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37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#Architecture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19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48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14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#infrastructure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2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240C1-C44B-425E-AB85-7D07BCD44D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580894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4E7C1-FC87-4B98-A9D4-5D507D129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bostikpropartners_ph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089111-B297-42E8-A23B-A43F6BB3C4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8148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75282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495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190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9239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574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0549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7917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8072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59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10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3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#industrial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6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#smartadhesives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73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#sealants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3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0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#facade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22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#Adhesive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89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#vulcaseal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26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473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1BCA8-F51C-4450-B8B1-C8E887FE5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1110212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9E948-1460-4131-AF13-F17844221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bostikpropartners_ph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5E652-FC3E-407A-B26E-FBFD68233F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777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58620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4609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6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3834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41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2500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744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1736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80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#plumbing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15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52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5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#exteriordesign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645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A649D-4D44-4CC9-B986-45E6374AC1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3700168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38457-2632-4E1B-AF55-363C7415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38B309-1B97-4180-811F-7DB78665EB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1280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34BF9-8D74-488E-A4DA-A8B623AA3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3F660-2350-46A5-94CE-95D8CCC67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298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A6CC5-23C2-4E34-902E-522E4680A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71F8BC-1E15-4E3F-9EEC-630F85E1DF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7035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6D200-A2FF-4293-B9A3-304490371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F2EA8-CFA6-4128-BC75-191EFC8B3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4089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704</Words>
  <Application>Microsoft Office PowerPoint</Application>
  <PresentationFormat>On-screen Show (4:3)</PresentationFormat>
  <Paragraphs>358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Overview</vt:lpstr>
      <vt:lpstr>Instagram Key Metrics Table | bostikpropartners_ph</vt:lpstr>
      <vt:lpstr>Instagram Followers Total | bostikpropartners_ph</vt:lpstr>
      <vt:lpstr>Instagram Followers Change Rate | bostikpropartners_ph</vt:lpstr>
      <vt:lpstr>Instagram Posts Table | bostikpropartners_ph - 1 of 4</vt:lpstr>
      <vt:lpstr>Instagram Posts Table | bostikpropartners_ph - 2 of 4</vt:lpstr>
      <vt:lpstr>Instagram Posts Table | bostikpropartners_ph - 3 of 4</vt:lpstr>
      <vt:lpstr>Instagram Posts Table | bostikpropartners_ph - 4 of 4</vt:lpstr>
      <vt:lpstr>Instagram Interaction Rate | bostikpropartners_ph</vt:lpstr>
      <vt:lpstr>Instagram Average Interactions Per Post | bostikpropartners_ph</vt:lpstr>
      <vt:lpstr>Instagram Follower Distribution Development | bostikpropartners_ph</vt:lpstr>
      <vt:lpstr>Instagram Follower Distribution | bostikpropartners_ph</vt:lpstr>
      <vt:lpstr>Instagram Hashtag Detection | bostikpropartners_ph - 1 of 3</vt:lpstr>
      <vt:lpstr>Instagram Hashtag Detection | bostikpropartners_ph - 2 of 3</vt:lpstr>
      <vt:lpstr>Instagram Hashtag Detection | bostikpropartners_ph - 3 of 3</vt:lpstr>
      <vt:lpstr>Instagram Interaction Rate | bostikpropartners_ph</vt:lpstr>
      <vt:lpstr>Reach  | bostikpropartners_ph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2018-09-06T07:11:06Z</dcterms:created>
  <dcterms:modified xsi:type="dcterms:W3CDTF">2018-09-06T07:11:49Z</dcterms:modified>
</cp:coreProperties>
</file>