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3" r:id="rId17"/>
    <p:sldId id="274" r:id="rId18"/>
    <p:sldId id="275" r:id="rId19"/>
    <p:sldId id="276" r:id="rId20"/>
    <p:sldId id="277" r:id="rId21"/>
    <p:sldId id="278" r:id="rId22"/>
    <p:sldId id="280" r:id="rId23"/>
    <p:sldId id="281" r:id="rId24"/>
    <p:sldId id="282"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09" d="100"/>
          <a:sy n="109" d="100"/>
        </p:scale>
        <p:origin x="216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Bostik Professional Partners PH</c:v>
                </c:pt>
              </c:strCache>
            </c:strRef>
          </c:tx>
          <c:spPr>
            <a:ln w="28575" cap="rnd">
              <a:solidFill>
                <a:schemeClr val="accent1"/>
              </a:solidFill>
              <a:round/>
            </a:ln>
            <a:effectLst/>
          </c:spPr>
          <c:marker>
            <c:symbol val="none"/>
          </c:marker>
          <c:cat>
            <c:numRef>
              <c:f>Sheet1!$A$2:$A$33</c:f>
              <c:numCache>
                <c:formatCode>m/d/yyyy</c:formatCode>
                <c:ptCount val="32"/>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numCache>
            </c:numRef>
          </c:cat>
          <c:val>
            <c:numRef>
              <c:f>Sheet1!$B$2:$B$33</c:f>
              <c:numCache>
                <c:formatCode>General</c:formatCode>
                <c:ptCount val="32"/>
                <c:pt idx="13">
                  <c:v>43</c:v>
                </c:pt>
                <c:pt idx="14">
                  <c:v>139</c:v>
                </c:pt>
                <c:pt idx="15">
                  <c:v>244</c:v>
                </c:pt>
                <c:pt idx="16">
                  <c:v>351</c:v>
                </c:pt>
                <c:pt idx="17">
                  <c:v>466</c:v>
                </c:pt>
                <c:pt idx="18">
                  <c:v>575</c:v>
                </c:pt>
                <c:pt idx="19">
                  <c:v>691</c:v>
                </c:pt>
                <c:pt idx="20">
                  <c:v>1224</c:v>
                </c:pt>
                <c:pt idx="21">
                  <c:v>1686</c:v>
                </c:pt>
                <c:pt idx="22">
                  <c:v>2158</c:v>
                </c:pt>
                <c:pt idx="23">
                  <c:v>2612</c:v>
                </c:pt>
                <c:pt idx="24">
                  <c:v>3004</c:v>
                </c:pt>
                <c:pt idx="25">
                  <c:v>3005</c:v>
                </c:pt>
                <c:pt idx="26">
                  <c:v>3004</c:v>
                </c:pt>
                <c:pt idx="27">
                  <c:v>3001</c:v>
                </c:pt>
                <c:pt idx="28">
                  <c:v>3001</c:v>
                </c:pt>
                <c:pt idx="29">
                  <c:v>3001</c:v>
                </c:pt>
                <c:pt idx="30">
                  <c:v>3002</c:v>
                </c:pt>
                <c:pt idx="31">
                  <c:v>3002</c:v>
                </c:pt>
              </c:numCache>
            </c:numRef>
          </c:val>
          <c:smooth val="0"/>
          <c:extLst>
            <c:ext xmlns:c16="http://schemas.microsoft.com/office/drawing/2014/chart" uri="{C3380CC4-5D6E-409C-BE32-E72D297353CC}">
              <c16:uniqueId val="{00000000-8654-4AA7-9A03-630AFB58F06A}"/>
            </c:ext>
          </c:extLst>
        </c:ser>
        <c:dLbls>
          <c:showLegendKey val="0"/>
          <c:showVal val="0"/>
          <c:showCatName val="0"/>
          <c:showSerName val="0"/>
          <c:showPercent val="0"/>
          <c:showBubbleSize val="0"/>
        </c:dLbls>
        <c:smooth val="0"/>
        <c:axId val="289675240"/>
        <c:axId val="179337408"/>
      </c:lineChart>
      <c:dateAx>
        <c:axId val="289675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9337408"/>
        <c:crosses val="autoZero"/>
        <c:auto val="1"/>
        <c:lblOffset val="100"/>
        <c:baseTimeUnit val="days"/>
      </c:dateAx>
      <c:valAx>
        <c:axId val="179337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675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Bostik Professional Partners PH</c:v>
                </c:pt>
              </c:strCache>
            </c:strRef>
          </c:tx>
          <c:spPr>
            <a:ln w="28575" cap="rnd">
              <a:solidFill>
                <a:schemeClr val="accent1"/>
              </a:solidFill>
              <a:round/>
            </a:ln>
            <a:effectLst/>
          </c:spPr>
          <c:marker>
            <c:symbol val="none"/>
          </c:marker>
          <c:cat>
            <c:numRef>
              <c:f>Sheet1!$A$2:$A$33</c:f>
              <c:numCache>
                <c:formatCode>m/d/yyyy</c:formatCode>
                <c:ptCount val="32"/>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numCache>
            </c:numRef>
          </c:cat>
          <c:val>
            <c:numRef>
              <c:f>Sheet1!$B$2:$B$33</c:f>
              <c:numCache>
                <c:formatCode>General</c:formatCode>
                <c:ptCount val="32"/>
                <c:pt idx="0">
                  <c:v>0</c:v>
                </c:pt>
                <c:pt idx="1">
                  <c:v>4</c:v>
                </c:pt>
                <c:pt idx="2">
                  <c:v>7</c:v>
                </c:pt>
                <c:pt idx="3">
                  <c:v>6</c:v>
                </c:pt>
                <c:pt idx="4">
                  <c:v>2</c:v>
                </c:pt>
                <c:pt idx="5">
                  <c:v>1</c:v>
                </c:pt>
                <c:pt idx="6">
                  <c:v>1</c:v>
                </c:pt>
                <c:pt idx="7">
                  <c:v>0</c:v>
                </c:pt>
                <c:pt idx="8">
                  <c:v>0</c:v>
                </c:pt>
                <c:pt idx="9">
                  <c:v>6</c:v>
                </c:pt>
                <c:pt idx="10">
                  <c:v>0</c:v>
                </c:pt>
                <c:pt idx="11">
                  <c:v>0</c:v>
                </c:pt>
                <c:pt idx="12">
                  <c:v>0</c:v>
                </c:pt>
                <c:pt idx="13">
                  <c:v>23</c:v>
                </c:pt>
                <c:pt idx="14">
                  <c:v>110</c:v>
                </c:pt>
                <c:pt idx="15">
                  <c:v>112</c:v>
                </c:pt>
                <c:pt idx="16">
                  <c:v>125</c:v>
                </c:pt>
                <c:pt idx="17">
                  <c:v>131</c:v>
                </c:pt>
                <c:pt idx="18">
                  <c:v>131</c:v>
                </c:pt>
                <c:pt idx="19">
                  <c:v>142</c:v>
                </c:pt>
                <c:pt idx="20">
                  <c:v>587</c:v>
                </c:pt>
                <c:pt idx="21">
                  <c:v>520</c:v>
                </c:pt>
                <c:pt idx="22">
                  <c:v>559</c:v>
                </c:pt>
                <c:pt idx="23">
                  <c:v>542</c:v>
                </c:pt>
                <c:pt idx="24">
                  <c:v>480</c:v>
                </c:pt>
                <c:pt idx="25">
                  <c:v>6</c:v>
                </c:pt>
                <c:pt idx="26">
                  <c:v>0</c:v>
                </c:pt>
                <c:pt idx="27">
                  <c:v>3</c:v>
                </c:pt>
                <c:pt idx="28">
                  <c:v>8</c:v>
                </c:pt>
                <c:pt idx="29">
                  <c:v>8</c:v>
                </c:pt>
                <c:pt idx="30">
                  <c:v>6</c:v>
                </c:pt>
                <c:pt idx="31">
                  <c:v>8</c:v>
                </c:pt>
              </c:numCache>
            </c:numRef>
          </c:val>
          <c:smooth val="0"/>
          <c:extLst>
            <c:ext xmlns:c16="http://schemas.microsoft.com/office/drawing/2014/chart" uri="{C3380CC4-5D6E-409C-BE32-E72D297353CC}">
              <c16:uniqueId val="{00000000-08F8-4EB7-9C36-EF9E7F8D502D}"/>
            </c:ext>
          </c:extLst>
        </c:ser>
        <c:dLbls>
          <c:showLegendKey val="0"/>
          <c:showVal val="0"/>
          <c:showCatName val="0"/>
          <c:showSerName val="0"/>
          <c:showPercent val="0"/>
          <c:showBubbleSize val="0"/>
        </c:dLbls>
        <c:smooth val="0"/>
        <c:axId val="290153432"/>
        <c:axId val="290149496"/>
      </c:lineChart>
      <c:dateAx>
        <c:axId val="290153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149496"/>
        <c:crosses val="autoZero"/>
        <c:auto val="1"/>
        <c:lblOffset val="100"/>
        <c:baseTimeUnit val="days"/>
      </c:dateAx>
      <c:valAx>
        <c:axId val="290149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153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Bostik Professional Partners PH</c:v>
                </c:pt>
              </c:strCache>
            </c:strRef>
          </c:cat>
          <c:val>
            <c:numRef>
              <c:f>Sheet1!$B$2</c:f>
              <c:numCache>
                <c:formatCode>General</c:formatCode>
                <c:ptCount val="1"/>
                <c:pt idx="0">
                  <c:v>68</c:v>
                </c:pt>
              </c:numCache>
            </c:numRef>
          </c:val>
          <c:extLst>
            <c:ext xmlns:c16="http://schemas.microsoft.com/office/drawing/2014/chart" uri="{C3380CC4-5D6E-409C-BE32-E72D297353CC}">
              <c16:uniqueId val="{00000000-91C3-420F-85AB-AA7EE650F6D3}"/>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Bostik Professional Partners PH</c:v>
                </c:pt>
              </c:strCache>
            </c:strRef>
          </c:cat>
          <c:val>
            <c:numRef>
              <c:f>Sheet1!$C$2</c:f>
              <c:numCache>
                <c:formatCode>General</c:formatCode>
                <c:ptCount val="1"/>
                <c:pt idx="0">
                  <c:v>4</c:v>
                </c:pt>
              </c:numCache>
            </c:numRef>
          </c:val>
          <c:extLst>
            <c:ext xmlns:c16="http://schemas.microsoft.com/office/drawing/2014/chart" uri="{C3380CC4-5D6E-409C-BE32-E72D297353CC}">
              <c16:uniqueId val="{00000001-91C3-420F-85AB-AA7EE650F6D3}"/>
            </c:ext>
          </c:extLst>
        </c:ser>
        <c:ser>
          <c:idx val="2"/>
          <c:order val="2"/>
          <c:tx>
            <c:strRef>
              <c:f>Sheet1!$D$1</c:f>
              <c:strCache>
                <c:ptCount val="1"/>
                <c:pt idx="0">
                  <c:v>Wow</c:v>
                </c:pt>
              </c:strCache>
            </c:strRef>
          </c:tx>
          <c:spPr>
            <a:solidFill>
              <a:schemeClr val="accent3"/>
            </a:solidFill>
            <a:ln>
              <a:noFill/>
            </a:ln>
            <a:effectLst/>
          </c:spPr>
          <c:invertIfNegative val="0"/>
          <c:cat>
            <c:strRef>
              <c:f>Sheet1!$A$2</c:f>
              <c:strCache>
                <c:ptCount val="1"/>
                <c:pt idx="0">
                  <c:v>Bostik Professional Partners PH</c:v>
                </c:pt>
              </c:strCache>
            </c:strRef>
          </c:cat>
          <c:val>
            <c:numRef>
              <c:f>Sheet1!$D$2</c:f>
              <c:numCache>
                <c:formatCode>General</c:formatCode>
                <c:ptCount val="1"/>
                <c:pt idx="0">
                  <c:v>4</c:v>
                </c:pt>
              </c:numCache>
            </c:numRef>
          </c:val>
          <c:extLst>
            <c:ext xmlns:c16="http://schemas.microsoft.com/office/drawing/2014/chart" uri="{C3380CC4-5D6E-409C-BE32-E72D297353CC}">
              <c16:uniqueId val="{00000002-91C3-420F-85AB-AA7EE650F6D3}"/>
            </c:ext>
          </c:extLst>
        </c:ser>
        <c:ser>
          <c:idx val="3"/>
          <c:order val="3"/>
          <c:tx>
            <c:strRef>
              <c:f>Sheet1!$E$1</c:f>
              <c:strCache>
                <c:ptCount val="1"/>
                <c:pt idx="0">
                  <c:v>Haha</c:v>
                </c:pt>
              </c:strCache>
            </c:strRef>
          </c:tx>
          <c:spPr>
            <a:solidFill>
              <a:schemeClr val="accent4"/>
            </a:solidFill>
            <a:ln>
              <a:noFill/>
            </a:ln>
            <a:effectLst/>
          </c:spPr>
          <c:invertIfNegative val="0"/>
          <c:cat>
            <c:strRef>
              <c:f>Sheet1!$A$2</c:f>
              <c:strCache>
                <c:ptCount val="1"/>
                <c:pt idx="0">
                  <c:v>Bostik Professional Partners PH</c:v>
                </c:pt>
              </c:strCache>
            </c:strRef>
          </c:cat>
          <c:val>
            <c:numRef>
              <c:f>Sheet1!$E$2</c:f>
              <c:numCache>
                <c:formatCode>General</c:formatCode>
                <c:ptCount val="1"/>
                <c:pt idx="0">
                  <c:v>0</c:v>
                </c:pt>
              </c:numCache>
            </c:numRef>
          </c:val>
          <c:extLst>
            <c:ext xmlns:c16="http://schemas.microsoft.com/office/drawing/2014/chart" uri="{C3380CC4-5D6E-409C-BE32-E72D297353CC}">
              <c16:uniqueId val="{00000003-91C3-420F-85AB-AA7EE650F6D3}"/>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Bostik Professional Partners PH</c:v>
                </c:pt>
              </c:strCache>
            </c:strRef>
          </c:cat>
          <c:val>
            <c:numRef>
              <c:f>Sheet1!$F$2</c:f>
              <c:numCache>
                <c:formatCode>General</c:formatCode>
                <c:ptCount val="1"/>
                <c:pt idx="0">
                  <c:v>0</c:v>
                </c:pt>
              </c:numCache>
            </c:numRef>
          </c:val>
          <c:extLst>
            <c:ext xmlns:c16="http://schemas.microsoft.com/office/drawing/2014/chart" uri="{C3380CC4-5D6E-409C-BE32-E72D297353CC}">
              <c16:uniqueId val="{00000004-91C3-420F-85AB-AA7EE650F6D3}"/>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Bostik Professional Partners PH</c:v>
                </c:pt>
              </c:strCache>
            </c:strRef>
          </c:cat>
          <c:val>
            <c:numRef>
              <c:f>Sheet1!$G$2</c:f>
              <c:numCache>
                <c:formatCode>General</c:formatCode>
                <c:ptCount val="1"/>
                <c:pt idx="0">
                  <c:v>0</c:v>
                </c:pt>
              </c:numCache>
            </c:numRef>
          </c:val>
          <c:extLst>
            <c:ext xmlns:c16="http://schemas.microsoft.com/office/drawing/2014/chart" uri="{C3380CC4-5D6E-409C-BE32-E72D297353CC}">
              <c16:uniqueId val="{00000005-91C3-420F-85AB-AA7EE650F6D3}"/>
            </c:ext>
          </c:extLst>
        </c:ser>
        <c:dLbls>
          <c:showLegendKey val="0"/>
          <c:showVal val="0"/>
          <c:showCatName val="0"/>
          <c:showSerName val="0"/>
          <c:showPercent val="0"/>
          <c:showBubbleSize val="0"/>
        </c:dLbls>
        <c:gapWidth val="150"/>
        <c:overlap val="100"/>
        <c:axId val="348061376"/>
        <c:axId val="292409832"/>
      </c:barChart>
      <c:catAx>
        <c:axId val="348061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409832"/>
        <c:crosses val="autoZero"/>
        <c:auto val="1"/>
        <c:lblAlgn val="ctr"/>
        <c:lblOffset val="100"/>
        <c:noMultiLvlLbl val="0"/>
      </c:catAx>
      <c:valAx>
        <c:axId val="2924098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061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Bostik Professional Partners PH</c:v>
                </c:pt>
              </c:strCache>
            </c:strRef>
          </c:tx>
          <c:spPr>
            <a:ln w="28575" cap="rnd">
              <a:solidFill>
                <a:schemeClr val="accent1"/>
              </a:solidFill>
              <a:round/>
            </a:ln>
            <a:effectLst/>
          </c:spPr>
          <c:marker>
            <c:symbol val="none"/>
          </c:marker>
          <c:cat>
            <c:numRef>
              <c:f>Sheet1!$A$2:$A$33</c:f>
              <c:numCache>
                <c:formatCode>m/d/yyyy</c:formatCode>
                <c:ptCount val="32"/>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numCache>
            </c:numRef>
          </c:cat>
          <c:val>
            <c:numRef>
              <c:f>Sheet1!$B$2:$B$33</c:f>
              <c:numCache>
                <c:formatCode>General</c:formatCode>
                <c:ptCount val="32"/>
                <c:pt idx="0">
                  <c:v>0</c:v>
                </c:pt>
                <c:pt idx="1">
                  <c:v>34</c:v>
                </c:pt>
                <c:pt idx="2">
                  <c:v>56</c:v>
                </c:pt>
                <c:pt idx="3">
                  <c:v>44</c:v>
                </c:pt>
                <c:pt idx="4">
                  <c:v>5</c:v>
                </c:pt>
                <c:pt idx="5">
                  <c:v>14</c:v>
                </c:pt>
                <c:pt idx="6">
                  <c:v>8</c:v>
                </c:pt>
                <c:pt idx="7">
                  <c:v>0</c:v>
                </c:pt>
                <c:pt idx="8">
                  <c:v>1</c:v>
                </c:pt>
                <c:pt idx="9">
                  <c:v>26</c:v>
                </c:pt>
                <c:pt idx="10">
                  <c:v>7</c:v>
                </c:pt>
                <c:pt idx="11">
                  <c:v>1</c:v>
                </c:pt>
                <c:pt idx="12">
                  <c:v>4</c:v>
                </c:pt>
                <c:pt idx="13">
                  <c:v>86</c:v>
                </c:pt>
                <c:pt idx="14">
                  <c:v>229</c:v>
                </c:pt>
                <c:pt idx="15">
                  <c:v>335</c:v>
                </c:pt>
                <c:pt idx="16">
                  <c:v>350</c:v>
                </c:pt>
                <c:pt idx="17">
                  <c:v>287</c:v>
                </c:pt>
                <c:pt idx="18">
                  <c:v>398</c:v>
                </c:pt>
                <c:pt idx="19">
                  <c:v>337</c:v>
                </c:pt>
                <c:pt idx="20">
                  <c:v>1323</c:v>
                </c:pt>
                <c:pt idx="21">
                  <c:v>1440</c:v>
                </c:pt>
                <c:pt idx="22">
                  <c:v>1495</c:v>
                </c:pt>
                <c:pt idx="23">
                  <c:v>1627</c:v>
                </c:pt>
                <c:pt idx="24">
                  <c:v>1493</c:v>
                </c:pt>
                <c:pt idx="25">
                  <c:v>114</c:v>
                </c:pt>
                <c:pt idx="26">
                  <c:v>103</c:v>
                </c:pt>
                <c:pt idx="27">
                  <c:v>27297</c:v>
                </c:pt>
                <c:pt idx="28">
                  <c:v>26493</c:v>
                </c:pt>
                <c:pt idx="29">
                  <c:v>25342</c:v>
                </c:pt>
                <c:pt idx="30">
                  <c:v>24076</c:v>
                </c:pt>
                <c:pt idx="31">
                  <c:v>22598</c:v>
                </c:pt>
              </c:numCache>
            </c:numRef>
          </c:val>
          <c:smooth val="0"/>
          <c:extLst>
            <c:ext xmlns:c16="http://schemas.microsoft.com/office/drawing/2014/chart" uri="{C3380CC4-5D6E-409C-BE32-E72D297353CC}">
              <c16:uniqueId val="{00000000-4EE3-48C6-9D31-446352CA4829}"/>
            </c:ext>
          </c:extLst>
        </c:ser>
        <c:dLbls>
          <c:showLegendKey val="0"/>
          <c:showVal val="0"/>
          <c:showCatName val="0"/>
          <c:showSerName val="0"/>
          <c:showPercent val="0"/>
          <c:showBubbleSize val="0"/>
        </c:dLbls>
        <c:smooth val="0"/>
        <c:axId val="158407560"/>
        <c:axId val="158401000"/>
      </c:lineChart>
      <c:dateAx>
        <c:axId val="158407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8401000"/>
        <c:crosses val="autoZero"/>
        <c:auto val="1"/>
        <c:lblOffset val="100"/>
        <c:baseTimeUnit val="days"/>
      </c:dateAx>
      <c:valAx>
        <c:axId val="158401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8407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Bostik Professional Partners PH</c:v>
                </c:pt>
              </c:strCache>
            </c:strRef>
          </c:tx>
          <c:spPr>
            <a:ln w="28575" cap="rnd">
              <a:solidFill>
                <a:schemeClr val="accent1"/>
              </a:solidFill>
              <a:round/>
            </a:ln>
            <a:effectLst/>
          </c:spPr>
          <c:marker>
            <c:symbol val="none"/>
          </c:marker>
          <c:cat>
            <c:numRef>
              <c:f>Sheet1!$A$2:$A$33</c:f>
              <c:numCache>
                <c:formatCode>m/d/yyyy</c:formatCode>
                <c:ptCount val="32"/>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numCache>
            </c:numRef>
          </c:cat>
          <c:val>
            <c:numRef>
              <c:f>Sheet1!$B$2:$B$33</c:f>
              <c:numCache>
                <c:formatCode>General</c:formatCode>
                <c:ptCount val="32"/>
                <c:pt idx="0">
                  <c:v>0</c:v>
                </c:pt>
                <c:pt idx="1">
                  <c:v>1</c:v>
                </c:pt>
                <c:pt idx="2">
                  <c:v>4</c:v>
                </c:pt>
                <c:pt idx="3">
                  <c:v>1</c:v>
                </c:pt>
                <c:pt idx="4">
                  <c:v>0</c:v>
                </c:pt>
                <c:pt idx="5">
                  <c:v>0</c:v>
                </c:pt>
                <c:pt idx="6">
                  <c:v>1</c:v>
                </c:pt>
                <c:pt idx="7">
                  <c:v>0</c:v>
                </c:pt>
                <c:pt idx="8">
                  <c:v>0</c:v>
                </c:pt>
                <c:pt idx="9">
                  <c:v>0</c:v>
                </c:pt>
                <c:pt idx="10">
                  <c:v>1</c:v>
                </c:pt>
                <c:pt idx="11">
                  <c:v>6</c:v>
                </c:pt>
                <c:pt idx="12">
                  <c:v>0</c:v>
                </c:pt>
                <c:pt idx="13">
                  <c:v>0</c:v>
                </c:pt>
                <c:pt idx="14">
                  <c:v>2</c:v>
                </c:pt>
                <c:pt idx="15">
                  <c:v>2</c:v>
                </c:pt>
                <c:pt idx="16">
                  <c:v>6</c:v>
                </c:pt>
                <c:pt idx="17">
                  <c:v>3</c:v>
                </c:pt>
                <c:pt idx="18">
                  <c:v>11</c:v>
                </c:pt>
                <c:pt idx="19">
                  <c:v>6</c:v>
                </c:pt>
                <c:pt idx="20">
                  <c:v>14</c:v>
                </c:pt>
                <c:pt idx="21">
                  <c:v>17</c:v>
                </c:pt>
                <c:pt idx="22">
                  <c:v>9</c:v>
                </c:pt>
                <c:pt idx="23">
                  <c:v>11</c:v>
                </c:pt>
                <c:pt idx="24">
                  <c:v>19</c:v>
                </c:pt>
                <c:pt idx="25">
                  <c:v>0</c:v>
                </c:pt>
                <c:pt idx="26">
                  <c:v>1</c:v>
                </c:pt>
                <c:pt idx="27">
                  <c:v>3</c:v>
                </c:pt>
                <c:pt idx="28">
                  <c:v>0</c:v>
                </c:pt>
                <c:pt idx="29">
                  <c:v>0</c:v>
                </c:pt>
                <c:pt idx="30">
                  <c:v>1</c:v>
                </c:pt>
                <c:pt idx="31">
                  <c:v>3</c:v>
                </c:pt>
              </c:numCache>
            </c:numRef>
          </c:val>
          <c:smooth val="0"/>
          <c:extLst>
            <c:ext xmlns:c16="http://schemas.microsoft.com/office/drawing/2014/chart" uri="{C3380CC4-5D6E-409C-BE32-E72D297353CC}">
              <c16:uniqueId val="{00000000-44E3-4A3F-A447-F777046BB090}"/>
            </c:ext>
          </c:extLst>
        </c:ser>
        <c:dLbls>
          <c:showLegendKey val="0"/>
          <c:showVal val="0"/>
          <c:showCatName val="0"/>
          <c:showSerName val="0"/>
          <c:showPercent val="0"/>
          <c:showBubbleSize val="0"/>
        </c:dLbls>
        <c:smooth val="0"/>
        <c:axId val="349577416"/>
        <c:axId val="349579712"/>
      </c:lineChart>
      <c:dateAx>
        <c:axId val="349577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579712"/>
        <c:crosses val="autoZero"/>
        <c:auto val="1"/>
        <c:lblOffset val="100"/>
        <c:baseTimeUnit val="days"/>
      </c:dateAx>
      <c:valAx>
        <c:axId val="349579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577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bostikprofessionalpartners</c:v>
                </c:pt>
              </c:strCache>
            </c:strRef>
          </c:tx>
          <c:spPr>
            <a:ln w="28575" cap="rnd">
              <a:solidFill>
                <a:schemeClr val="accent1"/>
              </a:solidFill>
              <a:round/>
            </a:ln>
            <a:effectLst/>
          </c:spPr>
          <c:marker>
            <c:symbol val="none"/>
          </c:marker>
          <c:cat>
            <c:numRef>
              <c:f>Sheet1!$A$2:$A$33</c:f>
              <c:numCache>
                <c:formatCode>m/d/yyyy</c:formatCode>
                <c:ptCount val="32"/>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numCache>
            </c:numRef>
          </c:cat>
          <c:val>
            <c:numRef>
              <c:f>Sheet1!$B$2:$B$33</c:f>
              <c:numCache>
                <c:formatCode>General</c:formatCode>
                <c:ptCount val="32"/>
                <c:pt idx="19">
                  <c:v>18</c:v>
                </c:pt>
              </c:numCache>
            </c:numRef>
          </c:val>
          <c:smooth val="0"/>
          <c:extLst>
            <c:ext xmlns:c16="http://schemas.microsoft.com/office/drawing/2014/chart" uri="{C3380CC4-5D6E-409C-BE32-E72D297353CC}">
              <c16:uniqueId val="{00000000-2B0A-42EF-B3FF-56AB424343E9}"/>
            </c:ext>
          </c:extLst>
        </c:ser>
        <c:dLbls>
          <c:showLegendKey val="0"/>
          <c:showVal val="0"/>
          <c:showCatName val="0"/>
          <c:showSerName val="0"/>
          <c:showPercent val="0"/>
          <c:showBubbleSize val="0"/>
        </c:dLbls>
        <c:smooth val="0"/>
        <c:axId val="350215440"/>
        <c:axId val="350217736"/>
      </c:lineChart>
      <c:dateAx>
        <c:axId val="350215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217736"/>
        <c:crosses val="autoZero"/>
        <c:auto val="1"/>
        <c:lblOffset val="100"/>
        <c:baseTimeUnit val="days"/>
      </c:dateAx>
      <c:valAx>
        <c:axId val="350217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215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bostikprofessionalpartners</c:v>
                </c:pt>
              </c:strCache>
            </c:strRef>
          </c:tx>
          <c:spPr>
            <a:ln w="28575" cap="rnd">
              <a:solidFill>
                <a:schemeClr val="accent1"/>
              </a:solidFill>
              <a:round/>
            </a:ln>
            <a:effectLst/>
          </c:spPr>
          <c:marker>
            <c:symbol val="none"/>
          </c:marker>
          <c:cat>
            <c:numRef>
              <c:f>Sheet1!$A$2:$A$33</c:f>
              <c:numCache>
                <c:formatCode>m/d/yyyy</c:formatCode>
                <c:ptCount val="32"/>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numCache>
            </c:numRef>
          </c:cat>
          <c:val>
            <c:numRef>
              <c:f>Sheet1!$B$2:$B$33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0-C1AE-4576-9BCB-FD2314159EB3}"/>
            </c:ext>
          </c:extLst>
        </c:ser>
        <c:dLbls>
          <c:showLegendKey val="0"/>
          <c:showVal val="0"/>
          <c:showCatName val="0"/>
          <c:showSerName val="0"/>
          <c:showPercent val="0"/>
          <c:showBubbleSize val="0"/>
        </c:dLbls>
        <c:smooth val="0"/>
        <c:axId val="436163592"/>
        <c:axId val="436161624"/>
      </c:lineChart>
      <c:dateAx>
        <c:axId val="436163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161624"/>
        <c:crosses val="autoZero"/>
        <c:auto val="1"/>
        <c:lblOffset val="100"/>
        <c:baseTimeUnit val="days"/>
      </c:dateAx>
      <c:valAx>
        <c:axId val="436161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163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bostikprofessionalpartners</c:v>
                </c:pt>
              </c:strCache>
            </c:strRef>
          </c:tx>
          <c:spPr>
            <a:ln w="28575" cap="rnd">
              <a:solidFill>
                <a:schemeClr val="accent1"/>
              </a:solidFill>
              <a:round/>
            </a:ln>
            <a:effectLst/>
          </c:spPr>
          <c:marker>
            <c:symbol val="none"/>
          </c:marker>
          <c:cat>
            <c:numRef>
              <c:f>Sheet1!$A$2:$A$33</c:f>
              <c:numCache>
                <c:formatCode>m/d/yyyy</c:formatCode>
                <c:ptCount val="32"/>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numCache>
            </c:numRef>
          </c:cat>
          <c:val>
            <c:numRef>
              <c:f>Sheet1!$B$2:$B$33</c:f>
              <c:numCache>
                <c:formatCode>General</c:formatCode>
                <c:ptCount val="32"/>
                <c:pt idx="0">
                  <c:v>0</c:v>
                </c:pt>
                <c:pt idx="1">
                  <c:v>0</c:v>
                </c:pt>
                <c:pt idx="2">
                  <c:v>0</c:v>
                </c:pt>
                <c:pt idx="3">
                  <c:v>0</c:v>
                </c:pt>
                <c:pt idx="4">
                  <c:v>0</c:v>
                </c:pt>
                <c:pt idx="5">
                  <c:v>3</c:v>
                </c:pt>
                <c:pt idx="6">
                  <c:v>0</c:v>
                </c:pt>
                <c:pt idx="7">
                  <c:v>0</c:v>
                </c:pt>
                <c:pt idx="8">
                  <c:v>0</c:v>
                </c:pt>
                <c:pt idx="9">
                  <c:v>0</c:v>
                </c:pt>
                <c:pt idx="10">
                  <c:v>0</c:v>
                </c:pt>
                <c:pt idx="11">
                  <c:v>0</c:v>
                </c:pt>
                <c:pt idx="12">
                  <c:v>3</c:v>
                </c:pt>
                <c:pt idx="13">
                  <c:v>0</c:v>
                </c:pt>
                <c:pt idx="14">
                  <c:v>0</c:v>
                </c:pt>
                <c:pt idx="15">
                  <c:v>0</c:v>
                </c:pt>
                <c:pt idx="16">
                  <c:v>0</c:v>
                </c:pt>
                <c:pt idx="17">
                  <c:v>0</c:v>
                </c:pt>
                <c:pt idx="18">
                  <c:v>0</c:v>
                </c:pt>
                <c:pt idx="19">
                  <c:v>3</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0-82D4-4CB9-99C4-B7CFE1336EF9}"/>
            </c:ext>
          </c:extLst>
        </c:ser>
        <c:dLbls>
          <c:showLegendKey val="0"/>
          <c:showVal val="0"/>
          <c:showCatName val="0"/>
          <c:showSerName val="0"/>
          <c:showPercent val="0"/>
          <c:showBubbleSize val="0"/>
        </c:dLbls>
        <c:smooth val="0"/>
        <c:axId val="436159656"/>
        <c:axId val="436157360"/>
      </c:lineChart>
      <c:dateAx>
        <c:axId val="436159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157360"/>
        <c:crosses val="autoZero"/>
        <c:auto val="1"/>
        <c:lblOffset val="100"/>
        <c:baseTimeUnit val="days"/>
      </c:dateAx>
      <c:valAx>
        <c:axId val="436157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159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0E8E9-6875-4439-A020-2A0F57F29551}"/>
              </a:ext>
            </a:extLst>
          </p:cNvPr>
          <p:cNvSpPr>
            <a:spLocks noGrp="1"/>
          </p:cNvSpPr>
          <p:nvPr>
            <p:ph type="ctrTitle"/>
          </p:nvPr>
        </p:nvSpPr>
        <p:spPr/>
        <p:txBody>
          <a:bodyPr/>
          <a:lstStyle/>
          <a:p>
            <a:r>
              <a:rPr lang="en-US"/>
              <a:t>BOSTIK Dashboard</a:t>
            </a:r>
          </a:p>
        </p:txBody>
      </p:sp>
      <p:sp>
        <p:nvSpPr>
          <p:cNvPr id="3" name="Subtitle 2">
            <a:extLst>
              <a:ext uri="{FF2B5EF4-FFF2-40B4-BE49-F238E27FC236}">
                <a16:creationId xmlns:a16="http://schemas.microsoft.com/office/drawing/2014/main" id="{4EE75A2D-964B-40CE-9A24-D558AB9E9374}"/>
              </a:ext>
            </a:extLst>
          </p:cNvPr>
          <p:cNvSpPr>
            <a:spLocks noGrp="1"/>
          </p:cNvSpPr>
          <p:nvPr>
            <p:ph type="subTitle" idx="1"/>
          </p:nvPr>
        </p:nvSpPr>
        <p:spPr/>
        <p:txBody>
          <a:bodyPr/>
          <a:lstStyle/>
          <a:p>
            <a:r>
              <a:rPr lang="en-US"/>
              <a:t>Brandbomb Creatives</a:t>
            </a:r>
          </a:p>
        </p:txBody>
      </p:sp>
    </p:spTree>
    <p:extLst>
      <p:ext uri="{BB962C8B-B14F-4D97-AF65-F5344CB8AC3E}">
        <p14:creationId xmlns:p14="http://schemas.microsoft.com/office/powerpoint/2010/main" val="30011478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F03FA-161F-4CB6-B897-C8F0C37F33BC}"/>
              </a:ext>
            </a:extLst>
          </p:cNvPr>
          <p:cNvSpPr>
            <a:spLocks noGrp="1"/>
          </p:cNvSpPr>
          <p:nvPr>
            <p:ph type="title"/>
          </p:nvPr>
        </p:nvSpPr>
        <p:spPr/>
        <p:txBody>
          <a:bodyPr/>
          <a:lstStyle/>
          <a:p>
            <a:r>
              <a:rPr lang="en-US"/>
              <a:t>Facebook Fans Total | Bostik</a:t>
            </a:r>
          </a:p>
        </p:txBody>
      </p:sp>
      <p:graphicFrame>
        <p:nvGraphicFramePr>
          <p:cNvPr id="6" name="Chart Placeholder 5">
            <a:extLst>
              <a:ext uri="{FF2B5EF4-FFF2-40B4-BE49-F238E27FC236}">
                <a16:creationId xmlns:a16="http://schemas.microsoft.com/office/drawing/2014/main" id="{20098C1A-2416-4924-9CCA-58B3AD53BB1B}"/>
              </a:ext>
            </a:extLst>
          </p:cNvPr>
          <p:cNvGraphicFramePr>
            <a:graphicFrameLocks noGrp="1"/>
          </p:cNvGraphicFramePr>
          <p:nvPr>
            <p:ph type="chart" sz="quarter" idx="13"/>
            <p:extLst>
              <p:ext uri="{D42A27DB-BD31-4B8C-83A1-F6EECF244321}">
                <p14:modId xmlns:p14="http://schemas.microsoft.com/office/powerpoint/2010/main" val="26524954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1F23C6-F633-4209-8786-F46D026AAAB7}"/>
              </a:ext>
            </a:extLst>
          </p:cNvPr>
          <p:cNvSpPr>
            <a:spLocks noGrp="1"/>
          </p:cNvSpPr>
          <p:nvPr>
            <p:ph type="body" sz="quarter" idx="14"/>
          </p:nvPr>
        </p:nvSpPr>
        <p:spPr/>
        <p:txBody>
          <a:bodyPr/>
          <a:lstStyle/>
          <a:p>
            <a:r>
              <a:rPr lang="en-US"/>
              <a:t>07/01/2018 - 08/01/2018</a:t>
            </a:r>
          </a:p>
        </p:txBody>
      </p:sp>
      <p:sp>
        <p:nvSpPr>
          <p:cNvPr id="5" name="Footer Placeholder 4">
            <a:extLst>
              <a:ext uri="{FF2B5EF4-FFF2-40B4-BE49-F238E27FC236}">
                <a16:creationId xmlns:a16="http://schemas.microsoft.com/office/drawing/2014/main" id="{5D81C179-C8E2-40A4-A910-8FA55375E5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90944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BD472-74E1-411D-AA95-60BE2E7DEA3B}"/>
              </a:ext>
            </a:extLst>
          </p:cNvPr>
          <p:cNvSpPr>
            <a:spLocks noGrp="1"/>
          </p:cNvSpPr>
          <p:nvPr>
            <p:ph type="title"/>
          </p:nvPr>
        </p:nvSpPr>
        <p:spPr/>
        <p:txBody>
          <a:bodyPr/>
          <a:lstStyle/>
          <a:p>
            <a:r>
              <a:rPr lang="en-US"/>
              <a:t>Facebook Engaged Users | Bostik</a:t>
            </a:r>
          </a:p>
        </p:txBody>
      </p:sp>
      <p:graphicFrame>
        <p:nvGraphicFramePr>
          <p:cNvPr id="6" name="Chart Placeholder 5">
            <a:extLst>
              <a:ext uri="{FF2B5EF4-FFF2-40B4-BE49-F238E27FC236}">
                <a16:creationId xmlns:a16="http://schemas.microsoft.com/office/drawing/2014/main" id="{1A2941BA-5CAD-471D-9CC6-72084F383C3F}"/>
              </a:ext>
            </a:extLst>
          </p:cNvPr>
          <p:cNvGraphicFramePr>
            <a:graphicFrameLocks noGrp="1"/>
          </p:cNvGraphicFramePr>
          <p:nvPr>
            <p:ph type="chart" sz="quarter" idx="13"/>
            <p:extLst>
              <p:ext uri="{D42A27DB-BD31-4B8C-83A1-F6EECF244321}">
                <p14:modId xmlns:p14="http://schemas.microsoft.com/office/powerpoint/2010/main" val="21641511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D9BF8E-5EC1-4C14-9E11-B22DB5D0668C}"/>
              </a:ext>
            </a:extLst>
          </p:cNvPr>
          <p:cNvSpPr>
            <a:spLocks noGrp="1"/>
          </p:cNvSpPr>
          <p:nvPr>
            <p:ph type="body" sz="quarter" idx="14"/>
          </p:nvPr>
        </p:nvSpPr>
        <p:spPr/>
        <p:txBody>
          <a:bodyPr/>
          <a:lstStyle/>
          <a:p>
            <a:r>
              <a:rPr lang="en-US"/>
              <a:t>07/01/2018 - 08/01/2018</a:t>
            </a:r>
          </a:p>
        </p:txBody>
      </p:sp>
      <p:sp>
        <p:nvSpPr>
          <p:cNvPr id="5" name="Footer Placeholder 4">
            <a:extLst>
              <a:ext uri="{FF2B5EF4-FFF2-40B4-BE49-F238E27FC236}">
                <a16:creationId xmlns:a16="http://schemas.microsoft.com/office/drawing/2014/main" id="{86BF07A7-3A9F-4A1F-A10D-4100600CD6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793223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23BF4-F747-4351-B120-E12EFC011135}"/>
              </a:ext>
            </a:extLst>
          </p:cNvPr>
          <p:cNvSpPr>
            <a:spLocks noGrp="1"/>
          </p:cNvSpPr>
          <p:nvPr>
            <p:ph type="title"/>
          </p:nvPr>
        </p:nvSpPr>
        <p:spPr/>
        <p:txBody>
          <a:bodyPr/>
          <a:lstStyle/>
          <a:p>
            <a:r>
              <a:rPr lang="en-US"/>
              <a:t>Facebook Reactions Distribution | Bostik</a:t>
            </a:r>
          </a:p>
        </p:txBody>
      </p:sp>
      <p:graphicFrame>
        <p:nvGraphicFramePr>
          <p:cNvPr id="6" name="Chart Placeholder 5">
            <a:extLst>
              <a:ext uri="{FF2B5EF4-FFF2-40B4-BE49-F238E27FC236}">
                <a16:creationId xmlns:a16="http://schemas.microsoft.com/office/drawing/2014/main" id="{8060C7B8-D0E1-46B9-86AB-1439E41E7335}"/>
              </a:ext>
            </a:extLst>
          </p:cNvPr>
          <p:cNvGraphicFramePr>
            <a:graphicFrameLocks noGrp="1"/>
          </p:cNvGraphicFramePr>
          <p:nvPr>
            <p:ph type="chart" sz="quarter" idx="13"/>
            <p:extLst>
              <p:ext uri="{D42A27DB-BD31-4B8C-83A1-F6EECF244321}">
                <p14:modId xmlns:p14="http://schemas.microsoft.com/office/powerpoint/2010/main" val="17323598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400B91-02EA-40A9-8056-0A632392005B}"/>
              </a:ext>
            </a:extLst>
          </p:cNvPr>
          <p:cNvSpPr>
            <a:spLocks noGrp="1"/>
          </p:cNvSpPr>
          <p:nvPr>
            <p:ph type="body" sz="quarter" idx="14"/>
          </p:nvPr>
        </p:nvSpPr>
        <p:spPr/>
        <p:txBody>
          <a:bodyPr/>
          <a:lstStyle/>
          <a:p>
            <a:r>
              <a:rPr lang="en-US"/>
              <a:t>07/01/2018 - 08/01/2018</a:t>
            </a:r>
          </a:p>
        </p:txBody>
      </p:sp>
      <p:sp>
        <p:nvSpPr>
          <p:cNvPr id="5" name="Footer Placeholder 4">
            <a:extLst>
              <a:ext uri="{FF2B5EF4-FFF2-40B4-BE49-F238E27FC236}">
                <a16:creationId xmlns:a16="http://schemas.microsoft.com/office/drawing/2014/main" id="{8926C4C9-6471-4839-9822-E875D9973A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71322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D9E5E-E05D-450D-99F2-50BA0B738118}"/>
              </a:ext>
            </a:extLst>
          </p:cNvPr>
          <p:cNvSpPr>
            <a:spLocks noGrp="1"/>
          </p:cNvSpPr>
          <p:nvPr>
            <p:ph type="title"/>
          </p:nvPr>
        </p:nvSpPr>
        <p:spPr/>
        <p:txBody>
          <a:bodyPr/>
          <a:lstStyle/>
          <a:p>
            <a:r>
              <a:rPr lang="en-US"/>
              <a:t>Facebook Page Views By External Referral | Bostik</a:t>
            </a:r>
          </a:p>
        </p:txBody>
      </p:sp>
      <p:graphicFrame>
        <p:nvGraphicFramePr>
          <p:cNvPr id="5" name="Table Placeholder 4">
            <a:extLst>
              <a:ext uri="{FF2B5EF4-FFF2-40B4-BE49-F238E27FC236}">
                <a16:creationId xmlns:a16="http://schemas.microsoft.com/office/drawing/2014/main" id="{A024F0A5-D170-4082-8941-847DA09BC7A9}"/>
              </a:ext>
            </a:extLst>
          </p:cNvPr>
          <p:cNvGraphicFramePr>
            <a:graphicFrameLocks noGrp="1"/>
          </p:cNvGraphicFramePr>
          <p:nvPr>
            <p:ph type="tbl" sz="quarter" idx="13"/>
            <p:extLst>
              <p:ext uri="{D42A27DB-BD31-4B8C-83A1-F6EECF244321}">
                <p14:modId xmlns:p14="http://schemas.microsoft.com/office/powerpoint/2010/main" val="17650962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77586024"/>
                    </a:ext>
                  </a:extLst>
                </a:gridCol>
                <a:gridCol w="3291840">
                  <a:extLst>
                    <a:ext uri="{9D8B030D-6E8A-4147-A177-3AD203B41FA5}">
                      <a16:colId xmlns:a16="http://schemas.microsoft.com/office/drawing/2014/main" val="1702755358"/>
                    </a:ext>
                  </a:extLst>
                </a:gridCol>
                <a:gridCol w="2468880">
                  <a:extLst>
                    <a:ext uri="{9D8B030D-6E8A-4147-A177-3AD203B41FA5}">
                      <a16:colId xmlns:a16="http://schemas.microsoft.com/office/drawing/2014/main" val="3230971074"/>
                    </a:ext>
                  </a:extLst>
                </a:gridCol>
              </a:tblGrid>
              <a:tr h="370840">
                <a:tc>
                  <a:txBody>
                    <a:bodyPr/>
                    <a:lstStyle/>
                    <a:p>
                      <a:r>
                        <a:rPr lang="en-US" sz="1000"/>
                        <a:t>Name</a:t>
                      </a:r>
                    </a:p>
                  </a:txBody>
                  <a:tcPr/>
                </a:tc>
                <a:tc>
                  <a:txBody>
                    <a:bodyPr/>
                    <a:lstStyle/>
                    <a:p>
                      <a:r>
                        <a:rPr lang="en-US" sz="1000"/>
                        <a:t>Referral</a:t>
                      </a:r>
                    </a:p>
                  </a:txBody>
                  <a:tcPr/>
                </a:tc>
                <a:tc>
                  <a:txBody>
                    <a:bodyPr/>
                    <a:lstStyle/>
                    <a:p>
                      <a:r>
                        <a:rPr lang="en-US" sz="1000"/>
                        <a:t>Views</a:t>
                      </a:r>
                    </a:p>
                  </a:txBody>
                  <a:tcPr/>
                </a:tc>
                <a:extLst>
                  <a:ext uri="{0D108BD9-81ED-4DB2-BD59-A6C34878D82A}">
                    <a16:rowId xmlns:a16="http://schemas.microsoft.com/office/drawing/2014/main" val="1597895676"/>
                  </a:ext>
                </a:extLst>
              </a:tr>
              <a:tr h="370840">
                <a:tc>
                  <a:txBody>
                    <a:bodyPr/>
                    <a:lstStyle/>
                    <a:p>
                      <a:r>
                        <a:rPr lang="en-US" sz="1000"/>
                        <a:t>Bostik Professional Partners PH</a:t>
                      </a:r>
                    </a:p>
                  </a:txBody>
                  <a:tcPr/>
                </a:tc>
                <a:tc>
                  <a:txBody>
                    <a:bodyPr/>
                    <a:lstStyle/>
                    <a:p>
                      <a:r>
                        <a:rPr lang="en-US" sz="1000"/>
                        <a:t>https://www.google.com.ph/</a:t>
                      </a:r>
                    </a:p>
                  </a:txBody>
                  <a:tcPr/>
                </a:tc>
                <a:tc>
                  <a:txBody>
                    <a:bodyPr/>
                    <a:lstStyle/>
                    <a:p>
                      <a:r>
                        <a:rPr lang="en-US" sz="1000"/>
                        <a:t>1</a:t>
                      </a:r>
                    </a:p>
                  </a:txBody>
                  <a:tcPr/>
                </a:tc>
                <a:extLst>
                  <a:ext uri="{0D108BD9-81ED-4DB2-BD59-A6C34878D82A}">
                    <a16:rowId xmlns:a16="http://schemas.microsoft.com/office/drawing/2014/main" val="4261145970"/>
                  </a:ext>
                </a:extLst>
              </a:tr>
            </a:tbl>
          </a:graphicData>
        </a:graphic>
      </p:graphicFrame>
      <p:sp>
        <p:nvSpPr>
          <p:cNvPr id="4" name="Text Placeholder 3">
            <a:extLst>
              <a:ext uri="{FF2B5EF4-FFF2-40B4-BE49-F238E27FC236}">
                <a16:creationId xmlns:a16="http://schemas.microsoft.com/office/drawing/2014/main" id="{8E329AE8-E22B-4610-B8DC-32255D5ACEB5}"/>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10742137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9DBE0-7088-4161-A4C8-9ADE1516B3F4}"/>
              </a:ext>
            </a:extLst>
          </p:cNvPr>
          <p:cNvSpPr>
            <a:spLocks noGrp="1"/>
          </p:cNvSpPr>
          <p:nvPr>
            <p:ph type="title"/>
          </p:nvPr>
        </p:nvSpPr>
        <p:spPr/>
        <p:txBody>
          <a:bodyPr/>
          <a:lstStyle/>
          <a:p>
            <a:r>
              <a:rPr lang="en-US"/>
              <a:t>Facebook Impressions | Bostik</a:t>
            </a:r>
          </a:p>
        </p:txBody>
      </p:sp>
      <p:graphicFrame>
        <p:nvGraphicFramePr>
          <p:cNvPr id="6" name="Chart Placeholder 5">
            <a:extLst>
              <a:ext uri="{FF2B5EF4-FFF2-40B4-BE49-F238E27FC236}">
                <a16:creationId xmlns:a16="http://schemas.microsoft.com/office/drawing/2014/main" id="{5B348C25-3A5E-445E-A908-0C408D680FF6}"/>
              </a:ext>
            </a:extLst>
          </p:cNvPr>
          <p:cNvGraphicFramePr>
            <a:graphicFrameLocks noGrp="1"/>
          </p:cNvGraphicFramePr>
          <p:nvPr>
            <p:ph type="chart" sz="quarter" idx="13"/>
            <p:extLst>
              <p:ext uri="{D42A27DB-BD31-4B8C-83A1-F6EECF244321}">
                <p14:modId xmlns:p14="http://schemas.microsoft.com/office/powerpoint/2010/main" val="6462678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91E9B7-A6B4-49BA-AD75-2DAFE80A2EC8}"/>
              </a:ext>
            </a:extLst>
          </p:cNvPr>
          <p:cNvSpPr>
            <a:spLocks noGrp="1"/>
          </p:cNvSpPr>
          <p:nvPr>
            <p:ph type="body" sz="quarter" idx="14"/>
          </p:nvPr>
        </p:nvSpPr>
        <p:spPr/>
        <p:txBody>
          <a:bodyPr/>
          <a:lstStyle/>
          <a:p>
            <a:r>
              <a:rPr lang="en-US"/>
              <a:t>07/01/2018 - 08/01/2018</a:t>
            </a:r>
          </a:p>
        </p:txBody>
      </p:sp>
      <p:sp>
        <p:nvSpPr>
          <p:cNvPr id="5" name="Footer Placeholder 4">
            <a:extLst>
              <a:ext uri="{FF2B5EF4-FFF2-40B4-BE49-F238E27FC236}">
                <a16:creationId xmlns:a16="http://schemas.microsoft.com/office/drawing/2014/main" id="{54BEF88E-F127-4A6C-ADAA-AE11904F00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93387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5C886-BA70-442D-8263-184B72108BC7}"/>
              </a:ext>
            </a:extLst>
          </p:cNvPr>
          <p:cNvSpPr>
            <a:spLocks noGrp="1"/>
          </p:cNvSpPr>
          <p:nvPr>
            <p:ph type="title"/>
          </p:nvPr>
        </p:nvSpPr>
        <p:spPr/>
        <p:txBody>
          <a:bodyPr/>
          <a:lstStyle/>
          <a:p>
            <a:r>
              <a:rPr lang="en-US"/>
              <a:t>Facebook Page Views | Bostik</a:t>
            </a:r>
          </a:p>
        </p:txBody>
      </p:sp>
      <p:graphicFrame>
        <p:nvGraphicFramePr>
          <p:cNvPr id="6" name="Chart Placeholder 5">
            <a:extLst>
              <a:ext uri="{FF2B5EF4-FFF2-40B4-BE49-F238E27FC236}">
                <a16:creationId xmlns:a16="http://schemas.microsoft.com/office/drawing/2014/main" id="{AE38DB5F-A29B-4584-841B-A2E60CAE2164}"/>
              </a:ext>
            </a:extLst>
          </p:cNvPr>
          <p:cNvGraphicFramePr>
            <a:graphicFrameLocks noGrp="1"/>
          </p:cNvGraphicFramePr>
          <p:nvPr>
            <p:ph type="chart" sz="quarter" idx="13"/>
            <p:extLst>
              <p:ext uri="{D42A27DB-BD31-4B8C-83A1-F6EECF244321}">
                <p14:modId xmlns:p14="http://schemas.microsoft.com/office/powerpoint/2010/main" val="31782790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AA93B7-2E40-4BDE-A3D4-F6D6C661BB20}"/>
              </a:ext>
            </a:extLst>
          </p:cNvPr>
          <p:cNvSpPr>
            <a:spLocks noGrp="1"/>
          </p:cNvSpPr>
          <p:nvPr>
            <p:ph type="body" sz="quarter" idx="14"/>
          </p:nvPr>
        </p:nvSpPr>
        <p:spPr/>
        <p:txBody>
          <a:bodyPr/>
          <a:lstStyle/>
          <a:p>
            <a:r>
              <a:rPr lang="en-US"/>
              <a:t>07/01/2018 - 08/01/2018</a:t>
            </a:r>
          </a:p>
        </p:txBody>
      </p:sp>
      <p:sp>
        <p:nvSpPr>
          <p:cNvPr id="5" name="Footer Placeholder 4">
            <a:extLst>
              <a:ext uri="{FF2B5EF4-FFF2-40B4-BE49-F238E27FC236}">
                <a16:creationId xmlns:a16="http://schemas.microsoft.com/office/drawing/2014/main" id="{4A67E9FA-B628-4D30-83D3-C9F35C4321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17492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6AD16-4764-4FD5-9667-83E83B3AC092}"/>
              </a:ext>
            </a:extLst>
          </p:cNvPr>
          <p:cNvSpPr>
            <a:spLocks noGrp="1"/>
          </p:cNvSpPr>
          <p:nvPr>
            <p:ph type="title"/>
          </p:nvPr>
        </p:nvSpPr>
        <p:spPr/>
        <p:txBody>
          <a:bodyPr/>
          <a:lstStyle/>
          <a:p>
            <a:r>
              <a:rPr lang="en-US"/>
              <a:t>Facebook Ads Key Metrics Table | Bostik</a:t>
            </a:r>
          </a:p>
        </p:txBody>
      </p:sp>
      <p:graphicFrame>
        <p:nvGraphicFramePr>
          <p:cNvPr id="5" name="Table Placeholder 4">
            <a:extLst>
              <a:ext uri="{FF2B5EF4-FFF2-40B4-BE49-F238E27FC236}">
                <a16:creationId xmlns:a16="http://schemas.microsoft.com/office/drawing/2014/main" id="{2C19BB01-E720-4E54-BC9D-848747657B9D}"/>
              </a:ext>
            </a:extLst>
          </p:cNvPr>
          <p:cNvGraphicFramePr>
            <a:graphicFrameLocks noGrp="1"/>
          </p:cNvGraphicFramePr>
          <p:nvPr>
            <p:ph type="tbl" sz="quarter" idx="13"/>
            <p:extLst>
              <p:ext uri="{D42A27DB-BD31-4B8C-83A1-F6EECF244321}">
                <p14:modId xmlns:p14="http://schemas.microsoft.com/office/powerpoint/2010/main" val="2637733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600376178"/>
                    </a:ext>
                  </a:extLst>
                </a:gridCol>
                <a:gridCol w="576072">
                  <a:extLst>
                    <a:ext uri="{9D8B030D-6E8A-4147-A177-3AD203B41FA5}">
                      <a16:colId xmlns:a16="http://schemas.microsoft.com/office/drawing/2014/main" val="4202375220"/>
                    </a:ext>
                  </a:extLst>
                </a:gridCol>
                <a:gridCol w="576072">
                  <a:extLst>
                    <a:ext uri="{9D8B030D-6E8A-4147-A177-3AD203B41FA5}">
                      <a16:colId xmlns:a16="http://schemas.microsoft.com/office/drawing/2014/main" val="1099798884"/>
                    </a:ext>
                  </a:extLst>
                </a:gridCol>
                <a:gridCol w="576072">
                  <a:extLst>
                    <a:ext uri="{9D8B030D-6E8A-4147-A177-3AD203B41FA5}">
                      <a16:colId xmlns:a16="http://schemas.microsoft.com/office/drawing/2014/main" val="2821635605"/>
                    </a:ext>
                  </a:extLst>
                </a:gridCol>
                <a:gridCol w="576072">
                  <a:extLst>
                    <a:ext uri="{9D8B030D-6E8A-4147-A177-3AD203B41FA5}">
                      <a16:colId xmlns:a16="http://schemas.microsoft.com/office/drawing/2014/main" val="1702750911"/>
                    </a:ext>
                  </a:extLst>
                </a:gridCol>
                <a:gridCol w="576072">
                  <a:extLst>
                    <a:ext uri="{9D8B030D-6E8A-4147-A177-3AD203B41FA5}">
                      <a16:colId xmlns:a16="http://schemas.microsoft.com/office/drawing/2014/main" val="1639786297"/>
                    </a:ext>
                  </a:extLst>
                </a:gridCol>
                <a:gridCol w="576072">
                  <a:extLst>
                    <a:ext uri="{9D8B030D-6E8A-4147-A177-3AD203B41FA5}">
                      <a16:colId xmlns:a16="http://schemas.microsoft.com/office/drawing/2014/main" val="1482699434"/>
                    </a:ext>
                  </a:extLst>
                </a:gridCol>
                <a:gridCol w="576072">
                  <a:extLst>
                    <a:ext uri="{9D8B030D-6E8A-4147-A177-3AD203B41FA5}">
                      <a16:colId xmlns:a16="http://schemas.microsoft.com/office/drawing/2014/main" val="3709948228"/>
                    </a:ext>
                  </a:extLst>
                </a:gridCol>
                <a:gridCol w="576072">
                  <a:extLst>
                    <a:ext uri="{9D8B030D-6E8A-4147-A177-3AD203B41FA5}">
                      <a16:colId xmlns:a16="http://schemas.microsoft.com/office/drawing/2014/main" val="341200886"/>
                    </a:ext>
                  </a:extLst>
                </a:gridCol>
                <a:gridCol w="576072">
                  <a:extLst>
                    <a:ext uri="{9D8B030D-6E8A-4147-A177-3AD203B41FA5}">
                      <a16:colId xmlns:a16="http://schemas.microsoft.com/office/drawing/2014/main" val="1867778403"/>
                    </a:ext>
                  </a:extLst>
                </a:gridCol>
                <a:gridCol w="576072">
                  <a:extLst>
                    <a:ext uri="{9D8B030D-6E8A-4147-A177-3AD203B41FA5}">
                      <a16:colId xmlns:a16="http://schemas.microsoft.com/office/drawing/2014/main" val="694867507"/>
                    </a:ext>
                  </a:extLst>
                </a:gridCol>
                <a:gridCol w="576072">
                  <a:extLst>
                    <a:ext uri="{9D8B030D-6E8A-4147-A177-3AD203B41FA5}">
                      <a16:colId xmlns:a16="http://schemas.microsoft.com/office/drawing/2014/main" val="1081536434"/>
                    </a:ext>
                  </a:extLst>
                </a:gridCol>
                <a:gridCol w="576072">
                  <a:extLst>
                    <a:ext uri="{9D8B030D-6E8A-4147-A177-3AD203B41FA5}">
                      <a16:colId xmlns:a16="http://schemas.microsoft.com/office/drawing/2014/main" val="1653115518"/>
                    </a:ext>
                  </a:extLst>
                </a:gridCol>
              </a:tblGrid>
              <a:tr h="370840">
                <a:tc>
                  <a:txBody>
                    <a:bodyPr/>
                    <a:lstStyle/>
                    <a:p>
                      <a:r>
                        <a:rPr lang="en-US" sz="1000"/>
                        <a:t>Name</a:t>
                      </a:r>
                    </a:p>
                  </a:txBody>
                  <a:tcPr/>
                </a:tc>
                <a:tc>
                  <a:txBody>
                    <a:bodyPr/>
                    <a:lstStyle/>
                    <a:p>
                      <a:r>
                        <a:rPr lang="en-US" sz="1000"/>
                        <a:t>Ads</a:t>
                      </a:r>
                    </a:p>
                  </a:txBody>
                  <a:tcPr/>
                </a:tc>
                <a:tc>
                  <a:txBody>
                    <a:bodyPr/>
                    <a:lstStyle/>
                    <a:p>
                      <a:r>
                        <a:rPr lang="en-US" sz="1000"/>
                        <a:t>Organic Post Ads</a:t>
                      </a:r>
                    </a:p>
                  </a:txBody>
                  <a:tcPr/>
                </a:tc>
                <a:tc>
                  <a:txBody>
                    <a:bodyPr/>
                    <a:lstStyle/>
                    <a:p>
                      <a:r>
                        <a:rPr lang="en-US" sz="1000"/>
                        <a:t>Dark Post Ads</a:t>
                      </a:r>
                    </a:p>
                  </a:txBody>
                  <a:tcPr/>
                </a:tc>
                <a:tc>
                  <a:txBody>
                    <a:bodyPr/>
                    <a:lstStyle/>
                    <a:p>
                      <a:r>
                        <a:rPr lang="en-US" sz="1000"/>
                        <a:t>Total Spend</a:t>
                      </a:r>
                    </a:p>
                  </a:txBody>
                  <a:tcPr/>
                </a:tc>
                <a:tc>
                  <a:txBody>
                    <a:bodyPr/>
                    <a:lstStyle/>
                    <a:p>
                      <a:r>
                        <a:rPr lang="en-US" sz="1000"/>
                        <a:t>Social Spend</a:t>
                      </a:r>
                    </a:p>
                  </a:txBody>
                  <a:tcPr/>
                </a:tc>
                <a:tc>
                  <a:txBody>
                    <a:bodyPr/>
                    <a:lstStyle/>
                    <a:p>
                      <a:r>
                        <a:rPr lang="en-US" sz="1000"/>
                        <a:t>Page Likes</a:t>
                      </a:r>
                    </a:p>
                  </a:txBody>
                  <a:tcPr/>
                </a:tc>
                <a:tc>
                  <a:txBody>
                    <a:bodyPr/>
                    <a:lstStyle/>
                    <a:p>
                      <a:r>
                        <a:rPr lang="en-US" sz="1000"/>
                        <a:t>Reactions</a:t>
                      </a:r>
                    </a:p>
                  </a:txBody>
                  <a:tcPr/>
                </a:tc>
                <a:tc>
                  <a:txBody>
                    <a:bodyPr/>
                    <a:lstStyle/>
                    <a:p>
                      <a:r>
                        <a:rPr lang="en-US" sz="1000"/>
                        <a:t>Comments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Reach per Ad</a:t>
                      </a:r>
                    </a:p>
                  </a:txBody>
                  <a:tcPr/>
                </a:tc>
                <a:tc>
                  <a:txBody>
                    <a:bodyPr/>
                    <a:lstStyle/>
                    <a:p>
                      <a:r>
                        <a:rPr lang="en-US" sz="1000"/>
                        <a:t>Avg. Frequency per Ad</a:t>
                      </a:r>
                    </a:p>
                  </a:txBody>
                  <a:tcPr/>
                </a:tc>
                <a:extLst>
                  <a:ext uri="{0D108BD9-81ED-4DB2-BD59-A6C34878D82A}">
                    <a16:rowId xmlns:a16="http://schemas.microsoft.com/office/drawing/2014/main" val="1983078437"/>
                  </a:ext>
                </a:extLst>
              </a:tr>
              <a:tr h="370840">
                <a:tc>
                  <a:txBody>
                    <a:bodyPr/>
                    <a:lstStyle/>
                    <a:p>
                      <a:r>
                        <a:rPr lang="en-US" sz="1000"/>
                        <a:t>Bostik Professional Partners PH</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5000 PHP</a:t>
                      </a:r>
                    </a:p>
                  </a:txBody>
                  <a:tcPr/>
                </a:tc>
                <a:tc>
                  <a:txBody>
                    <a:bodyPr/>
                    <a:lstStyle/>
                    <a:p>
                      <a:r>
                        <a:rPr lang="en-US" sz="1000"/>
                        <a:t>1132.22 PHP</a:t>
                      </a:r>
                    </a:p>
                  </a:txBody>
                  <a:tcPr/>
                </a:tc>
                <a:tc>
                  <a:txBody>
                    <a:bodyPr/>
                    <a:lstStyle/>
                    <a:p>
                      <a:r>
                        <a:rPr lang="en-US" sz="1000"/>
                        <a:t>2729</a:t>
                      </a:r>
                    </a:p>
                  </a:txBody>
                  <a:tcPr/>
                </a:tc>
                <a:tc>
                  <a:txBody>
                    <a:bodyPr/>
                    <a:lstStyle/>
                    <a:p>
                      <a:r>
                        <a:rPr lang="en-US" sz="1000"/>
                        <a:t>1779</a:t>
                      </a:r>
                    </a:p>
                  </a:txBody>
                  <a:tcPr/>
                </a:tc>
                <a:tc>
                  <a:txBody>
                    <a:bodyPr/>
                    <a:lstStyle/>
                    <a:p>
                      <a:r>
                        <a:rPr lang="en-US" sz="1000"/>
                        <a:t>1</a:t>
                      </a:r>
                    </a:p>
                  </a:txBody>
                  <a:tcPr/>
                </a:tc>
                <a:tc>
                  <a:txBody>
                    <a:bodyPr/>
                    <a:lstStyle/>
                    <a:p>
                      <a:r>
                        <a:rPr lang="en-US" sz="1000"/>
                        <a:t>3022</a:t>
                      </a:r>
                    </a:p>
                  </a:txBody>
                  <a:tcPr/>
                </a:tc>
                <a:tc>
                  <a:txBody>
                    <a:bodyPr/>
                    <a:lstStyle/>
                    <a:p>
                      <a:r>
                        <a:rPr lang="en-US" sz="1000"/>
                        <a:t>8599</a:t>
                      </a:r>
                    </a:p>
                  </a:txBody>
                  <a:tcPr/>
                </a:tc>
                <a:tc>
                  <a:txBody>
                    <a:bodyPr/>
                    <a:lstStyle/>
                    <a:p>
                      <a:r>
                        <a:rPr lang="en-US" sz="1000"/>
                        <a:t>6230</a:t>
                      </a:r>
                    </a:p>
                  </a:txBody>
                  <a:tcPr/>
                </a:tc>
                <a:tc>
                  <a:txBody>
                    <a:bodyPr/>
                    <a:lstStyle/>
                    <a:p>
                      <a:r>
                        <a:rPr lang="en-US" sz="1000"/>
                        <a:t>1.38</a:t>
                      </a:r>
                    </a:p>
                  </a:txBody>
                  <a:tcPr/>
                </a:tc>
                <a:extLst>
                  <a:ext uri="{0D108BD9-81ED-4DB2-BD59-A6C34878D82A}">
                    <a16:rowId xmlns:a16="http://schemas.microsoft.com/office/drawing/2014/main" val="4189894601"/>
                  </a:ext>
                </a:extLst>
              </a:tr>
            </a:tbl>
          </a:graphicData>
        </a:graphic>
      </p:graphicFrame>
      <p:sp>
        <p:nvSpPr>
          <p:cNvPr id="4" name="Text Placeholder 3">
            <a:extLst>
              <a:ext uri="{FF2B5EF4-FFF2-40B4-BE49-F238E27FC236}">
                <a16:creationId xmlns:a16="http://schemas.microsoft.com/office/drawing/2014/main" id="{B2BC33CF-8916-4551-97EF-85DC2AB8B5CD}"/>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9805143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AB17D-9A56-4099-AF5C-9464202AA1CF}"/>
              </a:ext>
            </a:extLst>
          </p:cNvPr>
          <p:cNvSpPr>
            <a:spLocks noGrp="1"/>
          </p:cNvSpPr>
          <p:nvPr>
            <p:ph type="title"/>
          </p:nvPr>
        </p:nvSpPr>
        <p:spPr/>
        <p:txBody>
          <a:bodyPr/>
          <a:lstStyle/>
          <a:p>
            <a:r>
              <a:rPr lang="en-US"/>
              <a:t>Instagram Key Metrics Table | Bostik</a:t>
            </a:r>
          </a:p>
        </p:txBody>
      </p:sp>
      <p:graphicFrame>
        <p:nvGraphicFramePr>
          <p:cNvPr id="5" name="Table Placeholder 4">
            <a:extLst>
              <a:ext uri="{FF2B5EF4-FFF2-40B4-BE49-F238E27FC236}">
                <a16:creationId xmlns:a16="http://schemas.microsoft.com/office/drawing/2014/main" id="{7EC583BF-F4BE-4B8D-8F25-941833BAB00D}"/>
              </a:ext>
            </a:extLst>
          </p:cNvPr>
          <p:cNvGraphicFramePr>
            <a:graphicFrameLocks noGrp="1"/>
          </p:cNvGraphicFramePr>
          <p:nvPr>
            <p:ph type="tbl" sz="quarter" idx="13"/>
            <p:extLst>
              <p:ext uri="{D42A27DB-BD31-4B8C-83A1-F6EECF244321}">
                <p14:modId xmlns:p14="http://schemas.microsoft.com/office/powerpoint/2010/main" val="1441619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67123502"/>
                    </a:ext>
                  </a:extLst>
                </a:gridCol>
                <a:gridCol w="699516">
                  <a:extLst>
                    <a:ext uri="{9D8B030D-6E8A-4147-A177-3AD203B41FA5}">
                      <a16:colId xmlns:a16="http://schemas.microsoft.com/office/drawing/2014/main" val="444294455"/>
                    </a:ext>
                  </a:extLst>
                </a:gridCol>
                <a:gridCol w="699516">
                  <a:extLst>
                    <a:ext uri="{9D8B030D-6E8A-4147-A177-3AD203B41FA5}">
                      <a16:colId xmlns:a16="http://schemas.microsoft.com/office/drawing/2014/main" val="1030812635"/>
                    </a:ext>
                  </a:extLst>
                </a:gridCol>
                <a:gridCol w="658368">
                  <a:extLst>
                    <a:ext uri="{9D8B030D-6E8A-4147-A177-3AD203B41FA5}">
                      <a16:colId xmlns:a16="http://schemas.microsoft.com/office/drawing/2014/main" val="2121925445"/>
                    </a:ext>
                  </a:extLst>
                </a:gridCol>
                <a:gridCol w="658368">
                  <a:extLst>
                    <a:ext uri="{9D8B030D-6E8A-4147-A177-3AD203B41FA5}">
                      <a16:colId xmlns:a16="http://schemas.microsoft.com/office/drawing/2014/main" val="227159980"/>
                    </a:ext>
                  </a:extLst>
                </a:gridCol>
                <a:gridCol w="658368">
                  <a:extLst>
                    <a:ext uri="{9D8B030D-6E8A-4147-A177-3AD203B41FA5}">
                      <a16:colId xmlns:a16="http://schemas.microsoft.com/office/drawing/2014/main" val="1480037724"/>
                    </a:ext>
                  </a:extLst>
                </a:gridCol>
                <a:gridCol w="699516">
                  <a:extLst>
                    <a:ext uri="{9D8B030D-6E8A-4147-A177-3AD203B41FA5}">
                      <a16:colId xmlns:a16="http://schemas.microsoft.com/office/drawing/2014/main" val="502731121"/>
                    </a:ext>
                  </a:extLst>
                </a:gridCol>
                <a:gridCol w="699516">
                  <a:extLst>
                    <a:ext uri="{9D8B030D-6E8A-4147-A177-3AD203B41FA5}">
                      <a16:colId xmlns:a16="http://schemas.microsoft.com/office/drawing/2014/main" val="1191605635"/>
                    </a:ext>
                  </a:extLst>
                </a:gridCol>
                <a:gridCol w="699516">
                  <a:extLst>
                    <a:ext uri="{9D8B030D-6E8A-4147-A177-3AD203B41FA5}">
                      <a16:colId xmlns:a16="http://schemas.microsoft.com/office/drawing/2014/main" val="495287117"/>
                    </a:ext>
                  </a:extLst>
                </a:gridCol>
                <a:gridCol w="658368">
                  <a:extLst>
                    <a:ext uri="{9D8B030D-6E8A-4147-A177-3AD203B41FA5}">
                      <a16:colId xmlns:a16="http://schemas.microsoft.com/office/drawing/2014/main" val="407825918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528510351"/>
                  </a:ext>
                </a:extLst>
              </a:tr>
              <a:tr h="370840">
                <a:tc>
                  <a:txBody>
                    <a:bodyPr/>
                    <a:lstStyle/>
                    <a:p>
                      <a:r>
                        <a:rPr lang="en-US" sz="1000"/>
                        <a:t>bostikprofessionalpartners</a:t>
                      </a:r>
                    </a:p>
                  </a:txBody>
                  <a:tcPr/>
                </a:tc>
                <a:tc>
                  <a:txBody>
                    <a:bodyPr/>
                    <a:lstStyle/>
                    <a:p>
                      <a:r>
                        <a:rPr lang="en-US" sz="1000"/>
                        <a:t>18</a:t>
                      </a:r>
                    </a:p>
                  </a:txBody>
                  <a:tcPr/>
                </a:tc>
                <a:tc>
                  <a:txBody>
                    <a:bodyPr/>
                    <a:lstStyle/>
                    <a:p>
                      <a:r>
                        <a:rPr lang="en-US" sz="1000"/>
                        <a:t>n/a</a:t>
                      </a:r>
                    </a:p>
                  </a:txBody>
                  <a:tcPr/>
                </a:tc>
                <a:tc>
                  <a:txBody>
                    <a:bodyPr/>
                    <a:lstStyle/>
                    <a:p>
                      <a:r>
                        <a:rPr lang="en-US" sz="1000"/>
                        <a:t>8</a:t>
                      </a:r>
                    </a:p>
                  </a:txBody>
                  <a:tcPr/>
                </a:tc>
                <a:tc>
                  <a:txBody>
                    <a:bodyPr/>
                    <a:lstStyle/>
                    <a:p>
                      <a:r>
                        <a:rPr lang="en-US" sz="1000"/>
                        <a:t>1</a:t>
                      </a:r>
                    </a:p>
                  </a:txBody>
                  <a:tcPr/>
                </a:tc>
                <a:tc>
                  <a:txBody>
                    <a:bodyPr/>
                    <a:lstStyle/>
                    <a:p>
                      <a:r>
                        <a:rPr lang="en-US" sz="1000"/>
                        <a:t>0</a:t>
                      </a:r>
                    </a:p>
                  </a:txBody>
                  <a:tcPr/>
                </a:tc>
                <a:tc>
                  <a:txBody>
                    <a:bodyPr/>
                    <a:lstStyle/>
                    <a:p>
                      <a:r>
                        <a:rPr lang="en-US" sz="1000"/>
                        <a:t>9</a:t>
                      </a:r>
                    </a:p>
                  </a:txBody>
                  <a:tcPr/>
                </a:tc>
                <a:tc>
                  <a:txBody>
                    <a:bodyPr/>
                    <a:lstStyle/>
                    <a:p>
                      <a:r>
                        <a:rPr lang="en-US" sz="1000"/>
                        <a:t>141</a:t>
                      </a:r>
                    </a:p>
                  </a:txBody>
                  <a:tcPr/>
                </a:tc>
                <a:tc>
                  <a:txBody>
                    <a:bodyPr/>
                    <a:lstStyle/>
                    <a:p>
                      <a:r>
                        <a:rPr lang="en-US" sz="1000"/>
                        <a:t>1</a:t>
                      </a:r>
                    </a:p>
                  </a:txBody>
                  <a:tcPr/>
                </a:tc>
                <a:tc>
                  <a:txBody>
                    <a:bodyPr/>
                    <a:lstStyle/>
                    <a:p>
                      <a:r>
                        <a:rPr lang="en-US" sz="1000"/>
                        <a:t>n/a</a:t>
                      </a:r>
                    </a:p>
                  </a:txBody>
                  <a:tcPr/>
                </a:tc>
                <a:extLst>
                  <a:ext uri="{0D108BD9-81ED-4DB2-BD59-A6C34878D82A}">
                    <a16:rowId xmlns:a16="http://schemas.microsoft.com/office/drawing/2014/main" val="867787321"/>
                  </a:ext>
                </a:extLst>
              </a:tr>
            </a:tbl>
          </a:graphicData>
        </a:graphic>
      </p:graphicFrame>
      <p:sp>
        <p:nvSpPr>
          <p:cNvPr id="4" name="Text Placeholder 3">
            <a:extLst>
              <a:ext uri="{FF2B5EF4-FFF2-40B4-BE49-F238E27FC236}">
                <a16:creationId xmlns:a16="http://schemas.microsoft.com/office/drawing/2014/main" id="{F535D111-61A9-43B3-8A52-6725657514AC}"/>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13386675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E50E3-B31C-411E-B2B3-DA2DEEDCDA16}"/>
              </a:ext>
            </a:extLst>
          </p:cNvPr>
          <p:cNvSpPr>
            <a:spLocks noGrp="1"/>
          </p:cNvSpPr>
          <p:nvPr>
            <p:ph type="title"/>
          </p:nvPr>
        </p:nvSpPr>
        <p:spPr/>
        <p:txBody>
          <a:bodyPr/>
          <a:lstStyle/>
          <a:p>
            <a:r>
              <a:rPr lang="en-US"/>
              <a:t>Instagram Followers Total | Bostik</a:t>
            </a:r>
          </a:p>
        </p:txBody>
      </p:sp>
      <p:graphicFrame>
        <p:nvGraphicFramePr>
          <p:cNvPr id="6" name="Chart Placeholder 5">
            <a:extLst>
              <a:ext uri="{FF2B5EF4-FFF2-40B4-BE49-F238E27FC236}">
                <a16:creationId xmlns:a16="http://schemas.microsoft.com/office/drawing/2014/main" id="{A5AE903A-CDF1-44FC-8F5A-4BC7BD3AF523}"/>
              </a:ext>
            </a:extLst>
          </p:cNvPr>
          <p:cNvGraphicFramePr>
            <a:graphicFrameLocks noGrp="1"/>
          </p:cNvGraphicFramePr>
          <p:nvPr>
            <p:ph type="chart" sz="quarter" idx="13"/>
            <p:extLst>
              <p:ext uri="{D42A27DB-BD31-4B8C-83A1-F6EECF244321}">
                <p14:modId xmlns:p14="http://schemas.microsoft.com/office/powerpoint/2010/main" val="22550760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2DB292-56A4-4100-BC2D-5FFDEDBA3335}"/>
              </a:ext>
            </a:extLst>
          </p:cNvPr>
          <p:cNvSpPr>
            <a:spLocks noGrp="1"/>
          </p:cNvSpPr>
          <p:nvPr>
            <p:ph type="body" sz="quarter" idx="14"/>
          </p:nvPr>
        </p:nvSpPr>
        <p:spPr/>
        <p:txBody>
          <a:bodyPr/>
          <a:lstStyle/>
          <a:p>
            <a:r>
              <a:rPr lang="en-US"/>
              <a:t>07/01/2018 - 08/01/2018</a:t>
            </a:r>
          </a:p>
        </p:txBody>
      </p:sp>
      <p:sp>
        <p:nvSpPr>
          <p:cNvPr id="5" name="Footer Placeholder 4">
            <a:extLst>
              <a:ext uri="{FF2B5EF4-FFF2-40B4-BE49-F238E27FC236}">
                <a16:creationId xmlns:a16="http://schemas.microsoft.com/office/drawing/2014/main" id="{E0AF29CF-8A97-465D-9037-61CB206CB5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6298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294AB-B93B-44D5-AC83-C0A7899EAC48}"/>
              </a:ext>
            </a:extLst>
          </p:cNvPr>
          <p:cNvSpPr>
            <a:spLocks noGrp="1"/>
          </p:cNvSpPr>
          <p:nvPr>
            <p:ph type="title"/>
          </p:nvPr>
        </p:nvSpPr>
        <p:spPr/>
        <p:txBody>
          <a:bodyPr/>
          <a:lstStyle/>
          <a:p>
            <a:r>
              <a:rPr lang="en-US"/>
              <a:t>Instagram Posts Table | Bostik - 1 of 3</a:t>
            </a:r>
          </a:p>
        </p:txBody>
      </p:sp>
      <p:graphicFrame>
        <p:nvGraphicFramePr>
          <p:cNvPr id="5" name="Table Placeholder 4">
            <a:extLst>
              <a:ext uri="{FF2B5EF4-FFF2-40B4-BE49-F238E27FC236}">
                <a16:creationId xmlns:a16="http://schemas.microsoft.com/office/drawing/2014/main" id="{869A0B0E-ADE7-4F26-B609-30B96935F411}"/>
              </a:ext>
            </a:extLst>
          </p:cNvPr>
          <p:cNvGraphicFramePr>
            <a:graphicFrameLocks noGrp="1"/>
          </p:cNvGraphicFramePr>
          <p:nvPr>
            <p:ph type="tbl" sz="quarter" idx="13"/>
            <p:extLst>
              <p:ext uri="{D42A27DB-BD31-4B8C-83A1-F6EECF244321}">
                <p14:modId xmlns:p14="http://schemas.microsoft.com/office/powerpoint/2010/main" val="4089620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290004457"/>
                    </a:ext>
                  </a:extLst>
                </a:gridCol>
                <a:gridCol w="987552">
                  <a:extLst>
                    <a:ext uri="{9D8B030D-6E8A-4147-A177-3AD203B41FA5}">
                      <a16:colId xmlns:a16="http://schemas.microsoft.com/office/drawing/2014/main" val="1024830373"/>
                    </a:ext>
                  </a:extLst>
                </a:gridCol>
                <a:gridCol w="987552">
                  <a:extLst>
                    <a:ext uri="{9D8B030D-6E8A-4147-A177-3AD203B41FA5}">
                      <a16:colId xmlns:a16="http://schemas.microsoft.com/office/drawing/2014/main" val="623984205"/>
                    </a:ext>
                  </a:extLst>
                </a:gridCol>
                <a:gridCol w="987552">
                  <a:extLst>
                    <a:ext uri="{9D8B030D-6E8A-4147-A177-3AD203B41FA5}">
                      <a16:colId xmlns:a16="http://schemas.microsoft.com/office/drawing/2014/main" val="621568483"/>
                    </a:ext>
                  </a:extLst>
                </a:gridCol>
                <a:gridCol w="987552">
                  <a:extLst>
                    <a:ext uri="{9D8B030D-6E8A-4147-A177-3AD203B41FA5}">
                      <a16:colId xmlns:a16="http://schemas.microsoft.com/office/drawing/2014/main" val="2028942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00893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bostikprofessionalpartners - 2018-07-20 14:11:19 </a:t>
                      </a:r>
                      <a:r>
                        <a:rPr kumimoji="0" lang="en-US" sz="1000" b="0" i="0" u="none" strike="noStrike" kern="1200" cap="none" spc="0" normalizeH="0" baseline="0" noProof="0">
                          <a:ln>
                            <a:noFill/>
                          </a:ln>
                          <a:solidFill>
                            <a:prstClr val="black"/>
                          </a:solidFill>
                          <a:effectLst/>
                          <a:uLnTx/>
                          <a:uFillTx/>
                          <a:latin typeface="+mn-lt"/>
                          <a:ea typeface="+mn-ea"/>
                          <a:cs typeface="+mn-cs"/>
                        </a:rPr>
                        <a:t>
 For thick and thin bed applications, ideal for ceramic tiles of all types and sizes as well as some porcelain tiles
Learn more about Fixall Standard Tile Adhesive. Link in Bio.
#Bostik #tiles #kitchen #kitchendesign #InteriorDesign #Interior #countertops #Adhesive #DIY #diy #table #Furniture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44.4444 %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275123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bostikprofessionalpartners - 2018-07-20 14:10:42 </a:t>
                      </a:r>
                      <a:r>
                        <a:rPr kumimoji="0" lang="en-US" sz="1000" b="0" i="0" u="none" strike="noStrike" kern="1200" cap="none" spc="0" normalizeH="0" baseline="0" noProof="0">
                          <a:ln>
                            <a:noFill/>
                          </a:ln>
                          <a:solidFill>
                            <a:prstClr val="black"/>
                          </a:solidFill>
                          <a:effectLst/>
                          <a:uLnTx/>
                          <a:uFillTx/>
                          <a:latin typeface="+mn-lt"/>
                          <a:ea typeface="+mn-ea"/>
                          <a:cs typeface="+mn-cs"/>
                        </a:rPr>
                        <a:t>
 For thick and thin bed applications, ideal for ceramic tiles of all types and sizes as well as some porcelain tiles
Learn more about Fixall Standard Tile Adhesive. Link in Bio.
#Bostik #tiles #kitchen #kitchendesign #InteriorDesign #Interior #countertops #Adhesive #DIY #diy #table #Furniture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27.7778 %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80246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bostikprofessionalpartners - 2018-07-20 14:10:24 </a:t>
                      </a:r>
                      <a:r>
                        <a:rPr kumimoji="0" lang="en-US" sz="1000" b="0" i="0" u="none" strike="noStrike" kern="1200" cap="none" spc="0" normalizeH="0" baseline="0" noProof="0">
                          <a:ln>
                            <a:noFill/>
                          </a:ln>
                          <a:solidFill>
                            <a:prstClr val="black"/>
                          </a:solidFill>
                          <a:effectLst/>
                          <a:uLnTx/>
                          <a:uFillTx/>
                          <a:latin typeface="+mn-lt"/>
                          <a:ea typeface="+mn-ea"/>
                          <a:cs typeface="+mn-cs"/>
                        </a:rPr>
                        <a:t>
 For thick and thin bed applications, ideal for ceramic tiles of all types and sizes as well as some porcelain tiles
Learn more about Fixall Standard Tile Adhesive. Link in Bio.
#Bostik #tiles #kitchen #kitchendesign #InteriorDesign #Interior #countertops #Adhesive #DIY #diy #table #Furniture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55.5556 %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60974874"/>
                  </a:ext>
                </a:extLst>
              </a:tr>
            </a:tbl>
          </a:graphicData>
        </a:graphic>
      </p:graphicFrame>
      <p:sp>
        <p:nvSpPr>
          <p:cNvPr id="4" name="Text Placeholder 3">
            <a:extLst>
              <a:ext uri="{FF2B5EF4-FFF2-40B4-BE49-F238E27FC236}">
                <a16:creationId xmlns:a16="http://schemas.microsoft.com/office/drawing/2014/main" id="{F1649BB1-56FA-4150-AEA4-45EC7AB1A292}"/>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4712663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9A9CD-437B-4B4C-B627-86E50730139F}"/>
              </a:ext>
            </a:extLst>
          </p:cNvPr>
          <p:cNvSpPr>
            <a:spLocks noGrp="1"/>
          </p:cNvSpPr>
          <p:nvPr>
            <p:ph type="title"/>
          </p:nvPr>
        </p:nvSpPr>
        <p:spPr/>
        <p:txBody>
          <a:bodyPr/>
          <a:lstStyle/>
          <a:p>
            <a:r>
              <a:rPr lang="en-US"/>
              <a:t>Instagram Posts Table | Bostik - 2 of 3</a:t>
            </a:r>
          </a:p>
        </p:txBody>
      </p:sp>
      <p:graphicFrame>
        <p:nvGraphicFramePr>
          <p:cNvPr id="5" name="Table Placeholder 4">
            <a:extLst>
              <a:ext uri="{FF2B5EF4-FFF2-40B4-BE49-F238E27FC236}">
                <a16:creationId xmlns:a16="http://schemas.microsoft.com/office/drawing/2014/main" id="{858140F6-51F8-4A2B-8D3B-7488E8FA80B0}"/>
              </a:ext>
            </a:extLst>
          </p:cNvPr>
          <p:cNvGraphicFramePr>
            <a:graphicFrameLocks noGrp="1"/>
          </p:cNvGraphicFramePr>
          <p:nvPr>
            <p:ph type="tbl" sz="quarter" idx="13"/>
            <p:extLst>
              <p:ext uri="{D42A27DB-BD31-4B8C-83A1-F6EECF244321}">
                <p14:modId xmlns:p14="http://schemas.microsoft.com/office/powerpoint/2010/main" val="33680458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58509825"/>
                    </a:ext>
                  </a:extLst>
                </a:gridCol>
                <a:gridCol w="987552">
                  <a:extLst>
                    <a:ext uri="{9D8B030D-6E8A-4147-A177-3AD203B41FA5}">
                      <a16:colId xmlns:a16="http://schemas.microsoft.com/office/drawing/2014/main" val="3511762034"/>
                    </a:ext>
                  </a:extLst>
                </a:gridCol>
                <a:gridCol w="987552">
                  <a:extLst>
                    <a:ext uri="{9D8B030D-6E8A-4147-A177-3AD203B41FA5}">
                      <a16:colId xmlns:a16="http://schemas.microsoft.com/office/drawing/2014/main" val="2261715976"/>
                    </a:ext>
                  </a:extLst>
                </a:gridCol>
                <a:gridCol w="987552">
                  <a:extLst>
                    <a:ext uri="{9D8B030D-6E8A-4147-A177-3AD203B41FA5}">
                      <a16:colId xmlns:a16="http://schemas.microsoft.com/office/drawing/2014/main" val="4079289078"/>
                    </a:ext>
                  </a:extLst>
                </a:gridCol>
                <a:gridCol w="987552">
                  <a:extLst>
                    <a:ext uri="{9D8B030D-6E8A-4147-A177-3AD203B41FA5}">
                      <a16:colId xmlns:a16="http://schemas.microsoft.com/office/drawing/2014/main" val="475281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71561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bostikprofessionalpartners - 2018-07-13 15:29:47 </a:t>
                      </a:r>
                      <a:r>
                        <a:rPr kumimoji="0" lang="en-US" sz="1000" b="0" i="0" u="none" strike="noStrike" kern="1200" cap="none" spc="0" normalizeH="0" baseline="0" noProof="0">
                          <a:ln>
                            <a:noFill/>
                          </a:ln>
                          <a:solidFill>
                            <a:prstClr val="black"/>
                          </a:solidFill>
                          <a:effectLst/>
                          <a:uLnTx/>
                          <a:uFillTx/>
                          <a:latin typeface="+mn-lt"/>
                          <a:ea typeface="+mn-ea"/>
                          <a:cs typeface="+mn-cs"/>
                        </a:rPr>
                        <a:t>
 For a difficult task, a long lasting high performance with superior tensile adhesion strength is the only solution.
#infrastructure #swimmingpool #waterproof #Adhesive #Cement #Construction #luxury #leasure #recreation #hotels #exteriordesign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06767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bostikprofessionalpartners - 2018-07-13 13:18:03 </a:t>
                      </a:r>
                      <a:r>
                        <a:rPr kumimoji="0" lang="en-US" sz="1000" b="0" i="0" u="none" strike="noStrike" kern="1200" cap="none" spc="0" normalizeH="0" baseline="0" noProof="0">
                          <a:ln>
                            <a:noFill/>
                          </a:ln>
                          <a:solidFill>
                            <a:prstClr val="black"/>
                          </a:solidFill>
                          <a:effectLst/>
                          <a:uLnTx/>
                          <a:uFillTx/>
                          <a:latin typeface="+mn-lt"/>
                          <a:ea typeface="+mn-ea"/>
                          <a:cs typeface="+mn-cs"/>
                        </a:rPr>
                        <a:t>
 Business as usual when your infrastructure is durable and dependable with smart solutions.
#corporate #corporatechallenge #business #infrastructure #Interior #InteriorDesign #Adhesive #Construction #Architecture #design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51677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bostikprofessionalpartners - 2018-07-13 12:03:49 </a:t>
                      </a:r>
                      <a:r>
                        <a:rPr kumimoji="0" lang="en-US" sz="1000" b="0" i="0" u="none" strike="noStrike" kern="1200" cap="none" spc="0" normalizeH="0" baseline="0" noProof="0">
                          <a:ln>
                            <a:noFill/>
                          </a:ln>
                          <a:solidFill>
                            <a:prstClr val="black"/>
                          </a:solidFill>
                          <a:effectLst/>
                          <a:uLnTx/>
                          <a:uFillTx/>
                          <a:latin typeface="+mn-lt"/>
                          <a:ea typeface="+mn-ea"/>
                          <a:cs typeface="+mn-cs"/>
                        </a:rPr>
                        <a:t>
 Integrate smart solutions to your design and create functional and seamless environments.
#Bostik #InteriorDesign #Interior #DIY #spaces #FilipinoDesign #Housing #Crafts #Construction #Furniture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02849657"/>
                  </a:ext>
                </a:extLst>
              </a:tr>
            </a:tbl>
          </a:graphicData>
        </a:graphic>
      </p:graphicFrame>
      <p:sp>
        <p:nvSpPr>
          <p:cNvPr id="4" name="Text Placeholder 3">
            <a:extLst>
              <a:ext uri="{FF2B5EF4-FFF2-40B4-BE49-F238E27FC236}">
                <a16:creationId xmlns:a16="http://schemas.microsoft.com/office/drawing/2014/main" id="{D8A38724-E366-4FED-A202-A1E324289294}"/>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18983504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E425C-24CF-4CB9-8E6E-250B3DA20295}"/>
              </a:ext>
            </a:extLst>
          </p:cNvPr>
          <p:cNvSpPr>
            <a:spLocks noGrp="1"/>
          </p:cNvSpPr>
          <p:nvPr>
            <p:ph type="title"/>
          </p:nvPr>
        </p:nvSpPr>
        <p:spPr/>
        <p:txBody>
          <a:bodyPr/>
          <a:lstStyle/>
          <a:p>
            <a:r>
              <a:rPr lang="en-US"/>
              <a:t>Instagram Posts Table | Bostik - 3 of 3</a:t>
            </a:r>
          </a:p>
        </p:txBody>
      </p:sp>
      <p:graphicFrame>
        <p:nvGraphicFramePr>
          <p:cNvPr id="5" name="Table Placeholder 4">
            <a:extLst>
              <a:ext uri="{FF2B5EF4-FFF2-40B4-BE49-F238E27FC236}">
                <a16:creationId xmlns:a16="http://schemas.microsoft.com/office/drawing/2014/main" id="{8BA59DD0-272C-4B87-97A2-B771D3A7FE48}"/>
              </a:ext>
            </a:extLst>
          </p:cNvPr>
          <p:cNvGraphicFramePr>
            <a:graphicFrameLocks noGrp="1"/>
          </p:cNvGraphicFramePr>
          <p:nvPr>
            <p:ph type="tbl" sz="quarter" idx="13"/>
            <p:extLst>
              <p:ext uri="{D42A27DB-BD31-4B8C-83A1-F6EECF244321}">
                <p14:modId xmlns:p14="http://schemas.microsoft.com/office/powerpoint/2010/main" val="3082185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567238722"/>
                    </a:ext>
                  </a:extLst>
                </a:gridCol>
                <a:gridCol w="987552">
                  <a:extLst>
                    <a:ext uri="{9D8B030D-6E8A-4147-A177-3AD203B41FA5}">
                      <a16:colId xmlns:a16="http://schemas.microsoft.com/office/drawing/2014/main" val="1660764628"/>
                    </a:ext>
                  </a:extLst>
                </a:gridCol>
                <a:gridCol w="987552">
                  <a:extLst>
                    <a:ext uri="{9D8B030D-6E8A-4147-A177-3AD203B41FA5}">
                      <a16:colId xmlns:a16="http://schemas.microsoft.com/office/drawing/2014/main" val="1016491327"/>
                    </a:ext>
                  </a:extLst>
                </a:gridCol>
                <a:gridCol w="987552">
                  <a:extLst>
                    <a:ext uri="{9D8B030D-6E8A-4147-A177-3AD203B41FA5}">
                      <a16:colId xmlns:a16="http://schemas.microsoft.com/office/drawing/2014/main" val="2051509166"/>
                    </a:ext>
                  </a:extLst>
                </a:gridCol>
                <a:gridCol w="987552">
                  <a:extLst>
                    <a:ext uri="{9D8B030D-6E8A-4147-A177-3AD203B41FA5}">
                      <a16:colId xmlns:a16="http://schemas.microsoft.com/office/drawing/2014/main" val="24924222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28168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bostikprofessionalpartners - 2018-07-06 12:36:13 </a:t>
                      </a:r>
                      <a:r>
                        <a:rPr kumimoji="0" lang="en-US" sz="1000" b="0" i="0" u="none" strike="noStrike" kern="1200" cap="none" spc="0" normalizeH="0" baseline="0" noProof="0">
                          <a:ln>
                            <a:noFill/>
                          </a:ln>
                          <a:solidFill>
                            <a:prstClr val="black"/>
                          </a:solidFill>
                          <a:effectLst/>
                          <a:uLnTx/>
                          <a:uFillTx/>
                          <a:latin typeface="+mn-lt"/>
                          <a:ea typeface="+mn-ea"/>
                          <a:cs typeface="+mn-cs"/>
                        </a:rPr>
                        <a:t>
 From its humble beginnings, the owner of the Bostik brand began as the Boston Blacking Company, founded in 1889.
#Aesthetic #Interior #InteriorDesign #Construction #Science #History #Bostik #Fixall #DIY #Crafts #Architecture #Design #GraphicDesign #IndustrialDesign #Furniture #FilipinoDesign #Adhesive #Cement #Tiles #Bathroom #Housing #History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67433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bostikprofessionalpartners - 2018-07-06 12:35:10 </a:t>
                      </a:r>
                      <a:r>
                        <a:rPr kumimoji="0" lang="en-US" sz="1000" b="0" i="0" u="none" strike="noStrike" kern="1200" cap="none" spc="0" normalizeH="0" baseline="0" noProof="0">
                          <a:ln>
                            <a:noFill/>
                          </a:ln>
                          <a:solidFill>
                            <a:prstClr val="black"/>
                          </a:solidFill>
                          <a:effectLst/>
                          <a:uLnTx/>
                          <a:uFillTx/>
                          <a:latin typeface="+mn-lt"/>
                          <a:ea typeface="+mn-ea"/>
                          <a:cs typeface="+mn-cs"/>
                        </a:rPr>
                        <a:t>
 In 1899, The company grew into United Shoe Machinery factory in the height of the Industrial Revolution.
#Aesthetic #Interior #InteriorDesign #Construction #Science #History #Bostik #Fixall #DIY #Crafts #Architecture #Design #GraphicDesign #IndustrialDesign #Furniture #FilipinoDesign #Adhesive #Cement #Tiles #Bathroom #Housing #History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78959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bostikprofessionalpartners - 2018-07-06 12:29:01 </a:t>
                      </a:r>
                      <a:r>
                        <a:rPr kumimoji="0" lang="en-US" sz="1000" b="0" i="0" u="none" strike="noStrike" kern="1200" cap="none" spc="0" normalizeH="0" baseline="0" noProof="0">
                          <a:ln>
                            <a:noFill/>
                          </a:ln>
                          <a:solidFill>
                            <a:prstClr val="black"/>
                          </a:solidFill>
                          <a:effectLst/>
                          <a:uLnTx/>
                          <a:uFillTx/>
                          <a:latin typeface="+mn-lt"/>
                          <a:ea typeface="+mn-ea"/>
                          <a:cs typeface="+mn-cs"/>
                        </a:rPr>
                        <a:t>
 Boston Blacking Company aquires Unnited Shoe Machinery which is now what Bostik is named after.
#Aesthetic #Interior #InteriorDesign #Construction #Science #History #Bostik #Fixall #DIY #Crafts #Architecture #Design #GraphicDesign #IndustrialDesign #Furniture #FilipinoDesign #Adhesive #Cement #Tiles #Bathroom #Housing #history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81918949"/>
                  </a:ext>
                </a:extLst>
              </a:tr>
            </a:tbl>
          </a:graphicData>
        </a:graphic>
      </p:graphicFrame>
      <p:sp>
        <p:nvSpPr>
          <p:cNvPr id="4" name="Text Placeholder 3">
            <a:extLst>
              <a:ext uri="{FF2B5EF4-FFF2-40B4-BE49-F238E27FC236}">
                <a16:creationId xmlns:a16="http://schemas.microsoft.com/office/drawing/2014/main" id="{6B9C2964-6B00-473F-8DE5-4EDE1E067634}"/>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19168961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F68D8-4052-4242-97CC-9266792CC103}"/>
              </a:ext>
            </a:extLst>
          </p:cNvPr>
          <p:cNvSpPr>
            <a:spLocks noGrp="1"/>
          </p:cNvSpPr>
          <p:nvPr>
            <p:ph type="title"/>
          </p:nvPr>
        </p:nvSpPr>
        <p:spPr/>
        <p:txBody>
          <a:bodyPr/>
          <a:lstStyle/>
          <a:p>
            <a:r>
              <a:rPr lang="en-US"/>
              <a:t>Instagram Interaction Rate | Bostik</a:t>
            </a:r>
          </a:p>
        </p:txBody>
      </p:sp>
      <p:graphicFrame>
        <p:nvGraphicFramePr>
          <p:cNvPr id="6" name="Chart Placeholder 5">
            <a:extLst>
              <a:ext uri="{FF2B5EF4-FFF2-40B4-BE49-F238E27FC236}">
                <a16:creationId xmlns:a16="http://schemas.microsoft.com/office/drawing/2014/main" id="{18427894-446A-46DF-91E7-9F286F0E2B8E}"/>
              </a:ext>
            </a:extLst>
          </p:cNvPr>
          <p:cNvGraphicFramePr>
            <a:graphicFrameLocks noGrp="1"/>
          </p:cNvGraphicFramePr>
          <p:nvPr>
            <p:ph type="chart" sz="quarter" idx="13"/>
            <p:extLst>
              <p:ext uri="{D42A27DB-BD31-4B8C-83A1-F6EECF244321}">
                <p14:modId xmlns:p14="http://schemas.microsoft.com/office/powerpoint/2010/main" val="28871986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228A75-7E3F-482D-8BE3-1D9CB8DD4862}"/>
              </a:ext>
            </a:extLst>
          </p:cNvPr>
          <p:cNvSpPr>
            <a:spLocks noGrp="1"/>
          </p:cNvSpPr>
          <p:nvPr>
            <p:ph type="body" sz="quarter" idx="14"/>
          </p:nvPr>
        </p:nvSpPr>
        <p:spPr/>
        <p:txBody>
          <a:bodyPr/>
          <a:lstStyle/>
          <a:p>
            <a:r>
              <a:rPr lang="en-US"/>
              <a:t>07/01/2018 - 09/01/2018</a:t>
            </a:r>
          </a:p>
        </p:txBody>
      </p:sp>
      <p:sp>
        <p:nvSpPr>
          <p:cNvPr id="5" name="Footer Placeholder 4">
            <a:extLst>
              <a:ext uri="{FF2B5EF4-FFF2-40B4-BE49-F238E27FC236}">
                <a16:creationId xmlns:a16="http://schemas.microsoft.com/office/drawing/2014/main" id="{2CD2D345-15D6-4BFB-B64C-730FF39C56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31110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FBA0D-9EC9-4B14-A882-D8C670A06FDD}"/>
              </a:ext>
            </a:extLst>
          </p:cNvPr>
          <p:cNvSpPr>
            <a:spLocks noGrp="1"/>
          </p:cNvSpPr>
          <p:nvPr>
            <p:ph type="title"/>
          </p:nvPr>
        </p:nvSpPr>
        <p:spPr/>
        <p:txBody>
          <a:bodyPr/>
          <a:lstStyle/>
          <a:p>
            <a:r>
              <a:rPr lang="en-US"/>
              <a:t>Instagram Posts | Bostik</a:t>
            </a:r>
          </a:p>
        </p:txBody>
      </p:sp>
      <p:graphicFrame>
        <p:nvGraphicFramePr>
          <p:cNvPr id="6" name="Chart Placeholder 5">
            <a:extLst>
              <a:ext uri="{FF2B5EF4-FFF2-40B4-BE49-F238E27FC236}">
                <a16:creationId xmlns:a16="http://schemas.microsoft.com/office/drawing/2014/main" id="{0EE2BDF3-7A67-4C4C-961D-00A5082283E8}"/>
              </a:ext>
            </a:extLst>
          </p:cNvPr>
          <p:cNvGraphicFramePr>
            <a:graphicFrameLocks noGrp="1"/>
          </p:cNvGraphicFramePr>
          <p:nvPr>
            <p:ph type="chart" sz="quarter" idx="13"/>
            <p:extLst>
              <p:ext uri="{D42A27DB-BD31-4B8C-83A1-F6EECF244321}">
                <p14:modId xmlns:p14="http://schemas.microsoft.com/office/powerpoint/2010/main" val="3972669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EEC6B7-4E81-479D-B0A2-19BF68A9DFA0}"/>
              </a:ext>
            </a:extLst>
          </p:cNvPr>
          <p:cNvSpPr>
            <a:spLocks noGrp="1"/>
          </p:cNvSpPr>
          <p:nvPr>
            <p:ph type="body" sz="quarter" idx="14"/>
          </p:nvPr>
        </p:nvSpPr>
        <p:spPr/>
        <p:txBody>
          <a:bodyPr/>
          <a:lstStyle/>
          <a:p>
            <a:r>
              <a:rPr lang="en-US"/>
              <a:t>07/01/2018 - 08/01/2018</a:t>
            </a:r>
          </a:p>
        </p:txBody>
      </p:sp>
      <p:sp>
        <p:nvSpPr>
          <p:cNvPr id="5" name="Footer Placeholder 4">
            <a:extLst>
              <a:ext uri="{FF2B5EF4-FFF2-40B4-BE49-F238E27FC236}">
                <a16:creationId xmlns:a16="http://schemas.microsoft.com/office/drawing/2014/main" id="{7546CA57-1F0E-4E75-9885-604AAD44BD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156585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65DBE-5209-42C7-B064-16E5F47B1F2F}"/>
              </a:ext>
            </a:extLst>
          </p:cNvPr>
          <p:cNvSpPr>
            <a:spLocks noGrp="1"/>
          </p:cNvSpPr>
          <p:nvPr>
            <p:ph type="title"/>
          </p:nvPr>
        </p:nvSpPr>
        <p:spPr/>
        <p:txBody>
          <a:bodyPr/>
          <a:lstStyle/>
          <a:p>
            <a:r>
              <a:rPr lang="en-US"/>
              <a:t>Instagram Posts Table | Bostik - 1 of 6</a:t>
            </a:r>
          </a:p>
        </p:txBody>
      </p:sp>
      <p:graphicFrame>
        <p:nvGraphicFramePr>
          <p:cNvPr id="5" name="Table Placeholder 4">
            <a:extLst>
              <a:ext uri="{FF2B5EF4-FFF2-40B4-BE49-F238E27FC236}">
                <a16:creationId xmlns:a16="http://schemas.microsoft.com/office/drawing/2014/main" id="{D8B7A536-7216-4A94-8772-AB3CC52269C5}"/>
              </a:ext>
            </a:extLst>
          </p:cNvPr>
          <p:cNvGraphicFramePr>
            <a:graphicFrameLocks noGrp="1"/>
          </p:cNvGraphicFramePr>
          <p:nvPr>
            <p:ph type="tbl" sz="quarter" idx="13"/>
            <p:extLst>
              <p:ext uri="{D42A27DB-BD31-4B8C-83A1-F6EECF244321}">
                <p14:modId xmlns:p14="http://schemas.microsoft.com/office/powerpoint/2010/main" val="3081211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436448974"/>
                    </a:ext>
                  </a:extLst>
                </a:gridCol>
                <a:gridCol w="658368">
                  <a:extLst>
                    <a:ext uri="{9D8B030D-6E8A-4147-A177-3AD203B41FA5}">
                      <a16:colId xmlns:a16="http://schemas.microsoft.com/office/drawing/2014/main" val="617584778"/>
                    </a:ext>
                  </a:extLst>
                </a:gridCol>
                <a:gridCol w="658368">
                  <a:extLst>
                    <a:ext uri="{9D8B030D-6E8A-4147-A177-3AD203B41FA5}">
                      <a16:colId xmlns:a16="http://schemas.microsoft.com/office/drawing/2014/main" val="3493772253"/>
                    </a:ext>
                  </a:extLst>
                </a:gridCol>
                <a:gridCol w="658368">
                  <a:extLst>
                    <a:ext uri="{9D8B030D-6E8A-4147-A177-3AD203B41FA5}">
                      <a16:colId xmlns:a16="http://schemas.microsoft.com/office/drawing/2014/main" val="931182245"/>
                    </a:ext>
                  </a:extLst>
                </a:gridCol>
                <a:gridCol w="658368">
                  <a:extLst>
                    <a:ext uri="{9D8B030D-6E8A-4147-A177-3AD203B41FA5}">
                      <a16:colId xmlns:a16="http://schemas.microsoft.com/office/drawing/2014/main" val="1798188652"/>
                    </a:ext>
                  </a:extLst>
                </a:gridCol>
                <a:gridCol w="658368">
                  <a:extLst>
                    <a:ext uri="{9D8B030D-6E8A-4147-A177-3AD203B41FA5}">
                      <a16:colId xmlns:a16="http://schemas.microsoft.com/office/drawing/2014/main" val="1769703284"/>
                    </a:ext>
                  </a:extLst>
                </a:gridCol>
                <a:gridCol w="658368">
                  <a:extLst>
                    <a:ext uri="{9D8B030D-6E8A-4147-A177-3AD203B41FA5}">
                      <a16:colId xmlns:a16="http://schemas.microsoft.com/office/drawing/2014/main" val="34444849"/>
                    </a:ext>
                  </a:extLst>
                </a:gridCol>
                <a:gridCol w="658368">
                  <a:extLst>
                    <a:ext uri="{9D8B030D-6E8A-4147-A177-3AD203B41FA5}">
                      <a16:colId xmlns:a16="http://schemas.microsoft.com/office/drawing/2014/main" val="3138945166"/>
                    </a:ext>
                  </a:extLst>
                </a:gridCol>
                <a:gridCol w="658368">
                  <a:extLst>
                    <a:ext uri="{9D8B030D-6E8A-4147-A177-3AD203B41FA5}">
                      <a16:colId xmlns:a16="http://schemas.microsoft.com/office/drawing/2014/main" val="7548070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301764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bostikprofessionalpartners - 2018-07-27 13:59:37 </a:t>
                      </a:r>
                      <a:r>
                        <a:rPr kumimoji="0" lang="en-US" sz="1000" b="0" i="0" u="none" strike="noStrike" kern="1200" cap="none" spc="0" normalizeH="0" baseline="0" noProof="0">
                          <a:ln>
                            <a:noFill/>
                          </a:ln>
                          <a:solidFill>
                            <a:prstClr val="black"/>
                          </a:solidFill>
                          <a:effectLst/>
                          <a:uLnTx/>
                          <a:uFillTx/>
                          <a:latin typeface="+mn-lt"/>
                          <a:ea typeface="+mn-ea"/>
                          <a:cs typeface="+mn-cs"/>
                        </a:rPr>
                        <a:t>
 Fixall Plus can be applied on rigid substrates such as brickwork, fiber-cement board and concrete walls &amp; floors.
Learn more about Fixall Plus Heavy Duty Tile Adhesive. Link in Bio.
#Interior #InteriorDesign #IndustrialDesign #Adhesive #Bostik #bostikfixall #house #Housing #Construction #design #Architecture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3687764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bostikprofessionalpartners - 2018-07-27 13:59:03 </a:t>
                      </a:r>
                      <a:r>
                        <a:rPr kumimoji="0" lang="en-US" sz="1000" b="0" i="0" u="none" strike="noStrike" kern="1200" cap="none" spc="0" normalizeH="0" baseline="0" noProof="0">
                          <a:ln>
                            <a:noFill/>
                          </a:ln>
                          <a:solidFill>
                            <a:prstClr val="black"/>
                          </a:solidFill>
                          <a:effectLst/>
                          <a:uLnTx/>
                          <a:uFillTx/>
                          <a:latin typeface="+mn-lt"/>
                          <a:ea typeface="+mn-ea"/>
                          <a:cs typeface="+mn-cs"/>
                        </a:rPr>
                        <a:t>
 Fixall Plus can be applied on rigid substrates such as brickwork, fiber-cement board and concrete walls &amp; floors.
Learn more about Fixall Plus Heavy Duty Tile Adhesive. Link in Bio.
#Interior #InteriorDesign #IndustrialDesign #Adhesive #Bostik #bostikfixall #house #Housing #Construction #design #Architecture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1094996929"/>
                  </a:ext>
                </a:extLst>
              </a:tr>
            </a:tbl>
          </a:graphicData>
        </a:graphic>
      </p:graphicFrame>
      <p:sp>
        <p:nvSpPr>
          <p:cNvPr id="4" name="Text Placeholder 3">
            <a:extLst>
              <a:ext uri="{FF2B5EF4-FFF2-40B4-BE49-F238E27FC236}">
                <a16:creationId xmlns:a16="http://schemas.microsoft.com/office/drawing/2014/main" id="{A9CB4A57-C039-4ACA-A318-85900AF74F73}"/>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37530649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13FA1-862D-4D16-8385-75BF32FB16FE}"/>
              </a:ext>
            </a:extLst>
          </p:cNvPr>
          <p:cNvSpPr>
            <a:spLocks noGrp="1"/>
          </p:cNvSpPr>
          <p:nvPr>
            <p:ph type="title"/>
          </p:nvPr>
        </p:nvSpPr>
        <p:spPr/>
        <p:txBody>
          <a:bodyPr/>
          <a:lstStyle/>
          <a:p>
            <a:r>
              <a:rPr lang="en-US"/>
              <a:t>Instagram Posts Table | Bostik - 2 of 6</a:t>
            </a:r>
          </a:p>
        </p:txBody>
      </p:sp>
      <p:graphicFrame>
        <p:nvGraphicFramePr>
          <p:cNvPr id="5" name="Table Placeholder 4">
            <a:extLst>
              <a:ext uri="{FF2B5EF4-FFF2-40B4-BE49-F238E27FC236}">
                <a16:creationId xmlns:a16="http://schemas.microsoft.com/office/drawing/2014/main" id="{ECB94277-5577-4AF5-832F-A850B843BC24}"/>
              </a:ext>
            </a:extLst>
          </p:cNvPr>
          <p:cNvGraphicFramePr>
            <a:graphicFrameLocks noGrp="1"/>
          </p:cNvGraphicFramePr>
          <p:nvPr>
            <p:ph type="tbl" sz="quarter" idx="13"/>
            <p:extLst>
              <p:ext uri="{D42A27DB-BD31-4B8C-83A1-F6EECF244321}">
                <p14:modId xmlns:p14="http://schemas.microsoft.com/office/powerpoint/2010/main" val="39285855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535547196"/>
                    </a:ext>
                  </a:extLst>
                </a:gridCol>
                <a:gridCol w="658368">
                  <a:extLst>
                    <a:ext uri="{9D8B030D-6E8A-4147-A177-3AD203B41FA5}">
                      <a16:colId xmlns:a16="http://schemas.microsoft.com/office/drawing/2014/main" val="4739392"/>
                    </a:ext>
                  </a:extLst>
                </a:gridCol>
                <a:gridCol w="658368">
                  <a:extLst>
                    <a:ext uri="{9D8B030D-6E8A-4147-A177-3AD203B41FA5}">
                      <a16:colId xmlns:a16="http://schemas.microsoft.com/office/drawing/2014/main" val="81620026"/>
                    </a:ext>
                  </a:extLst>
                </a:gridCol>
                <a:gridCol w="658368">
                  <a:extLst>
                    <a:ext uri="{9D8B030D-6E8A-4147-A177-3AD203B41FA5}">
                      <a16:colId xmlns:a16="http://schemas.microsoft.com/office/drawing/2014/main" val="4259860235"/>
                    </a:ext>
                  </a:extLst>
                </a:gridCol>
                <a:gridCol w="658368">
                  <a:extLst>
                    <a:ext uri="{9D8B030D-6E8A-4147-A177-3AD203B41FA5}">
                      <a16:colId xmlns:a16="http://schemas.microsoft.com/office/drawing/2014/main" val="217156278"/>
                    </a:ext>
                  </a:extLst>
                </a:gridCol>
                <a:gridCol w="658368">
                  <a:extLst>
                    <a:ext uri="{9D8B030D-6E8A-4147-A177-3AD203B41FA5}">
                      <a16:colId xmlns:a16="http://schemas.microsoft.com/office/drawing/2014/main" val="4219549772"/>
                    </a:ext>
                  </a:extLst>
                </a:gridCol>
                <a:gridCol w="658368">
                  <a:extLst>
                    <a:ext uri="{9D8B030D-6E8A-4147-A177-3AD203B41FA5}">
                      <a16:colId xmlns:a16="http://schemas.microsoft.com/office/drawing/2014/main" val="867512866"/>
                    </a:ext>
                  </a:extLst>
                </a:gridCol>
                <a:gridCol w="658368">
                  <a:extLst>
                    <a:ext uri="{9D8B030D-6E8A-4147-A177-3AD203B41FA5}">
                      <a16:colId xmlns:a16="http://schemas.microsoft.com/office/drawing/2014/main" val="1007841858"/>
                    </a:ext>
                  </a:extLst>
                </a:gridCol>
                <a:gridCol w="658368">
                  <a:extLst>
                    <a:ext uri="{9D8B030D-6E8A-4147-A177-3AD203B41FA5}">
                      <a16:colId xmlns:a16="http://schemas.microsoft.com/office/drawing/2014/main" val="36043476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260960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bostikprofessionalpartners - 2018-07-27 13:58:41 </a:t>
                      </a:r>
                      <a:r>
                        <a:rPr kumimoji="0" lang="en-US" sz="1000" b="0" i="0" u="none" strike="noStrike" kern="1200" cap="none" spc="0" normalizeH="0" baseline="0" noProof="0">
                          <a:ln>
                            <a:noFill/>
                          </a:ln>
                          <a:solidFill>
                            <a:prstClr val="black"/>
                          </a:solidFill>
                          <a:effectLst/>
                          <a:uLnTx/>
                          <a:uFillTx/>
                          <a:latin typeface="+mn-lt"/>
                          <a:ea typeface="+mn-ea"/>
                          <a:cs typeface="+mn-cs"/>
                        </a:rPr>
                        <a:t>
 Fixall Plus can be applied on rigid substrates such as brickwork, fiber-cement board and concrete walls &amp; floors.
Learn more about Fixall Plus Heavy Duty Tile Adhesive. Link in Bio.
#Interior #InteriorDesign #IndustrialDesign #Adhesive #Bostik #bostikfixall #house #Housing #Construction #design #Architecture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2705334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bostikprofessionalpartners - 2018-07-20 14:11:19 </a:t>
                      </a:r>
                      <a:r>
                        <a:rPr kumimoji="0" lang="en-US" sz="1000" b="0" i="0" u="none" strike="noStrike" kern="1200" cap="none" spc="0" normalizeH="0" baseline="0" noProof="0">
                          <a:ln>
                            <a:noFill/>
                          </a:ln>
                          <a:solidFill>
                            <a:prstClr val="black"/>
                          </a:solidFill>
                          <a:effectLst/>
                          <a:uLnTx/>
                          <a:uFillTx/>
                          <a:latin typeface="+mn-lt"/>
                          <a:ea typeface="+mn-ea"/>
                          <a:cs typeface="+mn-cs"/>
                        </a:rPr>
                        <a:t>
 For thick and thin bed applications, ideal for ceramic tiles of all types and sizes as well as some porcelain tiles
Learn more about Fixall Standard Tile Adhesive. Link in Bio.
#Bostik #tiles #kitchen #kitchendesign #InteriorDesign #Interior #countertops #Adhesive #DIY #diy #table #Furniture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extLst>
                  <a:ext uri="{0D108BD9-81ED-4DB2-BD59-A6C34878D82A}">
                    <a16:rowId xmlns:a16="http://schemas.microsoft.com/office/drawing/2014/main" val="2168691964"/>
                  </a:ext>
                </a:extLst>
              </a:tr>
            </a:tbl>
          </a:graphicData>
        </a:graphic>
      </p:graphicFrame>
      <p:sp>
        <p:nvSpPr>
          <p:cNvPr id="4" name="Text Placeholder 3">
            <a:extLst>
              <a:ext uri="{FF2B5EF4-FFF2-40B4-BE49-F238E27FC236}">
                <a16:creationId xmlns:a16="http://schemas.microsoft.com/office/drawing/2014/main" id="{44431C08-2235-4EED-A06E-9F1C8554ADBE}"/>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10461488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BFC4F-F662-4E74-9C92-1DB87149F43E}"/>
              </a:ext>
            </a:extLst>
          </p:cNvPr>
          <p:cNvSpPr>
            <a:spLocks noGrp="1"/>
          </p:cNvSpPr>
          <p:nvPr>
            <p:ph type="title"/>
          </p:nvPr>
        </p:nvSpPr>
        <p:spPr/>
        <p:txBody>
          <a:bodyPr/>
          <a:lstStyle/>
          <a:p>
            <a:r>
              <a:rPr lang="en-US"/>
              <a:t>Instagram Posts Table | Bostik - 3 of 6</a:t>
            </a:r>
          </a:p>
        </p:txBody>
      </p:sp>
      <p:graphicFrame>
        <p:nvGraphicFramePr>
          <p:cNvPr id="5" name="Table Placeholder 4">
            <a:extLst>
              <a:ext uri="{FF2B5EF4-FFF2-40B4-BE49-F238E27FC236}">
                <a16:creationId xmlns:a16="http://schemas.microsoft.com/office/drawing/2014/main" id="{2C86808D-5457-46E1-8378-03C79797FAE4}"/>
              </a:ext>
            </a:extLst>
          </p:cNvPr>
          <p:cNvGraphicFramePr>
            <a:graphicFrameLocks noGrp="1"/>
          </p:cNvGraphicFramePr>
          <p:nvPr>
            <p:ph type="tbl" sz="quarter" idx="13"/>
            <p:extLst>
              <p:ext uri="{D42A27DB-BD31-4B8C-83A1-F6EECF244321}">
                <p14:modId xmlns:p14="http://schemas.microsoft.com/office/powerpoint/2010/main" val="3200956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067597304"/>
                    </a:ext>
                  </a:extLst>
                </a:gridCol>
                <a:gridCol w="658368">
                  <a:extLst>
                    <a:ext uri="{9D8B030D-6E8A-4147-A177-3AD203B41FA5}">
                      <a16:colId xmlns:a16="http://schemas.microsoft.com/office/drawing/2014/main" val="3693339698"/>
                    </a:ext>
                  </a:extLst>
                </a:gridCol>
                <a:gridCol w="658368">
                  <a:extLst>
                    <a:ext uri="{9D8B030D-6E8A-4147-A177-3AD203B41FA5}">
                      <a16:colId xmlns:a16="http://schemas.microsoft.com/office/drawing/2014/main" val="546462006"/>
                    </a:ext>
                  </a:extLst>
                </a:gridCol>
                <a:gridCol w="658368">
                  <a:extLst>
                    <a:ext uri="{9D8B030D-6E8A-4147-A177-3AD203B41FA5}">
                      <a16:colId xmlns:a16="http://schemas.microsoft.com/office/drawing/2014/main" val="1845866717"/>
                    </a:ext>
                  </a:extLst>
                </a:gridCol>
                <a:gridCol w="658368">
                  <a:extLst>
                    <a:ext uri="{9D8B030D-6E8A-4147-A177-3AD203B41FA5}">
                      <a16:colId xmlns:a16="http://schemas.microsoft.com/office/drawing/2014/main" val="2557151128"/>
                    </a:ext>
                  </a:extLst>
                </a:gridCol>
                <a:gridCol w="658368">
                  <a:extLst>
                    <a:ext uri="{9D8B030D-6E8A-4147-A177-3AD203B41FA5}">
                      <a16:colId xmlns:a16="http://schemas.microsoft.com/office/drawing/2014/main" val="3667279870"/>
                    </a:ext>
                  </a:extLst>
                </a:gridCol>
                <a:gridCol w="658368">
                  <a:extLst>
                    <a:ext uri="{9D8B030D-6E8A-4147-A177-3AD203B41FA5}">
                      <a16:colId xmlns:a16="http://schemas.microsoft.com/office/drawing/2014/main" val="1919058294"/>
                    </a:ext>
                  </a:extLst>
                </a:gridCol>
                <a:gridCol w="658368">
                  <a:extLst>
                    <a:ext uri="{9D8B030D-6E8A-4147-A177-3AD203B41FA5}">
                      <a16:colId xmlns:a16="http://schemas.microsoft.com/office/drawing/2014/main" val="3584300637"/>
                    </a:ext>
                  </a:extLst>
                </a:gridCol>
                <a:gridCol w="658368">
                  <a:extLst>
                    <a:ext uri="{9D8B030D-6E8A-4147-A177-3AD203B41FA5}">
                      <a16:colId xmlns:a16="http://schemas.microsoft.com/office/drawing/2014/main" val="30133766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561615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bostikprofessionalpartners - 2018-07-20 14:10:42 </a:t>
                      </a:r>
                      <a:r>
                        <a:rPr kumimoji="0" lang="en-US" sz="1000" b="0" i="0" u="none" strike="noStrike" kern="1200" cap="none" spc="0" normalizeH="0" baseline="0" noProof="0">
                          <a:ln>
                            <a:noFill/>
                          </a:ln>
                          <a:solidFill>
                            <a:prstClr val="black"/>
                          </a:solidFill>
                          <a:effectLst/>
                          <a:uLnTx/>
                          <a:uFillTx/>
                          <a:latin typeface="+mn-lt"/>
                          <a:ea typeface="+mn-ea"/>
                          <a:cs typeface="+mn-cs"/>
                        </a:rPr>
                        <a:t>
 For thick and thin bed applications, ideal for ceramic tiles of all types and sizes as well as some porcelain tiles
Learn more about Fixall Standard Tile Adhesive. Link in Bio.
#Bostik #tiles #kitchen #kitchendesign #InteriorDesign #Interior #countertops #Adhesive #DIY #diy #table #Furniture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extLst>
                  <a:ext uri="{0D108BD9-81ED-4DB2-BD59-A6C34878D82A}">
                    <a16:rowId xmlns:a16="http://schemas.microsoft.com/office/drawing/2014/main" val="2136482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bostikprofessionalpartners - 2018-07-20 14:10:24 </a:t>
                      </a:r>
                      <a:r>
                        <a:rPr kumimoji="0" lang="en-US" sz="1000" b="0" i="0" u="none" strike="noStrike" kern="1200" cap="none" spc="0" normalizeH="0" baseline="0" noProof="0">
                          <a:ln>
                            <a:noFill/>
                          </a:ln>
                          <a:solidFill>
                            <a:prstClr val="black"/>
                          </a:solidFill>
                          <a:effectLst/>
                          <a:uLnTx/>
                          <a:uFillTx/>
                          <a:latin typeface="+mn-lt"/>
                          <a:ea typeface="+mn-ea"/>
                          <a:cs typeface="+mn-cs"/>
                        </a:rPr>
                        <a:t>
 For thick and thin bed applications, ideal for ceramic tiles of all types and sizes as well as some porcelain tiles
Learn more about Fixall Standard Tile Adhesive. Link in Bio.
#Bostik #tiles #kitchen #kitchendesign #InteriorDesign #Interior #countertops #Adhesive #DIY #diy #table #Furniture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2561649384"/>
                  </a:ext>
                </a:extLst>
              </a:tr>
            </a:tbl>
          </a:graphicData>
        </a:graphic>
      </p:graphicFrame>
      <p:sp>
        <p:nvSpPr>
          <p:cNvPr id="4" name="Text Placeholder 3">
            <a:extLst>
              <a:ext uri="{FF2B5EF4-FFF2-40B4-BE49-F238E27FC236}">
                <a16:creationId xmlns:a16="http://schemas.microsoft.com/office/drawing/2014/main" id="{E4DAA6B3-2338-436C-A61E-934D7D589110}"/>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6770313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16107-7D2E-4FFA-9C63-4C74B42FBFAA}"/>
              </a:ext>
            </a:extLst>
          </p:cNvPr>
          <p:cNvSpPr>
            <a:spLocks noGrp="1"/>
          </p:cNvSpPr>
          <p:nvPr>
            <p:ph type="title"/>
          </p:nvPr>
        </p:nvSpPr>
        <p:spPr/>
        <p:txBody>
          <a:bodyPr/>
          <a:lstStyle/>
          <a:p>
            <a:r>
              <a:rPr lang="en-US"/>
              <a:t>Instagram Posts Table | Bostik - 4 of 6</a:t>
            </a:r>
          </a:p>
        </p:txBody>
      </p:sp>
      <p:graphicFrame>
        <p:nvGraphicFramePr>
          <p:cNvPr id="5" name="Table Placeholder 4">
            <a:extLst>
              <a:ext uri="{FF2B5EF4-FFF2-40B4-BE49-F238E27FC236}">
                <a16:creationId xmlns:a16="http://schemas.microsoft.com/office/drawing/2014/main" id="{FE24B3E7-C3F4-4691-841A-56CA232B60F4}"/>
              </a:ext>
            </a:extLst>
          </p:cNvPr>
          <p:cNvGraphicFramePr>
            <a:graphicFrameLocks noGrp="1"/>
          </p:cNvGraphicFramePr>
          <p:nvPr>
            <p:ph type="tbl" sz="quarter" idx="13"/>
            <p:extLst>
              <p:ext uri="{D42A27DB-BD31-4B8C-83A1-F6EECF244321}">
                <p14:modId xmlns:p14="http://schemas.microsoft.com/office/powerpoint/2010/main" val="261744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662898077"/>
                    </a:ext>
                  </a:extLst>
                </a:gridCol>
                <a:gridCol w="658368">
                  <a:extLst>
                    <a:ext uri="{9D8B030D-6E8A-4147-A177-3AD203B41FA5}">
                      <a16:colId xmlns:a16="http://schemas.microsoft.com/office/drawing/2014/main" val="4258436567"/>
                    </a:ext>
                  </a:extLst>
                </a:gridCol>
                <a:gridCol w="658368">
                  <a:extLst>
                    <a:ext uri="{9D8B030D-6E8A-4147-A177-3AD203B41FA5}">
                      <a16:colId xmlns:a16="http://schemas.microsoft.com/office/drawing/2014/main" val="4228262059"/>
                    </a:ext>
                  </a:extLst>
                </a:gridCol>
                <a:gridCol w="658368">
                  <a:extLst>
                    <a:ext uri="{9D8B030D-6E8A-4147-A177-3AD203B41FA5}">
                      <a16:colId xmlns:a16="http://schemas.microsoft.com/office/drawing/2014/main" val="898149905"/>
                    </a:ext>
                  </a:extLst>
                </a:gridCol>
                <a:gridCol w="658368">
                  <a:extLst>
                    <a:ext uri="{9D8B030D-6E8A-4147-A177-3AD203B41FA5}">
                      <a16:colId xmlns:a16="http://schemas.microsoft.com/office/drawing/2014/main" val="198679958"/>
                    </a:ext>
                  </a:extLst>
                </a:gridCol>
                <a:gridCol w="658368">
                  <a:extLst>
                    <a:ext uri="{9D8B030D-6E8A-4147-A177-3AD203B41FA5}">
                      <a16:colId xmlns:a16="http://schemas.microsoft.com/office/drawing/2014/main" val="1614260437"/>
                    </a:ext>
                  </a:extLst>
                </a:gridCol>
                <a:gridCol w="658368">
                  <a:extLst>
                    <a:ext uri="{9D8B030D-6E8A-4147-A177-3AD203B41FA5}">
                      <a16:colId xmlns:a16="http://schemas.microsoft.com/office/drawing/2014/main" val="1714637873"/>
                    </a:ext>
                  </a:extLst>
                </a:gridCol>
                <a:gridCol w="658368">
                  <a:extLst>
                    <a:ext uri="{9D8B030D-6E8A-4147-A177-3AD203B41FA5}">
                      <a16:colId xmlns:a16="http://schemas.microsoft.com/office/drawing/2014/main" val="3805720489"/>
                    </a:ext>
                  </a:extLst>
                </a:gridCol>
                <a:gridCol w="658368">
                  <a:extLst>
                    <a:ext uri="{9D8B030D-6E8A-4147-A177-3AD203B41FA5}">
                      <a16:colId xmlns:a16="http://schemas.microsoft.com/office/drawing/2014/main" val="14872173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925627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bostikprofessionalpartners - 2018-07-13 15:29:47 </a:t>
                      </a:r>
                      <a:r>
                        <a:rPr kumimoji="0" lang="en-US" sz="1000" b="0" i="0" u="none" strike="noStrike" kern="1200" cap="none" spc="0" normalizeH="0" baseline="0" noProof="0">
                          <a:ln>
                            <a:noFill/>
                          </a:ln>
                          <a:solidFill>
                            <a:prstClr val="black"/>
                          </a:solidFill>
                          <a:effectLst/>
                          <a:uLnTx/>
                          <a:uFillTx/>
                          <a:latin typeface="+mn-lt"/>
                          <a:ea typeface="+mn-ea"/>
                          <a:cs typeface="+mn-cs"/>
                        </a:rPr>
                        <a:t>
 For a difficult task, a long lasting high performance with superior tensile adhesion strength is the only solution.
#infrastructure #swimmingpool #waterproof #Adhesive #Cement #Construction #luxury #leasure #recreation #hotels #exteriordesign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2453439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bostikprofessionalpartners - 2018-07-13 13:18:03 </a:t>
                      </a:r>
                      <a:r>
                        <a:rPr kumimoji="0" lang="en-US" sz="1000" b="0" i="0" u="none" strike="noStrike" kern="1200" cap="none" spc="0" normalizeH="0" baseline="0" noProof="0">
                          <a:ln>
                            <a:noFill/>
                          </a:ln>
                          <a:solidFill>
                            <a:prstClr val="black"/>
                          </a:solidFill>
                          <a:effectLst/>
                          <a:uLnTx/>
                          <a:uFillTx/>
                          <a:latin typeface="+mn-lt"/>
                          <a:ea typeface="+mn-ea"/>
                          <a:cs typeface="+mn-cs"/>
                        </a:rPr>
                        <a:t>
 Business as usual when your infrastructure is durable and dependable with smart solutions.
#corporate #corporatechallenge #business #infrastructure #Interior #InteriorDesign #Adhesive #Construction #Architecture #design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707250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bostikprofessionalpartners - 2018-07-13 12:03:49 </a:t>
                      </a:r>
                      <a:r>
                        <a:rPr kumimoji="0" lang="en-US" sz="1000" b="0" i="0" u="none" strike="noStrike" kern="1200" cap="none" spc="0" normalizeH="0" baseline="0" noProof="0">
                          <a:ln>
                            <a:noFill/>
                          </a:ln>
                          <a:solidFill>
                            <a:prstClr val="black"/>
                          </a:solidFill>
                          <a:effectLst/>
                          <a:uLnTx/>
                          <a:uFillTx/>
                          <a:latin typeface="+mn-lt"/>
                          <a:ea typeface="+mn-ea"/>
                          <a:cs typeface="+mn-cs"/>
                        </a:rPr>
                        <a:t>
 Integrate smart solutions to your design and create functional and seamless environments.
#Bostik #InteriorDesign #Interior #DIY #spaces #FilipinoDesign #Housing #Crafts #Construction #Furniture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3334150403"/>
                  </a:ext>
                </a:extLst>
              </a:tr>
            </a:tbl>
          </a:graphicData>
        </a:graphic>
      </p:graphicFrame>
      <p:sp>
        <p:nvSpPr>
          <p:cNvPr id="4" name="Text Placeholder 3">
            <a:extLst>
              <a:ext uri="{FF2B5EF4-FFF2-40B4-BE49-F238E27FC236}">
                <a16:creationId xmlns:a16="http://schemas.microsoft.com/office/drawing/2014/main" id="{57AC2373-A3EB-4B5A-8D64-649AC4405D86}"/>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33519666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C2E04-559D-482C-9F38-9C3F002BE144}"/>
              </a:ext>
            </a:extLst>
          </p:cNvPr>
          <p:cNvSpPr>
            <a:spLocks noGrp="1"/>
          </p:cNvSpPr>
          <p:nvPr>
            <p:ph type="title"/>
          </p:nvPr>
        </p:nvSpPr>
        <p:spPr/>
        <p:txBody>
          <a:bodyPr/>
          <a:lstStyle/>
          <a:p>
            <a:r>
              <a:rPr lang="en-US"/>
              <a:t>Instagram Posts Table | Bostik - 5 of 6</a:t>
            </a:r>
          </a:p>
        </p:txBody>
      </p:sp>
      <p:graphicFrame>
        <p:nvGraphicFramePr>
          <p:cNvPr id="5" name="Table Placeholder 4">
            <a:extLst>
              <a:ext uri="{FF2B5EF4-FFF2-40B4-BE49-F238E27FC236}">
                <a16:creationId xmlns:a16="http://schemas.microsoft.com/office/drawing/2014/main" id="{8FEF562B-2C65-4FBD-82B9-44567074C2E2}"/>
              </a:ext>
            </a:extLst>
          </p:cNvPr>
          <p:cNvGraphicFramePr>
            <a:graphicFrameLocks noGrp="1"/>
          </p:cNvGraphicFramePr>
          <p:nvPr>
            <p:ph type="tbl" sz="quarter" idx="13"/>
            <p:extLst>
              <p:ext uri="{D42A27DB-BD31-4B8C-83A1-F6EECF244321}">
                <p14:modId xmlns:p14="http://schemas.microsoft.com/office/powerpoint/2010/main" val="9822707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316541376"/>
                    </a:ext>
                  </a:extLst>
                </a:gridCol>
                <a:gridCol w="658368">
                  <a:extLst>
                    <a:ext uri="{9D8B030D-6E8A-4147-A177-3AD203B41FA5}">
                      <a16:colId xmlns:a16="http://schemas.microsoft.com/office/drawing/2014/main" val="1245243057"/>
                    </a:ext>
                  </a:extLst>
                </a:gridCol>
                <a:gridCol w="658368">
                  <a:extLst>
                    <a:ext uri="{9D8B030D-6E8A-4147-A177-3AD203B41FA5}">
                      <a16:colId xmlns:a16="http://schemas.microsoft.com/office/drawing/2014/main" val="3553568594"/>
                    </a:ext>
                  </a:extLst>
                </a:gridCol>
                <a:gridCol w="658368">
                  <a:extLst>
                    <a:ext uri="{9D8B030D-6E8A-4147-A177-3AD203B41FA5}">
                      <a16:colId xmlns:a16="http://schemas.microsoft.com/office/drawing/2014/main" val="2525969061"/>
                    </a:ext>
                  </a:extLst>
                </a:gridCol>
                <a:gridCol w="658368">
                  <a:extLst>
                    <a:ext uri="{9D8B030D-6E8A-4147-A177-3AD203B41FA5}">
                      <a16:colId xmlns:a16="http://schemas.microsoft.com/office/drawing/2014/main" val="2235381113"/>
                    </a:ext>
                  </a:extLst>
                </a:gridCol>
                <a:gridCol w="658368">
                  <a:extLst>
                    <a:ext uri="{9D8B030D-6E8A-4147-A177-3AD203B41FA5}">
                      <a16:colId xmlns:a16="http://schemas.microsoft.com/office/drawing/2014/main" val="3973669030"/>
                    </a:ext>
                  </a:extLst>
                </a:gridCol>
                <a:gridCol w="658368">
                  <a:extLst>
                    <a:ext uri="{9D8B030D-6E8A-4147-A177-3AD203B41FA5}">
                      <a16:colId xmlns:a16="http://schemas.microsoft.com/office/drawing/2014/main" val="1555681821"/>
                    </a:ext>
                  </a:extLst>
                </a:gridCol>
                <a:gridCol w="658368">
                  <a:extLst>
                    <a:ext uri="{9D8B030D-6E8A-4147-A177-3AD203B41FA5}">
                      <a16:colId xmlns:a16="http://schemas.microsoft.com/office/drawing/2014/main" val="757418644"/>
                    </a:ext>
                  </a:extLst>
                </a:gridCol>
                <a:gridCol w="658368">
                  <a:extLst>
                    <a:ext uri="{9D8B030D-6E8A-4147-A177-3AD203B41FA5}">
                      <a16:colId xmlns:a16="http://schemas.microsoft.com/office/drawing/2014/main" val="7571327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654204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bostikprofessionalpartners - 2018-07-06 12:36:13 </a:t>
                      </a:r>
                      <a:r>
                        <a:rPr kumimoji="0" lang="en-US" sz="1000" b="0" i="0" u="none" strike="noStrike" kern="1200" cap="none" spc="0" normalizeH="0" baseline="0" noProof="0">
                          <a:ln>
                            <a:noFill/>
                          </a:ln>
                          <a:solidFill>
                            <a:prstClr val="black"/>
                          </a:solidFill>
                          <a:effectLst/>
                          <a:uLnTx/>
                          <a:uFillTx/>
                          <a:latin typeface="+mn-lt"/>
                          <a:ea typeface="+mn-ea"/>
                          <a:cs typeface="+mn-cs"/>
                        </a:rPr>
                        <a:t>
 From its humble beginnings, the owner of the Bostik brand began as the Boston Blacking Company, founded in 1889.
#Aesthetic #Interior #InteriorDesign #Construction #Science #History #Bostik #Fixall #DIY #Crafts #Architecture #Design #GraphicDesign #IndustrialDesign #Furniture #FilipinoDesign #Adhesive #Cement #Tiles #Bathroom #Housing #History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extLst>
                  <a:ext uri="{0D108BD9-81ED-4DB2-BD59-A6C34878D82A}">
                    <a16:rowId xmlns:a16="http://schemas.microsoft.com/office/drawing/2014/main" val="2113306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bostikprofessionalpartners - 2018-07-06 12:35:10 </a:t>
                      </a:r>
                      <a:r>
                        <a:rPr kumimoji="0" lang="en-US" sz="1000" b="0" i="0" u="none" strike="noStrike" kern="1200" cap="none" spc="0" normalizeH="0" baseline="0" noProof="0">
                          <a:ln>
                            <a:noFill/>
                          </a:ln>
                          <a:solidFill>
                            <a:prstClr val="black"/>
                          </a:solidFill>
                          <a:effectLst/>
                          <a:uLnTx/>
                          <a:uFillTx/>
                          <a:latin typeface="+mn-lt"/>
                          <a:ea typeface="+mn-ea"/>
                          <a:cs typeface="+mn-cs"/>
                        </a:rPr>
                        <a:t>
 In 1899, The company grew into United Shoe Machinery factory in the height of the Industrial Revolution.
#Aesthetic #Interior #InteriorDesign #Construction #Science #History #Bostik #Fixall #DIY #Crafts #Architecture #Design #GraphicDesign #IndustrialDesign #Furniture #FilipinoDesign #Adhesive #Cement #Tiles #Bathroom #Housing #History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extLst>
                  <a:ext uri="{0D108BD9-81ED-4DB2-BD59-A6C34878D82A}">
                    <a16:rowId xmlns:a16="http://schemas.microsoft.com/office/drawing/2014/main" val="3363363724"/>
                  </a:ext>
                </a:extLst>
              </a:tr>
            </a:tbl>
          </a:graphicData>
        </a:graphic>
      </p:graphicFrame>
      <p:sp>
        <p:nvSpPr>
          <p:cNvPr id="4" name="Text Placeholder 3">
            <a:extLst>
              <a:ext uri="{FF2B5EF4-FFF2-40B4-BE49-F238E27FC236}">
                <a16:creationId xmlns:a16="http://schemas.microsoft.com/office/drawing/2014/main" id="{154A638F-D23D-49C3-A5FC-C467BDC4A3C8}"/>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17877487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3C17B-B196-4E1E-8DA3-AEB1391882E6}"/>
              </a:ext>
            </a:extLst>
          </p:cNvPr>
          <p:cNvSpPr>
            <a:spLocks noGrp="1"/>
          </p:cNvSpPr>
          <p:nvPr>
            <p:ph type="title"/>
          </p:nvPr>
        </p:nvSpPr>
        <p:spPr/>
        <p:txBody>
          <a:bodyPr/>
          <a:lstStyle/>
          <a:p>
            <a:r>
              <a:rPr lang="en-US"/>
              <a:t>Instagram Posts Table | Bostik - 6 of 6</a:t>
            </a:r>
          </a:p>
        </p:txBody>
      </p:sp>
      <p:graphicFrame>
        <p:nvGraphicFramePr>
          <p:cNvPr id="5" name="Table Placeholder 4">
            <a:extLst>
              <a:ext uri="{FF2B5EF4-FFF2-40B4-BE49-F238E27FC236}">
                <a16:creationId xmlns:a16="http://schemas.microsoft.com/office/drawing/2014/main" id="{BC6073EF-7F1C-4A74-99D3-AE99943A6452}"/>
              </a:ext>
            </a:extLst>
          </p:cNvPr>
          <p:cNvGraphicFramePr>
            <a:graphicFrameLocks noGrp="1"/>
          </p:cNvGraphicFramePr>
          <p:nvPr>
            <p:ph type="tbl" sz="quarter" idx="13"/>
            <p:extLst>
              <p:ext uri="{D42A27DB-BD31-4B8C-83A1-F6EECF244321}">
                <p14:modId xmlns:p14="http://schemas.microsoft.com/office/powerpoint/2010/main" val="4011555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089525648"/>
                    </a:ext>
                  </a:extLst>
                </a:gridCol>
                <a:gridCol w="658368">
                  <a:extLst>
                    <a:ext uri="{9D8B030D-6E8A-4147-A177-3AD203B41FA5}">
                      <a16:colId xmlns:a16="http://schemas.microsoft.com/office/drawing/2014/main" val="4120396347"/>
                    </a:ext>
                  </a:extLst>
                </a:gridCol>
                <a:gridCol w="658368">
                  <a:extLst>
                    <a:ext uri="{9D8B030D-6E8A-4147-A177-3AD203B41FA5}">
                      <a16:colId xmlns:a16="http://schemas.microsoft.com/office/drawing/2014/main" val="1214476706"/>
                    </a:ext>
                  </a:extLst>
                </a:gridCol>
                <a:gridCol w="658368">
                  <a:extLst>
                    <a:ext uri="{9D8B030D-6E8A-4147-A177-3AD203B41FA5}">
                      <a16:colId xmlns:a16="http://schemas.microsoft.com/office/drawing/2014/main" val="2497894383"/>
                    </a:ext>
                  </a:extLst>
                </a:gridCol>
                <a:gridCol w="658368">
                  <a:extLst>
                    <a:ext uri="{9D8B030D-6E8A-4147-A177-3AD203B41FA5}">
                      <a16:colId xmlns:a16="http://schemas.microsoft.com/office/drawing/2014/main" val="3898395330"/>
                    </a:ext>
                  </a:extLst>
                </a:gridCol>
                <a:gridCol w="658368">
                  <a:extLst>
                    <a:ext uri="{9D8B030D-6E8A-4147-A177-3AD203B41FA5}">
                      <a16:colId xmlns:a16="http://schemas.microsoft.com/office/drawing/2014/main" val="1768958613"/>
                    </a:ext>
                  </a:extLst>
                </a:gridCol>
                <a:gridCol w="658368">
                  <a:extLst>
                    <a:ext uri="{9D8B030D-6E8A-4147-A177-3AD203B41FA5}">
                      <a16:colId xmlns:a16="http://schemas.microsoft.com/office/drawing/2014/main" val="4153063196"/>
                    </a:ext>
                  </a:extLst>
                </a:gridCol>
                <a:gridCol w="658368">
                  <a:extLst>
                    <a:ext uri="{9D8B030D-6E8A-4147-A177-3AD203B41FA5}">
                      <a16:colId xmlns:a16="http://schemas.microsoft.com/office/drawing/2014/main" val="2479259753"/>
                    </a:ext>
                  </a:extLst>
                </a:gridCol>
                <a:gridCol w="658368">
                  <a:extLst>
                    <a:ext uri="{9D8B030D-6E8A-4147-A177-3AD203B41FA5}">
                      <a16:colId xmlns:a16="http://schemas.microsoft.com/office/drawing/2014/main" val="21741202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236608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bostikprofessionalpartners - 2018-07-06 12:29:01 </a:t>
                      </a:r>
                      <a:r>
                        <a:rPr kumimoji="0" lang="en-US" sz="1000" b="0" i="0" u="none" strike="noStrike" kern="1200" cap="none" spc="0" normalizeH="0" baseline="0" noProof="0">
                          <a:ln>
                            <a:noFill/>
                          </a:ln>
                          <a:solidFill>
                            <a:prstClr val="black"/>
                          </a:solidFill>
                          <a:effectLst/>
                          <a:uLnTx/>
                          <a:uFillTx/>
                          <a:latin typeface="+mn-lt"/>
                          <a:ea typeface="+mn-ea"/>
                          <a:cs typeface="+mn-cs"/>
                        </a:rPr>
                        <a:t>
 Boston Blacking Company aquires Unnited Shoe Machinery which is now what Bostik is named after.
#Aesthetic #Interior #InteriorDesign #Construction #Science #History #Bostik #Fixall #DIY #Crafts #Architecture #Design #GraphicDesign #IndustrialDesign #Furniture #FilipinoDesign #Adhesive #Cement #Tiles #Bathroom #Housing #history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1374516017"/>
                  </a:ext>
                </a:extLst>
              </a:tr>
            </a:tbl>
          </a:graphicData>
        </a:graphic>
      </p:graphicFrame>
      <p:sp>
        <p:nvSpPr>
          <p:cNvPr id="4" name="Text Placeholder 3">
            <a:extLst>
              <a:ext uri="{FF2B5EF4-FFF2-40B4-BE49-F238E27FC236}">
                <a16:creationId xmlns:a16="http://schemas.microsoft.com/office/drawing/2014/main" id="{03D73943-C9A4-45BE-8C3B-6146AF97C83E}"/>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16957834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6431E-CCB3-4C4C-9A1B-FA5AF6CEE1BD}"/>
              </a:ext>
            </a:extLst>
          </p:cNvPr>
          <p:cNvSpPr>
            <a:spLocks noGrp="1"/>
          </p:cNvSpPr>
          <p:nvPr>
            <p:ph type="title"/>
          </p:nvPr>
        </p:nvSpPr>
        <p:spPr/>
        <p:txBody>
          <a:bodyPr/>
          <a:lstStyle/>
          <a:p>
            <a:r>
              <a:rPr lang="en-US"/>
              <a:t>Instagram Hashtag Detection | Bostik - 1 of 3</a:t>
            </a:r>
          </a:p>
        </p:txBody>
      </p:sp>
      <p:graphicFrame>
        <p:nvGraphicFramePr>
          <p:cNvPr id="5" name="Table Placeholder 4">
            <a:extLst>
              <a:ext uri="{FF2B5EF4-FFF2-40B4-BE49-F238E27FC236}">
                <a16:creationId xmlns:a16="http://schemas.microsoft.com/office/drawing/2014/main" id="{3E56B3CD-8769-4001-81EA-2C8DF2503725}"/>
              </a:ext>
            </a:extLst>
          </p:cNvPr>
          <p:cNvGraphicFramePr>
            <a:graphicFrameLocks noGrp="1"/>
          </p:cNvGraphicFramePr>
          <p:nvPr>
            <p:ph type="tbl" sz="quarter" idx="13"/>
            <p:extLst>
              <p:ext uri="{D42A27DB-BD31-4B8C-83A1-F6EECF244321}">
                <p14:modId xmlns:p14="http://schemas.microsoft.com/office/powerpoint/2010/main" val="27955429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1909283"/>
                    </a:ext>
                  </a:extLst>
                </a:gridCol>
                <a:gridCol w="1481328">
                  <a:extLst>
                    <a:ext uri="{9D8B030D-6E8A-4147-A177-3AD203B41FA5}">
                      <a16:colId xmlns:a16="http://schemas.microsoft.com/office/drawing/2014/main" val="2826679260"/>
                    </a:ext>
                  </a:extLst>
                </a:gridCol>
                <a:gridCol w="1481328">
                  <a:extLst>
                    <a:ext uri="{9D8B030D-6E8A-4147-A177-3AD203B41FA5}">
                      <a16:colId xmlns:a16="http://schemas.microsoft.com/office/drawing/2014/main" val="1376429658"/>
                    </a:ext>
                  </a:extLst>
                </a:gridCol>
                <a:gridCol w="1481328">
                  <a:extLst>
                    <a:ext uri="{9D8B030D-6E8A-4147-A177-3AD203B41FA5}">
                      <a16:colId xmlns:a16="http://schemas.microsoft.com/office/drawing/2014/main" val="755677538"/>
                    </a:ext>
                  </a:extLst>
                </a:gridCol>
                <a:gridCol w="1481328">
                  <a:extLst>
                    <a:ext uri="{9D8B030D-6E8A-4147-A177-3AD203B41FA5}">
                      <a16:colId xmlns:a16="http://schemas.microsoft.com/office/drawing/2014/main" val="2752718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594385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#Aesthetic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27.666666666667</a:t>
                      </a:r>
                    </a:p>
                  </a:txBody>
                  <a:tcPr/>
                </a:tc>
                <a:extLst>
                  <a:ext uri="{0D108BD9-81ED-4DB2-BD59-A6C34878D82A}">
                    <a16:rowId xmlns:a16="http://schemas.microsoft.com/office/drawing/2014/main" val="927155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#Interior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16.375</a:t>
                      </a:r>
                    </a:p>
                  </a:txBody>
                  <a:tcPr/>
                </a:tc>
                <a:extLst>
                  <a:ext uri="{0D108BD9-81ED-4DB2-BD59-A6C34878D82A}">
                    <a16:rowId xmlns:a16="http://schemas.microsoft.com/office/drawing/2014/main" val="3021781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#InteriorDesign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16.375</a:t>
                      </a:r>
                    </a:p>
                  </a:txBody>
                  <a:tcPr/>
                </a:tc>
                <a:extLst>
                  <a:ext uri="{0D108BD9-81ED-4DB2-BD59-A6C34878D82A}">
                    <a16:rowId xmlns:a16="http://schemas.microsoft.com/office/drawing/2014/main" val="1322306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#Construction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19.833333333333</a:t>
                      </a:r>
                    </a:p>
                  </a:txBody>
                  <a:tcPr/>
                </a:tc>
                <a:extLst>
                  <a:ext uri="{0D108BD9-81ED-4DB2-BD59-A6C34878D82A}">
                    <a16:rowId xmlns:a16="http://schemas.microsoft.com/office/drawing/2014/main" val="2889909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#Science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27.666666666667</a:t>
                      </a:r>
                    </a:p>
                  </a:txBody>
                  <a:tcPr/>
                </a:tc>
                <a:extLst>
                  <a:ext uri="{0D108BD9-81ED-4DB2-BD59-A6C34878D82A}">
                    <a16:rowId xmlns:a16="http://schemas.microsoft.com/office/drawing/2014/main" val="2320909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extLst>
                  <a:ext uri="{0D108BD9-81ED-4DB2-BD59-A6C34878D82A}">
                    <a16:rowId xmlns:a16="http://schemas.microsoft.com/office/drawing/2014/main" val="743046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#Bostik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16.857142857143</a:t>
                      </a:r>
                    </a:p>
                  </a:txBody>
                  <a:tcPr/>
                </a:tc>
                <a:extLst>
                  <a:ext uri="{0D108BD9-81ED-4DB2-BD59-A6C34878D82A}">
                    <a16:rowId xmlns:a16="http://schemas.microsoft.com/office/drawing/2014/main" val="239164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#Fixall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27.666666666667</a:t>
                      </a:r>
                    </a:p>
                  </a:txBody>
                  <a:tcPr/>
                </a:tc>
                <a:extLst>
                  <a:ext uri="{0D108BD9-81ED-4DB2-BD59-A6C34878D82A}">
                    <a16:rowId xmlns:a16="http://schemas.microsoft.com/office/drawing/2014/main" val="691531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16.857142857143</a:t>
                      </a:r>
                    </a:p>
                  </a:txBody>
                  <a:tcPr/>
                </a:tc>
                <a:extLst>
                  <a:ext uri="{0D108BD9-81ED-4DB2-BD59-A6C34878D82A}">
                    <a16:rowId xmlns:a16="http://schemas.microsoft.com/office/drawing/2014/main" val="3396920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#Crafts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23.75</a:t>
                      </a:r>
                    </a:p>
                  </a:txBody>
                  <a:tcPr/>
                </a:tc>
                <a:extLst>
                  <a:ext uri="{0D108BD9-81ED-4DB2-BD59-A6C34878D82A}">
                    <a16:rowId xmlns:a16="http://schemas.microsoft.com/office/drawing/2014/main" val="2700199152"/>
                  </a:ext>
                </a:extLst>
              </a:tr>
            </a:tbl>
          </a:graphicData>
        </a:graphic>
      </p:graphicFrame>
      <p:sp>
        <p:nvSpPr>
          <p:cNvPr id="4" name="Text Placeholder 3">
            <a:extLst>
              <a:ext uri="{FF2B5EF4-FFF2-40B4-BE49-F238E27FC236}">
                <a16:creationId xmlns:a16="http://schemas.microsoft.com/office/drawing/2014/main" id="{45ACFACC-A096-46D7-B0D9-895CCE4C6DB3}"/>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33321636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20EEA-F56C-4E99-9F0B-392860E403F5}"/>
              </a:ext>
            </a:extLst>
          </p:cNvPr>
          <p:cNvSpPr>
            <a:spLocks noGrp="1"/>
          </p:cNvSpPr>
          <p:nvPr>
            <p:ph type="title"/>
          </p:nvPr>
        </p:nvSpPr>
        <p:spPr/>
        <p:txBody>
          <a:bodyPr/>
          <a:lstStyle/>
          <a:p>
            <a:r>
              <a:rPr lang="en-US"/>
              <a:t>Instagram Hashtag Detection | Bostik - 2 of 3</a:t>
            </a:r>
          </a:p>
        </p:txBody>
      </p:sp>
      <p:graphicFrame>
        <p:nvGraphicFramePr>
          <p:cNvPr id="5" name="Table Placeholder 4">
            <a:extLst>
              <a:ext uri="{FF2B5EF4-FFF2-40B4-BE49-F238E27FC236}">
                <a16:creationId xmlns:a16="http://schemas.microsoft.com/office/drawing/2014/main" id="{27AE93C4-CEE9-4AC7-B064-AB1A2800DCEB}"/>
              </a:ext>
            </a:extLst>
          </p:cNvPr>
          <p:cNvGraphicFramePr>
            <a:graphicFrameLocks noGrp="1"/>
          </p:cNvGraphicFramePr>
          <p:nvPr>
            <p:ph type="tbl" sz="quarter" idx="13"/>
            <p:extLst>
              <p:ext uri="{D42A27DB-BD31-4B8C-83A1-F6EECF244321}">
                <p14:modId xmlns:p14="http://schemas.microsoft.com/office/powerpoint/2010/main" val="20315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2057804"/>
                    </a:ext>
                  </a:extLst>
                </a:gridCol>
                <a:gridCol w="1481328">
                  <a:extLst>
                    <a:ext uri="{9D8B030D-6E8A-4147-A177-3AD203B41FA5}">
                      <a16:colId xmlns:a16="http://schemas.microsoft.com/office/drawing/2014/main" val="1050272420"/>
                    </a:ext>
                  </a:extLst>
                </a:gridCol>
                <a:gridCol w="1481328">
                  <a:extLst>
                    <a:ext uri="{9D8B030D-6E8A-4147-A177-3AD203B41FA5}">
                      <a16:colId xmlns:a16="http://schemas.microsoft.com/office/drawing/2014/main" val="4026956865"/>
                    </a:ext>
                  </a:extLst>
                </a:gridCol>
                <a:gridCol w="1481328">
                  <a:extLst>
                    <a:ext uri="{9D8B030D-6E8A-4147-A177-3AD203B41FA5}">
                      <a16:colId xmlns:a16="http://schemas.microsoft.com/office/drawing/2014/main" val="1575388776"/>
                    </a:ext>
                  </a:extLst>
                </a:gridCol>
                <a:gridCol w="1481328">
                  <a:extLst>
                    <a:ext uri="{9D8B030D-6E8A-4147-A177-3AD203B41FA5}">
                      <a16:colId xmlns:a16="http://schemas.microsoft.com/office/drawing/2014/main" val="708989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731721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#Architecture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3523233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27.666666666667</a:t>
                      </a:r>
                    </a:p>
                  </a:txBody>
                  <a:tcPr/>
                </a:tc>
                <a:extLst>
                  <a:ext uri="{0D108BD9-81ED-4DB2-BD59-A6C34878D82A}">
                    <a16:rowId xmlns:a16="http://schemas.microsoft.com/office/drawing/2014/main" val="103511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#GraphicDesign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27.666666666667</a:t>
                      </a:r>
                    </a:p>
                  </a:txBody>
                  <a:tcPr/>
                </a:tc>
                <a:extLst>
                  <a:ext uri="{0D108BD9-81ED-4DB2-BD59-A6C34878D82A}">
                    <a16:rowId xmlns:a16="http://schemas.microsoft.com/office/drawing/2014/main" val="61658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#IndustrialDesign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27.666666666667</a:t>
                      </a:r>
                    </a:p>
                  </a:txBody>
                  <a:tcPr/>
                </a:tc>
                <a:extLst>
                  <a:ext uri="{0D108BD9-81ED-4DB2-BD59-A6C34878D82A}">
                    <a16:rowId xmlns:a16="http://schemas.microsoft.com/office/drawing/2014/main" val="3285734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#Furniture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16.857142857143</a:t>
                      </a:r>
                    </a:p>
                  </a:txBody>
                  <a:tcPr/>
                </a:tc>
                <a:extLst>
                  <a:ext uri="{0D108BD9-81ED-4DB2-BD59-A6C34878D82A}">
                    <a16:rowId xmlns:a16="http://schemas.microsoft.com/office/drawing/2014/main" val="644186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#FilipinoDesign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23.75</a:t>
                      </a:r>
                    </a:p>
                  </a:txBody>
                  <a:tcPr/>
                </a:tc>
                <a:extLst>
                  <a:ext uri="{0D108BD9-81ED-4DB2-BD59-A6C34878D82A}">
                    <a16:rowId xmlns:a16="http://schemas.microsoft.com/office/drawing/2014/main" val="1386674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#Adhesive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16.25</a:t>
                      </a:r>
                    </a:p>
                  </a:txBody>
                  <a:tcPr/>
                </a:tc>
                <a:extLst>
                  <a:ext uri="{0D108BD9-81ED-4DB2-BD59-A6C34878D82A}">
                    <a16:rowId xmlns:a16="http://schemas.microsoft.com/office/drawing/2014/main" val="2009098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extLst>
                  <a:ext uri="{0D108BD9-81ED-4DB2-BD59-A6C34878D82A}">
                    <a16:rowId xmlns:a16="http://schemas.microsoft.com/office/drawing/2014/main" val="133038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#Tiles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27.666666666667</a:t>
                      </a:r>
                    </a:p>
                  </a:txBody>
                  <a:tcPr/>
                </a:tc>
                <a:extLst>
                  <a:ext uri="{0D108BD9-81ED-4DB2-BD59-A6C34878D82A}">
                    <a16:rowId xmlns:a16="http://schemas.microsoft.com/office/drawing/2014/main" val="1493273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#Bathroom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27.666666666667</a:t>
                      </a:r>
                    </a:p>
                  </a:txBody>
                  <a:tcPr/>
                </a:tc>
                <a:extLst>
                  <a:ext uri="{0D108BD9-81ED-4DB2-BD59-A6C34878D82A}">
                    <a16:rowId xmlns:a16="http://schemas.microsoft.com/office/drawing/2014/main" val="3338652921"/>
                  </a:ext>
                </a:extLst>
              </a:tr>
            </a:tbl>
          </a:graphicData>
        </a:graphic>
      </p:graphicFrame>
      <p:sp>
        <p:nvSpPr>
          <p:cNvPr id="4" name="Text Placeholder 3">
            <a:extLst>
              <a:ext uri="{FF2B5EF4-FFF2-40B4-BE49-F238E27FC236}">
                <a16:creationId xmlns:a16="http://schemas.microsoft.com/office/drawing/2014/main" id="{1C7C44E7-5CE1-48C2-A3E6-8056E51A6180}"/>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40349608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5F3C8-FDCB-4627-A17F-D2FA5D0D57B2}"/>
              </a:ext>
            </a:extLst>
          </p:cNvPr>
          <p:cNvSpPr>
            <a:spLocks noGrp="1"/>
          </p:cNvSpPr>
          <p:nvPr>
            <p:ph type="title"/>
          </p:nvPr>
        </p:nvSpPr>
        <p:spPr/>
        <p:txBody>
          <a:bodyPr/>
          <a:lstStyle/>
          <a:p>
            <a:r>
              <a:rPr lang="en-US"/>
              <a:t>Instagram Hashtag Detection | Bostik - 3 of 3</a:t>
            </a:r>
          </a:p>
        </p:txBody>
      </p:sp>
      <p:graphicFrame>
        <p:nvGraphicFramePr>
          <p:cNvPr id="5" name="Table Placeholder 4">
            <a:extLst>
              <a:ext uri="{FF2B5EF4-FFF2-40B4-BE49-F238E27FC236}">
                <a16:creationId xmlns:a16="http://schemas.microsoft.com/office/drawing/2014/main" id="{BAC2932A-9B76-40A1-A557-AB1685397042}"/>
              </a:ext>
            </a:extLst>
          </p:cNvPr>
          <p:cNvGraphicFramePr>
            <a:graphicFrameLocks noGrp="1"/>
          </p:cNvGraphicFramePr>
          <p:nvPr>
            <p:ph type="tbl" sz="quarter" idx="13"/>
            <p:extLst>
              <p:ext uri="{D42A27DB-BD31-4B8C-83A1-F6EECF244321}">
                <p14:modId xmlns:p14="http://schemas.microsoft.com/office/powerpoint/2010/main" val="18094512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20716979"/>
                    </a:ext>
                  </a:extLst>
                </a:gridCol>
                <a:gridCol w="1481328">
                  <a:extLst>
                    <a:ext uri="{9D8B030D-6E8A-4147-A177-3AD203B41FA5}">
                      <a16:colId xmlns:a16="http://schemas.microsoft.com/office/drawing/2014/main" val="3339017321"/>
                    </a:ext>
                  </a:extLst>
                </a:gridCol>
                <a:gridCol w="1481328">
                  <a:extLst>
                    <a:ext uri="{9D8B030D-6E8A-4147-A177-3AD203B41FA5}">
                      <a16:colId xmlns:a16="http://schemas.microsoft.com/office/drawing/2014/main" val="3756389361"/>
                    </a:ext>
                  </a:extLst>
                </a:gridCol>
                <a:gridCol w="1481328">
                  <a:extLst>
                    <a:ext uri="{9D8B030D-6E8A-4147-A177-3AD203B41FA5}">
                      <a16:colId xmlns:a16="http://schemas.microsoft.com/office/drawing/2014/main" val="2534762116"/>
                    </a:ext>
                  </a:extLst>
                </a:gridCol>
                <a:gridCol w="1481328">
                  <a:extLst>
                    <a:ext uri="{9D8B030D-6E8A-4147-A177-3AD203B41FA5}">
                      <a16:colId xmlns:a16="http://schemas.microsoft.com/office/drawing/2014/main" val="33684954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3748085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#Housing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23.75</a:t>
                      </a:r>
                    </a:p>
                  </a:txBody>
                  <a:tcPr/>
                </a:tc>
                <a:extLst>
                  <a:ext uri="{0D108BD9-81ED-4DB2-BD59-A6C34878D82A}">
                    <a16:rowId xmlns:a16="http://schemas.microsoft.com/office/drawing/2014/main" val="403893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2254779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#spaces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1963669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#corporate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1224458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#corporatechallenge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931397111"/>
                  </a:ext>
                </a:extLst>
              </a:tr>
            </a:tbl>
          </a:graphicData>
        </a:graphic>
      </p:graphicFrame>
      <p:sp>
        <p:nvSpPr>
          <p:cNvPr id="4" name="Text Placeholder 3">
            <a:extLst>
              <a:ext uri="{FF2B5EF4-FFF2-40B4-BE49-F238E27FC236}">
                <a16:creationId xmlns:a16="http://schemas.microsoft.com/office/drawing/2014/main" id="{CCF220E4-CF30-40F7-A25A-780DF04068FE}"/>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64367287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868</Words>
  <Application>Microsoft Office PowerPoint</Application>
  <PresentationFormat>On-screen Show (4:3)</PresentationFormat>
  <Paragraphs>470</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Calibri</vt:lpstr>
      <vt:lpstr>Arial</vt:lpstr>
      <vt:lpstr>quintly_template</vt:lpstr>
      <vt:lpstr>BOSTIK Dashboard</vt:lpstr>
      <vt:lpstr>Facebook Fans Total | Bostik</vt:lpstr>
      <vt:lpstr>Facebook Engaged Users | Bostik</vt:lpstr>
      <vt:lpstr>Facebook Reactions Distribution | Bostik</vt:lpstr>
      <vt:lpstr>Facebook Page Views By External Referral | Bostik</vt:lpstr>
      <vt:lpstr>Facebook Impressions | Bostik</vt:lpstr>
      <vt:lpstr>Facebook Page Views | Bostik</vt:lpstr>
      <vt:lpstr>Facebook Ads Key Metrics Table | Bostik</vt:lpstr>
      <vt:lpstr>Instagram Key Metrics Table | Bostik</vt:lpstr>
      <vt:lpstr>Instagram Followers Total | Bostik</vt:lpstr>
      <vt:lpstr>Instagram Posts Table | Bostik - 1 of 3</vt:lpstr>
      <vt:lpstr>Instagram Posts Table | Bostik - 2 of 3</vt:lpstr>
      <vt:lpstr>Instagram Posts Table | Bostik - 3 of 3</vt:lpstr>
      <vt:lpstr>Instagram Interaction Rate | Bostik</vt:lpstr>
      <vt:lpstr>Instagram Posts | Bostik</vt:lpstr>
      <vt:lpstr>Instagram Posts Table | Bostik - 1 of 6</vt:lpstr>
      <vt:lpstr>Instagram Posts Table | Bostik - 2 of 6</vt:lpstr>
      <vt:lpstr>Instagram Posts Table | Bostik - 3 of 6</vt:lpstr>
      <vt:lpstr>Instagram Posts Table | Bostik - 4 of 6</vt:lpstr>
      <vt:lpstr>Instagram Posts Table | Bostik - 5 of 6</vt:lpstr>
      <vt:lpstr>Instagram Posts Table | Bostik - 6 of 6</vt:lpstr>
      <vt:lpstr>Instagram Hashtag Detection | Bostik - 1 of 3</vt:lpstr>
      <vt:lpstr>Instagram Hashtag Detection | Bostik - 2 of 3</vt:lpstr>
      <vt:lpstr>Instagram Hashtag Detection | Bostik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BOSTIK Dashboard</dc:title>
  <dc:creator>Administrator</dc:creator>
  <cp:lastModifiedBy>Administrator</cp:lastModifiedBy>
  <cp:revision>1</cp:revision>
  <dcterms:created xsi:type="dcterms:W3CDTF">2018-08-08T06:14:23Z</dcterms:created>
  <dcterms:modified xsi:type="dcterms:W3CDTF">2018-08-08T06:15:10Z</dcterms:modified>
</cp:coreProperties>
</file>