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Cortés Hermanos RD</c:v>
                </c:pt>
              </c:strCache>
            </c:strRef>
          </c:tx>
          <c:spPr>
            <a:solidFill>
              <a:schemeClr val="accent1"/>
            </a:solidFill>
            <a:ln>
              <a:noFill/>
            </a:ln>
            <a:effectLst/>
          </c:spPr>
          <c:invertIfNegative val="0"/>
          <c:cat>
            <c:numRef>
              <c:f>Sheet1!$A$2</c:f>
              <c:numCache>
                <c:formatCode>m/d/yyyy</c:formatCode>
                <c:ptCount val="1"/>
                <c:pt idx="0">
                  <c:v>44501</c:v>
                </c:pt>
              </c:numCache>
            </c:numRef>
          </c:cat>
          <c:val>
            <c:numRef>
              <c:f>Sheet1!$B$2</c:f>
              <c:numCache>
                <c:formatCode>General</c:formatCode>
                <c:ptCount val="1"/>
                <c:pt idx="0">
                  <c:v>158696</c:v>
                </c:pt>
              </c:numCache>
            </c:numRef>
          </c:val>
          <c:extLst>
            <c:ext xmlns:c16="http://schemas.microsoft.com/office/drawing/2014/chart" uri="{C3380CC4-5D6E-409C-BE32-E72D297353CC}">
              <c16:uniqueId val="{00000000-447F-4BBD-BC42-8A6CA411D74C}"/>
            </c:ext>
          </c:extLst>
        </c:ser>
        <c:ser>
          <c:idx val="1"/>
          <c:order val="1"/>
          <c:tx>
            <c:strRef>
              <c:f>Sheet1!$C$1</c:f>
              <c:strCache>
                <c:ptCount val="1"/>
                <c:pt idx="0">
                  <c:v>HERSHEY'S Republica Dominicana</c:v>
                </c:pt>
              </c:strCache>
            </c:strRef>
          </c:tx>
          <c:spPr>
            <a:solidFill>
              <a:schemeClr val="accent2"/>
            </a:solidFill>
            <a:ln>
              <a:noFill/>
            </a:ln>
            <a:effectLst/>
          </c:spPr>
          <c:invertIfNegative val="0"/>
          <c:cat>
            <c:numRef>
              <c:f>Sheet1!$A$2</c:f>
              <c:numCache>
                <c:formatCode>m/d/yyyy</c:formatCode>
                <c:ptCount val="1"/>
                <c:pt idx="0">
                  <c:v>44501</c:v>
                </c:pt>
              </c:numCache>
            </c:numRef>
          </c:cat>
          <c:val>
            <c:numRef>
              <c:f>Sheet1!$C$2</c:f>
              <c:numCache>
                <c:formatCode>General</c:formatCode>
                <c:ptCount val="1"/>
                <c:pt idx="0">
                  <c:v>9627596</c:v>
                </c:pt>
              </c:numCache>
            </c:numRef>
          </c:val>
          <c:extLst>
            <c:ext xmlns:c16="http://schemas.microsoft.com/office/drawing/2014/chart" uri="{C3380CC4-5D6E-409C-BE32-E72D297353CC}">
              <c16:uniqueId val="{00000001-447F-4BBD-BC42-8A6CA411D74C}"/>
            </c:ext>
          </c:extLst>
        </c:ser>
        <c:dLbls>
          <c:showLegendKey val="0"/>
          <c:showVal val="0"/>
          <c:showCatName val="0"/>
          <c:showSerName val="0"/>
          <c:showPercent val="0"/>
          <c:showBubbleSize val="0"/>
        </c:dLbls>
        <c:gapWidth val="219"/>
        <c:overlap val="-27"/>
        <c:axId val="327559760"/>
        <c:axId val="327559432"/>
      </c:barChart>
      <c:dateAx>
        <c:axId val="327559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559432"/>
        <c:crosses val="autoZero"/>
        <c:auto val="1"/>
        <c:lblOffset val="100"/>
        <c:baseTimeUnit val="days"/>
      </c:dateAx>
      <c:valAx>
        <c:axId val="32755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55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HERSHEY'S Republica Dominicana</c:v>
                </c:pt>
                <c:pt idx="1">
                  <c:v>Cortés Hermanos RD</c:v>
                </c:pt>
              </c:strCache>
            </c:strRef>
          </c:cat>
          <c:val>
            <c:numRef>
              <c:f>Sheet1!$A$2:$B$2</c:f>
              <c:numCache>
                <c:formatCode>General</c:formatCode>
                <c:ptCount val="2"/>
                <c:pt idx="0">
                  <c:v>9627596</c:v>
                </c:pt>
                <c:pt idx="1">
                  <c:v>158696</c:v>
                </c:pt>
              </c:numCache>
            </c:numRef>
          </c:val>
          <c:extLst>
            <c:ext xmlns:c16="http://schemas.microsoft.com/office/drawing/2014/chart" uri="{C3380CC4-5D6E-409C-BE32-E72D297353CC}">
              <c16:uniqueId val="{00000000-3179-4D7B-8612-4C50ADA48F0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Sheet1!$A$2:$A$3</c:f>
              <c:strCache>
                <c:ptCount val="2"/>
                <c:pt idx="0">
                  <c:v>Cortés Hermanos RD</c:v>
                </c:pt>
                <c:pt idx="1">
                  <c:v>HERSHEY'S Republica Dominicana</c:v>
                </c:pt>
              </c:strCache>
            </c:strRef>
          </c:cat>
          <c:val>
            <c:numRef>
              <c:f>Sheet1!$B$2:$B$3</c:f>
              <c:numCache>
                <c:formatCode>General</c:formatCode>
                <c:ptCount val="2"/>
                <c:pt idx="0">
                  <c:v>143</c:v>
                </c:pt>
                <c:pt idx="1">
                  <c:v>18</c:v>
                </c:pt>
              </c:numCache>
            </c:numRef>
          </c:val>
          <c:extLst>
            <c:ext xmlns:c16="http://schemas.microsoft.com/office/drawing/2014/chart" uri="{C3380CC4-5D6E-409C-BE32-E72D297353CC}">
              <c16:uniqueId val="{00000000-C974-4146-9AAE-96A28B53230F}"/>
            </c:ext>
          </c:extLst>
        </c:ser>
        <c:dLbls>
          <c:showLegendKey val="0"/>
          <c:showVal val="0"/>
          <c:showCatName val="0"/>
          <c:showSerName val="0"/>
          <c:showPercent val="0"/>
          <c:showBubbleSize val="0"/>
        </c:dLbls>
        <c:gapWidth val="219"/>
        <c:overlap val="-27"/>
        <c:axId val="396927864"/>
        <c:axId val="396929504"/>
      </c:barChart>
      <c:catAx>
        <c:axId val="396927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29504"/>
        <c:crosses val="autoZero"/>
        <c:auto val="1"/>
        <c:lblAlgn val="ctr"/>
        <c:lblOffset val="100"/>
        <c:noMultiLvlLbl val="0"/>
      </c:catAx>
      <c:valAx>
        <c:axId val="39692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2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Cortés Hermanos RD</c:v>
                </c:pt>
              </c:strCache>
            </c:strRef>
          </c:tx>
          <c:spPr>
            <a:solidFill>
              <a:schemeClr val="accent1"/>
            </a:solidFill>
            <a:ln>
              <a:noFill/>
            </a:ln>
            <a:effectLst/>
          </c:spPr>
          <c:invertIfNegative val="0"/>
          <c:cat>
            <c:numRef>
              <c:f>Sheet1!$A$2</c:f>
              <c:numCache>
                <c:formatCode>m/d/yyyy</c:formatCode>
                <c:ptCount val="1"/>
                <c:pt idx="0">
                  <c:v>44501</c:v>
                </c:pt>
              </c:numCache>
            </c:numRef>
          </c:cat>
          <c:val>
            <c:numRef>
              <c:f>Sheet1!$B$2</c:f>
              <c:numCache>
                <c:formatCode>General</c:formatCode>
                <c:ptCount val="1"/>
                <c:pt idx="0">
                  <c:v>1.001001001001E-2</c:v>
                </c:pt>
              </c:numCache>
            </c:numRef>
          </c:val>
          <c:extLst>
            <c:ext xmlns:c16="http://schemas.microsoft.com/office/drawing/2014/chart" uri="{C3380CC4-5D6E-409C-BE32-E72D297353CC}">
              <c16:uniqueId val="{00000000-8B43-47D8-A274-A749BAD8BE72}"/>
            </c:ext>
          </c:extLst>
        </c:ser>
        <c:ser>
          <c:idx val="1"/>
          <c:order val="1"/>
          <c:tx>
            <c:strRef>
              <c:f>Sheet1!$C$1</c:f>
              <c:strCache>
                <c:ptCount val="1"/>
                <c:pt idx="0">
                  <c:v>HERSHEY'S Republica Dominicana</c:v>
                </c:pt>
              </c:strCache>
            </c:strRef>
          </c:tx>
          <c:spPr>
            <a:solidFill>
              <a:schemeClr val="accent2"/>
            </a:solidFill>
            <a:ln>
              <a:noFill/>
            </a:ln>
            <a:effectLst/>
          </c:spPr>
          <c:invertIfNegative val="0"/>
          <c:cat>
            <c:numRef>
              <c:f>Sheet1!$A$2</c:f>
              <c:numCache>
                <c:formatCode>m/d/yyyy</c:formatCode>
                <c:ptCount val="1"/>
                <c:pt idx="0">
                  <c:v>44501</c:v>
                </c:pt>
              </c:numCache>
            </c:numRef>
          </c:cat>
          <c:val>
            <c:numRef>
              <c:f>Sheet1!$C$2</c:f>
              <c:numCache>
                <c:formatCode>0.00E+00</c:formatCode>
                <c:ptCount val="1"/>
                <c:pt idx="0">
                  <c:v>4.6731801104885198E-5</c:v>
                </c:pt>
              </c:numCache>
            </c:numRef>
          </c:val>
          <c:extLst>
            <c:ext xmlns:c16="http://schemas.microsoft.com/office/drawing/2014/chart" uri="{C3380CC4-5D6E-409C-BE32-E72D297353CC}">
              <c16:uniqueId val="{00000001-8B43-47D8-A274-A749BAD8BE72}"/>
            </c:ext>
          </c:extLst>
        </c:ser>
        <c:dLbls>
          <c:showLegendKey val="0"/>
          <c:showVal val="0"/>
          <c:showCatName val="0"/>
          <c:showSerName val="0"/>
          <c:showPercent val="0"/>
          <c:showBubbleSize val="0"/>
        </c:dLbls>
        <c:gapWidth val="219"/>
        <c:overlap val="-27"/>
        <c:axId val="422666296"/>
        <c:axId val="422670560"/>
      </c:barChart>
      <c:dateAx>
        <c:axId val="422666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670560"/>
        <c:crosses val="autoZero"/>
        <c:auto val="1"/>
        <c:lblOffset val="100"/>
        <c:baseTimeUnit val="days"/>
      </c:dateAx>
      <c:valAx>
        <c:axId val="42267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66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Cortés Hermanos RD</c:v>
                </c:pt>
              </c:strCache>
            </c:strRef>
          </c:tx>
          <c:spPr>
            <a:solidFill>
              <a:schemeClr val="accent1"/>
            </a:solidFill>
            <a:ln>
              <a:noFill/>
            </a:ln>
            <a:effectLst/>
          </c:spPr>
          <c:invertIfNegative val="0"/>
          <c:cat>
            <c:numRef>
              <c:f>Sheet1!$A$2</c:f>
              <c:numCache>
                <c:formatCode>m/d/yyyy</c:formatCode>
                <c:ptCount val="1"/>
                <c:pt idx="0">
                  <c:v>44501</c:v>
                </c:pt>
              </c:numCache>
            </c:numRef>
          </c:cat>
          <c:val>
            <c:numRef>
              <c:f>Sheet1!$B$2</c:f>
              <c:numCache>
                <c:formatCode>General</c:formatCode>
                <c:ptCount val="1"/>
                <c:pt idx="0">
                  <c:v>9</c:v>
                </c:pt>
              </c:numCache>
            </c:numRef>
          </c:val>
          <c:extLst>
            <c:ext xmlns:c16="http://schemas.microsoft.com/office/drawing/2014/chart" uri="{C3380CC4-5D6E-409C-BE32-E72D297353CC}">
              <c16:uniqueId val="{00000000-38FA-4240-8613-49CC956E7520}"/>
            </c:ext>
          </c:extLst>
        </c:ser>
        <c:ser>
          <c:idx val="1"/>
          <c:order val="1"/>
          <c:tx>
            <c:strRef>
              <c:f>Sheet1!$C$1</c:f>
              <c:strCache>
                <c:ptCount val="1"/>
                <c:pt idx="0">
                  <c:v>HERSHEY'S Republica Dominicana</c:v>
                </c:pt>
              </c:strCache>
            </c:strRef>
          </c:tx>
          <c:spPr>
            <a:solidFill>
              <a:schemeClr val="accent2"/>
            </a:solidFill>
            <a:ln>
              <a:noFill/>
            </a:ln>
            <a:effectLst/>
          </c:spPr>
          <c:invertIfNegative val="0"/>
          <c:cat>
            <c:numRef>
              <c:f>Sheet1!$A$2</c:f>
              <c:numCache>
                <c:formatCode>m/d/yyyy</c:formatCode>
                <c:ptCount val="1"/>
                <c:pt idx="0">
                  <c:v>44501</c:v>
                </c:pt>
              </c:numCache>
            </c:numRef>
          </c:cat>
          <c:val>
            <c:numRef>
              <c:f>Sheet1!$C$2</c:f>
              <c:numCache>
                <c:formatCode>General</c:formatCode>
                <c:ptCount val="1"/>
                <c:pt idx="0">
                  <c:v>4</c:v>
                </c:pt>
              </c:numCache>
            </c:numRef>
          </c:val>
          <c:extLst>
            <c:ext xmlns:c16="http://schemas.microsoft.com/office/drawing/2014/chart" uri="{C3380CC4-5D6E-409C-BE32-E72D297353CC}">
              <c16:uniqueId val="{00000001-38FA-4240-8613-49CC956E7520}"/>
            </c:ext>
          </c:extLst>
        </c:ser>
        <c:dLbls>
          <c:showLegendKey val="0"/>
          <c:showVal val="0"/>
          <c:showCatName val="0"/>
          <c:showSerName val="0"/>
          <c:showPercent val="0"/>
          <c:showBubbleSize val="0"/>
        </c:dLbls>
        <c:gapWidth val="219"/>
        <c:overlap val="-27"/>
        <c:axId val="422677120"/>
        <c:axId val="422680072"/>
      </c:barChart>
      <c:dateAx>
        <c:axId val="422677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680072"/>
        <c:crosses val="autoZero"/>
        <c:auto val="1"/>
        <c:lblOffset val="100"/>
        <c:baseTimeUnit val="days"/>
      </c:dateAx>
      <c:valAx>
        <c:axId val="42268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67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Sheet1!$A$2:$A$3</c:f>
              <c:strCache>
                <c:ptCount val="2"/>
                <c:pt idx="0">
                  <c:v>Cortés Hermanos RD</c:v>
                </c:pt>
                <c:pt idx="1">
                  <c:v>HERSHEY'S Republica Dominicana</c:v>
                </c:pt>
              </c:strCache>
            </c:strRef>
          </c:cat>
          <c:val>
            <c:numRef>
              <c:f>Sheet1!$B$2:$B$3</c:f>
              <c:numCache>
                <c:formatCode>General</c:formatCode>
                <c:ptCount val="2"/>
                <c:pt idx="0">
                  <c:v>5</c:v>
                </c:pt>
                <c:pt idx="1">
                  <c:v>3</c:v>
                </c:pt>
              </c:numCache>
            </c:numRef>
          </c:val>
          <c:extLst>
            <c:ext xmlns:c16="http://schemas.microsoft.com/office/drawing/2014/chart" uri="{C3380CC4-5D6E-409C-BE32-E72D297353CC}">
              <c16:uniqueId val="{00000000-5DBD-46FC-86DD-457FABDD8885}"/>
            </c:ext>
          </c:extLst>
        </c:ser>
        <c:ser>
          <c:idx val="1"/>
          <c:order val="1"/>
          <c:tx>
            <c:strRef>
              <c:f>Sheet1!$C$1</c:f>
              <c:strCache>
                <c:ptCount val="1"/>
                <c:pt idx="0">
                  <c:v>Video</c:v>
                </c:pt>
              </c:strCache>
            </c:strRef>
          </c:tx>
          <c:spPr>
            <a:solidFill>
              <a:schemeClr val="accent2"/>
            </a:solidFill>
            <a:ln>
              <a:noFill/>
            </a:ln>
            <a:effectLst/>
          </c:spPr>
          <c:invertIfNegative val="0"/>
          <c:cat>
            <c:strRef>
              <c:f>Sheet1!$A$2:$A$3</c:f>
              <c:strCache>
                <c:ptCount val="2"/>
                <c:pt idx="0">
                  <c:v>Cortés Hermanos RD</c:v>
                </c:pt>
                <c:pt idx="1">
                  <c:v>HERSHEY'S Republica Dominicana</c:v>
                </c:pt>
              </c:strCache>
            </c:strRef>
          </c:cat>
          <c:val>
            <c:numRef>
              <c:f>Sheet1!$C$2:$C$3</c:f>
              <c:numCache>
                <c:formatCode>General</c:formatCode>
                <c:ptCount val="2"/>
                <c:pt idx="0">
                  <c:v>4</c:v>
                </c:pt>
                <c:pt idx="1">
                  <c:v>1</c:v>
                </c:pt>
              </c:numCache>
            </c:numRef>
          </c:val>
          <c:extLst>
            <c:ext xmlns:c16="http://schemas.microsoft.com/office/drawing/2014/chart" uri="{C3380CC4-5D6E-409C-BE32-E72D297353CC}">
              <c16:uniqueId val="{00000001-5DBD-46FC-86DD-457FABDD8885}"/>
            </c:ext>
          </c:extLst>
        </c:ser>
        <c:dLbls>
          <c:showLegendKey val="0"/>
          <c:showVal val="0"/>
          <c:showCatName val="0"/>
          <c:showSerName val="0"/>
          <c:showPercent val="0"/>
          <c:showBubbleSize val="0"/>
        </c:dLbls>
        <c:gapWidth val="150"/>
        <c:overlap val="100"/>
        <c:axId val="422671544"/>
        <c:axId val="422676464"/>
      </c:barChart>
      <c:catAx>
        <c:axId val="422671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676464"/>
        <c:crosses val="autoZero"/>
        <c:auto val="1"/>
        <c:lblAlgn val="ctr"/>
        <c:lblOffset val="100"/>
        <c:noMultiLvlLbl val="0"/>
      </c:catAx>
      <c:valAx>
        <c:axId val="422676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67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hersheysrd</c:v>
                </c:pt>
              </c:strCache>
            </c:strRef>
          </c:tx>
          <c:spPr>
            <a:solidFill>
              <a:schemeClr val="accent1"/>
            </a:solidFill>
            <a:ln>
              <a:noFill/>
            </a:ln>
            <a:effectLst/>
          </c:spPr>
          <c:invertIfNegative val="0"/>
          <c:cat>
            <c:numRef>
              <c:f>Sheet1!$A$2</c:f>
              <c:numCache>
                <c:formatCode>m/d/yyyy</c:formatCode>
                <c:ptCount val="1"/>
                <c:pt idx="0">
                  <c:v>44501</c:v>
                </c:pt>
              </c:numCache>
            </c:numRef>
          </c:cat>
          <c:val>
            <c:numRef>
              <c:f>Sheet1!$B$2</c:f>
              <c:numCache>
                <c:formatCode>General</c:formatCode>
                <c:ptCount val="1"/>
                <c:pt idx="0">
                  <c:v>68375</c:v>
                </c:pt>
              </c:numCache>
            </c:numRef>
          </c:val>
          <c:extLst>
            <c:ext xmlns:c16="http://schemas.microsoft.com/office/drawing/2014/chart" uri="{C3380CC4-5D6E-409C-BE32-E72D297353CC}">
              <c16:uniqueId val="{00000000-D896-4BC6-9A6F-5EEB20C9344E}"/>
            </c:ext>
          </c:extLst>
        </c:ser>
        <c:ser>
          <c:idx val="1"/>
          <c:order val="1"/>
          <c:tx>
            <c:strRef>
              <c:f>Sheet1!$C$1</c:f>
              <c:strCache>
                <c:ptCount val="1"/>
                <c:pt idx="0">
                  <c:v>kitkatdominicana</c:v>
                </c:pt>
              </c:strCache>
            </c:strRef>
          </c:tx>
          <c:spPr>
            <a:solidFill>
              <a:schemeClr val="accent2"/>
            </a:solidFill>
            <a:ln>
              <a:noFill/>
            </a:ln>
            <a:effectLst/>
          </c:spPr>
          <c:invertIfNegative val="0"/>
          <c:cat>
            <c:numRef>
              <c:f>Sheet1!$A$2</c:f>
              <c:numCache>
                <c:formatCode>m/d/yyyy</c:formatCode>
                <c:ptCount val="1"/>
                <c:pt idx="0">
                  <c:v>44501</c:v>
                </c:pt>
              </c:numCache>
            </c:numRef>
          </c:cat>
          <c:val>
            <c:numRef>
              <c:f>Sheet1!$C$2</c:f>
              <c:numCache>
                <c:formatCode>General</c:formatCode>
                <c:ptCount val="1"/>
                <c:pt idx="0">
                  <c:v>13569</c:v>
                </c:pt>
              </c:numCache>
            </c:numRef>
          </c:val>
          <c:extLst>
            <c:ext xmlns:c16="http://schemas.microsoft.com/office/drawing/2014/chart" uri="{C3380CC4-5D6E-409C-BE32-E72D297353CC}">
              <c16:uniqueId val="{00000001-D896-4BC6-9A6F-5EEB20C9344E}"/>
            </c:ext>
          </c:extLst>
        </c:ser>
        <c:dLbls>
          <c:showLegendKey val="0"/>
          <c:showVal val="0"/>
          <c:showCatName val="0"/>
          <c:showSerName val="0"/>
          <c:showPercent val="0"/>
          <c:showBubbleSize val="0"/>
        </c:dLbls>
        <c:gapWidth val="219"/>
        <c:overlap val="-27"/>
        <c:axId val="418535008"/>
        <c:axId val="418534352"/>
      </c:barChart>
      <c:dateAx>
        <c:axId val="418535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34352"/>
        <c:crosses val="autoZero"/>
        <c:auto val="1"/>
        <c:lblOffset val="100"/>
        <c:baseTimeUnit val="days"/>
      </c:dateAx>
      <c:valAx>
        <c:axId val="418534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3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hersheysrd</c:v>
                </c:pt>
                <c:pt idx="1">
                  <c:v>kitkatdominicana</c:v>
                </c:pt>
              </c:strCache>
            </c:strRef>
          </c:cat>
          <c:val>
            <c:numRef>
              <c:f>Sheet1!$A$2:$B$2</c:f>
              <c:numCache>
                <c:formatCode>General</c:formatCode>
                <c:ptCount val="2"/>
                <c:pt idx="0">
                  <c:v>68375</c:v>
                </c:pt>
                <c:pt idx="1">
                  <c:v>13569</c:v>
                </c:pt>
              </c:numCache>
            </c:numRef>
          </c:val>
          <c:extLst>
            <c:ext xmlns:c16="http://schemas.microsoft.com/office/drawing/2014/chart" uri="{C3380CC4-5D6E-409C-BE32-E72D297353CC}">
              <c16:uniqueId val="{00000000-75A9-4C68-8F13-6D6E9C8E2C9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Sheet1!$A$2:$A$3</c:f>
              <c:strCache>
                <c:ptCount val="2"/>
                <c:pt idx="0">
                  <c:v>hersheysrd</c:v>
                </c:pt>
                <c:pt idx="1">
                  <c:v>kitkatdominicana</c:v>
                </c:pt>
              </c:strCache>
            </c:strRef>
          </c:cat>
          <c:val>
            <c:numRef>
              <c:f>Sheet1!$B$2:$B$3</c:f>
              <c:numCache>
                <c:formatCode>General</c:formatCode>
                <c:ptCount val="2"/>
                <c:pt idx="0">
                  <c:v>39</c:v>
                </c:pt>
                <c:pt idx="1">
                  <c:v>644</c:v>
                </c:pt>
              </c:numCache>
            </c:numRef>
          </c:val>
          <c:extLst>
            <c:ext xmlns:c16="http://schemas.microsoft.com/office/drawing/2014/chart" uri="{C3380CC4-5D6E-409C-BE32-E72D297353CC}">
              <c16:uniqueId val="{00000000-83E4-4DC9-B12B-AC17B3B34458}"/>
            </c:ext>
          </c:extLst>
        </c:ser>
        <c:dLbls>
          <c:showLegendKey val="0"/>
          <c:showVal val="0"/>
          <c:showCatName val="0"/>
          <c:showSerName val="0"/>
          <c:showPercent val="0"/>
          <c:showBubbleSize val="0"/>
        </c:dLbls>
        <c:gapWidth val="219"/>
        <c:overlap val="-27"/>
        <c:axId val="418542880"/>
        <c:axId val="418543208"/>
      </c:barChart>
      <c:catAx>
        <c:axId val="418542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43208"/>
        <c:crosses val="autoZero"/>
        <c:auto val="1"/>
        <c:lblAlgn val="ctr"/>
        <c:lblOffset val="100"/>
        <c:noMultiLvlLbl val="0"/>
      </c:catAx>
      <c:valAx>
        <c:axId val="41854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4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hersheysrd</c:v>
                </c:pt>
              </c:strCache>
            </c:strRef>
          </c:tx>
          <c:spPr>
            <a:solidFill>
              <a:schemeClr val="accent1"/>
            </a:solidFill>
            <a:ln>
              <a:noFill/>
            </a:ln>
            <a:effectLst/>
          </c:spPr>
          <c:invertIfNegative val="0"/>
          <c:cat>
            <c:numRef>
              <c:f>Sheet1!$A$2</c:f>
              <c:numCache>
                <c:formatCode>m/d/yyyy</c:formatCode>
                <c:ptCount val="1"/>
                <c:pt idx="0">
                  <c:v>44501</c:v>
                </c:pt>
              </c:numCache>
            </c:numRef>
          </c:cat>
          <c:val>
            <c:numRef>
              <c:f>Sheet1!$B$2</c:f>
              <c:numCache>
                <c:formatCode>General</c:formatCode>
                <c:ptCount val="1"/>
                <c:pt idx="0">
                  <c:v>5.7000000000000002E-2</c:v>
                </c:pt>
              </c:numCache>
            </c:numRef>
          </c:val>
          <c:extLst>
            <c:ext xmlns:c16="http://schemas.microsoft.com/office/drawing/2014/chart" uri="{C3380CC4-5D6E-409C-BE32-E72D297353CC}">
              <c16:uniqueId val="{00000000-8EB1-41C5-9EDE-2E22AF99D4A4}"/>
            </c:ext>
          </c:extLst>
        </c:ser>
        <c:ser>
          <c:idx val="1"/>
          <c:order val="1"/>
          <c:tx>
            <c:strRef>
              <c:f>Sheet1!$C$1</c:f>
              <c:strCache>
                <c:ptCount val="1"/>
                <c:pt idx="0">
                  <c:v>kitkatdominicana</c:v>
                </c:pt>
              </c:strCache>
            </c:strRef>
          </c:tx>
          <c:spPr>
            <a:solidFill>
              <a:schemeClr val="accent2"/>
            </a:solidFill>
            <a:ln>
              <a:noFill/>
            </a:ln>
            <a:effectLst/>
          </c:spPr>
          <c:invertIfNegative val="0"/>
          <c:cat>
            <c:numRef>
              <c:f>Sheet1!$A$2</c:f>
              <c:numCache>
                <c:formatCode>m/d/yyyy</c:formatCode>
                <c:ptCount val="1"/>
                <c:pt idx="0">
                  <c:v>44501</c:v>
                </c:pt>
              </c:numCache>
            </c:numRef>
          </c:cat>
          <c:val>
            <c:numRef>
              <c:f>Sheet1!$C$2</c:f>
              <c:numCache>
                <c:formatCode>General</c:formatCode>
                <c:ptCount val="1"/>
                <c:pt idx="0">
                  <c:v>0.3952</c:v>
                </c:pt>
              </c:numCache>
            </c:numRef>
          </c:val>
          <c:extLst>
            <c:ext xmlns:c16="http://schemas.microsoft.com/office/drawing/2014/chart" uri="{C3380CC4-5D6E-409C-BE32-E72D297353CC}">
              <c16:uniqueId val="{00000001-8EB1-41C5-9EDE-2E22AF99D4A4}"/>
            </c:ext>
          </c:extLst>
        </c:ser>
        <c:dLbls>
          <c:showLegendKey val="0"/>
          <c:showVal val="0"/>
          <c:showCatName val="0"/>
          <c:showSerName val="0"/>
          <c:showPercent val="0"/>
          <c:showBubbleSize val="0"/>
        </c:dLbls>
        <c:gapWidth val="219"/>
        <c:overlap val="-27"/>
        <c:axId val="418549768"/>
        <c:axId val="418552064"/>
      </c:barChart>
      <c:dateAx>
        <c:axId val="418549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52064"/>
        <c:crosses val="autoZero"/>
        <c:auto val="1"/>
        <c:lblOffset val="100"/>
        <c:baseTimeUnit val="days"/>
      </c:dateAx>
      <c:valAx>
        <c:axId val="41855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4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hersheysrd</c:v>
                </c:pt>
              </c:strCache>
            </c:strRef>
          </c:tx>
          <c:spPr>
            <a:solidFill>
              <a:schemeClr val="accent1"/>
            </a:solidFill>
            <a:ln>
              <a:noFill/>
            </a:ln>
            <a:effectLst/>
          </c:spPr>
          <c:invertIfNegative val="0"/>
          <c:cat>
            <c:numRef>
              <c:f>Sheet1!$A$2</c:f>
              <c:numCache>
                <c:formatCode>m/d/yyyy</c:formatCode>
                <c:ptCount val="1"/>
                <c:pt idx="0">
                  <c:v>44501</c:v>
                </c:pt>
              </c:numCache>
            </c:numRef>
          </c:cat>
          <c:val>
            <c:numRef>
              <c:f>Sheet1!$B$2</c:f>
              <c:numCache>
                <c:formatCode>General</c:formatCode>
                <c:ptCount val="1"/>
                <c:pt idx="0">
                  <c:v>1</c:v>
                </c:pt>
              </c:numCache>
            </c:numRef>
          </c:val>
          <c:extLst>
            <c:ext xmlns:c16="http://schemas.microsoft.com/office/drawing/2014/chart" uri="{C3380CC4-5D6E-409C-BE32-E72D297353CC}">
              <c16:uniqueId val="{00000000-C803-403F-84E2-46C8C6475A52}"/>
            </c:ext>
          </c:extLst>
        </c:ser>
        <c:ser>
          <c:idx val="1"/>
          <c:order val="1"/>
          <c:tx>
            <c:strRef>
              <c:f>Sheet1!$C$1</c:f>
              <c:strCache>
                <c:ptCount val="1"/>
                <c:pt idx="0">
                  <c:v>kitkatdominicana</c:v>
                </c:pt>
              </c:strCache>
            </c:strRef>
          </c:tx>
          <c:spPr>
            <a:solidFill>
              <a:schemeClr val="accent2"/>
            </a:solidFill>
            <a:ln>
              <a:noFill/>
            </a:ln>
            <a:effectLst/>
          </c:spPr>
          <c:invertIfNegative val="0"/>
          <c:cat>
            <c:numRef>
              <c:f>Sheet1!$A$2</c:f>
              <c:numCache>
                <c:formatCode>m/d/yyyy</c:formatCode>
                <c:ptCount val="1"/>
                <c:pt idx="0">
                  <c:v>44501</c:v>
                </c:pt>
              </c:numCache>
            </c:numRef>
          </c:cat>
          <c:val>
            <c:numRef>
              <c:f>Sheet1!$C$2</c:f>
              <c:numCache>
                <c:formatCode>General</c:formatCode>
                <c:ptCount val="1"/>
                <c:pt idx="0">
                  <c:v>12</c:v>
                </c:pt>
              </c:numCache>
            </c:numRef>
          </c:val>
          <c:extLst>
            <c:ext xmlns:c16="http://schemas.microsoft.com/office/drawing/2014/chart" uri="{C3380CC4-5D6E-409C-BE32-E72D297353CC}">
              <c16:uniqueId val="{00000001-C803-403F-84E2-46C8C6475A52}"/>
            </c:ext>
          </c:extLst>
        </c:ser>
        <c:dLbls>
          <c:showLegendKey val="0"/>
          <c:showVal val="0"/>
          <c:showCatName val="0"/>
          <c:showSerName val="0"/>
          <c:showPercent val="0"/>
          <c:showBubbleSize val="0"/>
        </c:dLbls>
        <c:gapWidth val="219"/>
        <c:overlap val="-27"/>
        <c:axId val="418552392"/>
        <c:axId val="418547800"/>
      </c:barChart>
      <c:dateAx>
        <c:axId val="418552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47800"/>
        <c:crosses val="autoZero"/>
        <c:auto val="1"/>
        <c:lblOffset val="100"/>
        <c:baseTimeUnit val="days"/>
      </c:dateAx>
      <c:valAx>
        <c:axId val="418547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5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Sheet1!$A$2:$A$3</c:f>
              <c:strCache>
                <c:ptCount val="2"/>
                <c:pt idx="0">
                  <c:v>hersheysrd</c:v>
                </c:pt>
                <c:pt idx="1">
                  <c:v>kitkatdominicana</c:v>
                </c:pt>
              </c:strCache>
            </c:strRef>
          </c:cat>
          <c:val>
            <c:numRef>
              <c:f>Sheet1!$B$2:$B$3</c:f>
              <c:numCache>
                <c:formatCode>General</c:formatCode>
                <c:ptCount val="2"/>
                <c:pt idx="0">
                  <c:v>1</c:v>
                </c:pt>
                <c:pt idx="1">
                  <c:v>1</c:v>
                </c:pt>
              </c:numCache>
            </c:numRef>
          </c:val>
          <c:extLst>
            <c:ext xmlns:c16="http://schemas.microsoft.com/office/drawing/2014/chart" uri="{C3380CC4-5D6E-409C-BE32-E72D297353CC}">
              <c16:uniqueId val="{00000000-55BA-4091-B222-C6AC4CD6BEEA}"/>
            </c:ext>
          </c:extLst>
        </c:ser>
        <c:ser>
          <c:idx val="1"/>
          <c:order val="1"/>
          <c:tx>
            <c:strRef>
              <c:f>Sheet1!$C$1</c:f>
              <c:strCache>
                <c:ptCount val="1"/>
                <c:pt idx="0">
                  <c:v>Images</c:v>
                </c:pt>
              </c:strCache>
            </c:strRef>
          </c:tx>
          <c:spPr>
            <a:solidFill>
              <a:schemeClr val="accent2"/>
            </a:solidFill>
            <a:ln>
              <a:noFill/>
            </a:ln>
            <a:effectLst/>
          </c:spPr>
          <c:invertIfNegative val="0"/>
          <c:cat>
            <c:strRef>
              <c:f>Sheet1!$A$2:$A$3</c:f>
              <c:strCache>
                <c:ptCount val="2"/>
                <c:pt idx="0">
                  <c:v>hersheysrd</c:v>
                </c:pt>
                <c:pt idx="1">
                  <c:v>kitkatdominicana</c:v>
                </c:pt>
              </c:strCache>
            </c:strRef>
          </c:cat>
          <c:val>
            <c:numRef>
              <c:f>Sheet1!$C$2:$C$3</c:f>
              <c:numCache>
                <c:formatCode>General</c:formatCode>
                <c:ptCount val="2"/>
                <c:pt idx="0">
                  <c:v>0</c:v>
                </c:pt>
                <c:pt idx="1">
                  <c:v>4</c:v>
                </c:pt>
              </c:numCache>
            </c:numRef>
          </c:val>
          <c:extLst>
            <c:ext xmlns:c16="http://schemas.microsoft.com/office/drawing/2014/chart" uri="{C3380CC4-5D6E-409C-BE32-E72D297353CC}">
              <c16:uniqueId val="{00000001-55BA-4091-B222-C6AC4CD6BEEA}"/>
            </c:ext>
          </c:extLst>
        </c:ser>
        <c:ser>
          <c:idx val="2"/>
          <c:order val="2"/>
          <c:tx>
            <c:strRef>
              <c:f>Sheet1!$D$1</c:f>
              <c:strCache>
                <c:ptCount val="1"/>
                <c:pt idx="0">
                  <c:v>Videos</c:v>
                </c:pt>
              </c:strCache>
            </c:strRef>
          </c:tx>
          <c:spPr>
            <a:solidFill>
              <a:schemeClr val="accent3"/>
            </a:solidFill>
            <a:ln>
              <a:noFill/>
            </a:ln>
            <a:effectLst/>
          </c:spPr>
          <c:invertIfNegative val="0"/>
          <c:cat>
            <c:strRef>
              <c:f>Sheet1!$A$2:$A$3</c:f>
              <c:strCache>
                <c:ptCount val="2"/>
                <c:pt idx="0">
                  <c:v>hersheysrd</c:v>
                </c:pt>
                <c:pt idx="1">
                  <c:v>kitkatdominicana</c:v>
                </c:pt>
              </c:strCache>
            </c:strRef>
          </c:cat>
          <c:val>
            <c:numRef>
              <c:f>Sheet1!$D$2:$D$3</c:f>
              <c:numCache>
                <c:formatCode>General</c:formatCode>
                <c:ptCount val="2"/>
                <c:pt idx="0">
                  <c:v>0</c:v>
                </c:pt>
                <c:pt idx="1">
                  <c:v>7</c:v>
                </c:pt>
              </c:numCache>
            </c:numRef>
          </c:val>
          <c:extLst>
            <c:ext xmlns:c16="http://schemas.microsoft.com/office/drawing/2014/chart" uri="{C3380CC4-5D6E-409C-BE32-E72D297353CC}">
              <c16:uniqueId val="{00000002-55BA-4091-B222-C6AC4CD6BEEA}"/>
            </c:ext>
          </c:extLst>
        </c:ser>
        <c:dLbls>
          <c:showLegendKey val="0"/>
          <c:showVal val="0"/>
          <c:showCatName val="0"/>
          <c:showSerName val="0"/>
          <c:showPercent val="0"/>
          <c:showBubbleSize val="0"/>
        </c:dLbls>
        <c:gapWidth val="150"/>
        <c:overlap val="100"/>
        <c:axId val="418555344"/>
        <c:axId val="418554688"/>
      </c:barChart>
      <c:catAx>
        <c:axId val="418555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54688"/>
        <c:crosses val="autoZero"/>
        <c:auto val="1"/>
        <c:lblAlgn val="ctr"/>
        <c:lblOffset val="100"/>
        <c:noMultiLvlLbl val="0"/>
      </c:catAx>
      <c:valAx>
        <c:axId val="418554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5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AD0D1-8B3D-48F1-947D-163054436DF9}"/>
              </a:ext>
            </a:extLst>
          </p:cNvPr>
          <p:cNvSpPr>
            <a:spLocks noGrp="1"/>
          </p:cNvSpPr>
          <p:nvPr>
            <p:ph type="ctrTitle"/>
          </p:nvPr>
        </p:nvSpPr>
        <p:spPr/>
        <p:txBody>
          <a:bodyPr/>
          <a:lstStyle/>
          <a:p>
            <a:r>
              <a:rPr lang="en-US"/>
              <a:t>HERSHEYS II</a:t>
            </a:r>
          </a:p>
        </p:txBody>
      </p:sp>
      <p:sp>
        <p:nvSpPr>
          <p:cNvPr id="3" name="Subtitle 2">
            <a:extLst>
              <a:ext uri="{FF2B5EF4-FFF2-40B4-BE49-F238E27FC236}">
                <a16:creationId xmlns:a16="http://schemas.microsoft.com/office/drawing/2014/main" id="{693BF3AC-B314-4A91-9825-8C0D06769960}"/>
              </a:ext>
            </a:extLst>
          </p:cNvPr>
          <p:cNvSpPr>
            <a:spLocks noGrp="1"/>
          </p:cNvSpPr>
          <p:nvPr>
            <p:ph type="subTitle" idx="1"/>
          </p:nvPr>
        </p:nvSpPr>
        <p:spPr/>
        <p:txBody>
          <a:bodyPr/>
          <a:lstStyle/>
          <a:p>
            <a:r>
              <a:rPr lang="en-US"/>
              <a:t>Havas Worldwide Puerto Rico</a:t>
            </a:r>
          </a:p>
        </p:txBody>
      </p:sp>
    </p:spTree>
    <p:extLst>
      <p:ext uri="{BB962C8B-B14F-4D97-AF65-F5344CB8AC3E}">
        <p14:creationId xmlns:p14="http://schemas.microsoft.com/office/powerpoint/2010/main" val="776521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F376A-3A9C-4704-8EFC-BF703AAC70FB}"/>
              </a:ext>
            </a:extLst>
          </p:cNvPr>
          <p:cNvSpPr>
            <a:spLocks noGrp="1"/>
          </p:cNvSpPr>
          <p:nvPr>
            <p:ph type="title"/>
          </p:nvPr>
        </p:nvSpPr>
        <p:spPr/>
        <p:txBody>
          <a:bodyPr/>
          <a:lstStyle/>
          <a:p>
            <a:r>
              <a:rPr lang="en-US"/>
              <a:t>Facebook Fans Table | Republica Dominicana</a:t>
            </a:r>
          </a:p>
        </p:txBody>
      </p:sp>
      <p:graphicFrame>
        <p:nvGraphicFramePr>
          <p:cNvPr id="5" name="Table Placeholder 4">
            <a:extLst>
              <a:ext uri="{FF2B5EF4-FFF2-40B4-BE49-F238E27FC236}">
                <a16:creationId xmlns:a16="http://schemas.microsoft.com/office/drawing/2014/main" id="{D43C3294-9C92-4F31-8EEB-825A4D6DC06F}"/>
              </a:ext>
            </a:extLst>
          </p:cNvPr>
          <p:cNvGraphicFramePr>
            <a:graphicFrameLocks noGrp="1"/>
          </p:cNvGraphicFramePr>
          <p:nvPr>
            <p:ph type="tbl" sz="quarter" idx="13"/>
            <p:extLst>
              <p:ext uri="{D42A27DB-BD31-4B8C-83A1-F6EECF244321}">
                <p14:modId xmlns:p14="http://schemas.microsoft.com/office/powerpoint/2010/main" val="2191996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50804505"/>
                    </a:ext>
                  </a:extLst>
                </a:gridCol>
                <a:gridCol w="1234440">
                  <a:extLst>
                    <a:ext uri="{9D8B030D-6E8A-4147-A177-3AD203B41FA5}">
                      <a16:colId xmlns:a16="http://schemas.microsoft.com/office/drawing/2014/main" val="1405911786"/>
                    </a:ext>
                  </a:extLst>
                </a:gridCol>
                <a:gridCol w="822960">
                  <a:extLst>
                    <a:ext uri="{9D8B030D-6E8A-4147-A177-3AD203B41FA5}">
                      <a16:colId xmlns:a16="http://schemas.microsoft.com/office/drawing/2014/main" val="2954353050"/>
                    </a:ext>
                  </a:extLst>
                </a:gridCol>
                <a:gridCol w="822960">
                  <a:extLst>
                    <a:ext uri="{9D8B030D-6E8A-4147-A177-3AD203B41FA5}">
                      <a16:colId xmlns:a16="http://schemas.microsoft.com/office/drawing/2014/main" val="385854847"/>
                    </a:ext>
                  </a:extLst>
                </a:gridCol>
                <a:gridCol w="822960">
                  <a:extLst>
                    <a:ext uri="{9D8B030D-6E8A-4147-A177-3AD203B41FA5}">
                      <a16:colId xmlns:a16="http://schemas.microsoft.com/office/drawing/2014/main" val="679152018"/>
                    </a:ext>
                  </a:extLst>
                </a:gridCol>
                <a:gridCol w="822960">
                  <a:extLst>
                    <a:ext uri="{9D8B030D-6E8A-4147-A177-3AD203B41FA5}">
                      <a16:colId xmlns:a16="http://schemas.microsoft.com/office/drawing/2014/main" val="3962890642"/>
                    </a:ext>
                  </a:extLst>
                </a:gridCol>
                <a:gridCol w="822960">
                  <a:extLst>
                    <a:ext uri="{9D8B030D-6E8A-4147-A177-3AD203B41FA5}">
                      <a16:colId xmlns:a16="http://schemas.microsoft.com/office/drawing/2014/main" val="72487349"/>
                    </a:ext>
                  </a:extLst>
                </a:gridCol>
                <a:gridCol w="822960">
                  <a:extLst>
                    <a:ext uri="{9D8B030D-6E8A-4147-A177-3AD203B41FA5}">
                      <a16:colId xmlns:a16="http://schemas.microsoft.com/office/drawing/2014/main" val="410531593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331565018"/>
                  </a:ext>
                </a:extLst>
              </a:tr>
              <a:tr h="370840">
                <a:tc>
                  <a:txBody>
                    <a:bodyPr/>
                    <a:lstStyle/>
                    <a:p>
                      <a:r>
                        <a:rPr lang="en-US" sz="1000"/>
                        <a:t>Cortés Hermanos RD</a:t>
                      </a:r>
                    </a:p>
                  </a:txBody>
                  <a:tcPr/>
                </a:tc>
                <a:tc>
                  <a:txBody>
                    <a:bodyPr/>
                    <a:lstStyle/>
                    <a:p>
                      <a:r>
                        <a:rPr lang="en-US" sz="1000"/>
                        <a:t>158696</a:t>
                      </a:r>
                    </a:p>
                  </a:txBody>
                  <a:tcPr/>
                </a:tc>
                <a:tc>
                  <a:txBody>
                    <a:bodyPr/>
                    <a:lstStyle/>
                    <a:p>
                      <a:r>
                        <a:rPr lang="en-US" sz="1000"/>
                        <a:t>-6</a:t>
                      </a:r>
                    </a:p>
                  </a:txBody>
                  <a:tcPr/>
                </a:tc>
                <a:tc>
                  <a:txBody>
                    <a:bodyPr/>
                    <a:lstStyle/>
                    <a:p>
                      <a:r>
                        <a:rPr lang="en-US" sz="1000"/>
                        <a:t>-0.0 %</a:t>
                      </a:r>
                    </a:p>
                  </a:txBody>
                  <a:tcPr/>
                </a:tc>
                <a:tc>
                  <a:txBody>
                    <a:bodyPr/>
                    <a:lstStyle/>
                    <a:p>
                      <a:r>
                        <a:rPr lang="en-US" sz="1000"/>
                        <a:t>-21</a:t>
                      </a:r>
                    </a:p>
                  </a:txBody>
                  <a:tcPr/>
                </a:tc>
                <a:tc>
                  <a:txBody>
                    <a:bodyPr/>
                    <a:lstStyle/>
                    <a:p>
                      <a:r>
                        <a:rPr lang="en-US" sz="1000"/>
                        <a:t>-0.0 %</a:t>
                      </a:r>
                    </a:p>
                  </a:txBody>
                  <a:tcPr/>
                </a:tc>
                <a:tc>
                  <a:txBody>
                    <a:bodyPr/>
                    <a:lstStyle/>
                    <a:p>
                      <a:r>
                        <a:rPr lang="en-US" sz="1000"/>
                        <a:t>-69</a:t>
                      </a:r>
                    </a:p>
                  </a:txBody>
                  <a:tcPr/>
                </a:tc>
                <a:tc>
                  <a:txBody>
                    <a:bodyPr/>
                    <a:lstStyle/>
                    <a:p>
                      <a:r>
                        <a:rPr lang="en-US" sz="1000"/>
                        <a:t>-0.0 %</a:t>
                      </a:r>
                    </a:p>
                  </a:txBody>
                  <a:tcPr/>
                </a:tc>
                <a:extLst>
                  <a:ext uri="{0D108BD9-81ED-4DB2-BD59-A6C34878D82A}">
                    <a16:rowId xmlns:a16="http://schemas.microsoft.com/office/drawing/2014/main" val="1264199220"/>
                  </a:ext>
                </a:extLst>
              </a:tr>
              <a:tr h="370840">
                <a:tc>
                  <a:txBody>
                    <a:bodyPr/>
                    <a:lstStyle/>
                    <a:p>
                      <a:r>
                        <a:rPr lang="en-US" sz="1000"/>
                        <a:t>HERSHEY'S Republica Dominicana</a:t>
                      </a:r>
                    </a:p>
                  </a:txBody>
                  <a:tcPr/>
                </a:tc>
                <a:tc>
                  <a:txBody>
                    <a:bodyPr/>
                    <a:lstStyle/>
                    <a:p>
                      <a:r>
                        <a:rPr lang="en-US" sz="1000"/>
                        <a:t>9627596</a:t>
                      </a:r>
                    </a:p>
                  </a:txBody>
                  <a:tcPr/>
                </a:tc>
                <a:tc>
                  <a:txBody>
                    <a:bodyPr/>
                    <a:lstStyle/>
                    <a:p>
                      <a:r>
                        <a:rPr lang="en-US" sz="1000"/>
                        <a:t>-215</a:t>
                      </a:r>
                    </a:p>
                  </a:txBody>
                  <a:tcPr/>
                </a:tc>
                <a:tc>
                  <a:txBody>
                    <a:bodyPr/>
                    <a:lstStyle/>
                    <a:p>
                      <a:r>
                        <a:rPr lang="en-US" sz="1000"/>
                        <a:t>-0.0 %</a:t>
                      </a:r>
                    </a:p>
                  </a:txBody>
                  <a:tcPr/>
                </a:tc>
                <a:tc>
                  <a:txBody>
                    <a:bodyPr/>
                    <a:lstStyle/>
                    <a:p>
                      <a:r>
                        <a:rPr lang="en-US" sz="1000"/>
                        <a:t>-529</a:t>
                      </a:r>
                    </a:p>
                  </a:txBody>
                  <a:tcPr/>
                </a:tc>
                <a:tc>
                  <a:txBody>
                    <a:bodyPr/>
                    <a:lstStyle/>
                    <a:p>
                      <a:r>
                        <a:rPr lang="en-US" sz="1000"/>
                        <a:t>-0.0 %</a:t>
                      </a:r>
                    </a:p>
                  </a:txBody>
                  <a:tcPr/>
                </a:tc>
                <a:tc>
                  <a:txBody>
                    <a:bodyPr/>
                    <a:lstStyle/>
                    <a:p>
                      <a:r>
                        <a:rPr lang="en-US" sz="1000"/>
                        <a:t>-3643</a:t>
                      </a:r>
                    </a:p>
                  </a:txBody>
                  <a:tcPr/>
                </a:tc>
                <a:tc>
                  <a:txBody>
                    <a:bodyPr/>
                    <a:lstStyle/>
                    <a:p>
                      <a:r>
                        <a:rPr lang="en-US" sz="1000"/>
                        <a:t>-0.0 %</a:t>
                      </a:r>
                    </a:p>
                  </a:txBody>
                  <a:tcPr/>
                </a:tc>
                <a:extLst>
                  <a:ext uri="{0D108BD9-81ED-4DB2-BD59-A6C34878D82A}">
                    <a16:rowId xmlns:a16="http://schemas.microsoft.com/office/drawing/2014/main" val="1460640542"/>
                  </a:ext>
                </a:extLst>
              </a:tr>
            </a:tbl>
          </a:graphicData>
        </a:graphic>
      </p:graphicFrame>
      <p:sp>
        <p:nvSpPr>
          <p:cNvPr id="4" name="Text Placeholder 3">
            <a:extLst>
              <a:ext uri="{FF2B5EF4-FFF2-40B4-BE49-F238E27FC236}">
                <a16:creationId xmlns:a16="http://schemas.microsoft.com/office/drawing/2014/main" id="{15C72C92-C295-4DA8-BF37-166227E985D2}"/>
              </a:ext>
            </a:extLst>
          </p:cNvPr>
          <p:cNvSpPr>
            <a:spLocks noGrp="1"/>
          </p:cNvSpPr>
          <p:nvPr>
            <p:ph type="body" sz="quarter" idx="14"/>
          </p:nvPr>
        </p:nvSpPr>
        <p:spPr/>
        <p:txBody>
          <a:bodyPr/>
          <a:lstStyle/>
          <a:p>
            <a:r>
              <a:rPr lang="en-US"/>
              <a:t>10/31/2021 - 11/30/2021</a:t>
            </a:r>
          </a:p>
        </p:txBody>
      </p:sp>
    </p:spTree>
    <p:extLst>
      <p:ext uri="{BB962C8B-B14F-4D97-AF65-F5344CB8AC3E}">
        <p14:creationId xmlns:p14="http://schemas.microsoft.com/office/powerpoint/2010/main" val="2851511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203FE-715C-43D3-A3C0-8BE96BB2619F}"/>
              </a:ext>
            </a:extLst>
          </p:cNvPr>
          <p:cNvSpPr>
            <a:spLocks noGrp="1"/>
          </p:cNvSpPr>
          <p:nvPr>
            <p:ph type="title"/>
          </p:nvPr>
        </p:nvSpPr>
        <p:spPr/>
        <p:txBody>
          <a:bodyPr/>
          <a:lstStyle/>
          <a:p>
            <a:r>
              <a:rPr lang="en-US"/>
              <a:t>Facebook Page Likes Total | Republica Dominicana</a:t>
            </a:r>
          </a:p>
        </p:txBody>
      </p:sp>
      <p:graphicFrame>
        <p:nvGraphicFramePr>
          <p:cNvPr id="6" name="Chart Placeholder 5">
            <a:extLst>
              <a:ext uri="{FF2B5EF4-FFF2-40B4-BE49-F238E27FC236}">
                <a16:creationId xmlns:a16="http://schemas.microsoft.com/office/drawing/2014/main" id="{9611EC3B-FB13-4E80-8419-C37EF11315EC}"/>
              </a:ext>
            </a:extLst>
          </p:cNvPr>
          <p:cNvGraphicFramePr>
            <a:graphicFrameLocks noGrp="1"/>
          </p:cNvGraphicFramePr>
          <p:nvPr>
            <p:ph type="chart" sz="quarter" idx="13"/>
            <p:extLst>
              <p:ext uri="{D42A27DB-BD31-4B8C-83A1-F6EECF244321}">
                <p14:modId xmlns:p14="http://schemas.microsoft.com/office/powerpoint/2010/main" val="280995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4B87C0-DE35-41D5-9C61-83772B24D08E}"/>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5B0AE327-B61F-4CD2-B015-B2C0E378AA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532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56D80-CCA7-4CF7-9A60-5730F9ACAED6}"/>
              </a:ext>
            </a:extLst>
          </p:cNvPr>
          <p:cNvSpPr>
            <a:spLocks noGrp="1"/>
          </p:cNvSpPr>
          <p:nvPr>
            <p:ph type="title"/>
          </p:nvPr>
        </p:nvSpPr>
        <p:spPr/>
        <p:txBody>
          <a:bodyPr/>
          <a:lstStyle/>
          <a:p>
            <a:r>
              <a:rPr lang="en-US"/>
              <a:t>Facebook Fan Distribution | Republica Dominicana</a:t>
            </a:r>
          </a:p>
        </p:txBody>
      </p:sp>
      <p:graphicFrame>
        <p:nvGraphicFramePr>
          <p:cNvPr id="6" name="Chart Placeholder 5">
            <a:extLst>
              <a:ext uri="{FF2B5EF4-FFF2-40B4-BE49-F238E27FC236}">
                <a16:creationId xmlns:a16="http://schemas.microsoft.com/office/drawing/2014/main" id="{331838BF-B02B-4917-999E-D355107A3951}"/>
              </a:ext>
            </a:extLst>
          </p:cNvPr>
          <p:cNvGraphicFramePr>
            <a:graphicFrameLocks noGrp="1"/>
          </p:cNvGraphicFramePr>
          <p:nvPr>
            <p:ph type="chart" sz="quarter" idx="13"/>
            <p:extLst>
              <p:ext uri="{D42A27DB-BD31-4B8C-83A1-F6EECF244321}">
                <p14:modId xmlns:p14="http://schemas.microsoft.com/office/powerpoint/2010/main" val="687896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23B41D-00EF-4080-92E2-5516D0964F7F}"/>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BFEDC5F8-3793-40CD-AD2D-012D8D081D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7365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32332-EC2A-4062-9E73-71673EB882FB}"/>
              </a:ext>
            </a:extLst>
          </p:cNvPr>
          <p:cNvSpPr>
            <a:spLocks noGrp="1"/>
          </p:cNvSpPr>
          <p:nvPr>
            <p:ph type="title"/>
          </p:nvPr>
        </p:nvSpPr>
        <p:spPr/>
        <p:txBody>
          <a:bodyPr/>
          <a:lstStyle/>
          <a:p>
            <a:r>
              <a:rPr lang="en-US"/>
              <a:t>Facebook Total Interactions | Republica Dominicana</a:t>
            </a:r>
          </a:p>
        </p:txBody>
      </p:sp>
      <p:graphicFrame>
        <p:nvGraphicFramePr>
          <p:cNvPr id="6" name="Chart Placeholder 5">
            <a:extLst>
              <a:ext uri="{FF2B5EF4-FFF2-40B4-BE49-F238E27FC236}">
                <a16:creationId xmlns:a16="http://schemas.microsoft.com/office/drawing/2014/main" id="{F34302C4-B678-4E5E-B0B5-2885226F8960}"/>
              </a:ext>
            </a:extLst>
          </p:cNvPr>
          <p:cNvGraphicFramePr>
            <a:graphicFrameLocks noGrp="1"/>
          </p:cNvGraphicFramePr>
          <p:nvPr>
            <p:ph type="chart" sz="quarter" idx="13"/>
            <p:extLst>
              <p:ext uri="{D42A27DB-BD31-4B8C-83A1-F6EECF244321}">
                <p14:modId xmlns:p14="http://schemas.microsoft.com/office/powerpoint/2010/main" val="3455752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E04D2D-864E-4DAE-BE2B-55D3EE85C594}"/>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5FB3C644-1FB6-4F53-A2B0-8C691019C1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5864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1AC14-573A-41AA-A638-B5BC8DAA7A7B}"/>
              </a:ext>
            </a:extLst>
          </p:cNvPr>
          <p:cNvSpPr>
            <a:spLocks noGrp="1"/>
          </p:cNvSpPr>
          <p:nvPr>
            <p:ph type="title"/>
          </p:nvPr>
        </p:nvSpPr>
        <p:spPr/>
        <p:txBody>
          <a:bodyPr/>
          <a:lstStyle/>
          <a:p>
            <a:r>
              <a:rPr lang="en-US"/>
              <a:t>Facebook Interaction Rate | Republica Dominicana</a:t>
            </a:r>
          </a:p>
        </p:txBody>
      </p:sp>
      <p:graphicFrame>
        <p:nvGraphicFramePr>
          <p:cNvPr id="6" name="Chart Placeholder 5">
            <a:extLst>
              <a:ext uri="{FF2B5EF4-FFF2-40B4-BE49-F238E27FC236}">
                <a16:creationId xmlns:a16="http://schemas.microsoft.com/office/drawing/2014/main" id="{5A5E5A8B-8E33-4096-B258-2E836CBF30ED}"/>
              </a:ext>
            </a:extLst>
          </p:cNvPr>
          <p:cNvGraphicFramePr>
            <a:graphicFrameLocks noGrp="1"/>
          </p:cNvGraphicFramePr>
          <p:nvPr>
            <p:ph type="chart" sz="quarter" idx="13"/>
            <p:extLst>
              <p:ext uri="{D42A27DB-BD31-4B8C-83A1-F6EECF244321}">
                <p14:modId xmlns:p14="http://schemas.microsoft.com/office/powerpoint/2010/main" val="1710181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5369EB-7649-4C34-99FF-399E41619936}"/>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0300DA1B-32BC-470D-81A2-6800DAA609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936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AF2C0-C100-4C21-B8CE-B42C68DF243C}"/>
              </a:ext>
            </a:extLst>
          </p:cNvPr>
          <p:cNvSpPr>
            <a:spLocks noGrp="1"/>
          </p:cNvSpPr>
          <p:nvPr>
            <p:ph type="title"/>
          </p:nvPr>
        </p:nvSpPr>
        <p:spPr/>
        <p:txBody>
          <a:bodyPr/>
          <a:lstStyle/>
          <a:p>
            <a:r>
              <a:rPr lang="en-US"/>
              <a:t>Facebook Own Posts | Republica Dominicana</a:t>
            </a:r>
          </a:p>
        </p:txBody>
      </p:sp>
      <p:graphicFrame>
        <p:nvGraphicFramePr>
          <p:cNvPr id="6" name="Chart Placeholder 5">
            <a:extLst>
              <a:ext uri="{FF2B5EF4-FFF2-40B4-BE49-F238E27FC236}">
                <a16:creationId xmlns:a16="http://schemas.microsoft.com/office/drawing/2014/main" id="{CBEA127A-2A25-4ED7-AFF5-C2E729D6D183}"/>
              </a:ext>
            </a:extLst>
          </p:cNvPr>
          <p:cNvGraphicFramePr>
            <a:graphicFrameLocks noGrp="1"/>
          </p:cNvGraphicFramePr>
          <p:nvPr>
            <p:ph type="chart" sz="quarter" idx="13"/>
            <p:extLst>
              <p:ext uri="{D42A27DB-BD31-4B8C-83A1-F6EECF244321}">
                <p14:modId xmlns:p14="http://schemas.microsoft.com/office/powerpoint/2010/main" val="1524050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E68ED4-73D9-4D57-A098-1E256CD8D71B}"/>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00CE833C-0049-49A3-9E75-6DC93C77C9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8628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28040-CE50-4865-BE77-5A5DBD0F9182}"/>
              </a:ext>
            </a:extLst>
          </p:cNvPr>
          <p:cNvSpPr>
            <a:spLocks noGrp="1"/>
          </p:cNvSpPr>
          <p:nvPr>
            <p:ph type="title"/>
          </p:nvPr>
        </p:nvSpPr>
        <p:spPr/>
        <p:txBody>
          <a:bodyPr/>
          <a:lstStyle/>
          <a:p>
            <a:r>
              <a:rPr lang="en-US"/>
              <a:t>Facebook Post Type Distribution Per Profile | Republica Dominicana</a:t>
            </a:r>
          </a:p>
        </p:txBody>
      </p:sp>
      <p:graphicFrame>
        <p:nvGraphicFramePr>
          <p:cNvPr id="6" name="Chart Placeholder 5">
            <a:extLst>
              <a:ext uri="{FF2B5EF4-FFF2-40B4-BE49-F238E27FC236}">
                <a16:creationId xmlns:a16="http://schemas.microsoft.com/office/drawing/2014/main" id="{1B8CB4FB-1EC1-4755-BABD-2FD3BDB30009}"/>
              </a:ext>
            </a:extLst>
          </p:cNvPr>
          <p:cNvGraphicFramePr>
            <a:graphicFrameLocks noGrp="1"/>
          </p:cNvGraphicFramePr>
          <p:nvPr>
            <p:ph type="chart" sz="quarter" idx="13"/>
            <p:extLst>
              <p:ext uri="{D42A27DB-BD31-4B8C-83A1-F6EECF244321}">
                <p14:modId xmlns:p14="http://schemas.microsoft.com/office/powerpoint/2010/main" val="1221979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E10045-8831-4A33-817A-5308C084993B}"/>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A00B9D18-15D4-4541-BC97-6B2337C084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9589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BCD96-A63B-4F51-A32C-40B56855662D}"/>
              </a:ext>
            </a:extLst>
          </p:cNvPr>
          <p:cNvSpPr>
            <a:spLocks noGrp="1"/>
          </p:cNvSpPr>
          <p:nvPr>
            <p:ph type="title"/>
          </p:nvPr>
        </p:nvSpPr>
        <p:spPr/>
        <p:txBody>
          <a:bodyPr/>
          <a:lstStyle/>
          <a:p>
            <a:r>
              <a:rPr lang="en-US"/>
              <a:t>Instagram Followers Table | Republica Dominicana</a:t>
            </a:r>
          </a:p>
        </p:txBody>
      </p:sp>
      <p:graphicFrame>
        <p:nvGraphicFramePr>
          <p:cNvPr id="5" name="Table Placeholder 4">
            <a:extLst>
              <a:ext uri="{FF2B5EF4-FFF2-40B4-BE49-F238E27FC236}">
                <a16:creationId xmlns:a16="http://schemas.microsoft.com/office/drawing/2014/main" id="{45888398-EDCE-40AC-AC8A-DFC589ABA397}"/>
              </a:ext>
            </a:extLst>
          </p:cNvPr>
          <p:cNvGraphicFramePr>
            <a:graphicFrameLocks noGrp="1"/>
          </p:cNvGraphicFramePr>
          <p:nvPr>
            <p:ph type="tbl" sz="quarter" idx="13"/>
            <p:extLst>
              <p:ext uri="{D42A27DB-BD31-4B8C-83A1-F6EECF244321}">
                <p14:modId xmlns:p14="http://schemas.microsoft.com/office/powerpoint/2010/main" val="2285770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5603327"/>
                    </a:ext>
                  </a:extLst>
                </a:gridCol>
                <a:gridCol w="1234440">
                  <a:extLst>
                    <a:ext uri="{9D8B030D-6E8A-4147-A177-3AD203B41FA5}">
                      <a16:colId xmlns:a16="http://schemas.microsoft.com/office/drawing/2014/main" val="514737461"/>
                    </a:ext>
                  </a:extLst>
                </a:gridCol>
                <a:gridCol w="822960">
                  <a:extLst>
                    <a:ext uri="{9D8B030D-6E8A-4147-A177-3AD203B41FA5}">
                      <a16:colId xmlns:a16="http://schemas.microsoft.com/office/drawing/2014/main" val="1459848391"/>
                    </a:ext>
                  </a:extLst>
                </a:gridCol>
                <a:gridCol w="822960">
                  <a:extLst>
                    <a:ext uri="{9D8B030D-6E8A-4147-A177-3AD203B41FA5}">
                      <a16:colId xmlns:a16="http://schemas.microsoft.com/office/drawing/2014/main" val="2483467605"/>
                    </a:ext>
                  </a:extLst>
                </a:gridCol>
                <a:gridCol w="822960">
                  <a:extLst>
                    <a:ext uri="{9D8B030D-6E8A-4147-A177-3AD203B41FA5}">
                      <a16:colId xmlns:a16="http://schemas.microsoft.com/office/drawing/2014/main" val="2033792077"/>
                    </a:ext>
                  </a:extLst>
                </a:gridCol>
                <a:gridCol w="822960">
                  <a:extLst>
                    <a:ext uri="{9D8B030D-6E8A-4147-A177-3AD203B41FA5}">
                      <a16:colId xmlns:a16="http://schemas.microsoft.com/office/drawing/2014/main" val="45653561"/>
                    </a:ext>
                  </a:extLst>
                </a:gridCol>
                <a:gridCol w="822960">
                  <a:extLst>
                    <a:ext uri="{9D8B030D-6E8A-4147-A177-3AD203B41FA5}">
                      <a16:colId xmlns:a16="http://schemas.microsoft.com/office/drawing/2014/main" val="1899714207"/>
                    </a:ext>
                  </a:extLst>
                </a:gridCol>
                <a:gridCol w="822960">
                  <a:extLst>
                    <a:ext uri="{9D8B030D-6E8A-4147-A177-3AD203B41FA5}">
                      <a16:colId xmlns:a16="http://schemas.microsoft.com/office/drawing/2014/main" val="120172760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684671011"/>
                  </a:ext>
                </a:extLst>
              </a:tr>
              <a:tr h="370840">
                <a:tc>
                  <a:txBody>
                    <a:bodyPr/>
                    <a:lstStyle/>
                    <a:p>
                      <a:r>
                        <a:rPr lang="en-US" sz="1000"/>
                        <a:t>hersheysrd</a:t>
                      </a:r>
                    </a:p>
                  </a:txBody>
                  <a:tcPr/>
                </a:tc>
                <a:tc>
                  <a:txBody>
                    <a:bodyPr/>
                    <a:lstStyle/>
                    <a:p>
                      <a:r>
                        <a:rPr lang="en-US" sz="1000"/>
                        <a:t>68375</a:t>
                      </a:r>
                    </a:p>
                  </a:txBody>
                  <a:tcPr/>
                </a:tc>
                <a:tc>
                  <a:txBody>
                    <a:bodyPr/>
                    <a:lstStyle/>
                    <a:p>
                      <a:r>
                        <a:rPr lang="en-US" sz="1000"/>
                        <a:t>-12</a:t>
                      </a:r>
                    </a:p>
                  </a:txBody>
                  <a:tcPr/>
                </a:tc>
                <a:tc>
                  <a:txBody>
                    <a:bodyPr/>
                    <a:lstStyle/>
                    <a:p>
                      <a:r>
                        <a:rPr lang="en-US" sz="1000"/>
                        <a:t>-0.0 %</a:t>
                      </a:r>
                    </a:p>
                  </a:txBody>
                  <a:tcPr/>
                </a:tc>
                <a:tc>
                  <a:txBody>
                    <a:bodyPr/>
                    <a:lstStyle/>
                    <a:p>
                      <a:r>
                        <a:rPr lang="en-US" sz="1000"/>
                        <a:t>-43</a:t>
                      </a:r>
                    </a:p>
                  </a:txBody>
                  <a:tcPr/>
                </a:tc>
                <a:tc>
                  <a:txBody>
                    <a:bodyPr/>
                    <a:lstStyle/>
                    <a:p>
                      <a:r>
                        <a:rPr lang="en-US" sz="1000"/>
                        <a:t>-0.1 %</a:t>
                      </a:r>
                    </a:p>
                  </a:txBody>
                  <a:tcPr/>
                </a:tc>
                <a:tc>
                  <a:txBody>
                    <a:bodyPr/>
                    <a:lstStyle/>
                    <a:p>
                      <a:r>
                        <a:rPr lang="en-US" sz="1000"/>
                        <a:t>-163</a:t>
                      </a:r>
                    </a:p>
                  </a:txBody>
                  <a:tcPr/>
                </a:tc>
                <a:tc>
                  <a:txBody>
                    <a:bodyPr/>
                    <a:lstStyle/>
                    <a:p>
                      <a:r>
                        <a:rPr lang="en-US" sz="1000"/>
                        <a:t>-0.2 %</a:t>
                      </a:r>
                    </a:p>
                  </a:txBody>
                  <a:tcPr/>
                </a:tc>
                <a:extLst>
                  <a:ext uri="{0D108BD9-81ED-4DB2-BD59-A6C34878D82A}">
                    <a16:rowId xmlns:a16="http://schemas.microsoft.com/office/drawing/2014/main" val="1387857236"/>
                  </a:ext>
                </a:extLst>
              </a:tr>
              <a:tr h="370840">
                <a:tc>
                  <a:txBody>
                    <a:bodyPr/>
                    <a:lstStyle/>
                    <a:p>
                      <a:r>
                        <a:rPr lang="en-US" sz="1000"/>
                        <a:t>kitkatdominicana</a:t>
                      </a:r>
                    </a:p>
                  </a:txBody>
                  <a:tcPr/>
                </a:tc>
                <a:tc>
                  <a:txBody>
                    <a:bodyPr/>
                    <a:lstStyle/>
                    <a:p>
                      <a:r>
                        <a:rPr lang="en-US" sz="1000"/>
                        <a:t>13569</a:t>
                      </a:r>
                    </a:p>
                  </a:txBody>
                  <a:tcPr/>
                </a:tc>
                <a:tc>
                  <a:txBody>
                    <a:bodyPr/>
                    <a:lstStyle/>
                    <a:p>
                      <a:r>
                        <a:rPr lang="en-US" sz="1000"/>
                        <a:t>-2</a:t>
                      </a:r>
                    </a:p>
                  </a:txBody>
                  <a:tcPr/>
                </a:tc>
                <a:tc>
                  <a:txBody>
                    <a:bodyPr/>
                    <a:lstStyle/>
                    <a:p>
                      <a:r>
                        <a:rPr lang="en-US" sz="1000"/>
                        <a:t>-0.0 %</a:t>
                      </a:r>
                    </a:p>
                  </a:txBody>
                  <a:tcPr/>
                </a:tc>
                <a:tc>
                  <a:txBody>
                    <a:bodyPr/>
                    <a:lstStyle/>
                    <a:p>
                      <a:r>
                        <a:rPr lang="en-US" sz="1000"/>
                        <a:t>1</a:t>
                      </a:r>
                    </a:p>
                  </a:txBody>
                  <a:tcPr/>
                </a:tc>
                <a:tc>
                  <a:txBody>
                    <a:bodyPr/>
                    <a:lstStyle/>
                    <a:p>
                      <a:r>
                        <a:rPr lang="en-US" sz="1000"/>
                        <a:t>0.0 %</a:t>
                      </a:r>
                    </a:p>
                  </a:txBody>
                  <a:tcPr/>
                </a:tc>
                <a:tc>
                  <a:txBody>
                    <a:bodyPr/>
                    <a:lstStyle/>
                    <a:p>
                      <a:r>
                        <a:rPr lang="en-US" sz="1000"/>
                        <a:t>-22</a:t>
                      </a:r>
                    </a:p>
                  </a:txBody>
                  <a:tcPr/>
                </a:tc>
                <a:tc>
                  <a:txBody>
                    <a:bodyPr/>
                    <a:lstStyle/>
                    <a:p>
                      <a:r>
                        <a:rPr lang="en-US" sz="1000"/>
                        <a:t>-0.2 %</a:t>
                      </a:r>
                    </a:p>
                  </a:txBody>
                  <a:tcPr/>
                </a:tc>
                <a:extLst>
                  <a:ext uri="{0D108BD9-81ED-4DB2-BD59-A6C34878D82A}">
                    <a16:rowId xmlns:a16="http://schemas.microsoft.com/office/drawing/2014/main" val="985043335"/>
                  </a:ext>
                </a:extLst>
              </a:tr>
            </a:tbl>
          </a:graphicData>
        </a:graphic>
      </p:graphicFrame>
      <p:sp>
        <p:nvSpPr>
          <p:cNvPr id="4" name="Text Placeholder 3">
            <a:extLst>
              <a:ext uri="{FF2B5EF4-FFF2-40B4-BE49-F238E27FC236}">
                <a16:creationId xmlns:a16="http://schemas.microsoft.com/office/drawing/2014/main" id="{8F3677C4-A61E-454F-B345-4A8A0D9A0F51}"/>
              </a:ext>
            </a:extLst>
          </p:cNvPr>
          <p:cNvSpPr>
            <a:spLocks noGrp="1"/>
          </p:cNvSpPr>
          <p:nvPr>
            <p:ph type="body" sz="quarter" idx="14"/>
          </p:nvPr>
        </p:nvSpPr>
        <p:spPr/>
        <p:txBody>
          <a:bodyPr/>
          <a:lstStyle/>
          <a:p>
            <a:r>
              <a:rPr lang="en-US"/>
              <a:t>10/31/2021 - 11/30/2021</a:t>
            </a:r>
          </a:p>
        </p:txBody>
      </p:sp>
    </p:spTree>
    <p:extLst>
      <p:ext uri="{BB962C8B-B14F-4D97-AF65-F5344CB8AC3E}">
        <p14:creationId xmlns:p14="http://schemas.microsoft.com/office/powerpoint/2010/main" val="1979298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D0B67-6EFB-49A1-9907-F0B15F1F84D8}"/>
              </a:ext>
            </a:extLst>
          </p:cNvPr>
          <p:cNvSpPr>
            <a:spLocks noGrp="1"/>
          </p:cNvSpPr>
          <p:nvPr>
            <p:ph type="title"/>
          </p:nvPr>
        </p:nvSpPr>
        <p:spPr/>
        <p:txBody>
          <a:bodyPr/>
          <a:lstStyle/>
          <a:p>
            <a:r>
              <a:rPr lang="en-US"/>
              <a:t>Instagram Followers Total | Republica Dominicana</a:t>
            </a:r>
          </a:p>
        </p:txBody>
      </p:sp>
      <p:graphicFrame>
        <p:nvGraphicFramePr>
          <p:cNvPr id="6" name="Chart Placeholder 5">
            <a:extLst>
              <a:ext uri="{FF2B5EF4-FFF2-40B4-BE49-F238E27FC236}">
                <a16:creationId xmlns:a16="http://schemas.microsoft.com/office/drawing/2014/main" id="{DF682086-35D9-40C1-94E5-7CC553D4E4F1}"/>
              </a:ext>
            </a:extLst>
          </p:cNvPr>
          <p:cNvGraphicFramePr>
            <a:graphicFrameLocks noGrp="1"/>
          </p:cNvGraphicFramePr>
          <p:nvPr>
            <p:ph type="chart" sz="quarter" idx="13"/>
            <p:extLst>
              <p:ext uri="{D42A27DB-BD31-4B8C-83A1-F6EECF244321}">
                <p14:modId xmlns:p14="http://schemas.microsoft.com/office/powerpoint/2010/main" val="932229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A5DB9F-E43C-42B9-A94C-05CECBF9A55E}"/>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F4AF6164-60ED-45E3-A585-81DFD89F64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2459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3CE68-5967-42F9-9EC2-EF204C945429}"/>
              </a:ext>
            </a:extLst>
          </p:cNvPr>
          <p:cNvSpPr>
            <a:spLocks noGrp="1"/>
          </p:cNvSpPr>
          <p:nvPr>
            <p:ph type="title"/>
          </p:nvPr>
        </p:nvSpPr>
        <p:spPr/>
        <p:txBody>
          <a:bodyPr/>
          <a:lstStyle/>
          <a:p>
            <a:r>
              <a:rPr lang="en-US"/>
              <a:t>Instagram Follower Distribution | Republica Dominicana</a:t>
            </a:r>
          </a:p>
        </p:txBody>
      </p:sp>
      <p:graphicFrame>
        <p:nvGraphicFramePr>
          <p:cNvPr id="6" name="Chart Placeholder 5">
            <a:extLst>
              <a:ext uri="{FF2B5EF4-FFF2-40B4-BE49-F238E27FC236}">
                <a16:creationId xmlns:a16="http://schemas.microsoft.com/office/drawing/2014/main" id="{721AAA2C-FC5F-4FDF-A7B7-1A31DA14F3CA}"/>
              </a:ext>
            </a:extLst>
          </p:cNvPr>
          <p:cNvGraphicFramePr>
            <a:graphicFrameLocks noGrp="1"/>
          </p:cNvGraphicFramePr>
          <p:nvPr>
            <p:ph type="chart" sz="quarter" idx="13"/>
            <p:extLst>
              <p:ext uri="{D42A27DB-BD31-4B8C-83A1-F6EECF244321}">
                <p14:modId xmlns:p14="http://schemas.microsoft.com/office/powerpoint/2010/main" val="2582773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3A9E4B-84FB-4874-B06D-01A5BF8F1F8D}"/>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589B29F9-35B6-4AEC-8D60-30C735296A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2444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A4DD-6CF0-47AA-A937-B910E456CA3D}"/>
              </a:ext>
            </a:extLst>
          </p:cNvPr>
          <p:cNvSpPr>
            <a:spLocks noGrp="1"/>
          </p:cNvSpPr>
          <p:nvPr>
            <p:ph type="title"/>
          </p:nvPr>
        </p:nvSpPr>
        <p:spPr/>
        <p:txBody>
          <a:bodyPr/>
          <a:lstStyle/>
          <a:p>
            <a:r>
              <a:rPr lang="pt-BR"/>
              <a:t>Instagram Total Interactions | Republica Dominicana</a:t>
            </a:r>
            <a:endParaRPr lang="en-US"/>
          </a:p>
        </p:txBody>
      </p:sp>
      <p:graphicFrame>
        <p:nvGraphicFramePr>
          <p:cNvPr id="6" name="Chart Placeholder 5">
            <a:extLst>
              <a:ext uri="{FF2B5EF4-FFF2-40B4-BE49-F238E27FC236}">
                <a16:creationId xmlns:a16="http://schemas.microsoft.com/office/drawing/2014/main" id="{7FE95360-1AC3-47B7-BF72-4A384821DCB9}"/>
              </a:ext>
            </a:extLst>
          </p:cNvPr>
          <p:cNvGraphicFramePr>
            <a:graphicFrameLocks noGrp="1"/>
          </p:cNvGraphicFramePr>
          <p:nvPr>
            <p:ph type="chart" sz="quarter" idx="13"/>
            <p:extLst>
              <p:ext uri="{D42A27DB-BD31-4B8C-83A1-F6EECF244321}">
                <p14:modId xmlns:p14="http://schemas.microsoft.com/office/powerpoint/2010/main" val="2739917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B9047C-54CB-42F3-B73D-3D7F6993266E}"/>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6D45ADBA-ED09-405F-AD38-33A9F9A119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1099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96687-7710-4A0C-AC3B-1F3C69653DE8}"/>
              </a:ext>
            </a:extLst>
          </p:cNvPr>
          <p:cNvSpPr>
            <a:spLocks noGrp="1"/>
          </p:cNvSpPr>
          <p:nvPr>
            <p:ph type="title"/>
          </p:nvPr>
        </p:nvSpPr>
        <p:spPr/>
        <p:txBody>
          <a:bodyPr/>
          <a:lstStyle/>
          <a:p>
            <a:r>
              <a:rPr lang="en-US"/>
              <a:t>Instagram Interaction Rate | Republica Dominicana</a:t>
            </a:r>
          </a:p>
        </p:txBody>
      </p:sp>
      <p:graphicFrame>
        <p:nvGraphicFramePr>
          <p:cNvPr id="6" name="Chart Placeholder 5">
            <a:extLst>
              <a:ext uri="{FF2B5EF4-FFF2-40B4-BE49-F238E27FC236}">
                <a16:creationId xmlns:a16="http://schemas.microsoft.com/office/drawing/2014/main" id="{66BD839E-B585-4CFE-B180-A832FA7CFF52}"/>
              </a:ext>
            </a:extLst>
          </p:cNvPr>
          <p:cNvGraphicFramePr>
            <a:graphicFrameLocks noGrp="1"/>
          </p:cNvGraphicFramePr>
          <p:nvPr>
            <p:ph type="chart" sz="quarter" idx="13"/>
            <p:extLst>
              <p:ext uri="{D42A27DB-BD31-4B8C-83A1-F6EECF244321}">
                <p14:modId xmlns:p14="http://schemas.microsoft.com/office/powerpoint/2010/main" val="2393027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BCB6CE-8863-404F-A3FA-36A10E1A6FC2}"/>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33DE1BC0-3B8C-44C4-A2C7-A2ADFC3AC1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45526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115BC-3961-4CF2-8B18-D599AC358CD4}"/>
              </a:ext>
            </a:extLst>
          </p:cNvPr>
          <p:cNvSpPr>
            <a:spLocks noGrp="1"/>
          </p:cNvSpPr>
          <p:nvPr>
            <p:ph type="title"/>
          </p:nvPr>
        </p:nvSpPr>
        <p:spPr/>
        <p:txBody>
          <a:bodyPr/>
          <a:lstStyle/>
          <a:p>
            <a:r>
              <a:rPr lang="en-US"/>
              <a:t>Instagram Posts | Republica Dominicana</a:t>
            </a:r>
          </a:p>
        </p:txBody>
      </p:sp>
      <p:graphicFrame>
        <p:nvGraphicFramePr>
          <p:cNvPr id="6" name="Chart Placeholder 5">
            <a:extLst>
              <a:ext uri="{FF2B5EF4-FFF2-40B4-BE49-F238E27FC236}">
                <a16:creationId xmlns:a16="http://schemas.microsoft.com/office/drawing/2014/main" id="{2BBDAD7A-A2D3-4802-8849-314946807822}"/>
              </a:ext>
            </a:extLst>
          </p:cNvPr>
          <p:cNvGraphicFramePr>
            <a:graphicFrameLocks noGrp="1"/>
          </p:cNvGraphicFramePr>
          <p:nvPr>
            <p:ph type="chart" sz="quarter" idx="13"/>
            <p:extLst>
              <p:ext uri="{D42A27DB-BD31-4B8C-83A1-F6EECF244321}">
                <p14:modId xmlns:p14="http://schemas.microsoft.com/office/powerpoint/2010/main" val="3151487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2AB3B3-93B4-456A-BCC2-8A7DE0B4CBCD}"/>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08DCE21F-F5B1-469C-B974-24D005AA24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4989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7D877-83EA-4DC9-ABCB-C85C5926F3DE}"/>
              </a:ext>
            </a:extLst>
          </p:cNvPr>
          <p:cNvSpPr>
            <a:spLocks noGrp="1"/>
          </p:cNvSpPr>
          <p:nvPr>
            <p:ph type="title"/>
          </p:nvPr>
        </p:nvSpPr>
        <p:spPr/>
        <p:txBody>
          <a:bodyPr/>
          <a:lstStyle/>
          <a:p>
            <a:r>
              <a:rPr lang="en-US"/>
              <a:t>Instagram Post Type Distribution Per Profile | Republica Dominicana</a:t>
            </a:r>
          </a:p>
        </p:txBody>
      </p:sp>
      <p:graphicFrame>
        <p:nvGraphicFramePr>
          <p:cNvPr id="6" name="Chart Placeholder 5">
            <a:extLst>
              <a:ext uri="{FF2B5EF4-FFF2-40B4-BE49-F238E27FC236}">
                <a16:creationId xmlns:a16="http://schemas.microsoft.com/office/drawing/2014/main" id="{1DAA0147-A839-45B9-8CAE-D3EBE7624E6C}"/>
              </a:ext>
            </a:extLst>
          </p:cNvPr>
          <p:cNvGraphicFramePr>
            <a:graphicFrameLocks noGrp="1"/>
          </p:cNvGraphicFramePr>
          <p:nvPr>
            <p:ph type="chart" sz="quarter" idx="13"/>
            <p:extLst>
              <p:ext uri="{D42A27DB-BD31-4B8C-83A1-F6EECF244321}">
                <p14:modId xmlns:p14="http://schemas.microsoft.com/office/powerpoint/2010/main" val="532111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7464D1-C18E-4EF8-9DF2-BA13D5D5EFE9}"/>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0F0CFE2F-D87A-449F-BD27-88B2EA5BC6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0644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14892-6A89-448D-9A8A-06DE06EBD1E2}"/>
              </a:ext>
            </a:extLst>
          </p:cNvPr>
          <p:cNvSpPr>
            <a:spLocks noGrp="1"/>
          </p:cNvSpPr>
          <p:nvPr>
            <p:ph type="title"/>
          </p:nvPr>
        </p:nvSpPr>
        <p:spPr/>
        <p:txBody>
          <a:bodyPr/>
          <a:lstStyle/>
          <a:p>
            <a:r>
              <a:rPr lang="en-US"/>
              <a:t>Facebook Own Posts Table | Republica Dominicana - 1 of 14</a:t>
            </a:r>
          </a:p>
        </p:txBody>
      </p:sp>
      <p:graphicFrame>
        <p:nvGraphicFramePr>
          <p:cNvPr id="5" name="Table Placeholder 4">
            <a:extLst>
              <a:ext uri="{FF2B5EF4-FFF2-40B4-BE49-F238E27FC236}">
                <a16:creationId xmlns:a16="http://schemas.microsoft.com/office/drawing/2014/main" id="{4C54B69F-1243-401A-A384-4396C0406B3C}"/>
              </a:ext>
            </a:extLst>
          </p:cNvPr>
          <p:cNvGraphicFramePr>
            <a:graphicFrameLocks noGrp="1"/>
          </p:cNvGraphicFramePr>
          <p:nvPr>
            <p:ph type="tbl" sz="quarter" idx="13"/>
            <p:extLst>
              <p:ext uri="{D42A27DB-BD31-4B8C-83A1-F6EECF244321}">
                <p14:modId xmlns:p14="http://schemas.microsoft.com/office/powerpoint/2010/main" val="1928064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92746933"/>
                    </a:ext>
                  </a:extLst>
                </a:gridCol>
                <a:gridCol w="1645920">
                  <a:extLst>
                    <a:ext uri="{9D8B030D-6E8A-4147-A177-3AD203B41FA5}">
                      <a16:colId xmlns:a16="http://schemas.microsoft.com/office/drawing/2014/main" val="3740140657"/>
                    </a:ext>
                  </a:extLst>
                </a:gridCol>
                <a:gridCol w="576072">
                  <a:extLst>
                    <a:ext uri="{9D8B030D-6E8A-4147-A177-3AD203B41FA5}">
                      <a16:colId xmlns:a16="http://schemas.microsoft.com/office/drawing/2014/main" val="2014669276"/>
                    </a:ext>
                  </a:extLst>
                </a:gridCol>
                <a:gridCol w="576072">
                  <a:extLst>
                    <a:ext uri="{9D8B030D-6E8A-4147-A177-3AD203B41FA5}">
                      <a16:colId xmlns:a16="http://schemas.microsoft.com/office/drawing/2014/main" val="1103273307"/>
                    </a:ext>
                  </a:extLst>
                </a:gridCol>
                <a:gridCol w="576072">
                  <a:extLst>
                    <a:ext uri="{9D8B030D-6E8A-4147-A177-3AD203B41FA5}">
                      <a16:colId xmlns:a16="http://schemas.microsoft.com/office/drawing/2014/main" val="2261116248"/>
                    </a:ext>
                  </a:extLst>
                </a:gridCol>
                <a:gridCol w="576072">
                  <a:extLst>
                    <a:ext uri="{9D8B030D-6E8A-4147-A177-3AD203B41FA5}">
                      <a16:colId xmlns:a16="http://schemas.microsoft.com/office/drawing/2014/main" val="511645991"/>
                    </a:ext>
                  </a:extLst>
                </a:gridCol>
                <a:gridCol w="576072">
                  <a:extLst>
                    <a:ext uri="{9D8B030D-6E8A-4147-A177-3AD203B41FA5}">
                      <a16:colId xmlns:a16="http://schemas.microsoft.com/office/drawing/2014/main" val="259954348"/>
                    </a:ext>
                  </a:extLst>
                </a:gridCol>
                <a:gridCol w="576072">
                  <a:extLst>
                    <a:ext uri="{9D8B030D-6E8A-4147-A177-3AD203B41FA5}">
                      <a16:colId xmlns:a16="http://schemas.microsoft.com/office/drawing/2014/main" val="2801333464"/>
                    </a:ext>
                  </a:extLst>
                </a:gridCol>
                <a:gridCol w="576072">
                  <a:extLst>
                    <a:ext uri="{9D8B030D-6E8A-4147-A177-3AD203B41FA5}">
                      <a16:colId xmlns:a16="http://schemas.microsoft.com/office/drawing/2014/main" val="533024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1113809"/>
                  </a:ext>
                </a:extLst>
              </a:tr>
            </a:tbl>
          </a:graphicData>
        </a:graphic>
      </p:graphicFrame>
      <p:sp>
        <p:nvSpPr>
          <p:cNvPr id="4" name="Text Placeholder 3">
            <a:extLst>
              <a:ext uri="{FF2B5EF4-FFF2-40B4-BE49-F238E27FC236}">
                <a16:creationId xmlns:a16="http://schemas.microsoft.com/office/drawing/2014/main" id="{A6A8C759-6806-4DBA-98F6-4DAA90F4CCC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48592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7CD75-ED08-4262-BFFD-A16794A763BA}"/>
              </a:ext>
            </a:extLst>
          </p:cNvPr>
          <p:cNvSpPr>
            <a:spLocks noGrp="1"/>
          </p:cNvSpPr>
          <p:nvPr>
            <p:ph type="title"/>
          </p:nvPr>
        </p:nvSpPr>
        <p:spPr/>
        <p:txBody>
          <a:bodyPr/>
          <a:lstStyle/>
          <a:p>
            <a:r>
              <a:rPr lang="en-US"/>
              <a:t>Facebook Own Posts Table | Republica Dominicana - 2 of 14</a:t>
            </a:r>
          </a:p>
        </p:txBody>
      </p:sp>
      <p:graphicFrame>
        <p:nvGraphicFramePr>
          <p:cNvPr id="5" name="Table Placeholder 4">
            <a:extLst>
              <a:ext uri="{FF2B5EF4-FFF2-40B4-BE49-F238E27FC236}">
                <a16:creationId xmlns:a16="http://schemas.microsoft.com/office/drawing/2014/main" id="{7A5E7AC4-8B2B-474B-B14F-4B74EF3F843C}"/>
              </a:ext>
            </a:extLst>
          </p:cNvPr>
          <p:cNvGraphicFramePr>
            <a:graphicFrameLocks noGrp="1"/>
          </p:cNvGraphicFramePr>
          <p:nvPr>
            <p:ph type="tbl" sz="quarter" idx="13"/>
            <p:extLst>
              <p:ext uri="{D42A27DB-BD31-4B8C-83A1-F6EECF244321}">
                <p14:modId xmlns:p14="http://schemas.microsoft.com/office/powerpoint/2010/main" val="632574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05783185"/>
                    </a:ext>
                  </a:extLst>
                </a:gridCol>
                <a:gridCol w="1645920">
                  <a:extLst>
                    <a:ext uri="{9D8B030D-6E8A-4147-A177-3AD203B41FA5}">
                      <a16:colId xmlns:a16="http://schemas.microsoft.com/office/drawing/2014/main" val="3760277486"/>
                    </a:ext>
                  </a:extLst>
                </a:gridCol>
                <a:gridCol w="576072">
                  <a:extLst>
                    <a:ext uri="{9D8B030D-6E8A-4147-A177-3AD203B41FA5}">
                      <a16:colId xmlns:a16="http://schemas.microsoft.com/office/drawing/2014/main" val="531806844"/>
                    </a:ext>
                  </a:extLst>
                </a:gridCol>
                <a:gridCol w="576072">
                  <a:extLst>
                    <a:ext uri="{9D8B030D-6E8A-4147-A177-3AD203B41FA5}">
                      <a16:colId xmlns:a16="http://schemas.microsoft.com/office/drawing/2014/main" val="3879572641"/>
                    </a:ext>
                  </a:extLst>
                </a:gridCol>
                <a:gridCol w="576072">
                  <a:extLst>
                    <a:ext uri="{9D8B030D-6E8A-4147-A177-3AD203B41FA5}">
                      <a16:colId xmlns:a16="http://schemas.microsoft.com/office/drawing/2014/main" val="2152002431"/>
                    </a:ext>
                  </a:extLst>
                </a:gridCol>
                <a:gridCol w="576072">
                  <a:extLst>
                    <a:ext uri="{9D8B030D-6E8A-4147-A177-3AD203B41FA5}">
                      <a16:colId xmlns:a16="http://schemas.microsoft.com/office/drawing/2014/main" val="2630685656"/>
                    </a:ext>
                  </a:extLst>
                </a:gridCol>
                <a:gridCol w="576072">
                  <a:extLst>
                    <a:ext uri="{9D8B030D-6E8A-4147-A177-3AD203B41FA5}">
                      <a16:colId xmlns:a16="http://schemas.microsoft.com/office/drawing/2014/main" val="2971811347"/>
                    </a:ext>
                  </a:extLst>
                </a:gridCol>
                <a:gridCol w="576072">
                  <a:extLst>
                    <a:ext uri="{9D8B030D-6E8A-4147-A177-3AD203B41FA5}">
                      <a16:colId xmlns:a16="http://schemas.microsoft.com/office/drawing/2014/main" val="2690095754"/>
                    </a:ext>
                  </a:extLst>
                </a:gridCol>
                <a:gridCol w="576072">
                  <a:extLst>
                    <a:ext uri="{9D8B030D-6E8A-4147-A177-3AD203B41FA5}">
                      <a16:colId xmlns:a16="http://schemas.microsoft.com/office/drawing/2014/main" val="2681981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544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- 2021-11-28 14:00:01</a:t>
                      </a:r>
                      <a:r>
                        <a:rPr kumimoji="0" lang="es-ES" sz="1000" b="0" i="0" u="none" strike="noStrike" kern="1200" cap="none" spc="0" normalizeH="0" baseline="0" noProof="0">
                          <a:ln>
                            <a:noFill/>
                          </a:ln>
                          <a:solidFill>
                            <a:prstClr val="black"/>
                          </a:solidFill>
                          <a:effectLst/>
                          <a:uLnTx/>
                          <a:uFillTx/>
                          <a:latin typeface="+mn-lt"/>
                          <a:ea typeface="+mn-ea"/>
                          <a:cs typeface="+mn-cs"/>
                        </a:rPr>
                        <a:t>
 ¿A quién no se le agua la boca con esta delicia?
Estos ricos pancakes con syrop de Sobrino Amarga, ¡facilísimo de hacer!
En nuestro feed tenemos un video enseñándote cómo hacer el syrop, ¡pero aquí te dejamos la preparación!
📝 Ingredientes:
🔘 Sobrino Amarga
🔘 Azúcar
🔘 Agua
📝 Modo de preparación:
1️⃣ Vierte estos tres ingredientes en partes iguales
2️⃣ Mezcla en una olla a fuego medio por unos minutos
hasta conseguir un líquido espeso
3️⃣ Vierte estando caliente a tus pancakes
 ¡Para hacer el pancake!
📝 Ingredientes:
🔘 1 taza de harina
🔘 2 cucharaditas de polvo de hornear
🔘 1 taza de leche
🔘 1 huevo
🔘 2 cucharadas de aceite
📝 Modo de preparación:
1️⃣ Vierte los ingredientes líquidos con los secos y mezcla hasta que se incorporen
2️⃣ Calienta una sartén engrasada una sartén y calienta a fuego medio
3️⃣ Vierte en el sartén y espera a que se tornen dorados, ¡y listo!
¡Decora y disfruta!
#CortésHermanos #SobrinoAmarga #Pancakes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xx.fbcdn.net/v/t15.5256-10/s720x720/260316455_3074798116127971_4782878179874487996_n.jpg?_nc_cat=109&amp;ccb=1-5&amp;_nc_sid=ad6a45&amp;_nc_ohc=78i9L1qbJ6UAX8DMnDU&amp;_nc_ht=scontent-mia3-2.xx&amp;edm=AKIiGfEEAAAA&amp;oh=a4542d9804edebb29352351ce8adf37a&amp;oe=61ACB51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69000534"/>
                  </a:ext>
                </a:extLst>
              </a:tr>
            </a:tbl>
          </a:graphicData>
        </a:graphic>
      </p:graphicFrame>
      <p:sp>
        <p:nvSpPr>
          <p:cNvPr id="4" name="Text Placeholder 3">
            <a:extLst>
              <a:ext uri="{FF2B5EF4-FFF2-40B4-BE49-F238E27FC236}">
                <a16:creationId xmlns:a16="http://schemas.microsoft.com/office/drawing/2014/main" id="{E9397A24-E819-4365-B9F8-20A9EEA3371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228163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5CED8-55CA-46DC-9385-585BB336A38F}"/>
              </a:ext>
            </a:extLst>
          </p:cNvPr>
          <p:cNvSpPr>
            <a:spLocks noGrp="1"/>
          </p:cNvSpPr>
          <p:nvPr>
            <p:ph type="title"/>
          </p:nvPr>
        </p:nvSpPr>
        <p:spPr/>
        <p:txBody>
          <a:bodyPr/>
          <a:lstStyle/>
          <a:p>
            <a:r>
              <a:rPr lang="en-US"/>
              <a:t>Facebook Own Posts Table | Republica Dominicana - 3 of 14</a:t>
            </a:r>
          </a:p>
        </p:txBody>
      </p:sp>
      <p:graphicFrame>
        <p:nvGraphicFramePr>
          <p:cNvPr id="5" name="Table Placeholder 4">
            <a:extLst>
              <a:ext uri="{FF2B5EF4-FFF2-40B4-BE49-F238E27FC236}">
                <a16:creationId xmlns:a16="http://schemas.microsoft.com/office/drawing/2014/main" id="{9A1B1721-F7FD-49A6-95AA-DEDD3FCF1CE7}"/>
              </a:ext>
            </a:extLst>
          </p:cNvPr>
          <p:cNvGraphicFramePr>
            <a:graphicFrameLocks noGrp="1"/>
          </p:cNvGraphicFramePr>
          <p:nvPr>
            <p:ph type="tbl" sz="quarter" idx="13"/>
            <p:extLst>
              <p:ext uri="{D42A27DB-BD31-4B8C-83A1-F6EECF244321}">
                <p14:modId xmlns:p14="http://schemas.microsoft.com/office/powerpoint/2010/main" val="3873695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73612928"/>
                    </a:ext>
                  </a:extLst>
                </a:gridCol>
                <a:gridCol w="1645920">
                  <a:extLst>
                    <a:ext uri="{9D8B030D-6E8A-4147-A177-3AD203B41FA5}">
                      <a16:colId xmlns:a16="http://schemas.microsoft.com/office/drawing/2014/main" val="4258050000"/>
                    </a:ext>
                  </a:extLst>
                </a:gridCol>
                <a:gridCol w="576072">
                  <a:extLst>
                    <a:ext uri="{9D8B030D-6E8A-4147-A177-3AD203B41FA5}">
                      <a16:colId xmlns:a16="http://schemas.microsoft.com/office/drawing/2014/main" val="3984762468"/>
                    </a:ext>
                  </a:extLst>
                </a:gridCol>
                <a:gridCol w="576072">
                  <a:extLst>
                    <a:ext uri="{9D8B030D-6E8A-4147-A177-3AD203B41FA5}">
                      <a16:colId xmlns:a16="http://schemas.microsoft.com/office/drawing/2014/main" val="1768463587"/>
                    </a:ext>
                  </a:extLst>
                </a:gridCol>
                <a:gridCol w="576072">
                  <a:extLst>
                    <a:ext uri="{9D8B030D-6E8A-4147-A177-3AD203B41FA5}">
                      <a16:colId xmlns:a16="http://schemas.microsoft.com/office/drawing/2014/main" val="1801359952"/>
                    </a:ext>
                  </a:extLst>
                </a:gridCol>
                <a:gridCol w="576072">
                  <a:extLst>
                    <a:ext uri="{9D8B030D-6E8A-4147-A177-3AD203B41FA5}">
                      <a16:colId xmlns:a16="http://schemas.microsoft.com/office/drawing/2014/main" val="1426343570"/>
                    </a:ext>
                  </a:extLst>
                </a:gridCol>
                <a:gridCol w="576072">
                  <a:extLst>
                    <a:ext uri="{9D8B030D-6E8A-4147-A177-3AD203B41FA5}">
                      <a16:colId xmlns:a16="http://schemas.microsoft.com/office/drawing/2014/main" val="14940762"/>
                    </a:ext>
                  </a:extLst>
                </a:gridCol>
                <a:gridCol w="576072">
                  <a:extLst>
                    <a:ext uri="{9D8B030D-6E8A-4147-A177-3AD203B41FA5}">
                      <a16:colId xmlns:a16="http://schemas.microsoft.com/office/drawing/2014/main" val="3564597715"/>
                    </a:ext>
                  </a:extLst>
                </a:gridCol>
                <a:gridCol w="576072">
                  <a:extLst>
                    <a:ext uri="{9D8B030D-6E8A-4147-A177-3AD203B41FA5}">
                      <a16:colId xmlns:a16="http://schemas.microsoft.com/office/drawing/2014/main" val="2260097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8894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Cortés Hermanos RD - 2021-11-25 19:33:29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xx.fbcdn.net/v/t39.30808-6/s720x720/260206524_5000860323275830_411954998794826594_n.jpg?_nc_cat=104&amp;ccb=1-5&amp;_nc_sid=dd9801&amp;_nc_ohc=4KPrfRwdiSEAX-aDp7r&amp;_nc_ht=scontent-mia3-1.xx&amp;edm=AKIiGfEEAAAA&amp;oh=905ef88f2747394fd1487bd52f3339d4&amp;oe=61AC797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1819768"/>
                  </a:ext>
                </a:extLst>
              </a:tr>
            </a:tbl>
          </a:graphicData>
        </a:graphic>
      </p:graphicFrame>
      <p:sp>
        <p:nvSpPr>
          <p:cNvPr id="4" name="Text Placeholder 3">
            <a:extLst>
              <a:ext uri="{FF2B5EF4-FFF2-40B4-BE49-F238E27FC236}">
                <a16:creationId xmlns:a16="http://schemas.microsoft.com/office/drawing/2014/main" id="{18DFC11D-8BC3-4370-B328-C806B2DD6305}"/>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68134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EEC06-C4D8-4D13-B860-C5296A8351E3}"/>
              </a:ext>
            </a:extLst>
          </p:cNvPr>
          <p:cNvSpPr>
            <a:spLocks noGrp="1"/>
          </p:cNvSpPr>
          <p:nvPr>
            <p:ph type="title"/>
          </p:nvPr>
        </p:nvSpPr>
        <p:spPr/>
        <p:txBody>
          <a:bodyPr/>
          <a:lstStyle/>
          <a:p>
            <a:r>
              <a:rPr lang="en-US"/>
              <a:t>Facebook Own Posts Table | Republica Dominicana - 4 of 14</a:t>
            </a:r>
          </a:p>
        </p:txBody>
      </p:sp>
      <p:graphicFrame>
        <p:nvGraphicFramePr>
          <p:cNvPr id="5" name="Table Placeholder 4">
            <a:extLst>
              <a:ext uri="{FF2B5EF4-FFF2-40B4-BE49-F238E27FC236}">
                <a16:creationId xmlns:a16="http://schemas.microsoft.com/office/drawing/2014/main" id="{9D720C48-7CFD-4166-A2F9-8409AAE1F2A2}"/>
              </a:ext>
            </a:extLst>
          </p:cNvPr>
          <p:cNvGraphicFramePr>
            <a:graphicFrameLocks noGrp="1"/>
          </p:cNvGraphicFramePr>
          <p:nvPr>
            <p:ph type="tbl" sz="quarter" idx="13"/>
            <p:extLst>
              <p:ext uri="{D42A27DB-BD31-4B8C-83A1-F6EECF244321}">
                <p14:modId xmlns:p14="http://schemas.microsoft.com/office/powerpoint/2010/main" val="19708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73432833"/>
                    </a:ext>
                  </a:extLst>
                </a:gridCol>
                <a:gridCol w="1645920">
                  <a:extLst>
                    <a:ext uri="{9D8B030D-6E8A-4147-A177-3AD203B41FA5}">
                      <a16:colId xmlns:a16="http://schemas.microsoft.com/office/drawing/2014/main" val="1818583846"/>
                    </a:ext>
                  </a:extLst>
                </a:gridCol>
                <a:gridCol w="576072">
                  <a:extLst>
                    <a:ext uri="{9D8B030D-6E8A-4147-A177-3AD203B41FA5}">
                      <a16:colId xmlns:a16="http://schemas.microsoft.com/office/drawing/2014/main" val="2199063700"/>
                    </a:ext>
                  </a:extLst>
                </a:gridCol>
                <a:gridCol w="576072">
                  <a:extLst>
                    <a:ext uri="{9D8B030D-6E8A-4147-A177-3AD203B41FA5}">
                      <a16:colId xmlns:a16="http://schemas.microsoft.com/office/drawing/2014/main" val="3255101737"/>
                    </a:ext>
                  </a:extLst>
                </a:gridCol>
                <a:gridCol w="576072">
                  <a:extLst>
                    <a:ext uri="{9D8B030D-6E8A-4147-A177-3AD203B41FA5}">
                      <a16:colId xmlns:a16="http://schemas.microsoft.com/office/drawing/2014/main" val="3487590270"/>
                    </a:ext>
                  </a:extLst>
                </a:gridCol>
                <a:gridCol w="576072">
                  <a:extLst>
                    <a:ext uri="{9D8B030D-6E8A-4147-A177-3AD203B41FA5}">
                      <a16:colId xmlns:a16="http://schemas.microsoft.com/office/drawing/2014/main" val="1663116997"/>
                    </a:ext>
                  </a:extLst>
                </a:gridCol>
                <a:gridCol w="576072">
                  <a:extLst>
                    <a:ext uri="{9D8B030D-6E8A-4147-A177-3AD203B41FA5}">
                      <a16:colId xmlns:a16="http://schemas.microsoft.com/office/drawing/2014/main" val="2363889901"/>
                    </a:ext>
                  </a:extLst>
                </a:gridCol>
                <a:gridCol w="576072">
                  <a:extLst>
                    <a:ext uri="{9D8B030D-6E8A-4147-A177-3AD203B41FA5}">
                      <a16:colId xmlns:a16="http://schemas.microsoft.com/office/drawing/2014/main" val="2736146256"/>
                    </a:ext>
                  </a:extLst>
                </a:gridCol>
                <a:gridCol w="576072">
                  <a:extLst>
                    <a:ext uri="{9D8B030D-6E8A-4147-A177-3AD203B41FA5}">
                      <a16:colId xmlns:a16="http://schemas.microsoft.com/office/drawing/2014/main" val="806239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7755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Cortés Hermanos RD - 2021-11-25 19:06:49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xx.fbcdn.net/v/t39.30808-6/s720x720/260679393_5000798003282062_5853701833305244822_n.jpg?_nc_cat=106&amp;ccb=1-5&amp;_nc_sid=dd9801&amp;_nc_ohc=_KRbEXye3B0AX-1imVY&amp;_nc_ht=scontent-mia3-1.xx&amp;edm=AKIiGfEEAAAA&amp;oh=15e1be8601defafd28392c0768a5edd6&amp;oe=61AB905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3715565"/>
                  </a:ext>
                </a:extLst>
              </a:tr>
            </a:tbl>
          </a:graphicData>
        </a:graphic>
      </p:graphicFrame>
      <p:sp>
        <p:nvSpPr>
          <p:cNvPr id="4" name="Text Placeholder 3">
            <a:extLst>
              <a:ext uri="{FF2B5EF4-FFF2-40B4-BE49-F238E27FC236}">
                <a16:creationId xmlns:a16="http://schemas.microsoft.com/office/drawing/2014/main" id="{C045D0D2-C3F2-4C4F-B106-F1B84CE0E2C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432088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D3DF5-AAC8-443A-BA8A-11437525D9ED}"/>
              </a:ext>
            </a:extLst>
          </p:cNvPr>
          <p:cNvSpPr>
            <a:spLocks noGrp="1"/>
          </p:cNvSpPr>
          <p:nvPr>
            <p:ph type="title"/>
          </p:nvPr>
        </p:nvSpPr>
        <p:spPr/>
        <p:txBody>
          <a:bodyPr/>
          <a:lstStyle/>
          <a:p>
            <a:r>
              <a:rPr lang="en-US"/>
              <a:t>Facebook Own Posts Table | Republica Dominicana - 5 of 14</a:t>
            </a:r>
          </a:p>
        </p:txBody>
      </p:sp>
      <p:graphicFrame>
        <p:nvGraphicFramePr>
          <p:cNvPr id="5" name="Table Placeholder 4">
            <a:extLst>
              <a:ext uri="{FF2B5EF4-FFF2-40B4-BE49-F238E27FC236}">
                <a16:creationId xmlns:a16="http://schemas.microsoft.com/office/drawing/2014/main" id="{68DD89B4-A2B5-4BBF-B689-30A3ECD2268B}"/>
              </a:ext>
            </a:extLst>
          </p:cNvPr>
          <p:cNvGraphicFramePr>
            <a:graphicFrameLocks noGrp="1"/>
          </p:cNvGraphicFramePr>
          <p:nvPr>
            <p:ph type="tbl" sz="quarter" idx="13"/>
            <p:extLst>
              <p:ext uri="{D42A27DB-BD31-4B8C-83A1-F6EECF244321}">
                <p14:modId xmlns:p14="http://schemas.microsoft.com/office/powerpoint/2010/main" val="2148513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17910943"/>
                    </a:ext>
                  </a:extLst>
                </a:gridCol>
                <a:gridCol w="1645920">
                  <a:extLst>
                    <a:ext uri="{9D8B030D-6E8A-4147-A177-3AD203B41FA5}">
                      <a16:colId xmlns:a16="http://schemas.microsoft.com/office/drawing/2014/main" val="800439167"/>
                    </a:ext>
                  </a:extLst>
                </a:gridCol>
                <a:gridCol w="576072">
                  <a:extLst>
                    <a:ext uri="{9D8B030D-6E8A-4147-A177-3AD203B41FA5}">
                      <a16:colId xmlns:a16="http://schemas.microsoft.com/office/drawing/2014/main" val="10300546"/>
                    </a:ext>
                  </a:extLst>
                </a:gridCol>
                <a:gridCol w="576072">
                  <a:extLst>
                    <a:ext uri="{9D8B030D-6E8A-4147-A177-3AD203B41FA5}">
                      <a16:colId xmlns:a16="http://schemas.microsoft.com/office/drawing/2014/main" val="571787191"/>
                    </a:ext>
                  </a:extLst>
                </a:gridCol>
                <a:gridCol w="576072">
                  <a:extLst>
                    <a:ext uri="{9D8B030D-6E8A-4147-A177-3AD203B41FA5}">
                      <a16:colId xmlns:a16="http://schemas.microsoft.com/office/drawing/2014/main" val="2943034045"/>
                    </a:ext>
                  </a:extLst>
                </a:gridCol>
                <a:gridCol w="576072">
                  <a:extLst>
                    <a:ext uri="{9D8B030D-6E8A-4147-A177-3AD203B41FA5}">
                      <a16:colId xmlns:a16="http://schemas.microsoft.com/office/drawing/2014/main" val="1758592262"/>
                    </a:ext>
                  </a:extLst>
                </a:gridCol>
                <a:gridCol w="576072">
                  <a:extLst>
                    <a:ext uri="{9D8B030D-6E8A-4147-A177-3AD203B41FA5}">
                      <a16:colId xmlns:a16="http://schemas.microsoft.com/office/drawing/2014/main" val="1969870780"/>
                    </a:ext>
                  </a:extLst>
                </a:gridCol>
                <a:gridCol w="576072">
                  <a:extLst>
                    <a:ext uri="{9D8B030D-6E8A-4147-A177-3AD203B41FA5}">
                      <a16:colId xmlns:a16="http://schemas.microsoft.com/office/drawing/2014/main" val="4144083802"/>
                    </a:ext>
                  </a:extLst>
                </a:gridCol>
                <a:gridCol w="576072">
                  <a:extLst>
                    <a:ext uri="{9D8B030D-6E8A-4147-A177-3AD203B41FA5}">
                      <a16:colId xmlns:a16="http://schemas.microsoft.com/office/drawing/2014/main" val="1437697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3930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Cortés Hermanos RD - 2021-11-23 20:00:01</a:t>
                      </a:r>
                      <a:r>
                        <a:rPr kumimoji="0" lang="en-US" sz="1000" b="0" i="0" u="none" strike="noStrike" kern="1200" cap="none" spc="0" normalizeH="0" baseline="0" noProof="0">
                          <a:ln>
                            <a:noFill/>
                          </a:ln>
                          <a:solidFill>
                            <a:prstClr val="black"/>
                          </a:solidFill>
                          <a:effectLst/>
                          <a:uLnTx/>
                          <a:uFillTx/>
                          <a:latin typeface="+mn-lt"/>
                          <a:ea typeface="+mn-ea"/>
                          <a:cs typeface="+mn-cs"/>
                        </a:rPr>
                        <a:t>
 ¡S’mores Dip con Rocky, Mas Mas, Fleiki, Mr Milk y Crachi!
Perfecta receta para esta tarde del martes.
📝 Ingredientes:
🔘  1 bolsa de chocolates (Fleiki, Mas Mas, Mr Milk, Crachi y Rocky)
🔘 1 bolsa de marshmallows
🔘  Galletas María
📝 Modo de preparación:
1️⃣  Precalienta el horno a 350  °F
2️⃣  Coloca los trozos de chocolates en el mismo recipiente que servirás
3️⃣  Hornear por 3 minutos
4️⃣  Colocar los marshmallows encima del chocolate derretido y hornear hasta que estén dorados
¡Así de fácil!
#CortésHermanos #Smores #MasMas #Fleiki #Crachi #MrMilk #Rocky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xx.fbcdn.net/v/t15.5256-10/s720x720/258590768_395314602337729_5773322119740285919_n.jpg?_nc_cat=105&amp;ccb=1-5&amp;_nc_sid=ad6a45&amp;_nc_ohc=zWTJaTBjyxQAX9Vm5oI&amp;_nc_ht=scontent-mia3-2.xx&amp;edm=AKIiGfEEAAAA&amp;oh=8345b9a0305f3a00bf08cbf615929b4a&amp;oe=61AC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67580295"/>
                  </a:ext>
                </a:extLst>
              </a:tr>
            </a:tbl>
          </a:graphicData>
        </a:graphic>
      </p:graphicFrame>
      <p:sp>
        <p:nvSpPr>
          <p:cNvPr id="4" name="Text Placeholder 3">
            <a:extLst>
              <a:ext uri="{FF2B5EF4-FFF2-40B4-BE49-F238E27FC236}">
                <a16:creationId xmlns:a16="http://schemas.microsoft.com/office/drawing/2014/main" id="{4A025679-C7AC-407C-8076-28C81C4B3205}"/>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347358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28833-D299-460D-A18F-BDC2E46CAC68}"/>
              </a:ext>
            </a:extLst>
          </p:cNvPr>
          <p:cNvSpPr>
            <a:spLocks noGrp="1"/>
          </p:cNvSpPr>
          <p:nvPr>
            <p:ph type="title"/>
          </p:nvPr>
        </p:nvSpPr>
        <p:spPr/>
        <p:txBody>
          <a:bodyPr/>
          <a:lstStyle/>
          <a:p>
            <a:r>
              <a:rPr lang="en-US"/>
              <a:t>Facebook Own Posts Table | Republica Dominicana - 6 of 14</a:t>
            </a:r>
          </a:p>
        </p:txBody>
      </p:sp>
      <p:graphicFrame>
        <p:nvGraphicFramePr>
          <p:cNvPr id="5" name="Table Placeholder 4">
            <a:extLst>
              <a:ext uri="{FF2B5EF4-FFF2-40B4-BE49-F238E27FC236}">
                <a16:creationId xmlns:a16="http://schemas.microsoft.com/office/drawing/2014/main" id="{FD5FA2A2-4DB9-4A66-86A3-8AA0BE5F93FF}"/>
              </a:ext>
            </a:extLst>
          </p:cNvPr>
          <p:cNvGraphicFramePr>
            <a:graphicFrameLocks noGrp="1"/>
          </p:cNvGraphicFramePr>
          <p:nvPr>
            <p:ph type="tbl" sz="quarter" idx="13"/>
            <p:extLst>
              <p:ext uri="{D42A27DB-BD31-4B8C-83A1-F6EECF244321}">
                <p14:modId xmlns:p14="http://schemas.microsoft.com/office/powerpoint/2010/main" val="735438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65422746"/>
                    </a:ext>
                  </a:extLst>
                </a:gridCol>
                <a:gridCol w="1645920">
                  <a:extLst>
                    <a:ext uri="{9D8B030D-6E8A-4147-A177-3AD203B41FA5}">
                      <a16:colId xmlns:a16="http://schemas.microsoft.com/office/drawing/2014/main" val="4203466249"/>
                    </a:ext>
                  </a:extLst>
                </a:gridCol>
                <a:gridCol w="576072">
                  <a:extLst>
                    <a:ext uri="{9D8B030D-6E8A-4147-A177-3AD203B41FA5}">
                      <a16:colId xmlns:a16="http://schemas.microsoft.com/office/drawing/2014/main" val="2596112863"/>
                    </a:ext>
                  </a:extLst>
                </a:gridCol>
                <a:gridCol w="576072">
                  <a:extLst>
                    <a:ext uri="{9D8B030D-6E8A-4147-A177-3AD203B41FA5}">
                      <a16:colId xmlns:a16="http://schemas.microsoft.com/office/drawing/2014/main" val="2212753487"/>
                    </a:ext>
                  </a:extLst>
                </a:gridCol>
                <a:gridCol w="576072">
                  <a:extLst>
                    <a:ext uri="{9D8B030D-6E8A-4147-A177-3AD203B41FA5}">
                      <a16:colId xmlns:a16="http://schemas.microsoft.com/office/drawing/2014/main" val="1437693186"/>
                    </a:ext>
                  </a:extLst>
                </a:gridCol>
                <a:gridCol w="576072">
                  <a:extLst>
                    <a:ext uri="{9D8B030D-6E8A-4147-A177-3AD203B41FA5}">
                      <a16:colId xmlns:a16="http://schemas.microsoft.com/office/drawing/2014/main" val="3258665898"/>
                    </a:ext>
                  </a:extLst>
                </a:gridCol>
                <a:gridCol w="576072">
                  <a:extLst>
                    <a:ext uri="{9D8B030D-6E8A-4147-A177-3AD203B41FA5}">
                      <a16:colId xmlns:a16="http://schemas.microsoft.com/office/drawing/2014/main" val="2631963114"/>
                    </a:ext>
                  </a:extLst>
                </a:gridCol>
                <a:gridCol w="576072">
                  <a:extLst>
                    <a:ext uri="{9D8B030D-6E8A-4147-A177-3AD203B41FA5}">
                      <a16:colId xmlns:a16="http://schemas.microsoft.com/office/drawing/2014/main" val="554847985"/>
                    </a:ext>
                  </a:extLst>
                </a:gridCol>
                <a:gridCol w="576072">
                  <a:extLst>
                    <a:ext uri="{9D8B030D-6E8A-4147-A177-3AD203B41FA5}">
                      <a16:colId xmlns:a16="http://schemas.microsoft.com/office/drawing/2014/main" val="895961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2384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Cortés Hermanos RD - 2021-11-12 13:22:33</a:t>
                      </a:r>
                      <a:r>
                        <a:rPr kumimoji="0" lang="en-US" sz="1000" b="0" i="0" u="none" strike="noStrike" kern="1200" cap="none" spc="0" normalizeH="0" baseline="0" noProof="0">
                          <a:ln>
                            <a:noFill/>
                          </a:ln>
                          <a:solidFill>
                            <a:prstClr val="black"/>
                          </a:solidFill>
                          <a:effectLst/>
                          <a:uLnTx/>
                          <a:uFillTx/>
                          <a:latin typeface="+mn-lt"/>
                          <a:ea typeface="+mn-ea"/>
                          <a:cs typeface="+mn-cs"/>
                        </a:rPr>
                        <a:t>
 ¡Empezando el fin de semana con un Healthy Smoothie con Cortés Lite!, ¿te antojaste con tan solo una foto? 🤩
¡Pues ve a nuestro Tiktok! 😁
Te dejamos la receta y preparación, ¡una delicia y súper fácil de hacer! 🙌🏽
#CortésHermanos #CortésLite #Smoothie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xx.fbcdn.net/v/t39.30808-6/p720x720/255978808_4956653437696519_1922201420604518179_n.jpg?_nc_cat=104&amp;ccb=1-5&amp;_nc_sid=110474&amp;_nc_ohc=TjjMQXqn1UwAX95JqEi&amp;_nc_ht=scontent-mia3-1.xx&amp;edm=AKIiGfEEAAAA&amp;oh=db1cec610e3e1d37104d0f6117421d4e&amp;oe=61AD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9841470"/>
                  </a:ext>
                </a:extLst>
              </a:tr>
            </a:tbl>
          </a:graphicData>
        </a:graphic>
      </p:graphicFrame>
      <p:sp>
        <p:nvSpPr>
          <p:cNvPr id="4" name="Text Placeholder 3">
            <a:extLst>
              <a:ext uri="{FF2B5EF4-FFF2-40B4-BE49-F238E27FC236}">
                <a16:creationId xmlns:a16="http://schemas.microsoft.com/office/drawing/2014/main" id="{5BEB3ACD-21E6-409D-A138-1A79CC9790A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224622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D2528-E96A-4282-B586-0D919472C933}"/>
              </a:ext>
            </a:extLst>
          </p:cNvPr>
          <p:cNvSpPr>
            <a:spLocks noGrp="1"/>
          </p:cNvSpPr>
          <p:nvPr>
            <p:ph type="title"/>
          </p:nvPr>
        </p:nvSpPr>
        <p:spPr/>
        <p:txBody>
          <a:bodyPr/>
          <a:lstStyle/>
          <a:p>
            <a:r>
              <a:rPr lang="en-US"/>
              <a:t>Facebook Own Posts Table | Republica Dominicana - 7 of 14</a:t>
            </a:r>
          </a:p>
        </p:txBody>
      </p:sp>
      <p:graphicFrame>
        <p:nvGraphicFramePr>
          <p:cNvPr id="5" name="Table Placeholder 4">
            <a:extLst>
              <a:ext uri="{FF2B5EF4-FFF2-40B4-BE49-F238E27FC236}">
                <a16:creationId xmlns:a16="http://schemas.microsoft.com/office/drawing/2014/main" id="{2C825154-B083-4CEA-98C6-B29959FBE0C3}"/>
              </a:ext>
            </a:extLst>
          </p:cNvPr>
          <p:cNvGraphicFramePr>
            <a:graphicFrameLocks noGrp="1"/>
          </p:cNvGraphicFramePr>
          <p:nvPr>
            <p:ph type="tbl" sz="quarter" idx="13"/>
            <p:extLst>
              <p:ext uri="{D42A27DB-BD31-4B8C-83A1-F6EECF244321}">
                <p14:modId xmlns:p14="http://schemas.microsoft.com/office/powerpoint/2010/main" val="1315618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22808148"/>
                    </a:ext>
                  </a:extLst>
                </a:gridCol>
                <a:gridCol w="1645920">
                  <a:extLst>
                    <a:ext uri="{9D8B030D-6E8A-4147-A177-3AD203B41FA5}">
                      <a16:colId xmlns:a16="http://schemas.microsoft.com/office/drawing/2014/main" val="465100098"/>
                    </a:ext>
                  </a:extLst>
                </a:gridCol>
                <a:gridCol w="576072">
                  <a:extLst>
                    <a:ext uri="{9D8B030D-6E8A-4147-A177-3AD203B41FA5}">
                      <a16:colId xmlns:a16="http://schemas.microsoft.com/office/drawing/2014/main" val="325397382"/>
                    </a:ext>
                  </a:extLst>
                </a:gridCol>
                <a:gridCol w="576072">
                  <a:extLst>
                    <a:ext uri="{9D8B030D-6E8A-4147-A177-3AD203B41FA5}">
                      <a16:colId xmlns:a16="http://schemas.microsoft.com/office/drawing/2014/main" val="1047941723"/>
                    </a:ext>
                  </a:extLst>
                </a:gridCol>
                <a:gridCol w="576072">
                  <a:extLst>
                    <a:ext uri="{9D8B030D-6E8A-4147-A177-3AD203B41FA5}">
                      <a16:colId xmlns:a16="http://schemas.microsoft.com/office/drawing/2014/main" val="827607623"/>
                    </a:ext>
                  </a:extLst>
                </a:gridCol>
                <a:gridCol w="576072">
                  <a:extLst>
                    <a:ext uri="{9D8B030D-6E8A-4147-A177-3AD203B41FA5}">
                      <a16:colId xmlns:a16="http://schemas.microsoft.com/office/drawing/2014/main" val="2426316692"/>
                    </a:ext>
                  </a:extLst>
                </a:gridCol>
                <a:gridCol w="576072">
                  <a:extLst>
                    <a:ext uri="{9D8B030D-6E8A-4147-A177-3AD203B41FA5}">
                      <a16:colId xmlns:a16="http://schemas.microsoft.com/office/drawing/2014/main" val="1396440153"/>
                    </a:ext>
                  </a:extLst>
                </a:gridCol>
                <a:gridCol w="576072">
                  <a:extLst>
                    <a:ext uri="{9D8B030D-6E8A-4147-A177-3AD203B41FA5}">
                      <a16:colId xmlns:a16="http://schemas.microsoft.com/office/drawing/2014/main" val="3409333814"/>
                    </a:ext>
                  </a:extLst>
                </a:gridCol>
                <a:gridCol w="576072">
                  <a:extLst>
                    <a:ext uri="{9D8B030D-6E8A-4147-A177-3AD203B41FA5}">
                      <a16:colId xmlns:a16="http://schemas.microsoft.com/office/drawing/2014/main" val="3605646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488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HERSHEY'S Republica Dominicana - 2021-11-09 16:00:03</a:t>
                      </a:r>
                      <a:r>
                        <a:rPr kumimoji="0" lang="es-ES" sz="1000" b="0" i="0" u="none" strike="noStrike" kern="1200" cap="none" spc="0" normalizeH="0" baseline="0" noProof="0">
                          <a:ln>
                            <a:noFill/>
                          </a:ln>
                          <a:solidFill>
                            <a:prstClr val="black"/>
                          </a:solidFill>
                          <a:effectLst/>
                          <a:uLnTx/>
                          <a:uFillTx/>
                          <a:latin typeface="+mn-lt"/>
                          <a:ea typeface="+mn-ea"/>
                          <a:cs typeface="+mn-cs"/>
                        </a:rPr>
                        <a:t>
 Un chocolate caliente es lo que necesitamos para darle una cálida bienvenida a las noches navideñas. ¿Ya tienes tu HERSHEY'S Syrup para preparar esta deliciosa receta?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xx.fbcdn.net/v/t15.5256-10/p720x720/249990088_2749040842069159_8528449079438566015_n.jpg?_nc_cat=104&amp;ccb=1-5&amp;_nc_sid=ad6a45&amp;_nc_ohc=pC7-naU7XHgAX97OTn3&amp;_nc_ht=scontent-mia3-1.xx&amp;edm=AKIiGfEEAAAA&amp;oh=734b6300d147fbb6194a69de71fe593d&amp;oe=61AD0785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17086434"/>
                  </a:ext>
                </a:extLst>
              </a:tr>
            </a:tbl>
          </a:graphicData>
        </a:graphic>
      </p:graphicFrame>
      <p:sp>
        <p:nvSpPr>
          <p:cNvPr id="4" name="Text Placeholder 3">
            <a:extLst>
              <a:ext uri="{FF2B5EF4-FFF2-40B4-BE49-F238E27FC236}">
                <a16:creationId xmlns:a16="http://schemas.microsoft.com/office/drawing/2014/main" id="{3C0E5FEA-0CE2-4F6B-A407-5034FA5E2E7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652020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50930-B686-4A52-8A0A-6E1246999A56}"/>
              </a:ext>
            </a:extLst>
          </p:cNvPr>
          <p:cNvSpPr>
            <a:spLocks noGrp="1"/>
          </p:cNvSpPr>
          <p:nvPr>
            <p:ph type="title"/>
          </p:nvPr>
        </p:nvSpPr>
        <p:spPr/>
        <p:txBody>
          <a:bodyPr/>
          <a:lstStyle/>
          <a:p>
            <a:r>
              <a:rPr lang="en-US"/>
              <a:t>Facebook Own Posts Table | Republica Dominicana - 8 of 14</a:t>
            </a:r>
          </a:p>
        </p:txBody>
      </p:sp>
      <p:graphicFrame>
        <p:nvGraphicFramePr>
          <p:cNvPr id="5" name="Table Placeholder 4">
            <a:extLst>
              <a:ext uri="{FF2B5EF4-FFF2-40B4-BE49-F238E27FC236}">
                <a16:creationId xmlns:a16="http://schemas.microsoft.com/office/drawing/2014/main" id="{29BC3D76-B2E8-4821-87B8-97E47FC95113}"/>
              </a:ext>
            </a:extLst>
          </p:cNvPr>
          <p:cNvGraphicFramePr>
            <a:graphicFrameLocks noGrp="1"/>
          </p:cNvGraphicFramePr>
          <p:nvPr>
            <p:ph type="tbl" sz="quarter" idx="13"/>
            <p:extLst>
              <p:ext uri="{D42A27DB-BD31-4B8C-83A1-F6EECF244321}">
                <p14:modId xmlns:p14="http://schemas.microsoft.com/office/powerpoint/2010/main" val="2732807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951595"/>
                    </a:ext>
                  </a:extLst>
                </a:gridCol>
                <a:gridCol w="1645920">
                  <a:extLst>
                    <a:ext uri="{9D8B030D-6E8A-4147-A177-3AD203B41FA5}">
                      <a16:colId xmlns:a16="http://schemas.microsoft.com/office/drawing/2014/main" val="456094031"/>
                    </a:ext>
                  </a:extLst>
                </a:gridCol>
                <a:gridCol w="576072">
                  <a:extLst>
                    <a:ext uri="{9D8B030D-6E8A-4147-A177-3AD203B41FA5}">
                      <a16:colId xmlns:a16="http://schemas.microsoft.com/office/drawing/2014/main" val="360757478"/>
                    </a:ext>
                  </a:extLst>
                </a:gridCol>
                <a:gridCol w="576072">
                  <a:extLst>
                    <a:ext uri="{9D8B030D-6E8A-4147-A177-3AD203B41FA5}">
                      <a16:colId xmlns:a16="http://schemas.microsoft.com/office/drawing/2014/main" val="2009895260"/>
                    </a:ext>
                  </a:extLst>
                </a:gridCol>
                <a:gridCol w="576072">
                  <a:extLst>
                    <a:ext uri="{9D8B030D-6E8A-4147-A177-3AD203B41FA5}">
                      <a16:colId xmlns:a16="http://schemas.microsoft.com/office/drawing/2014/main" val="1138177184"/>
                    </a:ext>
                  </a:extLst>
                </a:gridCol>
                <a:gridCol w="576072">
                  <a:extLst>
                    <a:ext uri="{9D8B030D-6E8A-4147-A177-3AD203B41FA5}">
                      <a16:colId xmlns:a16="http://schemas.microsoft.com/office/drawing/2014/main" val="766876577"/>
                    </a:ext>
                  </a:extLst>
                </a:gridCol>
                <a:gridCol w="576072">
                  <a:extLst>
                    <a:ext uri="{9D8B030D-6E8A-4147-A177-3AD203B41FA5}">
                      <a16:colId xmlns:a16="http://schemas.microsoft.com/office/drawing/2014/main" val="2316780534"/>
                    </a:ext>
                  </a:extLst>
                </a:gridCol>
                <a:gridCol w="576072">
                  <a:extLst>
                    <a:ext uri="{9D8B030D-6E8A-4147-A177-3AD203B41FA5}">
                      <a16:colId xmlns:a16="http://schemas.microsoft.com/office/drawing/2014/main" val="2904444200"/>
                    </a:ext>
                  </a:extLst>
                </a:gridCol>
                <a:gridCol w="576072">
                  <a:extLst>
                    <a:ext uri="{9D8B030D-6E8A-4147-A177-3AD203B41FA5}">
                      <a16:colId xmlns:a16="http://schemas.microsoft.com/office/drawing/2014/main" val="442163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0544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- 2021-11-06 18:36:13</a:t>
                      </a:r>
                      <a:r>
                        <a:rPr kumimoji="0" lang="es-ES" sz="1000" b="0" i="0" u="none" strike="noStrike" kern="1200" cap="none" spc="0" normalizeH="0" baseline="0" noProof="0">
                          <a:ln>
                            <a:noFill/>
                          </a:ln>
                          <a:solidFill>
                            <a:prstClr val="black"/>
                          </a:solidFill>
                          <a:effectLst/>
                          <a:uLnTx/>
                          <a:uFillTx/>
                          <a:latin typeface="+mn-lt"/>
                          <a:ea typeface="+mn-ea"/>
                          <a:cs typeface="+mn-cs"/>
                        </a:rPr>
                        <a:t>
 ¡Nueces cubiertas de Chocolate Premium y sal marina!
La receta más rápida de elaborar, ¡te la enseñaremos!
📝 Ingredientes:
🔘 Cortés Premium Milk Chocolate
🔘 Sal marina
🔘 Diversas nueces
📝 Modo de preparación:
1️⃣ Derrite los chocolates
2️⃣ Mezcla en un recipiente las diversas nueces con el chocolate derretido 
3️⃣ Vierte la mezcla en formas circulares, encima de un papel encerado
4️⃣ Echa la sal marina y mete al refrigerador por 30 minutos
¡Disfruta tus nueces cubiertas!
#CortésHermanos #CortésPremiumMilkChocolate #NuecesCubiertas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xx.fbcdn.net/v/t15.5256-10/s720x720/254350592_1006087483571728_6577414927258243632_n.jpg?_nc_cat=109&amp;ccb=1-5&amp;_nc_sid=ad6a45&amp;_nc_ohc=G8J-unMBQ4AAX8WcA7F&amp;_nc_ht=scontent-mia3-2.xx&amp;edm=AKIiGfEEAAAA&amp;oh=478237d68025e1679b50713597b2386d&amp;oe=61AB9D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58367016"/>
                  </a:ext>
                </a:extLst>
              </a:tr>
            </a:tbl>
          </a:graphicData>
        </a:graphic>
      </p:graphicFrame>
      <p:sp>
        <p:nvSpPr>
          <p:cNvPr id="4" name="Text Placeholder 3">
            <a:extLst>
              <a:ext uri="{FF2B5EF4-FFF2-40B4-BE49-F238E27FC236}">
                <a16:creationId xmlns:a16="http://schemas.microsoft.com/office/drawing/2014/main" id="{E17B6934-937E-46E9-AD8E-AB52D6413605}"/>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268448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61DEB-4692-4312-8B8F-8CCC28D25A62}"/>
              </a:ext>
            </a:extLst>
          </p:cNvPr>
          <p:cNvSpPr>
            <a:spLocks noGrp="1"/>
          </p:cNvSpPr>
          <p:nvPr>
            <p:ph type="title"/>
          </p:nvPr>
        </p:nvSpPr>
        <p:spPr/>
        <p:txBody>
          <a:bodyPr/>
          <a:lstStyle/>
          <a:p>
            <a:r>
              <a:rPr lang="en-US"/>
              <a:t>Facebook Own Posts Table | Republica Dominicana - 9 of 14</a:t>
            </a:r>
          </a:p>
        </p:txBody>
      </p:sp>
      <p:graphicFrame>
        <p:nvGraphicFramePr>
          <p:cNvPr id="5" name="Table Placeholder 4">
            <a:extLst>
              <a:ext uri="{FF2B5EF4-FFF2-40B4-BE49-F238E27FC236}">
                <a16:creationId xmlns:a16="http://schemas.microsoft.com/office/drawing/2014/main" id="{9EA25627-106C-45F5-ACCA-1FAB67324E06}"/>
              </a:ext>
            </a:extLst>
          </p:cNvPr>
          <p:cNvGraphicFramePr>
            <a:graphicFrameLocks noGrp="1"/>
          </p:cNvGraphicFramePr>
          <p:nvPr>
            <p:ph type="tbl" sz="quarter" idx="13"/>
            <p:extLst>
              <p:ext uri="{D42A27DB-BD31-4B8C-83A1-F6EECF244321}">
                <p14:modId xmlns:p14="http://schemas.microsoft.com/office/powerpoint/2010/main" val="1644680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73942692"/>
                    </a:ext>
                  </a:extLst>
                </a:gridCol>
                <a:gridCol w="1645920">
                  <a:extLst>
                    <a:ext uri="{9D8B030D-6E8A-4147-A177-3AD203B41FA5}">
                      <a16:colId xmlns:a16="http://schemas.microsoft.com/office/drawing/2014/main" val="3426336806"/>
                    </a:ext>
                  </a:extLst>
                </a:gridCol>
                <a:gridCol w="576072">
                  <a:extLst>
                    <a:ext uri="{9D8B030D-6E8A-4147-A177-3AD203B41FA5}">
                      <a16:colId xmlns:a16="http://schemas.microsoft.com/office/drawing/2014/main" val="1866105694"/>
                    </a:ext>
                  </a:extLst>
                </a:gridCol>
                <a:gridCol w="576072">
                  <a:extLst>
                    <a:ext uri="{9D8B030D-6E8A-4147-A177-3AD203B41FA5}">
                      <a16:colId xmlns:a16="http://schemas.microsoft.com/office/drawing/2014/main" val="1570324454"/>
                    </a:ext>
                  </a:extLst>
                </a:gridCol>
                <a:gridCol w="576072">
                  <a:extLst>
                    <a:ext uri="{9D8B030D-6E8A-4147-A177-3AD203B41FA5}">
                      <a16:colId xmlns:a16="http://schemas.microsoft.com/office/drawing/2014/main" val="1814664478"/>
                    </a:ext>
                  </a:extLst>
                </a:gridCol>
                <a:gridCol w="576072">
                  <a:extLst>
                    <a:ext uri="{9D8B030D-6E8A-4147-A177-3AD203B41FA5}">
                      <a16:colId xmlns:a16="http://schemas.microsoft.com/office/drawing/2014/main" val="2909196079"/>
                    </a:ext>
                  </a:extLst>
                </a:gridCol>
                <a:gridCol w="576072">
                  <a:extLst>
                    <a:ext uri="{9D8B030D-6E8A-4147-A177-3AD203B41FA5}">
                      <a16:colId xmlns:a16="http://schemas.microsoft.com/office/drawing/2014/main" val="2643800038"/>
                    </a:ext>
                  </a:extLst>
                </a:gridCol>
                <a:gridCol w="576072">
                  <a:extLst>
                    <a:ext uri="{9D8B030D-6E8A-4147-A177-3AD203B41FA5}">
                      <a16:colId xmlns:a16="http://schemas.microsoft.com/office/drawing/2014/main" val="1228103181"/>
                    </a:ext>
                  </a:extLst>
                </a:gridCol>
                <a:gridCol w="576072">
                  <a:extLst>
                    <a:ext uri="{9D8B030D-6E8A-4147-A177-3AD203B41FA5}">
                      <a16:colId xmlns:a16="http://schemas.microsoft.com/office/drawing/2014/main" val="1976397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5440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- 2021-11-06 18:00:07</a:t>
                      </a:r>
                      <a:r>
                        <a:rPr kumimoji="0" lang="es-ES" sz="1000" b="0" i="0" u="none" strike="noStrike" kern="1200" cap="none" spc="0" normalizeH="0" baseline="0" noProof="0">
                          <a:ln>
                            <a:noFill/>
                          </a:ln>
                          <a:solidFill>
                            <a:prstClr val="black"/>
                          </a:solidFill>
                          <a:effectLst/>
                          <a:uLnTx/>
                          <a:uFillTx/>
                          <a:latin typeface="+mn-lt"/>
                          <a:ea typeface="+mn-ea"/>
                          <a:cs typeface="+mn-cs"/>
                        </a:rPr>
                        <a:t>
 ¡Nueces cubiertas de Chocolate Premium y sal marina!
La receta más rápida de elaborar, ¡te la enseñaremos!
📝 Ingredientes:
🔘 Cortés Premium Milk Chocolate
🔘 Sal marina
🔘 Diversas nueces
📝 Modo de preparación:
1️⃣  Derrite los chocolates
2️⃣ Mezcla en un recipiente las diversas nueces con el chocolate derretido 
3️⃣ Vierte la mezcla en formas circulares, encima de un papel encerado
4️⃣  Echa la sal marina y mete al refrigerador por 30 minutos
¡Disfruta tus nueces cubiertas!
#CortésHermanos #CortésPremiumMilkChocolate #NuecesCubiertas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s720x720/253319984_861636608052134_258973761534584289_n.jpg?_nc_cat=103&amp;ccb=1-5&amp;_nc_sid=ad6a45&amp;_nc_ohc=dd_GI-qk33MAX9Fv-eH&amp;_nc_ht=scontent-lga3-1.xx&amp;edm=AKIiGfEEAAAA&amp;oh=141101e547f51c35d67c60bcf1cbf8c6&amp;oe=6193C9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70780216"/>
                  </a:ext>
                </a:extLst>
              </a:tr>
            </a:tbl>
          </a:graphicData>
        </a:graphic>
      </p:graphicFrame>
      <p:sp>
        <p:nvSpPr>
          <p:cNvPr id="4" name="Text Placeholder 3">
            <a:extLst>
              <a:ext uri="{FF2B5EF4-FFF2-40B4-BE49-F238E27FC236}">
                <a16:creationId xmlns:a16="http://schemas.microsoft.com/office/drawing/2014/main" id="{00CE2E55-847C-4D5B-BAEA-0C8DB493435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6279193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03567-F1D5-4466-9265-4AD5B3FA8381}"/>
              </a:ext>
            </a:extLst>
          </p:cNvPr>
          <p:cNvSpPr>
            <a:spLocks noGrp="1"/>
          </p:cNvSpPr>
          <p:nvPr>
            <p:ph type="title"/>
          </p:nvPr>
        </p:nvSpPr>
        <p:spPr/>
        <p:txBody>
          <a:bodyPr/>
          <a:lstStyle/>
          <a:p>
            <a:r>
              <a:rPr lang="en-US"/>
              <a:t>Facebook Own Posts Table | Republica Dominicana - 10 of 14</a:t>
            </a:r>
          </a:p>
        </p:txBody>
      </p:sp>
      <p:graphicFrame>
        <p:nvGraphicFramePr>
          <p:cNvPr id="5" name="Table Placeholder 4">
            <a:extLst>
              <a:ext uri="{FF2B5EF4-FFF2-40B4-BE49-F238E27FC236}">
                <a16:creationId xmlns:a16="http://schemas.microsoft.com/office/drawing/2014/main" id="{F92F67CE-4687-4FE6-A7FD-0DE36BBA5F77}"/>
              </a:ext>
            </a:extLst>
          </p:cNvPr>
          <p:cNvGraphicFramePr>
            <a:graphicFrameLocks noGrp="1"/>
          </p:cNvGraphicFramePr>
          <p:nvPr>
            <p:ph type="tbl" sz="quarter" idx="13"/>
            <p:extLst>
              <p:ext uri="{D42A27DB-BD31-4B8C-83A1-F6EECF244321}">
                <p14:modId xmlns:p14="http://schemas.microsoft.com/office/powerpoint/2010/main" val="1075669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26396727"/>
                    </a:ext>
                  </a:extLst>
                </a:gridCol>
                <a:gridCol w="1645920">
                  <a:extLst>
                    <a:ext uri="{9D8B030D-6E8A-4147-A177-3AD203B41FA5}">
                      <a16:colId xmlns:a16="http://schemas.microsoft.com/office/drawing/2014/main" val="2995609825"/>
                    </a:ext>
                  </a:extLst>
                </a:gridCol>
                <a:gridCol w="576072">
                  <a:extLst>
                    <a:ext uri="{9D8B030D-6E8A-4147-A177-3AD203B41FA5}">
                      <a16:colId xmlns:a16="http://schemas.microsoft.com/office/drawing/2014/main" val="4150323310"/>
                    </a:ext>
                  </a:extLst>
                </a:gridCol>
                <a:gridCol w="576072">
                  <a:extLst>
                    <a:ext uri="{9D8B030D-6E8A-4147-A177-3AD203B41FA5}">
                      <a16:colId xmlns:a16="http://schemas.microsoft.com/office/drawing/2014/main" val="4248265060"/>
                    </a:ext>
                  </a:extLst>
                </a:gridCol>
                <a:gridCol w="576072">
                  <a:extLst>
                    <a:ext uri="{9D8B030D-6E8A-4147-A177-3AD203B41FA5}">
                      <a16:colId xmlns:a16="http://schemas.microsoft.com/office/drawing/2014/main" val="4042766740"/>
                    </a:ext>
                  </a:extLst>
                </a:gridCol>
                <a:gridCol w="576072">
                  <a:extLst>
                    <a:ext uri="{9D8B030D-6E8A-4147-A177-3AD203B41FA5}">
                      <a16:colId xmlns:a16="http://schemas.microsoft.com/office/drawing/2014/main" val="1125567290"/>
                    </a:ext>
                  </a:extLst>
                </a:gridCol>
                <a:gridCol w="576072">
                  <a:extLst>
                    <a:ext uri="{9D8B030D-6E8A-4147-A177-3AD203B41FA5}">
                      <a16:colId xmlns:a16="http://schemas.microsoft.com/office/drawing/2014/main" val="656869720"/>
                    </a:ext>
                  </a:extLst>
                </a:gridCol>
                <a:gridCol w="576072">
                  <a:extLst>
                    <a:ext uri="{9D8B030D-6E8A-4147-A177-3AD203B41FA5}">
                      <a16:colId xmlns:a16="http://schemas.microsoft.com/office/drawing/2014/main" val="3042758991"/>
                    </a:ext>
                  </a:extLst>
                </a:gridCol>
                <a:gridCol w="576072">
                  <a:extLst>
                    <a:ext uri="{9D8B030D-6E8A-4147-A177-3AD203B41FA5}">
                      <a16:colId xmlns:a16="http://schemas.microsoft.com/office/drawing/2014/main" val="2974006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8598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HERSHEY'S Republica Dominicana - 2021-11-05 03:29:48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xx.fbcdn.net/v/t39.30808-6/s720x720/252246879_3037040463185956_4982360486223594047_n.jpg?_nc_cat=106&amp;ccb=1-5&amp;_nc_sid=dd9801&amp;_nc_ohc=Wl_XeglxhbUAX8e2WV9&amp;_nc_ht=scontent-mia3-1.xx&amp;edm=AKIiGfEEAAAA&amp;oh=3ee105f7dafba95dd2010ad5d609953a&amp;oe=61ACEC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04281916"/>
                  </a:ext>
                </a:extLst>
              </a:tr>
            </a:tbl>
          </a:graphicData>
        </a:graphic>
      </p:graphicFrame>
      <p:sp>
        <p:nvSpPr>
          <p:cNvPr id="4" name="Text Placeholder 3">
            <a:extLst>
              <a:ext uri="{FF2B5EF4-FFF2-40B4-BE49-F238E27FC236}">
                <a16:creationId xmlns:a16="http://schemas.microsoft.com/office/drawing/2014/main" id="{0FF03430-2DE3-4AAD-A17D-54B5764F109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9690712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76BFD-8594-47DB-970E-E90311A49F42}"/>
              </a:ext>
            </a:extLst>
          </p:cNvPr>
          <p:cNvSpPr>
            <a:spLocks noGrp="1"/>
          </p:cNvSpPr>
          <p:nvPr>
            <p:ph type="title"/>
          </p:nvPr>
        </p:nvSpPr>
        <p:spPr/>
        <p:txBody>
          <a:bodyPr/>
          <a:lstStyle/>
          <a:p>
            <a:r>
              <a:rPr lang="en-US"/>
              <a:t>Facebook Own Posts Table | Republica Dominicana - 11 of 14</a:t>
            </a:r>
          </a:p>
        </p:txBody>
      </p:sp>
      <p:graphicFrame>
        <p:nvGraphicFramePr>
          <p:cNvPr id="5" name="Table Placeholder 4">
            <a:extLst>
              <a:ext uri="{FF2B5EF4-FFF2-40B4-BE49-F238E27FC236}">
                <a16:creationId xmlns:a16="http://schemas.microsoft.com/office/drawing/2014/main" id="{AFC566FA-CE1B-4353-8C05-8FCAFE6F26BB}"/>
              </a:ext>
            </a:extLst>
          </p:cNvPr>
          <p:cNvGraphicFramePr>
            <a:graphicFrameLocks noGrp="1"/>
          </p:cNvGraphicFramePr>
          <p:nvPr>
            <p:ph type="tbl" sz="quarter" idx="13"/>
            <p:extLst>
              <p:ext uri="{D42A27DB-BD31-4B8C-83A1-F6EECF244321}">
                <p14:modId xmlns:p14="http://schemas.microsoft.com/office/powerpoint/2010/main" val="3183946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64744079"/>
                    </a:ext>
                  </a:extLst>
                </a:gridCol>
                <a:gridCol w="1645920">
                  <a:extLst>
                    <a:ext uri="{9D8B030D-6E8A-4147-A177-3AD203B41FA5}">
                      <a16:colId xmlns:a16="http://schemas.microsoft.com/office/drawing/2014/main" val="282932706"/>
                    </a:ext>
                  </a:extLst>
                </a:gridCol>
                <a:gridCol w="576072">
                  <a:extLst>
                    <a:ext uri="{9D8B030D-6E8A-4147-A177-3AD203B41FA5}">
                      <a16:colId xmlns:a16="http://schemas.microsoft.com/office/drawing/2014/main" val="3927941568"/>
                    </a:ext>
                  </a:extLst>
                </a:gridCol>
                <a:gridCol w="576072">
                  <a:extLst>
                    <a:ext uri="{9D8B030D-6E8A-4147-A177-3AD203B41FA5}">
                      <a16:colId xmlns:a16="http://schemas.microsoft.com/office/drawing/2014/main" val="3647209752"/>
                    </a:ext>
                  </a:extLst>
                </a:gridCol>
                <a:gridCol w="576072">
                  <a:extLst>
                    <a:ext uri="{9D8B030D-6E8A-4147-A177-3AD203B41FA5}">
                      <a16:colId xmlns:a16="http://schemas.microsoft.com/office/drawing/2014/main" val="663864753"/>
                    </a:ext>
                  </a:extLst>
                </a:gridCol>
                <a:gridCol w="576072">
                  <a:extLst>
                    <a:ext uri="{9D8B030D-6E8A-4147-A177-3AD203B41FA5}">
                      <a16:colId xmlns:a16="http://schemas.microsoft.com/office/drawing/2014/main" val="629639727"/>
                    </a:ext>
                  </a:extLst>
                </a:gridCol>
                <a:gridCol w="576072">
                  <a:extLst>
                    <a:ext uri="{9D8B030D-6E8A-4147-A177-3AD203B41FA5}">
                      <a16:colId xmlns:a16="http://schemas.microsoft.com/office/drawing/2014/main" val="3128244481"/>
                    </a:ext>
                  </a:extLst>
                </a:gridCol>
                <a:gridCol w="576072">
                  <a:extLst>
                    <a:ext uri="{9D8B030D-6E8A-4147-A177-3AD203B41FA5}">
                      <a16:colId xmlns:a16="http://schemas.microsoft.com/office/drawing/2014/main" val="3987598982"/>
                    </a:ext>
                  </a:extLst>
                </a:gridCol>
                <a:gridCol w="576072">
                  <a:extLst>
                    <a:ext uri="{9D8B030D-6E8A-4147-A177-3AD203B41FA5}">
                      <a16:colId xmlns:a16="http://schemas.microsoft.com/office/drawing/2014/main" val="2680406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5172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HERSHEY'S Republica Dominicana - 2021-11-03 00:05:05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s720x720/251784377_3035440040012665_7203868347877088244_n.jpg?_nc_cat=105&amp;ccb=1-5&amp;_nc_sid=dd9801&amp;_nc_ohc=udEPmkdobwYAX9jm9WU&amp;_nc_ht=scontent-iad3-1.xx&amp;edm=AKIiGfEEAAAA&amp;oh=7b9ffb4b8f2198f1427ab6de6e65d7d3&amp;oe=61A93F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2282876"/>
                  </a:ext>
                </a:extLst>
              </a:tr>
            </a:tbl>
          </a:graphicData>
        </a:graphic>
      </p:graphicFrame>
      <p:sp>
        <p:nvSpPr>
          <p:cNvPr id="4" name="Text Placeholder 3">
            <a:extLst>
              <a:ext uri="{FF2B5EF4-FFF2-40B4-BE49-F238E27FC236}">
                <a16:creationId xmlns:a16="http://schemas.microsoft.com/office/drawing/2014/main" id="{CC7B1D97-77A4-4B22-A6F1-4246150EF2B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585882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E2D45-2EEB-4B70-A86E-B83004D7A861}"/>
              </a:ext>
            </a:extLst>
          </p:cNvPr>
          <p:cNvSpPr>
            <a:spLocks noGrp="1"/>
          </p:cNvSpPr>
          <p:nvPr>
            <p:ph type="title"/>
          </p:nvPr>
        </p:nvSpPr>
        <p:spPr/>
        <p:txBody>
          <a:bodyPr/>
          <a:lstStyle/>
          <a:p>
            <a:r>
              <a:rPr lang="en-US"/>
              <a:t>Facebook Own Posts Table | Republica Dominicana - 12 of 14</a:t>
            </a:r>
          </a:p>
        </p:txBody>
      </p:sp>
      <p:graphicFrame>
        <p:nvGraphicFramePr>
          <p:cNvPr id="5" name="Table Placeholder 4">
            <a:extLst>
              <a:ext uri="{FF2B5EF4-FFF2-40B4-BE49-F238E27FC236}">
                <a16:creationId xmlns:a16="http://schemas.microsoft.com/office/drawing/2014/main" id="{E5CBF333-5BB1-421E-AB9A-D62B858853EC}"/>
              </a:ext>
            </a:extLst>
          </p:cNvPr>
          <p:cNvGraphicFramePr>
            <a:graphicFrameLocks noGrp="1"/>
          </p:cNvGraphicFramePr>
          <p:nvPr>
            <p:ph type="tbl" sz="quarter" idx="13"/>
            <p:extLst>
              <p:ext uri="{D42A27DB-BD31-4B8C-83A1-F6EECF244321}">
                <p14:modId xmlns:p14="http://schemas.microsoft.com/office/powerpoint/2010/main" val="1040813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80679250"/>
                    </a:ext>
                  </a:extLst>
                </a:gridCol>
                <a:gridCol w="1645920">
                  <a:extLst>
                    <a:ext uri="{9D8B030D-6E8A-4147-A177-3AD203B41FA5}">
                      <a16:colId xmlns:a16="http://schemas.microsoft.com/office/drawing/2014/main" val="3142811967"/>
                    </a:ext>
                  </a:extLst>
                </a:gridCol>
                <a:gridCol w="576072">
                  <a:extLst>
                    <a:ext uri="{9D8B030D-6E8A-4147-A177-3AD203B41FA5}">
                      <a16:colId xmlns:a16="http://schemas.microsoft.com/office/drawing/2014/main" val="2543350992"/>
                    </a:ext>
                  </a:extLst>
                </a:gridCol>
                <a:gridCol w="576072">
                  <a:extLst>
                    <a:ext uri="{9D8B030D-6E8A-4147-A177-3AD203B41FA5}">
                      <a16:colId xmlns:a16="http://schemas.microsoft.com/office/drawing/2014/main" val="2152148219"/>
                    </a:ext>
                  </a:extLst>
                </a:gridCol>
                <a:gridCol w="576072">
                  <a:extLst>
                    <a:ext uri="{9D8B030D-6E8A-4147-A177-3AD203B41FA5}">
                      <a16:colId xmlns:a16="http://schemas.microsoft.com/office/drawing/2014/main" val="3689410713"/>
                    </a:ext>
                  </a:extLst>
                </a:gridCol>
                <a:gridCol w="576072">
                  <a:extLst>
                    <a:ext uri="{9D8B030D-6E8A-4147-A177-3AD203B41FA5}">
                      <a16:colId xmlns:a16="http://schemas.microsoft.com/office/drawing/2014/main" val="1518937894"/>
                    </a:ext>
                  </a:extLst>
                </a:gridCol>
                <a:gridCol w="576072">
                  <a:extLst>
                    <a:ext uri="{9D8B030D-6E8A-4147-A177-3AD203B41FA5}">
                      <a16:colId xmlns:a16="http://schemas.microsoft.com/office/drawing/2014/main" val="3307741488"/>
                    </a:ext>
                  </a:extLst>
                </a:gridCol>
                <a:gridCol w="576072">
                  <a:extLst>
                    <a:ext uri="{9D8B030D-6E8A-4147-A177-3AD203B41FA5}">
                      <a16:colId xmlns:a16="http://schemas.microsoft.com/office/drawing/2014/main" val="1338695382"/>
                    </a:ext>
                  </a:extLst>
                </a:gridCol>
                <a:gridCol w="576072">
                  <a:extLst>
                    <a:ext uri="{9D8B030D-6E8A-4147-A177-3AD203B41FA5}">
                      <a16:colId xmlns:a16="http://schemas.microsoft.com/office/drawing/2014/main" val="2108609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6498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- 2021-11-02 20:00:32</a:t>
                      </a:r>
                      <a:r>
                        <a:rPr kumimoji="0" lang="es-ES" sz="1000" b="0" i="0" u="none" strike="noStrike" kern="1200" cap="none" spc="0" normalizeH="0" baseline="0" noProof="0">
                          <a:ln>
                            <a:noFill/>
                          </a:ln>
                          <a:solidFill>
                            <a:prstClr val="black"/>
                          </a:solidFill>
                          <a:effectLst/>
                          <a:uLnTx/>
                          <a:uFillTx/>
                          <a:latin typeface="+mn-lt"/>
                          <a:ea typeface="+mn-ea"/>
                          <a:cs typeface="+mn-cs"/>
                        </a:rPr>
                        <a:t>
 El cacao transportado en sacos, llega a nuestra fábrica en Santo Domingo donde primero es limpiado para extraer cualquier materia extraña (tierra, piedras, metales, etc.) que pueda traer del campo.
#Cacao #CortésHermanos #ApasionadosChocolateros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xx.fbcdn.net/v/t39.30808-6/p720x720/250136427_4924583260903537_5847063520043980803_n.jpg?_nc_cat=104&amp;ccb=1-5&amp;_nc_sid=8024bb&amp;_nc_ohc=IZlJ--0N-TEAX8sNlzy&amp;_nc_ht=scontent-mia3-1.xx&amp;edm=AKIiGfEEAAAA&amp;oh=2eff3ee1134ba1a1398bfb8f4fc079ef&amp;oe=61AC2F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74146902"/>
                  </a:ext>
                </a:extLst>
              </a:tr>
            </a:tbl>
          </a:graphicData>
        </a:graphic>
      </p:graphicFrame>
      <p:sp>
        <p:nvSpPr>
          <p:cNvPr id="4" name="Text Placeholder 3">
            <a:extLst>
              <a:ext uri="{FF2B5EF4-FFF2-40B4-BE49-F238E27FC236}">
                <a16:creationId xmlns:a16="http://schemas.microsoft.com/office/drawing/2014/main" id="{751429C3-3CEF-4575-B444-8B8996445B48}"/>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1047839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21FC6-238D-444A-A0E9-C7542FB292D8}"/>
              </a:ext>
            </a:extLst>
          </p:cNvPr>
          <p:cNvSpPr>
            <a:spLocks noGrp="1"/>
          </p:cNvSpPr>
          <p:nvPr>
            <p:ph type="title"/>
          </p:nvPr>
        </p:nvSpPr>
        <p:spPr/>
        <p:txBody>
          <a:bodyPr/>
          <a:lstStyle/>
          <a:p>
            <a:r>
              <a:rPr lang="en-US"/>
              <a:t>Facebook Own Posts Table | Republica Dominicana - 13 of 14</a:t>
            </a:r>
          </a:p>
        </p:txBody>
      </p:sp>
      <p:graphicFrame>
        <p:nvGraphicFramePr>
          <p:cNvPr id="5" name="Table Placeholder 4">
            <a:extLst>
              <a:ext uri="{FF2B5EF4-FFF2-40B4-BE49-F238E27FC236}">
                <a16:creationId xmlns:a16="http://schemas.microsoft.com/office/drawing/2014/main" id="{765EB181-E7BC-4B0D-B35B-B5BF4C22A4B4}"/>
              </a:ext>
            </a:extLst>
          </p:cNvPr>
          <p:cNvGraphicFramePr>
            <a:graphicFrameLocks noGrp="1"/>
          </p:cNvGraphicFramePr>
          <p:nvPr>
            <p:ph type="tbl" sz="quarter" idx="13"/>
            <p:extLst>
              <p:ext uri="{D42A27DB-BD31-4B8C-83A1-F6EECF244321}">
                <p14:modId xmlns:p14="http://schemas.microsoft.com/office/powerpoint/2010/main" val="2880809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98723655"/>
                    </a:ext>
                  </a:extLst>
                </a:gridCol>
                <a:gridCol w="1645920">
                  <a:extLst>
                    <a:ext uri="{9D8B030D-6E8A-4147-A177-3AD203B41FA5}">
                      <a16:colId xmlns:a16="http://schemas.microsoft.com/office/drawing/2014/main" val="2366891964"/>
                    </a:ext>
                  </a:extLst>
                </a:gridCol>
                <a:gridCol w="576072">
                  <a:extLst>
                    <a:ext uri="{9D8B030D-6E8A-4147-A177-3AD203B41FA5}">
                      <a16:colId xmlns:a16="http://schemas.microsoft.com/office/drawing/2014/main" val="48204180"/>
                    </a:ext>
                  </a:extLst>
                </a:gridCol>
                <a:gridCol w="576072">
                  <a:extLst>
                    <a:ext uri="{9D8B030D-6E8A-4147-A177-3AD203B41FA5}">
                      <a16:colId xmlns:a16="http://schemas.microsoft.com/office/drawing/2014/main" val="3519913651"/>
                    </a:ext>
                  </a:extLst>
                </a:gridCol>
                <a:gridCol w="576072">
                  <a:extLst>
                    <a:ext uri="{9D8B030D-6E8A-4147-A177-3AD203B41FA5}">
                      <a16:colId xmlns:a16="http://schemas.microsoft.com/office/drawing/2014/main" val="1768464532"/>
                    </a:ext>
                  </a:extLst>
                </a:gridCol>
                <a:gridCol w="576072">
                  <a:extLst>
                    <a:ext uri="{9D8B030D-6E8A-4147-A177-3AD203B41FA5}">
                      <a16:colId xmlns:a16="http://schemas.microsoft.com/office/drawing/2014/main" val="3305267669"/>
                    </a:ext>
                  </a:extLst>
                </a:gridCol>
                <a:gridCol w="576072">
                  <a:extLst>
                    <a:ext uri="{9D8B030D-6E8A-4147-A177-3AD203B41FA5}">
                      <a16:colId xmlns:a16="http://schemas.microsoft.com/office/drawing/2014/main" val="4221007947"/>
                    </a:ext>
                  </a:extLst>
                </a:gridCol>
                <a:gridCol w="576072">
                  <a:extLst>
                    <a:ext uri="{9D8B030D-6E8A-4147-A177-3AD203B41FA5}">
                      <a16:colId xmlns:a16="http://schemas.microsoft.com/office/drawing/2014/main" val="1967857176"/>
                    </a:ext>
                  </a:extLst>
                </a:gridCol>
                <a:gridCol w="576072">
                  <a:extLst>
                    <a:ext uri="{9D8B030D-6E8A-4147-A177-3AD203B41FA5}">
                      <a16:colId xmlns:a16="http://schemas.microsoft.com/office/drawing/2014/main" val="2382532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1190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HERSHEY'S Republica Dominicana - 2021-11-02 18:48:31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xx.fbcdn.net/v/t1.6435-9/s720x720/169694611_2886286581594679_5614295530374743841_n.jpg?_nc_cat=111&amp;ccb=1-5&amp;_nc_sid=dd9801&amp;_nc_ohc=Q8yoDD6eqMkAX8Z0Tsa&amp;_nc_oc=AQm0bhWrx1NzSfw7D_-Z1HrnbKr2P_IvK2H3Ha1A-vaurSwAgMJBdmft6KLs2a_pp28&amp;_nc_ht=scontent-mia3-1.xx&amp;edm=AKIiGfEEAAAA&amp;oh=ff5a32c0a5b8ac18537d869cc3cd12fa&amp;oe=61CE0232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33456887"/>
                  </a:ext>
                </a:extLst>
              </a:tr>
            </a:tbl>
          </a:graphicData>
        </a:graphic>
      </p:graphicFrame>
      <p:sp>
        <p:nvSpPr>
          <p:cNvPr id="4" name="Text Placeholder 3">
            <a:extLst>
              <a:ext uri="{FF2B5EF4-FFF2-40B4-BE49-F238E27FC236}">
                <a16:creationId xmlns:a16="http://schemas.microsoft.com/office/drawing/2014/main" id="{91F6AF55-57A5-4EA0-8D38-ADD8026A6A5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817633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56103-DB89-4D96-994F-10A263BF8805}"/>
              </a:ext>
            </a:extLst>
          </p:cNvPr>
          <p:cNvSpPr>
            <a:spLocks noGrp="1"/>
          </p:cNvSpPr>
          <p:nvPr>
            <p:ph type="title"/>
          </p:nvPr>
        </p:nvSpPr>
        <p:spPr/>
        <p:txBody>
          <a:bodyPr/>
          <a:lstStyle/>
          <a:p>
            <a:r>
              <a:rPr lang="en-US"/>
              <a:t>Facebook Own Posts Table | Republica Dominicana - 14 of 14</a:t>
            </a:r>
          </a:p>
        </p:txBody>
      </p:sp>
      <p:graphicFrame>
        <p:nvGraphicFramePr>
          <p:cNvPr id="5" name="Table Placeholder 4">
            <a:extLst>
              <a:ext uri="{FF2B5EF4-FFF2-40B4-BE49-F238E27FC236}">
                <a16:creationId xmlns:a16="http://schemas.microsoft.com/office/drawing/2014/main" id="{6F2D8E73-C227-41D6-9E85-D0163F2CC528}"/>
              </a:ext>
            </a:extLst>
          </p:cNvPr>
          <p:cNvGraphicFramePr>
            <a:graphicFrameLocks noGrp="1"/>
          </p:cNvGraphicFramePr>
          <p:nvPr>
            <p:ph type="tbl" sz="quarter" idx="13"/>
            <p:extLst>
              <p:ext uri="{D42A27DB-BD31-4B8C-83A1-F6EECF244321}">
                <p14:modId xmlns:p14="http://schemas.microsoft.com/office/powerpoint/2010/main" val="820458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26979970"/>
                    </a:ext>
                  </a:extLst>
                </a:gridCol>
                <a:gridCol w="1645920">
                  <a:extLst>
                    <a:ext uri="{9D8B030D-6E8A-4147-A177-3AD203B41FA5}">
                      <a16:colId xmlns:a16="http://schemas.microsoft.com/office/drawing/2014/main" val="2365313223"/>
                    </a:ext>
                  </a:extLst>
                </a:gridCol>
                <a:gridCol w="576072">
                  <a:extLst>
                    <a:ext uri="{9D8B030D-6E8A-4147-A177-3AD203B41FA5}">
                      <a16:colId xmlns:a16="http://schemas.microsoft.com/office/drawing/2014/main" val="2786475353"/>
                    </a:ext>
                  </a:extLst>
                </a:gridCol>
                <a:gridCol w="576072">
                  <a:extLst>
                    <a:ext uri="{9D8B030D-6E8A-4147-A177-3AD203B41FA5}">
                      <a16:colId xmlns:a16="http://schemas.microsoft.com/office/drawing/2014/main" val="615899271"/>
                    </a:ext>
                  </a:extLst>
                </a:gridCol>
                <a:gridCol w="576072">
                  <a:extLst>
                    <a:ext uri="{9D8B030D-6E8A-4147-A177-3AD203B41FA5}">
                      <a16:colId xmlns:a16="http://schemas.microsoft.com/office/drawing/2014/main" val="776486946"/>
                    </a:ext>
                  </a:extLst>
                </a:gridCol>
                <a:gridCol w="576072">
                  <a:extLst>
                    <a:ext uri="{9D8B030D-6E8A-4147-A177-3AD203B41FA5}">
                      <a16:colId xmlns:a16="http://schemas.microsoft.com/office/drawing/2014/main" val="3984993350"/>
                    </a:ext>
                  </a:extLst>
                </a:gridCol>
                <a:gridCol w="576072">
                  <a:extLst>
                    <a:ext uri="{9D8B030D-6E8A-4147-A177-3AD203B41FA5}">
                      <a16:colId xmlns:a16="http://schemas.microsoft.com/office/drawing/2014/main" val="588370259"/>
                    </a:ext>
                  </a:extLst>
                </a:gridCol>
                <a:gridCol w="576072">
                  <a:extLst>
                    <a:ext uri="{9D8B030D-6E8A-4147-A177-3AD203B41FA5}">
                      <a16:colId xmlns:a16="http://schemas.microsoft.com/office/drawing/2014/main" val="105756841"/>
                    </a:ext>
                  </a:extLst>
                </a:gridCol>
                <a:gridCol w="576072">
                  <a:extLst>
                    <a:ext uri="{9D8B030D-6E8A-4147-A177-3AD203B41FA5}">
                      <a16:colId xmlns:a16="http://schemas.microsoft.com/office/drawing/2014/main" val="3961786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2719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- 2021-11-01 12:46:43</a:t>
                      </a:r>
                      <a:r>
                        <a:rPr kumimoji="0" lang="es-ES" sz="1000" b="0" i="0" u="none" strike="noStrike" kern="1200" cap="none" spc="0" normalizeH="0" baseline="0" noProof="0">
                          <a:ln>
                            <a:noFill/>
                          </a:ln>
                          <a:solidFill>
                            <a:prstClr val="black"/>
                          </a:solidFill>
                          <a:effectLst/>
                          <a:uLnTx/>
                          <a:uFillTx/>
                          <a:latin typeface="+mn-lt"/>
                          <a:ea typeface="+mn-ea"/>
                          <a:cs typeface="+mn-cs"/>
                        </a:rPr>
                        <a:t>
 ¡Un desayunito como este, no se compara con ningún otro!
El real sandwich + una rica batida Sobrino para refrescar la mañana, ¡y empezar el día como es!
¡Feliz lunes! 
#CortésHermanos #Sobrino #BatidaSobrino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xx.fbcdn.net/v/t39.30808-6/p720x720/250954061_4921194024575794_7961593819934896462_n.jpg?_nc_cat=110&amp;ccb=1-5&amp;_nc_sid=8024bb&amp;_nc_ohc=EwqpJtQZMhsAX_SZxCE&amp;_nc_ht=scontent-mia3-2.xx&amp;edm=AKIiGfEEAAAA&amp;oh=867c91cd6f8adaa8e38c7a789f07c3d1&amp;oe=61ACDA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873126"/>
                  </a:ext>
                </a:extLst>
              </a:tr>
            </a:tbl>
          </a:graphicData>
        </a:graphic>
      </p:graphicFrame>
      <p:sp>
        <p:nvSpPr>
          <p:cNvPr id="4" name="Text Placeholder 3">
            <a:extLst>
              <a:ext uri="{FF2B5EF4-FFF2-40B4-BE49-F238E27FC236}">
                <a16:creationId xmlns:a16="http://schemas.microsoft.com/office/drawing/2014/main" id="{24D3D6E5-A1E8-48A8-A2F1-2030C5301A6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1383473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15C50-FD67-4742-B8E1-341DD6886973}"/>
              </a:ext>
            </a:extLst>
          </p:cNvPr>
          <p:cNvSpPr>
            <a:spLocks noGrp="1"/>
          </p:cNvSpPr>
          <p:nvPr>
            <p:ph type="title"/>
          </p:nvPr>
        </p:nvSpPr>
        <p:spPr/>
        <p:txBody>
          <a:bodyPr/>
          <a:lstStyle/>
          <a:p>
            <a:r>
              <a:rPr lang="pt-BR"/>
              <a:t>Instagram Posts Table | Republica Dominicana - 1 of 12</a:t>
            </a:r>
            <a:endParaRPr lang="en-US"/>
          </a:p>
        </p:txBody>
      </p:sp>
      <p:graphicFrame>
        <p:nvGraphicFramePr>
          <p:cNvPr id="5" name="Table Placeholder 4">
            <a:extLst>
              <a:ext uri="{FF2B5EF4-FFF2-40B4-BE49-F238E27FC236}">
                <a16:creationId xmlns:a16="http://schemas.microsoft.com/office/drawing/2014/main" id="{073AFAA7-EF72-4B8C-BF47-2D7FDF84931E}"/>
              </a:ext>
            </a:extLst>
          </p:cNvPr>
          <p:cNvGraphicFramePr>
            <a:graphicFrameLocks noGrp="1"/>
          </p:cNvGraphicFramePr>
          <p:nvPr>
            <p:ph type="tbl" sz="quarter" idx="13"/>
            <p:extLst>
              <p:ext uri="{D42A27DB-BD31-4B8C-83A1-F6EECF244321}">
                <p14:modId xmlns:p14="http://schemas.microsoft.com/office/powerpoint/2010/main" val="2719549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02757858"/>
                    </a:ext>
                  </a:extLst>
                </a:gridCol>
                <a:gridCol w="1810512">
                  <a:extLst>
                    <a:ext uri="{9D8B030D-6E8A-4147-A177-3AD203B41FA5}">
                      <a16:colId xmlns:a16="http://schemas.microsoft.com/office/drawing/2014/main" val="2993992228"/>
                    </a:ext>
                  </a:extLst>
                </a:gridCol>
                <a:gridCol w="822960">
                  <a:extLst>
                    <a:ext uri="{9D8B030D-6E8A-4147-A177-3AD203B41FA5}">
                      <a16:colId xmlns:a16="http://schemas.microsoft.com/office/drawing/2014/main" val="2866095170"/>
                    </a:ext>
                  </a:extLst>
                </a:gridCol>
                <a:gridCol w="822960">
                  <a:extLst>
                    <a:ext uri="{9D8B030D-6E8A-4147-A177-3AD203B41FA5}">
                      <a16:colId xmlns:a16="http://schemas.microsoft.com/office/drawing/2014/main" val="3098689840"/>
                    </a:ext>
                  </a:extLst>
                </a:gridCol>
                <a:gridCol w="822960">
                  <a:extLst>
                    <a:ext uri="{9D8B030D-6E8A-4147-A177-3AD203B41FA5}">
                      <a16:colId xmlns:a16="http://schemas.microsoft.com/office/drawing/2014/main" val="176922203"/>
                    </a:ext>
                  </a:extLst>
                </a:gridCol>
                <a:gridCol w="822960">
                  <a:extLst>
                    <a:ext uri="{9D8B030D-6E8A-4147-A177-3AD203B41FA5}">
                      <a16:colId xmlns:a16="http://schemas.microsoft.com/office/drawing/2014/main" val="749159531"/>
                    </a:ext>
                  </a:extLst>
                </a:gridCol>
                <a:gridCol w="822960">
                  <a:extLst>
                    <a:ext uri="{9D8B030D-6E8A-4147-A177-3AD203B41FA5}">
                      <a16:colId xmlns:a16="http://schemas.microsoft.com/office/drawing/2014/main" val="2312210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0957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kitkatdominicana - 2021-11-29 20:02:07</a:t>
                      </a:r>
                      <a:r>
                        <a:rPr kumimoji="0" lang="es-ES" sz="1000" b="0" i="0" u="none" strike="noStrike" kern="1200" cap="none" spc="0" normalizeH="0" baseline="0" noProof="0">
                          <a:ln>
                            <a:noFill/>
                          </a:ln>
                          <a:solidFill>
                            <a:prstClr val="black"/>
                          </a:solidFill>
                          <a:effectLst/>
                          <a:uLnTx/>
                          <a:uFillTx/>
                          <a:latin typeface="+mn-lt"/>
                          <a:ea typeface="+mn-ea"/>
                          <a:cs typeface="+mn-cs"/>
                        </a:rPr>
                        <a:t>
 Ya está bueno de tanto afán. 🙄¡Es hora de darnos el verdadero break navideño lleno de deliciosos pedacitos waffer, cubierto del perfecto chocolate que caracteriza a los nuevos kitKat® Santa! 🤤
¿Ya los probaste? Encuéntralos en Supermercados Nacional y Jumbo.
.
#KitKat  #KitKatBreak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261802144_587871545776584_6996596286727951321_n.jpg?_nc_ht=scontent.cdninstagram.com&amp;_nc_cat=100&amp;_nc_ohc=pbp18x5YoDwAX84YD2C&amp;edm=AMO9-JQAAAAA&amp;ccb=7-4&amp;oh=6617d502295170551097f77ff08fbf56&amp;oe=61A8121C&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5180673"/>
                  </a:ext>
                </a:extLst>
              </a:tr>
            </a:tbl>
          </a:graphicData>
        </a:graphic>
      </p:graphicFrame>
      <p:sp>
        <p:nvSpPr>
          <p:cNvPr id="4" name="Text Placeholder 3">
            <a:extLst>
              <a:ext uri="{FF2B5EF4-FFF2-40B4-BE49-F238E27FC236}">
                <a16:creationId xmlns:a16="http://schemas.microsoft.com/office/drawing/2014/main" id="{157D17B6-3C3B-47D8-9178-80DAE76CB5C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136516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7137E-01DF-4FB6-AB2D-D4B7BD552AFF}"/>
              </a:ext>
            </a:extLst>
          </p:cNvPr>
          <p:cNvSpPr>
            <a:spLocks noGrp="1"/>
          </p:cNvSpPr>
          <p:nvPr>
            <p:ph type="title"/>
          </p:nvPr>
        </p:nvSpPr>
        <p:spPr/>
        <p:txBody>
          <a:bodyPr/>
          <a:lstStyle/>
          <a:p>
            <a:r>
              <a:rPr lang="pt-BR"/>
              <a:t>Instagram Posts Table | Republica Dominicana - 2 of 12</a:t>
            </a:r>
            <a:endParaRPr lang="en-US"/>
          </a:p>
        </p:txBody>
      </p:sp>
      <p:graphicFrame>
        <p:nvGraphicFramePr>
          <p:cNvPr id="5" name="Table Placeholder 4">
            <a:extLst>
              <a:ext uri="{FF2B5EF4-FFF2-40B4-BE49-F238E27FC236}">
                <a16:creationId xmlns:a16="http://schemas.microsoft.com/office/drawing/2014/main" id="{67FFE506-4BB9-49F4-BA3F-8932C8715A69}"/>
              </a:ext>
            </a:extLst>
          </p:cNvPr>
          <p:cNvGraphicFramePr>
            <a:graphicFrameLocks noGrp="1"/>
          </p:cNvGraphicFramePr>
          <p:nvPr>
            <p:ph type="tbl" sz="quarter" idx="13"/>
            <p:extLst>
              <p:ext uri="{D42A27DB-BD31-4B8C-83A1-F6EECF244321}">
                <p14:modId xmlns:p14="http://schemas.microsoft.com/office/powerpoint/2010/main" val="1326516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11505188"/>
                    </a:ext>
                  </a:extLst>
                </a:gridCol>
                <a:gridCol w="1810512">
                  <a:extLst>
                    <a:ext uri="{9D8B030D-6E8A-4147-A177-3AD203B41FA5}">
                      <a16:colId xmlns:a16="http://schemas.microsoft.com/office/drawing/2014/main" val="1513046384"/>
                    </a:ext>
                  </a:extLst>
                </a:gridCol>
                <a:gridCol w="822960">
                  <a:extLst>
                    <a:ext uri="{9D8B030D-6E8A-4147-A177-3AD203B41FA5}">
                      <a16:colId xmlns:a16="http://schemas.microsoft.com/office/drawing/2014/main" val="3140325576"/>
                    </a:ext>
                  </a:extLst>
                </a:gridCol>
                <a:gridCol w="822960">
                  <a:extLst>
                    <a:ext uri="{9D8B030D-6E8A-4147-A177-3AD203B41FA5}">
                      <a16:colId xmlns:a16="http://schemas.microsoft.com/office/drawing/2014/main" val="1917590428"/>
                    </a:ext>
                  </a:extLst>
                </a:gridCol>
                <a:gridCol w="822960">
                  <a:extLst>
                    <a:ext uri="{9D8B030D-6E8A-4147-A177-3AD203B41FA5}">
                      <a16:colId xmlns:a16="http://schemas.microsoft.com/office/drawing/2014/main" val="1604880329"/>
                    </a:ext>
                  </a:extLst>
                </a:gridCol>
                <a:gridCol w="822960">
                  <a:extLst>
                    <a:ext uri="{9D8B030D-6E8A-4147-A177-3AD203B41FA5}">
                      <a16:colId xmlns:a16="http://schemas.microsoft.com/office/drawing/2014/main" val="513700254"/>
                    </a:ext>
                  </a:extLst>
                </a:gridCol>
                <a:gridCol w="822960">
                  <a:extLst>
                    <a:ext uri="{9D8B030D-6E8A-4147-A177-3AD203B41FA5}">
                      <a16:colId xmlns:a16="http://schemas.microsoft.com/office/drawing/2014/main" val="3709400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4180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kitkatdominicana - 2021-11-26 16:35:37</a:t>
                      </a:r>
                      <a:r>
                        <a:rPr kumimoji="0" lang="es-ES" sz="1000" b="0" i="0" u="none" strike="noStrike" kern="1200" cap="none" spc="0" normalizeH="0" baseline="0" noProof="0">
                          <a:ln>
                            <a:noFill/>
                          </a:ln>
                          <a:solidFill>
                            <a:prstClr val="black"/>
                          </a:solidFill>
                          <a:effectLst/>
                          <a:uLnTx/>
                          <a:uFillTx/>
                          <a:latin typeface="+mn-lt"/>
                          <a:ea typeface="+mn-ea"/>
                          <a:cs typeface="+mn-cs"/>
                        </a:rPr>
                        <a:t>
 ¡Santa se cansó del frío y vino a celebrar su break como es! 
¡Busca el nuevo KitKat® Santa relleno de deliciosos pedazos crujientes de galletas waffer en Supermercados Nacional y Jumbo!
.
#KitKat  #KitKatBreak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260411729_637378257310960_6364592424558819069_n.jpg?_nc_ht=scontent.cdninstagram.com&amp;_nc_cat=104&amp;_nc_ohc=3E-4sNjEmGUAX-SdSA0&amp;edm=AMO9-JQAAAAA&amp;ccb=7-4&amp;oh=cc08148ba57583b6249b12abc7919317&amp;oe=61A8168C&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2142099"/>
                  </a:ext>
                </a:extLst>
              </a:tr>
            </a:tbl>
          </a:graphicData>
        </a:graphic>
      </p:graphicFrame>
      <p:sp>
        <p:nvSpPr>
          <p:cNvPr id="4" name="Text Placeholder 3">
            <a:extLst>
              <a:ext uri="{FF2B5EF4-FFF2-40B4-BE49-F238E27FC236}">
                <a16:creationId xmlns:a16="http://schemas.microsoft.com/office/drawing/2014/main" id="{0D59A103-95C1-4900-9AC6-CAE8E286CFE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6499150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086E1-3E8A-41EA-80EF-0C936558CBA9}"/>
              </a:ext>
            </a:extLst>
          </p:cNvPr>
          <p:cNvSpPr>
            <a:spLocks noGrp="1"/>
          </p:cNvSpPr>
          <p:nvPr>
            <p:ph type="title"/>
          </p:nvPr>
        </p:nvSpPr>
        <p:spPr/>
        <p:txBody>
          <a:bodyPr/>
          <a:lstStyle/>
          <a:p>
            <a:r>
              <a:rPr lang="pt-BR"/>
              <a:t>Instagram Posts Table | Republica Dominicana - 3 of 12</a:t>
            </a:r>
            <a:endParaRPr lang="en-US"/>
          </a:p>
        </p:txBody>
      </p:sp>
      <p:graphicFrame>
        <p:nvGraphicFramePr>
          <p:cNvPr id="5" name="Table Placeholder 4">
            <a:extLst>
              <a:ext uri="{FF2B5EF4-FFF2-40B4-BE49-F238E27FC236}">
                <a16:creationId xmlns:a16="http://schemas.microsoft.com/office/drawing/2014/main" id="{9A368D5A-684D-4CD7-A571-C67AC5C453CC}"/>
              </a:ext>
            </a:extLst>
          </p:cNvPr>
          <p:cNvGraphicFramePr>
            <a:graphicFrameLocks noGrp="1"/>
          </p:cNvGraphicFramePr>
          <p:nvPr>
            <p:ph type="tbl" sz="quarter" idx="13"/>
            <p:extLst>
              <p:ext uri="{D42A27DB-BD31-4B8C-83A1-F6EECF244321}">
                <p14:modId xmlns:p14="http://schemas.microsoft.com/office/powerpoint/2010/main" val="1968109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08667125"/>
                    </a:ext>
                  </a:extLst>
                </a:gridCol>
                <a:gridCol w="1810512">
                  <a:extLst>
                    <a:ext uri="{9D8B030D-6E8A-4147-A177-3AD203B41FA5}">
                      <a16:colId xmlns:a16="http://schemas.microsoft.com/office/drawing/2014/main" val="3882859888"/>
                    </a:ext>
                  </a:extLst>
                </a:gridCol>
                <a:gridCol w="822960">
                  <a:extLst>
                    <a:ext uri="{9D8B030D-6E8A-4147-A177-3AD203B41FA5}">
                      <a16:colId xmlns:a16="http://schemas.microsoft.com/office/drawing/2014/main" val="4124250436"/>
                    </a:ext>
                  </a:extLst>
                </a:gridCol>
                <a:gridCol w="822960">
                  <a:extLst>
                    <a:ext uri="{9D8B030D-6E8A-4147-A177-3AD203B41FA5}">
                      <a16:colId xmlns:a16="http://schemas.microsoft.com/office/drawing/2014/main" val="3508924598"/>
                    </a:ext>
                  </a:extLst>
                </a:gridCol>
                <a:gridCol w="822960">
                  <a:extLst>
                    <a:ext uri="{9D8B030D-6E8A-4147-A177-3AD203B41FA5}">
                      <a16:colId xmlns:a16="http://schemas.microsoft.com/office/drawing/2014/main" val="2108828996"/>
                    </a:ext>
                  </a:extLst>
                </a:gridCol>
                <a:gridCol w="822960">
                  <a:extLst>
                    <a:ext uri="{9D8B030D-6E8A-4147-A177-3AD203B41FA5}">
                      <a16:colId xmlns:a16="http://schemas.microsoft.com/office/drawing/2014/main" val="449861373"/>
                    </a:ext>
                  </a:extLst>
                </a:gridCol>
                <a:gridCol w="822960">
                  <a:extLst>
                    <a:ext uri="{9D8B030D-6E8A-4147-A177-3AD203B41FA5}">
                      <a16:colId xmlns:a16="http://schemas.microsoft.com/office/drawing/2014/main" val="1678558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7707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kitkatdominicana - 2021-11-25 13:21:59</a:t>
                      </a:r>
                      <a:r>
                        <a:rPr kumimoji="0" lang="es-ES" sz="1000" b="0" i="0" u="none" strike="noStrike" kern="1200" cap="none" spc="0" normalizeH="0" baseline="0" noProof="0">
                          <a:ln>
                            <a:noFill/>
                          </a:ln>
                          <a:solidFill>
                            <a:prstClr val="black"/>
                          </a:solidFill>
                          <a:effectLst/>
                          <a:uLnTx/>
                          <a:uFillTx/>
                          <a:latin typeface="+mn-lt"/>
                          <a:ea typeface="+mn-ea"/>
                          <a:cs typeface="+mn-cs"/>
                        </a:rPr>
                        <a:t>
 ¡No somos gringos pero como quiera queremos celebrar y agradecer el tener gente que vuelven la vida y los breaks mucho mejores!🥰
¡Etiqueta al que se merece uno de estos certificados! (Y de paso le regalas un KitKat® de agradecimiento. ¿Verdad que sí?😌)
.
#KitKat  #KitKatBreak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260906135_1954819464678764_3964366199266154354_n.jpg?_nc_cat=109&amp;ccb=1-5&amp;_nc_sid=8ae9d6&amp;_nc_ohc=K9pWsloznjwAX9wNCDa&amp;_nc_ht=scontent-iad3-2.cdninstagram.com&amp;edm=AL-3X8kEAAAA&amp;oh=259b4ba65cf8eec56be176404fdded81&amp;oe=61ABC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79098836"/>
                  </a:ext>
                </a:extLst>
              </a:tr>
            </a:tbl>
          </a:graphicData>
        </a:graphic>
      </p:graphicFrame>
      <p:sp>
        <p:nvSpPr>
          <p:cNvPr id="4" name="Text Placeholder 3">
            <a:extLst>
              <a:ext uri="{FF2B5EF4-FFF2-40B4-BE49-F238E27FC236}">
                <a16:creationId xmlns:a16="http://schemas.microsoft.com/office/drawing/2014/main" id="{395CDD73-79B3-43C7-B091-96FBE25D0EB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8569558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CD131-F45A-4BB3-B9C7-5C8EDAAB72E0}"/>
              </a:ext>
            </a:extLst>
          </p:cNvPr>
          <p:cNvSpPr>
            <a:spLocks noGrp="1"/>
          </p:cNvSpPr>
          <p:nvPr>
            <p:ph type="title"/>
          </p:nvPr>
        </p:nvSpPr>
        <p:spPr/>
        <p:txBody>
          <a:bodyPr/>
          <a:lstStyle/>
          <a:p>
            <a:r>
              <a:rPr lang="pt-BR"/>
              <a:t>Instagram Posts Table | Republica Dominicana - 4 of 12</a:t>
            </a:r>
            <a:endParaRPr lang="en-US"/>
          </a:p>
        </p:txBody>
      </p:sp>
      <p:graphicFrame>
        <p:nvGraphicFramePr>
          <p:cNvPr id="5" name="Table Placeholder 4">
            <a:extLst>
              <a:ext uri="{FF2B5EF4-FFF2-40B4-BE49-F238E27FC236}">
                <a16:creationId xmlns:a16="http://schemas.microsoft.com/office/drawing/2014/main" id="{F84BFE64-25E2-43A2-BE95-0299C061BC20}"/>
              </a:ext>
            </a:extLst>
          </p:cNvPr>
          <p:cNvGraphicFramePr>
            <a:graphicFrameLocks noGrp="1"/>
          </p:cNvGraphicFramePr>
          <p:nvPr>
            <p:ph type="tbl" sz="quarter" idx="13"/>
            <p:extLst>
              <p:ext uri="{D42A27DB-BD31-4B8C-83A1-F6EECF244321}">
                <p14:modId xmlns:p14="http://schemas.microsoft.com/office/powerpoint/2010/main" val="872448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17425395"/>
                    </a:ext>
                  </a:extLst>
                </a:gridCol>
                <a:gridCol w="1810512">
                  <a:extLst>
                    <a:ext uri="{9D8B030D-6E8A-4147-A177-3AD203B41FA5}">
                      <a16:colId xmlns:a16="http://schemas.microsoft.com/office/drawing/2014/main" val="3210084724"/>
                    </a:ext>
                  </a:extLst>
                </a:gridCol>
                <a:gridCol w="822960">
                  <a:extLst>
                    <a:ext uri="{9D8B030D-6E8A-4147-A177-3AD203B41FA5}">
                      <a16:colId xmlns:a16="http://schemas.microsoft.com/office/drawing/2014/main" val="2962937141"/>
                    </a:ext>
                  </a:extLst>
                </a:gridCol>
                <a:gridCol w="822960">
                  <a:extLst>
                    <a:ext uri="{9D8B030D-6E8A-4147-A177-3AD203B41FA5}">
                      <a16:colId xmlns:a16="http://schemas.microsoft.com/office/drawing/2014/main" val="224756291"/>
                    </a:ext>
                  </a:extLst>
                </a:gridCol>
                <a:gridCol w="822960">
                  <a:extLst>
                    <a:ext uri="{9D8B030D-6E8A-4147-A177-3AD203B41FA5}">
                      <a16:colId xmlns:a16="http://schemas.microsoft.com/office/drawing/2014/main" val="2621675301"/>
                    </a:ext>
                  </a:extLst>
                </a:gridCol>
                <a:gridCol w="822960">
                  <a:extLst>
                    <a:ext uri="{9D8B030D-6E8A-4147-A177-3AD203B41FA5}">
                      <a16:colId xmlns:a16="http://schemas.microsoft.com/office/drawing/2014/main" val="1487499631"/>
                    </a:ext>
                  </a:extLst>
                </a:gridCol>
                <a:gridCol w="822960">
                  <a:extLst>
                    <a:ext uri="{9D8B030D-6E8A-4147-A177-3AD203B41FA5}">
                      <a16:colId xmlns:a16="http://schemas.microsoft.com/office/drawing/2014/main" val="1696015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1797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kitkatdominicana - 2021-11-24 16:53:37</a:t>
                      </a:r>
                      <a:r>
                        <a:rPr kumimoji="0" lang="es-ES" sz="1000" b="0" i="0" u="none" strike="noStrike" kern="1200" cap="none" spc="0" normalizeH="0" baseline="0" noProof="0">
                          <a:ln>
                            <a:noFill/>
                          </a:ln>
                          <a:solidFill>
                            <a:prstClr val="black"/>
                          </a:solidFill>
                          <a:effectLst/>
                          <a:uLnTx/>
                          <a:uFillTx/>
                          <a:latin typeface="+mn-lt"/>
                          <a:ea typeface="+mn-ea"/>
                          <a:cs typeface="+mn-cs"/>
                        </a:rPr>
                        <a:t>
 ¡Manda el trabajo a pausar y date tu respectivo break hoy! 🤪
.
#KitKat  #KitKatBreak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260469926_153287933666424_5063337435901036482_n.jpg?_nc_ht=scontent.cdninstagram.com&amp;_nc_cat=100&amp;_nc_ohc=LNYfYuRhGNMAX9ZN09e&amp;edm=AMO9-JQAAAAA&amp;ccb=7-4&amp;oh=10a28d832f91d856badcdd2761c29776&amp;oe=61A7F6B2&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72795955"/>
                  </a:ext>
                </a:extLst>
              </a:tr>
            </a:tbl>
          </a:graphicData>
        </a:graphic>
      </p:graphicFrame>
      <p:sp>
        <p:nvSpPr>
          <p:cNvPr id="4" name="Text Placeholder 3">
            <a:extLst>
              <a:ext uri="{FF2B5EF4-FFF2-40B4-BE49-F238E27FC236}">
                <a16:creationId xmlns:a16="http://schemas.microsoft.com/office/drawing/2014/main" id="{992F3ADB-4904-4BB6-9EDD-7C5CEA83181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149677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4F0B3-9FA1-4964-ABEF-A6FCCE087DA8}"/>
              </a:ext>
            </a:extLst>
          </p:cNvPr>
          <p:cNvSpPr>
            <a:spLocks noGrp="1"/>
          </p:cNvSpPr>
          <p:nvPr>
            <p:ph type="title"/>
          </p:nvPr>
        </p:nvSpPr>
        <p:spPr/>
        <p:txBody>
          <a:bodyPr/>
          <a:lstStyle/>
          <a:p>
            <a:r>
              <a:rPr lang="pt-BR"/>
              <a:t>Instagram Posts Table | Republica Dominicana - 5 of 12</a:t>
            </a:r>
            <a:endParaRPr lang="en-US"/>
          </a:p>
        </p:txBody>
      </p:sp>
      <p:graphicFrame>
        <p:nvGraphicFramePr>
          <p:cNvPr id="5" name="Table Placeholder 4">
            <a:extLst>
              <a:ext uri="{FF2B5EF4-FFF2-40B4-BE49-F238E27FC236}">
                <a16:creationId xmlns:a16="http://schemas.microsoft.com/office/drawing/2014/main" id="{EB0E6FDE-E5B9-46F5-9076-CCC31FB7CB05}"/>
              </a:ext>
            </a:extLst>
          </p:cNvPr>
          <p:cNvGraphicFramePr>
            <a:graphicFrameLocks noGrp="1"/>
          </p:cNvGraphicFramePr>
          <p:nvPr>
            <p:ph type="tbl" sz="quarter" idx="13"/>
            <p:extLst>
              <p:ext uri="{D42A27DB-BD31-4B8C-83A1-F6EECF244321}">
                <p14:modId xmlns:p14="http://schemas.microsoft.com/office/powerpoint/2010/main" val="34690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85118071"/>
                    </a:ext>
                  </a:extLst>
                </a:gridCol>
                <a:gridCol w="1810512">
                  <a:extLst>
                    <a:ext uri="{9D8B030D-6E8A-4147-A177-3AD203B41FA5}">
                      <a16:colId xmlns:a16="http://schemas.microsoft.com/office/drawing/2014/main" val="473110458"/>
                    </a:ext>
                  </a:extLst>
                </a:gridCol>
                <a:gridCol w="822960">
                  <a:extLst>
                    <a:ext uri="{9D8B030D-6E8A-4147-A177-3AD203B41FA5}">
                      <a16:colId xmlns:a16="http://schemas.microsoft.com/office/drawing/2014/main" val="3170007235"/>
                    </a:ext>
                  </a:extLst>
                </a:gridCol>
                <a:gridCol w="822960">
                  <a:extLst>
                    <a:ext uri="{9D8B030D-6E8A-4147-A177-3AD203B41FA5}">
                      <a16:colId xmlns:a16="http://schemas.microsoft.com/office/drawing/2014/main" val="2958120325"/>
                    </a:ext>
                  </a:extLst>
                </a:gridCol>
                <a:gridCol w="822960">
                  <a:extLst>
                    <a:ext uri="{9D8B030D-6E8A-4147-A177-3AD203B41FA5}">
                      <a16:colId xmlns:a16="http://schemas.microsoft.com/office/drawing/2014/main" val="891987572"/>
                    </a:ext>
                  </a:extLst>
                </a:gridCol>
                <a:gridCol w="822960">
                  <a:extLst>
                    <a:ext uri="{9D8B030D-6E8A-4147-A177-3AD203B41FA5}">
                      <a16:colId xmlns:a16="http://schemas.microsoft.com/office/drawing/2014/main" val="112684710"/>
                    </a:ext>
                  </a:extLst>
                </a:gridCol>
                <a:gridCol w="822960">
                  <a:extLst>
                    <a:ext uri="{9D8B030D-6E8A-4147-A177-3AD203B41FA5}">
                      <a16:colId xmlns:a16="http://schemas.microsoft.com/office/drawing/2014/main" val="1080673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0337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kitkatdominicana - 2021-11-23 16:30:37</a:t>
                      </a:r>
                      <a:r>
                        <a:rPr kumimoji="0" lang="es-ES" sz="1000" b="0" i="0" u="none" strike="noStrike" kern="1200" cap="none" spc="0" normalizeH="0" baseline="0" noProof="0">
                          <a:ln>
                            <a:noFill/>
                          </a:ln>
                          <a:solidFill>
                            <a:prstClr val="black"/>
                          </a:solidFill>
                          <a:effectLst/>
                          <a:uLnTx/>
                          <a:uFillTx/>
                          <a:latin typeface="+mn-lt"/>
                          <a:ea typeface="+mn-ea"/>
                          <a:cs typeface="+mn-cs"/>
                        </a:rPr>
                        <a:t>
 Santa trabaja duro todo el año, y tú también. ¡Y ya está bueno! ¡Momento de celebrar con un delicioso KitKat® Santa!🎅🍫
¿Qué estás esperando para probar una chulería de estas?
Encuéntralos en Supermercados Nacional y Jumbo.
.
#KitKat  #KitKatBreak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260605055_622213882148562_6790770919238178726_n.jpg?_nc_ht=scontent.cdninstagram.com&amp;_nc_cat=106&amp;_nc_ohc=-URfKnYbbgYAX_Zpr5k&amp;edm=AMO9-JQAAAAA&amp;ccb=7-4&amp;oh=019d56129c3c087df5cc9ae4366161f3&amp;oe=61A809B9&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27512696"/>
                  </a:ext>
                </a:extLst>
              </a:tr>
            </a:tbl>
          </a:graphicData>
        </a:graphic>
      </p:graphicFrame>
      <p:sp>
        <p:nvSpPr>
          <p:cNvPr id="4" name="Text Placeholder 3">
            <a:extLst>
              <a:ext uri="{FF2B5EF4-FFF2-40B4-BE49-F238E27FC236}">
                <a16:creationId xmlns:a16="http://schemas.microsoft.com/office/drawing/2014/main" id="{C5355FD4-A8E9-42CD-81A2-B2FC048C760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1422496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F59F1-461C-467E-A745-103FBF9C9788}"/>
              </a:ext>
            </a:extLst>
          </p:cNvPr>
          <p:cNvSpPr>
            <a:spLocks noGrp="1"/>
          </p:cNvSpPr>
          <p:nvPr>
            <p:ph type="title"/>
          </p:nvPr>
        </p:nvSpPr>
        <p:spPr/>
        <p:txBody>
          <a:bodyPr/>
          <a:lstStyle/>
          <a:p>
            <a:r>
              <a:rPr lang="pt-BR"/>
              <a:t>Instagram Posts Table | Republica Dominicana - 6 of 12</a:t>
            </a:r>
            <a:endParaRPr lang="en-US"/>
          </a:p>
        </p:txBody>
      </p:sp>
      <p:graphicFrame>
        <p:nvGraphicFramePr>
          <p:cNvPr id="5" name="Table Placeholder 4">
            <a:extLst>
              <a:ext uri="{FF2B5EF4-FFF2-40B4-BE49-F238E27FC236}">
                <a16:creationId xmlns:a16="http://schemas.microsoft.com/office/drawing/2014/main" id="{15C3CF74-8382-4BF3-96F1-4D99438C09BD}"/>
              </a:ext>
            </a:extLst>
          </p:cNvPr>
          <p:cNvGraphicFramePr>
            <a:graphicFrameLocks noGrp="1"/>
          </p:cNvGraphicFramePr>
          <p:nvPr>
            <p:ph type="tbl" sz="quarter" idx="13"/>
            <p:extLst>
              <p:ext uri="{D42A27DB-BD31-4B8C-83A1-F6EECF244321}">
                <p14:modId xmlns:p14="http://schemas.microsoft.com/office/powerpoint/2010/main" val="2759533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04046213"/>
                    </a:ext>
                  </a:extLst>
                </a:gridCol>
                <a:gridCol w="1810512">
                  <a:extLst>
                    <a:ext uri="{9D8B030D-6E8A-4147-A177-3AD203B41FA5}">
                      <a16:colId xmlns:a16="http://schemas.microsoft.com/office/drawing/2014/main" val="2342370293"/>
                    </a:ext>
                  </a:extLst>
                </a:gridCol>
                <a:gridCol w="822960">
                  <a:extLst>
                    <a:ext uri="{9D8B030D-6E8A-4147-A177-3AD203B41FA5}">
                      <a16:colId xmlns:a16="http://schemas.microsoft.com/office/drawing/2014/main" val="3173030976"/>
                    </a:ext>
                  </a:extLst>
                </a:gridCol>
                <a:gridCol w="822960">
                  <a:extLst>
                    <a:ext uri="{9D8B030D-6E8A-4147-A177-3AD203B41FA5}">
                      <a16:colId xmlns:a16="http://schemas.microsoft.com/office/drawing/2014/main" val="4080805360"/>
                    </a:ext>
                  </a:extLst>
                </a:gridCol>
                <a:gridCol w="822960">
                  <a:extLst>
                    <a:ext uri="{9D8B030D-6E8A-4147-A177-3AD203B41FA5}">
                      <a16:colId xmlns:a16="http://schemas.microsoft.com/office/drawing/2014/main" val="642601586"/>
                    </a:ext>
                  </a:extLst>
                </a:gridCol>
                <a:gridCol w="822960">
                  <a:extLst>
                    <a:ext uri="{9D8B030D-6E8A-4147-A177-3AD203B41FA5}">
                      <a16:colId xmlns:a16="http://schemas.microsoft.com/office/drawing/2014/main" val="2544159009"/>
                    </a:ext>
                  </a:extLst>
                </a:gridCol>
                <a:gridCol w="822960">
                  <a:extLst>
                    <a:ext uri="{9D8B030D-6E8A-4147-A177-3AD203B41FA5}">
                      <a16:colId xmlns:a16="http://schemas.microsoft.com/office/drawing/2014/main" val="2083154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9770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kitkatdominicana - 2021-11-20 16:30:43</a:t>
                      </a:r>
                      <a:r>
                        <a:rPr kumimoji="0" lang="es-ES" sz="1000" b="0" i="0" u="none" strike="noStrike" kern="1200" cap="none" spc="0" normalizeH="0" baseline="0" noProof="0">
                          <a:ln>
                            <a:noFill/>
                          </a:ln>
                          <a:solidFill>
                            <a:prstClr val="black"/>
                          </a:solidFill>
                          <a:effectLst/>
                          <a:uLnTx/>
                          <a:uFillTx/>
                          <a:latin typeface="+mn-lt"/>
                          <a:ea typeface="+mn-ea"/>
                          <a:cs typeface="+mn-cs"/>
                        </a:rPr>
                        <a:t>
 Cuando la navidad y el chocolate se mezclan, ¡el resultado es esta irresistible combinación del nuevo KitKat®️ Santa!😍🎄
Nosotros ya nos antojamos, ¿Y ustedes?🤤
Búscalo en Supermercados Nacional y Jumbo.
.
#KitKat  #KitKatBreak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258617131_299452648700376_4996756025201744204_n.jpg?_nc_ht=scontent.cdninstagram.com&amp;_nc_cat=100&amp;_nc_ohc=ske8oPC0_p8AX-I_eew&amp;edm=AMO9-JQAAAAA&amp;ccb=7-4&amp;oh=401c388f8432f2875d2bee946583c2e0&amp;oe=61A7FFCF&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59138252"/>
                  </a:ext>
                </a:extLst>
              </a:tr>
            </a:tbl>
          </a:graphicData>
        </a:graphic>
      </p:graphicFrame>
      <p:sp>
        <p:nvSpPr>
          <p:cNvPr id="4" name="Text Placeholder 3">
            <a:extLst>
              <a:ext uri="{FF2B5EF4-FFF2-40B4-BE49-F238E27FC236}">
                <a16:creationId xmlns:a16="http://schemas.microsoft.com/office/drawing/2014/main" id="{AC383571-B27B-4B17-BA85-AF0EF9F0925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3846808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DAAB8-0083-4C0E-84C0-A6443F244B8B}"/>
              </a:ext>
            </a:extLst>
          </p:cNvPr>
          <p:cNvSpPr>
            <a:spLocks noGrp="1"/>
          </p:cNvSpPr>
          <p:nvPr>
            <p:ph type="title"/>
          </p:nvPr>
        </p:nvSpPr>
        <p:spPr/>
        <p:txBody>
          <a:bodyPr/>
          <a:lstStyle/>
          <a:p>
            <a:r>
              <a:rPr lang="pt-BR"/>
              <a:t>Instagram Posts Table | Republica Dominicana - 7 of 12</a:t>
            </a:r>
            <a:endParaRPr lang="en-US"/>
          </a:p>
        </p:txBody>
      </p:sp>
      <p:graphicFrame>
        <p:nvGraphicFramePr>
          <p:cNvPr id="5" name="Table Placeholder 4">
            <a:extLst>
              <a:ext uri="{FF2B5EF4-FFF2-40B4-BE49-F238E27FC236}">
                <a16:creationId xmlns:a16="http://schemas.microsoft.com/office/drawing/2014/main" id="{1B2B4C12-988A-41F0-A864-7A0B84A2C292}"/>
              </a:ext>
            </a:extLst>
          </p:cNvPr>
          <p:cNvGraphicFramePr>
            <a:graphicFrameLocks noGrp="1"/>
          </p:cNvGraphicFramePr>
          <p:nvPr>
            <p:ph type="tbl" sz="quarter" idx="13"/>
            <p:extLst>
              <p:ext uri="{D42A27DB-BD31-4B8C-83A1-F6EECF244321}">
                <p14:modId xmlns:p14="http://schemas.microsoft.com/office/powerpoint/2010/main" val="3744291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70939572"/>
                    </a:ext>
                  </a:extLst>
                </a:gridCol>
                <a:gridCol w="1810512">
                  <a:extLst>
                    <a:ext uri="{9D8B030D-6E8A-4147-A177-3AD203B41FA5}">
                      <a16:colId xmlns:a16="http://schemas.microsoft.com/office/drawing/2014/main" val="3644919053"/>
                    </a:ext>
                  </a:extLst>
                </a:gridCol>
                <a:gridCol w="822960">
                  <a:extLst>
                    <a:ext uri="{9D8B030D-6E8A-4147-A177-3AD203B41FA5}">
                      <a16:colId xmlns:a16="http://schemas.microsoft.com/office/drawing/2014/main" val="2810125158"/>
                    </a:ext>
                  </a:extLst>
                </a:gridCol>
                <a:gridCol w="822960">
                  <a:extLst>
                    <a:ext uri="{9D8B030D-6E8A-4147-A177-3AD203B41FA5}">
                      <a16:colId xmlns:a16="http://schemas.microsoft.com/office/drawing/2014/main" val="2759975037"/>
                    </a:ext>
                  </a:extLst>
                </a:gridCol>
                <a:gridCol w="822960">
                  <a:extLst>
                    <a:ext uri="{9D8B030D-6E8A-4147-A177-3AD203B41FA5}">
                      <a16:colId xmlns:a16="http://schemas.microsoft.com/office/drawing/2014/main" val="917472809"/>
                    </a:ext>
                  </a:extLst>
                </a:gridCol>
                <a:gridCol w="822960">
                  <a:extLst>
                    <a:ext uri="{9D8B030D-6E8A-4147-A177-3AD203B41FA5}">
                      <a16:colId xmlns:a16="http://schemas.microsoft.com/office/drawing/2014/main" val="1508794971"/>
                    </a:ext>
                  </a:extLst>
                </a:gridCol>
                <a:gridCol w="822960">
                  <a:extLst>
                    <a:ext uri="{9D8B030D-6E8A-4147-A177-3AD203B41FA5}">
                      <a16:colId xmlns:a16="http://schemas.microsoft.com/office/drawing/2014/main" val="2851221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2466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hersheysrd - 2021-11-19 20:00:37</a:t>
                      </a:r>
                      <a:r>
                        <a:rPr kumimoji="0" lang="es-ES" sz="1000" b="0" i="0" u="none" strike="noStrike" kern="1200" cap="none" spc="0" normalizeH="0" baseline="0" noProof="0">
                          <a:ln>
                            <a:noFill/>
                          </a:ln>
                          <a:solidFill>
                            <a:prstClr val="black"/>
                          </a:solidFill>
                          <a:effectLst/>
                          <a:uLnTx/>
                          <a:uFillTx/>
                          <a:latin typeface="+mn-lt"/>
                          <a:ea typeface="+mn-ea"/>
                          <a:cs typeface="+mn-cs"/>
                        </a:rPr>
                        <a:t>
 ¿Quieres sorprender estas Navidades con algo especial, rico y chocolatoso? Ve por tus productos HERSHEY'S, prepara esta receta y comenta cuánto le gustó a tus invitados.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258921341_955377678406487_1761908236183008492_n.jpg?_nc_cat=107&amp;ccb=1-5&amp;_nc_sid=8ae9d6&amp;_nc_ohc=AhREhkm6LF0AX8TiQw3&amp;_nc_ht=scontent-lga3-1.cdninstagram.com&amp;edm=AL-3X8kEAAAA&amp;oh=a8e41e20d7f09a61f46e19892075bbcc&amp;oe=61AC3B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41941077"/>
                  </a:ext>
                </a:extLst>
              </a:tr>
            </a:tbl>
          </a:graphicData>
        </a:graphic>
      </p:graphicFrame>
      <p:sp>
        <p:nvSpPr>
          <p:cNvPr id="4" name="Text Placeholder 3">
            <a:extLst>
              <a:ext uri="{FF2B5EF4-FFF2-40B4-BE49-F238E27FC236}">
                <a16:creationId xmlns:a16="http://schemas.microsoft.com/office/drawing/2014/main" id="{64567D19-3A86-4B3B-8FE6-439819DC8E5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5025606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E5611-D80D-4B75-94D0-BBA481BE11A0}"/>
              </a:ext>
            </a:extLst>
          </p:cNvPr>
          <p:cNvSpPr>
            <a:spLocks noGrp="1"/>
          </p:cNvSpPr>
          <p:nvPr>
            <p:ph type="title"/>
          </p:nvPr>
        </p:nvSpPr>
        <p:spPr/>
        <p:txBody>
          <a:bodyPr/>
          <a:lstStyle/>
          <a:p>
            <a:r>
              <a:rPr lang="pt-BR"/>
              <a:t>Instagram Posts Table | Republica Dominicana - 8 of 12</a:t>
            </a:r>
            <a:endParaRPr lang="en-US"/>
          </a:p>
        </p:txBody>
      </p:sp>
      <p:graphicFrame>
        <p:nvGraphicFramePr>
          <p:cNvPr id="5" name="Table Placeholder 4">
            <a:extLst>
              <a:ext uri="{FF2B5EF4-FFF2-40B4-BE49-F238E27FC236}">
                <a16:creationId xmlns:a16="http://schemas.microsoft.com/office/drawing/2014/main" id="{6855BA7A-49D9-46FE-BA34-62423F56A81C}"/>
              </a:ext>
            </a:extLst>
          </p:cNvPr>
          <p:cNvGraphicFramePr>
            <a:graphicFrameLocks noGrp="1"/>
          </p:cNvGraphicFramePr>
          <p:nvPr>
            <p:ph type="tbl" sz="quarter" idx="13"/>
            <p:extLst>
              <p:ext uri="{D42A27DB-BD31-4B8C-83A1-F6EECF244321}">
                <p14:modId xmlns:p14="http://schemas.microsoft.com/office/powerpoint/2010/main" val="2798365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99432680"/>
                    </a:ext>
                  </a:extLst>
                </a:gridCol>
                <a:gridCol w="1810512">
                  <a:extLst>
                    <a:ext uri="{9D8B030D-6E8A-4147-A177-3AD203B41FA5}">
                      <a16:colId xmlns:a16="http://schemas.microsoft.com/office/drawing/2014/main" val="2604530686"/>
                    </a:ext>
                  </a:extLst>
                </a:gridCol>
                <a:gridCol w="822960">
                  <a:extLst>
                    <a:ext uri="{9D8B030D-6E8A-4147-A177-3AD203B41FA5}">
                      <a16:colId xmlns:a16="http://schemas.microsoft.com/office/drawing/2014/main" val="959089802"/>
                    </a:ext>
                  </a:extLst>
                </a:gridCol>
                <a:gridCol w="822960">
                  <a:extLst>
                    <a:ext uri="{9D8B030D-6E8A-4147-A177-3AD203B41FA5}">
                      <a16:colId xmlns:a16="http://schemas.microsoft.com/office/drawing/2014/main" val="2853367868"/>
                    </a:ext>
                  </a:extLst>
                </a:gridCol>
                <a:gridCol w="822960">
                  <a:extLst>
                    <a:ext uri="{9D8B030D-6E8A-4147-A177-3AD203B41FA5}">
                      <a16:colId xmlns:a16="http://schemas.microsoft.com/office/drawing/2014/main" val="1421966832"/>
                    </a:ext>
                  </a:extLst>
                </a:gridCol>
                <a:gridCol w="822960">
                  <a:extLst>
                    <a:ext uri="{9D8B030D-6E8A-4147-A177-3AD203B41FA5}">
                      <a16:colId xmlns:a16="http://schemas.microsoft.com/office/drawing/2014/main" val="2233626088"/>
                    </a:ext>
                  </a:extLst>
                </a:gridCol>
                <a:gridCol w="822960">
                  <a:extLst>
                    <a:ext uri="{9D8B030D-6E8A-4147-A177-3AD203B41FA5}">
                      <a16:colId xmlns:a16="http://schemas.microsoft.com/office/drawing/2014/main" val="2973427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0042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kitkatdominicana - 2021-11-19 17:20:17</a:t>
                      </a:r>
                      <a:r>
                        <a:rPr kumimoji="0" lang="es-ES" sz="1000" b="0" i="0" u="none" strike="noStrike" kern="1200" cap="none" spc="0" normalizeH="0" baseline="0" noProof="0">
                          <a:ln>
                            <a:noFill/>
                          </a:ln>
                          <a:solidFill>
                            <a:prstClr val="black"/>
                          </a:solidFill>
                          <a:effectLst/>
                          <a:uLnTx/>
                          <a:uFillTx/>
                          <a:latin typeface="+mn-lt"/>
                          <a:ea typeface="+mn-ea"/>
                          <a:cs typeface="+mn-cs"/>
                        </a:rPr>
                        <a:t>
 ¡Ahora si es verdad! Saquen todos los adornos que les queden guardados, enciendan todos los paquetes de lucecitas, ¡prendan el radio y a bailar con su KitKat® en mano!🍫🎶✨
¿Con qué canción celebrarás el inicio de diciembre?🕺💃🎄
.
#KitKat  #KitKatBreak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258783100_1028583674601840_3137971629853115463_n.jpg?_nc_ht=scontent.cdninstagram.com&amp;_nc_cat=100&amp;_nc_ohc=9h4dCuCEi7kAX-JQLEf&amp;edm=AMO9-JQAAAAA&amp;ccb=7-4&amp;oh=5db86d6532a1c22a92c9fc5698f43f10&amp;oe=61A7FCC0&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47842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kitkatdominicana - 2021-11-17 17:00:44</a:t>
                      </a:r>
                      <a:r>
                        <a:rPr kumimoji="0" lang="es-ES" sz="1000" b="0" i="0" u="none" strike="noStrike" kern="1200" cap="none" spc="0" normalizeH="0" baseline="0" noProof="0">
                          <a:ln>
                            <a:noFill/>
                          </a:ln>
                          <a:solidFill>
                            <a:prstClr val="black"/>
                          </a:solidFill>
                          <a:effectLst/>
                          <a:uLnTx/>
                          <a:uFillTx/>
                          <a:latin typeface="+mn-lt"/>
                          <a:ea typeface="+mn-ea"/>
                          <a:cs typeface="+mn-cs"/>
                        </a:rPr>
                        <a:t>
 Es miércoles pero desde ya, hace falta un breakcito, pero no uno de mentira. ¡Un break de verdad! ¡El que sabes que te mereces! (El que incluye darte un KitKat®...😏)
.
#KitKat  #kitkatbreak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256458535_330309145492265_5930353937294021677_n.jpg?_nc_ht=scontent.cdninstagram.com&amp;_nc_cat=105&amp;_nc_ohc=N0zOcWGfY3wAX89yEd7&amp;edm=AMO9-JQAAAAA&amp;ccb=7-4&amp;oh=d77c432eac80ac445bbdfbc4d52370bb&amp;oe=61A8021A&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81051447"/>
                  </a:ext>
                </a:extLst>
              </a:tr>
            </a:tbl>
          </a:graphicData>
        </a:graphic>
      </p:graphicFrame>
      <p:sp>
        <p:nvSpPr>
          <p:cNvPr id="4" name="Text Placeholder 3">
            <a:extLst>
              <a:ext uri="{FF2B5EF4-FFF2-40B4-BE49-F238E27FC236}">
                <a16:creationId xmlns:a16="http://schemas.microsoft.com/office/drawing/2014/main" id="{176DF672-4E33-406C-BC3D-2965AEF4E52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550001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87D6A-34E3-4996-A5B4-320BE965BEC7}"/>
              </a:ext>
            </a:extLst>
          </p:cNvPr>
          <p:cNvSpPr>
            <a:spLocks noGrp="1"/>
          </p:cNvSpPr>
          <p:nvPr>
            <p:ph type="title"/>
          </p:nvPr>
        </p:nvSpPr>
        <p:spPr/>
        <p:txBody>
          <a:bodyPr/>
          <a:lstStyle/>
          <a:p>
            <a:r>
              <a:rPr lang="pt-BR"/>
              <a:t>Instagram Posts Table | Republica Dominicana - 9 of 12</a:t>
            </a:r>
            <a:endParaRPr lang="en-US"/>
          </a:p>
        </p:txBody>
      </p:sp>
      <p:graphicFrame>
        <p:nvGraphicFramePr>
          <p:cNvPr id="5" name="Table Placeholder 4">
            <a:extLst>
              <a:ext uri="{FF2B5EF4-FFF2-40B4-BE49-F238E27FC236}">
                <a16:creationId xmlns:a16="http://schemas.microsoft.com/office/drawing/2014/main" id="{D777C7E3-4785-4957-AFB2-662B45D3F90B}"/>
              </a:ext>
            </a:extLst>
          </p:cNvPr>
          <p:cNvGraphicFramePr>
            <a:graphicFrameLocks noGrp="1"/>
          </p:cNvGraphicFramePr>
          <p:nvPr>
            <p:ph type="tbl" sz="quarter" idx="13"/>
            <p:extLst>
              <p:ext uri="{D42A27DB-BD31-4B8C-83A1-F6EECF244321}">
                <p14:modId xmlns:p14="http://schemas.microsoft.com/office/powerpoint/2010/main" val="3823607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8662808"/>
                    </a:ext>
                  </a:extLst>
                </a:gridCol>
                <a:gridCol w="1810512">
                  <a:extLst>
                    <a:ext uri="{9D8B030D-6E8A-4147-A177-3AD203B41FA5}">
                      <a16:colId xmlns:a16="http://schemas.microsoft.com/office/drawing/2014/main" val="3125205065"/>
                    </a:ext>
                  </a:extLst>
                </a:gridCol>
                <a:gridCol w="822960">
                  <a:extLst>
                    <a:ext uri="{9D8B030D-6E8A-4147-A177-3AD203B41FA5}">
                      <a16:colId xmlns:a16="http://schemas.microsoft.com/office/drawing/2014/main" val="3695850397"/>
                    </a:ext>
                  </a:extLst>
                </a:gridCol>
                <a:gridCol w="822960">
                  <a:extLst>
                    <a:ext uri="{9D8B030D-6E8A-4147-A177-3AD203B41FA5}">
                      <a16:colId xmlns:a16="http://schemas.microsoft.com/office/drawing/2014/main" val="2358091210"/>
                    </a:ext>
                  </a:extLst>
                </a:gridCol>
                <a:gridCol w="822960">
                  <a:extLst>
                    <a:ext uri="{9D8B030D-6E8A-4147-A177-3AD203B41FA5}">
                      <a16:colId xmlns:a16="http://schemas.microsoft.com/office/drawing/2014/main" val="3930000830"/>
                    </a:ext>
                  </a:extLst>
                </a:gridCol>
                <a:gridCol w="822960">
                  <a:extLst>
                    <a:ext uri="{9D8B030D-6E8A-4147-A177-3AD203B41FA5}">
                      <a16:colId xmlns:a16="http://schemas.microsoft.com/office/drawing/2014/main" val="1290378465"/>
                    </a:ext>
                  </a:extLst>
                </a:gridCol>
                <a:gridCol w="822960">
                  <a:extLst>
                    <a:ext uri="{9D8B030D-6E8A-4147-A177-3AD203B41FA5}">
                      <a16:colId xmlns:a16="http://schemas.microsoft.com/office/drawing/2014/main" val="4190178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0274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kitkatdominicana - 2021-11-12 17:00:15</a:t>
                      </a:r>
                      <a:r>
                        <a:rPr kumimoji="0" lang="en-US" sz="1000" b="0" i="0" u="none" strike="noStrike" kern="1200" cap="none" spc="0" normalizeH="0" baseline="0" noProof="0">
                          <a:ln>
                            <a:noFill/>
                          </a:ln>
                          <a:solidFill>
                            <a:prstClr val="black"/>
                          </a:solidFill>
                          <a:effectLst/>
                          <a:uLnTx/>
                          <a:uFillTx/>
                          <a:latin typeface="+mn-lt"/>
                          <a:ea typeface="+mn-ea"/>
                          <a:cs typeface="+mn-cs"/>
                        </a:rPr>
                        <a:t>
 ¡Si la tentación tuviera un sabor, sería a KitKat®! 🤤
Qué postre de KitKat® se te antoja hoy? (A parte de unos deliciosos Pancakes con KitKat®😍)
.
#KitKat  #KitKatBreak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248452912_423521519414393_234691086622597763_n.jpg?_nc_cat=103&amp;ccb=1-5&amp;_nc_sid=8ae9d6&amp;_nc_ohc=i2uJugiuMx0AX-av_0X&amp;_nc_ht=scontent-iad3-2.cdninstagram.com&amp;edm=AL-3X8kEAAAA&amp;oh=be0280dda2d624843351813dbd29c264&amp;oe=61AC9D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9576097"/>
                  </a:ext>
                </a:extLst>
              </a:tr>
            </a:tbl>
          </a:graphicData>
        </a:graphic>
      </p:graphicFrame>
      <p:sp>
        <p:nvSpPr>
          <p:cNvPr id="4" name="Text Placeholder 3">
            <a:extLst>
              <a:ext uri="{FF2B5EF4-FFF2-40B4-BE49-F238E27FC236}">
                <a16:creationId xmlns:a16="http://schemas.microsoft.com/office/drawing/2014/main" id="{E4C3E017-73B6-410D-A520-9874DE1696E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949453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1D933-DE07-4C9A-8A44-0C6E5857A94F}"/>
              </a:ext>
            </a:extLst>
          </p:cNvPr>
          <p:cNvSpPr>
            <a:spLocks noGrp="1"/>
          </p:cNvSpPr>
          <p:nvPr>
            <p:ph type="title"/>
          </p:nvPr>
        </p:nvSpPr>
        <p:spPr/>
        <p:txBody>
          <a:bodyPr/>
          <a:lstStyle/>
          <a:p>
            <a:r>
              <a:rPr lang="pt-BR"/>
              <a:t>Instagram Posts Table | Republica Dominicana - 10 of 12</a:t>
            </a:r>
            <a:endParaRPr lang="en-US"/>
          </a:p>
        </p:txBody>
      </p:sp>
      <p:graphicFrame>
        <p:nvGraphicFramePr>
          <p:cNvPr id="5" name="Table Placeholder 4">
            <a:extLst>
              <a:ext uri="{FF2B5EF4-FFF2-40B4-BE49-F238E27FC236}">
                <a16:creationId xmlns:a16="http://schemas.microsoft.com/office/drawing/2014/main" id="{6D771105-6672-4048-8E43-514003A27C8F}"/>
              </a:ext>
            </a:extLst>
          </p:cNvPr>
          <p:cNvGraphicFramePr>
            <a:graphicFrameLocks noGrp="1"/>
          </p:cNvGraphicFramePr>
          <p:nvPr>
            <p:ph type="tbl" sz="quarter" idx="13"/>
            <p:extLst>
              <p:ext uri="{D42A27DB-BD31-4B8C-83A1-F6EECF244321}">
                <p14:modId xmlns:p14="http://schemas.microsoft.com/office/powerpoint/2010/main" val="2690087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63621850"/>
                    </a:ext>
                  </a:extLst>
                </a:gridCol>
                <a:gridCol w="1810512">
                  <a:extLst>
                    <a:ext uri="{9D8B030D-6E8A-4147-A177-3AD203B41FA5}">
                      <a16:colId xmlns:a16="http://schemas.microsoft.com/office/drawing/2014/main" val="2209638790"/>
                    </a:ext>
                  </a:extLst>
                </a:gridCol>
                <a:gridCol w="822960">
                  <a:extLst>
                    <a:ext uri="{9D8B030D-6E8A-4147-A177-3AD203B41FA5}">
                      <a16:colId xmlns:a16="http://schemas.microsoft.com/office/drawing/2014/main" val="3243730530"/>
                    </a:ext>
                  </a:extLst>
                </a:gridCol>
                <a:gridCol w="822960">
                  <a:extLst>
                    <a:ext uri="{9D8B030D-6E8A-4147-A177-3AD203B41FA5}">
                      <a16:colId xmlns:a16="http://schemas.microsoft.com/office/drawing/2014/main" val="4065515842"/>
                    </a:ext>
                  </a:extLst>
                </a:gridCol>
                <a:gridCol w="822960">
                  <a:extLst>
                    <a:ext uri="{9D8B030D-6E8A-4147-A177-3AD203B41FA5}">
                      <a16:colId xmlns:a16="http://schemas.microsoft.com/office/drawing/2014/main" val="2079425578"/>
                    </a:ext>
                  </a:extLst>
                </a:gridCol>
                <a:gridCol w="822960">
                  <a:extLst>
                    <a:ext uri="{9D8B030D-6E8A-4147-A177-3AD203B41FA5}">
                      <a16:colId xmlns:a16="http://schemas.microsoft.com/office/drawing/2014/main" val="2003528558"/>
                    </a:ext>
                  </a:extLst>
                </a:gridCol>
                <a:gridCol w="822960">
                  <a:extLst>
                    <a:ext uri="{9D8B030D-6E8A-4147-A177-3AD203B41FA5}">
                      <a16:colId xmlns:a16="http://schemas.microsoft.com/office/drawing/2014/main" val="1951271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215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kitkatdominicana - 2021-11-08 17:00:15</a:t>
                      </a:r>
                      <a:r>
                        <a:rPr kumimoji="0" lang="es-ES" sz="1000" b="0" i="0" u="none" strike="noStrike" kern="1200" cap="none" spc="0" normalizeH="0" baseline="0" noProof="0">
                          <a:ln>
                            <a:noFill/>
                          </a:ln>
                          <a:solidFill>
                            <a:prstClr val="black"/>
                          </a:solidFill>
                          <a:effectLst/>
                          <a:uLnTx/>
                          <a:uFillTx/>
                          <a:latin typeface="+mn-lt"/>
                          <a:ea typeface="+mn-ea"/>
                          <a:cs typeface="+mn-cs"/>
                        </a:rPr>
                        <a:t>
 ¡Los días de lucecitas ya se acercan pero en KitKat® no pudimos esperar más y ya estamos decorando hasta los chocolates!✨🌟🍫🌟✨
¿Y tú? ¿Ya pusiste tus lucecitas?✨✨✨
.
#KitKat  #KitKatBreak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254465386_1522599954790947_6408221608102163825_n.jpg?_nc_cat=101&amp;ccb=1-5&amp;_nc_sid=8ae9d6&amp;_nc_ohc=QtE_q0CNi3AAX88AYu7&amp;_nc_ht=scontent-iad3-2.cdninstagram.com&amp;edm=AL-3X8kEAAAA&amp;oh=39b9d5e68fb5f28ff747f3a693f18492&amp;oe=61AC0A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66338636"/>
                  </a:ext>
                </a:extLst>
              </a:tr>
            </a:tbl>
          </a:graphicData>
        </a:graphic>
      </p:graphicFrame>
      <p:sp>
        <p:nvSpPr>
          <p:cNvPr id="4" name="Text Placeholder 3">
            <a:extLst>
              <a:ext uri="{FF2B5EF4-FFF2-40B4-BE49-F238E27FC236}">
                <a16:creationId xmlns:a16="http://schemas.microsoft.com/office/drawing/2014/main" id="{9A913504-F721-41D8-A523-F35A5C44355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4046925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8E48D-EE3D-4512-843E-C48C3DE62D02}"/>
              </a:ext>
            </a:extLst>
          </p:cNvPr>
          <p:cNvSpPr>
            <a:spLocks noGrp="1"/>
          </p:cNvSpPr>
          <p:nvPr>
            <p:ph type="title"/>
          </p:nvPr>
        </p:nvSpPr>
        <p:spPr/>
        <p:txBody>
          <a:bodyPr/>
          <a:lstStyle/>
          <a:p>
            <a:r>
              <a:rPr lang="pt-BR"/>
              <a:t>Instagram Posts Table | Republica Dominicana - 11 of 12</a:t>
            </a:r>
            <a:endParaRPr lang="en-US"/>
          </a:p>
        </p:txBody>
      </p:sp>
      <p:graphicFrame>
        <p:nvGraphicFramePr>
          <p:cNvPr id="5" name="Table Placeholder 4">
            <a:extLst>
              <a:ext uri="{FF2B5EF4-FFF2-40B4-BE49-F238E27FC236}">
                <a16:creationId xmlns:a16="http://schemas.microsoft.com/office/drawing/2014/main" id="{D93F7461-D95D-44E8-9274-323C35A7F2DD}"/>
              </a:ext>
            </a:extLst>
          </p:cNvPr>
          <p:cNvGraphicFramePr>
            <a:graphicFrameLocks noGrp="1"/>
          </p:cNvGraphicFramePr>
          <p:nvPr>
            <p:ph type="tbl" sz="quarter" idx="13"/>
            <p:extLst>
              <p:ext uri="{D42A27DB-BD31-4B8C-83A1-F6EECF244321}">
                <p14:modId xmlns:p14="http://schemas.microsoft.com/office/powerpoint/2010/main" val="2112579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16739352"/>
                    </a:ext>
                  </a:extLst>
                </a:gridCol>
                <a:gridCol w="1810512">
                  <a:extLst>
                    <a:ext uri="{9D8B030D-6E8A-4147-A177-3AD203B41FA5}">
                      <a16:colId xmlns:a16="http://schemas.microsoft.com/office/drawing/2014/main" val="817775400"/>
                    </a:ext>
                  </a:extLst>
                </a:gridCol>
                <a:gridCol w="822960">
                  <a:extLst>
                    <a:ext uri="{9D8B030D-6E8A-4147-A177-3AD203B41FA5}">
                      <a16:colId xmlns:a16="http://schemas.microsoft.com/office/drawing/2014/main" val="3907600396"/>
                    </a:ext>
                  </a:extLst>
                </a:gridCol>
                <a:gridCol w="822960">
                  <a:extLst>
                    <a:ext uri="{9D8B030D-6E8A-4147-A177-3AD203B41FA5}">
                      <a16:colId xmlns:a16="http://schemas.microsoft.com/office/drawing/2014/main" val="263262553"/>
                    </a:ext>
                  </a:extLst>
                </a:gridCol>
                <a:gridCol w="822960">
                  <a:extLst>
                    <a:ext uri="{9D8B030D-6E8A-4147-A177-3AD203B41FA5}">
                      <a16:colId xmlns:a16="http://schemas.microsoft.com/office/drawing/2014/main" val="2460608153"/>
                    </a:ext>
                  </a:extLst>
                </a:gridCol>
                <a:gridCol w="822960">
                  <a:extLst>
                    <a:ext uri="{9D8B030D-6E8A-4147-A177-3AD203B41FA5}">
                      <a16:colId xmlns:a16="http://schemas.microsoft.com/office/drawing/2014/main" val="238928318"/>
                    </a:ext>
                  </a:extLst>
                </a:gridCol>
                <a:gridCol w="822960">
                  <a:extLst>
                    <a:ext uri="{9D8B030D-6E8A-4147-A177-3AD203B41FA5}">
                      <a16:colId xmlns:a16="http://schemas.microsoft.com/office/drawing/2014/main" val="281189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0410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kitkatdominicana - 2021-11-05 17:00:16</a:t>
                      </a:r>
                      <a:r>
                        <a:rPr kumimoji="0" lang="es-ES" sz="1000" b="0" i="0" u="none" strike="noStrike" kern="1200" cap="none" spc="0" normalizeH="0" baseline="0" noProof="0">
                          <a:ln>
                            <a:noFill/>
                          </a:ln>
                          <a:solidFill>
                            <a:prstClr val="black"/>
                          </a:solidFill>
                          <a:effectLst/>
                          <a:uLnTx/>
                          <a:uFillTx/>
                          <a:latin typeface="+mn-lt"/>
                          <a:ea typeface="+mn-ea"/>
                          <a:cs typeface="+mn-cs"/>
                        </a:rPr>
                        <a:t>
 ¡Viernes de inspiración! ¿Qué tienes ganas de inventar en la cocina con KitKat® hoy? ¿Qué tal unos deliciosos crepes de KitKat®?🤤
.
#KitKat  #KitKatBreak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252041038_1284664778626289_9064223910506847448_n.jpg?_nc_cat=105&amp;ccb=1-5&amp;_nc_sid=8ae9d6&amp;_nc_ohc=ErMxiL3df7AAX80_opS&amp;_nc_ht=scontent-iad3-2.cdninstagram.com&amp;edm=AL-3X8kEAAAA&amp;oh=ec75d5e45d79d7cc1f6358554893f430&amp;oe=61AD0D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41091061"/>
                  </a:ext>
                </a:extLst>
              </a:tr>
            </a:tbl>
          </a:graphicData>
        </a:graphic>
      </p:graphicFrame>
      <p:sp>
        <p:nvSpPr>
          <p:cNvPr id="4" name="Text Placeholder 3">
            <a:extLst>
              <a:ext uri="{FF2B5EF4-FFF2-40B4-BE49-F238E27FC236}">
                <a16:creationId xmlns:a16="http://schemas.microsoft.com/office/drawing/2014/main" id="{E441566A-3CED-4658-B753-85A134F8216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8393485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19DE7-7A0D-4A73-9572-22C43C7CAD9D}"/>
              </a:ext>
            </a:extLst>
          </p:cNvPr>
          <p:cNvSpPr>
            <a:spLocks noGrp="1"/>
          </p:cNvSpPr>
          <p:nvPr>
            <p:ph type="title"/>
          </p:nvPr>
        </p:nvSpPr>
        <p:spPr/>
        <p:txBody>
          <a:bodyPr/>
          <a:lstStyle/>
          <a:p>
            <a:r>
              <a:rPr lang="pt-BR"/>
              <a:t>Instagram Posts Table | Republica Dominicana - 12 of 12</a:t>
            </a:r>
            <a:endParaRPr lang="en-US"/>
          </a:p>
        </p:txBody>
      </p:sp>
      <p:graphicFrame>
        <p:nvGraphicFramePr>
          <p:cNvPr id="5" name="Table Placeholder 4">
            <a:extLst>
              <a:ext uri="{FF2B5EF4-FFF2-40B4-BE49-F238E27FC236}">
                <a16:creationId xmlns:a16="http://schemas.microsoft.com/office/drawing/2014/main" id="{AB8EE64D-60B3-454B-8A56-AC7D216DAD82}"/>
              </a:ext>
            </a:extLst>
          </p:cNvPr>
          <p:cNvGraphicFramePr>
            <a:graphicFrameLocks noGrp="1"/>
          </p:cNvGraphicFramePr>
          <p:nvPr>
            <p:ph type="tbl" sz="quarter" idx="13"/>
            <p:extLst>
              <p:ext uri="{D42A27DB-BD31-4B8C-83A1-F6EECF244321}">
                <p14:modId xmlns:p14="http://schemas.microsoft.com/office/powerpoint/2010/main" val="1366856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45419326"/>
                    </a:ext>
                  </a:extLst>
                </a:gridCol>
                <a:gridCol w="1810512">
                  <a:extLst>
                    <a:ext uri="{9D8B030D-6E8A-4147-A177-3AD203B41FA5}">
                      <a16:colId xmlns:a16="http://schemas.microsoft.com/office/drawing/2014/main" val="4135494844"/>
                    </a:ext>
                  </a:extLst>
                </a:gridCol>
                <a:gridCol w="822960">
                  <a:extLst>
                    <a:ext uri="{9D8B030D-6E8A-4147-A177-3AD203B41FA5}">
                      <a16:colId xmlns:a16="http://schemas.microsoft.com/office/drawing/2014/main" val="3680777725"/>
                    </a:ext>
                  </a:extLst>
                </a:gridCol>
                <a:gridCol w="822960">
                  <a:extLst>
                    <a:ext uri="{9D8B030D-6E8A-4147-A177-3AD203B41FA5}">
                      <a16:colId xmlns:a16="http://schemas.microsoft.com/office/drawing/2014/main" val="2943001323"/>
                    </a:ext>
                  </a:extLst>
                </a:gridCol>
                <a:gridCol w="822960">
                  <a:extLst>
                    <a:ext uri="{9D8B030D-6E8A-4147-A177-3AD203B41FA5}">
                      <a16:colId xmlns:a16="http://schemas.microsoft.com/office/drawing/2014/main" val="2731084386"/>
                    </a:ext>
                  </a:extLst>
                </a:gridCol>
                <a:gridCol w="822960">
                  <a:extLst>
                    <a:ext uri="{9D8B030D-6E8A-4147-A177-3AD203B41FA5}">
                      <a16:colId xmlns:a16="http://schemas.microsoft.com/office/drawing/2014/main" val="2217930271"/>
                    </a:ext>
                  </a:extLst>
                </a:gridCol>
                <a:gridCol w="822960">
                  <a:extLst>
                    <a:ext uri="{9D8B030D-6E8A-4147-A177-3AD203B41FA5}">
                      <a16:colId xmlns:a16="http://schemas.microsoft.com/office/drawing/2014/main" val="4097742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7506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kitkatdominicana - 2021-11-03 17:00:11</a:t>
                      </a:r>
                      <a:r>
                        <a:rPr kumimoji="0" lang="es-ES" sz="1000" b="0" i="0" u="none" strike="noStrike" kern="1200" cap="none" spc="0" normalizeH="0" baseline="0" noProof="0">
                          <a:ln>
                            <a:noFill/>
                          </a:ln>
                          <a:solidFill>
                            <a:prstClr val="black"/>
                          </a:solidFill>
                          <a:effectLst/>
                          <a:uLnTx/>
                          <a:uFillTx/>
                          <a:latin typeface="+mn-lt"/>
                          <a:ea typeface="+mn-ea"/>
                          <a:cs typeface="+mn-cs"/>
                        </a:rPr>
                        <a:t>
 Después de un rato, hay cosas que pierden la gracia…
Decidimos que es hora de darnos un break de esos chistes quemados.🙄
.
#KitKat  #KitKatBreak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253084969_902137014009617_2752695572652646415_n.jpg?_nc_cat=103&amp;ccb=1-5&amp;_nc_sid=8ae9d6&amp;_nc_ohc=_Or_ldBAhOcAX83njm_&amp;_nc_ht=scontent-iad3-2.cdninstagram.com&amp;edm=AL-3X8kEAAAA&amp;oh=2ecab54e3c338f966d758f4bb0874daf&amp;oe=6188B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25591153"/>
                  </a:ext>
                </a:extLst>
              </a:tr>
            </a:tbl>
          </a:graphicData>
        </a:graphic>
      </p:graphicFrame>
      <p:sp>
        <p:nvSpPr>
          <p:cNvPr id="4" name="Text Placeholder 3">
            <a:extLst>
              <a:ext uri="{FF2B5EF4-FFF2-40B4-BE49-F238E27FC236}">
                <a16:creationId xmlns:a16="http://schemas.microsoft.com/office/drawing/2014/main" id="{CD0F43BC-80CB-46D7-AE1E-CCFD6758FB2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0358682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2948</Words>
  <Application>Microsoft Office PowerPoint</Application>
  <PresentationFormat>On-screen Show (4:3)</PresentationFormat>
  <Paragraphs>560</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HERSHEYS II</vt:lpstr>
      <vt:lpstr>Facebook Fans Table | Republica Dominicana</vt:lpstr>
      <vt:lpstr>Facebook Page Likes Total | Republica Dominicana</vt:lpstr>
      <vt:lpstr>Facebook Fan Distribution | Republica Dominicana</vt:lpstr>
      <vt:lpstr>Facebook Total Interactions | Republica Dominicana</vt:lpstr>
      <vt:lpstr>Facebook Interaction Rate | Republica Dominicana</vt:lpstr>
      <vt:lpstr>Facebook Own Posts | Republica Dominicana</vt:lpstr>
      <vt:lpstr>Facebook Post Type Distribution Per Profile | Republica Dominicana</vt:lpstr>
      <vt:lpstr>Instagram Followers Table | Republica Dominicana</vt:lpstr>
      <vt:lpstr>Instagram Followers Total | Republica Dominicana</vt:lpstr>
      <vt:lpstr>Instagram Follower Distribution | Republica Dominicana</vt:lpstr>
      <vt:lpstr>Instagram Total Interactions | Republica Dominicana</vt:lpstr>
      <vt:lpstr>Instagram Interaction Rate | Republica Dominicana</vt:lpstr>
      <vt:lpstr>Instagram Posts | Republica Dominicana</vt:lpstr>
      <vt:lpstr>Instagram Post Type Distribution Per Profile | Republica Dominicana</vt:lpstr>
      <vt:lpstr>Facebook Own Posts Table | Republica Dominicana - 1 of 14</vt:lpstr>
      <vt:lpstr>Facebook Own Posts Table | Republica Dominicana - 2 of 14</vt:lpstr>
      <vt:lpstr>Facebook Own Posts Table | Republica Dominicana - 3 of 14</vt:lpstr>
      <vt:lpstr>Facebook Own Posts Table | Republica Dominicana - 4 of 14</vt:lpstr>
      <vt:lpstr>Facebook Own Posts Table | Republica Dominicana - 5 of 14</vt:lpstr>
      <vt:lpstr>Facebook Own Posts Table | Republica Dominicana - 6 of 14</vt:lpstr>
      <vt:lpstr>Facebook Own Posts Table | Republica Dominicana - 7 of 14</vt:lpstr>
      <vt:lpstr>Facebook Own Posts Table | Republica Dominicana - 8 of 14</vt:lpstr>
      <vt:lpstr>Facebook Own Posts Table | Republica Dominicana - 9 of 14</vt:lpstr>
      <vt:lpstr>Facebook Own Posts Table | Republica Dominicana - 10 of 14</vt:lpstr>
      <vt:lpstr>Facebook Own Posts Table | Republica Dominicana - 11 of 14</vt:lpstr>
      <vt:lpstr>Facebook Own Posts Table | Republica Dominicana - 12 of 14</vt:lpstr>
      <vt:lpstr>Facebook Own Posts Table | Republica Dominicana - 13 of 14</vt:lpstr>
      <vt:lpstr>Facebook Own Posts Table | Republica Dominicana - 14 of 14</vt:lpstr>
      <vt:lpstr>Instagram Posts Table | Republica Dominicana - 1 of 12</vt:lpstr>
      <vt:lpstr>Instagram Posts Table | Republica Dominicana - 2 of 12</vt:lpstr>
      <vt:lpstr>Instagram Posts Table | Republica Dominicana - 3 of 12</vt:lpstr>
      <vt:lpstr>Instagram Posts Table | Republica Dominicana - 4 of 12</vt:lpstr>
      <vt:lpstr>Instagram Posts Table | Republica Dominicana - 5 of 12</vt:lpstr>
      <vt:lpstr>Instagram Posts Table | Republica Dominicana - 6 of 12</vt:lpstr>
      <vt:lpstr>Instagram Posts Table | Republica Dominicana - 7 of 12</vt:lpstr>
      <vt:lpstr>Instagram Posts Table | Republica Dominicana - 8 of 12</vt:lpstr>
      <vt:lpstr>Instagram Posts Table | Republica Dominicana - 9 of 12</vt:lpstr>
      <vt:lpstr>Instagram Posts Table | Republica Dominicana - 10 of 12</vt:lpstr>
      <vt:lpstr>Instagram Posts Table | Republica Dominicana - 11 of 12</vt:lpstr>
      <vt:lpstr>Instagram Posts Table | Republica Dominicana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HERSHEYS II</dc:title>
  <dc:creator>Frederik Peiniger</dc:creator>
  <cp:lastModifiedBy>Frederik Peiniger</cp:lastModifiedBy>
  <cp:revision>1</cp:revision>
  <dcterms:created xsi:type="dcterms:W3CDTF">2021-12-01T15:46:11Z</dcterms:created>
  <dcterms:modified xsi:type="dcterms:W3CDTF">2021-12-01T15:47:13Z</dcterms:modified>
</cp:coreProperties>
</file>