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HERSHEY'S Chile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9632011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F3-4DCB-9536-38216A84F6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F3-4DCB-9536-38216A84F6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440963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F3-4DCB-9536-38216A84F6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077472"/>
        <c:axId val="324073208"/>
      </c:barChart>
      <c:dateAx>
        <c:axId val="324077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073208"/>
        <c:crosses val="autoZero"/>
        <c:auto val="1"/>
        <c:lblOffset val="100"/>
        <c:baseTimeUnit val="days"/>
      </c:dateAx>
      <c:valAx>
        <c:axId val="32407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077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HERSHEY'S Chile</c:v>
                </c:pt>
                <c:pt idx="1">
                  <c:v>Chocolates Costa</c:v>
                </c:pt>
                <c:pt idx="2">
                  <c:v>Trencito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9632011</c:v>
                </c:pt>
                <c:pt idx="1">
                  <c:v>440963</c:v>
                </c:pt>
                <c:pt idx="2">
                  <c:v>3583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91-456B-A91A-D3DE21CB16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HERSHEY'S Chile</c:v>
                </c:pt>
                <c:pt idx="1">
                  <c:v>Trencito</c:v>
                </c:pt>
                <c:pt idx="2">
                  <c:v>Chocolates Costa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51</c:v>
                </c:pt>
                <c:pt idx="1">
                  <c:v>33</c:v>
                </c:pt>
                <c:pt idx="2">
                  <c:v>5946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06-4D44-8FA7-4C3E0484EE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105696"/>
        <c:axId val="402100776"/>
      </c:barChart>
      <c:catAx>
        <c:axId val="40210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00776"/>
        <c:crosses val="autoZero"/>
        <c:auto val="1"/>
        <c:lblAlgn val="ctr"/>
        <c:lblOffset val="100"/>
        <c:noMultiLvlLbl val="0"/>
      </c:catAx>
      <c:valAx>
        <c:axId val="40210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0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HERSHEY'S Chile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1.3231281239444199E-4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AC-45D1-9E42-C09D9BD17E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0.31020868584320399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AC-45D1-9E42-C09D9BD17E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0.112309125484765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AC-45D1-9E42-C09D9BD17E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098480"/>
        <c:axId val="402105368"/>
      </c:barChart>
      <c:dateAx>
        <c:axId val="402098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05368"/>
        <c:crosses val="autoZero"/>
        <c:auto val="1"/>
        <c:lblOffset val="100"/>
        <c:baseTimeUnit val="days"/>
      </c:dateAx>
      <c:valAx>
        <c:axId val="40210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9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HERSHEY'S Chile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80-4737-A373-A5A0A90629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80-4737-A373-A5A0A90629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80-4737-A373-A5A0A90629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301064"/>
        <c:axId val="403305984"/>
      </c:barChart>
      <c:dateAx>
        <c:axId val="403301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05984"/>
        <c:crosses val="autoZero"/>
        <c:auto val="1"/>
        <c:lblOffset val="100"/>
        <c:baseTimeUnit val="days"/>
      </c:dateAx>
      <c:valAx>
        <c:axId val="40330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0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HERSHEY'S Chile</c:v>
                </c:pt>
                <c:pt idx="1">
                  <c:v>Trencito</c:v>
                </c:pt>
                <c:pt idx="2">
                  <c:v>Chocolates Costa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05-4638-99CC-B817C29702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HERSHEY'S Chile</c:v>
                </c:pt>
                <c:pt idx="1">
                  <c:v>Trencito</c:v>
                </c:pt>
                <c:pt idx="2">
                  <c:v>Chocolates Costa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05-4638-99CC-B817C29702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HERSHEY'S Chile</c:v>
                </c:pt>
                <c:pt idx="1">
                  <c:v>Trencito</c:v>
                </c:pt>
                <c:pt idx="2">
                  <c:v>Chocolates Costa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05-4638-99CC-B817C29702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3309920"/>
        <c:axId val="403306968"/>
      </c:barChart>
      <c:catAx>
        <c:axId val="40330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06968"/>
        <c:crosses val="autoZero"/>
        <c:auto val="1"/>
        <c:lblAlgn val="ctr"/>
        <c:lblOffset val="100"/>
        <c:noMultiLvlLbl val="0"/>
      </c:catAx>
      <c:valAx>
        <c:axId val="40330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0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snickerschile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5E-4F0C-B6FA-3A86C25C95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hersheyschile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5E-4F0C-B6FA-3A86C25C95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chocolatescosta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13969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5E-4F0C-B6FA-3A86C25C952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mmschocolate.cl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6593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5E-4F0C-B6FA-3A86C25C95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101104"/>
        <c:axId val="402096512"/>
      </c:barChart>
      <c:dateAx>
        <c:axId val="402101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096512"/>
        <c:crosses val="autoZero"/>
        <c:auto val="1"/>
        <c:lblOffset val="100"/>
        <c:baseTimeUnit val="days"/>
      </c:dateAx>
      <c:valAx>
        <c:axId val="40209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0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chocolatescosta</c:v>
                </c:pt>
                <c:pt idx="1">
                  <c:v>hersheyschile</c:v>
                </c:pt>
                <c:pt idx="2">
                  <c:v>mmschocolate.cl</c:v>
                </c:pt>
                <c:pt idx="3">
                  <c:v>snickerschile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13969</c:v>
                </c:pt>
                <c:pt idx="1">
                  <c:v>6932</c:v>
                </c:pt>
                <c:pt idx="2">
                  <c:v>6593</c:v>
                </c:pt>
                <c:pt idx="3">
                  <c:v>4075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16-4FAA-A10F-5CE0BF1032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snickerschile</c:v>
                </c:pt>
                <c:pt idx="1">
                  <c:v>hersheyschile</c:v>
                </c:pt>
                <c:pt idx="2">
                  <c:v>chocolatescosta</c:v>
                </c:pt>
                <c:pt idx="3">
                  <c:v>mmschocolate.cl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</c:v>
                </c:pt>
                <c:pt idx="1">
                  <c:v>70</c:v>
                </c:pt>
                <c:pt idx="2">
                  <c:v>2261</c:v>
                </c:pt>
                <c:pt idx="3">
                  <c:v>977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8B-4A99-B687-92817731DE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108976"/>
        <c:axId val="392316400"/>
      </c:barChart>
      <c:catAx>
        <c:axId val="40210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16400"/>
        <c:crosses val="autoZero"/>
        <c:auto val="1"/>
        <c:lblAlgn val="ctr"/>
        <c:lblOffset val="100"/>
        <c:noMultiLvlLbl val="0"/>
      </c:catAx>
      <c:valAx>
        <c:axId val="39231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10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snickerschile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0.13239999999999999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B5-4FEB-B960-9B0E706287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hersheyschile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0.33850000000000002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B5-4FEB-B960-9B0E706287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chocolatescosta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1.3555999999999999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B5-4FEB-B960-9B0E706287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mmschocolate.cl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1.4518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B5-4FEB-B960-9B0E706287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315744"/>
        <c:axId val="392313448"/>
      </c:barChart>
      <c:dateAx>
        <c:axId val="392315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13448"/>
        <c:crosses val="autoZero"/>
        <c:auto val="1"/>
        <c:lblOffset val="100"/>
        <c:baseTimeUnit val="days"/>
      </c:dateAx>
      <c:valAx>
        <c:axId val="39231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1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snickerschile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CD-44FF-97EF-8F4AAA2B30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hersheyschile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CD-44FF-97EF-8F4AAA2B30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chocolatescosta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CD-44FF-97EF-8F4AAA2B30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mmschocolate.cl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ECD-44FF-97EF-8F4AAA2B3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304920"/>
        <c:axId val="392302952"/>
      </c:barChart>
      <c:dateAx>
        <c:axId val="392304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02952"/>
        <c:crosses val="autoZero"/>
        <c:auto val="1"/>
        <c:lblOffset val="100"/>
        <c:baseTimeUnit val="days"/>
      </c:dateAx>
      <c:valAx>
        <c:axId val="392302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0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snickerschile</c:v>
                </c:pt>
                <c:pt idx="1">
                  <c:v>hersheyschile</c:v>
                </c:pt>
                <c:pt idx="2">
                  <c:v>chocolatescosta</c:v>
                </c:pt>
                <c:pt idx="3">
                  <c:v>mmschocolate.cl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D8-4266-AAC7-2B0C9015C6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snickerschile</c:v>
                </c:pt>
                <c:pt idx="1">
                  <c:v>hersheyschile</c:v>
                </c:pt>
                <c:pt idx="2">
                  <c:v>chocolatescosta</c:v>
                </c:pt>
                <c:pt idx="3">
                  <c:v>mmschocolate.cl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9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D8-4266-AAC7-2B0C9015C6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snickerschile</c:v>
                </c:pt>
                <c:pt idx="1">
                  <c:v>hersheyschile</c:v>
                </c:pt>
                <c:pt idx="2">
                  <c:v>chocolatescosta</c:v>
                </c:pt>
                <c:pt idx="3">
                  <c:v>mmschocolate.cl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D8-4266-AAC7-2B0C9015C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2312136"/>
        <c:axId val="392302296"/>
      </c:barChart>
      <c:catAx>
        <c:axId val="392312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02296"/>
        <c:crosses val="autoZero"/>
        <c:auto val="1"/>
        <c:lblAlgn val="ctr"/>
        <c:lblOffset val="100"/>
        <c:noMultiLvlLbl val="0"/>
      </c:catAx>
      <c:valAx>
        <c:axId val="392302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12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84E94-4654-4912-82EB-9E1B0DCD48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HERSHEYS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6669DE-CA0C-4D02-B2B3-F8C0E6A0D5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3903358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8D7EA-794F-4E3B-8605-FD8E64864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Chile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026B58-F5FD-4906-917D-51C39B9B02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8494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090077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4143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60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3236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1216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6553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7132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6006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78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Trencito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114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085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211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DB6C74-4FF5-458C-95AE-9E2301F5A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520187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FC061-7231-4B99-ACE2-5A05564D6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8D10BE-7389-47E5-BB76-D6B38DD0ED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3425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2F3B4-ADAF-449C-B3C0-158CAE0954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9D8B1-F5BD-4937-99CA-D13D9AB67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335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9AAC8-DF9C-4678-BC4D-A05CA2ABE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255E89-8EC1-465B-9481-94178E434E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7189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618E0-9DE3-413F-9F13-89F20FF452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E9964-8AC3-48FD-B2D7-A23A9B747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777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D54D9-1DE2-4CE0-A8C4-220C1B971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A44141-AF37-4DDA-A3E0-97AD805D86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61918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0F0DC-AD28-46DC-8772-89EB25BC06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5913F-9838-49F3-87E7-EBB86400B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644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6B0E5-7B7A-44F0-93B2-1B1D221DC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5437A3-8D9D-4850-B603-170EEC23D9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5273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DE284-E494-4A14-93F3-15D870C92C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AC1CB-1202-4AAD-A2A9-B07B20457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1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B776C-9CDA-4CFE-A056-C5B206177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5E3902-66A2-42AA-876C-F124F0CF76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7114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85398C-B4F1-4862-ADE8-8DDC078069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F3009-42C2-4249-A4E5-962BC065B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084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347D9-E7DC-41AF-987E-17648063C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4CB915-F54A-4696-B5F7-0BC7B285BC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0452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1C4D80-F7CE-49AC-8FF1-7BB67A9CFA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A19A5-7293-4AC4-A5BD-902F818DA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637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D15B8-5603-4526-A93F-696834A6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Chile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76D5B4-C036-42B1-A3E5-FF3F96893E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4712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949908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29833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2730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5234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2056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0439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2842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9797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80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mmschocolate.cl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953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334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587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397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55AABA-B0E1-453B-886D-14AB05807C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4096421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7E965-9E5F-4347-8AFA-5169181EE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6B92A4-F65C-40B7-929A-D9736B52EB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19619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7B56A-B87C-4CC8-9F52-94FFD7F1ED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DF272-E452-4D83-B71C-FF8EFFF4A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650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B6B0B-D2B3-4B75-B4CA-8CF168988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98458E-A073-49AA-86D6-DC53F30F5B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6805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01CEC-54D4-4CC7-8475-9160F166DF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9FCA0-9A4B-47BF-BA8E-DDF7175E4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616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4A534-2CFE-4F84-91D9-E5C0A47EC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579E09-FF2C-4531-9DF7-4E125084FB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6449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D95702-0090-47FC-B850-1E463DA0B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409C4-AD2B-4012-8579-C19B66B6F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357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C1466-97A5-4E00-BE33-940F3113C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F34E4A-8538-4DA1-8333-37CB6400A1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7982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19A79-A484-4B54-ABE7-9C4C944534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55F3A-41E6-4052-AE72-EA6652418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63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BD907-4123-4990-9E8F-7F3490AAA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48F7C6-8F94-4345-B95B-370462B96E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72427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9A0BB-6FE7-41BA-A6C2-E735A34AE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D1F05-A307-4179-9A03-A2C3EBFEA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933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8ED77-16C8-45B0-987A-A33BFEC0B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E9742D-8276-4F28-A3A2-7925C57E84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63118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0650B-48DE-4AF0-92C9-A5C81C408A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75A72-0E05-4946-896F-AE06D106E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5581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277</Words>
  <Application>Microsoft Office PowerPoint</Application>
  <PresentationFormat>On-screen Show (4:3)</PresentationFormat>
  <Paragraphs>114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HERSHEYS II</vt:lpstr>
      <vt:lpstr>Facebook Fans Table | Chile</vt:lpstr>
      <vt:lpstr>Facebook Page Likes Total | Chile</vt:lpstr>
      <vt:lpstr>Facebook Fan Distribution | Chile</vt:lpstr>
      <vt:lpstr>Facebook Total Interactions | Chile</vt:lpstr>
      <vt:lpstr>Facebook Interaction Rate | Chile</vt:lpstr>
      <vt:lpstr>Facebook Own Posts | Chile</vt:lpstr>
      <vt:lpstr>Facebook Post Type Distribution Per Profile | Chile</vt:lpstr>
      <vt:lpstr>Instagram Followers Table | Chile</vt:lpstr>
      <vt:lpstr>Instagram Followers Total | Chile</vt:lpstr>
      <vt:lpstr>Instagram Follower Distribution | Chile</vt:lpstr>
      <vt:lpstr>Instagram Total Interactions | Chile</vt:lpstr>
      <vt:lpstr>Instagram Interaction Rate | Chile</vt:lpstr>
      <vt:lpstr>Instagram Posts | Chile</vt:lpstr>
      <vt:lpstr>Instagram Post Type Distribution Per Profile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HERSHEYS II</dc:title>
  <dc:creator>Frederik Peiniger</dc:creator>
  <cp:lastModifiedBy>Frederik Peiniger</cp:lastModifiedBy>
  <cp:revision>1</cp:revision>
  <dcterms:created xsi:type="dcterms:W3CDTF">2021-11-08T14:36:39Z</dcterms:created>
  <dcterms:modified xsi:type="dcterms:W3CDTF">2021-11-08T14:37:14Z</dcterms:modified>
</cp:coreProperties>
</file>